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9" d="100"/>
          <a:sy n="89" d="100"/>
        </p:scale>
        <p:origin x="23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11FD1-1C6D-4B3A-B775-56944ADD4B28}" type="datetimeFigureOut">
              <a:rPr lang="en-US" smtClean="0"/>
              <a:t>5/12/2016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52933-F308-41A4-8582-20B9CBD69E37}" type="slidenum">
              <a:rPr lang="en-US" smtClean="0"/>
              <a:t>‹#›</a:t>
            </a:fld>
            <a:endParaRPr lang="en-US"/>
          </a:p>
        </p:txBody>
      </p:sp>
    </p:spTree>
    <p:extLst>
      <p:ext uri="{BB962C8B-B14F-4D97-AF65-F5344CB8AC3E}">
        <p14:creationId xmlns:p14="http://schemas.microsoft.com/office/powerpoint/2010/main" val="188924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9863" indent="-169863">
              <a:buFont typeface="Arial" pitchFamily="34" charset="0"/>
              <a:buChar char="•"/>
            </a:pPr>
            <a:r>
              <a:rPr lang="en-US" sz="1200" b="1" dirty="0" smtClean="0">
                <a:solidFill>
                  <a:schemeClr val="tx1"/>
                </a:solidFill>
              </a:rPr>
              <a:t>Communications Failure: </a:t>
            </a:r>
            <a:r>
              <a:rPr lang="en-US" sz="1050" b="0" dirty="0" smtClean="0">
                <a:solidFill>
                  <a:schemeClr val="tx1"/>
                </a:solidFill>
              </a:rPr>
              <a:t>Delayed ground and air clearance due to communication failure</a:t>
            </a:r>
            <a:r>
              <a:rPr lang="en-US" sz="1050" b="0" baseline="0" dirty="0" smtClean="0">
                <a:solidFill>
                  <a:schemeClr val="tx1"/>
                </a:solidFill>
              </a:rPr>
              <a:t> during operations greatly effects average times.</a:t>
            </a:r>
          </a:p>
          <a:p>
            <a:pPr marL="169863" indent="-169863">
              <a:buFont typeface="Arial" pitchFamily="34" charset="0"/>
              <a:buChar char="•"/>
            </a:pPr>
            <a:endParaRPr lang="en-US" sz="1050" b="0" dirty="0" smtClean="0">
              <a:solidFill>
                <a:schemeClr val="tx1"/>
              </a:solidFill>
            </a:endParaRPr>
          </a:p>
          <a:p>
            <a:pPr marL="169863" indent="-169863">
              <a:buFont typeface="Arial" pitchFamily="34" charset="0"/>
              <a:buChar char="•"/>
            </a:pPr>
            <a:r>
              <a:rPr lang="en-US" sz="1200" b="1" dirty="0" smtClean="0">
                <a:solidFill>
                  <a:schemeClr val="tx1"/>
                </a:solidFill>
              </a:rPr>
              <a:t>Air</a:t>
            </a:r>
            <a:r>
              <a:rPr lang="en-US" sz="1200" b="1" baseline="0" dirty="0" smtClean="0">
                <a:solidFill>
                  <a:schemeClr val="tx1"/>
                </a:solidFill>
              </a:rPr>
              <a:t> </a:t>
            </a:r>
            <a:r>
              <a:rPr lang="en-US" sz="1200" b="1" dirty="0" smtClean="0">
                <a:solidFill>
                  <a:schemeClr val="tx1"/>
                </a:solidFill>
              </a:rPr>
              <a:t>Clearance: </a:t>
            </a:r>
            <a:r>
              <a:rPr lang="en-US" sz="1200" b="0" dirty="0" smtClean="0">
                <a:solidFill>
                  <a:schemeClr val="tx1"/>
                </a:solidFill>
              </a:rPr>
              <a:t>Systemic</a:t>
            </a:r>
            <a:r>
              <a:rPr lang="en-US" sz="1200" b="0" baseline="0" dirty="0" smtClean="0">
                <a:solidFill>
                  <a:schemeClr val="tx1"/>
                </a:solidFill>
              </a:rPr>
              <a:t> issues with TAIS, AMDWS and AFATDS along with units taking prolonged times to determine gun target line and max ordinal effects the clearance of air.</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Digital Systems:</a:t>
            </a:r>
            <a:r>
              <a:rPr lang="en-US" sz="1200" b="1" baseline="0" dirty="0" smtClean="0">
                <a:solidFill>
                  <a:schemeClr val="tx1"/>
                </a:solidFill>
              </a:rPr>
              <a:t> </a:t>
            </a:r>
            <a:r>
              <a:rPr lang="en-US" sz="1200" b="0" baseline="0" dirty="0" smtClean="0">
                <a:solidFill>
                  <a:schemeClr val="tx1"/>
                </a:solidFill>
              </a:rPr>
              <a:t>Numerous units have neglected the digital systems linking sensor to shooter and attempt to use voice for all CFF and counterfire missions.  This delays FM processing and the clearance of fires as each echelon has to transmit the same CFF to the next echelon. </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Overlapping Calls for Fire: </a:t>
            </a:r>
            <a:r>
              <a:rPr lang="en-US" sz="1200" b="0" dirty="0" smtClean="0">
                <a:solidFill>
                  <a:schemeClr val="tx1"/>
                </a:solidFill>
              </a:rPr>
              <a:t>Units</a:t>
            </a:r>
            <a:r>
              <a:rPr lang="en-US" sz="1200" b="0" baseline="0" dirty="0" smtClean="0">
                <a:solidFill>
                  <a:schemeClr val="tx1"/>
                </a:solidFill>
              </a:rPr>
              <a:t> are not tracking fire mission by target number on the TOC floor, as overlapping fire missions begin processing the battle captain looses track of what target was cleared for air or ground and they have to start the process again. </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CUOPS Situational Awareness: </a:t>
            </a:r>
            <a:r>
              <a:rPr lang="en-US" sz="1200" b="0" dirty="0" smtClean="0">
                <a:solidFill>
                  <a:schemeClr val="tx1"/>
                </a:solidFill>
              </a:rPr>
              <a:t>BCT</a:t>
            </a:r>
            <a:r>
              <a:rPr lang="en-US" sz="1200" b="0" baseline="0" dirty="0" smtClean="0">
                <a:solidFill>
                  <a:schemeClr val="tx1"/>
                </a:solidFill>
              </a:rPr>
              <a:t> S3s, FSOs and battle captains frequently do not treat the fire mission drill or counterfire drill with urgency and become distracted during the clearance procedures.  Thus the fire command is delayed due to preoccupation with other task. </a:t>
            </a:r>
            <a:endParaRPr lang="en-US" sz="1200" b="1" dirty="0" smtClean="0">
              <a:solidFill>
                <a:schemeClr val="tx1"/>
              </a:solidFill>
            </a:endParaRPr>
          </a:p>
          <a:p>
            <a:endParaRPr lang="en-US" baseline="0" dirty="0" smtClean="0"/>
          </a:p>
        </p:txBody>
      </p:sp>
      <p:sp>
        <p:nvSpPr>
          <p:cNvPr id="4" name="Slide Number Placeholder 3"/>
          <p:cNvSpPr>
            <a:spLocks noGrp="1"/>
          </p:cNvSpPr>
          <p:nvPr>
            <p:ph type="sldNum" sz="quarter" idx="10"/>
          </p:nvPr>
        </p:nvSpPr>
        <p:spPr/>
        <p:txBody>
          <a:bodyPr/>
          <a:lstStyle/>
          <a:p>
            <a:fld id="{0068FAAB-F0AB-4F13-83F5-216FF80D478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653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9863" indent="-169863">
              <a:buFont typeface="Arial" pitchFamily="34" charset="0"/>
              <a:buChar char="•"/>
            </a:pPr>
            <a:r>
              <a:rPr lang="en-US" sz="1200" b="1" dirty="0" smtClean="0">
                <a:solidFill>
                  <a:schemeClr val="tx1"/>
                </a:solidFill>
              </a:rPr>
              <a:t>Communications Failure: </a:t>
            </a:r>
            <a:r>
              <a:rPr lang="en-US" sz="1050" b="0" dirty="0" smtClean="0">
                <a:solidFill>
                  <a:schemeClr val="tx1"/>
                </a:solidFill>
              </a:rPr>
              <a:t>Delayed ground and air clearance due to communication failure</a:t>
            </a:r>
            <a:r>
              <a:rPr lang="en-US" sz="1050" b="0" baseline="0" dirty="0" smtClean="0">
                <a:solidFill>
                  <a:schemeClr val="tx1"/>
                </a:solidFill>
              </a:rPr>
              <a:t> during operations greatly effects average times.</a:t>
            </a:r>
          </a:p>
          <a:p>
            <a:pPr marL="169863" indent="-169863">
              <a:buFont typeface="Arial" pitchFamily="34" charset="0"/>
              <a:buChar char="•"/>
            </a:pPr>
            <a:endParaRPr lang="en-US" sz="1050" b="0" dirty="0" smtClean="0">
              <a:solidFill>
                <a:schemeClr val="tx1"/>
              </a:solidFill>
            </a:endParaRPr>
          </a:p>
          <a:p>
            <a:pPr marL="169863" indent="-169863">
              <a:buFont typeface="Arial" pitchFamily="34" charset="0"/>
              <a:buChar char="•"/>
            </a:pPr>
            <a:r>
              <a:rPr lang="en-US" sz="1200" b="1" dirty="0" smtClean="0">
                <a:solidFill>
                  <a:schemeClr val="tx1"/>
                </a:solidFill>
              </a:rPr>
              <a:t>Air</a:t>
            </a:r>
            <a:r>
              <a:rPr lang="en-US" sz="1200" b="1" baseline="0" dirty="0" smtClean="0">
                <a:solidFill>
                  <a:schemeClr val="tx1"/>
                </a:solidFill>
              </a:rPr>
              <a:t> </a:t>
            </a:r>
            <a:r>
              <a:rPr lang="en-US" sz="1200" b="1" dirty="0" smtClean="0">
                <a:solidFill>
                  <a:schemeClr val="tx1"/>
                </a:solidFill>
              </a:rPr>
              <a:t>Clearance: </a:t>
            </a:r>
            <a:r>
              <a:rPr lang="en-US" sz="1200" b="0" dirty="0" smtClean="0">
                <a:solidFill>
                  <a:schemeClr val="tx1"/>
                </a:solidFill>
              </a:rPr>
              <a:t>Systemic</a:t>
            </a:r>
            <a:r>
              <a:rPr lang="en-US" sz="1200" b="0" baseline="0" dirty="0" smtClean="0">
                <a:solidFill>
                  <a:schemeClr val="tx1"/>
                </a:solidFill>
              </a:rPr>
              <a:t> issues with TAIS, AMDWS and AFATDS along with units taking prolonged times to determine gun target line and max ordinal effects the clearance of air.</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Digital Systems:</a:t>
            </a:r>
            <a:r>
              <a:rPr lang="en-US" sz="1200" b="1" baseline="0" dirty="0" smtClean="0">
                <a:solidFill>
                  <a:schemeClr val="tx1"/>
                </a:solidFill>
              </a:rPr>
              <a:t> </a:t>
            </a:r>
            <a:r>
              <a:rPr lang="en-US" sz="1200" b="0" baseline="0" dirty="0" smtClean="0">
                <a:solidFill>
                  <a:schemeClr val="tx1"/>
                </a:solidFill>
              </a:rPr>
              <a:t>Numerous units have neglected the digital systems linking sensor to shooter and attempt to use voice for all CFF and counterfire missions.  This delays FM processing and the clearance of fires as each echelon has to transmit the same CFF to the next echelon. </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Overlapping Calls for Fire: </a:t>
            </a:r>
            <a:r>
              <a:rPr lang="en-US" sz="1200" b="0" dirty="0" smtClean="0">
                <a:solidFill>
                  <a:schemeClr val="tx1"/>
                </a:solidFill>
              </a:rPr>
              <a:t>Units</a:t>
            </a:r>
            <a:r>
              <a:rPr lang="en-US" sz="1200" b="0" baseline="0" dirty="0" smtClean="0">
                <a:solidFill>
                  <a:schemeClr val="tx1"/>
                </a:solidFill>
              </a:rPr>
              <a:t> are not tracking fire mission by target number on the TOC floor, as overlapping fire missions begin processing the battle captain looses track of what target was cleared for air or ground and they have to start the process again. </a:t>
            </a:r>
          </a:p>
          <a:p>
            <a:pPr marL="169863" indent="-169863">
              <a:buFont typeface="Arial" pitchFamily="34" charset="0"/>
              <a:buChar char="•"/>
            </a:pPr>
            <a:endParaRPr lang="en-US" sz="1200" b="1" dirty="0" smtClean="0">
              <a:solidFill>
                <a:schemeClr val="tx1"/>
              </a:solidFill>
            </a:endParaRPr>
          </a:p>
          <a:p>
            <a:pPr marL="169863" indent="-169863">
              <a:buFont typeface="Arial" pitchFamily="34" charset="0"/>
              <a:buChar char="•"/>
            </a:pPr>
            <a:r>
              <a:rPr lang="en-US" sz="1200" b="1" dirty="0" smtClean="0">
                <a:solidFill>
                  <a:schemeClr val="tx1"/>
                </a:solidFill>
              </a:rPr>
              <a:t>CUOPS Situational Awareness: </a:t>
            </a:r>
            <a:r>
              <a:rPr lang="en-US" sz="1200" b="0" dirty="0" smtClean="0">
                <a:solidFill>
                  <a:schemeClr val="tx1"/>
                </a:solidFill>
              </a:rPr>
              <a:t>BCT</a:t>
            </a:r>
            <a:r>
              <a:rPr lang="en-US" sz="1200" b="0" baseline="0" dirty="0" smtClean="0">
                <a:solidFill>
                  <a:schemeClr val="tx1"/>
                </a:solidFill>
              </a:rPr>
              <a:t> S3s, FSOs and battle captains frequently do not treat the fire mission drill or counterfire drill with urgency and become distracted during the clearance procedures.  Thus the fire command is delayed due to preoccupation with other task. </a:t>
            </a:r>
            <a:endParaRPr lang="en-US" sz="1200" b="1" dirty="0" smtClean="0">
              <a:solidFill>
                <a:schemeClr val="tx1"/>
              </a:solidFill>
            </a:endParaRPr>
          </a:p>
          <a:p>
            <a:endParaRPr lang="en-US" baseline="0" dirty="0" smtClean="0"/>
          </a:p>
        </p:txBody>
      </p:sp>
      <p:sp>
        <p:nvSpPr>
          <p:cNvPr id="4" name="Slide Number Placeholder 3"/>
          <p:cNvSpPr>
            <a:spLocks noGrp="1"/>
          </p:cNvSpPr>
          <p:nvPr>
            <p:ph type="sldNum" sz="quarter" idx="10"/>
          </p:nvPr>
        </p:nvSpPr>
        <p:spPr/>
        <p:txBody>
          <a:bodyPr/>
          <a:lstStyle/>
          <a:p>
            <a:fld id="{0068FAAB-F0AB-4F13-83F5-216FF80D478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635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F5B2F-BDB1-40BB-BB3A-DA3B929CECF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23147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F5B2F-BDB1-40BB-BB3A-DA3B929CECF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351629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F5B2F-BDB1-40BB-BB3A-DA3B929CECF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86440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609600" y="152401"/>
            <a:ext cx="10972800" cy="805543"/>
          </a:xfrm>
          <a:prstGeom prst="rect">
            <a:avLst/>
          </a:prstGeom>
          <a:noFill/>
          <a:ln w="9525">
            <a:noFill/>
            <a:miter lim="800000"/>
            <a:headEnd/>
            <a:tailEnd/>
          </a:ln>
        </p:spPr>
        <p:txBody>
          <a:bodyPr/>
          <a:lstStyle>
            <a:lvl1pPr>
              <a:defRPr sz="3200" b="1"/>
            </a:lvl1pPr>
          </a:lstStyle>
          <a:p>
            <a:pPr lvl="0"/>
            <a:r>
              <a:rPr lang="en-US" smtClean="0"/>
              <a:t>Click to edit Master title style</a:t>
            </a:r>
            <a:endParaRPr lang="en-US" dirty="0" smtClean="0"/>
          </a:p>
        </p:txBody>
      </p:sp>
      <p:sp>
        <p:nvSpPr>
          <p:cNvPr id="11" name="Slide Number Placeholder 3"/>
          <p:cNvSpPr txBox="1">
            <a:spLocks noGrp="1"/>
          </p:cNvSpPr>
          <p:nvPr userDrawn="1"/>
        </p:nvSpPr>
        <p:spPr>
          <a:xfrm>
            <a:off x="9245600" y="6492877"/>
            <a:ext cx="2844800" cy="365125"/>
          </a:xfrm>
          <a:prstGeom prst="rect">
            <a:avLst/>
          </a:prstGeom>
          <a:noFill/>
        </p:spPr>
        <p:txBody>
          <a:bodyPr anchor="ctr"/>
          <a:lstStyle/>
          <a:p>
            <a:pPr algn="r">
              <a:defRPr/>
            </a:pPr>
            <a:fld id="{CF1E05BC-A0FF-4D3B-B03A-54494BCF4574}" type="slidenum">
              <a:rPr lang="en-US" sz="1200">
                <a:solidFill>
                  <a:prstClr val="black">
                    <a:tint val="75000"/>
                  </a:prstClr>
                </a:solidFill>
              </a:rPr>
              <a:pPr algn="r">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44418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F5B2F-BDB1-40BB-BB3A-DA3B929CECF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84564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F5B2F-BDB1-40BB-BB3A-DA3B929CECF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373445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F5B2F-BDB1-40BB-BB3A-DA3B929CECF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284941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F5B2F-BDB1-40BB-BB3A-DA3B929CECF3}"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380951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F5B2F-BDB1-40BB-BB3A-DA3B929CECF3}"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382192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F5B2F-BDB1-40BB-BB3A-DA3B929CECF3}"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168833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F5B2F-BDB1-40BB-BB3A-DA3B929CECF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215250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F5B2F-BDB1-40BB-BB3A-DA3B929CECF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4EE2-37A9-49E1-82CE-134036502498}" type="slidenum">
              <a:rPr lang="en-US" smtClean="0"/>
              <a:t>‹#›</a:t>
            </a:fld>
            <a:endParaRPr lang="en-US"/>
          </a:p>
        </p:txBody>
      </p:sp>
    </p:spTree>
    <p:extLst>
      <p:ext uri="{BB962C8B-B14F-4D97-AF65-F5344CB8AC3E}">
        <p14:creationId xmlns:p14="http://schemas.microsoft.com/office/powerpoint/2010/main" val="349031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5B2F-BDB1-40BB-BB3A-DA3B929CECF3}" type="datetimeFigureOut">
              <a:rPr lang="en-US" smtClean="0"/>
              <a:t>5/12/2016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E4EE2-37A9-49E1-82CE-134036502498}" type="slidenum">
              <a:rPr lang="en-US" smtClean="0"/>
              <a:t>‹#›</a:t>
            </a:fld>
            <a:endParaRPr lang="en-US"/>
          </a:p>
        </p:txBody>
      </p:sp>
    </p:spTree>
    <p:extLst>
      <p:ext uri="{BB962C8B-B14F-4D97-AF65-F5344CB8AC3E}">
        <p14:creationId xmlns:p14="http://schemas.microsoft.com/office/powerpoint/2010/main" val="93892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JRTC Trends Brief</a:t>
            </a:r>
            <a:endParaRPr lang="en-US" b="1" dirty="0"/>
          </a:p>
        </p:txBody>
      </p:sp>
      <p:sp>
        <p:nvSpPr>
          <p:cNvPr id="3" name="Text Placeholder 2"/>
          <p:cNvSpPr>
            <a:spLocks noGrp="1"/>
          </p:cNvSpPr>
          <p:nvPr>
            <p:ph type="subTitle" idx="1"/>
          </p:nvPr>
        </p:nvSpPr>
        <p:spPr/>
        <p:txBody>
          <a:bodyPr/>
          <a:lstStyle/>
          <a:p>
            <a:r>
              <a:rPr lang="en-US" dirty="0" smtClean="0"/>
              <a:t>29 October 2015</a:t>
            </a:r>
            <a:endParaRPr lang="en-US" dirty="0"/>
          </a:p>
        </p:txBody>
      </p:sp>
    </p:spTree>
    <p:extLst>
      <p:ext uri="{BB962C8B-B14F-4D97-AF65-F5344CB8AC3E}">
        <p14:creationId xmlns:p14="http://schemas.microsoft.com/office/powerpoint/2010/main" val="3474519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Table 165"/>
          <p:cNvGraphicFramePr>
            <a:graphicFrameLocks noGrp="1"/>
          </p:cNvGraphicFramePr>
          <p:nvPr>
            <p:extLst/>
          </p:nvPr>
        </p:nvGraphicFramePr>
        <p:xfrm>
          <a:off x="1746223" y="918483"/>
          <a:ext cx="8464576" cy="3635228"/>
        </p:xfrm>
        <a:graphic>
          <a:graphicData uri="http://schemas.openxmlformats.org/drawingml/2006/table">
            <a:tbl>
              <a:tblPr firstRow="1" bandRow="1">
                <a:tableStyleId>{5940675A-B579-460E-94D1-54222C63F5DA}</a:tableStyleId>
              </a:tblPr>
              <a:tblGrid>
                <a:gridCol w="1068344"/>
                <a:gridCol w="887548"/>
                <a:gridCol w="887548"/>
                <a:gridCol w="887548"/>
                <a:gridCol w="4733588"/>
              </a:tblGrid>
              <a:tr h="554809">
                <a:tc>
                  <a:txBody>
                    <a:bodyPr/>
                    <a:lstStyle/>
                    <a:p>
                      <a:pPr algn="ctr"/>
                      <a:r>
                        <a:rPr lang="en-US" sz="1100" b="1" dirty="0" smtClean="0"/>
                        <a:t>Echelon</a:t>
                      </a:r>
                      <a:endParaRPr lang="en-US" sz="1100" b="1" dirty="0"/>
                    </a:p>
                  </a:txBody>
                  <a:tcPr anchor="ctr">
                    <a:solidFill>
                      <a:schemeClr val="bg1">
                        <a:lumMod val="95000"/>
                      </a:schemeClr>
                    </a:solidFill>
                  </a:tcPr>
                </a:tc>
                <a:tc>
                  <a:txBody>
                    <a:bodyPr/>
                    <a:lstStyle/>
                    <a:p>
                      <a:pPr algn="ctr"/>
                      <a:r>
                        <a:rPr lang="en-US" sz="1100" b="1" dirty="0" smtClean="0"/>
                        <a:t>Average</a:t>
                      </a:r>
                      <a:endParaRPr lang="en-US" sz="1100" b="1" dirty="0"/>
                    </a:p>
                  </a:txBody>
                  <a:tcPr anchor="ctr">
                    <a:solidFill>
                      <a:schemeClr val="bg1">
                        <a:lumMod val="95000"/>
                      </a:schemeClr>
                    </a:solidFill>
                  </a:tcPr>
                </a:tc>
                <a:tc>
                  <a:txBody>
                    <a:bodyPr/>
                    <a:lstStyle/>
                    <a:p>
                      <a:pPr algn="ctr"/>
                      <a:r>
                        <a:rPr lang="en-US" sz="1100" b="1" dirty="0" smtClean="0"/>
                        <a:t>TC 3-09.8</a:t>
                      </a:r>
                    </a:p>
                    <a:p>
                      <a:pPr algn="ctr"/>
                      <a:r>
                        <a:rPr lang="en-US" sz="1100" b="1" dirty="0" smtClean="0"/>
                        <a:t>Digital</a:t>
                      </a:r>
                      <a:endParaRPr lang="en-US" sz="1100" b="1" dirty="0"/>
                    </a:p>
                  </a:txBody>
                  <a:tcPr anchor="ctr">
                    <a:solidFill>
                      <a:schemeClr val="bg1">
                        <a:lumMod val="95000"/>
                      </a:schemeClr>
                    </a:solidFill>
                  </a:tcPr>
                </a:tc>
                <a:tc>
                  <a:txBody>
                    <a:bodyPr/>
                    <a:lstStyle/>
                    <a:p>
                      <a:pPr algn="ctr"/>
                      <a:r>
                        <a:rPr lang="en-US" sz="1100" b="1" dirty="0" smtClean="0"/>
                        <a:t>Delta</a:t>
                      </a:r>
                      <a:endParaRPr lang="en-US" sz="1100" b="1" dirty="0"/>
                    </a:p>
                  </a:txBody>
                  <a:tcPr anchor="ctr">
                    <a:solidFill>
                      <a:schemeClr val="bg1">
                        <a:lumMod val="95000"/>
                      </a:schemeClr>
                    </a:solidFill>
                  </a:tcPr>
                </a:tc>
                <a:tc>
                  <a:txBody>
                    <a:bodyPr/>
                    <a:lstStyle/>
                    <a:p>
                      <a:pPr algn="ctr"/>
                      <a:r>
                        <a:rPr lang="en-US" sz="1100" b="1" dirty="0" smtClean="0"/>
                        <a:t>Observations / Trends</a:t>
                      </a:r>
                      <a:endParaRPr lang="en-US" sz="1100" b="1" dirty="0"/>
                    </a:p>
                  </a:txBody>
                  <a:tcPr anchor="ctr">
                    <a:solidFill>
                      <a:schemeClr val="bg1">
                        <a:lumMod val="95000"/>
                      </a:schemeClr>
                    </a:solidFill>
                  </a:tcPr>
                </a:tc>
              </a:tr>
              <a:tr h="756088">
                <a:tc>
                  <a:txBody>
                    <a:bodyPr/>
                    <a:lstStyle/>
                    <a:p>
                      <a:endParaRPr lang="en-US" dirty="0"/>
                    </a:p>
                  </a:txBody>
                  <a:tcPr/>
                </a:tc>
                <a:tc>
                  <a:txBody>
                    <a:bodyPr/>
                    <a:lstStyle/>
                    <a:p>
                      <a:pPr algn="ctr"/>
                      <a:r>
                        <a:rPr lang="en-US" sz="1400" b="0" dirty="0" smtClean="0"/>
                        <a:t>07:06</a:t>
                      </a:r>
                    </a:p>
                  </a:txBody>
                  <a:tcPr anchor="ctr"/>
                </a:tc>
                <a:tc>
                  <a:txBody>
                    <a:bodyPr/>
                    <a:lstStyle/>
                    <a:p>
                      <a:pPr algn="ctr"/>
                      <a:r>
                        <a:rPr lang="en-US" sz="1400" b="0" dirty="0" smtClean="0"/>
                        <a:t>N/A</a:t>
                      </a:r>
                      <a:endParaRPr lang="en-US" sz="1400" b="0" dirty="0"/>
                    </a:p>
                  </a:txBody>
                  <a:tcPr anchor="ctr"/>
                </a:tc>
                <a:tc>
                  <a:txBody>
                    <a:bodyPr/>
                    <a:lstStyle/>
                    <a:p>
                      <a:pPr algn="ctr"/>
                      <a:endParaRPr lang="en-US" sz="1400" b="0" dirty="0"/>
                    </a:p>
                  </a:txBody>
                  <a:tcPr anchor="ctr"/>
                </a:tc>
                <a:tc>
                  <a:txBody>
                    <a:bodyPr/>
                    <a:lstStyle/>
                    <a:p>
                      <a:pPr marL="171450" indent="-171450">
                        <a:buFont typeface="Arial" panose="020B0604020202020204" pitchFamily="34" charset="0"/>
                        <a:buChar char="•"/>
                      </a:pPr>
                      <a:r>
                        <a:rPr lang="en-US" sz="1050" dirty="0" smtClean="0"/>
                        <a:t>BCT</a:t>
                      </a:r>
                      <a:r>
                        <a:rPr lang="en-US" sz="1050" baseline="0" dirty="0" smtClean="0"/>
                        <a:t> clearance of fires process not defined/understood</a:t>
                      </a:r>
                    </a:p>
                    <a:p>
                      <a:pPr marL="171450" indent="-171450">
                        <a:buFont typeface="Arial" panose="020B0604020202020204" pitchFamily="34" charset="0"/>
                        <a:buChar char="•"/>
                      </a:pPr>
                      <a:r>
                        <a:rPr lang="en-US" sz="1050" baseline="0" dirty="0" smtClean="0"/>
                        <a:t>BCTs struggle in clearing ground maneuver units</a:t>
                      </a:r>
                    </a:p>
                    <a:p>
                      <a:pPr marL="171450" indent="-171450">
                        <a:buFont typeface="Arial" panose="020B0604020202020204" pitchFamily="34" charset="0"/>
                        <a:buChar char="•"/>
                      </a:pPr>
                      <a:r>
                        <a:rPr lang="en-US" sz="1050" baseline="0" dirty="0" smtClean="0"/>
                        <a:t>Unit UAPs do not facilitate timely clearance of airspace</a:t>
                      </a:r>
                    </a:p>
                    <a:p>
                      <a:pPr marL="171450" indent="-171450">
                        <a:buFont typeface="Arial" panose="020B0604020202020204" pitchFamily="34" charset="0"/>
                        <a:buChar char="•"/>
                      </a:pPr>
                      <a:r>
                        <a:rPr lang="en-US" sz="1050" baseline="0" dirty="0" smtClean="0"/>
                        <a:t>FSCM / database mismanaged</a:t>
                      </a:r>
                      <a:endParaRPr lang="en-US" sz="1050" dirty="0"/>
                    </a:p>
                  </a:txBody>
                  <a:tcPr/>
                </a:tc>
              </a:tr>
              <a:tr h="590020">
                <a:tc>
                  <a:txBody>
                    <a:bodyPr/>
                    <a:lstStyle/>
                    <a:p>
                      <a:endParaRPr lang="en-US" dirty="0"/>
                    </a:p>
                  </a:txBody>
                  <a:tcPr/>
                </a:tc>
                <a:tc>
                  <a:txBody>
                    <a:bodyPr/>
                    <a:lstStyle/>
                    <a:p>
                      <a:pPr algn="ctr"/>
                      <a:r>
                        <a:rPr lang="en-US" sz="1400" b="0" dirty="0" smtClean="0"/>
                        <a:t>04:23</a:t>
                      </a:r>
                      <a:endParaRPr lang="en-US" sz="1400" b="0" dirty="0"/>
                    </a:p>
                  </a:txBody>
                  <a:tcPr anchor="ctr"/>
                </a:tc>
                <a:tc>
                  <a:txBody>
                    <a:bodyPr/>
                    <a:lstStyle/>
                    <a:p>
                      <a:pPr algn="ctr"/>
                      <a:r>
                        <a:rPr lang="en-US" sz="1400" b="0" dirty="0" smtClean="0"/>
                        <a:t>00:35</a:t>
                      </a:r>
                      <a:endParaRPr lang="en-US" sz="1400" b="0" dirty="0"/>
                    </a:p>
                  </a:txBody>
                  <a:tcPr anchor="ctr"/>
                </a:tc>
                <a:tc>
                  <a:txBody>
                    <a:bodyPr/>
                    <a:lstStyle/>
                    <a:p>
                      <a:pPr algn="ctr"/>
                      <a:r>
                        <a:rPr lang="en-US" sz="1400" b="0" dirty="0" smtClean="0"/>
                        <a:t>+03:48</a:t>
                      </a:r>
                      <a:endParaRPr lang="en-US" sz="1400" b="0" dirty="0"/>
                    </a:p>
                  </a:txBody>
                  <a:tcPr anchor="ctr"/>
                </a:tc>
                <a:tc>
                  <a:txBody>
                    <a:bodyPr/>
                    <a:lstStyle/>
                    <a:p>
                      <a:pPr marL="171450" indent="-171450">
                        <a:buFont typeface="Arial" panose="020B0604020202020204" pitchFamily="34" charset="0"/>
                        <a:buChar char="•"/>
                      </a:pPr>
                      <a:r>
                        <a:rPr lang="en-US" sz="1050" dirty="0" smtClean="0">
                          <a:solidFill>
                            <a:schemeClr val="tx1"/>
                          </a:solidFill>
                        </a:rPr>
                        <a:t>Fire</a:t>
                      </a:r>
                      <a:r>
                        <a:rPr lang="en-US" sz="1050" baseline="0" dirty="0" smtClean="0">
                          <a:solidFill>
                            <a:schemeClr val="tx1"/>
                          </a:solidFill>
                        </a:rPr>
                        <a:t> order not tied to AGM</a:t>
                      </a:r>
                    </a:p>
                    <a:p>
                      <a:pPr marL="171450" indent="-171450">
                        <a:buFont typeface="Arial" panose="020B0604020202020204" pitchFamily="34" charset="0"/>
                        <a:buChar char="•"/>
                      </a:pPr>
                      <a:r>
                        <a:rPr lang="en-US" sz="1050" baseline="0" dirty="0" smtClean="0">
                          <a:solidFill>
                            <a:schemeClr val="tx1"/>
                          </a:solidFill>
                        </a:rPr>
                        <a:t>Maintaining communications (voice/digital) with firing units</a:t>
                      </a:r>
                    </a:p>
                    <a:p>
                      <a:pPr marL="171450" indent="-171450">
                        <a:buFont typeface="Arial" panose="020B0604020202020204" pitchFamily="34" charset="0"/>
                        <a:buChar char="•"/>
                      </a:pPr>
                      <a:r>
                        <a:rPr lang="en-US" sz="1050" baseline="0" dirty="0" smtClean="0">
                          <a:solidFill>
                            <a:schemeClr val="tx1"/>
                          </a:solidFill>
                        </a:rPr>
                        <a:t>Fail to provide gun target line / max ord in a timely manner</a:t>
                      </a:r>
                      <a:endParaRPr lang="en-US" sz="1050" dirty="0">
                        <a:solidFill>
                          <a:schemeClr val="tx1"/>
                        </a:solidFill>
                      </a:endParaRPr>
                    </a:p>
                  </a:txBody>
                  <a:tcPr/>
                </a:tc>
              </a:tr>
              <a:tr h="609058">
                <a:tc>
                  <a:txBody>
                    <a:bodyPr/>
                    <a:lstStyle/>
                    <a:p>
                      <a:endParaRPr lang="en-US" dirty="0"/>
                    </a:p>
                  </a:txBody>
                  <a:tcPr/>
                </a:tc>
                <a:tc>
                  <a:txBody>
                    <a:bodyPr/>
                    <a:lstStyle/>
                    <a:p>
                      <a:pPr algn="ctr"/>
                      <a:r>
                        <a:rPr lang="en-US" sz="1400" b="0" dirty="0" smtClean="0"/>
                        <a:t>02:40</a:t>
                      </a:r>
                      <a:endParaRPr lang="en-US" sz="1400" b="0" dirty="0"/>
                    </a:p>
                  </a:txBody>
                  <a:tcPr anchor="ctr"/>
                </a:tc>
                <a:tc>
                  <a:txBody>
                    <a:bodyPr/>
                    <a:lstStyle/>
                    <a:p>
                      <a:pPr algn="ctr"/>
                      <a:r>
                        <a:rPr lang="en-US" sz="1400" b="0" dirty="0" smtClean="0"/>
                        <a:t>00:35</a:t>
                      </a:r>
                      <a:endParaRPr lang="en-US" sz="1400" b="0" dirty="0"/>
                    </a:p>
                  </a:txBody>
                  <a:tcPr anchor="ctr"/>
                </a:tc>
                <a:tc>
                  <a:txBody>
                    <a:bodyPr/>
                    <a:lstStyle/>
                    <a:p>
                      <a:pPr algn="ctr"/>
                      <a:r>
                        <a:rPr lang="en-US" sz="1400" b="0" dirty="0" smtClean="0"/>
                        <a:t>+02:05</a:t>
                      </a:r>
                      <a:endParaRPr lang="en-US" sz="1400" b="0" dirty="0"/>
                    </a:p>
                  </a:txBody>
                  <a:tcPr anchor="ctr"/>
                </a:tc>
                <a:tc>
                  <a:txBody>
                    <a:bodyPr/>
                    <a:lstStyle/>
                    <a:p>
                      <a:pPr marL="171450" indent="-171450">
                        <a:buFont typeface="Arial" panose="020B0604020202020204" pitchFamily="34" charset="0"/>
                        <a:buChar char="•"/>
                      </a:pPr>
                      <a:r>
                        <a:rPr lang="en-US" sz="1050" dirty="0" smtClean="0"/>
                        <a:t>FSCM / database mismanaged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Lack</a:t>
                      </a:r>
                      <a:r>
                        <a:rPr lang="en-US" sz="1050" baseline="0" dirty="0" smtClean="0"/>
                        <a:t> of standardized </a:t>
                      </a:r>
                      <a:r>
                        <a:rPr lang="en-US" sz="1050" dirty="0" smtClean="0"/>
                        <a:t>fire</a:t>
                      </a:r>
                      <a:r>
                        <a:rPr lang="en-US" sz="1050" baseline="0" dirty="0" smtClean="0"/>
                        <a:t> order </a:t>
                      </a:r>
                    </a:p>
                    <a:p>
                      <a:pPr marL="171450" indent="-171450">
                        <a:buFont typeface="Arial" panose="020B0604020202020204" pitchFamily="34" charset="0"/>
                        <a:buChar char="•"/>
                      </a:pPr>
                      <a:r>
                        <a:rPr lang="en-US" sz="1050" baseline="0" dirty="0" smtClean="0"/>
                        <a:t>Fail to maintain digital communications with howitzer sections</a:t>
                      </a:r>
                      <a:endParaRPr lang="en-US" sz="1050" dirty="0"/>
                    </a:p>
                  </a:txBody>
                  <a:tcPr/>
                </a:tc>
              </a:tr>
              <a:tr h="582017">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01:12</a:t>
                      </a:r>
                    </a:p>
                  </a:txBody>
                  <a:tcPr anchor="ctr"/>
                </a:tc>
                <a:tc>
                  <a:txBody>
                    <a:bodyPr/>
                    <a:lstStyle/>
                    <a:p>
                      <a:pPr algn="ctr"/>
                      <a:r>
                        <a:rPr lang="en-US" sz="1400" b="0" dirty="0" smtClean="0"/>
                        <a:t>00:30</a:t>
                      </a:r>
                    </a:p>
                  </a:txBody>
                  <a:tcPr anchor="ctr"/>
                </a:tc>
                <a:tc>
                  <a:txBody>
                    <a:bodyPr/>
                    <a:lstStyle/>
                    <a:p>
                      <a:pPr algn="ctr"/>
                      <a:r>
                        <a:rPr lang="en-US" sz="1400" b="0" dirty="0" smtClean="0"/>
                        <a:t>+00:42</a:t>
                      </a:r>
                    </a:p>
                  </a:txBody>
                  <a:tcPr anchor="ctr"/>
                </a:tc>
                <a:tc>
                  <a:txBody>
                    <a:bodyPr/>
                    <a:lstStyle/>
                    <a:p>
                      <a:pPr marL="171450" indent="-171450">
                        <a:buFont typeface="Arial" panose="020B0604020202020204" pitchFamily="34" charset="0"/>
                        <a:buChar char="•"/>
                      </a:pPr>
                      <a:r>
                        <a:rPr lang="en-US" sz="1050" dirty="0" smtClean="0"/>
                        <a:t>Lack ability to execute 6400mil firing capability</a:t>
                      </a:r>
                    </a:p>
                    <a:p>
                      <a:pPr marL="171450" indent="-171450">
                        <a:buFont typeface="Arial" panose="020B0604020202020204" pitchFamily="34" charset="0"/>
                        <a:buChar char="•"/>
                      </a:pPr>
                      <a:r>
                        <a:rPr lang="en-US" sz="1050" dirty="0" smtClean="0"/>
                        <a:t>Section</a:t>
                      </a:r>
                      <a:r>
                        <a:rPr lang="en-US" sz="1050" baseline="0" dirty="0" smtClean="0"/>
                        <a:t> c</a:t>
                      </a:r>
                      <a:r>
                        <a:rPr lang="en-US" sz="1050" dirty="0" smtClean="0"/>
                        <a:t>rew drills</a:t>
                      </a:r>
                    </a:p>
                    <a:p>
                      <a:pPr marL="171450" indent="-171450">
                        <a:buFont typeface="Arial" panose="020B0604020202020204" pitchFamily="34" charset="0"/>
                        <a:buChar char="•"/>
                      </a:pPr>
                      <a:r>
                        <a:rPr lang="en-US" sz="1050" dirty="0" smtClean="0"/>
                        <a:t>Sections do</a:t>
                      </a:r>
                      <a:r>
                        <a:rPr lang="en-US" sz="1050" baseline="0" dirty="0" smtClean="0"/>
                        <a:t> not leverage</a:t>
                      </a:r>
                      <a:r>
                        <a:rPr lang="en-US" sz="1050" dirty="0" smtClean="0"/>
                        <a:t> digital systems</a:t>
                      </a:r>
                      <a:endParaRPr lang="en-US" sz="1050" dirty="0"/>
                    </a:p>
                  </a:txBody>
                  <a:tcPr/>
                </a:tc>
              </a:tr>
              <a:tr h="543236">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01:16</a:t>
                      </a:r>
                    </a:p>
                  </a:txBody>
                  <a:tcPr anchor="ctr"/>
                </a:tc>
                <a:tc>
                  <a:txBody>
                    <a:bodyPr/>
                    <a:lstStyle/>
                    <a:p>
                      <a:pPr algn="ctr"/>
                      <a:r>
                        <a:rPr lang="en-US" sz="1400" b="0" dirty="0" smtClean="0"/>
                        <a:t>01:00</a:t>
                      </a:r>
                      <a:endParaRPr lang="en-US" sz="1400" b="0" dirty="0"/>
                    </a:p>
                  </a:txBody>
                  <a:tcPr anchor="ctr"/>
                </a:tc>
                <a:tc>
                  <a:txBody>
                    <a:bodyPr/>
                    <a:lstStyle/>
                    <a:p>
                      <a:pPr algn="ctr"/>
                      <a:r>
                        <a:rPr lang="en-US" sz="1400" b="0" dirty="0" smtClean="0"/>
                        <a:t>+</a:t>
                      </a:r>
                      <a:r>
                        <a:rPr lang="en-US" sz="1400" b="0" baseline="0" dirty="0" smtClean="0"/>
                        <a:t> 00:16</a:t>
                      </a:r>
                      <a:endParaRPr lang="en-US" sz="1400" b="0" dirty="0"/>
                    </a:p>
                  </a:txBody>
                  <a:tcPr anchor="ctr"/>
                </a:tc>
                <a:tc>
                  <a:txBody>
                    <a:bodyPr/>
                    <a:lstStyle/>
                    <a:p>
                      <a:pPr marL="171450" indent="-171450" algn="l">
                        <a:buFont typeface="Arial" panose="020B0604020202020204" pitchFamily="34" charset="0"/>
                        <a:buChar char="•"/>
                      </a:pPr>
                      <a:r>
                        <a:rPr lang="en-US" sz="1050" dirty="0" smtClean="0"/>
                        <a:t>Sections do</a:t>
                      </a:r>
                      <a:r>
                        <a:rPr lang="en-US" sz="1050" baseline="0" dirty="0" smtClean="0"/>
                        <a:t> not leverage</a:t>
                      </a:r>
                      <a:r>
                        <a:rPr lang="en-US" sz="1050" dirty="0" smtClean="0"/>
                        <a:t> digital systems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solidFill>
                            <a:schemeClr val="tx1"/>
                          </a:solidFill>
                          <a:latin typeface="Arial" pitchFamily="34" charset="0"/>
                          <a:cs typeface="Arial" pitchFamily="34" charset="0"/>
                        </a:rPr>
                        <a:t>Failure to understand or enforce proper TLABSPAP</a:t>
                      </a:r>
                    </a:p>
                  </a:txBody>
                  <a:tcPr/>
                </a:tc>
              </a:tr>
            </a:tbl>
          </a:graphicData>
        </a:graphic>
      </p:graphicFrame>
      <p:sp>
        <p:nvSpPr>
          <p:cNvPr id="14" name="TextBox 13"/>
          <p:cNvSpPr txBox="1">
            <a:spLocks noChangeArrowheads="1"/>
          </p:cNvSpPr>
          <p:nvPr/>
        </p:nvSpPr>
        <p:spPr bwMode="auto">
          <a:xfrm>
            <a:off x="1447800" y="43791"/>
            <a:ext cx="9144000" cy="892552"/>
          </a:xfrm>
          <a:prstGeom prst="rect">
            <a:avLst/>
          </a:prstGeom>
          <a:noFill/>
          <a:ln w="9525">
            <a:noFill/>
            <a:miter lim="800000"/>
            <a:headEnd/>
            <a:tailEnd/>
          </a:ln>
        </p:spPr>
        <p:txBody>
          <a:bodyPr>
            <a:spAutoFit/>
          </a:bodyPr>
          <a:lstStyle/>
          <a:p>
            <a:pPr algn="ctr" fontAlgn="base">
              <a:spcBef>
                <a:spcPct val="0"/>
              </a:spcBef>
              <a:spcAft>
                <a:spcPct val="0"/>
              </a:spcAft>
            </a:pPr>
            <a:r>
              <a:rPr lang="en-US" sz="3200" b="1" dirty="0">
                <a:solidFill>
                  <a:srgbClr val="000000"/>
                </a:solidFill>
                <a:cs typeface="Arial" pitchFamily="34" charset="0"/>
              </a:rPr>
              <a:t>Counter-Fire</a:t>
            </a:r>
          </a:p>
          <a:p>
            <a:pPr algn="ctr" fontAlgn="base">
              <a:spcBef>
                <a:spcPct val="0"/>
              </a:spcBef>
              <a:spcAft>
                <a:spcPct val="0"/>
              </a:spcAft>
            </a:pPr>
            <a:r>
              <a:rPr lang="en-US" b="1" dirty="0">
                <a:solidFill>
                  <a:srgbClr val="000000"/>
                </a:solidFill>
                <a:cs typeface="Arial" pitchFamily="34" charset="0"/>
              </a:rPr>
              <a:t>Average Processing Times</a:t>
            </a:r>
          </a:p>
        </p:txBody>
      </p:sp>
      <p:grpSp>
        <p:nvGrpSpPr>
          <p:cNvPr id="57" name="Group 56"/>
          <p:cNvGrpSpPr/>
          <p:nvPr/>
        </p:nvGrpSpPr>
        <p:grpSpPr>
          <a:xfrm>
            <a:off x="2065659" y="2231655"/>
            <a:ext cx="352928" cy="432504"/>
            <a:chOff x="3921877" y="2356012"/>
            <a:chExt cx="410762" cy="501621"/>
          </a:xfrm>
        </p:grpSpPr>
        <p:sp>
          <p:nvSpPr>
            <p:cNvPr id="58" name="Rectangle 57"/>
            <p:cNvSpPr/>
            <p:nvPr/>
          </p:nvSpPr>
          <p:spPr>
            <a:xfrm>
              <a:off x="3932589" y="2571883"/>
              <a:ext cx="400050" cy="285750"/>
            </a:xfrm>
            <a:prstGeom prst="rect">
              <a:avLst/>
            </a:prstGeom>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59" name="Oval 58"/>
            <p:cNvSpPr/>
            <p:nvPr/>
          </p:nvSpPr>
          <p:spPr bwMode="auto">
            <a:xfrm>
              <a:off x="4092893" y="2671597"/>
              <a:ext cx="87719" cy="7974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60" name="TextBox 59"/>
            <p:cNvSpPr txBox="1"/>
            <p:nvPr/>
          </p:nvSpPr>
          <p:spPr>
            <a:xfrm>
              <a:off x="3921877" y="2356012"/>
              <a:ext cx="401702" cy="294493"/>
            </a:xfrm>
            <a:prstGeom prst="rect">
              <a:avLst/>
            </a:prstGeom>
            <a:noFill/>
            <a:scene3d>
              <a:camera prst="orthographicFront"/>
              <a:lightRig rig="threePt" dir="t"/>
            </a:scene3d>
            <a:sp3d>
              <a:bevelT/>
            </a:sp3d>
          </p:spPr>
          <p:txBody>
            <a:bodyPr wrap="square" rtlCol="0">
              <a:spAutoFit/>
            </a:bodyPr>
            <a:lstStyle/>
            <a:p>
              <a:pPr algn="ctr"/>
              <a:r>
                <a:rPr lang="en-US" sz="1050" b="1" dirty="0">
                  <a:solidFill>
                    <a:prstClr val="black"/>
                  </a:solidFill>
                </a:rPr>
                <a:t> II</a:t>
              </a:r>
              <a:endParaRPr lang="en-US" sz="1050" dirty="0">
                <a:solidFill>
                  <a:prstClr val="black"/>
                </a:solidFill>
              </a:endParaRPr>
            </a:p>
          </p:txBody>
        </p:sp>
      </p:grpSp>
      <p:grpSp>
        <p:nvGrpSpPr>
          <p:cNvPr id="141" name="Group 140"/>
          <p:cNvGrpSpPr/>
          <p:nvPr/>
        </p:nvGrpSpPr>
        <p:grpSpPr>
          <a:xfrm>
            <a:off x="1874760" y="2940082"/>
            <a:ext cx="743928" cy="415377"/>
            <a:chOff x="5261912" y="2656887"/>
            <a:chExt cx="896328" cy="524378"/>
          </a:xfrm>
        </p:grpSpPr>
        <p:grpSp>
          <p:nvGrpSpPr>
            <p:cNvPr id="92" name="Group 91"/>
            <p:cNvGrpSpPr/>
            <p:nvPr/>
          </p:nvGrpSpPr>
          <p:grpSpPr>
            <a:xfrm>
              <a:off x="5503008" y="2656887"/>
              <a:ext cx="414139" cy="427668"/>
              <a:chOff x="7636913" y="3073912"/>
              <a:chExt cx="400050" cy="392908"/>
            </a:xfrm>
          </p:grpSpPr>
          <p:grpSp>
            <p:nvGrpSpPr>
              <p:cNvPr id="82" name="Group 81"/>
              <p:cNvGrpSpPr/>
              <p:nvPr/>
            </p:nvGrpSpPr>
            <p:grpSpPr>
              <a:xfrm>
                <a:off x="7708648" y="3073912"/>
                <a:ext cx="229800" cy="68966"/>
                <a:chOff x="932572" y="4495010"/>
                <a:chExt cx="229800" cy="68966"/>
              </a:xfrm>
            </p:grpSpPr>
            <p:sp>
              <p:nvSpPr>
                <p:cNvPr id="83" name="Oval 82"/>
                <p:cNvSpPr/>
                <p:nvPr/>
              </p:nvSpPr>
              <p:spPr bwMode="auto">
                <a:xfrm>
                  <a:off x="1014217" y="4495010"/>
                  <a:ext cx="64541" cy="680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84" name="Oval 83"/>
                <p:cNvSpPr/>
                <p:nvPr/>
              </p:nvSpPr>
              <p:spPr bwMode="auto">
                <a:xfrm>
                  <a:off x="1097831" y="4495885"/>
                  <a:ext cx="64541" cy="680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85" name="Oval 84"/>
                <p:cNvSpPr/>
                <p:nvPr/>
              </p:nvSpPr>
              <p:spPr bwMode="auto">
                <a:xfrm>
                  <a:off x="932572" y="4495010"/>
                  <a:ext cx="64541" cy="680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grpSp>
          <p:grpSp>
            <p:nvGrpSpPr>
              <p:cNvPr id="88" name="Group 87"/>
              <p:cNvGrpSpPr/>
              <p:nvPr/>
            </p:nvGrpSpPr>
            <p:grpSpPr>
              <a:xfrm>
                <a:off x="7636913" y="3181070"/>
                <a:ext cx="400050" cy="285750"/>
                <a:chOff x="3932589" y="2571883"/>
                <a:chExt cx="400050" cy="285750"/>
              </a:xfrm>
            </p:grpSpPr>
            <p:sp>
              <p:nvSpPr>
                <p:cNvPr id="89" name="Rectangle 88"/>
                <p:cNvSpPr/>
                <p:nvPr/>
              </p:nvSpPr>
              <p:spPr>
                <a:xfrm>
                  <a:off x="3932589" y="2571883"/>
                  <a:ext cx="400050" cy="285750"/>
                </a:xfrm>
                <a:prstGeom prst="rect">
                  <a:avLst/>
                </a:prstGeom>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90" name="Oval 89"/>
                <p:cNvSpPr/>
                <p:nvPr/>
              </p:nvSpPr>
              <p:spPr bwMode="auto">
                <a:xfrm>
                  <a:off x="4092893" y="2625751"/>
                  <a:ext cx="87719" cy="7974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grpSp>
        </p:grpSp>
        <p:sp>
          <p:nvSpPr>
            <p:cNvPr id="120" name="TextBox 119"/>
            <p:cNvSpPr txBox="1"/>
            <p:nvPr/>
          </p:nvSpPr>
          <p:spPr bwMode="auto">
            <a:xfrm>
              <a:off x="5261912" y="2860718"/>
              <a:ext cx="896328" cy="320547"/>
            </a:xfrm>
            <a:prstGeom prst="rect">
              <a:avLst/>
            </a:prstGeom>
            <a:noFill/>
            <a:ln w="9525">
              <a:noFill/>
              <a:miter lim="800000"/>
              <a:headEnd/>
              <a:tailEnd/>
            </a:ln>
          </p:spPr>
          <p:txBody>
            <a:bodyPr wrap="square" rtlCol="0">
              <a:spAutoFit/>
            </a:bodyPr>
            <a:lstStyle/>
            <a:p>
              <a:pPr algn="ctr"/>
              <a:r>
                <a:rPr lang="en-US" sz="1050" b="1" dirty="0">
                  <a:solidFill>
                    <a:prstClr val="black"/>
                  </a:solidFill>
                  <a:cs typeface="Arial" pitchFamily="34" charset="0"/>
                </a:rPr>
                <a:t>FDC</a:t>
              </a:r>
            </a:p>
          </p:txBody>
        </p:sp>
      </p:grpSp>
      <p:grpSp>
        <p:nvGrpSpPr>
          <p:cNvPr id="151" name="Group 150"/>
          <p:cNvGrpSpPr/>
          <p:nvPr/>
        </p:nvGrpSpPr>
        <p:grpSpPr>
          <a:xfrm>
            <a:off x="2066762" y="1549184"/>
            <a:ext cx="343724" cy="440312"/>
            <a:chOff x="495649" y="2853220"/>
            <a:chExt cx="414139" cy="555856"/>
          </a:xfrm>
        </p:grpSpPr>
        <p:sp>
          <p:nvSpPr>
            <p:cNvPr id="144" name="TextBox 143"/>
            <p:cNvSpPr txBox="1"/>
            <p:nvPr/>
          </p:nvSpPr>
          <p:spPr>
            <a:xfrm>
              <a:off x="557967" y="2853220"/>
              <a:ext cx="311340" cy="320547"/>
            </a:xfrm>
            <a:prstGeom prst="rect">
              <a:avLst/>
            </a:prstGeom>
            <a:noFill/>
            <a:scene3d>
              <a:camera prst="orthographicFront"/>
              <a:lightRig rig="threePt" dir="t"/>
            </a:scene3d>
            <a:sp3d>
              <a:bevelT/>
            </a:sp3d>
          </p:spPr>
          <p:txBody>
            <a:bodyPr wrap="none" rtlCol="0">
              <a:spAutoFit/>
            </a:bodyPr>
            <a:lstStyle/>
            <a:p>
              <a:pPr algn="ctr"/>
              <a:r>
                <a:rPr lang="en-US" sz="1050" b="1" dirty="0">
                  <a:solidFill>
                    <a:prstClr val="black"/>
                  </a:solidFill>
                </a:rPr>
                <a:t>X</a:t>
              </a:r>
            </a:p>
          </p:txBody>
        </p:sp>
        <p:grpSp>
          <p:nvGrpSpPr>
            <p:cNvPr id="146" name="Group 398"/>
            <p:cNvGrpSpPr/>
            <p:nvPr/>
          </p:nvGrpSpPr>
          <p:grpSpPr>
            <a:xfrm>
              <a:off x="495649" y="3098046"/>
              <a:ext cx="414139" cy="311030"/>
              <a:chOff x="517555" y="1858646"/>
              <a:chExt cx="533400" cy="381000"/>
            </a:xfrm>
          </p:grpSpPr>
          <p:sp>
            <p:nvSpPr>
              <p:cNvPr id="148" name="Rectangle 33"/>
              <p:cNvSpPr/>
              <p:nvPr/>
            </p:nvSpPr>
            <p:spPr>
              <a:xfrm>
                <a:off x="517555" y="1858646"/>
                <a:ext cx="533400" cy="381000"/>
              </a:xfrm>
              <a:prstGeom prst="rect">
                <a:avLst/>
              </a:prstGeom>
              <a:solidFill>
                <a:srgbClr val="0070C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cxnSp>
            <p:nvCxnSpPr>
              <p:cNvPr id="149" name="Straight Connector 148"/>
              <p:cNvCxnSpPr/>
              <p:nvPr/>
            </p:nvCxnSpPr>
            <p:spPr>
              <a:xfrm>
                <a:off x="517555" y="1858646"/>
                <a:ext cx="533400" cy="38100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17555" y="1858646"/>
                <a:ext cx="533400" cy="38100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nvGrpSpPr>
          <p:cNvPr id="2" name="Group 1"/>
          <p:cNvGrpSpPr/>
          <p:nvPr/>
        </p:nvGrpSpPr>
        <p:grpSpPr>
          <a:xfrm>
            <a:off x="1798560" y="3560149"/>
            <a:ext cx="896328" cy="371497"/>
            <a:chOff x="300753" y="4810103"/>
            <a:chExt cx="896328" cy="371497"/>
          </a:xfrm>
        </p:grpSpPr>
        <p:grpSp>
          <p:nvGrpSpPr>
            <p:cNvPr id="114" name="Group 113"/>
            <p:cNvGrpSpPr/>
            <p:nvPr/>
          </p:nvGrpSpPr>
          <p:grpSpPr>
            <a:xfrm>
              <a:off x="509192" y="4810103"/>
              <a:ext cx="373919" cy="85411"/>
              <a:chOff x="2950192" y="2963840"/>
              <a:chExt cx="361199" cy="78469"/>
            </a:xfrm>
          </p:grpSpPr>
          <p:cxnSp>
            <p:nvCxnSpPr>
              <p:cNvPr id="102" name="Straight Connector 101"/>
              <p:cNvCxnSpPr/>
              <p:nvPr/>
            </p:nvCxnSpPr>
            <p:spPr>
              <a:xfrm>
                <a:off x="3088982" y="2963840"/>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091074" y="3042309"/>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50192" y="3004787"/>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TextBox 166"/>
            <p:cNvSpPr txBox="1"/>
            <p:nvPr/>
          </p:nvSpPr>
          <p:spPr bwMode="auto">
            <a:xfrm>
              <a:off x="300753" y="4904601"/>
              <a:ext cx="896328" cy="276999"/>
            </a:xfrm>
            <a:prstGeom prst="rect">
              <a:avLst/>
            </a:prstGeom>
            <a:noFill/>
            <a:ln w="9525">
              <a:noFill/>
              <a:miter lim="800000"/>
              <a:headEnd/>
              <a:tailEnd/>
            </a:ln>
          </p:spPr>
          <p:txBody>
            <a:bodyPr wrap="square" rtlCol="0">
              <a:spAutoFit/>
            </a:bodyPr>
            <a:lstStyle/>
            <a:p>
              <a:pPr algn="ctr"/>
              <a:r>
                <a:rPr lang="en-US" sz="1200" b="1" dirty="0">
                  <a:solidFill>
                    <a:prstClr val="black"/>
                  </a:solidFill>
                  <a:cs typeface="Arial" pitchFamily="34" charset="0"/>
                </a:rPr>
                <a:t>M119A3</a:t>
              </a:r>
            </a:p>
          </p:txBody>
        </p:sp>
      </p:grpSp>
      <p:grpSp>
        <p:nvGrpSpPr>
          <p:cNvPr id="3" name="Group 2"/>
          <p:cNvGrpSpPr/>
          <p:nvPr/>
        </p:nvGrpSpPr>
        <p:grpSpPr>
          <a:xfrm>
            <a:off x="1839800" y="4111788"/>
            <a:ext cx="896328" cy="404119"/>
            <a:chOff x="277603" y="5181531"/>
            <a:chExt cx="896328" cy="404119"/>
          </a:xfrm>
        </p:grpSpPr>
        <p:sp>
          <p:nvSpPr>
            <p:cNvPr id="37" name="TextBox 36"/>
            <p:cNvSpPr txBox="1"/>
            <p:nvPr/>
          </p:nvSpPr>
          <p:spPr bwMode="auto">
            <a:xfrm>
              <a:off x="277603" y="5308651"/>
              <a:ext cx="896328" cy="276999"/>
            </a:xfrm>
            <a:prstGeom prst="rect">
              <a:avLst/>
            </a:prstGeom>
            <a:noFill/>
            <a:ln w="9525">
              <a:noFill/>
              <a:miter lim="800000"/>
              <a:headEnd/>
              <a:tailEnd/>
            </a:ln>
          </p:spPr>
          <p:txBody>
            <a:bodyPr wrap="square" rtlCol="0">
              <a:spAutoFit/>
            </a:bodyPr>
            <a:lstStyle/>
            <a:p>
              <a:pPr algn="ctr"/>
              <a:r>
                <a:rPr lang="en-US" sz="1200" b="1" dirty="0">
                  <a:solidFill>
                    <a:prstClr val="black"/>
                  </a:solidFill>
                  <a:cs typeface="Arial" pitchFamily="34" charset="0"/>
                </a:rPr>
                <a:t>M777A2</a:t>
              </a:r>
            </a:p>
          </p:txBody>
        </p:sp>
        <p:grpSp>
          <p:nvGrpSpPr>
            <p:cNvPr id="38" name="Group 37"/>
            <p:cNvGrpSpPr/>
            <p:nvPr/>
          </p:nvGrpSpPr>
          <p:grpSpPr>
            <a:xfrm>
              <a:off x="465056" y="5181531"/>
              <a:ext cx="373919" cy="85411"/>
              <a:chOff x="2950192" y="2963840"/>
              <a:chExt cx="361199" cy="78469"/>
            </a:xfrm>
          </p:grpSpPr>
          <p:cxnSp>
            <p:nvCxnSpPr>
              <p:cNvPr id="39" name="Straight Connector 38"/>
              <p:cNvCxnSpPr/>
              <p:nvPr/>
            </p:nvCxnSpPr>
            <p:spPr>
              <a:xfrm>
                <a:off x="3088982" y="2963840"/>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91074" y="3042309"/>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50192" y="3004787"/>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43" name="Table 42"/>
          <p:cNvGraphicFramePr>
            <a:graphicFrameLocks noGrp="1"/>
          </p:cNvGraphicFramePr>
          <p:nvPr>
            <p:extLst/>
          </p:nvPr>
        </p:nvGraphicFramePr>
        <p:xfrm>
          <a:off x="4038600" y="5029200"/>
          <a:ext cx="1502522" cy="731520"/>
        </p:xfrm>
        <a:graphic>
          <a:graphicData uri="http://schemas.openxmlformats.org/drawingml/2006/table">
            <a:tbl>
              <a:tblPr firstRow="1" bandRow="1">
                <a:tableStyleId>{073A0DAA-6AF3-43AB-8588-CEC1D06C72B9}</a:tableStyleId>
              </a:tblPr>
              <a:tblGrid>
                <a:gridCol w="1502522"/>
              </a:tblGrid>
              <a:tr h="175376">
                <a:tc>
                  <a:txBody>
                    <a:bodyPr/>
                    <a:lstStyle/>
                    <a:p>
                      <a:pPr algn="ctr"/>
                      <a:r>
                        <a:rPr lang="en-US" dirty="0" smtClean="0"/>
                        <a:t>Total Time</a:t>
                      </a:r>
                      <a:endParaRPr lang="en-US" dirty="0"/>
                    </a:p>
                  </a:txBody>
                  <a:tcPr/>
                </a:tc>
              </a:tr>
              <a:tr h="303818">
                <a:tc>
                  <a:txBody>
                    <a:bodyPr/>
                    <a:lstStyle/>
                    <a:p>
                      <a:pPr algn="ctr"/>
                      <a:r>
                        <a:rPr lang="en-US" dirty="0" smtClean="0"/>
                        <a:t>13:38</a:t>
                      </a:r>
                      <a:endParaRPr lang="en-US" dirty="0"/>
                    </a:p>
                  </a:txBody>
                  <a:tcPr/>
                </a:tc>
              </a:tr>
            </a:tbl>
          </a:graphicData>
        </a:graphic>
      </p:graphicFrame>
      <p:sp>
        <p:nvSpPr>
          <p:cNvPr id="44" name="TextBox 43"/>
          <p:cNvSpPr txBox="1"/>
          <p:nvPr/>
        </p:nvSpPr>
        <p:spPr bwMode="auto">
          <a:xfrm>
            <a:off x="5867400" y="5105400"/>
            <a:ext cx="3596520" cy="553998"/>
          </a:xfrm>
          <a:prstGeom prst="rect">
            <a:avLst/>
          </a:prstGeom>
          <a:noFill/>
          <a:ln w="9525">
            <a:solidFill>
              <a:schemeClr val="tx1"/>
            </a:solidFill>
            <a:miter lim="800000"/>
            <a:headEnd/>
            <a:tailEnd/>
          </a:ln>
        </p:spPr>
        <p:txBody>
          <a:bodyPr wrap="square" rtlCol="0">
            <a:spAutoFit/>
          </a:bodyPr>
          <a:lstStyle/>
          <a:p>
            <a:r>
              <a:rPr lang="en-US" sz="1000" b="1" dirty="0">
                <a:solidFill>
                  <a:prstClr val="black"/>
                </a:solidFill>
                <a:cs typeface="Arial" pitchFamily="34" charset="0"/>
              </a:rPr>
              <a:t>Notes:</a:t>
            </a:r>
          </a:p>
          <a:p>
            <a:pPr marL="171450" indent="-171450">
              <a:buFont typeface="Arial" panose="020B0604020202020204" pitchFamily="34" charset="0"/>
              <a:buChar char="•"/>
            </a:pPr>
            <a:r>
              <a:rPr lang="en-US" sz="1000" b="1" dirty="0">
                <a:solidFill>
                  <a:prstClr val="black"/>
                </a:solidFill>
                <a:cs typeface="Arial" pitchFamily="34" charset="0"/>
              </a:rPr>
              <a:t>Average time from sensor to target engagement</a:t>
            </a:r>
          </a:p>
          <a:p>
            <a:pPr marL="171450" indent="-171450">
              <a:buFont typeface="Arial" panose="020B0604020202020204" pitchFamily="34" charset="0"/>
              <a:buChar char="•"/>
            </a:pPr>
            <a:r>
              <a:rPr lang="en-US" sz="1000" b="1" dirty="0">
                <a:solidFill>
                  <a:prstClr val="black"/>
                </a:solidFill>
              </a:rPr>
              <a:t>52 Fire Missions used to collect and collate data</a:t>
            </a:r>
            <a:endParaRPr lang="en-US" sz="1200" b="1" dirty="0">
              <a:solidFill>
                <a:prstClr val="black"/>
              </a:solidFill>
              <a:cs typeface="Arial" pitchFamily="34" charset="0"/>
            </a:endParaRPr>
          </a:p>
        </p:txBody>
      </p:sp>
    </p:spTree>
    <p:extLst>
      <p:ext uri="{BB962C8B-B14F-4D97-AF65-F5344CB8AC3E}">
        <p14:creationId xmlns:p14="http://schemas.microsoft.com/office/powerpoint/2010/main" val="246117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Table 165"/>
          <p:cNvGraphicFramePr>
            <a:graphicFrameLocks noGrp="1"/>
          </p:cNvGraphicFramePr>
          <p:nvPr>
            <p:extLst/>
          </p:nvPr>
        </p:nvGraphicFramePr>
        <p:xfrm>
          <a:off x="1729451" y="889034"/>
          <a:ext cx="8481351" cy="3696901"/>
        </p:xfrm>
        <a:graphic>
          <a:graphicData uri="http://schemas.openxmlformats.org/drawingml/2006/table">
            <a:tbl>
              <a:tblPr firstRow="1" bandRow="1">
                <a:tableStyleId>{5940675A-B579-460E-94D1-54222C63F5DA}</a:tableStyleId>
              </a:tblPr>
              <a:tblGrid>
                <a:gridCol w="1084823"/>
                <a:gridCol w="887583"/>
                <a:gridCol w="887583"/>
                <a:gridCol w="887583"/>
                <a:gridCol w="4733779"/>
              </a:tblGrid>
              <a:tr h="416013">
                <a:tc>
                  <a:txBody>
                    <a:bodyPr/>
                    <a:lstStyle/>
                    <a:p>
                      <a:pPr algn="ctr"/>
                      <a:r>
                        <a:rPr lang="en-US" sz="1100" b="1" dirty="0" smtClean="0"/>
                        <a:t>Echelon</a:t>
                      </a:r>
                      <a:endParaRPr lang="en-US" sz="1100" b="1" dirty="0"/>
                    </a:p>
                  </a:txBody>
                  <a:tcPr>
                    <a:solidFill>
                      <a:schemeClr val="bg1">
                        <a:lumMod val="95000"/>
                      </a:schemeClr>
                    </a:solidFill>
                  </a:tcPr>
                </a:tc>
                <a:tc>
                  <a:txBody>
                    <a:bodyPr/>
                    <a:lstStyle/>
                    <a:p>
                      <a:pPr algn="ctr"/>
                      <a:r>
                        <a:rPr lang="en-US" sz="1100" b="1" dirty="0" smtClean="0"/>
                        <a:t>Average</a:t>
                      </a:r>
                      <a:endParaRPr lang="en-US" sz="1100" b="1" dirty="0"/>
                    </a:p>
                  </a:txBody>
                  <a:tcPr anchor="ctr">
                    <a:solidFill>
                      <a:schemeClr val="bg1">
                        <a:lumMod val="95000"/>
                      </a:schemeClr>
                    </a:solidFill>
                  </a:tcPr>
                </a:tc>
                <a:tc>
                  <a:txBody>
                    <a:bodyPr/>
                    <a:lstStyle/>
                    <a:p>
                      <a:pPr algn="ctr"/>
                      <a:r>
                        <a:rPr lang="en-US" sz="1100" b="1" dirty="0" smtClean="0"/>
                        <a:t>TC 3-09.8</a:t>
                      </a:r>
                    </a:p>
                    <a:p>
                      <a:pPr algn="ctr"/>
                      <a:r>
                        <a:rPr lang="en-US" sz="1100" b="1" dirty="0" smtClean="0"/>
                        <a:t>Digital</a:t>
                      </a:r>
                      <a:endParaRPr lang="en-US" sz="1100" b="1" dirty="0"/>
                    </a:p>
                  </a:txBody>
                  <a:tcPr>
                    <a:solidFill>
                      <a:schemeClr val="bg1">
                        <a:lumMod val="95000"/>
                      </a:schemeClr>
                    </a:solidFill>
                  </a:tcPr>
                </a:tc>
                <a:tc>
                  <a:txBody>
                    <a:bodyPr/>
                    <a:lstStyle/>
                    <a:p>
                      <a:pPr algn="ctr"/>
                      <a:r>
                        <a:rPr lang="en-US" sz="1100" b="1" dirty="0" smtClean="0"/>
                        <a:t>Delta</a:t>
                      </a:r>
                      <a:endParaRPr lang="en-US" sz="1100" b="1" dirty="0"/>
                    </a:p>
                  </a:txBody>
                  <a:tcPr anchor="ctr">
                    <a:solidFill>
                      <a:schemeClr val="bg1">
                        <a:lumMod val="95000"/>
                      </a:schemeClr>
                    </a:solidFill>
                  </a:tcPr>
                </a:tc>
                <a:tc>
                  <a:txBody>
                    <a:bodyPr/>
                    <a:lstStyle/>
                    <a:p>
                      <a:pPr algn="ctr"/>
                      <a:r>
                        <a:rPr lang="en-US" sz="1100" b="1" dirty="0" smtClean="0"/>
                        <a:t>Observations / Trends</a:t>
                      </a:r>
                      <a:endParaRPr lang="en-US" sz="1100" b="1" dirty="0"/>
                    </a:p>
                  </a:txBody>
                  <a:tcPr anchor="ctr">
                    <a:solidFill>
                      <a:schemeClr val="bg1">
                        <a:lumMod val="95000"/>
                      </a:schemeClr>
                    </a:solidFill>
                  </a:tcPr>
                </a:tc>
              </a:tr>
              <a:tr h="869170">
                <a:tc>
                  <a:txBody>
                    <a:bodyPr/>
                    <a:lstStyle/>
                    <a:p>
                      <a:pPr algn="ctr"/>
                      <a:endParaRPr lang="en-US" dirty="0"/>
                    </a:p>
                  </a:txBody>
                  <a:tcPr/>
                </a:tc>
                <a:tc>
                  <a:txBody>
                    <a:bodyPr/>
                    <a:lstStyle/>
                    <a:p>
                      <a:pPr algn="ctr"/>
                      <a:r>
                        <a:rPr lang="en-US" sz="1400" b="0" dirty="0" smtClean="0"/>
                        <a:t>08:29</a:t>
                      </a:r>
                    </a:p>
                  </a:txBody>
                  <a:tcPr anchor="ctr"/>
                </a:tc>
                <a:tc>
                  <a:txBody>
                    <a:bodyPr/>
                    <a:lstStyle/>
                    <a:p>
                      <a:pPr algn="ctr"/>
                      <a:r>
                        <a:rPr lang="en-US" sz="1400" b="0" dirty="0" smtClean="0"/>
                        <a:t>N/A</a:t>
                      </a:r>
                      <a:endParaRPr lang="en-US" sz="1400" b="0" dirty="0"/>
                    </a:p>
                  </a:txBody>
                  <a:tcPr anchor="ctr"/>
                </a:tc>
                <a:tc>
                  <a:txBody>
                    <a:bodyPr/>
                    <a:lstStyle/>
                    <a:p>
                      <a:pPr algn="ctr"/>
                      <a:endParaRPr lang="en-US" sz="1400" b="0" dirty="0"/>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solidFill>
                            <a:schemeClr val="tx1"/>
                          </a:solidFill>
                          <a:latin typeface="Arial" pitchFamily="34" charset="0"/>
                          <a:cs typeface="Arial" pitchFamily="34" charset="0"/>
                        </a:rPr>
                        <a:t>Fail to link</a:t>
                      </a:r>
                      <a:r>
                        <a:rPr lang="en-US" sz="1050" b="0" baseline="0" dirty="0" smtClean="0">
                          <a:solidFill>
                            <a:schemeClr val="tx1"/>
                          </a:solidFill>
                          <a:latin typeface="Arial" pitchFamily="34" charset="0"/>
                          <a:cs typeface="Arial" pitchFamily="34" charset="0"/>
                        </a:rPr>
                        <a:t> </a:t>
                      </a:r>
                      <a:r>
                        <a:rPr lang="en-US" sz="1050" b="0" dirty="0" smtClean="0">
                          <a:solidFill>
                            <a:schemeClr val="tx1"/>
                          </a:solidFill>
                          <a:latin typeface="Arial" pitchFamily="34" charset="0"/>
                          <a:cs typeface="Arial" pitchFamily="34" charset="0"/>
                        </a:rPr>
                        <a:t>AFATDS with TAIS/AMDWS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solidFill>
                            <a:schemeClr val="tx1"/>
                          </a:solidFill>
                          <a:latin typeface="Arial" pitchFamily="34" charset="0"/>
                          <a:cs typeface="Arial" pitchFamily="34" charset="0"/>
                        </a:rPr>
                        <a:t>Targeting not nested with MDMP; process does not align organic and external combat power against HPT in time and space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solidFill>
                            <a:schemeClr val="tx1"/>
                          </a:solidFill>
                          <a:latin typeface="Arial" pitchFamily="34" charset="0"/>
                          <a:cs typeface="Arial" pitchFamily="34" charset="0"/>
                        </a:rPr>
                        <a:t>Targets are not fully developed and</a:t>
                      </a:r>
                      <a:r>
                        <a:rPr lang="en-US" sz="1050" b="0" baseline="0" dirty="0" smtClean="0">
                          <a:solidFill>
                            <a:schemeClr val="tx1"/>
                          </a:solidFill>
                          <a:latin typeface="Arial" pitchFamily="34" charset="0"/>
                          <a:cs typeface="Arial" pitchFamily="34" charset="0"/>
                        </a:rPr>
                        <a:t> Fire Support RXLs not executed to standard</a:t>
                      </a:r>
                      <a:endParaRPr lang="en-US" sz="1050" b="0" dirty="0" smtClean="0">
                        <a:solidFill>
                          <a:schemeClr val="tx1"/>
                        </a:solidFill>
                        <a:latin typeface="Arial" pitchFamily="34" charset="0"/>
                        <a:cs typeface="Arial" pitchFamily="34" charset="0"/>
                      </a:endParaRPr>
                    </a:p>
                  </a:txBody>
                  <a:tcPr/>
                </a:tc>
              </a:tr>
              <a:tr h="708660">
                <a:tc>
                  <a:txBody>
                    <a:bodyPr/>
                    <a:lstStyle/>
                    <a:p>
                      <a:pPr algn="ctr"/>
                      <a:endParaRPr lang="en-US" dirty="0"/>
                    </a:p>
                  </a:txBody>
                  <a:tcPr/>
                </a:tc>
                <a:tc>
                  <a:txBody>
                    <a:bodyPr/>
                    <a:lstStyle/>
                    <a:p>
                      <a:pPr algn="ctr"/>
                      <a:r>
                        <a:rPr lang="en-US" sz="1400" b="0" dirty="0" smtClean="0"/>
                        <a:t>09:23</a:t>
                      </a:r>
                      <a:endParaRPr lang="en-US" sz="1400" b="0" dirty="0"/>
                    </a:p>
                  </a:txBody>
                  <a:tcPr anchor="ctr"/>
                </a:tc>
                <a:tc>
                  <a:txBody>
                    <a:bodyPr/>
                    <a:lstStyle/>
                    <a:p>
                      <a:pPr algn="ctr"/>
                      <a:r>
                        <a:rPr lang="en-US" sz="1400" b="0" dirty="0" smtClean="0"/>
                        <a:t>00:35</a:t>
                      </a:r>
                      <a:endParaRPr lang="en-US" sz="1400" b="0" dirty="0"/>
                    </a:p>
                  </a:txBody>
                  <a:tcPr anchor="ctr"/>
                </a:tc>
                <a:tc>
                  <a:txBody>
                    <a:bodyPr/>
                    <a:lstStyle/>
                    <a:p>
                      <a:pPr algn="ctr"/>
                      <a:r>
                        <a:rPr lang="en-US" sz="1400" b="0" dirty="0" smtClean="0">
                          <a:solidFill>
                            <a:srgbClr val="FF0000"/>
                          </a:solidFill>
                        </a:rPr>
                        <a:t>+ 08:47</a:t>
                      </a:r>
                      <a:endParaRPr lang="en-US" sz="1400" b="0" dirty="0">
                        <a:solidFill>
                          <a:srgbClr val="FF0000"/>
                        </a:solidFill>
                      </a:endParaRPr>
                    </a:p>
                  </a:txBody>
                  <a:tcPr anchor="ctr"/>
                </a:tc>
                <a:tc>
                  <a:txBody>
                    <a:bodyPr/>
                    <a:lstStyle/>
                    <a:p>
                      <a:pPr marL="171450" indent="-171450" algn="l">
                        <a:buFont typeface="Arial" panose="020B0604020202020204" pitchFamily="34" charset="0"/>
                        <a:buChar char="•"/>
                      </a:pPr>
                      <a:r>
                        <a:rPr lang="en-US" sz="1050" baseline="0" dirty="0" smtClean="0">
                          <a:solidFill>
                            <a:schemeClr val="tx1"/>
                          </a:solidFill>
                        </a:rPr>
                        <a:t>Maintaining communications (voice/digital) with firing units</a:t>
                      </a:r>
                    </a:p>
                    <a:p>
                      <a:pPr marL="91440" indent="-171450">
                        <a:buFont typeface="Arial" panose="020B0604020202020204" pitchFamily="34" charset="0"/>
                        <a:buChar char="•"/>
                      </a:pPr>
                      <a:r>
                        <a:rPr lang="en-US" sz="1050" dirty="0" smtClean="0">
                          <a:latin typeface=" Arial"/>
                          <a:cs typeface="Arial" pitchFamily="34" charset="0"/>
                        </a:rPr>
                        <a:t>Lack of database management</a:t>
                      </a:r>
                    </a:p>
                    <a:p>
                      <a:pPr marL="91440" indent="-171450">
                        <a:buFont typeface="Arial" panose="020B0604020202020204" pitchFamily="34" charset="0"/>
                        <a:buChar char="•"/>
                      </a:pPr>
                      <a:r>
                        <a:rPr lang="en-US" sz="1050" dirty="0" smtClean="0">
                          <a:latin typeface=" Arial"/>
                          <a:cs typeface="Arial" pitchFamily="34" charset="0"/>
                        </a:rPr>
                        <a:t>No standardized fire orders</a:t>
                      </a:r>
                    </a:p>
                    <a:p>
                      <a:pPr marL="91440" indent="-171450">
                        <a:buFont typeface="Arial" panose="020B0604020202020204" pitchFamily="34" charset="0"/>
                        <a:buChar char="•"/>
                      </a:pPr>
                      <a:r>
                        <a:rPr lang="en-US" sz="1050" dirty="0" smtClean="0">
                          <a:latin typeface=" Arial"/>
                          <a:cs typeface="Arial" pitchFamily="34" charset="0"/>
                        </a:rPr>
                        <a:t>Duties and responsibilities not clearly delineated</a:t>
                      </a:r>
                      <a:endParaRPr lang="en-US" sz="1050" dirty="0">
                        <a:solidFill>
                          <a:schemeClr val="tx1"/>
                        </a:solidFill>
                      </a:endParaRPr>
                    </a:p>
                  </a:txBody>
                  <a:tcPr/>
                </a:tc>
              </a:tr>
              <a:tr h="586740">
                <a:tc>
                  <a:txBody>
                    <a:bodyPr/>
                    <a:lstStyle/>
                    <a:p>
                      <a:pPr algn="ctr"/>
                      <a:endParaRPr lang="en-US" dirty="0"/>
                    </a:p>
                  </a:txBody>
                  <a:tcPr/>
                </a:tc>
                <a:tc>
                  <a:txBody>
                    <a:bodyPr/>
                    <a:lstStyle/>
                    <a:p>
                      <a:pPr algn="ctr"/>
                      <a:r>
                        <a:rPr lang="en-US" sz="1400" b="0" dirty="0" smtClean="0"/>
                        <a:t>02:31</a:t>
                      </a:r>
                      <a:endParaRPr lang="en-US" sz="1400" b="0" dirty="0"/>
                    </a:p>
                  </a:txBody>
                  <a:tcPr anchor="ctr"/>
                </a:tc>
                <a:tc>
                  <a:txBody>
                    <a:bodyPr/>
                    <a:lstStyle/>
                    <a:p>
                      <a:pPr algn="ctr"/>
                      <a:r>
                        <a:rPr lang="en-US" sz="1400" b="0" dirty="0" smtClean="0"/>
                        <a:t>00:35</a:t>
                      </a:r>
                      <a:endParaRPr lang="en-US" sz="1400" b="0" dirty="0"/>
                    </a:p>
                  </a:txBody>
                  <a:tcPr anchor="ctr"/>
                </a:tc>
                <a:tc>
                  <a:txBody>
                    <a:bodyPr/>
                    <a:lstStyle/>
                    <a:p>
                      <a:pPr algn="ctr"/>
                      <a:r>
                        <a:rPr lang="en-US" sz="1400" b="0" dirty="0" smtClean="0">
                          <a:solidFill>
                            <a:srgbClr val="FF0000"/>
                          </a:solidFill>
                        </a:rPr>
                        <a:t>+ 01:56</a:t>
                      </a:r>
                      <a:endParaRPr lang="en-US" sz="1400" b="0" dirty="0">
                        <a:solidFill>
                          <a:srgbClr val="FF0000"/>
                        </a:solidFill>
                      </a:endParaRPr>
                    </a:p>
                  </a:txBody>
                  <a:tcPr anchor="ctr"/>
                </a:tc>
                <a:tc>
                  <a:txBody>
                    <a:bodyPr/>
                    <a:lstStyle/>
                    <a:p>
                      <a:pPr marL="91440" indent="-171450">
                        <a:buFont typeface="Arial" panose="020B0604020202020204" pitchFamily="34" charset="0"/>
                        <a:buChar char="•"/>
                      </a:pPr>
                      <a:r>
                        <a:rPr lang="en-US" sz="1050" dirty="0" smtClean="0">
                          <a:latin typeface=" Arial"/>
                        </a:rPr>
                        <a:t>Improper fire commands and a lack of standardization  </a:t>
                      </a:r>
                    </a:p>
                    <a:p>
                      <a:pPr marL="91440" indent="-171450">
                        <a:buFont typeface="Arial" panose="020B0604020202020204" pitchFamily="34" charset="0"/>
                        <a:buChar char="•"/>
                      </a:pPr>
                      <a:r>
                        <a:rPr lang="en-US" sz="1050" dirty="0" smtClean="0">
                          <a:latin typeface=" Arial"/>
                        </a:rPr>
                        <a:t>Not using digital means, either from Battalion or to the guns.</a:t>
                      </a:r>
                    </a:p>
                    <a:p>
                      <a:pPr marL="91440" indent="-171450">
                        <a:buFont typeface="Arial" panose="020B0604020202020204" pitchFamily="34" charset="0"/>
                        <a:buChar char="•"/>
                      </a:pPr>
                      <a:r>
                        <a:rPr lang="en-US" sz="1050" dirty="0" smtClean="0">
                          <a:latin typeface=" Arial"/>
                          <a:cs typeface="Arial" pitchFamily="34" charset="0"/>
                        </a:rPr>
                        <a:t>Not utilizing TGPCs or Fire Command Standards</a:t>
                      </a:r>
                    </a:p>
                  </a:txBody>
                  <a:tcPr/>
                </a:tc>
              </a:tr>
              <a:tr h="557161">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02:28</a:t>
                      </a:r>
                    </a:p>
                  </a:txBody>
                  <a:tcPr anchor="ctr"/>
                </a:tc>
                <a:tc>
                  <a:txBody>
                    <a:bodyPr/>
                    <a:lstStyle/>
                    <a:p>
                      <a:pPr algn="ctr"/>
                      <a:r>
                        <a:rPr lang="en-US" sz="1400" b="0" dirty="0" smtClean="0"/>
                        <a:t>00:30</a:t>
                      </a:r>
                    </a:p>
                  </a:txBody>
                  <a:tcPr anchor="ctr"/>
                </a:tc>
                <a:tc>
                  <a:txBody>
                    <a:bodyPr/>
                    <a:lstStyle/>
                    <a:p>
                      <a:pPr algn="ctr"/>
                      <a:r>
                        <a:rPr lang="en-US" sz="1400" b="0" dirty="0" smtClean="0">
                          <a:solidFill>
                            <a:srgbClr val="FF0000"/>
                          </a:solidFill>
                        </a:rPr>
                        <a:t>+ 01:58</a:t>
                      </a:r>
                    </a:p>
                  </a:txBody>
                  <a:tcPr anchor="ctr"/>
                </a:tc>
                <a:tc>
                  <a:txBody>
                    <a:bodyPr/>
                    <a:lstStyle/>
                    <a:p>
                      <a:pPr marL="171450" indent="-171450" algn="l">
                        <a:buFont typeface="Arial" panose="020B0604020202020204" pitchFamily="34" charset="0"/>
                        <a:buChar char="•"/>
                      </a:pPr>
                      <a:r>
                        <a:rPr lang="en-US" sz="1050" dirty="0" smtClean="0"/>
                        <a:t>Sections do</a:t>
                      </a:r>
                      <a:r>
                        <a:rPr lang="en-US" sz="1050" baseline="0" dirty="0" smtClean="0"/>
                        <a:t> not leverage</a:t>
                      </a:r>
                      <a:r>
                        <a:rPr lang="en-US" sz="1050" dirty="0" smtClean="0"/>
                        <a:t> digital systems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solidFill>
                            <a:schemeClr val="tx1"/>
                          </a:solidFill>
                          <a:latin typeface="Arial" pitchFamily="34" charset="0"/>
                          <a:cs typeface="Arial" pitchFamily="34" charset="0"/>
                        </a:rPr>
                        <a:t>Leaders fail to plan for 24-hr tactical operations WRT work/rest cycles and equipment maintenance</a:t>
                      </a:r>
                    </a:p>
                  </a:txBody>
                  <a:tcPr/>
                </a:tc>
              </a:tr>
              <a:tr h="488881">
                <a:tc>
                  <a:txBody>
                    <a:bodyPr/>
                    <a:lstStyle/>
                    <a:p>
                      <a:pPr algn="ctr"/>
                      <a:endParaRPr lang="en-US" sz="1400" b="1" dirty="0"/>
                    </a:p>
                  </a:txBody>
                  <a:tcPr anchor="ctr">
                    <a:noFill/>
                  </a:tcPr>
                </a:tc>
                <a:tc>
                  <a:txBody>
                    <a:bodyPr/>
                    <a:lstStyle/>
                    <a:p>
                      <a:pPr algn="ctr"/>
                      <a:r>
                        <a:rPr lang="en-US" sz="1400" b="0" dirty="0" smtClean="0"/>
                        <a:t>04:20</a:t>
                      </a:r>
                      <a:endParaRPr lang="en-US" sz="1400" b="0" dirty="0"/>
                    </a:p>
                  </a:txBody>
                  <a:tcPr anchor="ctr">
                    <a:noFill/>
                  </a:tcPr>
                </a:tc>
                <a:tc>
                  <a:txBody>
                    <a:bodyPr/>
                    <a:lstStyle/>
                    <a:p>
                      <a:pPr algn="ctr"/>
                      <a:r>
                        <a:rPr lang="en-US" sz="1400" b="0" dirty="0" smtClean="0"/>
                        <a:t>01:00</a:t>
                      </a:r>
                      <a:endParaRPr lang="en-US" sz="1400" b="0" dirty="0"/>
                    </a:p>
                  </a:txBody>
                  <a:tcPr anchor="ctr">
                    <a:noFill/>
                  </a:tcPr>
                </a:tc>
                <a:tc>
                  <a:txBody>
                    <a:bodyPr/>
                    <a:lstStyle/>
                    <a:p>
                      <a:pPr algn="ctr"/>
                      <a:r>
                        <a:rPr lang="en-US" sz="1400" b="0" dirty="0" smtClean="0">
                          <a:solidFill>
                            <a:srgbClr val="FF0000"/>
                          </a:solidFill>
                        </a:rPr>
                        <a:t>+ 03:20</a:t>
                      </a:r>
                      <a:endParaRPr lang="en-US" sz="1400" b="0" dirty="0">
                        <a:solidFill>
                          <a:srgbClr val="FF0000"/>
                        </a:solidFill>
                      </a:endParaRPr>
                    </a:p>
                  </a:txBody>
                  <a:tcPr anchor="ctr">
                    <a:noFill/>
                  </a:tcPr>
                </a:tc>
                <a:tc>
                  <a:txBody>
                    <a:bodyPr/>
                    <a:lstStyle/>
                    <a:p>
                      <a:pPr marL="171450" indent="-171450" algn="l">
                        <a:buFont typeface="Arial" panose="020B0604020202020204" pitchFamily="34" charset="0"/>
                        <a:buChar char="•"/>
                      </a:pPr>
                      <a:r>
                        <a:rPr lang="en-US" sz="1100" dirty="0" smtClean="0"/>
                        <a:t>Sections do</a:t>
                      </a:r>
                      <a:r>
                        <a:rPr lang="en-US" sz="1100" baseline="0" dirty="0" smtClean="0"/>
                        <a:t> not leverage</a:t>
                      </a:r>
                      <a:r>
                        <a:rPr lang="en-US" sz="1100" dirty="0" smtClean="0"/>
                        <a:t> digital systems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Arial" pitchFamily="34" charset="0"/>
                          <a:cs typeface="Arial" pitchFamily="34" charset="0"/>
                        </a:rPr>
                        <a:t>Failure to understand or enforce proper TLABSPAP</a:t>
                      </a:r>
                    </a:p>
                  </a:txBody>
                  <a:tcPr>
                    <a:noFill/>
                  </a:tcPr>
                </a:tc>
              </a:tr>
            </a:tbl>
          </a:graphicData>
        </a:graphic>
      </p:graphicFrame>
      <p:sp>
        <p:nvSpPr>
          <p:cNvPr id="14" name="TextBox 13"/>
          <p:cNvSpPr txBox="1">
            <a:spLocks noChangeArrowheads="1"/>
          </p:cNvSpPr>
          <p:nvPr/>
        </p:nvSpPr>
        <p:spPr bwMode="auto">
          <a:xfrm>
            <a:off x="1524000" y="1476"/>
            <a:ext cx="9144000" cy="800219"/>
          </a:xfrm>
          <a:prstGeom prst="rect">
            <a:avLst/>
          </a:prstGeom>
          <a:noFill/>
          <a:ln w="9525">
            <a:noFill/>
            <a:miter lim="800000"/>
            <a:headEnd/>
            <a:tailEnd/>
          </a:ln>
        </p:spPr>
        <p:txBody>
          <a:bodyPr>
            <a:spAutoFit/>
          </a:bodyPr>
          <a:lstStyle/>
          <a:p>
            <a:pPr algn="ctr" fontAlgn="base">
              <a:spcBef>
                <a:spcPct val="0"/>
              </a:spcBef>
              <a:spcAft>
                <a:spcPct val="0"/>
              </a:spcAft>
            </a:pPr>
            <a:r>
              <a:rPr lang="en-US" sz="2800" b="1" dirty="0">
                <a:solidFill>
                  <a:srgbClr val="000000"/>
                </a:solidFill>
                <a:cs typeface="Arial" pitchFamily="34" charset="0"/>
              </a:rPr>
              <a:t>Pre-Planned and Targets of Opportunity</a:t>
            </a:r>
            <a:endParaRPr lang="en-US" sz="3200" b="1" dirty="0">
              <a:solidFill>
                <a:srgbClr val="000000"/>
              </a:solidFill>
              <a:cs typeface="Arial" pitchFamily="34" charset="0"/>
            </a:endParaRPr>
          </a:p>
          <a:p>
            <a:pPr algn="ctr" fontAlgn="base">
              <a:spcBef>
                <a:spcPct val="0"/>
              </a:spcBef>
              <a:spcAft>
                <a:spcPct val="0"/>
              </a:spcAft>
            </a:pPr>
            <a:r>
              <a:rPr lang="en-US" b="1" dirty="0">
                <a:solidFill>
                  <a:srgbClr val="000000"/>
                </a:solidFill>
                <a:cs typeface="Arial" pitchFamily="34" charset="0"/>
              </a:rPr>
              <a:t>Average Processing Times</a:t>
            </a:r>
          </a:p>
        </p:txBody>
      </p:sp>
      <p:grpSp>
        <p:nvGrpSpPr>
          <p:cNvPr id="57" name="Group 56"/>
          <p:cNvGrpSpPr/>
          <p:nvPr/>
        </p:nvGrpSpPr>
        <p:grpSpPr>
          <a:xfrm>
            <a:off x="2091040" y="2295052"/>
            <a:ext cx="352928" cy="432504"/>
            <a:chOff x="3921877" y="2356012"/>
            <a:chExt cx="410762" cy="501621"/>
          </a:xfrm>
        </p:grpSpPr>
        <p:sp>
          <p:nvSpPr>
            <p:cNvPr id="58" name="Rectangle 57"/>
            <p:cNvSpPr/>
            <p:nvPr/>
          </p:nvSpPr>
          <p:spPr>
            <a:xfrm>
              <a:off x="3932589" y="2571883"/>
              <a:ext cx="400050" cy="285750"/>
            </a:xfrm>
            <a:prstGeom prst="rect">
              <a:avLst/>
            </a:prstGeom>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59" name="Oval 58"/>
            <p:cNvSpPr/>
            <p:nvPr/>
          </p:nvSpPr>
          <p:spPr bwMode="auto">
            <a:xfrm>
              <a:off x="4092893" y="2671597"/>
              <a:ext cx="87719" cy="7974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60" name="TextBox 59"/>
            <p:cNvSpPr txBox="1"/>
            <p:nvPr/>
          </p:nvSpPr>
          <p:spPr>
            <a:xfrm>
              <a:off x="3921877" y="2356012"/>
              <a:ext cx="401702" cy="294493"/>
            </a:xfrm>
            <a:prstGeom prst="rect">
              <a:avLst/>
            </a:prstGeom>
            <a:noFill/>
            <a:scene3d>
              <a:camera prst="orthographicFront"/>
              <a:lightRig rig="threePt" dir="t"/>
            </a:scene3d>
            <a:sp3d>
              <a:bevelT/>
            </a:sp3d>
          </p:spPr>
          <p:txBody>
            <a:bodyPr wrap="square" rtlCol="0">
              <a:spAutoFit/>
            </a:bodyPr>
            <a:lstStyle/>
            <a:p>
              <a:pPr algn="ctr"/>
              <a:r>
                <a:rPr lang="en-US" sz="1050" b="1" dirty="0">
                  <a:solidFill>
                    <a:prstClr val="black"/>
                  </a:solidFill>
                </a:rPr>
                <a:t> II</a:t>
              </a:r>
              <a:endParaRPr lang="en-US" sz="1050" dirty="0">
                <a:solidFill>
                  <a:prstClr val="black"/>
                </a:solidFill>
              </a:endParaRPr>
            </a:p>
          </p:txBody>
        </p:sp>
      </p:grpSp>
      <p:grpSp>
        <p:nvGrpSpPr>
          <p:cNvPr id="141" name="Group 140"/>
          <p:cNvGrpSpPr/>
          <p:nvPr/>
        </p:nvGrpSpPr>
        <p:grpSpPr>
          <a:xfrm>
            <a:off x="1900141" y="3039874"/>
            <a:ext cx="743928" cy="418529"/>
            <a:chOff x="5261912" y="2652908"/>
            <a:chExt cx="896328" cy="528357"/>
          </a:xfrm>
        </p:grpSpPr>
        <p:grpSp>
          <p:nvGrpSpPr>
            <p:cNvPr id="92" name="Group 91"/>
            <p:cNvGrpSpPr/>
            <p:nvPr/>
          </p:nvGrpSpPr>
          <p:grpSpPr>
            <a:xfrm>
              <a:off x="5503008" y="2652908"/>
              <a:ext cx="414139" cy="431650"/>
              <a:chOff x="7636913" y="3070254"/>
              <a:chExt cx="400050" cy="396566"/>
            </a:xfrm>
          </p:grpSpPr>
          <p:grpSp>
            <p:nvGrpSpPr>
              <p:cNvPr id="82" name="Group 81"/>
              <p:cNvGrpSpPr/>
              <p:nvPr/>
            </p:nvGrpSpPr>
            <p:grpSpPr>
              <a:xfrm>
                <a:off x="7708648" y="3070254"/>
                <a:ext cx="229800" cy="71749"/>
                <a:chOff x="932572" y="4491352"/>
                <a:chExt cx="229800" cy="71749"/>
              </a:xfrm>
            </p:grpSpPr>
            <p:sp>
              <p:nvSpPr>
                <p:cNvPr id="83" name="Oval 82"/>
                <p:cNvSpPr/>
                <p:nvPr/>
              </p:nvSpPr>
              <p:spPr bwMode="auto">
                <a:xfrm>
                  <a:off x="1014217" y="4495010"/>
                  <a:ext cx="64541" cy="680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84" name="Oval 83"/>
                <p:cNvSpPr/>
                <p:nvPr/>
              </p:nvSpPr>
              <p:spPr bwMode="auto">
                <a:xfrm>
                  <a:off x="1097831" y="4491352"/>
                  <a:ext cx="64541" cy="6809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sp>
              <p:nvSpPr>
                <p:cNvPr id="85" name="Oval 84"/>
                <p:cNvSpPr/>
                <p:nvPr/>
              </p:nvSpPr>
              <p:spPr bwMode="auto">
                <a:xfrm>
                  <a:off x="932572" y="4495010"/>
                  <a:ext cx="64541" cy="680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grpSp>
          <p:grpSp>
            <p:nvGrpSpPr>
              <p:cNvPr id="88" name="Group 87"/>
              <p:cNvGrpSpPr/>
              <p:nvPr/>
            </p:nvGrpSpPr>
            <p:grpSpPr>
              <a:xfrm>
                <a:off x="7636913" y="3181070"/>
                <a:ext cx="400050" cy="285750"/>
                <a:chOff x="3932589" y="2571883"/>
                <a:chExt cx="400050" cy="285750"/>
              </a:xfrm>
            </p:grpSpPr>
            <p:sp>
              <p:nvSpPr>
                <p:cNvPr id="89" name="Rectangle 88"/>
                <p:cNvSpPr/>
                <p:nvPr/>
              </p:nvSpPr>
              <p:spPr>
                <a:xfrm>
                  <a:off x="3932589" y="2571883"/>
                  <a:ext cx="400050" cy="285750"/>
                </a:xfrm>
                <a:prstGeom prst="rect">
                  <a:avLst/>
                </a:prstGeom>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90" name="Oval 89"/>
                <p:cNvSpPr/>
                <p:nvPr/>
              </p:nvSpPr>
              <p:spPr bwMode="auto">
                <a:xfrm>
                  <a:off x="4092893" y="2625751"/>
                  <a:ext cx="87719" cy="7974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fontAlgn="base">
                    <a:spcBef>
                      <a:spcPct val="0"/>
                    </a:spcBef>
                    <a:spcAft>
                      <a:spcPct val="0"/>
                    </a:spcAft>
                  </a:pPr>
                  <a:endParaRPr lang="en-US" sz="1050" dirty="0">
                    <a:solidFill>
                      <a:prstClr val="black"/>
                    </a:solidFill>
                  </a:endParaRPr>
                </a:p>
              </p:txBody>
            </p:sp>
          </p:grpSp>
        </p:grpSp>
        <p:sp>
          <p:nvSpPr>
            <p:cNvPr id="120" name="TextBox 119"/>
            <p:cNvSpPr txBox="1"/>
            <p:nvPr/>
          </p:nvSpPr>
          <p:spPr bwMode="auto">
            <a:xfrm>
              <a:off x="5261912" y="2860718"/>
              <a:ext cx="896328" cy="320547"/>
            </a:xfrm>
            <a:prstGeom prst="rect">
              <a:avLst/>
            </a:prstGeom>
            <a:noFill/>
            <a:ln w="9525">
              <a:noFill/>
              <a:miter lim="800000"/>
              <a:headEnd/>
              <a:tailEnd/>
            </a:ln>
          </p:spPr>
          <p:txBody>
            <a:bodyPr wrap="square" rtlCol="0">
              <a:spAutoFit/>
            </a:bodyPr>
            <a:lstStyle/>
            <a:p>
              <a:pPr algn="ctr"/>
              <a:r>
                <a:rPr lang="en-US" sz="1050" b="1" dirty="0">
                  <a:solidFill>
                    <a:prstClr val="black"/>
                  </a:solidFill>
                  <a:cs typeface="Arial" pitchFamily="34" charset="0"/>
                </a:rPr>
                <a:t>FDC</a:t>
              </a:r>
            </a:p>
          </p:txBody>
        </p:sp>
      </p:grpSp>
      <p:grpSp>
        <p:nvGrpSpPr>
          <p:cNvPr id="151" name="Group 150"/>
          <p:cNvGrpSpPr/>
          <p:nvPr/>
        </p:nvGrpSpPr>
        <p:grpSpPr>
          <a:xfrm>
            <a:off x="2049941" y="1462828"/>
            <a:ext cx="343724" cy="440312"/>
            <a:chOff x="495649" y="2853220"/>
            <a:chExt cx="414139" cy="555856"/>
          </a:xfrm>
        </p:grpSpPr>
        <p:sp>
          <p:nvSpPr>
            <p:cNvPr id="144" name="TextBox 143"/>
            <p:cNvSpPr txBox="1"/>
            <p:nvPr/>
          </p:nvSpPr>
          <p:spPr>
            <a:xfrm>
              <a:off x="557967" y="2853220"/>
              <a:ext cx="311340" cy="320547"/>
            </a:xfrm>
            <a:prstGeom prst="rect">
              <a:avLst/>
            </a:prstGeom>
            <a:noFill/>
            <a:scene3d>
              <a:camera prst="orthographicFront"/>
              <a:lightRig rig="threePt" dir="t"/>
            </a:scene3d>
            <a:sp3d>
              <a:bevelT/>
            </a:sp3d>
          </p:spPr>
          <p:txBody>
            <a:bodyPr wrap="none" rtlCol="0">
              <a:spAutoFit/>
            </a:bodyPr>
            <a:lstStyle/>
            <a:p>
              <a:pPr algn="ctr"/>
              <a:r>
                <a:rPr lang="en-US" sz="1050" b="1" dirty="0">
                  <a:solidFill>
                    <a:prstClr val="black"/>
                  </a:solidFill>
                </a:rPr>
                <a:t>X</a:t>
              </a:r>
            </a:p>
          </p:txBody>
        </p:sp>
        <p:grpSp>
          <p:nvGrpSpPr>
            <p:cNvPr id="146" name="Group 398"/>
            <p:cNvGrpSpPr/>
            <p:nvPr/>
          </p:nvGrpSpPr>
          <p:grpSpPr>
            <a:xfrm>
              <a:off x="495649" y="3098046"/>
              <a:ext cx="414139" cy="311030"/>
              <a:chOff x="517555" y="1858646"/>
              <a:chExt cx="533400" cy="381000"/>
            </a:xfrm>
          </p:grpSpPr>
          <p:sp>
            <p:nvSpPr>
              <p:cNvPr id="148" name="Rectangle 33"/>
              <p:cNvSpPr/>
              <p:nvPr/>
            </p:nvSpPr>
            <p:spPr>
              <a:xfrm>
                <a:off x="517555" y="1858646"/>
                <a:ext cx="533400" cy="381000"/>
              </a:xfrm>
              <a:prstGeom prst="rect">
                <a:avLst/>
              </a:prstGeom>
              <a:solidFill>
                <a:srgbClr val="0070C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cxnSp>
            <p:nvCxnSpPr>
              <p:cNvPr id="149" name="Straight Connector 148"/>
              <p:cNvCxnSpPr/>
              <p:nvPr/>
            </p:nvCxnSpPr>
            <p:spPr>
              <a:xfrm>
                <a:off x="517555" y="1858646"/>
                <a:ext cx="533400" cy="38100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17555" y="1858646"/>
                <a:ext cx="533400" cy="38100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nvGrpSpPr>
          <p:cNvPr id="2" name="Group 1"/>
          <p:cNvGrpSpPr/>
          <p:nvPr/>
        </p:nvGrpSpPr>
        <p:grpSpPr>
          <a:xfrm>
            <a:off x="1823941" y="3667360"/>
            <a:ext cx="896328" cy="371497"/>
            <a:chOff x="277603" y="4679551"/>
            <a:chExt cx="896328" cy="371497"/>
          </a:xfrm>
        </p:grpSpPr>
        <p:grpSp>
          <p:nvGrpSpPr>
            <p:cNvPr id="114" name="Group 113"/>
            <p:cNvGrpSpPr/>
            <p:nvPr/>
          </p:nvGrpSpPr>
          <p:grpSpPr>
            <a:xfrm>
              <a:off x="486042" y="4679551"/>
              <a:ext cx="373919" cy="85411"/>
              <a:chOff x="2950192" y="2963840"/>
              <a:chExt cx="361199" cy="78469"/>
            </a:xfrm>
          </p:grpSpPr>
          <p:cxnSp>
            <p:nvCxnSpPr>
              <p:cNvPr id="102" name="Straight Connector 101"/>
              <p:cNvCxnSpPr/>
              <p:nvPr/>
            </p:nvCxnSpPr>
            <p:spPr>
              <a:xfrm>
                <a:off x="3088982" y="2963840"/>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091074" y="3042309"/>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50192" y="3004787"/>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TextBox 166"/>
            <p:cNvSpPr txBox="1"/>
            <p:nvPr/>
          </p:nvSpPr>
          <p:spPr bwMode="auto">
            <a:xfrm>
              <a:off x="277603" y="4774049"/>
              <a:ext cx="896328" cy="276999"/>
            </a:xfrm>
            <a:prstGeom prst="rect">
              <a:avLst/>
            </a:prstGeom>
            <a:noFill/>
            <a:ln w="9525">
              <a:noFill/>
              <a:miter lim="800000"/>
              <a:headEnd/>
              <a:tailEnd/>
            </a:ln>
          </p:spPr>
          <p:txBody>
            <a:bodyPr wrap="square" rtlCol="0">
              <a:spAutoFit/>
            </a:bodyPr>
            <a:lstStyle/>
            <a:p>
              <a:pPr algn="ctr"/>
              <a:r>
                <a:rPr lang="en-US" sz="1200" b="1" dirty="0">
                  <a:solidFill>
                    <a:prstClr val="black"/>
                  </a:solidFill>
                  <a:cs typeface="Arial" pitchFamily="34" charset="0"/>
                </a:rPr>
                <a:t>M119A3</a:t>
              </a:r>
            </a:p>
          </p:txBody>
        </p:sp>
      </p:grpSp>
      <p:grpSp>
        <p:nvGrpSpPr>
          <p:cNvPr id="3" name="Group 2"/>
          <p:cNvGrpSpPr/>
          <p:nvPr/>
        </p:nvGrpSpPr>
        <p:grpSpPr>
          <a:xfrm>
            <a:off x="1812292" y="4190308"/>
            <a:ext cx="896328" cy="404119"/>
            <a:chOff x="277603" y="5181531"/>
            <a:chExt cx="896328" cy="404119"/>
          </a:xfrm>
        </p:grpSpPr>
        <p:sp>
          <p:nvSpPr>
            <p:cNvPr id="41" name="TextBox 40"/>
            <p:cNvSpPr txBox="1"/>
            <p:nvPr/>
          </p:nvSpPr>
          <p:spPr bwMode="auto">
            <a:xfrm>
              <a:off x="277603" y="5308651"/>
              <a:ext cx="896328" cy="276999"/>
            </a:xfrm>
            <a:prstGeom prst="rect">
              <a:avLst/>
            </a:prstGeom>
            <a:noFill/>
            <a:ln w="9525">
              <a:noFill/>
              <a:miter lim="800000"/>
              <a:headEnd/>
              <a:tailEnd/>
            </a:ln>
          </p:spPr>
          <p:txBody>
            <a:bodyPr wrap="square" rtlCol="0">
              <a:spAutoFit/>
            </a:bodyPr>
            <a:lstStyle/>
            <a:p>
              <a:pPr algn="ctr"/>
              <a:r>
                <a:rPr lang="en-US" sz="1200" b="1" dirty="0">
                  <a:solidFill>
                    <a:prstClr val="black"/>
                  </a:solidFill>
                  <a:cs typeface="Arial" pitchFamily="34" charset="0"/>
                </a:rPr>
                <a:t>M777A2</a:t>
              </a:r>
            </a:p>
          </p:txBody>
        </p:sp>
        <p:grpSp>
          <p:nvGrpSpPr>
            <p:cNvPr id="42" name="Group 41"/>
            <p:cNvGrpSpPr/>
            <p:nvPr/>
          </p:nvGrpSpPr>
          <p:grpSpPr>
            <a:xfrm>
              <a:off x="465056" y="5181531"/>
              <a:ext cx="373919" cy="85411"/>
              <a:chOff x="2950192" y="2963840"/>
              <a:chExt cx="361199" cy="78469"/>
            </a:xfrm>
          </p:grpSpPr>
          <p:cxnSp>
            <p:nvCxnSpPr>
              <p:cNvPr id="43" name="Straight Connector 42"/>
              <p:cNvCxnSpPr/>
              <p:nvPr/>
            </p:nvCxnSpPr>
            <p:spPr>
              <a:xfrm>
                <a:off x="3088982" y="2963840"/>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91074" y="3042309"/>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50192" y="3004787"/>
                <a:ext cx="220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4" name="Table 3"/>
          <p:cNvGraphicFramePr>
            <a:graphicFrameLocks noGrp="1"/>
          </p:cNvGraphicFramePr>
          <p:nvPr>
            <p:extLst/>
          </p:nvPr>
        </p:nvGraphicFramePr>
        <p:xfrm>
          <a:off x="3657600" y="4953000"/>
          <a:ext cx="1883522" cy="731520"/>
        </p:xfrm>
        <a:graphic>
          <a:graphicData uri="http://schemas.openxmlformats.org/drawingml/2006/table">
            <a:tbl>
              <a:tblPr firstRow="1" bandRow="1">
                <a:tableStyleId>{073A0DAA-6AF3-43AB-8588-CEC1D06C72B9}</a:tableStyleId>
              </a:tblPr>
              <a:tblGrid>
                <a:gridCol w="1883522"/>
              </a:tblGrid>
              <a:tr h="327776">
                <a:tc>
                  <a:txBody>
                    <a:bodyPr/>
                    <a:lstStyle/>
                    <a:p>
                      <a:pPr algn="ctr"/>
                      <a:r>
                        <a:rPr lang="en-US" dirty="0" smtClean="0"/>
                        <a:t>Avg.</a:t>
                      </a:r>
                      <a:r>
                        <a:rPr lang="en-US" baseline="0" dirty="0" smtClean="0"/>
                        <a:t> Tot.</a:t>
                      </a:r>
                      <a:r>
                        <a:rPr lang="en-US" dirty="0" smtClean="0"/>
                        <a:t> Time</a:t>
                      </a:r>
                      <a:endParaRPr lang="en-US" dirty="0"/>
                    </a:p>
                  </a:txBody>
                  <a:tcPr/>
                </a:tc>
              </a:tr>
              <a:tr h="303818">
                <a:tc>
                  <a:txBody>
                    <a:bodyPr/>
                    <a:lstStyle/>
                    <a:p>
                      <a:pPr algn="ctr"/>
                      <a:r>
                        <a:rPr lang="en-US" dirty="0" smtClean="0"/>
                        <a:t>10:14</a:t>
                      </a:r>
                      <a:endParaRPr lang="en-US" dirty="0"/>
                    </a:p>
                  </a:txBody>
                  <a:tcPr/>
                </a:tc>
              </a:tr>
            </a:tbl>
          </a:graphicData>
        </a:graphic>
      </p:graphicFrame>
      <p:sp>
        <p:nvSpPr>
          <p:cNvPr id="46" name="TextBox 45"/>
          <p:cNvSpPr txBox="1"/>
          <p:nvPr/>
        </p:nvSpPr>
        <p:spPr bwMode="auto">
          <a:xfrm>
            <a:off x="5791200" y="5029200"/>
            <a:ext cx="3429000" cy="553998"/>
          </a:xfrm>
          <a:prstGeom prst="rect">
            <a:avLst/>
          </a:prstGeom>
          <a:noFill/>
          <a:ln w="9525">
            <a:solidFill>
              <a:schemeClr val="tx1"/>
            </a:solidFill>
            <a:miter lim="800000"/>
            <a:headEnd/>
            <a:tailEnd/>
          </a:ln>
        </p:spPr>
        <p:txBody>
          <a:bodyPr wrap="square" rtlCol="0">
            <a:spAutoFit/>
          </a:bodyPr>
          <a:lstStyle/>
          <a:p>
            <a:r>
              <a:rPr lang="en-US" sz="1000" b="1" dirty="0">
                <a:solidFill>
                  <a:prstClr val="black"/>
                </a:solidFill>
                <a:cs typeface="Arial" pitchFamily="34" charset="0"/>
              </a:rPr>
              <a:t>Notes:</a:t>
            </a:r>
          </a:p>
          <a:p>
            <a:pPr marL="171450" indent="-171450">
              <a:buFont typeface="Arial" panose="020B0604020202020204" pitchFamily="34" charset="0"/>
              <a:buChar char="•"/>
            </a:pPr>
            <a:r>
              <a:rPr lang="en-US" sz="1000" b="1" dirty="0">
                <a:solidFill>
                  <a:prstClr val="black"/>
                </a:solidFill>
                <a:cs typeface="Arial" pitchFamily="34" charset="0"/>
              </a:rPr>
              <a:t>Average time from sensor to target engagement</a:t>
            </a:r>
          </a:p>
          <a:p>
            <a:pPr marL="171450" indent="-171450">
              <a:buFont typeface="Arial" panose="020B0604020202020204" pitchFamily="34" charset="0"/>
              <a:buChar char="•"/>
            </a:pPr>
            <a:r>
              <a:rPr lang="en-US" sz="1000" b="1" dirty="0">
                <a:solidFill>
                  <a:prstClr val="black"/>
                </a:solidFill>
              </a:rPr>
              <a:t>115 Fire Missions used to collect and collate data</a:t>
            </a:r>
            <a:endParaRPr lang="en-US" sz="1200" b="1" dirty="0">
              <a:solidFill>
                <a:prstClr val="black"/>
              </a:solidFill>
              <a:cs typeface="Arial" pitchFamily="34" charset="0"/>
            </a:endParaRPr>
          </a:p>
        </p:txBody>
      </p:sp>
    </p:spTree>
    <p:extLst>
      <p:ext uri="{BB962C8B-B14F-4D97-AF65-F5344CB8AC3E}">
        <p14:creationId xmlns:p14="http://schemas.microsoft.com/office/powerpoint/2010/main" val="213210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087" y="4459494"/>
            <a:ext cx="4195762" cy="338137"/>
          </a:xfrm>
          <a:prstGeom prst="rect">
            <a:avLst/>
          </a:prstGeom>
          <a:noFill/>
        </p:spPr>
        <p:txBody>
          <a:bodyPr anchor="ctr">
            <a:spAutoFit/>
          </a:bodyPr>
          <a:lstStyle/>
          <a:p>
            <a:pPr>
              <a:defRPr/>
            </a:pPr>
            <a:r>
              <a:rPr lang="en-US" sz="1600" b="1" dirty="0">
                <a:cs typeface="Arial" charset="0"/>
              </a:rPr>
              <a:t>2. Development of FASP</a:t>
            </a:r>
            <a:endParaRPr lang="en-US" sz="1600" dirty="0">
              <a:cs typeface="Arial" charset="0"/>
            </a:endParaRPr>
          </a:p>
        </p:txBody>
      </p:sp>
      <p:sp>
        <p:nvSpPr>
          <p:cNvPr id="4" name="TextBox 3"/>
          <p:cNvSpPr txBox="1"/>
          <p:nvPr/>
        </p:nvSpPr>
        <p:spPr>
          <a:xfrm>
            <a:off x="2074507" y="848754"/>
            <a:ext cx="1707501" cy="338554"/>
          </a:xfrm>
          <a:prstGeom prst="rect">
            <a:avLst/>
          </a:prstGeom>
          <a:noFill/>
        </p:spPr>
        <p:txBody>
          <a:bodyPr wrap="square">
            <a:spAutoFit/>
          </a:bodyPr>
          <a:lstStyle/>
          <a:p>
            <a:pPr>
              <a:defRPr/>
            </a:pPr>
            <a:r>
              <a:rPr lang="en-US" sz="1600" b="1" dirty="0">
                <a:cs typeface="Arial" charset="0"/>
              </a:rPr>
              <a:t>1. FS Planning</a:t>
            </a:r>
          </a:p>
        </p:txBody>
      </p:sp>
      <p:sp>
        <p:nvSpPr>
          <p:cNvPr id="5" name="TextBox 4"/>
          <p:cNvSpPr txBox="1"/>
          <p:nvPr/>
        </p:nvSpPr>
        <p:spPr>
          <a:xfrm>
            <a:off x="7512865" y="875914"/>
            <a:ext cx="2438400" cy="584775"/>
          </a:xfrm>
          <a:prstGeom prst="rect">
            <a:avLst/>
          </a:prstGeom>
          <a:noFill/>
        </p:spPr>
        <p:txBody>
          <a:bodyPr wrap="square">
            <a:spAutoFit/>
          </a:bodyPr>
          <a:lstStyle/>
          <a:p>
            <a:pPr algn="ctr">
              <a:buAutoNum type="arabicPeriod" startAt="3"/>
              <a:defRPr/>
            </a:pPr>
            <a:r>
              <a:rPr lang="en-US" sz="1600" b="1" dirty="0">
                <a:cs typeface="Arial" charset="0"/>
              </a:rPr>
              <a:t> Five Requirements </a:t>
            </a:r>
          </a:p>
          <a:p>
            <a:pPr marL="342900" indent="-342900" algn="ctr">
              <a:defRPr/>
            </a:pPr>
            <a:r>
              <a:rPr lang="en-US" sz="1600" b="1" dirty="0">
                <a:cs typeface="Arial" charset="0"/>
              </a:rPr>
              <a:t>       for Accurate Fire</a:t>
            </a:r>
          </a:p>
        </p:txBody>
      </p:sp>
      <p:sp>
        <p:nvSpPr>
          <p:cNvPr id="6" name="TextBox 5"/>
          <p:cNvSpPr txBox="1"/>
          <p:nvPr/>
        </p:nvSpPr>
        <p:spPr>
          <a:xfrm>
            <a:off x="3727948" y="4838766"/>
            <a:ext cx="2368052" cy="1477328"/>
          </a:xfrm>
          <a:prstGeom prst="rect">
            <a:avLst/>
          </a:prstGeom>
          <a:noFill/>
          <a:ln>
            <a:noFill/>
          </a:ln>
        </p:spPr>
        <p:txBody>
          <a:bodyPr wrap="square" anchor="t">
            <a:spAutoFit/>
          </a:bodyPr>
          <a:lstStyle/>
          <a:p>
            <a:pPr>
              <a:buFont typeface="Arial" pitchFamily="34" charset="0"/>
              <a:buChar char="•"/>
              <a:defRPr/>
            </a:pPr>
            <a:r>
              <a:rPr lang="en-US" sz="900" b="1" dirty="0"/>
              <a:t> MDMP based</a:t>
            </a:r>
          </a:p>
          <a:p>
            <a:pPr>
              <a:buFont typeface="Arial" pitchFamily="34" charset="0"/>
              <a:buChar char="•"/>
              <a:defRPr/>
            </a:pPr>
            <a:r>
              <a:rPr lang="en-US" sz="900" b="1" dirty="0"/>
              <a:t> Inputs are BCT Scheme of maneuver, TLWS, and scheme of fires</a:t>
            </a:r>
          </a:p>
          <a:p>
            <a:pPr>
              <a:buFont typeface="Arial" pitchFamily="34" charset="0"/>
              <a:buChar char="•"/>
              <a:defRPr/>
            </a:pPr>
            <a:r>
              <a:rPr lang="en-US" sz="900" b="1" dirty="0"/>
              <a:t> Requires clearly thought out and delineated command and support relationships</a:t>
            </a:r>
          </a:p>
          <a:p>
            <a:pPr>
              <a:buFont typeface="Arial" pitchFamily="34" charset="0"/>
              <a:buChar char="•"/>
              <a:defRPr/>
            </a:pPr>
            <a:r>
              <a:rPr lang="en-US" sz="900" b="1" dirty="0"/>
              <a:t> Must have movement and logistical  triggers for all subordinate units</a:t>
            </a:r>
          </a:p>
          <a:p>
            <a:pPr>
              <a:buFont typeface="Arial" pitchFamily="34" charset="0"/>
              <a:buChar char="•"/>
              <a:defRPr/>
            </a:pPr>
            <a:r>
              <a:rPr lang="en-US" sz="900" b="1" dirty="0"/>
              <a:t> Must plan survey, MET, and RADAR</a:t>
            </a:r>
          </a:p>
          <a:p>
            <a:pPr>
              <a:buFont typeface="Arial" pitchFamily="34" charset="0"/>
              <a:buChar char="•"/>
              <a:defRPr/>
            </a:pPr>
            <a:r>
              <a:rPr lang="en-US" sz="900" b="1" dirty="0"/>
              <a:t> How do we utilize M777s and HIMARs?</a:t>
            </a:r>
          </a:p>
          <a:p>
            <a:pPr>
              <a:buFont typeface="Arial" pitchFamily="34" charset="0"/>
              <a:buChar char="•"/>
              <a:defRPr/>
            </a:pPr>
            <a:r>
              <a:rPr lang="en-US" sz="900" b="1" dirty="0"/>
              <a:t> Have we cross walked FSTs to FATs?</a:t>
            </a:r>
          </a:p>
        </p:txBody>
      </p:sp>
      <p:sp>
        <p:nvSpPr>
          <p:cNvPr id="7" name="TextBox 6"/>
          <p:cNvSpPr txBox="1"/>
          <p:nvPr/>
        </p:nvSpPr>
        <p:spPr>
          <a:xfrm>
            <a:off x="8292430" y="4817746"/>
            <a:ext cx="2395728" cy="1615827"/>
          </a:xfrm>
          <a:prstGeom prst="rect">
            <a:avLst/>
          </a:prstGeom>
          <a:noFill/>
          <a:ln>
            <a:noFill/>
          </a:ln>
        </p:spPr>
        <p:txBody>
          <a:bodyPr wrap="square" anchor="t">
            <a:spAutoFit/>
          </a:bodyPr>
          <a:lstStyle/>
          <a:p>
            <a:pPr>
              <a:buFont typeface="Arial" pitchFamily="34" charset="0"/>
              <a:buChar char="•"/>
              <a:defRPr/>
            </a:pPr>
            <a:r>
              <a:rPr lang="en-US" sz="900" b="1" dirty="0"/>
              <a:t> Where are we engaging the enemy and can FISTs and FOs see the target?</a:t>
            </a:r>
          </a:p>
          <a:p>
            <a:pPr>
              <a:buFont typeface="Arial" pitchFamily="34" charset="0"/>
              <a:buChar char="•"/>
              <a:defRPr/>
            </a:pPr>
            <a:r>
              <a:rPr lang="en-US" sz="900" b="1" dirty="0"/>
              <a:t> Do our FISTs and FOs have the right equipment (LLDR, Viper, Vector, etc.) and are they trained?</a:t>
            </a:r>
          </a:p>
          <a:p>
            <a:pPr>
              <a:buFont typeface="Arial" pitchFamily="34" charset="0"/>
              <a:buChar char="•"/>
              <a:defRPr/>
            </a:pPr>
            <a:r>
              <a:rPr lang="en-US" sz="900" b="1" dirty="0"/>
              <a:t> What is the PACE plan?</a:t>
            </a:r>
          </a:p>
          <a:p>
            <a:pPr>
              <a:buFont typeface="Arial" pitchFamily="34" charset="0"/>
              <a:buChar char="•"/>
              <a:defRPr/>
            </a:pPr>
            <a:r>
              <a:rPr lang="en-US" sz="900" b="1" dirty="0"/>
              <a:t> Did we consider depth and redundancy for each target?</a:t>
            </a:r>
          </a:p>
          <a:p>
            <a:pPr>
              <a:buFont typeface="Arial" pitchFamily="34" charset="0"/>
              <a:buChar char="•"/>
              <a:defRPr/>
            </a:pPr>
            <a:r>
              <a:rPr lang="en-US" sz="900" b="1" dirty="0"/>
              <a:t> Common graphics, updated target list, FSEM, etc (distributed across the BCT)</a:t>
            </a:r>
          </a:p>
          <a:p>
            <a:pPr>
              <a:buFont typeface="Arial" pitchFamily="34" charset="0"/>
              <a:buChar char="•"/>
              <a:defRPr/>
            </a:pPr>
            <a:r>
              <a:rPr lang="en-US" sz="900" b="1" dirty="0"/>
              <a:t> Are we refining targets?</a:t>
            </a:r>
          </a:p>
        </p:txBody>
      </p:sp>
      <p:sp>
        <p:nvSpPr>
          <p:cNvPr id="8" name="TextBox 7"/>
          <p:cNvSpPr txBox="1"/>
          <p:nvPr/>
        </p:nvSpPr>
        <p:spPr>
          <a:xfrm>
            <a:off x="1615440" y="2870754"/>
            <a:ext cx="2761488" cy="1615827"/>
          </a:xfrm>
          <a:prstGeom prst="rect">
            <a:avLst/>
          </a:prstGeom>
          <a:noFill/>
          <a:ln>
            <a:noFill/>
          </a:ln>
        </p:spPr>
        <p:txBody>
          <a:bodyPr wrap="square">
            <a:spAutoFit/>
          </a:bodyPr>
          <a:lstStyle/>
          <a:p>
            <a:pPr>
              <a:buFont typeface="Arial" pitchFamily="34" charset="0"/>
              <a:buChar char="•"/>
              <a:defRPr/>
            </a:pPr>
            <a:r>
              <a:rPr lang="en-US" sz="900" b="1" dirty="0">
                <a:latin typeface="+mj-lt"/>
              </a:rPr>
              <a:t> </a:t>
            </a:r>
            <a:r>
              <a:rPr lang="en-US" sz="900" b="1" dirty="0"/>
              <a:t>Must be synchronized with maneuver, top down driven, and bottom up refined</a:t>
            </a:r>
          </a:p>
          <a:p>
            <a:pPr>
              <a:buFont typeface="Arial" pitchFamily="34" charset="0"/>
              <a:buChar char="•"/>
              <a:defRPr/>
            </a:pPr>
            <a:r>
              <a:rPr lang="en-US" sz="900" b="1" dirty="0"/>
              <a:t> Targeting must integrate and synchronize fires using D3A methodology IAW FM 3-60</a:t>
            </a:r>
          </a:p>
          <a:p>
            <a:pPr>
              <a:buFont typeface="Arial" pitchFamily="34" charset="0"/>
              <a:buChar char="•"/>
              <a:defRPr/>
            </a:pPr>
            <a:r>
              <a:rPr lang="en-US" sz="900" b="1" dirty="0"/>
              <a:t> Joint Fires integration (CCA, CAS, EW, ISR, etc.) and clearance/release authorities</a:t>
            </a:r>
          </a:p>
          <a:p>
            <a:pPr>
              <a:buFont typeface="Arial" pitchFamily="34" charset="0"/>
              <a:buChar char="•"/>
              <a:defRPr/>
            </a:pPr>
            <a:r>
              <a:rPr lang="en-US" sz="900" b="1" dirty="0"/>
              <a:t> Planning must consider principles: precision, scalable, networked, responsive, synchronized</a:t>
            </a:r>
          </a:p>
          <a:p>
            <a:pPr>
              <a:buFont typeface="Arial" pitchFamily="34" charset="0"/>
              <a:buChar char="•"/>
              <a:defRPr/>
            </a:pPr>
            <a:r>
              <a:rPr lang="en-US" sz="900" b="1" dirty="0"/>
              <a:t> Every target must have T,P,T,L,O,D,A,C,F</a:t>
            </a:r>
          </a:p>
          <a:p>
            <a:pPr>
              <a:buFont typeface="Arial" pitchFamily="34" charset="0"/>
              <a:buChar char="•"/>
              <a:defRPr/>
            </a:pPr>
            <a:r>
              <a:rPr lang="en-US" sz="900" b="1" dirty="0"/>
              <a:t> FS Rehearsal must be conducted and targets must be refined in a timely manner</a:t>
            </a:r>
          </a:p>
        </p:txBody>
      </p:sp>
      <p:sp>
        <p:nvSpPr>
          <p:cNvPr id="9" name="TextBox 8"/>
          <p:cNvSpPr txBox="1"/>
          <p:nvPr/>
        </p:nvSpPr>
        <p:spPr>
          <a:xfrm>
            <a:off x="6142654" y="4500669"/>
            <a:ext cx="1996751" cy="338554"/>
          </a:xfrm>
          <a:prstGeom prst="rect">
            <a:avLst/>
          </a:prstGeom>
          <a:noFill/>
        </p:spPr>
        <p:txBody>
          <a:bodyPr wrap="square" anchor="ctr">
            <a:spAutoFit/>
          </a:bodyPr>
          <a:lstStyle/>
          <a:p>
            <a:pPr>
              <a:defRPr/>
            </a:pPr>
            <a:r>
              <a:rPr lang="en-US" sz="1600" b="1" dirty="0">
                <a:cs typeface="Arial" charset="0"/>
              </a:rPr>
              <a:t>4. Observer Plans</a:t>
            </a:r>
            <a:endParaRPr lang="en-US" sz="1600" dirty="0">
              <a:cs typeface="Arial" charset="0"/>
            </a:endParaRPr>
          </a:p>
        </p:txBody>
      </p:sp>
      <p:sp>
        <p:nvSpPr>
          <p:cNvPr id="10" name="TextBox 9"/>
          <p:cNvSpPr txBox="1"/>
          <p:nvPr/>
        </p:nvSpPr>
        <p:spPr>
          <a:xfrm>
            <a:off x="7992988" y="3415424"/>
            <a:ext cx="2752344" cy="1200329"/>
          </a:xfrm>
          <a:prstGeom prst="rect">
            <a:avLst/>
          </a:prstGeom>
          <a:noFill/>
          <a:ln>
            <a:noFill/>
          </a:ln>
        </p:spPr>
        <p:txBody>
          <a:bodyPr wrap="square">
            <a:spAutoFit/>
          </a:bodyPr>
          <a:lstStyle/>
          <a:p>
            <a:pPr>
              <a:buFont typeface="Arial" pitchFamily="34" charset="0"/>
              <a:buChar char="•"/>
              <a:defRPr/>
            </a:pPr>
            <a:r>
              <a:rPr lang="en-US" sz="900" b="1" dirty="0"/>
              <a:t> FDCs must be able to troubleshoot</a:t>
            </a:r>
          </a:p>
          <a:p>
            <a:pPr>
              <a:buFont typeface="Arial" pitchFamily="34" charset="0"/>
              <a:buChar char="•"/>
              <a:defRPr/>
            </a:pPr>
            <a:r>
              <a:rPr lang="en-US" sz="900" b="1" dirty="0"/>
              <a:t> Gunline standards must be IAW FM 6-50</a:t>
            </a:r>
          </a:p>
          <a:p>
            <a:pPr>
              <a:buFont typeface="Arial" pitchFamily="34" charset="0"/>
              <a:buChar char="•"/>
              <a:defRPr/>
            </a:pPr>
            <a:r>
              <a:rPr lang="en-US" sz="900" b="1" dirty="0"/>
              <a:t> Ammunition lot management, MVVs, and 2</a:t>
            </a:r>
            <a:r>
              <a:rPr lang="en-US" sz="900" b="1" baseline="30000" dirty="0"/>
              <a:t>nd</a:t>
            </a:r>
            <a:r>
              <a:rPr lang="en-US" sz="900" b="1" dirty="0"/>
              <a:t> lot inference across BCT</a:t>
            </a:r>
          </a:p>
          <a:p>
            <a:pPr>
              <a:buFont typeface="Arial" pitchFamily="34" charset="0"/>
              <a:buChar char="•"/>
              <a:defRPr/>
            </a:pPr>
            <a:r>
              <a:rPr lang="en-US" sz="900" b="1" dirty="0"/>
              <a:t> What is our assessment criteria and frequency?</a:t>
            </a:r>
          </a:p>
          <a:p>
            <a:pPr>
              <a:buFont typeface="Arial" pitchFamily="34" charset="0"/>
              <a:buChar char="•"/>
              <a:defRPr/>
            </a:pPr>
            <a:r>
              <a:rPr lang="en-US" sz="900" b="1" dirty="0"/>
              <a:t> How are we getting target location?</a:t>
            </a:r>
          </a:p>
          <a:p>
            <a:pPr>
              <a:buFont typeface="Arial" pitchFamily="34" charset="0"/>
              <a:buChar char="•"/>
              <a:defRPr/>
            </a:pPr>
            <a:r>
              <a:rPr lang="en-US" sz="900" b="1" dirty="0"/>
              <a:t> What do we do if we can’t meet them?</a:t>
            </a:r>
          </a:p>
          <a:p>
            <a:pPr>
              <a:buFont typeface="Arial" pitchFamily="34" charset="0"/>
              <a:buChar char="•"/>
              <a:defRPr/>
            </a:pPr>
            <a:r>
              <a:rPr lang="en-US" sz="900" b="1" dirty="0"/>
              <a:t> Have we thought about mortars?</a:t>
            </a:r>
          </a:p>
        </p:txBody>
      </p:sp>
      <p:sp>
        <p:nvSpPr>
          <p:cNvPr id="11" name="TextBox 10"/>
          <p:cNvSpPr txBox="1"/>
          <p:nvPr/>
        </p:nvSpPr>
        <p:spPr bwMode="auto">
          <a:xfrm>
            <a:off x="9541170" y="6545276"/>
            <a:ext cx="776175" cy="215444"/>
          </a:xfrm>
          <a:prstGeom prst="rect">
            <a:avLst/>
          </a:prstGeom>
          <a:solidFill>
            <a:schemeClr val="bg1"/>
          </a:solidFill>
          <a:ln w="9525">
            <a:noFill/>
            <a:miter lim="800000"/>
            <a:headEnd/>
            <a:tailEnd/>
          </a:ln>
        </p:spPr>
        <p:txBody>
          <a:bodyPr wrap="none" rtlCol="0">
            <a:spAutoFit/>
          </a:bodyPr>
          <a:lstStyle/>
          <a:p>
            <a:pPr algn="ctr"/>
            <a:r>
              <a:rPr lang="en-US" sz="800" b="1" dirty="0">
                <a:latin typeface="Arial" pitchFamily="34" charset="0"/>
                <a:cs typeface="Arial" pitchFamily="34" charset="0"/>
              </a:rPr>
              <a:t>V6 08JUN15</a:t>
            </a:r>
          </a:p>
        </p:txBody>
      </p:sp>
      <p:grpSp>
        <p:nvGrpSpPr>
          <p:cNvPr id="12" name="Group 40"/>
          <p:cNvGrpSpPr/>
          <p:nvPr/>
        </p:nvGrpSpPr>
        <p:grpSpPr>
          <a:xfrm>
            <a:off x="4456292" y="949044"/>
            <a:ext cx="3125818" cy="2179378"/>
            <a:chOff x="2940942" y="731772"/>
            <a:chExt cx="3125818" cy="2179378"/>
          </a:xfrm>
        </p:grpSpPr>
        <p:sp>
          <p:nvSpPr>
            <p:cNvPr id="13" name="Rectangle 12"/>
            <p:cNvSpPr/>
            <p:nvPr/>
          </p:nvSpPr>
          <p:spPr>
            <a:xfrm>
              <a:off x="2940942" y="768185"/>
              <a:ext cx="3124200" cy="2142965"/>
            </a:xfrm>
            <a:prstGeom prst="rect">
              <a:avLst/>
            </a:prstGeom>
            <a:solidFill>
              <a:srgbClr val="FFFFC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489456" y="731772"/>
              <a:ext cx="2033070" cy="338554"/>
            </a:xfrm>
            <a:prstGeom prst="rect">
              <a:avLst/>
            </a:prstGeom>
            <a:noFill/>
          </p:spPr>
          <p:txBody>
            <a:bodyPr wrap="square">
              <a:spAutoFit/>
            </a:bodyPr>
            <a:lstStyle/>
            <a:p>
              <a:pPr marL="342900" indent="-342900" algn="ctr">
                <a:defRPr/>
              </a:pPr>
              <a:r>
                <a:rPr lang="en-US" sz="1600" b="1" u="sng" dirty="0">
                  <a:cs typeface="Arial" charset="0"/>
                </a:rPr>
                <a:t>Mission Command</a:t>
              </a:r>
            </a:p>
          </p:txBody>
        </p:sp>
        <p:sp>
          <p:nvSpPr>
            <p:cNvPr id="15" name="TextBox 14"/>
            <p:cNvSpPr txBox="1"/>
            <p:nvPr/>
          </p:nvSpPr>
          <p:spPr>
            <a:xfrm>
              <a:off x="3124224" y="1112127"/>
              <a:ext cx="2942536" cy="1477328"/>
            </a:xfrm>
            <a:prstGeom prst="rect">
              <a:avLst/>
            </a:prstGeom>
            <a:noFill/>
            <a:ln>
              <a:noFill/>
            </a:ln>
          </p:spPr>
          <p:txBody>
            <a:bodyPr wrap="square">
              <a:spAutoFit/>
            </a:bodyPr>
            <a:lstStyle/>
            <a:p>
              <a:pPr>
                <a:buFont typeface="Arial" pitchFamily="34" charset="0"/>
                <a:buChar char="•"/>
                <a:defRPr/>
              </a:pPr>
              <a:r>
                <a:rPr lang="en-US" sz="1000" b="1" dirty="0">
                  <a:ea typeface="ＭＳ Ｐゴシック" pitchFamily="34" charset="-128"/>
                  <a:cs typeface="Arial" charset="0"/>
                </a:rPr>
                <a:t> Staff and subordinate commanders must understand principles (philosophy) of mission command as well as science</a:t>
              </a:r>
            </a:p>
            <a:p>
              <a:pPr>
                <a:buFont typeface="Arial" pitchFamily="34" charset="0"/>
                <a:buChar char="•"/>
                <a:defRPr/>
              </a:pPr>
              <a:r>
                <a:rPr lang="en-US" sz="1000" b="1" dirty="0">
                  <a:ea typeface="ＭＳ Ｐゴシック" pitchFamily="34" charset="-128"/>
                  <a:cs typeface="Arial" charset="0"/>
                </a:rPr>
                <a:t> Must quickly establish reliable voice and digital communications at extended distances</a:t>
              </a:r>
              <a:endParaRPr lang="en-US" sz="1000" b="1" dirty="0"/>
            </a:p>
            <a:p>
              <a:pPr>
                <a:buFont typeface="Arial" pitchFamily="34" charset="0"/>
                <a:buChar char="•"/>
                <a:defRPr/>
              </a:pPr>
              <a:r>
                <a:rPr lang="en-US" sz="1000" b="1" dirty="0"/>
                <a:t> Commanders Intent of Fires must </a:t>
              </a:r>
              <a:r>
                <a:rPr lang="en-US" sz="1000" b="1" dirty="0">
                  <a:ea typeface="ＭＳ Ｐゴシック" pitchFamily="34" charset="-128"/>
                  <a:cs typeface="Arial" charset="0"/>
                </a:rPr>
                <a:t> provide BCT staff, fires personnel, and subordinate units with the general guidelines and restrictions for the employment of fires and desired effects</a:t>
              </a:r>
            </a:p>
          </p:txBody>
        </p:sp>
      </p:grpSp>
      <p:pic>
        <p:nvPicPr>
          <p:cNvPr id="16" name="Picture 2"/>
          <p:cNvPicPr>
            <a:picLocks noChangeAspect="1" noChangeArrowheads="1"/>
          </p:cNvPicPr>
          <p:nvPr/>
        </p:nvPicPr>
        <p:blipFill>
          <a:blip r:embed="rId2" cstate="print"/>
          <a:srcRect l="59294" t="23834" r="3882" b="12563"/>
          <a:stretch>
            <a:fillRect/>
          </a:stretch>
        </p:blipFill>
        <p:spPr bwMode="auto">
          <a:xfrm>
            <a:off x="1655324" y="4756304"/>
            <a:ext cx="2154677" cy="1654224"/>
          </a:xfrm>
          <a:prstGeom prst="rect">
            <a:avLst/>
          </a:prstGeom>
          <a:noFill/>
          <a:ln w="9525">
            <a:noFill/>
            <a:miter lim="800000"/>
            <a:headEnd/>
            <a:tailEnd/>
          </a:ln>
        </p:spPr>
      </p:pic>
      <p:sp>
        <p:nvSpPr>
          <p:cNvPr id="17" name="TextBox 16"/>
          <p:cNvSpPr txBox="1"/>
          <p:nvPr/>
        </p:nvSpPr>
        <p:spPr>
          <a:xfrm>
            <a:off x="4407278" y="3206687"/>
            <a:ext cx="3223846" cy="584775"/>
          </a:xfrm>
          <a:prstGeom prst="rect">
            <a:avLst/>
          </a:prstGeom>
          <a:solidFill>
            <a:srgbClr val="FF0000"/>
          </a:solidFill>
          <a:ln w="28575">
            <a:noFill/>
          </a:ln>
          <a:scene3d>
            <a:camera prst="orthographicFront"/>
            <a:lightRig rig="threePt" dir="t"/>
          </a:scene3d>
          <a:sp3d>
            <a:bevelT prst="relaxedInset"/>
          </a:sp3d>
        </p:spPr>
        <p:txBody>
          <a:bodyPr wrap="square">
            <a:spAutoFit/>
          </a:bodyPr>
          <a:lstStyle/>
          <a:p>
            <a:pPr algn="ctr">
              <a:defRPr/>
            </a:pPr>
            <a:r>
              <a:rPr lang="en-US" sz="1600" b="1" i="1" dirty="0">
                <a:solidFill>
                  <a:schemeClr val="bg1"/>
                </a:solidFill>
                <a:cs typeface="Arial" charset="0"/>
              </a:rPr>
              <a:t>Focus on the fundamentals at every level prior to deployment.</a:t>
            </a:r>
          </a:p>
        </p:txBody>
      </p:sp>
      <p:sp>
        <p:nvSpPr>
          <p:cNvPr id="18" name="Freeform 17"/>
          <p:cNvSpPr/>
          <p:nvPr/>
        </p:nvSpPr>
        <p:spPr bwMode="auto">
          <a:xfrm>
            <a:off x="3342238" y="1978372"/>
            <a:ext cx="1049338" cy="1193996"/>
          </a:xfrm>
          <a:custGeom>
            <a:avLst/>
            <a:gdLst>
              <a:gd name="connsiteX0" fmla="*/ 0 w 1048871"/>
              <a:gd name="connsiteY0" fmla="*/ 0 h 1667435"/>
              <a:gd name="connsiteX1" fmla="*/ 739588 w 1048871"/>
              <a:gd name="connsiteY1" fmla="*/ 632011 h 1667435"/>
              <a:gd name="connsiteX2" fmla="*/ 1048871 w 1048871"/>
              <a:gd name="connsiteY2" fmla="*/ 1667435 h 1667435"/>
            </a:gdLst>
            <a:ahLst/>
            <a:cxnLst>
              <a:cxn ang="0">
                <a:pos x="connsiteX0" y="connsiteY0"/>
              </a:cxn>
              <a:cxn ang="0">
                <a:pos x="connsiteX1" y="connsiteY1"/>
              </a:cxn>
              <a:cxn ang="0">
                <a:pos x="connsiteX2" y="connsiteY2"/>
              </a:cxn>
            </a:cxnLst>
            <a:rect l="l" t="t" r="r" b="b"/>
            <a:pathLst>
              <a:path w="1048871" h="1667435">
                <a:moveTo>
                  <a:pt x="0" y="0"/>
                </a:moveTo>
                <a:cubicBezTo>
                  <a:pt x="282388" y="177052"/>
                  <a:pt x="564776" y="354105"/>
                  <a:pt x="739588" y="632011"/>
                </a:cubicBezTo>
                <a:cubicBezTo>
                  <a:pt x="914400" y="909917"/>
                  <a:pt x="981635" y="1288676"/>
                  <a:pt x="1048871" y="1667435"/>
                </a:cubicBezTo>
              </a:path>
            </a:pathLst>
          </a:custGeom>
          <a:noFill/>
          <a:ln w="38100" cap="flat" cmpd="sng" algn="ctr">
            <a:solidFill>
              <a:srgbClr val="0070C0"/>
            </a:solidFill>
            <a:prstDash val="solid"/>
            <a:round/>
            <a:headEnd type="none" w="med" len="med"/>
            <a:tailEnd type="arrow" w="med" len="med"/>
          </a:ln>
          <a:effectLst/>
        </p:spPr>
        <p:txBody>
          <a:bodyPr/>
          <a:lstStyle/>
          <a:p>
            <a:pPr>
              <a:defRPr/>
            </a:pPr>
            <a:endParaRPr lang="en-US" dirty="0">
              <a:cs typeface="Arial" charset="0"/>
            </a:endParaRPr>
          </a:p>
        </p:txBody>
      </p:sp>
      <p:cxnSp>
        <p:nvCxnSpPr>
          <p:cNvPr id="19" name="Straight Arrow Connector 18"/>
          <p:cNvCxnSpPr/>
          <p:nvPr/>
        </p:nvCxnSpPr>
        <p:spPr bwMode="auto">
          <a:xfrm flipV="1">
            <a:off x="4129403" y="3975863"/>
            <a:ext cx="630936" cy="676655"/>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21" name="Straight Arrow Connector 20"/>
          <p:cNvCxnSpPr/>
          <p:nvPr/>
        </p:nvCxnSpPr>
        <p:spPr bwMode="auto">
          <a:xfrm flipH="1" flipV="1">
            <a:off x="7328475" y="3975862"/>
            <a:ext cx="679704" cy="588262"/>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pic>
        <p:nvPicPr>
          <p:cNvPr id="22" name="Picture 2"/>
          <p:cNvPicPr>
            <a:picLocks noChangeAspect="1" noChangeArrowheads="1"/>
          </p:cNvPicPr>
          <p:nvPr/>
        </p:nvPicPr>
        <p:blipFill>
          <a:blip r:embed="rId3" cstate="print"/>
          <a:srcRect/>
          <a:stretch>
            <a:fillRect/>
          </a:stretch>
        </p:blipFill>
        <p:spPr bwMode="auto">
          <a:xfrm>
            <a:off x="1727200" y="1151464"/>
            <a:ext cx="2345114" cy="1758633"/>
          </a:xfrm>
          <a:prstGeom prst="rect">
            <a:avLst/>
          </a:prstGeom>
          <a:solidFill>
            <a:srgbClr val="FFFFFF"/>
          </a:solidFill>
          <a:ln w="9525">
            <a:noFill/>
            <a:miter lim="800000"/>
            <a:headEnd/>
            <a:tailEnd/>
          </a:ln>
          <a:effectLst/>
        </p:spPr>
      </p:pic>
      <p:sp>
        <p:nvSpPr>
          <p:cNvPr id="23" name="TextBox 22"/>
          <p:cNvSpPr txBox="1"/>
          <p:nvPr/>
        </p:nvSpPr>
        <p:spPr bwMode="auto">
          <a:xfrm>
            <a:off x="2313154" y="6323334"/>
            <a:ext cx="712054" cy="215444"/>
          </a:xfrm>
          <a:prstGeom prst="rect">
            <a:avLst/>
          </a:prstGeom>
          <a:noFill/>
          <a:ln w="9525">
            <a:noFill/>
            <a:miter lim="800000"/>
            <a:headEnd/>
            <a:tailEnd/>
          </a:ln>
        </p:spPr>
        <p:txBody>
          <a:bodyPr wrap="none" rtlCol="0">
            <a:spAutoFit/>
          </a:bodyPr>
          <a:lstStyle/>
          <a:p>
            <a:pPr algn="ctr"/>
            <a:r>
              <a:rPr lang="en-US" sz="800" b="1" dirty="0">
                <a:latin typeface="Arial" pitchFamily="34" charset="0"/>
                <a:cs typeface="Arial" pitchFamily="34" charset="0"/>
              </a:rPr>
              <a:t>FM 3-09.21</a:t>
            </a:r>
          </a:p>
        </p:txBody>
      </p:sp>
      <p:pic>
        <p:nvPicPr>
          <p:cNvPr id="25" name="Picture 24" descr="Capture2.PNG"/>
          <p:cNvPicPr>
            <a:picLocks noChangeAspect="1"/>
          </p:cNvPicPr>
          <p:nvPr/>
        </p:nvPicPr>
        <p:blipFill>
          <a:blip r:embed="rId4" cstate="print"/>
          <a:stretch>
            <a:fillRect/>
          </a:stretch>
        </p:blipFill>
        <p:spPr>
          <a:xfrm>
            <a:off x="6136146" y="4800601"/>
            <a:ext cx="2191183" cy="1643387"/>
          </a:xfrm>
          <a:prstGeom prst="rect">
            <a:avLst/>
          </a:prstGeom>
        </p:spPr>
      </p:pic>
      <p:cxnSp>
        <p:nvCxnSpPr>
          <p:cNvPr id="26" name="Straight Connector 20"/>
          <p:cNvCxnSpPr>
            <a:cxnSpLocks noChangeShapeType="1"/>
          </p:cNvCxnSpPr>
          <p:nvPr/>
        </p:nvCxnSpPr>
        <p:spPr bwMode="auto">
          <a:xfrm rot="5400000">
            <a:off x="5075746" y="5477962"/>
            <a:ext cx="1981200" cy="0"/>
          </a:xfrm>
          <a:prstGeom prst="line">
            <a:avLst/>
          </a:prstGeom>
          <a:noFill/>
          <a:ln w="38100" algn="ctr">
            <a:solidFill>
              <a:schemeClr val="tx1"/>
            </a:solidFill>
            <a:round/>
            <a:headEnd/>
            <a:tailEnd/>
          </a:ln>
        </p:spPr>
      </p:cxnSp>
      <p:sp>
        <p:nvSpPr>
          <p:cNvPr id="30" name="Freeform 29"/>
          <p:cNvSpPr/>
          <p:nvPr/>
        </p:nvSpPr>
        <p:spPr bwMode="auto">
          <a:xfrm flipH="1">
            <a:off x="7631207" y="1969318"/>
            <a:ext cx="791534" cy="1193996"/>
          </a:xfrm>
          <a:custGeom>
            <a:avLst/>
            <a:gdLst>
              <a:gd name="connsiteX0" fmla="*/ 0 w 1048871"/>
              <a:gd name="connsiteY0" fmla="*/ 0 h 1667435"/>
              <a:gd name="connsiteX1" fmla="*/ 739588 w 1048871"/>
              <a:gd name="connsiteY1" fmla="*/ 632011 h 1667435"/>
              <a:gd name="connsiteX2" fmla="*/ 1048871 w 1048871"/>
              <a:gd name="connsiteY2" fmla="*/ 1667435 h 1667435"/>
            </a:gdLst>
            <a:ahLst/>
            <a:cxnLst>
              <a:cxn ang="0">
                <a:pos x="connsiteX0" y="connsiteY0"/>
              </a:cxn>
              <a:cxn ang="0">
                <a:pos x="connsiteX1" y="connsiteY1"/>
              </a:cxn>
              <a:cxn ang="0">
                <a:pos x="connsiteX2" y="connsiteY2"/>
              </a:cxn>
            </a:cxnLst>
            <a:rect l="l" t="t" r="r" b="b"/>
            <a:pathLst>
              <a:path w="1048871" h="1667435">
                <a:moveTo>
                  <a:pt x="0" y="0"/>
                </a:moveTo>
                <a:cubicBezTo>
                  <a:pt x="282388" y="177052"/>
                  <a:pt x="564776" y="354105"/>
                  <a:pt x="739588" y="632011"/>
                </a:cubicBezTo>
                <a:cubicBezTo>
                  <a:pt x="914400" y="909917"/>
                  <a:pt x="981635" y="1288676"/>
                  <a:pt x="1048871" y="1667435"/>
                </a:cubicBezTo>
              </a:path>
            </a:pathLst>
          </a:custGeom>
          <a:noFill/>
          <a:ln w="38100" cap="flat" cmpd="sng" algn="ctr">
            <a:solidFill>
              <a:srgbClr val="0070C0"/>
            </a:solidFill>
            <a:prstDash val="solid"/>
            <a:round/>
            <a:headEnd type="none" w="med" len="med"/>
            <a:tailEnd type="arrow" w="med" len="med"/>
          </a:ln>
          <a:effectLst/>
        </p:spPr>
        <p:txBody>
          <a:bodyPr/>
          <a:lstStyle/>
          <a:p>
            <a:pPr>
              <a:defRPr/>
            </a:pPr>
            <a:endParaRPr lang="en-US" dirty="0">
              <a:cs typeface="Arial" charset="0"/>
            </a:endParaRPr>
          </a:p>
        </p:txBody>
      </p:sp>
      <p:pic>
        <p:nvPicPr>
          <p:cNvPr id="24" name="Picture 4"/>
          <p:cNvPicPr>
            <a:picLocks noChangeAspect="1" noChangeArrowheads="1"/>
          </p:cNvPicPr>
          <p:nvPr/>
        </p:nvPicPr>
        <p:blipFill>
          <a:blip r:embed="rId5" cstate="print"/>
          <a:srcRect/>
          <a:stretch>
            <a:fillRect/>
          </a:stretch>
        </p:blipFill>
        <p:spPr bwMode="auto">
          <a:xfrm>
            <a:off x="8145848" y="1436707"/>
            <a:ext cx="1627632" cy="1946022"/>
          </a:xfrm>
          <a:prstGeom prst="rect">
            <a:avLst/>
          </a:prstGeom>
          <a:noFill/>
          <a:ln w="9525">
            <a:noFill/>
            <a:miter lim="800000"/>
            <a:headEnd/>
            <a:tailEnd/>
          </a:ln>
        </p:spPr>
      </p:pic>
    </p:spTree>
    <p:extLst>
      <p:ext uri="{BB962C8B-B14F-4D97-AF65-F5344CB8AC3E}">
        <p14:creationId xmlns:p14="http://schemas.microsoft.com/office/powerpoint/2010/main" val="332917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29600" cy="885410"/>
          </a:xfrm>
        </p:spPr>
        <p:txBody>
          <a:bodyPr/>
          <a:lstStyle/>
          <a:p>
            <a:pPr algn="ctr"/>
            <a:r>
              <a:rPr lang="en-US" i="1" dirty="0">
                <a:latin typeface="Arial Black" panose="020B0A04020102020204" pitchFamily="34" charset="0"/>
              </a:rPr>
              <a:t>JRTC ADA Trends</a:t>
            </a:r>
          </a:p>
        </p:txBody>
      </p:sp>
      <p:sp>
        <p:nvSpPr>
          <p:cNvPr id="8" name="Content Placeholder 4"/>
          <p:cNvSpPr txBox="1">
            <a:spLocks/>
          </p:cNvSpPr>
          <p:nvPr/>
        </p:nvSpPr>
        <p:spPr>
          <a:xfrm>
            <a:off x="1728751" y="998018"/>
            <a:ext cx="8757980" cy="5486550"/>
          </a:xfrm>
          <a:prstGeom prst="rect">
            <a:avLst/>
          </a:prstGeom>
        </p:spPr>
        <p:txBody>
          <a:bodyPr>
            <a:noAutofit/>
          </a:bodyPr>
          <a:lst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pitchFamily="34" charset="0"/>
              <a:buChar char="–"/>
              <a:defRPr sz="1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pitchFamily="34" charset="0"/>
              <a:buChar char="•"/>
              <a:defRPr sz="16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pitchFamily="34" charset="0"/>
              <a:buChar char="–"/>
              <a:defRPr sz="14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50" b="1" dirty="0">
                <a:latin typeface="+mn-lt"/>
              </a:rPr>
              <a:t>BLUF – ADAM/BAE/ADA sections/staff come to JRTC expecting to learn how to do their jobs instead of coming to JRTC as a culminating event to test and refine what they have already trained to do.</a:t>
            </a:r>
          </a:p>
          <a:p>
            <a:r>
              <a:rPr lang="en-US" sz="1250" b="1" dirty="0">
                <a:latin typeface="+mn-lt"/>
              </a:rPr>
              <a:t>General lack of experience and training within the ADAM/BAE.  </a:t>
            </a:r>
            <a:r>
              <a:rPr lang="en-US" sz="1250" dirty="0">
                <a:latin typeface="+mn-lt"/>
              </a:rPr>
              <a:t>Most officers have not attended the ADAM/BAE course; many NG Officers are new to Air Defense and have only attended a two week transition course.</a:t>
            </a:r>
          </a:p>
          <a:p>
            <a:pPr lvl="1"/>
            <a:r>
              <a:rPr lang="en-US" sz="1250" dirty="0">
                <a:latin typeface="+mn-lt"/>
              </a:rPr>
              <a:t>Lack of training before arriving.  Soldiers under the impression that JRTC is where they will learn the systems and airspace deconfliction.</a:t>
            </a:r>
          </a:p>
          <a:p>
            <a:pPr lvl="1"/>
            <a:r>
              <a:rPr lang="en-US" sz="1250" dirty="0">
                <a:latin typeface="+mn-lt"/>
              </a:rPr>
              <a:t>Lack of understanding of their roles within the BDE Staff.  Don’t understand how to process data from their systems into information for the CDR.  </a:t>
            </a:r>
          </a:p>
          <a:p>
            <a:r>
              <a:rPr lang="en-US" sz="1250" b="1" dirty="0">
                <a:latin typeface="+mn-lt"/>
              </a:rPr>
              <a:t>Not integrating systems (TAIS, AMDWS, ADSI, Transverse, etc) prior to coming to JRTC or after equipment reset.  </a:t>
            </a:r>
          </a:p>
          <a:p>
            <a:pPr lvl="1"/>
            <a:r>
              <a:rPr lang="en-US" sz="1250" dirty="0">
                <a:latin typeface="+mn-lt"/>
              </a:rPr>
              <a:t>Generally, the first week is spent attempting to get their systems working and integrated and is usually not completely integrated until right before the end of the rotation.</a:t>
            </a:r>
          </a:p>
          <a:p>
            <a:pPr lvl="1"/>
            <a:r>
              <a:rPr lang="en-US" sz="1250" dirty="0">
                <a:latin typeface="+mn-lt"/>
              </a:rPr>
              <a:t>Software is often not updated or the current version is different from what JTF-21 is using; therefore the current version to accommodate the RTU has to be facilitated by the 140A. When the Unit arrives, a verification of software needs to be met to ensure connectivity.</a:t>
            </a:r>
          </a:p>
          <a:p>
            <a:r>
              <a:rPr lang="en-US" sz="1250" b="1" dirty="0">
                <a:latin typeface="+mn-lt"/>
              </a:rPr>
              <a:t>SHORAD units are often completely unprepared upon arrival to JRTC.</a:t>
            </a:r>
          </a:p>
          <a:p>
            <a:pPr lvl="1"/>
            <a:r>
              <a:rPr lang="en-US" sz="1250" dirty="0">
                <a:latin typeface="+mn-lt"/>
              </a:rPr>
              <a:t>Units do not bring IFF’s or they do not know how to load codes into their Sentinel/Avenger. </a:t>
            </a:r>
          </a:p>
          <a:p>
            <a:pPr lvl="1"/>
            <a:r>
              <a:rPr lang="en-US" sz="1250" dirty="0">
                <a:latin typeface="+mn-lt"/>
              </a:rPr>
              <a:t>Task Organization/Command Relationships inhibit the CDR/PLs ability to conform to ADA principles and guidelines.  </a:t>
            </a:r>
          </a:p>
          <a:p>
            <a:pPr lvl="1"/>
            <a:r>
              <a:rPr lang="en-US" sz="1250" dirty="0">
                <a:latin typeface="+mn-lt"/>
              </a:rPr>
              <a:t>ADA Officer on the ADAM/BAE staff often completely unprepared to integrate SHORAD into the fight.  General lack of knowledge on how SHORAD fights. SHORAD PL’s and CDR’s don’t understand how integrate their assets into the BCT plan.</a:t>
            </a:r>
          </a:p>
          <a:p>
            <a:pPr lvl="1"/>
            <a:r>
              <a:rPr lang="en-US" sz="1250" dirty="0">
                <a:latin typeface="+mn-lt"/>
              </a:rPr>
              <a:t>NG SHORAD units are confusing NCR TTP’s with doctrinal methods for employment of SHORAD.</a:t>
            </a:r>
          </a:p>
          <a:p>
            <a:r>
              <a:rPr lang="en-US" sz="1250" b="1" dirty="0">
                <a:latin typeface="+mn-lt"/>
              </a:rPr>
              <a:t>Lack of OC/T augmentation for SHORAD elements that come to JRTC.  </a:t>
            </a:r>
            <a:r>
              <a:rPr lang="en-US" sz="1250" dirty="0">
                <a:latin typeface="+mn-lt"/>
              </a:rPr>
              <a:t>Does not allow for proper coaching of SHORAD units.  We need one OCT for each Avenger element that comes to JRTC for proper adjudication of Red Air engagements.</a:t>
            </a:r>
          </a:p>
        </p:txBody>
      </p:sp>
    </p:spTree>
    <p:extLst>
      <p:ext uri="{BB962C8B-B14F-4D97-AF65-F5344CB8AC3E}">
        <p14:creationId xmlns:p14="http://schemas.microsoft.com/office/powerpoint/2010/main" val="2178123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1497</Words>
  <Application>Microsoft Office PowerPoint</Application>
  <PresentationFormat>Widescreen</PresentationFormat>
  <Paragraphs>167</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 Arial</vt:lpstr>
      <vt:lpstr>Arial</vt:lpstr>
      <vt:lpstr>Arial Black</vt:lpstr>
      <vt:lpstr>Calibri</vt:lpstr>
      <vt:lpstr>Calibri Light</vt:lpstr>
      <vt:lpstr>Office Theme</vt:lpstr>
      <vt:lpstr>JRTC Trends Brief</vt:lpstr>
      <vt:lpstr>PowerPoint Presentation</vt:lpstr>
      <vt:lpstr>PowerPoint Presentation</vt:lpstr>
      <vt:lpstr>PowerPoint Presentation</vt:lpstr>
      <vt:lpstr>JRTC ADA Trends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JRTC Trends Brief</dc:title>
  <dc:creator>Davis, James L Mr CIV USA TRADOC</dc:creator>
  <cp:lastModifiedBy>McMahan, Curtis S CTR USA TRADOC</cp:lastModifiedBy>
  <cp:revision>1</cp:revision>
  <dcterms:created xsi:type="dcterms:W3CDTF">2015-11-03T13:13:58Z</dcterms:created>
  <dcterms:modified xsi:type="dcterms:W3CDTF">2016-05-12T17:13:34Z</dcterms:modified>
</cp:coreProperties>
</file>