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1" r:id="rId2"/>
    <p:sldId id="257" r:id="rId3"/>
    <p:sldId id="258" r:id="rId4"/>
    <p:sldId id="259" r:id="rId5"/>
    <p:sldId id="260" r:id="rId6"/>
    <p:sldId id="263" r:id="rId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charset="0"/>
        <a:ea typeface="ＭＳ Ｐゴシック"/>
        <a:cs typeface="ＭＳ Ｐゴシック"/>
      </a:defRPr>
    </a:lvl5pPr>
    <a:lvl6pPr marL="2286000" algn="l" defTabSz="914400" rtl="0" eaLnBrk="1" latinLnBrk="0" hangingPunct="1">
      <a:defRPr sz="2400" kern="1200">
        <a:solidFill>
          <a:schemeClr val="tx1"/>
        </a:solidFill>
        <a:latin typeface="Arial" charset="0"/>
        <a:ea typeface="ＭＳ Ｐゴシック"/>
        <a:cs typeface="ＭＳ Ｐゴシック"/>
      </a:defRPr>
    </a:lvl6pPr>
    <a:lvl7pPr marL="2743200" algn="l" defTabSz="914400" rtl="0" eaLnBrk="1" latinLnBrk="0" hangingPunct="1">
      <a:defRPr sz="2400" kern="1200">
        <a:solidFill>
          <a:schemeClr val="tx1"/>
        </a:solidFill>
        <a:latin typeface="Arial" charset="0"/>
        <a:ea typeface="ＭＳ Ｐゴシック"/>
        <a:cs typeface="ＭＳ Ｐゴシック"/>
      </a:defRPr>
    </a:lvl7pPr>
    <a:lvl8pPr marL="3200400" algn="l" defTabSz="914400" rtl="0" eaLnBrk="1" latinLnBrk="0" hangingPunct="1">
      <a:defRPr sz="2400" kern="1200">
        <a:solidFill>
          <a:schemeClr val="tx1"/>
        </a:solidFill>
        <a:latin typeface="Arial" charset="0"/>
        <a:ea typeface="ＭＳ Ｐゴシック"/>
        <a:cs typeface="ＭＳ Ｐゴシック"/>
      </a:defRPr>
    </a:lvl8pPr>
    <a:lvl9pPr marL="3657600" algn="l" defTabSz="914400" rtl="0" eaLnBrk="1" latinLnBrk="0" hangingPunct="1">
      <a:defRPr sz="2400" kern="1200">
        <a:solidFill>
          <a:schemeClr val="tx1"/>
        </a:solidFill>
        <a:latin typeface="Arial"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CCDD"/>
    <a:srgbClr val="EAEAEA"/>
    <a:srgbClr val="000000"/>
    <a:srgbClr val="C00000"/>
    <a:srgbClr val="FFFF99"/>
    <a:srgbClr val="FFFFCC"/>
    <a:srgbClr val="000099"/>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88596" autoAdjust="0"/>
  </p:normalViewPr>
  <p:slideViewPr>
    <p:cSldViewPr>
      <p:cViewPr>
        <p:scale>
          <a:sx n="100" d="100"/>
          <a:sy n="100" d="100"/>
        </p:scale>
        <p:origin x="-461" y="12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052DCC-BD48-4198-AE5C-3C81D59F4824}" type="doc">
      <dgm:prSet loTypeId="urn:microsoft.com/office/officeart/2005/8/layout/hList1" loCatId="list" qsTypeId="urn:microsoft.com/office/officeart/2005/8/quickstyle/simple1#1" qsCatId="simple" csTypeId="urn:microsoft.com/office/officeart/2005/8/colors/colorful1" csCatId="colorful" phldr="1"/>
      <dgm:spPr/>
      <dgm:t>
        <a:bodyPr/>
        <a:lstStyle/>
        <a:p>
          <a:endParaRPr lang="en-US"/>
        </a:p>
      </dgm:t>
    </dgm:pt>
    <dgm:pt modelId="{E80B50DF-DC39-4F21-8346-6CC0A5585E55}">
      <dgm:prSet phldrT="[Text]" custT="1"/>
      <dgm:spPr/>
      <dgm:t>
        <a:bodyPr/>
        <a:lstStyle/>
        <a:p>
          <a:r>
            <a:rPr lang="en-US" sz="1600" b="1" dirty="0" smtClean="0"/>
            <a:t>Direct Instruction</a:t>
          </a:r>
          <a:endParaRPr lang="en-US" sz="1600" b="1" dirty="0"/>
        </a:p>
      </dgm:t>
    </dgm:pt>
    <dgm:pt modelId="{95B0A59E-1649-48A7-BC39-FDF1F7EA0D81}" type="parTrans" cxnId="{33BC7645-845A-4D61-BD77-F5930A144C3A}">
      <dgm:prSet/>
      <dgm:spPr/>
      <dgm:t>
        <a:bodyPr/>
        <a:lstStyle/>
        <a:p>
          <a:endParaRPr lang="en-US"/>
        </a:p>
      </dgm:t>
    </dgm:pt>
    <dgm:pt modelId="{1DD76AE2-222B-40AD-8CB8-EDD2C5A5BD54}" type="sibTrans" cxnId="{33BC7645-845A-4D61-BD77-F5930A144C3A}">
      <dgm:prSet/>
      <dgm:spPr/>
      <dgm:t>
        <a:bodyPr/>
        <a:lstStyle/>
        <a:p>
          <a:endParaRPr lang="en-US"/>
        </a:p>
      </dgm:t>
    </dgm:pt>
    <dgm:pt modelId="{5AEAEA09-DAAE-408E-B391-ADE471EFC64A}">
      <dgm:prSet phldrT="[Text]"/>
      <dgm:spPr/>
      <dgm:t>
        <a:bodyPr/>
        <a:lstStyle/>
        <a:p>
          <a:r>
            <a:rPr lang="en-US" dirty="0" smtClean="0"/>
            <a:t>Based on authentic job problems/tasks</a:t>
          </a:r>
          <a:endParaRPr lang="en-US" dirty="0"/>
        </a:p>
      </dgm:t>
    </dgm:pt>
    <dgm:pt modelId="{E982D471-9D2E-4D69-93BB-8B64321C5789}" type="parTrans" cxnId="{6B73B97B-FFD9-4AFE-A178-4232ECCAE684}">
      <dgm:prSet/>
      <dgm:spPr/>
      <dgm:t>
        <a:bodyPr/>
        <a:lstStyle/>
        <a:p>
          <a:endParaRPr lang="en-US"/>
        </a:p>
      </dgm:t>
    </dgm:pt>
    <dgm:pt modelId="{0DB61D06-6906-44BA-949B-97F250917E68}" type="sibTrans" cxnId="{6B73B97B-FFD9-4AFE-A178-4232ECCAE684}">
      <dgm:prSet/>
      <dgm:spPr/>
      <dgm:t>
        <a:bodyPr/>
        <a:lstStyle/>
        <a:p>
          <a:endParaRPr lang="en-US"/>
        </a:p>
      </dgm:t>
    </dgm:pt>
    <dgm:pt modelId="{8F9114AA-B9B6-40DE-B03C-649F76CDE12C}">
      <dgm:prSet phldrT="[Text]" custT="1"/>
      <dgm:spPr/>
      <dgm:t>
        <a:bodyPr/>
        <a:lstStyle/>
        <a:p>
          <a:r>
            <a:rPr lang="en-US" sz="1600" b="1" dirty="0" smtClean="0"/>
            <a:t>Problem-Centered Instruction</a:t>
          </a:r>
          <a:endParaRPr lang="en-US" sz="1600" b="1" dirty="0"/>
        </a:p>
      </dgm:t>
    </dgm:pt>
    <dgm:pt modelId="{C8917E0F-1201-42F7-A36B-7B8368761EF5}" type="parTrans" cxnId="{F14044D9-38D8-4B17-9039-6762D634BB6F}">
      <dgm:prSet/>
      <dgm:spPr/>
      <dgm:t>
        <a:bodyPr/>
        <a:lstStyle/>
        <a:p>
          <a:endParaRPr lang="en-US"/>
        </a:p>
      </dgm:t>
    </dgm:pt>
    <dgm:pt modelId="{80F7ED6D-76AB-49DB-9EC6-8721B7DF94DB}" type="sibTrans" cxnId="{F14044D9-38D8-4B17-9039-6762D634BB6F}">
      <dgm:prSet/>
      <dgm:spPr/>
      <dgm:t>
        <a:bodyPr/>
        <a:lstStyle/>
        <a:p>
          <a:endParaRPr lang="en-US"/>
        </a:p>
      </dgm:t>
    </dgm:pt>
    <dgm:pt modelId="{F82C153F-D978-49D1-9DE2-5A52468D775E}">
      <dgm:prSet phldrT="[Text]"/>
      <dgm:spPr/>
      <dgm:t>
        <a:bodyPr/>
        <a:lstStyle/>
        <a:p>
          <a:r>
            <a:rPr lang="en-US" dirty="0" smtClean="0"/>
            <a:t>Learning is through work on authentic  problems</a:t>
          </a:r>
          <a:endParaRPr lang="en-US" dirty="0"/>
        </a:p>
      </dgm:t>
    </dgm:pt>
    <dgm:pt modelId="{97944C93-D794-4A38-9E58-39C67993A8A5}" type="parTrans" cxnId="{AA128EA4-62CA-41E7-A5FF-29357C2403B3}">
      <dgm:prSet/>
      <dgm:spPr/>
      <dgm:t>
        <a:bodyPr/>
        <a:lstStyle/>
        <a:p>
          <a:endParaRPr lang="en-US"/>
        </a:p>
      </dgm:t>
    </dgm:pt>
    <dgm:pt modelId="{16206CC2-C67F-4875-A0C7-0E1D1E42DF83}" type="sibTrans" cxnId="{AA128EA4-62CA-41E7-A5FF-29357C2403B3}">
      <dgm:prSet/>
      <dgm:spPr/>
      <dgm:t>
        <a:bodyPr/>
        <a:lstStyle/>
        <a:p>
          <a:endParaRPr lang="en-US"/>
        </a:p>
      </dgm:t>
    </dgm:pt>
    <dgm:pt modelId="{AC275F0B-4069-4531-A2D3-2FB6BC6D58A9}">
      <dgm:prSet phldrT="[Text]" custT="1"/>
      <dgm:spPr/>
      <dgm:t>
        <a:bodyPr/>
        <a:lstStyle/>
        <a:p>
          <a:r>
            <a:rPr lang="en-US" sz="1600" b="1" dirty="0" smtClean="0"/>
            <a:t>Experiential Learning</a:t>
          </a:r>
          <a:endParaRPr lang="en-US" sz="1600" b="1" dirty="0"/>
        </a:p>
      </dgm:t>
    </dgm:pt>
    <dgm:pt modelId="{70914377-E2A8-4616-AFD8-315E5CBC0953}" type="parTrans" cxnId="{CB827911-1A10-4322-BB4E-48C733F33608}">
      <dgm:prSet/>
      <dgm:spPr/>
      <dgm:t>
        <a:bodyPr/>
        <a:lstStyle/>
        <a:p>
          <a:endParaRPr lang="en-US"/>
        </a:p>
      </dgm:t>
    </dgm:pt>
    <dgm:pt modelId="{FE7B48AF-F19C-4467-A524-4FCE009EB547}" type="sibTrans" cxnId="{CB827911-1A10-4322-BB4E-48C733F33608}">
      <dgm:prSet/>
      <dgm:spPr/>
      <dgm:t>
        <a:bodyPr/>
        <a:lstStyle/>
        <a:p>
          <a:endParaRPr lang="en-US"/>
        </a:p>
      </dgm:t>
    </dgm:pt>
    <dgm:pt modelId="{A3E70C0F-7298-4BE5-98F8-4796EED29359}">
      <dgm:prSet phldrT="[Text]"/>
      <dgm:spPr/>
      <dgm:t>
        <a:bodyPr/>
        <a:lstStyle/>
        <a:p>
          <a:r>
            <a:rPr lang="en-US" dirty="0" smtClean="0"/>
            <a:t>Assumes students  bring experience and knowledge to the classroom.</a:t>
          </a:r>
          <a:endParaRPr lang="en-US" dirty="0"/>
        </a:p>
      </dgm:t>
    </dgm:pt>
    <dgm:pt modelId="{444E471A-607C-464B-BB34-A0D30DAE1BCD}" type="parTrans" cxnId="{15050C88-02E5-43A2-AC13-19A358AA48F5}">
      <dgm:prSet/>
      <dgm:spPr/>
      <dgm:t>
        <a:bodyPr/>
        <a:lstStyle/>
        <a:p>
          <a:endParaRPr lang="en-US"/>
        </a:p>
      </dgm:t>
    </dgm:pt>
    <dgm:pt modelId="{C96166C6-266F-4616-896C-392A62244B14}" type="sibTrans" cxnId="{15050C88-02E5-43A2-AC13-19A358AA48F5}">
      <dgm:prSet/>
      <dgm:spPr/>
      <dgm:t>
        <a:bodyPr/>
        <a:lstStyle/>
        <a:p>
          <a:endParaRPr lang="en-US"/>
        </a:p>
      </dgm:t>
    </dgm:pt>
    <dgm:pt modelId="{A332BEEF-5A41-4947-BA88-9CBA7B123041}">
      <dgm:prSet phldrT="[Text]" custT="1"/>
      <dgm:spPr/>
      <dgm:t>
        <a:bodyPr/>
        <a:lstStyle/>
        <a:p>
          <a:r>
            <a:rPr lang="en-US" sz="1600" b="1" dirty="0" smtClean="0"/>
            <a:t>Outcome-Based Training &amp; Education</a:t>
          </a:r>
          <a:endParaRPr lang="en-US" sz="1600" b="1" dirty="0"/>
        </a:p>
      </dgm:t>
    </dgm:pt>
    <dgm:pt modelId="{7944F785-3899-4E25-8CC3-E5224FF62BC7}" type="parTrans" cxnId="{B96D8B81-BAE2-4544-8089-3E173BA24A1C}">
      <dgm:prSet/>
      <dgm:spPr/>
      <dgm:t>
        <a:bodyPr/>
        <a:lstStyle/>
        <a:p>
          <a:endParaRPr lang="en-US"/>
        </a:p>
      </dgm:t>
    </dgm:pt>
    <dgm:pt modelId="{11F818E4-83AE-4CB0-A3B7-4F07F5AC5198}" type="sibTrans" cxnId="{B96D8B81-BAE2-4544-8089-3E173BA24A1C}">
      <dgm:prSet/>
      <dgm:spPr/>
      <dgm:t>
        <a:bodyPr/>
        <a:lstStyle/>
        <a:p>
          <a:endParaRPr lang="en-US"/>
        </a:p>
      </dgm:t>
    </dgm:pt>
    <dgm:pt modelId="{016B2667-F844-4A68-95F4-7799B50494F8}">
      <dgm:prSet/>
      <dgm:spPr/>
      <dgm:t>
        <a:bodyPr/>
        <a:lstStyle/>
        <a:p>
          <a:r>
            <a:rPr lang="en-US" dirty="0" smtClean="0"/>
            <a:t>Includes demonstrations of conceptual, process, principle, and procedural knowledge</a:t>
          </a:r>
          <a:endParaRPr lang="en-US" dirty="0"/>
        </a:p>
      </dgm:t>
    </dgm:pt>
    <dgm:pt modelId="{C7EF32F3-34E0-4A7E-AE80-820673C192CB}" type="parTrans" cxnId="{8C633CE9-D247-478C-B071-8BCFB9F642B0}">
      <dgm:prSet/>
      <dgm:spPr/>
      <dgm:t>
        <a:bodyPr/>
        <a:lstStyle/>
        <a:p>
          <a:endParaRPr lang="en-US"/>
        </a:p>
      </dgm:t>
    </dgm:pt>
    <dgm:pt modelId="{BA04B01A-6FFC-400F-A69C-B12EF61B2FC8}" type="sibTrans" cxnId="{8C633CE9-D247-478C-B071-8BCFB9F642B0}">
      <dgm:prSet/>
      <dgm:spPr/>
      <dgm:t>
        <a:bodyPr/>
        <a:lstStyle/>
        <a:p>
          <a:endParaRPr lang="en-US"/>
        </a:p>
      </dgm:t>
    </dgm:pt>
    <dgm:pt modelId="{36F7561B-74E7-48F3-A90E-0D2495CFA842}">
      <dgm:prSet/>
      <dgm:spPr/>
      <dgm:t>
        <a:bodyPr/>
        <a:lstStyle/>
        <a:p>
          <a:r>
            <a:rPr lang="en-US" dirty="0" smtClean="0"/>
            <a:t>Includes part and whole task practice on varied authentic problems of increasing complexity</a:t>
          </a:r>
          <a:endParaRPr lang="en-US" dirty="0"/>
        </a:p>
      </dgm:t>
    </dgm:pt>
    <dgm:pt modelId="{2173E509-764C-4A68-8769-921FE4D5B129}" type="parTrans" cxnId="{0248CA42-5740-42A4-9983-0F0A666D1E81}">
      <dgm:prSet/>
      <dgm:spPr/>
      <dgm:t>
        <a:bodyPr/>
        <a:lstStyle/>
        <a:p>
          <a:endParaRPr lang="en-US"/>
        </a:p>
      </dgm:t>
    </dgm:pt>
    <dgm:pt modelId="{BC57D500-527E-417B-9208-6B4E220DA712}" type="sibTrans" cxnId="{0248CA42-5740-42A4-9983-0F0A666D1E81}">
      <dgm:prSet/>
      <dgm:spPr/>
      <dgm:t>
        <a:bodyPr/>
        <a:lstStyle/>
        <a:p>
          <a:endParaRPr lang="en-US"/>
        </a:p>
      </dgm:t>
    </dgm:pt>
    <dgm:pt modelId="{E157A9F2-87D1-4DB1-A8BB-11B9B84A7195}">
      <dgm:prSet/>
      <dgm:spPr/>
      <dgm:t>
        <a:bodyPr/>
        <a:lstStyle/>
        <a:p>
          <a:r>
            <a:rPr lang="en-US" dirty="0" smtClean="0"/>
            <a:t>Includes authentic assessments that measure performance required on the job</a:t>
          </a:r>
          <a:endParaRPr lang="en-US" dirty="0"/>
        </a:p>
      </dgm:t>
    </dgm:pt>
    <dgm:pt modelId="{FFBC32DB-B3F9-4AEB-A24C-C237C09258A8}" type="parTrans" cxnId="{A4D80EBA-BF29-45A1-9AF4-2A19DCC4D99C}">
      <dgm:prSet/>
      <dgm:spPr/>
      <dgm:t>
        <a:bodyPr/>
        <a:lstStyle/>
        <a:p>
          <a:endParaRPr lang="en-US"/>
        </a:p>
      </dgm:t>
    </dgm:pt>
    <dgm:pt modelId="{86337DB9-E142-4D34-BFA8-869E11D174B2}" type="sibTrans" cxnId="{A4D80EBA-BF29-45A1-9AF4-2A19DCC4D99C}">
      <dgm:prSet/>
      <dgm:spPr/>
      <dgm:t>
        <a:bodyPr/>
        <a:lstStyle/>
        <a:p>
          <a:endParaRPr lang="en-US"/>
        </a:p>
      </dgm:t>
    </dgm:pt>
    <dgm:pt modelId="{E81F7646-5D19-4947-8D51-D9B95A8EBB2D}">
      <dgm:prSet/>
      <dgm:spPr/>
      <dgm:t>
        <a:bodyPr/>
        <a:lstStyle/>
        <a:p>
          <a:r>
            <a:rPr lang="en-US" smtClean="0"/>
            <a:t>Problems integrate several objectives similar to work context</a:t>
          </a:r>
          <a:endParaRPr lang="en-US" dirty="0"/>
        </a:p>
      </dgm:t>
    </dgm:pt>
    <dgm:pt modelId="{AD6A4144-D0FC-457D-B0CF-1970404CC5B9}" type="parTrans" cxnId="{AE32D26C-33BB-4456-A1AE-672F980FFDEE}">
      <dgm:prSet/>
      <dgm:spPr/>
      <dgm:t>
        <a:bodyPr/>
        <a:lstStyle/>
        <a:p>
          <a:endParaRPr lang="en-US"/>
        </a:p>
      </dgm:t>
    </dgm:pt>
    <dgm:pt modelId="{84910DFD-C312-42D6-B712-42987AFA1282}" type="sibTrans" cxnId="{AE32D26C-33BB-4456-A1AE-672F980FFDEE}">
      <dgm:prSet/>
      <dgm:spPr/>
      <dgm:t>
        <a:bodyPr/>
        <a:lstStyle/>
        <a:p>
          <a:endParaRPr lang="en-US"/>
        </a:p>
      </dgm:t>
    </dgm:pt>
    <dgm:pt modelId="{E045B283-39F0-4605-B466-F7F52FBFAAFD}">
      <dgm:prSet/>
      <dgm:spPr/>
      <dgm:t>
        <a:bodyPr/>
        <a:lstStyle/>
        <a:p>
          <a:r>
            <a:rPr lang="en-US" smtClean="0"/>
            <a:t>Students take initiative and responsibility for  work on the problem.</a:t>
          </a:r>
          <a:endParaRPr lang="en-US" dirty="0"/>
        </a:p>
      </dgm:t>
    </dgm:pt>
    <dgm:pt modelId="{9E55D9BF-5E95-4704-9D9C-0BA0A81C43FA}" type="parTrans" cxnId="{1786E4AC-EB78-40C2-B605-242E02C77287}">
      <dgm:prSet/>
      <dgm:spPr/>
      <dgm:t>
        <a:bodyPr/>
        <a:lstStyle/>
        <a:p>
          <a:endParaRPr lang="en-US"/>
        </a:p>
      </dgm:t>
    </dgm:pt>
    <dgm:pt modelId="{EEE91539-DF0E-4486-8146-4B30D69DBBE9}" type="sibTrans" cxnId="{1786E4AC-EB78-40C2-B605-242E02C77287}">
      <dgm:prSet/>
      <dgm:spPr/>
      <dgm:t>
        <a:bodyPr/>
        <a:lstStyle/>
        <a:p>
          <a:endParaRPr lang="en-US"/>
        </a:p>
      </dgm:t>
    </dgm:pt>
    <dgm:pt modelId="{150CF34A-336E-4B8A-BCD6-83764ABC548D}">
      <dgm:prSet/>
      <dgm:spPr/>
      <dgm:t>
        <a:bodyPr/>
        <a:lstStyle/>
        <a:p>
          <a:r>
            <a:rPr lang="en-US" dirty="0" smtClean="0"/>
            <a:t>Instructor supports rather than directs student  activity. </a:t>
          </a:r>
          <a:endParaRPr lang="en-US" dirty="0"/>
        </a:p>
      </dgm:t>
    </dgm:pt>
    <dgm:pt modelId="{71AE3E8A-12FF-4B6C-89C4-81F2F9078D66}" type="parTrans" cxnId="{CA0B37EA-2695-4208-B192-9AF33F3440AD}">
      <dgm:prSet/>
      <dgm:spPr/>
      <dgm:t>
        <a:bodyPr/>
        <a:lstStyle/>
        <a:p>
          <a:endParaRPr lang="en-US"/>
        </a:p>
      </dgm:t>
    </dgm:pt>
    <dgm:pt modelId="{A2C93F47-53C4-424A-9744-35E68856296A}" type="sibTrans" cxnId="{CA0B37EA-2695-4208-B192-9AF33F3440AD}">
      <dgm:prSet/>
      <dgm:spPr/>
      <dgm:t>
        <a:bodyPr/>
        <a:lstStyle/>
        <a:p>
          <a:endParaRPr lang="en-US"/>
        </a:p>
      </dgm:t>
    </dgm:pt>
    <dgm:pt modelId="{4636B539-4109-48EE-9D36-98CE3EA348F4}">
      <dgm:prSet/>
      <dgm:spPr/>
      <dgm:t>
        <a:bodyPr/>
        <a:lstStyle/>
        <a:p>
          <a:r>
            <a:rPr lang="en-US" dirty="0" smtClean="0"/>
            <a:t>Instructor provides demonstrations and lectures after student has developed own understanding as far as he or she can go.</a:t>
          </a:r>
          <a:endParaRPr lang="en-US" dirty="0"/>
        </a:p>
      </dgm:t>
    </dgm:pt>
    <dgm:pt modelId="{E516951D-1BA6-416E-AC0A-C5250A9EBE46}" type="parTrans" cxnId="{47DA8E84-EAF1-4932-A097-9D0C70B89C86}">
      <dgm:prSet/>
      <dgm:spPr/>
      <dgm:t>
        <a:bodyPr/>
        <a:lstStyle/>
        <a:p>
          <a:endParaRPr lang="en-US"/>
        </a:p>
      </dgm:t>
    </dgm:pt>
    <dgm:pt modelId="{D4445DB2-E8B9-4E85-AFFF-165DA07B823A}" type="sibTrans" cxnId="{47DA8E84-EAF1-4932-A097-9D0C70B89C86}">
      <dgm:prSet/>
      <dgm:spPr/>
      <dgm:t>
        <a:bodyPr/>
        <a:lstStyle/>
        <a:p>
          <a:endParaRPr lang="en-US"/>
        </a:p>
      </dgm:t>
    </dgm:pt>
    <dgm:pt modelId="{DE4F2B91-766E-44A9-9366-9A2EA10BF9CF}">
      <dgm:prSet/>
      <dgm:spPr/>
      <dgm:t>
        <a:bodyPr/>
        <a:lstStyle/>
        <a:p>
          <a:r>
            <a:rPr lang="en-US" smtClean="0"/>
            <a:t>Key concepts and skills may occur in several problems</a:t>
          </a:r>
          <a:endParaRPr lang="en-US" dirty="0"/>
        </a:p>
      </dgm:t>
    </dgm:pt>
    <dgm:pt modelId="{9DA2A7A2-D44E-45CE-ACD5-C10B038CD0D2}" type="parTrans" cxnId="{2639AE5C-31E5-4D16-AC35-87B30471A28C}">
      <dgm:prSet/>
      <dgm:spPr/>
      <dgm:t>
        <a:bodyPr/>
        <a:lstStyle/>
        <a:p>
          <a:endParaRPr lang="en-US"/>
        </a:p>
      </dgm:t>
    </dgm:pt>
    <dgm:pt modelId="{58E0A3E1-BF42-45CA-A461-8B289B13C63C}" type="sibTrans" cxnId="{2639AE5C-31E5-4D16-AC35-87B30471A28C}">
      <dgm:prSet/>
      <dgm:spPr/>
      <dgm:t>
        <a:bodyPr/>
        <a:lstStyle/>
        <a:p>
          <a:endParaRPr lang="en-US"/>
        </a:p>
      </dgm:t>
    </dgm:pt>
    <dgm:pt modelId="{25779D27-F3D2-4E03-8A53-118096726CA4}">
      <dgm:prSet/>
      <dgm:spPr/>
      <dgm:t>
        <a:bodyPr/>
        <a:lstStyle/>
        <a:p>
          <a:r>
            <a:rPr lang="en-US" dirty="0" smtClean="0"/>
            <a:t>Assessment is in: leadership and team  skill in work; understanding in presenting and defending  their work; in work on new problems</a:t>
          </a:r>
          <a:endParaRPr lang="en-US" dirty="0"/>
        </a:p>
      </dgm:t>
    </dgm:pt>
    <dgm:pt modelId="{8C141A58-C111-4B5F-8C8C-A66C9E801424}" type="parTrans" cxnId="{01043347-6D8E-42F9-AFDB-39CA7F7E1A12}">
      <dgm:prSet/>
      <dgm:spPr/>
      <dgm:t>
        <a:bodyPr/>
        <a:lstStyle/>
        <a:p>
          <a:endParaRPr lang="en-US"/>
        </a:p>
      </dgm:t>
    </dgm:pt>
    <dgm:pt modelId="{A0647DBB-2F4F-4BD3-AB78-D9343596489C}" type="sibTrans" cxnId="{01043347-6D8E-42F9-AFDB-39CA7F7E1A12}">
      <dgm:prSet/>
      <dgm:spPr/>
      <dgm:t>
        <a:bodyPr/>
        <a:lstStyle/>
        <a:p>
          <a:endParaRPr lang="en-US"/>
        </a:p>
      </dgm:t>
    </dgm:pt>
    <dgm:pt modelId="{F0F6C9D0-D389-41E2-86EF-5F0734C7DC91}">
      <dgm:prSet/>
      <dgm:spPr/>
      <dgm:t>
        <a:bodyPr/>
        <a:lstStyle/>
        <a:p>
          <a:r>
            <a:rPr lang="en-US" smtClean="0"/>
            <a:t>Students construct knowledge by synthesizing their real-world experiences and  their experiences in the classroom.</a:t>
          </a:r>
          <a:endParaRPr lang="en-US" dirty="0"/>
        </a:p>
      </dgm:t>
    </dgm:pt>
    <dgm:pt modelId="{75118CB6-7E0C-422D-B626-4EA0A9273344}" type="parTrans" cxnId="{384E07D8-7363-4E75-8064-9FA61913AA93}">
      <dgm:prSet/>
      <dgm:spPr/>
      <dgm:t>
        <a:bodyPr/>
        <a:lstStyle/>
        <a:p>
          <a:endParaRPr lang="en-US"/>
        </a:p>
      </dgm:t>
    </dgm:pt>
    <dgm:pt modelId="{AA0BCC53-4712-4EF5-943B-DDC3F4F49081}" type="sibTrans" cxnId="{384E07D8-7363-4E75-8064-9FA61913AA93}">
      <dgm:prSet/>
      <dgm:spPr/>
      <dgm:t>
        <a:bodyPr/>
        <a:lstStyle/>
        <a:p>
          <a:endParaRPr lang="en-US"/>
        </a:p>
      </dgm:t>
    </dgm:pt>
    <dgm:pt modelId="{CCAE537F-0C02-4484-B50D-D6A0BA2BA762}">
      <dgm:prSet/>
      <dgm:spPr/>
      <dgm:t>
        <a:bodyPr/>
        <a:lstStyle/>
        <a:p>
          <a:r>
            <a:rPr lang="en-US" dirty="0" smtClean="0"/>
            <a:t>Students receive both formative and summative assessment from faculty and peers throughout the course.</a:t>
          </a:r>
          <a:endParaRPr lang="en-US" dirty="0"/>
        </a:p>
      </dgm:t>
    </dgm:pt>
    <dgm:pt modelId="{FC5ACC26-010A-4D22-A03B-89A62E8B584F}" type="parTrans" cxnId="{B9EFB775-6C1F-403F-BA2C-56C87A535E36}">
      <dgm:prSet/>
      <dgm:spPr/>
      <dgm:t>
        <a:bodyPr/>
        <a:lstStyle/>
        <a:p>
          <a:endParaRPr lang="en-US"/>
        </a:p>
      </dgm:t>
    </dgm:pt>
    <dgm:pt modelId="{A4F30869-65C9-4D9D-8C2C-4D4C09FB6F70}" type="sibTrans" cxnId="{B9EFB775-6C1F-403F-BA2C-56C87A535E36}">
      <dgm:prSet/>
      <dgm:spPr/>
      <dgm:t>
        <a:bodyPr/>
        <a:lstStyle/>
        <a:p>
          <a:endParaRPr lang="en-US"/>
        </a:p>
      </dgm:t>
    </dgm:pt>
    <dgm:pt modelId="{DEE98038-A1E3-4D0B-8D9F-414DF482C0B2}">
      <dgm:prSet/>
      <dgm:spPr/>
      <dgm:t>
        <a:bodyPr/>
        <a:lstStyle/>
        <a:p>
          <a:r>
            <a:rPr lang="en-US" smtClean="0"/>
            <a:t>Creates learning that lasts by balancing both cognitive and affective domains.  </a:t>
          </a:r>
          <a:endParaRPr lang="en-US" dirty="0"/>
        </a:p>
      </dgm:t>
    </dgm:pt>
    <dgm:pt modelId="{CC14EE21-AC72-4548-8C40-0D490427D173}" type="parTrans" cxnId="{87D27498-CEC6-4872-B22A-425ACBA045C9}">
      <dgm:prSet/>
      <dgm:spPr/>
      <dgm:t>
        <a:bodyPr/>
        <a:lstStyle/>
        <a:p>
          <a:endParaRPr lang="en-US"/>
        </a:p>
      </dgm:t>
    </dgm:pt>
    <dgm:pt modelId="{813535FE-9796-4C0E-A602-23A11E92A372}" type="sibTrans" cxnId="{87D27498-CEC6-4872-B22A-425ACBA045C9}">
      <dgm:prSet/>
      <dgm:spPr/>
      <dgm:t>
        <a:bodyPr/>
        <a:lstStyle/>
        <a:p>
          <a:endParaRPr lang="en-US"/>
        </a:p>
      </dgm:t>
    </dgm:pt>
    <dgm:pt modelId="{69ADF67F-9110-4199-9485-BB79F84A40B6}">
      <dgm:prSet/>
      <dgm:spPr/>
      <dgm:t>
        <a:bodyPr/>
        <a:lstStyle/>
        <a:p>
          <a:r>
            <a:rPr lang="en-US" dirty="0" smtClean="0"/>
            <a:t>Allows students to exercise critical reasoning and creative thinking by  identifying  problems and working collaboratively to develop possible solutions. </a:t>
          </a:r>
          <a:endParaRPr lang="en-US" dirty="0"/>
        </a:p>
      </dgm:t>
    </dgm:pt>
    <dgm:pt modelId="{AE64026C-9C3E-4570-B1A7-9E2C1062BB11}" type="parTrans" cxnId="{B0C2B24C-992B-4BE8-A11B-3396B68F5698}">
      <dgm:prSet/>
      <dgm:spPr/>
      <dgm:t>
        <a:bodyPr/>
        <a:lstStyle/>
        <a:p>
          <a:endParaRPr lang="en-US"/>
        </a:p>
      </dgm:t>
    </dgm:pt>
    <dgm:pt modelId="{FC6CCC60-E234-42ED-AFC7-16E0CD1536AD}" type="sibTrans" cxnId="{B0C2B24C-992B-4BE8-A11B-3396B68F5698}">
      <dgm:prSet/>
      <dgm:spPr/>
      <dgm:t>
        <a:bodyPr/>
        <a:lstStyle/>
        <a:p>
          <a:endParaRPr lang="en-US"/>
        </a:p>
      </dgm:t>
    </dgm:pt>
    <dgm:pt modelId="{F6A727E0-6876-48F3-8F04-01E8F9D00108}">
      <dgm:prSet/>
      <dgm:spPr/>
      <dgm:t>
        <a:bodyPr/>
        <a:lstStyle/>
        <a:p>
          <a:r>
            <a:rPr lang="en-US" dirty="0" smtClean="0"/>
            <a:t>Prepares students for the uncertainties of their profession.</a:t>
          </a:r>
          <a:endParaRPr lang="en-US" dirty="0"/>
        </a:p>
      </dgm:t>
    </dgm:pt>
    <dgm:pt modelId="{573A9A99-207E-4D9A-9384-6A9718098559}" type="parTrans" cxnId="{FBD06E28-A8D7-419E-A425-7E265B49F50A}">
      <dgm:prSet/>
      <dgm:spPr/>
      <dgm:t>
        <a:bodyPr/>
        <a:lstStyle/>
        <a:p>
          <a:endParaRPr lang="en-US"/>
        </a:p>
      </dgm:t>
    </dgm:pt>
    <dgm:pt modelId="{9E9F0484-9A79-406E-977F-0CC770B7FB5B}" type="sibTrans" cxnId="{FBD06E28-A8D7-419E-A425-7E265B49F50A}">
      <dgm:prSet/>
      <dgm:spPr/>
      <dgm:t>
        <a:bodyPr/>
        <a:lstStyle/>
        <a:p>
          <a:endParaRPr lang="en-US"/>
        </a:p>
      </dgm:t>
    </dgm:pt>
    <dgm:pt modelId="{5345A8F8-A721-42D7-8E04-39B2F42927D7}">
      <dgm:prSet/>
      <dgm:spPr/>
      <dgm:t>
        <a:bodyPr/>
        <a:lstStyle/>
        <a:p>
          <a:r>
            <a:rPr lang="en-US" smtClean="0">
              <a:latin typeface="Calibri" pitchFamily="-123" charset="0"/>
            </a:rPr>
            <a:t>Multidisciplinary approach to </a:t>
          </a:r>
          <a:r>
            <a:rPr lang="en-US" i="1" smtClean="0">
              <a:latin typeface="Calibri" pitchFamily="-123" charset="0"/>
            </a:rPr>
            <a:t>development of the individual</a:t>
          </a:r>
          <a:r>
            <a:rPr lang="en-US" smtClean="0">
              <a:latin typeface="Calibri" pitchFamily="-123" charset="0"/>
            </a:rPr>
            <a:t> in relation to basic needs of the individual as well as associated cultural values and objectives of the individual’s occupation </a:t>
          </a:r>
          <a:endParaRPr lang="en-US"/>
        </a:p>
      </dgm:t>
    </dgm:pt>
    <dgm:pt modelId="{F317B9A1-995C-485D-A976-761287F21F69}" type="parTrans" cxnId="{20A1A69E-940E-4A4A-86C9-ACF1A5548B95}">
      <dgm:prSet/>
      <dgm:spPr/>
      <dgm:t>
        <a:bodyPr/>
        <a:lstStyle/>
        <a:p>
          <a:endParaRPr lang="en-US"/>
        </a:p>
      </dgm:t>
    </dgm:pt>
    <dgm:pt modelId="{6C0EE3E2-E216-455F-B59A-2261B5204119}" type="sibTrans" cxnId="{20A1A69E-940E-4A4A-86C9-ACF1A5548B95}">
      <dgm:prSet/>
      <dgm:spPr/>
      <dgm:t>
        <a:bodyPr/>
        <a:lstStyle/>
        <a:p>
          <a:endParaRPr lang="en-US"/>
        </a:p>
      </dgm:t>
    </dgm:pt>
    <dgm:pt modelId="{7B2AE6EE-CC63-4C2C-A7B3-0D395F01CF10}">
      <dgm:prSet/>
      <dgm:spPr/>
      <dgm:t>
        <a:bodyPr/>
        <a:lstStyle/>
        <a:p>
          <a:r>
            <a:rPr lang="en-US" dirty="0" smtClean="0">
              <a:latin typeface="Calibri" pitchFamily="-123" charset="0"/>
            </a:rPr>
            <a:t>Focuses on potent instructor-student and peer-to-peer interactions</a:t>
          </a:r>
          <a:endParaRPr lang="en-US" dirty="0"/>
        </a:p>
      </dgm:t>
    </dgm:pt>
    <dgm:pt modelId="{9D5F043F-BA9B-46CB-A62B-0B7C9B0B1821}" type="parTrans" cxnId="{05E56A98-40FA-48FD-8283-502ECA75F06B}">
      <dgm:prSet/>
      <dgm:spPr/>
      <dgm:t>
        <a:bodyPr/>
        <a:lstStyle/>
        <a:p>
          <a:endParaRPr lang="en-US"/>
        </a:p>
      </dgm:t>
    </dgm:pt>
    <dgm:pt modelId="{3E03C0AD-6542-4AC1-AC2E-6488B6FAAE60}" type="sibTrans" cxnId="{05E56A98-40FA-48FD-8283-502ECA75F06B}">
      <dgm:prSet/>
      <dgm:spPr/>
      <dgm:t>
        <a:bodyPr/>
        <a:lstStyle/>
        <a:p>
          <a:endParaRPr lang="en-US"/>
        </a:p>
      </dgm:t>
    </dgm:pt>
    <dgm:pt modelId="{48EA6E45-4113-4535-B235-F6E7D6655595}">
      <dgm:prSet/>
      <dgm:spPr/>
      <dgm:t>
        <a:bodyPr/>
        <a:lstStyle/>
        <a:p>
          <a:r>
            <a:rPr lang="en-US" dirty="0" smtClean="0">
              <a:latin typeface="Calibri" pitchFamily="-123" charset="0"/>
            </a:rPr>
            <a:t>Utilizes problem centered learning, experiential learning, and direct instruction methods where appropriate</a:t>
          </a:r>
          <a:endParaRPr lang="en-US" dirty="0"/>
        </a:p>
      </dgm:t>
    </dgm:pt>
    <dgm:pt modelId="{F0FDE449-63B2-4765-BCD5-78D765A64437}" type="parTrans" cxnId="{E4D8D7F8-B984-43E4-9215-51203D2177E5}">
      <dgm:prSet/>
      <dgm:spPr/>
      <dgm:t>
        <a:bodyPr/>
        <a:lstStyle/>
        <a:p>
          <a:endParaRPr lang="en-US"/>
        </a:p>
      </dgm:t>
    </dgm:pt>
    <dgm:pt modelId="{B617814B-C5DE-4BED-8B41-FFACAC29E37B}" type="sibTrans" cxnId="{E4D8D7F8-B984-43E4-9215-51203D2177E5}">
      <dgm:prSet/>
      <dgm:spPr/>
      <dgm:t>
        <a:bodyPr/>
        <a:lstStyle/>
        <a:p>
          <a:endParaRPr lang="en-US"/>
        </a:p>
      </dgm:t>
    </dgm:pt>
    <dgm:pt modelId="{0DEAFA16-463F-4585-8A75-4FA816F4CF44}">
      <dgm:prSet/>
      <dgm:spPr/>
      <dgm:t>
        <a:bodyPr/>
        <a:lstStyle/>
        <a:p>
          <a:endParaRPr lang="en-US" dirty="0"/>
        </a:p>
      </dgm:t>
    </dgm:pt>
    <dgm:pt modelId="{CC0FFF5E-0127-4397-B5D2-7A6FE9E42AAB}" type="parTrans" cxnId="{8CC6CCDD-0E5D-4D15-A2FC-D4FEC5EC15A1}">
      <dgm:prSet/>
      <dgm:spPr/>
    </dgm:pt>
    <dgm:pt modelId="{E25AFB9F-95E7-443B-BF41-AA8A6F008F0D}" type="sibTrans" cxnId="{8CC6CCDD-0E5D-4D15-A2FC-D4FEC5EC15A1}">
      <dgm:prSet/>
      <dgm:spPr/>
    </dgm:pt>
    <dgm:pt modelId="{7D711568-B2D8-4B04-B504-05A84CD5CC1D}">
      <dgm:prSet/>
      <dgm:spPr/>
      <dgm:t>
        <a:bodyPr/>
        <a:lstStyle/>
        <a:p>
          <a:r>
            <a:rPr lang="en-US" dirty="0" smtClean="0">
              <a:solidFill>
                <a:schemeClr val="bg1"/>
              </a:solidFill>
            </a:rPr>
            <a:t>Instruction is community centered, knowledge centered, learner centered, and assessment centered</a:t>
          </a:r>
          <a:endParaRPr lang="en-US" dirty="0"/>
        </a:p>
      </dgm:t>
    </dgm:pt>
    <dgm:pt modelId="{77B5CBFE-FEC7-407F-87E7-E8910E8D30B4}" type="parTrans" cxnId="{812C02E6-5CD0-4DFF-B6E3-4ED147CBEEFC}">
      <dgm:prSet/>
      <dgm:spPr/>
    </dgm:pt>
    <dgm:pt modelId="{C2A1D6AE-C7CA-4225-8F9B-28EE3086B0EF}" type="sibTrans" cxnId="{812C02E6-5CD0-4DFF-B6E3-4ED147CBEEFC}">
      <dgm:prSet/>
      <dgm:spPr/>
    </dgm:pt>
    <dgm:pt modelId="{C7C8A6D8-E8F3-4E29-B15C-B3BB3312E689}" type="pres">
      <dgm:prSet presAssocID="{13052DCC-BD48-4198-AE5C-3C81D59F4824}" presName="Name0" presStyleCnt="0">
        <dgm:presLayoutVars>
          <dgm:dir/>
          <dgm:animLvl val="lvl"/>
          <dgm:resizeHandles val="exact"/>
        </dgm:presLayoutVars>
      </dgm:prSet>
      <dgm:spPr/>
      <dgm:t>
        <a:bodyPr/>
        <a:lstStyle/>
        <a:p>
          <a:endParaRPr lang="en-US"/>
        </a:p>
      </dgm:t>
    </dgm:pt>
    <dgm:pt modelId="{1DD76B7A-6DF4-40FA-BDE1-0C3890578176}" type="pres">
      <dgm:prSet presAssocID="{E80B50DF-DC39-4F21-8346-6CC0A5585E55}" presName="composite" presStyleCnt="0"/>
      <dgm:spPr/>
    </dgm:pt>
    <dgm:pt modelId="{E16E873C-B59A-451E-BFD2-7280AE2B46E7}" type="pres">
      <dgm:prSet presAssocID="{E80B50DF-DC39-4F21-8346-6CC0A5585E55}" presName="parTx" presStyleLbl="alignNode1" presStyleIdx="0" presStyleCnt="4">
        <dgm:presLayoutVars>
          <dgm:chMax val="0"/>
          <dgm:chPref val="0"/>
          <dgm:bulletEnabled val="1"/>
        </dgm:presLayoutVars>
      </dgm:prSet>
      <dgm:spPr/>
      <dgm:t>
        <a:bodyPr/>
        <a:lstStyle/>
        <a:p>
          <a:endParaRPr lang="en-US"/>
        </a:p>
      </dgm:t>
    </dgm:pt>
    <dgm:pt modelId="{036C00E1-6D98-4D01-8347-F1AC2E7019E7}" type="pres">
      <dgm:prSet presAssocID="{E80B50DF-DC39-4F21-8346-6CC0A5585E55}" presName="desTx" presStyleLbl="alignAccFollowNode1" presStyleIdx="0" presStyleCnt="4">
        <dgm:presLayoutVars>
          <dgm:bulletEnabled val="1"/>
        </dgm:presLayoutVars>
      </dgm:prSet>
      <dgm:spPr/>
      <dgm:t>
        <a:bodyPr/>
        <a:lstStyle/>
        <a:p>
          <a:endParaRPr lang="en-US"/>
        </a:p>
      </dgm:t>
    </dgm:pt>
    <dgm:pt modelId="{0AA1259D-2DBB-4EAD-86BD-D1C65313806A}" type="pres">
      <dgm:prSet presAssocID="{1DD76AE2-222B-40AD-8CB8-EDD2C5A5BD54}" presName="space" presStyleCnt="0"/>
      <dgm:spPr/>
    </dgm:pt>
    <dgm:pt modelId="{7D838491-27A3-4A1E-A21D-8CCD79D6FE8E}" type="pres">
      <dgm:prSet presAssocID="{8F9114AA-B9B6-40DE-B03C-649F76CDE12C}" presName="composite" presStyleCnt="0"/>
      <dgm:spPr/>
    </dgm:pt>
    <dgm:pt modelId="{DA437FB6-E01D-4687-A6ED-4A0044357B99}" type="pres">
      <dgm:prSet presAssocID="{8F9114AA-B9B6-40DE-B03C-649F76CDE12C}" presName="parTx" presStyleLbl="alignNode1" presStyleIdx="1" presStyleCnt="4">
        <dgm:presLayoutVars>
          <dgm:chMax val="0"/>
          <dgm:chPref val="0"/>
          <dgm:bulletEnabled val="1"/>
        </dgm:presLayoutVars>
      </dgm:prSet>
      <dgm:spPr/>
      <dgm:t>
        <a:bodyPr/>
        <a:lstStyle/>
        <a:p>
          <a:endParaRPr lang="en-US"/>
        </a:p>
      </dgm:t>
    </dgm:pt>
    <dgm:pt modelId="{C02DB2CE-892E-4F35-B8CD-DDD2416BF590}" type="pres">
      <dgm:prSet presAssocID="{8F9114AA-B9B6-40DE-B03C-649F76CDE12C}" presName="desTx" presStyleLbl="alignAccFollowNode1" presStyleIdx="1" presStyleCnt="4">
        <dgm:presLayoutVars>
          <dgm:bulletEnabled val="1"/>
        </dgm:presLayoutVars>
      </dgm:prSet>
      <dgm:spPr/>
      <dgm:t>
        <a:bodyPr/>
        <a:lstStyle/>
        <a:p>
          <a:endParaRPr lang="en-US"/>
        </a:p>
      </dgm:t>
    </dgm:pt>
    <dgm:pt modelId="{BE5D6521-3798-4255-B78D-69482CAEC8B3}" type="pres">
      <dgm:prSet presAssocID="{80F7ED6D-76AB-49DB-9EC6-8721B7DF94DB}" presName="space" presStyleCnt="0"/>
      <dgm:spPr/>
    </dgm:pt>
    <dgm:pt modelId="{E7BE13DF-DCFD-4083-AF46-E332AEE4F79E}" type="pres">
      <dgm:prSet presAssocID="{AC275F0B-4069-4531-A2D3-2FB6BC6D58A9}" presName="composite" presStyleCnt="0"/>
      <dgm:spPr/>
    </dgm:pt>
    <dgm:pt modelId="{BB4BD807-E4B5-46E0-86D1-53E42D5CA89A}" type="pres">
      <dgm:prSet presAssocID="{AC275F0B-4069-4531-A2D3-2FB6BC6D58A9}" presName="parTx" presStyleLbl="alignNode1" presStyleIdx="2" presStyleCnt="4">
        <dgm:presLayoutVars>
          <dgm:chMax val="0"/>
          <dgm:chPref val="0"/>
          <dgm:bulletEnabled val="1"/>
        </dgm:presLayoutVars>
      </dgm:prSet>
      <dgm:spPr/>
      <dgm:t>
        <a:bodyPr/>
        <a:lstStyle/>
        <a:p>
          <a:endParaRPr lang="en-US"/>
        </a:p>
      </dgm:t>
    </dgm:pt>
    <dgm:pt modelId="{377A965A-860A-4E9B-8716-6CDB8D288D6A}" type="pres">
      <dgm:prSet presAssocID="{AC275F0B-4069-4531-A2D3-2FB6BC6D58A9}" presName="desTx" presStyleLbl="alignAccFollowNode1" presStyleIdx="2" presStyleCnt="4">
        <dgm:presLayoutVars>
          <dgm:bulletEnabled val="1"/>
        </dgm:presLayoutVars>
      </dgm:prSet>
      <dgm:spPr/>
      <dgm:t>
        <a:bodyPr/>
        <a:lstStyle/>
        <a:p>
          <a:endParaRPr lang="en-US"/>
        </a:p>
      </dgm:t>
    </dgm:pt>
    <dgm:pt modelId="{A3BAC1A0-AAA5-4EA0-A02A-57B1CCB7F9E4}" type="pres">
      <dgm:prSet presAssocID="{FE7B48AF-F19C-4467-A524-4FCE009EB547}" presName="space" presStyleCnt="0"/>
      <dgm:spPr/>
    </dgm:pt>
    <dgm:pt modelId="{30F089A0-79E5-4579-85EB-AE0B47FD2CC5}" type="pres">
      <dgm:prSet presAssocID="{A332BEEF-5A41-4947-BA88-9CBA7B123041}" presName="composite" presStyleCnt="0"/>
      <dgm:spPr/>
    </dgm:pt>
    <dgm:pt modelId="{E35CABFC-54D5-4C02-8C28-61324D19913A}" type="pres">
      <dgm:prSet presAssocID="{A332BEEF-5A41-4947-BA88-9CBA7B123041}" presName="parTx" presStyleLbl="alignNode1" presStyleIdx="3" presStyleCnt="4">
        <dgm:presLayoutVars>
          <dgm:chMax val="0"/>
          <dgm:chPref val="0"/>
          <dgm:bulletEnabled val="1"/>
        </dgm:presLayoutVars>
      </dgm:prSet>
      <dgm:spPr/>
      <dgm:t>
        <a:bodyPr/>
        <a:lstStyle/>
        <a:p>
          <a:endParaRPr lang="en-US"/>
        </a:p>
      </dgm:t>
    </dgm:pt>
    <dgm:pt modelId="{44624BE8-182D-4914-BAC5-EDC1906CDFBC}" type="pres">
      <dgm:prSet presAssocID="{A332BEEF-5A41-4947-BA88-9CBA7B123041}" presName="desTx" presStyleLbl="alignAccFollowNode1" presStyleIdx="3" presStyleCnt="4">
        <dgm:presLayoutVars>
          <dgm:bulletEnabled val="1"/>
        </dgm:presLayoutVars>
      </dgm:prSet>
      <dgm:spPr/>
      <dgm:t>
        <a:bodyPr/>
        <a:lstStyle/>
        <a:p>
          <a:endParaRPr lang="en-US"/>
        </a:p>
      </dgm:t>
    </dgm:pt>
  </dgm:ptLst>
  <dgm:cxnLst>
    <dgm:cxn modelId="{8DA75521-C17A-4ADE-BCDF-BF1B4E71210E}" type="presOf" srcId="{36F7561B-74E7-48F3-A90E-0D2495CFA842}" destId="{036C00E1-6D98-4D01-8347-F1AC2E7019E7}" srcOrd="0" destOrd="2" presId="urn:microsoft.com/office/officeart/2005/8/layout/hList1"/>
    <dgm:cxn modelId="{ABC6A368-D5D5-4966-B173-07613DD54280}" type="presOf" srcId="{13052DCC-BD48-4198-AE5C-3C81D59F4824}" destId="{C7C8A6D8-E8F3-4E29-B15C-B3BB3312E689}" srcOrd="0" destOrd="0" presId="urn:microsoft.com/office/officeart/2005/8/layout/hList1"/>
    <dgm:cxn modelId="{75E47A2A-33EA-4719-8985-8526C37DCF01}" type="presOf" srcId="{CCAE537F-0C02-4484-B50D-D6A0BA2BA762}" destId="{377A965A-860A-4E9B-8716-6CDB8D288D6A}" srcOrd="0" destOrd="2" presId="urn:microsoft.com/office/officeart/2005/8/layout/hList1"/>
    <dgm:cxn modelId="{55AAD817-9BF5-483D-828E-075D8B186480}" type="presOf" srcId="{5AEAEA09-DAAE-408E-B391-ADE471EFC64A}" destId="{036C00E1-6D98-4D01-8347-F1AC2E7019E7}" srcOrd="0" destOrd="0" presId="urn:microsoft.com/office/officeart/2005/8/layout/hList1"/>
    <dgm:cxn modelId="{FB01223C-4C8C-499D-92A5-45BB4FB6FA77}" type="presOf" srcId="{4636B539-4109-48EE-9D36-98CE3EA348F4}" destId="{C02DB2CE-892E-4F35-B8CD-DDD2416BF590}" srcOrd="0" destOrd="4" presId="urn:microsoft.com/office/officeart/2005/8/layout/hList1"/>
    <dgm:cxn modelId="{66FF3509-FCE3-4E5F-8D1E-3B9AAB664238}" type="presOf" srcId="{AC275F0B-4069-4531-A2D3-2FB6BC6D58A9}" destId="{BB4BD807-E4B5-46E0-86D1-53E42D5CA89A}" srcOrd="0" destOrd="0" presId="urn:microsoft.com/office/officeart/2005/8/layout/hList1"/>
    <dgm:cxn modelId="{0248CA42-5740-42A4-9983-0F0A666D1E81}" srcId="{E80B50DF-DC39-4F21-8346-6CC0A5585E55}" destId="{36F7561B-74E7-48F3-A90E-0D2495CFA842}" srcOrd="2" destOrd="0" parTransId="{2173E509-764C-4A68-8769-921FE4D5B129}" sibTransId="{BC57D500-527E-417B-9208-6B4E220DA712}"/>
    <dgm:cxn modelId="{B0C2B24C-992B-4BE8-A11B-3396B68F5698}" srcId="{AC275F0B-4069-4531-A2D3-2FB6BC6D58A9}" destId="{69ADF67F-9110-4199-9485-BB79F84A40B6}" srcOrd="4" destOrd="0" parTransId="{AE64026C-9C3E-4570-B1A7-9E2C1062BB11}" sibTransId="{FC6CCC60-E234-42ED-AFC7-16E0CD1536AD}"/>
    <dgm:cxn modelId="{74AC708A-3250-4497-B3FE-BE580D104215}" type="presOf" srcId="{016B2667-F844-4A68-95F4-7799B50494F8}" destId="{036C00E1-6D98-4D01-8347-F1AC2E7019E7}" srcOrd="0" destOrd="1" presId="urn:microsoft.com/office/officeart/2005/8/layout/hList1"/>
    <dgm:cxn modelId="{31987E96-E42D-4B59-AE50-FEB2C3D4418F}" type="presOf" srcId="{DE4F2B91-766E-44A9-9366-9A2EA10BF9CF}" destId="{C02DB2CE-892E-4F35-B8CD-DDD2416BF590}" srcOrd="0" destOrd="5" presId="urn:microsoft.com/office/officeart/2005/8/layout/hList1"/>
    <dgm:cxn modelId="{92119262-684B-4634-B8EC-3A5ED66E3853}" type="presOf" srcId="{7D711568-B2D8-4B04-B504-05A84CD5CC1D}" destId="{44624BE8-182D-4914-BAC5-EDC1906CDFBC}" srcOrd="0" destOrd="3" presId="urn:microsoft.com/office/officeart/2005/8/layout/hList1"/>
    <dgm:cxn modelId="{01043347-6D8E-42F9-AFDB-39CA7F7E1A12}" srcId="{8F9114AA-B9B6-40DE-B03C-649F76CDE12C}" destId="{25779D27-F3D2-4E03-8A53-118096726CA4}" srcOrd="6" destOrd="0" parTransId="{8C141A58-C111-4B5F-8C8C-A66C9E801424}" sibTransId="{A0647DBB-2F4F-4BD3-AB78-D9343596489C}"/>
    <dgm:cxn modelId="{1786E4AC-EB78-40C2-B605-242E02C77287}" srcId="{8F9114AA-B9B6-40DE-B03C-649F76CDE12C}" destId="{E045B283-39F0-4605-B466-F7F52FBFAAFD}" srcOrd="2" destOrd="0" parTransId="{9E55D9BF-5E95-4704-9D9C-0BA0A81C43FA}" sibTransId="{EEE91539-DF0E-4486-8146-4B30D69DBBE9}"/>
    <dgm:cxn modelId="{3EA47B65-BEF7-439A-B2F3-CD7361904348}" type="presOf" srcId="{E81F7646-5D19-4947-8D51-D9B95A8EBB2D}" destId="{C02DB2CE-892E-4F35-B8CD-DDD2416BF590}" srcOrd="0" destOrd="1" presId="urn:microsoft.com/office/officeart/2005/8/layout/hList1"/>
    <dgm:cxn modelId="{33BC7645-845A-4D61-BD77-F5930A144C3A}" srcId="{13052DCC-BD48-4198-AE5C-3C81D59F4824}" destId="{E80B50DF-DC39-4F21-8346-6CC0A5585E55}" srcOrd="0" destOrd="0" parTransId="{95B0A59E-1649-48A7-BC39-FDF1F7EA0D81}" sibTransId="{1DD76AE2-222B-40AD-8CB8-EDD2C5A5BD54}"/>
    <dgm:cxn modelId="{29221F8B-5850-453C-AB81-0BF9FA58E677}" type="presOf" srcId="{F0F6C9D0-D389-41E2-86EF-5F0734C7DC91}" destId="{377A965A-860A-4E9B-8716-6CDB8D288D6A}" srcOrd="0" destOrd="1" presId="urn:microsoft.com/office/officeart/2005/8/layout/hList1"/>
    <dgm:cxn modelId="{F48C3CBD-2C8F-476F-8C67-7FBE64468F0B}" type="presOf" srcId="{7B2AE6EE-CC63-4C2C-A7B3-0D395F01CF10}" destId="{44624BE8-182D-4914-BAC5-EDC1906CDFBC}" srcOrd="0" destOrd="1" presId="urn:microsoft.com/office/officeart/2005/8/layout/hList1"/>
    <dgm:cxn modelId="{AA128EA4-62CA-41E7-A5FF-29357C2403B3}" srcId="{8F9114AA-B9B6-40DE-B03C-649F76CDE12C}" destId="{F82C153F-D978-49D1-9DE2-5A52468D775E}" srcOrd="0" destOrd="0" parTransId="{97944C93-D794-4A38-9E58-39C67993A8A5}" sibTransId="{16206CC2-C67F-4875-A0C7-0E1D1E42DF83}"/>
    <dgm:cxn modelId="{B96D8B81-BAE2-4544-8089-3E173BA24A1C}" srcId="{13052DCC-BD48-4198-AE5C-3C81D59F4824}" destId="{A332BEEF-5A41-4947-BA88-9CBA7B123041}" srcOrd="3" destOrd="0" parTransId="{7944F785-3899-4E25-8CC3-E5224FF62BC7}" sibTransId="{11F818E4-83AE-4CB0-A3B7-4F07F5AC5198}"/>
    <dgm:cxn modelId="{DDE06359-4EA6-47FB-AC25-35D8C1731141}" type="presOf" srcId="{150CF34A-336E-4B8A-BCD6-83764ABC548D}" destId="{C02DB2CE-892E-4F35-B8CD-DDD2416BF590}" srcOrd="0" destOrd="3" presId="urn:microsoft.com/office/officeart/2005/8/layout/hList1"/>
    <dgm:cxn modelId="{E821C9BA-7CF1-4FF0-A75C-E2EE89477D9C}" type="presOf" srcId="{8F9114AA-B9B6-40DE-B03C-649F76CDE12C}" destId="{DA437FB6-E01D-4687-A6ED-4A0044357B99}" srcOrd="0" destOrd="0" presId="urn:microsoft.com/office/officeart/2005/8/layout/hList1"/>
    <dgm:cxn modelId="{CB827911-1A10-4322-BB4E-48C733F33608}" srcId="{13052DCC-BD48-4198-AE5C-3C81D59F4824}" destId="{AC275F0B-4069-4531-A2D3-2FB6BC6D58A9}" srcOrd="2" destOrd="0" parTransId="{70914377-E2A8-4616-AFD8-315E5CBC0953}" sibTransId="{FE7B48AF-F19C-4467-A524-4FCE009EB547}"/>
    <dgm:cxn modelId="{47DA8E84-EAF1-4932-A097-9D0C70B89C86}" srcId="{8F9114AA-B9B6-40DE-B03C-649F76CDE12C}" destId="{4636B539-4109-48EE-9D36-98CE3EA348F4}" srcOrd="4" destOrd="0" parTransId="{E516951D-1BA6-416E-AC0A-C5250A9EBE46}" sibTransId="{D4445DB2-E8B9-4E85-AFFF-165DA07B823A}"/>
    <dgm:cxn modelId="{E178AB90-646C-4605-AF7D-FE50F111DDA1}" type="presOf" srcId="{F6A727E0-6876-48F3-8F04-01E8F9D00108}" destId="{377A965A-860A-4E9B-8716-6CDB8D288D6A}" srcOrd="0" destOrd="5" presId="urn:microsoft.com/office/officeart/2005/8/layout/hList1"/>
    <dgm:cxn modelId="{FEF29C57-C079-41B0-88CC-1F0E61448A62}" type="presOf" srcId="{0DEAFA16-463F-4585-8A75-4FA816F4CF44}" destId="{44624BE8-182D-4914-BAC5-EDC1906CDFBC}" srcOrd="0" destOrd="4" presId="urn:microsoft.com/office/officeart/2005/8/layout/hList1"/>
    <dgm:cxn modelId="{E4D8D7F8-B984-43E4-9215-51203D2177E5}" srcId="{A332BEEF-5A41-4947-BA88-9CBA7B123041}" destId="{48EA6E45-4113-4535-B235-F6E7D6655595}" srcOrd="2" destOrd="0" parTransId="{F0FDE449-63B2-4765-BCD5-78D765A64437}" sibTransId="{B617814B-C5DE-4BED-8B41-FFACAC29E37B}"/>
    <dgm:cxn modelId="{AE32D26C-33BB-4456-A1AE-672F980FFDEE}" srcId="{8F9114AA-B9B6-40DE-B03C-649F76CDE12C}" destId="{E81F7646-5D19-4947-8D51-D9B95A8EBB2D}" srcOrd="1" destOrd="0" parTransId="{AD6A4144-D0FC-457D-B0CF-1970404CC5B9}" sibTransId="{84910DFD-C312-42D6-B712-42987AFA1282}"/>
    <dgm:cxn modelId="{87D27498-CEC6-4872-B22A-425ACBA045C9}" srcId="{AC275F0B-4069-4531-A2D3-2FB6BC6D58A9}" destId="{DEE98038-A1E3-4D0B-8D9F-414DF482C0B2}" srcOrd="3" destOrd="0" parTransId="{CC14EE21-AC72-4548-8C40-0D490427D173}" sibTransId="{813535FE-9796-4C0E-A602-23A11E92A372}"/>
    <dgm:cxn modelId="{AFBD5C3C-B4A4-462F-84B4-6D7A0DF55E29}" type="presOf" srcId="{DEE98038-A1E3-4D0B-8D9F-414DF482C0B2}" destId="{377A965A-860A-4E9B-8716-6CDB8D288D6A}" srcOrd="0" destOrd="3" presId="urn:microsoft.com/office/officeart/2005/8/layout/hList1"/>
    <dgm:cxn modelId="{0D34B35E-3490-4C74-B60F-ED7EC0987F8C}" type="presOf" srcId="{A3E70C0F-7298-4BE5-98F8-4796EED29359}" destId="{377A965A-860A-4E9B-8716-6CDB8D288D6A}" srcOrd="0" destOrd="0" presId="urn:microsoft.com/office/officeart/2005/8/layout/hList1"/>
    <dgm:cxn modelId="{90E118FA-F3F6-4741-8DBC-F72AC39037B2}" type="presOf" srcId="{E157A9F2-87D1-4DB1-A8BB-11B9B84A7195}" destId="{036C00E1-6D98-4D01-8347-F1AC2E7019E7}" srcOrd="0" destOrd="3" presId="urn:microsoft.com/office/officeart/2005/8/layout/hList1"/>
    <dgm:cxn modelId="{609A5348-3552-4B7C-ACBC-C5D4B3659509}" type="presOf" srcId="{E80B50DF-DC39-4F21-8346-6CC0A5585E55}" destId="{E16E873C-B59A-451E-BFD2-7280AE2B46E7}" srcOrd="0" destOrd="0" presId="urn:microsoft.com/office/officeart/2005/8/layout/hList1"/>
    <dgm:cxn modelId="{0FE8351C-3D3A-40FE-AFCD-3FC6C188BAFC}" type="presOf" srcId="{E045B283-39F0-4605-B466-F7F52FBFAAFD}" destId="{C02DB2CE-892E-4F35-B8CD-DDD2416BF590}" srcOrd="0" destOrd="2" presId="urn:microsoft.com/office/officeart/2005/8/layout/hList1"/>
    <dgm:cxn modelId="{6B73B97B-FFD9-4AFE-A178-4232ECCAE684}" srcId="{E80B50DF-DC39-4F21-8346-6CC0A5585E55}" destId="{5AEAEA09-DAAE-408E-B391-ADE471EFC64A}" srcOrd="0" destOrd="0" parTransId="{E982D471-9D2E-4D69-93BB-8B64321C5789}" sibTransId="{0DB61D06-6906-44BA-949B-97F250917E68}"/>
    <dgm:cxn modelId="{812C02E6-5CD0-4DFF-B6E3-4ED147CBEEFC}" srcId="{A332BEEF-5A41-4947-BA88-9CBA7B123041}" destId="{7D711568-B2D8-4B04-B504-05A84CD5CC1D}" srcOrd="3" destOrd="0" parTransId="{77B5CBFE-FEC7-407F-87E7-E8910E8D30B4}" sibTransId="{C2A1D6AE-C7CA-4225-8F9B-28EE3086B0EF}"/>
    <dgm:cxn modelId="{70ABED56-A83F-4A84-8C89-4AA24E824422}" type="presOf" srcId="{25779D27-F3D2-4E03-8A53-118096726CA4}" destId="{C02DB2CE-892E-4F35-B8CD-DDD2416BF590}" srcOrd="0" destOrd="6" presId="urn:microsoft.com/office/officeart/2005/8/layout/hList1"/>
    <dgm:cxn modelId="{CA0B37EA-2695-4208-B192-9AF33F3440AD}" srcId="{8F9114AA-B9B6-40DE-B03C-649F76CDE12C}" destId="{150CF34A-336E-4B8A-BCD6-83764ABC548D}" srcOrd="3" destOrd="0" parTransId="{71AE3E8A-12FF-4B6C-89C4-81F2F9078D66}" sibTransId="{A2C93F47-53C4-424A-9744-35E68856296A}"/>
    <dgm:cxn modelId="{A4D80EBA-BF29-45A1-9AF4-2A19DCC4D99C}" srcId="{E80B50DF-DC39-4F21-8346-6CC0A5585E55}" destId="{E157A9F2-87D1-4DB1-A8BB-11B9B84A7195}" srcOrd="3" destOrd="0" parTransId="{FFBC32DB-B3F9-4AEB-A24C-C237C09258A8}" sibTransId="{86337DB9-E142-4D34-BFA8-869E11D174B2}"/>
    <dgm:cxn modelId="{15050C88-02E5-43A2-AC13-19A358AA48F5}" srcId="{AC275F0B-4069-4531-A2D3-2FB6BC6D58A9}" destId="{A3E70C0F-7298-4BE5-98F8-4796EED29359}" srcOrd="0" destOrd="0" parTransId="{444E471A-607C-464B-BB34-A0D30DAE1BCD}" sibTransId="{C96166C6-266F-4616-896C-392A62244B14}"/>
    <dgm:cxn modelId="{A1CCE3C3-C734-4D68-808E-BD7FC805DCB2}" type="presOf" srcId="{48EA6E45-4113-4535-B235-F6E7D6655595}" destId="{44624BE8-182D-4914-BAC5-EDC1906CDFBC}" srcOrd="0" destOrd="2" presId="urn:microsoft.com/office/officeart/2005/8/layout/hList1"/>
    <dgm:cxn modelId="{2639AE5C-31E5-4D16-AC35-87B30471A28C}" srcId="{8F9114AA-B9B6-40DE-B03C-649F76CDE12C}" destId="{DE4F2B91-766E-44A9-9366-9A2EA10BF9CF}" srcOrd="5" destOrd="0" parTransId="{9DA2A7A2-D44E-45CE-ACD5-C10B038CD0D2}" sibTransId="{58E0A3E1-BF42-45CA-A461-8B289B13C63C}"/>
    <dgm:cxn modelId="{8CC6CCDD-0E5D-4D15-A2FC-D4FEC5EC15A1}" srcId="{A332BEEF-5A41-4947-BA88-9CBA7B123041}" destId="{0DEAFA16-463F-4585-8A75-4FA816F4CF44}" srcOrd="4" destOrd="0" parTransId="{CC0FFF5E-0127-4397-B5D2-7A6FE9E42AAB}" sibTransId="{E25AFB9F-95E7-443B-BF41-AA8A6F008F0D}"/>
    <dgm:cxn modelId="{B9EFB775-6C1F-403F-BA2C-56C87A535E36}" srcId="{AC275F0B-4069-4531-A2D3-2FB6BC6D58A9}" destId="{CCAE537F-0C02-4484-B50D-D6A0BA2BA762}" srcOrd="2" destOrd="0" parTransId="{FC5ACC26-010A-4D22-A03B-89A62E8B584F}" sibTransId="{A4F30869-65C9-4D9D-8C2C-4D4C09FB6F70}"/>
    <dgm:cxn modelId="{F14044D9-38D8-4B17-9039-6762D634BB6F}" srcId="{13052DCC-BD48-4198-AE5C-3C81D59F4824}" destId="{8F9114AA-B9B6-40DE-B03C-649F76CDE12C}" srcOrd="1" destOrd="0" parTransId="{C8917E0F-1201-42F7-A36B-7B8368761EF5}" sibTransId="{80F7ED6D-76AB-49DB-9EC6-8721B7DF94DB}"/>
    <dgm:cxn modelId="{080F9810-F203-46DA-AFD8-A35CA2D724F7}" type="presOf" srcId="{A332BEEF-5A41-4947-BA88-9CBA7B123041}" destId="{E35CABFC-54D5-4C02-8C28-61324D19913A}" srcOrd="0" destOrd="0" presId="urn:microsoft.com/office/officeart/2005/8/layout/hList1"/>
    <dgm:cxn modelId="{ACFA0C08-E384-4F0A-A09B-14B6BBDFF090}" type="presOf" srcId="{5345A8F8-A721-42D7-8E04-39B2F42927D7}" destId="{44624BE8-182D-4914-BAC5-EDC1906CDFBC}" srcOrd="0" destOrd="0" presId="urn:microsoft.com/office/officeart/2005/8/layout/hList1"/>
    <dgm:cxn modelId="{384E07D8-7363-4E75-8064-9FA61913AA93}" srcId="{AC275F0B-4069-4531-A2D3-2FB6BC6D58A9}" destId="{F0F6C9D0-D389-41E2-86EF-5F0734C7DC91}" srcOrd="1" destOrd="0" parTransId="{75118CB6-7E0C-422D-B626-4EA0A9273344}" sibTransId="{AA0BCC53-4712-4EF5-943B-DDC3F4F49081}"/>
    <dgm:cxn modelId="{FBD06E28-A8D7-419E-A425-7E265B49F50A}" srcId="{AC275F0B-4069-4531-A2D3-2FB6BC6D58A9}" destId="{F6A727E0-6876-48F3-8F04-01E8F9D00108}" srcOrd="5" destOrd="0" parTransId="{573A9A99-207E-4D9A-9384-6A9718098559}" sibTransId="{9E9F0484-9A79-406E-977F-0CC770B7FB5B}"/>
    <dgm:cxn modelId="{9AA8047E-FAA3-41A0-BDD3-BF23578D2981}" type="presOf" srcId="{F82C153F-D978-49D1-9DE2-5A52468D775E}" destId="{C02DB2CE-892E-4F35-B8CD-DDD2416BF590}" srcOrd="0" destOrd="0" presId="urn:microsoft.com/office/officeart/2005/8/layout/hList1"/>
    <dgm:cxn modelId="{8C633CE9-D247-478C-B071-8BCFB9F642B0}" srcId="{E80B50DF-DC39-4F21-8346-6CC0A5585E55}" destId="{016B2667-F844-4A68-95F4-7799B50494F8}" srcOrd="1" destOrd="0" parTransId="{C7EF32F3-34E0-4A7E-AE80-820673C192CB}" sibTransId="{BA04B01A-6FFC-400F-A69C-B12EF61B2FC8}"/>
    <dgm:cxn modelId="{20A1A69E-940E-4A4A-86C9-ACF1A5548B95}" srcId="{A332BEEF-5A41-4947-BA88-9CBA7B123041}" destId="{5345A8F8-A721-42D7-8E04-39B2F42927D7}" srcOrd="0" destOrd="0" parTransId="{F317B9A1-995C-485D-A976-761287F21F69}" sibTransId="{6C0EE3E2-E216-455F-B59A-2261B5204119}"/>
    <dgm:cxn modelId="{05E56A98-40FA-48FD-8283-502ECA75F06B}" srcId="{A332BEEF-5A41-4947-BA88-9CBA7B123041}" destId="{7B2AE6EE-CC63-4C2C-A7B3-0D395F01CF10}" srcOrd="1" destOrd="0" parTransId="{9D5F043F-BA9B-46CB-A62B-0B7C9B0B1821}" sibTransId="{3E03C0AD-6542-4AC1-AC2E-6488B6FAAE60}"/>
    <dgm:cxn modelId="{C2970F3B-BD50-4DE2-A2EC-0ED47801F2B8}" type="presOf" srcId="{69ADF67F-9110-4199-9485-BB79F84A40B6}" destId="{377A965A-860A-4E9B-8716-6CDB8D288D6A}" srcOrd="0" destOrd="4" presId="urn:microsoft.com/office/officeart/2005/8/layout/hList1"/>
    <dgm:cxn modelId="{53FD360C-C865-42DF-BFE4-5992B0CBB6A1}" type="presParOf" srcId="{C7C8A6D8-E8F3-4E29-B15C-B3BB3312E689}" destId="{1DD76B7A-6DF4-40FA-BDE1-0C3890578176}" srcOrd="0" destOrd="0" presId="urn:microsoft.com/office/officeart/2005/8/layout/hList1"/>
    <dgm:cxn modelId="{FB435AB0-5DA4-41D5-AC3F-6190A6B9E2D8}" type="presParOf" srcId="{1DD76B7A-6DF4-40FA-BDE1-0C3890578176}" destId="{E16E873C-B59A-451E-BFD2-7280AE2B46E7}" srcOrd="0" destOrd="0" presId="urn:microsoft.com/office/officeart/2005/8/layout/hList1"/>
    <dgm:cxn modelId="{7C364EFF-C680-485C-BBDC-D972A617659B}" type="presParOf" srcId="{1DD76B7A-6DF4-40FA-BDE1-0C3890578176}" destId="{036C00E1-6D98-4D01-8347-F1AC2E7019E7}" srcOrd="1" destOrd="0" presId="urn:microsoft.com/office/officeart/2005/8/layout/hList1"/>
    <dgm:cxn modelId="{2C47C6F0-F376-4450-8350-85A01710130B}" type="presParOf" srcId="{C7C8A6D8-E8F3-4E29-B15C-B3BB3312E689}" destId="{0AA1259D-2DBB-4EAD-86BD-D1C65313806A}" srcOrd="1" destOrd="0" presId="urn:microsoft.com/office/officeart/2005/8/layout/hList1"/>
    <dgm:cxn modelId="{6230A43F-DE27-4BBD-8FC5-98B0A582F9C1}" type="presParOf" srcId="{C7C8A6D8-E8F3-4E29-B15C-B3BB3312E689}" destId="{7D838491-27A3-4A1E-A21D-8CCD79D6FE8E}" srcOrd="2" destOrd="0" presId="urn:microsoft.com/office/officeart/2005/8/layout/hList1"/>
    <dgm:cxn modelId="{F6FF326B-2936-4738-8C8C-8519E53599DE}" type="presParOf" srcId="{7D838491-27A3-4A1E-A21D-8CCD79D6FE8E}" destId="{DA437FB6-E01D-4687-A6ED-4A0044357B99}" srcOrd="0" destOrd="0" presId="urn:microsoft.com/office/officeart/2005/8/layout/hList1"/>
    <dgm:cxn modelId="{32CD29B2-3EA5-4B95-B062-8B90CF954D59}" type="presParOf" srcId="{7D838491-27A3-4A1E-A21D-8CCD79D6FE8E}" destId="{C02DB2CE-892E-4F35-B8CD-DDD2416BF590}" srcOrd="1" destOrd="0" presId="urn:microsoft.com/office/officeart/2005/8/layout/hList1"/>
    <dgm:cxn modelId="{20B375B6-2E1B-4DD0-BD69-5FB944D78069}" type="presParOf" srcId="{C7C8A6D8-E8F3-4E29-B15C-B3BB3312E689}" destId="{BE5D6521-3798-4255-B78D-69482CAEC8B3}" srcOrd="3" destOrd="0" presId="urn:microsoft.com/office/officeart/2005/8/layout/hList1"/>
    <dgm:cxn modelId="{B6CF68F8-FEC5-40AE-B8EA-B46C327EF648}" type="presParOf" srcId="{C7C8A6D8-E8F3-4E29-B15C-B3BB3312E689}" destId="{E7BE13DF-DCFD-4083-AF46-E332AEE4F79E}" srcOrd="4" destOrd="0" presId="urn:microsoft.com/office/officeart/2005/8/layout/hList1"/>
    <dgm:cxn modelId="{BB3B3AF1-8272-4AE3-A182-81294E715CD0}" type="presParOf" srcId="{E7BE13DF-DCFD-4083-AF46-E332AEE4F79E}" destId="{BB4BD807-E4B5-46E0-86D1-53E42D5CA89A}" srcOrd="0" destOrd="0" presId="urn:microsoft.com/office/officeart/2005/8/layout/hList1"/>
    <dgm:cxn modelId="{7CCF5C71-CDF7-4844-AD74-F966E48A084D}" type="presParOf" srcId="{E7BE13DF-DCFD-4083-AF46-E332AEE4F79E}" destId="{377A965A-860A-4E9B-8716-6CDB8D288D6A}" srcOrd="1" destOrd="0" presId="urn:microsoft.com/office/officeart/2005/8/layout/hList1"/>
    <dgm:cxn modelId="{5FAC348F-8992-42BB-8FFD-22FC1AA1FE07}" type="presParOf" srcId="{C7C8A6D8-E8F3-4E29-B15C-B3BB3312E689}" destId="{A3BAC1A0-AAA5-4EA0-A02A-57B1CCB7F9E4}" srcOrd="5" destOrd="0" presId="urn:microsoft.com/office/officeart/2005/8/layout/hList1"/>
    <dgm:cxn modelId="{F86ACE79-8B5D-4737-BBD8-6836CD4542AD}" type="presParOf" srcId="{C7C8A6D8-E8F3-4E29-B15C-B3BB3312E689}" destId="{30F089A0-79E5-4579-85EB-AE0B47FD2CC5}" srcOrd="6" destOrd="0" presId="urn:microsoft.com/office/officeart/2005/8/layout/hList1"/>
    <dgm:cxn modelId="{5A436ED1-B5E4-41ED-A959-AF959260966F}" type="presParOf" srcId="{30F089A0-79E5-4579-85EB-AE0B47FD2CC5}" destId="{E35CABFC-54D5-4C02-8C28-61324D19913A}" srcOrd="0" destOrd="0" presId="urn:microsoft.com/office/officeart/2005/8/layout/hList1"/>
    <dgm:cxn modelId="{9C6DFE2F-EB8D-44C8-ADEF-1D0117355854}" type="presParOf" srcId="{30F089A0-79E5-4579-85EB-AE0B47FD2CC5}" destId="{44624BE8-182D-4914-BAC5-EDC1906CDFBC}"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6E873C-B59A-451E-BFD2-7280AE2B46E7}">
      <dsp:nvSpPr>
        <dsp:cNvPr id="0" name=""/>
        <dsp:cNvSpPr/>
      </dsp:nvSpPr>
      <dsp:spPr>
        <a:xfrm>
          <a:off x="3303" y="177987"/>
          <a:ext cx="1986485" cy="577112"/>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b="1" kern="1200" dirty="0" smtClean="0"/>
            <a:t>Direct Instruction</a:t>
          </a:r>
          <a:endParaRPr lang="en-US" sz="1600" b="1" kern="1200" dirty="0"/>
        </a:p>
      </dsp:txBody>
      <dsp:txXfrm>
        <a:off x="3303" y="177987"/>
        <a:ext cx="1986485" cy="577112"/>
      </dsp:txXfrm>
    </dsp:sp>
    <dsp:sp modelId="{036C00E1-6D98-4D01-8347-F1AC2E7019E7}">
      <dsp:nvSpPr>
        <dsp:cNvPr id="0" name=""/>
        <dsp:cNvSpPr/>
      </dsp:nvSpPr>
      <dsp:spPr>
        <a:xfrm>
          <a:off x="3303" y="755099"/>
          <a:ext cx="1986485" cy="4670789"/>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Based on authentic job problems/tasks</a:t>
          </a:r>
          <a:endParaRPr lang="en-US" sz="1200" kern="1200" dirty="0"/>
        </a:p>
        <a:p>
          <a:pPr marL="114300" lvl="1" indent="-114300" algn="l" defTabSz="533400">
            <a:lnSpc>
              <a:spcPct val="90000"/>
            </a:lnSpc>
            <a:spcBef>
              <a:spcPct val="0"/>
            </a:spcBef>
            <a:spcAft>
              <a:spcPct val="15000"/>
            </a:spcAft>
            <a:buChar char="••"/>
          </a:pPr>
          <a:r>
            <a:rPr lang="en-US" sz="1200" kern="1200" dirty="0" smtClean="0"/>
            <a:t>Includes demonstrations of conceptual, process, principle, and procedural knowledge</a:t>
          </a:r>
          <a:endParaRPr lang="en-US" sz="1200" kern="1200" dirty="0"/>
        </a:p>
        <a:p>
          <a:pPr marL="114300" lvl="1" indent="-114300" algn="l" defTabSz="533400">
            <a:lnSpc>
              <a:spcPct val="90000"/>
            </a:lnSpc>
            <a:spcBef>
              <a:spcPct val="0"/>
            </a:spcBef>
            <a:spcAft>
              <a:spcPct val="15000"/>
            </a:spcAft>
            <a:buChar char="••"/>
          </a:pPr>
          <a:r>
            <a:rPr lang="en-US" sz="1200" kern="1200" dirty="0" smtClean="0"/>
            <a:t>Includes part and whole task practice on varied authentic problems of increasing complexity</a:t>
          </a:r>
          <a:endParaRPr lang="en-US" sz="1200" kern="1200" dirty="0"/>
        </a:p>
        <a:p>
          <a:pPr marL="114300" lvl="1" indent="-114300" algn="l" defTabSz="533400">
            <a:lnSpc>
              <a:spcPct val="90000"/>
            </a:lnSpc>
            <a:spcBef>
              <a:spcPct val="0"/>
            </a:spcBef>
            <a:spcAft>
              <a:spcPct val="15000"/>
            </a:spcAft>
            <a:buChar char="••"/>
          </a:pPr>
          <a:r>
            <a:rPr lang="en-US" sz="1200" kern="1200" dirty="0" smtClean="0"/>
            <a:t>Includes authentic assessments that measure performance required on the job</a:t>
          </a:r>
          <a:endParaRPr lang="en-US" sz="1200" kern="1200" dirty="0"/>
        </a:p>
      </dsp:txBody>
      <dsp:txXfrm>
        <a:off x="3303" y="755099"/>
        <a:ext cx="1986485" cy="4670789"/>
      </dsp:txXfrm>
    </dsp:sp>
    <dsp:sp modelId="{DA437FB6-E01D-4687-A6ED-4A0044357B99}">
      <dsp:nvSpPr>
        <dsp:cNvPr id="0" name=""/>
        <dsp:cNvSpPr/>
      </dsp:nvSpPr>
      <dsp:spPr>
        <a:xfrm>
          <a:off x="2267897" y="177987"/>
          <a:ext cx="1986485" cy="577112"/>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b="1" kern="1200" dirty="0" smtClean="0"/>
            <a:t>Problem-Centered Instruction</a:t>
          </a:r>
          <a:endParaRPr lang="en-US" sz="1600" b="1" kern="1200" dirty="0"/>
        </a:p>
      </dsp:txBody>
      <dsp:txXfrm>
        <a:off x="2267897" y="177987"/>
        <a:ext cx="1986485" cy="577112"/>
      </dsp:txXfrm>
    </dsp:sp>
    <dsp:sp modelId="{C02DB2CE-892E-4F35-B8CD-DDD2416BF590}">
      <dsp:nvSpPr>
        <dsp:cNvPr id="0" name=""/>
        <dsp:cNvSpPr/>
      </dsp:nvSpPr>
      <dsp:spPr>
        <a:xfrm>
          <a:off x="2267897" y="755099"/>
          <a:ext cx="1986485" cy="4670789"/>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Learning is through work on authentic  problems</a:t>
          </a:r>
          <a:endParaRPr lang="en-US" sz="1200" kern="1200" dirty="0"/>
        </a:p>
        <a:p>
          <a:pPr marL="114300" lvl="1" indent="-114300" algn="l" defTabSz="533400">
            <a:lnSpc>
              <a:spcPct val="90000"/>
            </a:lnSpc>
            <a:spcBef>
              <a:spcPct val="0"/>
            </a:spcBef>
            <a:spcAft>
              <a:spcPct val="15000"/>
            </a:spcAft>
            <a:buChar char="••"/>
          </a:pPr>
          <a:r>
            <a:rPr lang="en-US" sz="1200" kern="1200" smtClean="0"/>
            <a:t>Problems integrate several objectives similar to work context</a:t>
          </a:r>
          <a:endParaRPr lang="en-US" sz="1200" kern="1200" dirty="0"/>
        </a:p>
        <a:p>
          <a:pPr marL="114300" lvl="1" indent="-114300" algn="l" defTabSz="533400">
            <a:lnSpc>
              <a:spcPct val="90000"/>
            </a:lnSpc>
            <a:spcBef>
              <a:spcPct val="0"/>
            </a:spcBef>
            <a:spcAft>
              <a:spcPct val="15000"/>
            </a:spcAft>
            <a:buChar char="••"/>
          </a:pPr>
          <a:r>
            <a:rPr lang="en-US" sz="1200" kern="1200" smtClean="0"/>
            <a:t>Students take initiative and responsibility for  work on the problem.</a:t>
          </a:r>
          <a:endParaRPr lang="en-US" sz="1200" kern="1200" dirty="0"/>
        </a:p>
        <a:p>
          <a:pPr marL="114300" lvl="1" indent="-114300" algn="l" defTabSz="533400">
            <a:lnSpc>
              <a:spcPct val="90000"/>
            </a:lnSpc>
            <a:spcBef>
              <a:spcPct val="0"/>
            </a:spcBef>
            <a:spcAft>
              <a:spcPct val="15000"/>
            </a:spcAft>
            <a:buChar char="••"/>
          </a:pPr>
          <a:r>
            <a:rPr lang="en-US" sz="1200" kern="1200" dirty="0" smtClean="0"/>
            <a:t>Instructor supports rather than directs student  activity. </a:t>
          </a:r>
          <a:endParaRPr lang="en-US" sz="1200" kern="1200" dirty="0"/>
        </a:p>
        <a:p>
          <a:pPr marL="114300" lvl="1" indent="-114300" algn="l" defTabSz="533400">
            <a:lnSpc>
              <a:spcPct val="90000"/>
            </a:lnSpc>
            <a:spcBef>
              <a:spcPct val="0"/>
            </a:spcBef>
            <a:spcAft>
              <a:spcPct val="15000"/>
            </a:spcAft>
            <a:buChar char="••"/>
          </a:pPr>
          <a:r>
            <a:rPr lang="en-US" sz="1200" kern="1200" dirty="0" smtClean="0"/>
            <a:t>Instructor provides demonstrations and lectures after student has developed own understanding as far as he or she can go.</a:t>
          </a:r>
          <a:endParaRPr lang="en-US" sz="1200" kern="1200" dirty="0"/>
        </a:p>
        <a:p>
          <a:pPr marL="114300" lvl="1" indent="-114300" algn="l" defTabSz="533400">
            <a:lnSpc>
              <a:spcPct val="90000"/>
            </a:lnSpc>
            <a:spcBef>
              <a:spcPct val="0"/>
            </a:spcBef>
            <a:spcAft>
              <a:spcPct val="15000"/>
            </a:spcAft>
            <a:buChar char="••"/>
          </a:pPr>
          <a:r>
            <a:rPr lang="en-US" sz="1200" kern="1200" smtClean="0"/>
            <a:t>Key concepts and skills may occur in several problems</a:t>
          </a:r>
          <a:endParaRPr lang="en-US" sz="1200" kern="1200" dirty="0"/>
        </a:p>
        <a:p>
          <a:pPr marL="114300" lvl="1" indent="-114300" algn="l" defTabSz="533400">
            <a:lnSpc>
              <a:spcPct val="90000"/>
            </a:lnSpc>
            <a:spcBef>
              <a:spcPct val="0"/>
            </a:spcBef>
            <a:spcAft>
              <a:spcPct val="15000"/>
            </a:spcAft>
            <a:buChar char="••"/>
          </a:pPr>
          <a:r>
            <a:rPr lang="en-US" sz="1200" kern="1200" dirty="0" smtClean="0"/>
            <a:t>Assessment is in: leadership and team  skill in work; understanding in presenting and defending  their work; in work on new problems</a:t>
          </a:r>
          <a:endParaRPr lang="en-US" sz="1200" kern="1200" dirty="0"/>
        </a:p>
      </dsp:txBody>
      <dsp:txXfrm>
        <a:off x="2267897" y="755099"/>
        <a:ext cx="1986485" cy="4670789"/>
      </dsp:txXfrm>
    </dsp:sp>
    <dsp:sp modelId="{BB4BD807-E4B5-46E0-86D1-53E42D5CA89A}">
      <dsp:nvSpPr>
        <dsp:cNvPr id="0" name=""/>
        <dsp:cNvSpPr/>
      </dsp:nvSpPr>
      <dsp:spPr>
        <a:xfrm>
          <a:off x="4532490" y="177987"/>
          <a:ext cx="1986485" cy="577112"/>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b="1" kern="1200" dirty="0" smtClean="0"/>
            <a:t>Experiential Learning</a:t>
          </a:r>
          <a:endParaRPr lang="en-US" sz="1600" b="1" kern="1200" dirty="0"/>
        </a:p>
      </dsp:txBody>
      <dsp:txXfrm>
        <a:off x="4532490" y="177987"/>
        <a:ext cx="1986485" cy="577112"/>
      </dsp:txXfrm>
    </dsp:sp>
    <dsp:sp modelId="{377A965A-860A-4E9B-8716-6CDB8D288D6A}">
      <dsp:nvSpPr>
        <dsp:cNvPr id="0" name=""/>
        <dsp:cNvSpPr/>
      </dsp:nvSpPr>
      <dsp:spPr>
        <a:xfrm>
          <a:off x="4532490" y="755099"/>
          <a:ext cx="1986485" cy="4670789"/>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Assumes students  bring experience and knowledge to the classroom.</a:t>
          </a:r>
          <a:endParaRPr lang="en-US" sz="1200" kern="1200" dirty="0"/>
        </a:p>
        <a:p>
          <a:pPr marL="114300" lvl="1" indent="-114300" algn="l" defTabSz="533400">
            <a:lnSpc>
              <a:spcPct val="90000"/>
            </a:lnSpc>
            <a:spcBef>
              <a:spcPct val="0"/>
            </a:spcBef>
            <a:spcAft>
              <a:spcPct val="15000"/>
            </a:spcAft>
            <a:buChar char="••"/>
          </a:pPr>
          <a:r>
            <a:rPr lang="en-US" sz="1200" kern="1200" smtClean="0"/>
            <a:t>Students construct knowledge by synthesizing their real-world experiences and  their experiences in the classroom.</a:t>
          </a:r>
          <a:endParaRPr lang="en-US" sz="1200" kern="1200" dirty="0"/>
        </a:p>
        <a:p>
          <a:pPr marL="114300" lvl="1" indent="-114300" algn="l" defTabSz="533400">
            <a:lnSpc>
              <a:spcPct val="90000"/>
            </a:lnSpc>
            <a:spcBef>
              <a:spcPct val="0"/>
            </a:spcBef>
            <a:spcAft>
              <a:spcPct val="15000"/>
            </a:spcAft>
            <a:buChar char="••"/>
          </a:pPr>
          <a:r>
            <a:rPr lang="en-US" sz="1200" kern="1200" dirty="0" smtClean="0"/>
            <a:t>Students receive both formative and summative assessment from faculty and peers throughout the course.</a:t>
          </a:r>
          <a:endParaRPr lang="en-US" sz="1200" kern="1200" dirty="0"/>
        </a:p>
        <a:p>
          <a:pPr marL="114300" lvl="1" indent="-114300" algn="l" defTabSz="533400">
            <a:lnSpc>
              <a:spcPct val="90000"/>
            </a:lnSpc>
            <a:spcBef>
              <a:spcPct val="0"/>
            </a:spcBef>
            <a:spcAft>
              <a:spcPct val="15000"/>
            </a:spcAft>
            <a:buChar char="••"/>
          </a:pPr>
          <a:r>
            <a:rPr lang="en-US" sz="1200" kern="1200" smtClean="0"/>
            <a:t>Creates learning that lasts by balancing both cognitive and affective domains.  </a:t>
          </a:r>
          <a:endParaRPr lang="en-US" sz="1200" kern="1200" dirty="0"/>
        </a:p>
        <a:p>
          <a:pPr marL="114300" lvl="1" indent="-114300" algn="l" defTabSz="533400">
            <a:lnSpc>
              <a:spcPct val="90000"/>
            </a:lnSpc>
            <a:spcBef>
              <a:spcPct val="0"/>
            </a:spcBef>
            <a:spcAft>
              <a:spcPct val="15000"/>
            </a:spcAft>
            <a:buChar char="••"/>
          </a:pPr>
          <a:r>
            <a:rPr lang="en-US" sz="1200" kern="1200" dirty="0" smtClean="0"/>
            <a:t>Allows students to exercise critical reasoning and creative thinking by  identifying  problems and working collaboratively to develop possible solutions. </a:t>
          </a:r>
          <a:endParaRPr lang="en-US" sz="1200" kern="1200" dirty="0"/>
        </a:p>
        <a:p>
          <a:pPr marL="114300" lvl="1" indent="-114300" algn="l" defTabSz="533400">
            <a:lnSpc>
              <a:spcPct val="90000"/>
            </a:lnSpc>
            <a:spcBef>
              <a:spcPct val="0"/>
            </a:spcBef>
            <a:spcAft>
              <a:spcPct val="15000"/>
            </a:spcAft>
            <a:buChar char="••"/>
          </a:pPr>
          <a:r>
            <a:rPr lang="en-US" sz="1200" kern="1200" dirty="0" smtClean="0"/>
            <a:t>Prepares students for the uncertainties of their profession.</a:t>
          </a:r>
          <a:endParaRPr lang="en-US" sz="1200" kern="1200" dirty="0"/>
        </a:p>
      </dsp:txBody>
      <dsp:txXfrm>
        <a:off x="4532490" y="755099"/>
        <a:ext cx="1986485" cy="4670789"/>
      </dsp:txXfrm>
    </dsp:sp>
    <dsp:sp modelId="{E35CABFC-54D5-4C02-8C28-61324D19913A}">
      <dsp:nvSpPr>
        <dsp:cNvPr id="0" name=""/>
        <dsp:cNvSpPr/>
      </dsp:nvSpPr>
      <dsp:spPr>
        <a:xfrm>
          <a:off x="6797084" y="177987"/>
          <a:ext cx="1986485" cy="577112"/>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b="1" kern="1200" dirty="0" smtClean="0"/>
            <a:t>Outcome-Based Training &amp; Education</a:t>
          </a:r>
          <a:endParaRPr lang="en-US" sz="1600" b="1" kern="1200" dirty="0"/>
        </a:p>
      </dsp:txBody>
      <dsp:txXfrm>
        <a:off x="6797084" y="177987"/>
        <a:ext cx="1986485" cy="577112"/>
      </dsp:txXfrm>
    </dsp:sp>
    <dsp:sp modelId="{44624BE8-182D-4914-BAC5-EDC1906CDFBC}">
      <dsp:nvSpPr>
        <dsp:cNvPr id="0" name=""/>
        <dsp:cNvSpPr/>
      </dsp:nvSpPr>
      <dsp:spPr>
        <a:xfrm>
          <a:off x="6797084" y="755099"/>
          <a:ext cx="1986485" cy="4670789"/>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smtClean="0">
              <a:latin typeface="Calibri" pitchFamily="-123" charset="0"/>
            </a:rPr>
            <a:t>Multidisciplinary approach to </a:t>
          </a:r>
          <a:r>
            <a:rPr lang="en-US" sz="1200" i="1" kern="1200" smtClean="0">
              <a:latin typeface="Calibri" pitchFamily="-123" charset="0"/>
            </a:rPr>
            <a:t>development of the individual</a:t>
          </a:r>
          <a:r>
            <a:rPr lang="en-US" sz="1200" kern="1200" smtClean="0">
              <a:latin typeface="Calibri" pitchFamily="-123" charset="0"/>
            </a:rPr>
            <a:t> in relation to basic needs of the individual as well as associated cultural values and objectives of the individual’s occupation </a:t>
          </a:r>
          <a:endParaRPr lang="en-US" sz="1200" kern="1200"/>
        </a:p>
        <a:p>
          <a:pPr marL="114300" lvl="1" indent="-114300" algn="l" defTabSz="533400">
            <a:lnSpc>
              <a:spcPct val="90000"/>
            </a:lnSpc>
            <a:spcBef>
              <a:spcPct val="0"/>
            </a:spcBef>
            <a:spcAft>
              <a:spcPct val="15000"/>
            </a:spcAft>
            <a:buChar char="••"/>
          </a:pPr>
          <a:r>
            <a:rPr lang="en-US" sz="1200" kern="1200" dirty="0" smtClean="0">
              <a:latin typeface="Calibri" pitchFamily="-123" charset="0"/>
            </a:rPr>
            <a:t>Focuses on potent instructor-student and peer-to-peer interactions</a:t>
          </a:r>
          <a:endParaRPr lang="en-US" sz="1200" kern="1200" dirty="0"/>
        </a:p>
        <a:p>
          <a:pPr marL="114300" lvl="1" indent="-114300" algn="l" defTabSz="533400">
            <a:lnSpc>
              <a:spcPct val="90000"/>
            </a:lnSpc>
            <a:spcBef>
              <a:spcPct val="0"/>
            </a:spcBef>
            <a:spcAft>
              <a:spcPct val="15000"/>
            </a:spcAft>
            <a:buChar char="••"/>
          </a:pPr>
          <a:r>
            <a:rPr lang="en-US" sz="1200" kern="1200" dirty="0" smtClean="0">
              <a:latin typeface="Calibri" pitchFamily="-123" charset="0"/>
            </a:rPr>
            <a:t>Utilizes problem centered learning, experiential learning, and direct instruction methods where appropriate</a:t>
          </a:r>
          <a:endParaRPr lang="en-US" sz="1200" kern="1200" dirty="0"/>
        </a:p>
        <a:p>
          <a:pPr marL="114300" lvl="1" indent="-114300" algn="l" defTabSz="533400">
            <a:lnSpc>
              <a:spcPct val="90000"/>
            </a:lnSpc>
            <a:spcBef>
              <a:spcPct val="0"/>
            </a:spcBef>
            <a:spcAft>
              <a:spcPct val="15000"/>
            </a:spcAft>
            <a:buChar char="••"/>
          </a:pPr>
          <a:r>
            <a:rPr lang="en-US" sz="1200" kern="1200" dirty="0" smtClean="0">
              <a:solidFill>
                <a:schemeClr val="bg1"/>
              </a:solidFill>
            </a:rPr>
            <a:t>Instruction is community centered, knowledge centered, learner centered, and assessment centered</a:t>
          </a:r>
          <a:endParaRPr lang="en-US" sz="1200" kern="1200" dirty="0"/>
        </a:p>
        <a:p>
          <a:pPr marL="114300" lvl="1" indent="-114300" algn="l" defTabSz="533400">
            <a:lnSpc>
              <a:spcPct val="90000"/>
            </a:lnSpc>
            <a:spcBef>
              <a:spcPct val="0"/>
            </a:spcBef>
            <a:spcAft>
              <a:spcPct val="15000"/>
            </a:spcAft>
            <a:buChar char="••"/>
          </a:pPr>
          <a:endParaRPr lang="en-US" sz="1200" kern="1200" dirty="0"/>
        </a:p>
      </dsp:txBody>
      <dsp:txXfrm>
        <a:off x="6797084" y="755099"/>
        <a:ext cx="1986485" cy="467078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123" charset="0"/>
                <a:ea typeface="ＭＳ Ｐゴシック" pitchFamily="-123" charset="-128"/>
                <a:cs typeface="ＭＳ Ｐゴシック" pitchFamily="-123"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itchFamily="-123" charset="0"/>
                <a:ea typeface="ＭＳ Ｐゴシック" pitchFamily="-123" charset="-128"/>
                <a:cs typeface="ＭＳ Ｐゴシック" pitchFamily="-123" charset="-128"/>
              </a:defRPr>
            </a:lvl1pPr>
          </a:lstStyle>
          <a:p>
            <a:pPr>
              <a:defRPr/>
            </a:pPr>
            <a:fld id="{5584DA0F-6887-4328-8A75-43CBEDD537D1}" type="datetimeFigureOut">
              <a:rPr lang="en-US"/>
              <a:pPr>
                <a:defRPr/>
              </a:pPr>
              <a:t>8/30/2013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123" charset="0"/>
                <a:ea typeface="ＭＳ Ｐゴシック" pitchFamily="-123" charset="-128"/>
                <a:cs typeface="ＭＳ Ｐゴシック" pitchFamily="-123"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pitchFamily="-123" charset="0"/>
                <a:ea typeface="ＭＳ Ｐゴシック" pitchFamily="-123" charset="-128"/>
                <a:cs typeface="ＭＳ Ｐゴシック" pitchFamily="-123" charset="-128"/>
              </a:defRPr>
            </a:lvl1pPr>
          </a:lstStyle>
          <a:p>
            <a:pPr>
              <a:defRPr/>
            </a:pPr>
            <a:fld id="{17AFF9F7-439D-46EB-884B-13B45171846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pitchFamily="-123" charset="0"/>
                <a:ea typeface="ＭＳ Ｐゴシック" pitchFamily="-123" charset="-128"/>
                <a:cs typeface="ＭＳ Ｐゴシック" pitchFamily="-123" charset="-128"/>
              </a:defRPr>
            </a:lvl1pPr>
          </a:lstStyle>
          <a:p>
            <a:pPr>
              <a:defRPr/>
            </a:pPr>
            <a:endParaRPr lang="en-US"/>
          </a:p>
        </p:txBody>
      </p:sp>
      <p:sp>
        <p:nvSpPr>
          <p:cNvPr id="21507"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pitchFamily="-123" charset="0"/>
                <a:ea typeface="ＭＳ Ｐゴシック" pitchFamily="-123" charset="-128"/>
                <a:cs typeface="ＭＳ Ｐゴシック" pitchFamily="-123" charset="-128"/>
              </a:defRPr>
            </a:lvl1pPr>
          </a:lstStyle>
          <a:p>
            <a:pPr>
              <a:defRPr/>
            </a:pPr>
            <a:fld id="{2BB301EE-9650-4F6B-A08B-83D65CE74B6B}" type="datetime1">
              <a:rPr lang="en-US"/>
              <a:pPr>
                <a:defRPr/>
              </a:pPr>
              <a:t>8/30/2013</a:t>
            </a:fld>
            <a:endParaRPr lang="en-US"/>
          </a:p>
        </p:txBody>
      </p:sp>
      <p:sp>
        <p:nvSpPr>
          <p:cNvPr id="13316" name="Placeholder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1509"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pitchFamily="-123" charset="0"/>
                <a:ea typeface="ＭＳ Ｐゴシック" pitchFamily="-123" charset="-128"/>
                <a:cs typeface="ＭＳ Ｐゴシック" pitchFamily="-123" charset="-128"/>
              </a:defRPr>
            </a:lvl1pPr>
          </a:lstStyle>
          <a:p>
            <a:pPr>
              <a:defRPr/>
            </a:pPr>
            <a:endParaRPr lang="en-US"/>
          </a:p>
        </p:txBody>
      </p:sp>
      <p:sp>
        <p:nvSpPr>
          <p:cNvPr id="21511"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pitchFamily="-123" charset="0"/>
                <a:ea typeface="ＭＳ Ｐゴシック" pitchFamily="-123" charset="-128"/>
                <a:cs typeface="ＭＳ Ｐゴシック" pitchFamily="-123" charset="-128"/>
              </a:defRPr>
            </a:lvl1pPr>
          </a:lstStyle>
          <a:p>
            <a:pPr>
              <a:defRPr/>
            </a:pPr>
            <a:fld id="{C9B627F4-DC44-43A8-AF09-0B9683C8F12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pitchFamily="-123" charset="0"/>
        <a:ea typeface="ＭＳ Ｐゴシック" pitchFamily="-123" charset="-128"/>
        <a:cs typeface="ＭＳ Ｐゴシック" pitchFamily="-123" charset="-128"/>
      </a:defRPr>
    </a:lvl1pPr>
    <a:lvl2pPr marL="457200" algn="l" defTabSz="457200" rtl="0" eaLnBrk="0" fontAlgn="base" hangingPunct="0">
      <a:spcBef>
        <a:spcPct val="30000"/>
      </a:spcBef>
      <a:spcAft>
        <a:spcPct val="0"/>
      </a:spcAft>
      <a:defRPr sz="1200" kern="1200">
        <a:solidFill>
          <a:schemeClr val="tx1"/>
        </a:solidFill>
        <a:latin typeface="Calibri" pitchFamily="-123" charset="0"/>
        <a:ea typeface="ＭＳ Ｐゴシック" pitchFamily="-123"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Calibri" pitchFamily="-123" charset="0"/>
        <a:ea typeface="ＭＳ Ｐゴシック" pitchFamily="-123"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Calibri" pitchFamily="-123" charset="0"/>
        <a:ea typeface="ＭＳ Ｐゴシック" pitchFamily="-123"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Calibri" pitchFamily="-123" charset="0"/>
        <a:ea typeface="ＭＳ Ｐゴシック" pitchFamily="-123"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a:lnSpc>
                <a:spcPct val="80000"/>
              </a:lnSpc>
            </a:pPr>
            <a:endParaRPr lang="en-US" sz="800" smtClean="0">
              <a:latin typeface="Calibri" pitchFamily="34" charset="0"/>
              <a:ea typeface="ＭＳ Ｐゴシック"/>
              <a:cs typeface="ＭＳ Ｐゴシック"/>
            </a:endParaRPr>
          </a:p>
          <a:p>
            <a:pPr>
              <a:lnSpc>
                <a:spcPct val="80000"/>
              </a:lnSpc>
            </a:pPr>
            <a:r>
              <a:rPr lang="en-US" sz="800" smtClean="0">
                <a:latin typeface="Calibri" pitchFamily="34" charset="0"/>
                <a:ea typeface="ＭＳ Ｐゴシック"/>
                <a:cs typeface="ＭＳ Ｐゴシック"/>
              </a:rPr>
              <a:t>(1) </a:t>
            </a:r>
            <a:r>
              <a:rPr lang="en-US" sz="800" u="sng" smtClean="0">
                <a:latin typeface="Calibri" pitchFamily="34" charset="0"/>
                <a:ea typeface="ＭＳ Ｐゴシック"/>
                <a:cs typeface="ＭＳ Ｐゴシック"/>
              </a:rPr>
              <a:t>OBTE as community-centered instructio</a:t>
            </a:r>
            <a:r>
              <a:rPr lang="en-US" sz="800" smtClean="0">
                <a:latin typeface="Calibri" pitchFamily="34" charset="0"/>
                <a:ea typeface="ＭＳ Ｐゴシック"/>
                <a:cs typeface="ＭＳ Ｐゴシック"/>
              </a:rPr>
              <a:t>n. OBTE emphasizes that instructional system design (ISD) and execution should reflect and respond to the most urgent needs of the Contemporary Operating Environment. We believe these needs have to do with basic Soldier skills such as move, shoot, communicate but a layer or two deeper than what those words commonly connote. These needs should be addressed at a level that relates to individual adaptability and collective agility and that addresses the why, what, when, where, and how of actions that can have irrevocable consequences. Thus, they can be addressed at a level that is relevant to all Soldiers not just shooters. In any case, the process of eliciting such requirements from the Operational Army should be systematic, rigorous, archived, organized, and thus traceable for continual quality improvement in the Institutional Army.</a:t>
            </a:r>
            <a:br>
              <a:rPr lang="en-US" sz="800" smtClean="0">
                <a:latin typeface="Calibri" pitchFamily="34" charset="0"/>
                <a:ea typeface="ＭＳ Ｐゴシック"/>
                <a:cs typeface="ＭＳ Ｐゴシック"/>
              </a:rPr>
            </a:br>
            <a:r>
              <a:rPr lang="en-US" sz="800" smtClean="0">
                <a:latin typeface="Calibri" pitchFamily="34" charset="0"/>
                <a:ea typeface="ＭＳ Ｐゴシック"/>
                <a:cs typeface="ＭＳ Ｐゴシック"/>
              </a:rPr>
              <a:t/>
            </a:r>
            <a:br>
              <a:rPr lang="en-US" sz="800" smtClean="0">
                <a:latin typeface="Calibri" pitchFamily="34" charset="0"/>
                <a:ea typeface="ＭＳ Ｐゴシック"/>
                <a:cs typeface="ＭＳ Ｐゴシック"/>
              </a:rPr>
            </a:br>
            <a:endParaRPr lang="en-US" sz="800" smtClean="0">
              <a:latin typeface="Calibri" pitchFamily="34" charset="0"/>
              <a:ea typeface="ＭＳ Ｐゴシック"/>
              <a:cs typeface="ＭＳ Ｐゴシック"/>
            </a:endParaRPr>
          </a:p>
          <a:p>
            <a:pPr>
              <a:lnSpc>
                <a:spcPct val="80000"/>
              </a:lnSpc>
            </a:pPr>
            <a:r>
              <a:rPr lang="en-US" sz="800" smtClean="0">
                <a:latin typeface="Calibri" pitchFamily="34" charset="0"/>
                <a:ea typeface="ＭＳ Ｐゴシック"/>
                <a:cs typeface="ＭＳ Ｐゴシック"/>
              </a:rPr>
              <a:t>(2) </a:t>
            </a:r>
            <a:r>
              <a:rPr lang="en-US" sz="800" u="sng" smtClean="0">
                <a:latin typeface="Calibri" pitchFamily="34" charset="0"/>
                <a:ea typeface="ＭＳ Ｐゴシック"/>
                <a:cs typeface="ＭＳ Ｐゴシック"/>
              </a:rPr>
              <a:t>OBTE as knowledge-centered instruction</a:t>
            </a:r>
            <a:r>
              <a:rPr lang="en-US" sz="800" smtClean="0">
                <a:latin typeface="Calibri" pitchFamily="34" charset="0"/>
                <a:ea typeface="ＭＳ Ｐゴシック"/>
                <a:cs typeface="ＭＳ Ｐゴシック"/>
              </a:rPr>
              <a:t>. What can be done in Army ISD to develop curricula and courses that improve the quality of instruction and learning outside this formal context, such as in an operational context where most learning occurs? Given that there is an abundance of Soldiers with recent and relevant experience in the contemporary operating environment, how can we determine what kind of experience is useful in the classroom and how it should influence ISD and instructional activities? Given that the unit, not the individual is the fundamental unit of analysis in the Army, what are the implications for ISD if we assume that Soldiers must become better at utilizing and eliciting guidance outside the classroom to achieve collective adaptability rather that assuming that they need to become less dependent on guidance in moving from the classroom to the job? </a:t>
            </a:r>
          </a:p>
          <a:p>
            <a:pPr>
              <a:lnSpc>
                <a:spcPct val="80000"/>
              </a:lnSpc>
            </a:pPr>
            <a:r>
              <a:rPr lang="en-US" sz="800" smtClean="0">
                <a:latin typeface="Calibri" pitchFamily="34" charset="0"/>
                <a:ea typeface="ＭＳ Ｐゴシック"/>
                <a:cs typeface="ＭＳ Ｐゴシック"/>
              </a:rPr>
              <a:t/>
            </a:r>
            <a:br>
              <a:rPr lang="en-US" sz="800" smtClean="0">
                <a:latin typeface="Calibri" pitchFamily="34" charset="0"/>
                <a:ea typeface="ＭＳ Ｐゴシック"/>
                <a:cs typeface="ＭＳ Ｐゴシック"/>
              </a:rPr>
            </a:br>
            <a:endParaRPr lang="en-US" sz="800" smtClean="0">
              <a:latin typeface="Calibri" pitchFamily="34" charset="0"/>
              <a:ea typeface="ＭＳ Ｐゴシック"/>
              <a:cs typeface="ＭＳ Ｐゴシック"/>
            </a:endParaRPr>
          </a:p>
          <a:p>
            <a:pPr>
              <a:lnSpc>
                <a:spcPct val="80000"/>
              </a:lnSpc>
            </a:pPr>
            <a:r>
              <a:rPr lang="en-US" sz="800" smtClean="0">
                <a:latin typeface="Calibri" pitchFamily="34" charset="0"/>
                <a:ea typeface="ＭＳ Ｐゴシック"/>
                <a:cs typeface="ＭＳ Ｐゴシック"/>
              </a:rPr>
              <a:t>(3) </a:t>
            </a:r>
            <a:r>
              <a:rPr lang="en-US" sz="800" u="sng" smtClean="0">
                <a:latin typeface="Calibri" pitchFamily="34" charset="0"/>
                <a:ea typeface="ＭＳ Ｐゴシック"/>
                <a:cs typeface="ＭＳ Ｐゴシック"/>
              </a:rPr>
              <a:t>OBTE as learner-centered instruction</a:t>
            </a:r>
            <a:r>
              <a:rPr lang="en-US" sz="800" smtClean="0">
                <a:latin typeface="Calibri" pitchFamily="34" charset="0"/>
                <a:ea typeface="ＭＳ Ｐゴシック"/>
                <a:cs typeface="ＭＳ Ｐゴシック"/>
              </a:rPr>
              <a:t>. OBTE is not a teaching method and, thus, it is not an alternative to the methods addressed in this forum. Instructors should be prepared to make principled decisions about when and how to utilize methods such direct instruction, problem-centered instruction, and experiential learning. The goal should be to provide learners with right amount of guidance at the right time. The guidance should be provided through strategies that always foster the development and reinforcement of intangibles such as confidence, initiative, and accountability. Even in situations in which student do a "worked example" or solve a well-defined problem given by the instructor, the student must come to understand that the assumptions of the given problem are valid and why the assumptions are necessary, even if they aren't ready to be thrown into a situation in which assumptions are violated. They need to become ready, to become prepared, to be thrown into such a situation. The foundation for collective agility should be reinforced in all situations, even ones that ostensibly don't require individual adaptability.</a:t>
            </a:r>
          </a:p>
          <a:p>
            <a:pPr>
              <a:lnSpc>
                <a:spcPct val="80000"/>
              </a:lnSpc>
            </a:pPr>
            <a:r>
              <a:rPr lang="en-US" sz="800" smtClean="0">
                <a:latin typeface="Calibri" pitchFamily="34" charset="0"/>
                <a:ea typeface="ＭＳ Ｐゴシック"/>
                <a:cs typeface="ＭＳ Ｐゴシック"/>
              </a:rPr>
              <a:t/>
            </a:r>
            <a:br>
              <a:rPr lang="en-US" sz="800" smtClean="0">
                <a:latin typeface="Calibri" pitchFamily="34" charset="0"/>
                <a:ea typeface="ＭＳ Ｐゴシック"/>
                <a:cs typeface="ＭＳ Ｐゴシック"/>
              </a:rPr>
            </a:br>
            <a:endParaRPr lang="en-US" sz="800" smtClean="0">
              <a:latin typeface="Calibri" pitchFamily="34" charset="0"/>
              <a:ea typeface="ＭＳ Ｐゴシック"/>
              <a:cs typeface="ＭＳ Ｐゴシック"/>
            </a:endParaRPr>
          </a:p>
          <a:p>
            <a:pPr>
              <a:lnSpc>
                <a:spcPct val="80000"/>
              </a:lnSpc>
            </a:pPr>
            <a:r>
              <a:rPr lang="en-US" sz="800" smtClean="0">
                <a:latin typeface="Calibri" pitchFamily="34" charset="0"/>
                <a:ea typeface="ＭＳ Ｐゴシック"/>
                <a:cs typeface="ＭＳ Ｐゴシック"/>
              </a:rPr>
              <a:t>(4) </a:t>
            </a:r>
            <a:r>
              <a:rPr lang="en-US" sz="800" u="sng" smtClean="0">
                <a:latin typeface="Calibri" pitchFamily="34" charset="0"/>
                <a:ea typeface="ＭＳ Ｐゴシック"/>
                <a:cs typeface="ＭＳ Ｐゴシック"/>
              </a:rPr>
              <a:t>OBTE as assessment-centered instruction</a:t>
            </a:r>
            <a:r>
              <a:rPr lang="en-US" sz="800" smtClean="0">
                <a:latin typeface="Calibri" pitchFamily="34" charset="0"/>
                <a:ea typeface="ＭＳ Ｐゴシック"/>
                <a:cs typeface="ＭＳ Ｐゴシック"/>
              </a:rPr>
              <a:t>. The work of the AWG is noteworthy because of the definition of OBTE in terms of instructor behavior and instructor-student interactions and, more specifically, because of the measures of instructor and student behavior that enable OBTE to be verifiable. They provide one topic of conversation for peer-to-peer sharing of information about best practices in training and education. It is important to understand that such collaborative reflection should be a ubiquitous opportunity and mindset in any program of instruction, that it should be done on an as-needed basis and only when the lessons learned justify the investment of time and resources, that it should exploit naturally occurring events, and that it can utilize a variety of methods (e.g., AAR, hot wash, informal conversation) and thus should not be confused with any one method. In the context of continuous verification and validation, such conversations should include scientists as well as instructors, instructional designers, course developers, quality assurance personnel, and commanders in instructional programs. The most radical departure would be to facilitate habitual contributions from stakeholders in theater to help close the gap between the Institutional Army and the Operational Army.</a:t>
            </a:r>
          </a:p>
          <a:p>
            <a:pPr>
              <a:lnSpc>
                <a:spcPct val="80000"/>
              </a:lnSpc>
            </a:pPr>
            <a:r>
              <a:rPr lang="en-US" sz="800" smtClean="0">
                <a:latin typeface="Calibri" pitchFamily="34" charset="0"/>
                <a:ea typeface="ＭＳ Ｐゴシック"/>
                <a:cs typeface="ＭＳ Ｐゴシック"/>
              </a:rPr>
              <a:t/>
            </a:r>
            <a:br>
              <a:rPr lang="en-US" sz="800" smtClean="0">
                <a:latin typeface="Calibri" pitchFamily="34" charset="0"/>
                <a:ea typeface="ＭＳ Ｐゴシック"/>
                <a:cs typeface="ＭＳ Ｐゴシック"/>
              </a:rPr>
            </a:br>
            <a:endParaRPr lang="en-US" sz="800" smtClean="0">
              <a:latin typeface="Calibri" pitchFamily="34" charset="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E18D52B-4DD3-46DA-BB21-9FFEAFF3B7F6}" type="datetimeFigureOut">
              <a:rPr lang="en-US"/>
              <a:pPr>
                <a:defRPr/>
              </a:pPr>
              <a:t>8/30/2013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C6A917-B57A-40CC-AC40-BA251EE9156C}"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FC6702D-AD76-4652-A5B2-65FCEF00CD16}" type="datetimeFigureOut">
              <a:rPr lang="en-US"/>
              <a:pPr>
                <a:defRPr/>
              </a:pPr>
              <a:t>8/30/2013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C43367-F418-4492-8190-6BCC2BF0A7F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2C17A42-2C0D-4124-97E9-889CB02477CC}" type="datetimeFigureOut">
              <a:rPr lang="en-US"/>
              <a:pPr>
                <a:defRPr/>
              </a:pPr>
              <a:t>8/30/2013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EAC15C-8A39-40CB-904E-7DAC8C28116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4D29E70-782B-4F18-8813-2F56198790FB}" type="datetimeFigureOut">
              <a:rPr lang="en-US"/>
              <a:pPr>
                <a:defRPr/>
              </a:pPr>
              <a:t>8/30/2013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4AF3221-9F17-41C1-90E6-98C26126BBA3}"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1458ECF-EC38-43C3-9E86-CBDF205FD8BA}" type="datetimeFigureOut">
              <a:rPr lang="en-US"/>
              <a:pPr>
                <a:defRPr/>
              </a:pPr>
              <a:t>8/30/2013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686B22A-4865-4AAE-ADA4-8439F9D62F3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EE2294C-F757-4D8C-A09F-99DCE0ED1D41}" type="datetimeFigureOut">
              <a:rPr lang="en-US"/>
              <a:pPr>
                <a:defRPr/>
              </a:pPr>
              <a:t>8/30/2013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B0B4848-52B7-47AA-9AC6-8D164144479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4F0A866-E824-4E26-8B89-27153D883136}" type="datetimeFigureOut">
              <a:rPr lang="en-US"/>
              <a:pPr>
                <a:defRPr/>
              </a:pPr>
              <a:t>8/30/2013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1A74AF0-ED3E-4C76-97F0-A1799A0E9CA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DF335166-00EE-406E-85AE-8B2E345AAFF2}" type="datetimeFigureOut">
              <a:rPr lang="en-US"/>
              <a:pPr>
                <a:defRPr/>
              </a:pPr>
              <a:t>8/30/2013</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E619BAA8-4B79-4CB2-9077-C512F31646EA}"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3CADA69-4A9A-40B5-9170-41DD14759A6C}" type="datetimeFigureOut">
              <a:rPr lang="en-US"/>
              <a:pPr>
                <a:defRPr/>
              </a:pPr>
              <a:t>8/30/2013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CF0D7A-5219-4569-8490-5C0E7953182B}"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176C641-1001-4288-AECE-31BB7FC38CE0}" type="datetimeFigureOut">
              <a:rPr lang="en-US"/>
              <a:pPr>
                <a:defRPr/>
              </a:pPr>
              <a:t>8/30/2013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C911F19-AFDC-4E68-8BB3-DC01CE953D4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473F704-E905-4D49-BEC4-70008F0D1F7B}" type="datetimeFigureOut">
              <a:rPr lang="en-US"/>
              <a:pPr>
                <a:defRPr/>
              </a:pPr>
              <a:t>8/30/2013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64AFA4D-C35F-4105-B43F-B49267C628B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76200"/>
            <a:ext cx="8229600" cy="8683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143000"/>
            <a:ext cx="82296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553200"/>
            <a:ext cx="2133600" cy="1682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BB671FE4-EE67-4DBA-B400-29754A5F4B91}" type="datetimeFigureOut">
              <a:rPr lang="en-US"/>
              <a:pPr>
                <a:defRPr/>
              </a:pPr>
              <a:t>8/30/2013</a:t>
            </a:fld>
            <a:endParaRPr lang="en-US" dirty="0"/>
          </a:p>
        </p:txBody>
      </p:sp>
      <p:sp>
        <p:nvSpPr>
          <p:cNvPr id="5" name="Footer Placeholder 4"/>
          <p:cNvSpPr>
            <a:spLocks noGrp="1"/>
          </p:cNvSpPr>
          <p:nvPr>
            <p:ph type="ftr" sz="quarter" idx="3"/>
          </p:nvPr>
        </p:nvSpPr>
        <p:spPr>
          <a:xfrm>
            <a:off x="3124200" y="6553200"/>
            <a:ext cx="2895600" cy="1682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553200"/>
            <a:ext cx="2133600" cy="16827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91672C55-F474-42EE-B66F-08C9B8168D1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60" r:id="rId6"/>
    <p:sldLayoutId id="2147483654" r:id="rId7"/>
    <p:sldLayoutId id="2147483653" r:id="rId8"/>
    <p:sldLayoutId id="2147483652" r:id="rId9"/>
    <p:sldLayoutId id="2147483651" r:id="rId10"/>
    <p:sldLayoutId id="2147483650" r:id="rId11"/>
  </p:sldLayoutIdLst>
  <p:txStyles>
    <p:titleStyle>
      <a:lvl1pPr algn="ctr" rtl="0" eaLnBrk="0" fontAlgn="base" hangingPunct="0">
        <a:spcBef>
          <a:spcPct val="0"/>
        </a:spcBef>
        <a:spcAft>
          <a:spcPct val="0"/>
        </a:spcAft>
        <a:defRPr sz="3600" b="1" kern="1200">
          <a:solidFill>
            <a:schemeClr val="bg1"/>
          </a:solidFill>
          <a:latin typeface="Arial" pitchFamily="34" charset="0"/>
          <a:ea typeface="ＭＳ Ｐゴシック" pitchFamily="-123" charset="-128"/>
          <a:cs typeface="ＭＳ Ｐゴシック" pitchFamily="-123" charset="-128"/>
        </a:defRPr>
      </a:lvl1pPr>
      <a:lvl2pPr algn="ctr" rtl="0" eaLnBrk="0" fontAlgn="base" hangingPunct="0">
        <a:spcBef>
          <a:spcPct val="0"/>
        </a:spcBef>
        <a:spcAft>
          <a:spcPct val="0"/>
        </a:spcAft>
        <a:defRPr sz="3600" b="1">
          <a:solidFill>
            <a:schemeClr val="bg1"/>
          </a:solidFill>
          <a:latin typeface="Arial" pitchFamily="-123" charset="0"/>
          <a:ea typeface="ＭＳ Ｐゴシック" pitchFamily="-123" charset="-128"/>
          <a:cs typeface="ＭＳ Ｐゴシック" pitchFamily="-123" charset="-128"/>
        </a:defRPr>
      </a:lvl2pPr>
      <a:lvl3pPr algn="ctr" rtl="0" eaLnBrk="0" fontAlgn="base" hangingPunct="0">
        <a:spcBef>
          <a:spcPct val="0"/>
        </a:spcBef>
        <a:spcAft>
          <a:spcPct val="0"/>
        </a:spcAft>
        <a:defRPr sz="3600" b="1">
          <a:solidFill>
            <a:schemeClr val="bg1"/>
          </a:solidFill>
          <a:latin typeface="Arial" pitchFamily="-123" charset="0"/>
          <a:ea typeface="ＭＳ Ｐゴシック" pitchFamily="-123" charset="-128"/>
          <a:cs typeface="ＭＳ Ｐゴシック" pitchFamily="-123" charset="-128"/>
        </a:defRPr>
      </a:lvl3pPr>
      <a:lvl4pPr algn="ctr" rtl="0" eaLnBrk="0" fontAlgn="base" hangingPunct="0">
        <a:spcBef>
          <a:spcPct val="0"/>
        </a:spcBef>
        <a:spcAft>
          <a:spcPct val="0"/>
        </a:spcAft>
        <a:defRPr sz="3600" b="1">
          <a:solidFill>
            <a:schemeClr val="bg1"/>
          </a:solidFill>
          <a:latin typeface="Arial" pitchFamily="-123" charset="0"/>
          <a:ea typeface="ＭＳ Ｐゴシック" pitchFamily="-123" charset="-128"/>
          <a:cs typeface="ＭＳ Ｐゴシック" pitchFamily="-123" charset="-128"/>
        </a:defRPr>
      </a:lvl4pPr>
      <a:lvl5pPr algn="ctr" rtl="0" eaLnBrk="0" fontAlgn="base" hangingPunct="0">
        <a:spcBef>
          <a:spcPct val="0"/>
        </a:spcBef>
        <a:spcAft>
          <a:spcPct val="0"/>
        </a:spcAft>
        <a:defRPr sz="3600" b="1">
          <a:solidFill>
            <a:schemeClr val="bg1"/>
          </a:solidFill>
          <a:latin typeface="Arial" pitchFamily="-123" charset="0"/>
          <a:ea typeface="ＭＳ Ｐゴシック" pitchFamily="-123" charset="-128"/>
          <a:cs typeface="ＭＳ Ｐゴシック" pitchFamily="-123" charset="-128"/>
        </a:defRPr>
      </a:lvl5pPr>
      <a:lvl6pPr marL="457200" algn="ctr" rtl="0" fontAlgn="base">
        <a:spcBef>
          <a:spcPct val="0"/>
        </a:spcBef>
        <a:spcAft>
          <a:spcPct val="0"/>
        </a:spcAft>
        <a:defRPr sz="3600" b="1">
          <a:solidFill>
            <a:schemeClr val="bg1"/>
          </a:solidFill>
          <a:latin typeface="Arial" pitchFamily="-123" charset="0"/>
          <a:ea typeface="ＭＳ Ｐゴシック" pitchFamily="-123" charset="-128"/>
          <a:cs typeface="ＭＳ Ｐゴシック" pitchFamily="-123" charset="-128"/>
        </a:defRPr>
      </a:lvl6pPr>
      <a:lvl7pPr marL="914400" algn="ctr" rtl="0" fontAlgn="base">
        <a:spcBef>
          <a:spcPct val="0"/>
        </a:spcBef>
        <a:spcAft>
          <a:spcPct val="0"/>
        </a:spcAft>
        <a:defRPr sz="3600" b="1">
          <a:solidFill>
            <a:schemeClr val="bg1"/>
          </a:solidFill>
          <a:latin typeface="Arial" pitchFamily="-123" charset="0"/>
          <a:ea typeface="ＭＳ Ｐゴシック" pitchFamily="-123" charset="-128"/>
          <a:cs typeface="ＭＳ Ｐゴシック" pitchFamily="-123" charset="-128"/>
        </a:defRPr>
      </a:lvl7pPr>
      <a:lvl8pPr marL="1371600" algn="ctr" rtl="0" fontAlgn="base">
        <a:spcBef>
          <a:spcPct val="0"/>
        </a:spcBef>
        <a:spcAft>
          <a:spcPct val="0"/>
        </a:spcAft>
        <a:defRPr sz="3600" b="1">
          <a:solidFill>
            <a:schemeClr val="bg1"/>
          </a:solidFill>
          <a:latin typeface="Arial" pitchFamily="-123" charset="0"/>
          <a:ea typeface="ＭＳ Ｐゴシック" pitchFamily="-123" charset="-128"/>
          <a:cs typeface="ＭＳ Ｐゴシック" pitchFamily="-123" charset="-128"/>
        </a:defRPr>
      </a:lvl8pPr>
      <a:lvl9pPr marL="1828800" algn="ctr" rtl="0" fontAlgn="base">
        <a:spcBef>
          <a:spcPct val="0"/>
        </a:spcBef>
        <a:spcAft>
          <a:spcPct val="0"/>
        </a:spcAft>
        <a:defRPr sz="3600" b="1">
          <a:solidFill>
            <a:schemeClr val="bg1"/>
          </a:solidFill>
          <a:latin typeface="Arial" pitchFamily="-123" charset="0"/>
          <a:ea typeface="ＭＳ Ｐゴシック" pitchFamily="-123" charset="-128"/>
          <a:cs typeface="ＭＳ Ｐゴシック" pitchFamily="-123" charset="-128"/>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Arial" pitchFamily="34" charset="0"/>
          <a:ea typeface="ＭＳ Ｐゴシック" pitchFamily="-123" charset="-128"/>
          <a:cs typeface="ＭＳ Ｐゴシック" pitchFamily="-123" charset="-128"/>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Arial" pitchFamily="34" charset="0"/>
          <a:ea typeface="ＭＳ Ｐゴシック" pitchFamily="-123" charset="-128"/>
          <a:cs typeface="ＭＳ Ｐゴシック" pitchFamily="-123" charset="-128"/>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Arial" pitchFamily="34" charset="0"/>
          <a:ea typeface="ＭＳ Ｐゴシック" pitchFamily="-123" charset="-128"/>
          <a:cs typeface="ＭＳ Ｐゴシック" pitchFamily="-123" charset="-128"/>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Arial" pitchFamily="34" charset="0"/>
          <a:ea typeface="ＭＳ Ｐゴシック" pitchFamily="-123" charset="-128"/>
          <a:cs typeface="ＭＳ Ｐゴシック" pitchFamily="-123" charset="-128"/>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Arial" pitchFamily="34" charset="0"/>
          <a:ea typeface="ＭＳ Ｐゴシック" pitchFamily="-123" charset="-128"/>
          <a:cs typeface="ＭＳ Ｐゴシック" pitchFamily="-123" charset="-12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681038" y="1000125"/>
            <a:ext cx="7772400" cy="1470025"/>
          </a:xfrm>
        </p:spPr>
        <p:txBody>
          <a:bodyPr/>
          <a:lstStyle/>
          <a:p>
            <a:pPr eaLnBrk="1" hangingPunct="1"/>
            <a:r>
              <a:rPr lang="en-US" smtClean="0">
                <a:latin typeface="Arial" charset="0"/>
                <a:ea typeface="ＭＳ Ｐゴシック"/>
                <a:cs typeface="ＭＳ Ｐゴシック"/>
              </a:rPr>
              <a:t>Models/Methodologies Panel</a:t>
            </a:r>
          </a:p>
        </p:txBody>
      </p:sp>
      <p:sp>
        <p:nvSpPr>
          <p:cNvPr id="15362" name="Subtitle 2"/>
          <p:cNvSpPr>
            <a:spLocks noGrp="1"/>
          </p:cNvSpPr>
          <p:nvPr>
            <p:ph type="subTitle" idx="1"/>
          </p:nvPr>
        </p:nvSpPr>
        <p:spPr>
          <a:xfrm>
            <a:off x="1371600" y="2928938"/>
            <a:ext cx="6700838" cy="2709862"/>
          </a:xfrm>
        </p:spPr>
        <p:txBody>
          <a:bodyPr/>
          <a:lstStyle/>
          <a:p>
            <a:pPr eaLnBrk="1" hangingPunct="1"/>
            <a:r>
              <a:rPr lang="en-US" sz="2800" smtClean="0">
                <a:solidFill>
                  <a:srgbClr val="FFFF99"/>
                </a:solidFill>
                <a:latin typeface="Arial" charset="0"/>
                <a:ea typeface="ＭＳ Ｐゴシック"/>
                <a:cs typeface="ＭＳ Ｐゴシック"/>
              </a:rPr>
              <a:t>Dr. James Klein (Moderator)</a:t>
            </a:r>
          </a:p>
          <a:p>
            <a:pPr eaLnBrk="1" hangingPunct="1"/>
            <a:r>
              <a:rPr lang="en-US" sz="2800" smtClean="0">
                <a:solidFill>
                  <a:srgbClr val="FFFF99"/>
                </a:solidFill>
                <a:latin typeface="Arial" charset="0"/>
                <a:ea typeface="ＭＳ Ｐゴシック"/>
                <a:cs typeface="ＭＳ Ｐゴシック"/>
              </a:rPr>
              <a:t>Mr. Gary Rauchfuss (DI)</a:t>
            </a:r>
          </a:p>
          <a:p>
            <a:pPr eaLnBrk="1" hangingPunct="1"/>
            <a:r>
              <a:rPr lang="en-US" sz="2800" smtClean="0">
                <a:solidFill>
                  <a:srgbClr val="FFFF99"/>
                </a:solidFill>
                <a:latin typeface="Arial" charset="0"/>
                <a:ea typeface="ＭＳ Ｐゴシック"/>
                <a:cs typeface="ＭＳ Ｐゴシック"/>
              </a:rPr>
              <a:t>Dr. Thomas Duffy (PCI)</a:t>
            </a:r>
          </a:p>
          <a:p>
            <a:pPr eaLnBrk="1" hangingPunct="1"/>
            <a:r>
              <a:rPr lang="en-US" sz="2800" smtClean="0">
                <a:solidFill>
                  <a:srgbClr val="FFFF99"/>
                </a:solidFill>
                <a:latin typeface="Arial" charset="0"/>
                <a:ea typeface="ＭＳ Ｐゴシック"/>
                <a:cs typeface="ＭＳ Ｐゴシック"/>
              </a:rPr>
              <a:t>Ms. Carol Sundberg (ELM)</a:t>
            </a:r>
          </a:p>
          <a:p>
            <a:pPr eaLnBrk="1" hangingPunct="1"/>
            <a:r>
              <a:rPr lang="en-US" sz="2800" smtClean="0">
                <a:solidFill>
                  <a:srgbClr val="FFFF99"/>
                </a:solidFill>
                <a:latin typeface="Arial" charset="0"/>
                <a:ea typeface="ＭＳ Ｐゴシック"/>
                <a:cs typeface="ＭＳ Ｐゴシック"/>
              </a:rPr>
              <a:t>Dr. Gary Riccio (OBTE)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smtClean="0">
                <a:latin typeface="Arial" charset="0"/>
                <a:ea typeface="ＭＳ Ｐゴシック"/>
                <a:cs typeface="ＭＳ Ｐゴシック"/>
              </a:rPr>
              <a:t>Direct Instruction</a:t>
            </a:r>
          </a:p>
        </p:txBody>
      </p:sp>
      <p:sp>
        <p:nvSpPr>
          <p:cNvPr id="16386" name="Text Box 11"/>
          <p:cNvSpPr txBox="1">
            <a:spLocks noChangeArrowheads="1"/>
          </p:cNvSpPr>
          <p:nvPr/>
        </p:nvSpPr>
        <p:spPr bwMode="auto">
          <a:xfrm>
            <a:off x="2357438" y="1071563"/>
            <a:ext cx="3786187" cy="428625"/>
          </a:xfrm>
          <a:prstGeom prst="rect">
            <a:avLst/>
          </a:prstGeom>
          <a:solidFill>
            <a:schemeClr val="tx1"/>
          </a:solidFill>
          <a:ln w="15875">
            <a:solidFill>
              <a:srgbClr val="C00000"/>
            </a:solidFill>
            <a:miter lim="800000"/>
            <a:headEnd/>
            <a:tailEnd/>
          </a:ln>
        </p:spPr>
        <p:txBody>
          <a:bodyPr tIns="91440" bIns="91440"/>
          <a:lstStyle/>
          <a:p>
            <a:r>
              <a:rPr lang="en-US" sz="1400" b="1">
                <a:solidFill>
                  <a:schemeClr val="bg1"/>
                </a:solidFill>
              </a:rPr>
              <a:t>1. Instructor</a:t>
            </a:r>
            <a:r>
              <a:rPr lang="en-US" sz="1400">
                <a:solidFill>
                  <a:schemeClr val="bg1"/>
                </a:solidFill>
              </a:rPr>
              <a:t> discusses relevance of problem </a:t>
            </a:r>
          </a:p>
        </p:txBody>
      </p:sp>
      <p:sp>
        <p:nvSpPr>
          <p:cNvPr id="16387" name="Text Box 19"/>
          <p:cNvSpPr txBox="1">
            <a:spLocks noChangeArrowheads="1"/>
          </p:cNvSpPr>
          <p:nvPr/>
        </p:nvSpPr>
        <p:spPr bwMode="auto">
          <a:xfrm>
            <a:off x="6858000" y="795338"/>
            <a:ext cx="2133600" cy="2057400"/>
          </a:xfrm>
          <a:prstGeom prst="rect">
            <a:avLst/>
          </a:prstGeom>
          <a:solidFill>
            <a:schemeClr val="tx1"/>
          </a:solidFill>
          <a:ln w="15875">
            <a:solidFill>
              <a:srgbClr val="C00000"/>
            </a:solidFill>
            <a:miter lim="800000"/>
            <a:headEnd/>
            <a:tailEnd/>
          </a:ln>
        </p:spPr>
        <p:txBody>
          <a:bodyPr tIns="91440" bIns="91440"/>
          <a:lstStyle/>
          <a:p>
            <a:r>
              <a:rPr lang="en-US" sz="1400" b="1">
                <a:solidFill>
                  <a:schemeClr val="bg1"/>
                </a:solidFill>
              </a:rPr>
              <a:t>2. Instructor</a:t>
            </a:r>
            <a:r>
              <a:rPr lang="en-US" sz="1400">
                <a:solidFill>
                  <a:schemeClr val="bg1"/>
                </a:solidFill>
              </a:rPr>
              <a:t> provides learning goals and activates prior knowledge</a:t>
            </a:r>
          </a:p>
          <a:p>
            <a:endParaRPr lang="en-US" sz="1400">
              <a:solidFill>
                <a:schemeClr val="bg1"/>
              </a:solidFill>
            </a:endParaRPr>
          </a:p>
          <a:p>
            <a:r>
              <a:rPr lang="en-US" sz="1400" b="1">
                <a:solidFill>
                  <a:schemeClr val="bg1"/>
                </a:solidFill>
              </a:rPr>
              <a:t>Students</a:t>
            </a:r>
            <a:r>
              <a:rPr lang="en-US" sz="1400">
                <a:solidFill>
                  <a:schemeClr val="bg1"/>
                </a:solidFill>
              </a:rPr>
              <a:t> reflect on what they already know about the topic and why it is important</a:t>
            </a:r>
          </a:p>
        </p:txBody>
      </p:sp>
      <p:sp>
        <p:nvSpPr>
          <p:cNvPr id="16388" name="Text Box 10"/>
          <p:cNvSpPr txBox="1">
            <a:spLocks noChangeArrowheads="1"/>
          </p:cNvSpPr>
          <p:nvPr/>
        </p:nvSpPr>
        <p:spPr bwMode="auto">
          <a:xfrm>
            <a:off x="152400" y="2046288"/>
            <a:ext cx="1752600" cy="2133600"/>
          </a:xfrm>
          <a:prstGeom prst="rect">
            <a:avLst/>
          </a:prstGeom>
          <a:solidFill>
            <a:schemeClr val="tx1"/>
          </a:solidFill>
          <a:ln w="15875">
            <a:solidFill>
              <a:srgbClr val="C00000"/>
            </a:solidFill>
            <a:miter lim="800000"/>
            <a:headEnd/>
            <a:tailEnd/>
          </a:ln>
        </p:spPr>
        <p:txBody>
          <a:bodyPr tIns="91440" bIns="91440"/>
          <a:lstStyle/>
          <a:p>
            <a:r>
              <a:rPr lang="en-US" sz="1400" b="1">
                <a:solidFill>
                  <a:schemeClr val="bg1"/>
                </a:solidFill>
              </a:rPr>
              <a:t>6. Instructor</a:t>
            </a:r>
            <a:r>
              <a:rPr lang="en-US" sz="1400">
                <a:solidFill>
                  <a:schemeClr val="bg1"/>
                </a:solidFill>
              </a:rPr>
              <a:t>  Summarizes and facilitates discussion</a:t>
            </a:r>
          </a:p>
          <a:p>
            <a:endParaRPr lang="en-US" sz="1400">
              <a:solidFill>
                <a:schemeClr val="bg1"/>
              </a:solidFill>
            </a:endParaRPr>
          </a:p>
          <a:p>
            <a:r>
              <a:rPr lang="en-US" sz="1400" b="1">
                <a:solidFill>
                  <a:schemeClr val="bg1"/>
                </a:solidFill>
              </a:rPr>
              <a:t>Students </a:t>
            </a:r>
            <a:r>
              <a:rPr lang="en-US" sz="1400">
                <a:solidFill>
                  <a:schemeClr val="bg1"/>
                </a:solidFill>
              </a:rPr>
              <a:t>Consider how to us new knowledge on the job and in life </a:t>
            </a:r>
          </a:p>
          <a:p>
            <a:endParaRPr lang="en-US" sz="1400">
              <a:solidFill>
                <a:schemeClr val="bg1"/>
              </a:solidFill>
            </a:endParaRPr>
          </a:p>
        </p:txBody>
      </p:sp>
      <p:sp>
        <p:nvSpPr>
          <p:cNvPr id="16389" name="Text Box 14"/>
          <p:cNvSpPr txBox="1">
            <a:spLocks noChangeArrowheads="1"/>
          </p:cNvSpPr>
          <p:nvPr/>
        </p:nvSpPr>
        <p:spPr bwMode="auto">
          <a:xfrm>
            <a:off x="500063" y="4786313"/>
            <a:ext cx="2819400" cy="952500"/>
          </a:xfrm>
          <a:prstGeom prst="rect">
            <a:avLst/>
          </a:prstGeom>
          <a:solidFill>
            <a:schemeClr val="tx1"/>
          </a:solidFill>
          <a:ln w="15875">
            <a:solidFill>
              <a:srgbClr val="C00000"/>
            </a:solidFill>
            <a:miter lim="800000"/>
            <a:headEnd/>
            <a:tailEnd/>
          </a:ln>
        </p:spPr>
        <p:txBody>
          <a:bodyPr tIns="91440" bIns="91440"/>
          <a:lstStyle/>
          <a:p>
            <a:r>
              <a:rPr lang="en-US" sz="1400" b="1">
                <a:solidFill>
                  <a:schemeClr val="bg1"/>
                </a:solidFill>
              </a:rPr>
              <a:t>5. Students</a:t>
            </a:r>
            <a:r>
              <a:rPr lang="en-US" sz="1400">
                <a:solidFill>
                  <a:schemeClr val="bg1"/>
                </a:solidFill>
              </a:rPr>
              <a:t> practice applying new knowledge</a:t>
            </a:r>
          </a:p>
          <a:p>
            <a:endParaRPr lang="en-US" sz="1400">
              <a:solidFill>
                <a:schemeClr val="bg1"/>
              </a:solidFill>
            </a:endParaRPr>
          </a:p>
          <a:p>
            <a:pPr eaLnBrk="0" hangingPunct="0"/>
            <a:r>
              <a:rPr lang="en-US" sz="1400" b="1">
                <a:solidFill>
                  <a:schemeClr val="bg1"/>
                </a:solidFill>
              </a:rPr>
              <a:t>Instructor</a:t>
            </a:r>
            <a:r>
              <a:rPr lang="en-US" sz="1400">
                <a:solidFill>
                  <a:schemeClr val="bg1"/>
                </a:solidFill>
              </a:rPr>
              <a:t> provides feedback </a:t>
            </a:r>
          </a:p>
          <a:p>
            <a:pPr eaLnBrk="0" hangingPunct="0"/>
            <a:endParaRPr lang="en-US" sz="1400">
              <a:solidFill>
                <a:schemeClr val="bg1"/>
              </a:solidFill>
            </a:endParaRPr>
          </a:p>
        </p:txBody>
      </p:sp>
      <p:sp>
        <p:nvSpPr>
          <p:cNvPr id="16390" name="Text Box 15"/>
          <p:cNvSpPr txBox="1">
            <a:spLocks noChangeArrowheads="1"/>
          </p:cNvSpPr>
          <p:nvPr/>
        </p:nvSpPr>
        <p:spPr bwMode="auto">
          <a:xfrm>
            <a:off x="3571875" y="4800600"/>
            <a:ext cx="2971800" cy="1676400"/>
          </a:xfrm>
          <a:prstGeom prst="rect">
            <a:avLst/>
          </a:prstGeom>
          <a:solidFill>
            <a:schemeClr val="tx1"/>
          </a:solidFill>
          <a:ln w="15875">
            <a:solidFill>
              <a:srgbClr val="C00000"/>
            </a:solidFill>
            <a:miter lim="800000"/>
            <a:headEnd/>
            <a:tailEnd/>
          </a:ln>
        </p:spPr>
        <p:txBody>
          <a:bodyPr tIns="91440" bIns="91440"/>
          <a:lstStyle/>
          <a:p>
            <a:r>
              <a:rPr lang="en-US" sz="1400" b="1">
                <a:solidFill>
                  <a:schemeClr val="bg1"/>
                </a:solidFill>
              </a:rPr>
              <a:t>4. Instructor</a:t>
            </a:r>
            <a:r>
              <a:rPr lang="en-US" sz="1400">
                <a:solidFill>
                  <a:schemeClr val="bg1"/>
                </a:solidFill>
              </a:rPr>
              <a:t> presents new problems for analysis, practice and feedback</a:t>
            </a:r>
          </a:p>
          <a:p>
            <a:endParaRPr lang="en-US" sz="1400">
              <a:solidFill>
                <a:schemeClr val="bg1"/>
              </a:solidFill>
            </a:endParaRPr>
          </a:p>
          <a:p>
            <a:r>
              <a:rPr lang="en-US" sz="1400" b="1">
                <a:solidFill>
                  <a:schemeClr val="bg1"/>
                </a:solidFill>
              </a:rPr>
              <a:t>Students </a:t>
            </a:r>
            <a:r>
              <a:rPr lang="en-US" sz="1400">
                <a:solidFill>
                  <a:schemeClr val="bg1"/>
                </a:solidFill>
              </a:rPr>
              <a:t>practice and reflect on problems (part-task followed by whole task)</a:t>
            </a:r>
          </a:p>
        </p:txBody>
      </p:sp>
      <p:grpSp>
        <p:nvGrpSpPr>
          <p:cNvPr id="16391" name="Group 7"/>
          <p:cNvGrpSpPr>
            <a:grpSpLocks/>
          </p:cNvGrpSpPr>
          <p:nvPr/>
        </p:nvGrpSpPr>
        <p:grpSpPr bwMode="auto">
          <a:xfrm>
            <a:off x="2114550" y="1905000"/>
            <a:ext cx="4495800" cy="2590800"/>
            <a:chOff x="381000" y="1143000"/>
            <a:chExt cx="6705600" cy="3505200"/>
          </a:xfrm>
        </p:grpSpPr>
        <p:sp>
          <p:nvSpPr>
            <p:cNvPr id="9" name="Rounded Rectangle 8"/>
            <p:cNvSpPr/>
            <p:nvPr/>
          </p:nvSpPr>
          <p:spPr>
            <a:xfrm>
              <a:off x="381000" y="1143000"/>
              <a:ext cx="6705600" cy="35052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endParaRPr lang="en-US" sz="1400" dirty="0"/>
            </a:p>
          </p:txBody>
        </p:sp>
        <p:sp>
          <p:nvSpPr>
            <p:cNvPr id="16400" name="TextBox 9"/>
            <p:cNvSpPr txBox="1">
              <a:spLocks noChangeArrowheads="1"/>
            </p:cNvSpPr>
            <p:nvPr/>
          </p:nvSpPr>
          <p:spPr bwMode="auto">
            <a:xfrm>
              <a:off x="2964266" y="2569135"/>
              <a:ext cx="1335437" cy="412377"/>
            </a:xfrm>
            <a:prstGeom prst="rect">
              <a:avLst/>
            </a:prstGeom>
            <a:noFill/>
            <a:ln w="9525">
              <a:noFill/>
              <a:miter lim="800000"/>
              <a:headEnd/>
              <a:tailEnd/>
            </a:ln>
          </p:spPr>
          <p:txBody>
            <a:bodyPr wrap="none">
              <a:spAutoFit/>
            </a:bodyPr>
            <a:lstStyle/>
            <a:p>
              <a:r>
                <a:rPr lang="en-US" sz="1400" b="1">
                  <a:solidFill>
                    <a:srgbClr val="000099"/>
                  </a:solidFill>
                  <a:cs typeface="Arial" charset="0"/>
                </a:rPr>
                <a:t>Problem</a:t>
              </a:r>
            </a:p>
          </p:txBody>
        </p:sp>
        <p:sp>
          <p:nvSpPr>
            <p:cNvPr id="11" name="TextBox 10"/>
            <p:cNvSpPr txBox="1"/>
            <p:nvPr/>
          </p:nvSpPr>
          <p:spPr>
            <a:xfrm>
              <a:off x="4683160" y="2566672"/>
              <a:ext cx="2283806" cy="416404"/>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Demonstration</a:t>
              </a:r>
            </a:p>
          </p:txBody>
        </p:sp>
        <p:sp>
          <p:nvSpPr>
            <p:cNvPr id="12" name="TextBox 11"/>
            <p:cNvSpPr txBox="1"/>
            <p:nvPr/>
          </p:nvSpPr>
          <p:spPr>
            <a:xfrm>
              <a:off x="2689768" y="3733800"/>
              <a:ext cx="1831923" cy="416404"/>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Application</a:t>
              </a:r>
            </a:p>
          </p:txBody>
        </p:sp>
        <p:sp>
          <p:nvSpPr>
            <p:cNvPr id="13" name="Arc 12"/>
            <p:cNvSpPr/>
            <p:nvPr/>
          </p:nvSpPr>
          <p:spPr>
            <a:xfrm rot="1296156">
              <a:off x="3421251" y="1746531"/>
              <a:ext cx="2194948" cy="1189878"/>
            </a:xfrm>
            <a:prstGeom prst="arc">
              <a:avLst>
                <a:gd name="adj1" fmla="val 15543389"/>
                <a:gd name="adj2" fmla="val 20906256"/>
              </a:avLst>
            </a:prstGeom>
            <a:ln>
              <a:headEnd type="none"/>
              <a:tailEnd type="triangle"/>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sz="1400" dirty="0"/>
            </a:p>
          </p:txBody>
        </p:sp>
        <p:sp>
          <p:nvSpPr>
            <p:cNvPr id="14" name="TextBox 13"/>
            <p:cNvSpPr txBox="1"/>
            <p:nvPr/>
          </p:nvSpPr>
          <p:spPr>
            <a:xfrm>
              <a:off x="2789684" y="1536288"/>
              <a:ext cx="1659777" cy="416404"/>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Activation</a:t>
              </a:r>
            </a:p>
          </p:txBody>
        </p:sp>
        <p:sp>
          <p:nvSpPr>
            <p:cNvPr id="15" name="TextBox 14"/>
            <p:cNvSpPr txBox="1"/>
            <p:nvPr/>
          </p:nvSpPr>
          <p:spPr>
            <a:xfrm>
              <a:off x="804337" y="2563760"/>
              <a:ext cx="1757804" cy="416404"/>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Integration</a:t>
              </a:r>
            </a:p>
          </p:txBody>
        </p:sp>
        <p:sp>
          <p:nvSpPr>
            <p:cNvPr id="16" name="Arc 15"/>
            <p:cNvSpPr/>
            <p:nvPr/>
          </p:nvSpPr>
          <p:spPr>
            <a:xfrm rot="6991441">
              <a:off x="3877003" y="2346387"/>
              <a:ext cx="2195046" cy="1188634"/>
            </a:xfrm>
            <a:prstGeom prst="arc">
              <a:avLst>
                <a:gd name="adj1" fmla="val 15543389"/>
                <a:gd name="adj2" fmla="val 20906256"/>
              </a:avLst>
            </a:prstGeom>
            <a:ln>
              <a:headEnd type="none"/>
              <a:tailEnd type="triangle"/>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sz="1400" dirty="0"/>
            </a:p>
          </p:txBody>
        </p:sp>
        <p:sp>
          <p:nvSpPr>
            <p:cNvPr id="17" name="Arc 16"/>
            <p:cNvSpPr/>
            <p:nvPr/>
          </p:nvSpPr>
          <p:spPr>
            <a:xfrm rot="12164128">
              <a:off x="1664346" y="2786063"/>
              <a:ext cx="2194948" cy="1189878"/>
            </a:xfrm>
            <a:prstGeom prst="arc">
              <a:avLst>
                <a:gd name="adj1" fmla="val 15543389"/>
                <a:gd name="adj2" fmla="val 20906256"/>
              </a:avLst>
            </a:prstGeom>
            <a:ln>
              <a:headEnd type="none"/>
              <a:tailEnd type="triangle"/>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sz="1400" dirty="0"/>
            </a:p>
          </p:txBody>
        </p:sp>
        <p:sp>
          <p:nvSpPr>
            <p:cNvPr id="18" name="Arc 17"/>
            <p:cNvSpPr/>
            <p:nvPr/>
          </p:nvSpPr>
          <p:spPr>
            <a:xfrm rot="18284085">
              <a:off x="952774" y="2163825"/>
              <a:ext cx="2195046" cy="1188634"/>
            </a:xfrm>
            <a:prstGeom prst="arc">
              <a:avLst>
                <a:gd name="adj1" fmla="val 15543389"/>
                <a:gd name="adj2" fmla="val 20906256"/>
              </a:avLst>
            </a:prstGeom>
            <a:ln>
              <a:headEnd type="none"/>
              <a:tailEnd type="triangle"/>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sz="1400" dirty="0"/>
            </a:p>
          </p:txBody>
        </p:sp>
        <p:cxnSp>
          <p:nvCxnSpPr>
            <p:cNvPr id="19" name="Straight Arrow Connector 18"/>
            <p:cNvCxnSpPr/>
            <p:nvPr/>
          </p:nvCxnSpPr>
          <p:spPr>
            <a:xfrm rot="5400000" flipH="1" flipV="1">
              <a:off x="3472387" y="2362948"/>
              <a:ext cx="304987"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387312" y="2820428"/>
              <a:ext cx="229677"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557006" y="2820428"/>
              <a:ext cx="229676" cy="0"/>
            </a:xfrm>
            <a:prstGeom prst="straightConnector1">
              <a:avLst/>
            </a:prstGeom>
            <a:ln w="15875">
              <a:headEnd type="arrow"/>
              <a:tailEnd type="non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flipH="1" flipV="1">
              <a:off x="3471204" y="3274576"/>
              <a:ext cx="304987" cy="2367"/>
            </a:xfrm>
            <a:prstGeom prst="straightConnector1">
              <a:avLst/>
            </a:prstGeom>
            <a:ln w="15875">
              <a:headEnd type="arrow"/>
              <a:tailEnd type="none"/>
            </a:ln>
          </p:spPr>
          <p:style>
            <a:lnRef idx="1">
              <a:schemeClr val="accent1"/>
            </a:lnRef>
            <a:fillRef idx="0">
              <a:schemeClr val="accent1"/>
            </a:fillRef>
            <a:effectRef idx="0">
              <a:schemeClr val="accent1"/>
            </a:effectRef>
            <a:fontRef idx="minor">
              <a:schemeClr val="tx1"/>
            </a:fontRef>
          </p:style>
        </p:cxnSp>
      </p:grpSp>
      <p:sp>
        <p:nvSpPr>
          <p:cNvPr id="16392" name="Text Box 10"/>
          <p:cNvSpPr txBox="1">
            <a:spLocks noChangeArrowheads="1"/>
          </p:cNvSpPr>
          <p:nvPr/>
        </p:nvSpPr>
        <p:spPr bwMode="auto">
          <a:xfrm>
            <a:off x="6851650" y="3357563"/>
            <a:ext cx="2133600" cy="1287462"/>
          </a:xfrm>
          <a:prstGeom prst="rect">
            <a:avLst/>
          </a:prstGeom>
          <a:solidFill>
            <a:schemeClr val="tx1"/>
          </a:solidFill>
          <a:ln w="15875">
            <a:solidFill>
              <a:srgbClr val="C00000"/>
            </a:solidFill>
            <a:miter lim="800000"/>
            <a:headEnd/>
            <a:tailEnd/>
          </a:ln>
        </p:spPr>
        <p:txBody>
          <a:bodyPr tIns="91440" bIns="91440"/>
          <a:lstStyle/>
          <a:p>
            <a:r>
              <a:rPr lang="en-US" sz="1400" b="1">
                <a:solidFill>
                  <a:schemeClr val="bg1"/>
                </a:solidFill>
              </a:rPr>
              <a:t>3. Instructor</a:t>
            </a:r>
            <a:r>
              <a:rPr lang="en-US" sz="1400">
                <a:solidFill>
                  <a:schemeClr val="bg1"/>
                </a:solidFill>
              </a:rPr>
              <a:t> demonstrates, lectures, and discusses  new knowledge (chunked into segments)</a:t>
            </a:r>
          </a:p>
          <a:p>
            <a:endParaRPr lang="en-US" sz="1400">
              <a:solidFill>
                <a:schemeClr val="bg1"/>
              </a:solidFill>
            </a:endParaRPr>
          </a:p>
        </p:txBody>
      </p:sp>
      <p:cxnSp>
        <p:nvCxnSpPr>
          <p:cNvPr id="25" name="Straight Arrow Connector 24"/>
          <p:cNvCxnSpPr>
            <a:stCxn id="14" idx="0"/>
            <a:endCxn id="16386" idx="2"/>
          </p:cNvCxnSpPr>
          <p:nvPr/>
        </p:nvCxnSpPr>
        <p:spPr>
          <a:xfrm rot="16200000" flipV="1">
            <a:off x="3920331" y="1829595"/>
            <a:ext cx="695325" cy="36512"/>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4" idx="0"/>
            <a:endCxn id="16387" idx="1"/>
          </p:cNvCxnSpPr>
          <p:nvPr/>
        </p:nvCxnSpPr>
        <p:spPr>
          <a:xfrm rot="5400000" flipH="1" flipV="1">
            <a:off x="5386387" y="723901"/>
            <a:ext cx="371475" cy="2571750"/>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1" idx="2"/>
            <a:endCxn id="16392" idx="1"/>
          </p:cNvCxnSpPr>
          <p:nvPr/>
        </p:nvCxnSpPr>
        <p:spPr>
          <a:xfrm rot="16200000" flipH="1">
            <a:off x="5940426" y="3089275"/>
            <a:ext cx="735012" cy="1087437"/>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12" idx="2"/>
            <a:endCxn id="16390" idx="0"/>
          </p:cNvCxnSpPr>
          <p:nvPr/>
        </p:nvCxnSpPr>
        <p:spPr>
          <a:xfrm rot="16200000" flipH="1">
            <a:off x="4330700" y="4073525"/>
            <a:ext cx="673100" cy="781050"/>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12" idx="2"/>
            <a:endCxn id="16389" idx="0"/>
          </p:cNvCxnSpPr>
          <p:nvPr/>
        </p:nvCxnSpPr>
        <p:spPr>
          <a:xfrm rot="5400000">
            <a:off x="2763837" y="3273426"/>
            <a:ext cx="658813" cy="2366962"/>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15" idx="1"/>
            <a:endCxn id="16388" idx="3"/>
          </p:cNvCxnSpPr>
          <p:nvPr/>
        </p:nvCxnSpPr>
        <p:spPr>
          <a:xfrm rot="10800000" flipV="1">
            <a:off x="1905000" y="3108325"/>
            <a:ext cx="493713" cy="4763"/>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2114550" y="1905000"/>
            <a:ext cx="4495800" cy="25908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endParaRPr lang="en-US" sz="1400" dirty="0"/>
          </a:p>
        </p:txBody>
      </p:sp>
      <p:sp>
        <p:nvSpPr>
          <p:cNvPr id="17410" name="Title 1"/>
          <p:cNvSpPr>
            <a:spLocks noGrp="1"/>
          </p:cNvSpPr>
          <p:nvPr>
            <p:ph type="title"/>
          </p:nvPr>
        </p:nvSpPr>
        <p:spPr/>
        <p:txBody>
          <a:bodyPr/>
          <a:lstStyle/>
          <a:p>
            <a:pPr eaLnBrk="1" hangingPunct="1"/>
            <a:r>
              <a:rPr lang="en-US" smtClean="0">
                <a:latin typeface="Arial" charset="0"/>
                <a:ea typeface="ＭＳ Ｐゴシック"/>
                <a:cs typeface="ＭＳ Ｐゴシック"/>
              </a:rPr>
              <a:t>Problem-Centered Instruction</a:t>
            </a:r>
          </a:p>
        </p:txBody>
      </p:sp>
      <p:sp>
        <p:nvSpPr>
          <p:cNvPr id="17411" name="Text Box 11"/>
          <p:cNvSpPr txBox="1">
            <a:spLocks noChangeArrowheads="1"/>
          </p:cNvSpPr>
          <p:nvPr/>
        </p:nvSpPr>
        <p:spPr bwMode="auto">
          <a:xfrm>
            <a:off x="142875" y="857250"/>
            <a:ext cx="3143250" cy="857250"/>
          </a:xfrm>
          <a:prstGeom prst="rect">
            <a:avLst/>
          </a:prstGeom>
          <a:solidFill>
            <a:schemeClr val="tx1"/>
          </a:solidFill>
          <a:ln w="15875">
            <a:solidFill>
              <a:srgbClr val="C00000"/>
            </a:solidFill>
            <a:miter lim="800000"/>
            <a:headEnd/>
            <a:tailEnd/>
          </a:ln>
        </p:spPr>
        <p:txBody>
          <a:bodyPr tIns="91440" bIns="91440"/>
          <a:lstStyle/>
          <a:p>
            <a:r>
              <a:rPr lang="en-US" sz="1400" b="1">
                <a:solidFill>
                  <a:schemeClr val="bg1"/>
                </a:solidFill>
              </a:rPr>
              <a:t>1. Instructor </a:t>
            </a:r>
            <a:r>
              <a:rPr lang="en-US" sz="1400">
                <a:solidFill>
                  <a:schemeClr val="bg1"/>
                </a:solidFill>
              </a:rPr>
              <a:t>engages students in a decision making situation like those they will encounter on the job.</a:t>
            </a:r>
          </a:p>
        </p:txBody>
      </p:sp>
      <p:cxnSp>
        <p:nvCxnSpPr>
          <p:cNvPr id="17" name="Straight Arrow Connector 16"/>
          <p:cNvCxnSpPr>
            <a:stCxn id="9" idx="0"/>
            <a:endCxn id="17411" idx="2"/>
          </p:cNvCxnSpPr>
          <p:nvPr/>
        </p:nvCxnSpPr>
        <p:spPr>
          <a:xfrm rot="16200000" flipV="1">
            <a:off x="2718593" y="710407"/>
            <a:ext cx="481013" cy="2489200"/>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7413" name="Text Box 11"/>
          <p:cNvSpPr txBox="1">
            <a:spLocks noChangeArrowheads="1"/>
          </p:cNvSpPr>
          <p:nvPr/>
        </p:nvSpPr>
        <p:spPr bwMode="auto">
          <a:xfrm>
            <a:off x="3429000" y="857250"/>
            <a:ext cx="3000375" cy="857250"/>
          </a:xfrm>
          <a:prstGeom prst="rect">
            <a:avLst/>
          </a:prstGeom>
          <a:solidFill>
            <a:schemeClr val="tx1"/>
          </a:solidFill>
          <a:ln w="15875">
            <a:solidFill>
              <a:srgbClr val="C00000"/>
            </a:solidFill>
            <a:miter lim="800000"/>
            <a:headEnd/>
            <a:tailEnd/>
          </a:ln>
        </p:spPr>
        <p:txBody>
          <a:bodyPr tIns="91440" bIns="91440"/>
          <a:lstStyle/>
          <a:p>
            <a:r>
              <a:rPr lang="en-US" sz="1400" b="1">
                <a:solidFill>
                  <a:schemeClr val="bg1"/>
                </a:solidFill>
              </a:rPr>
              <a:t>2. Instructor </a:t>
            </a:r>
            <a:r>
              <a:rPr lang="en-US" sz="1400">
                <a:solidFill>
                  <a:schemeClr val="bg1"/>
                </a:solidFill>
              </a:rPr>
              <a:t>sets up the problem to make the situation as realistic as possible in the training context.</a:t>
            </a:r>
          </a:p>
        </p:txBody>
      </p:sp>
      <p:sp>
        <p:nvSpPr>
          <p:cNvPr id="17414" name="Text Box 11"/>
          <p:cNvSpPr txBox="1">
            <a:spLocks noChangeArrowheads="1"/>
          </p:cNvSpPr>
          <p:nvPr/>
        </p:nvSpPr>
        <p:spPr bwMode="auto">
          <a:xfrm>
            <a:off x="6786563" y="1231900"/>
            <a:ext cx="2214562" cy="911225"/>
          </a:xfrm>
          <a:prstGeom prst="rect">
            <a:avLst/>
          </a:prstGeom>
          <a:solidFill>
            <a:schemeClr val="tx1"/>
          </a:solidFill>
          <a:ln w="15875">
            <a:solidFill>
              <a:srgbClr val="C00000"/>
            </a:solidFill>
            <a:miter lim="800000"/>
            <a:headEnd/>
            <a:tailEnd/>
          </a:ln>
        </p:spPr>
        <p:txBody>
          <a:bodyPr tIns="91440" bIns="91440"/>
          <a:lstStyle/>
          <a:p>
            <a:r>
              <a:rPr lang="en-US" sz="1400" b="1">
                <a:solidFill>
                  <a:schemeClr val="bg1"/>
                </a:solidFill>
              </a:rPr>
              <a:t>3. Students </a:t>
            </a:r>
            <a:r>
              <a:rPr lang="en-US" sz="1400">
                <a:solidFill>
                  <a:schemeClr val="bg1"/>
                </a:solidFill>
              </a:rPr>
              <a:t>generate potential decisions alternatives.</a:t>
            </a:r>
          </a:p>
        </p:txBody>
      </p:sp>
      <p:sp>
        <p:nvSpPr>
          <p:cNvPr id="17415" name="Text Box 11"/>
          <p:cNvSpPr txBox="1">
            <a:spLocks noChangeArrowheads="1"/>
          </p:cNvSpPr>
          <p:nvPr/>
        </p:nvSpPr>
        <p:spPr bwMode="auto">
          <a:xfrm>
            <a:off x="6786563" y="2392363"/>
            <a:ext cx="2214562" cy="1428750"/>
          </a:xfrm>
          <a:prstGeom prst="rect">
            <a:avLst/>
          </a:prstGeom>
          <a:solidFill>
            <a:schemeClr val="tx1"/>
          </a:solidFill>
          <a:ln w="15875">
            <a:solidFill>
              <a:srgbClr val="C00000"/>
            </a:solidFill>
            <a:miter lim="800000"/>
            <a:headEnd/>
            <a:tailEnd/>
          </a:ln>
        </p:spPr>
        <p:txBody>
          <a:bodyPr tIns="91440" bIns="91440"/>
          <a:lstStyle/>
          <a:p>
            <a:r>
              <a:rPr lang="en-US" sz="1400" b="1">
                <a:solidFill>
                  <a:schemeClr val="bg1"/>
                </a:solidFill>
              </a:rPr>
              <a:t>4. Students </a:t>
            </a:r>
            <a:r>
              <a:rPr lang="en-US" sz="1400">
                <a:solidFill>
                  <a:schemeClr val="bg1"/>
                </a:solidFill>
              </a:rPr>
              <a:t>gather information,  identifying and seeking to understand key factors that influence their decision making.</a:t>
            </a:r>
          </a:p>
        </p:txBody>
      </p:sp>
      <p:sp>
        <p:nvSpPr>
          <p:cNvPr id="17416" name="Text Box 11"/>
          <p:cNvSpPr txBox="1">
            <a:spLocks noChangeArrowheads="1"/>
          </p:cNvSpPr>
          <p:nvPr/>
        </p:nvSpPr>
        <p:spPr bwMode="auto">
          <a:xfrm>
            <a:off x="6786563" y="4143375"/>
            <a:ext cx="2214562" cy="2357438"/>
          </a:xfrm>
          <a:prstGeom prst="rect">
            <a:avLst/>
          </a:prstGeom>
          <a:solidFill>
            <a:schemeClr val="tx1"/>
          </a:solidFill>
          <a:ln w="15875">
            <a:solidFill>
              <a:srgbClr val="C00000"/>
            </a:solidFill>
            <a:miter lim="800000"/>
            <a:headEnd/>
            <a:tailEnd/>
          </a:ln>
        </p:spPr>
        <p:txBody>
          <a:bodyPr tIns="91440" bIns="91440"/>
          <a:lstStyle/>
          <a:p>
            <a:r>
              <a:rPr lang="en-US" sz="1400" b="1">
                <a:solidFill>
                  <a:schemeClr val="bg1"/>
                </a:solidFill>
              </a:rPr>
              <a:t>5. Instructor </a:t>
            </a:r>
            <a:r>
              <a:rPr lang="en-US" sz="1400">
                <a:solidFill>
                  <a:schemeClr val="bg1"/>
                </a:solidFill>
              </a:rPr>
              <a:t>provides guidance on key issues  (demonstration, lecture, etc.) if needed, but only after the students have made their own analysis of the issue and are able to discuss rather than just receive what the instructor says.</a:t>
            </a:r>
          </a:p>
        </p:txBody>
      </p:sp>
      <p:sp>
        <p:nvSpPr>
          <p:cNvPr id="17417" name="Text Box 11"/>
          <p:cNvSpPr txBox="1">
            <a:spLocks noChangeArrowheads="1"/>
          </p:cNvSpPr>
          <p:nvPr/>
        </p:nvSpPr>
        <p:spPr bwMode="auto">
          <a:xfrm>
            <a:off x="214313" y="3786188"/>
            <a:ext cx="1643062" cy="1285875"/>
          </a:xfrm>
          <a:prstGeom prst="rect">
            <a:avLst/>
          </a:prstGeom>
          <a:solidFill>
            <a:schemeClr val="tx1"/>
          </a:solidFill>
          <a:ln w="15875">
            <a:solidFill>
              <a:srgbClr val="C00000"/>
            </a:solidFill>
            <a:miter lim="800000"/>
            <a:headEnd/>
            <a:tailEnd/>
          </a:ln>
        </p:spPr>
        <p:txBody>
          <a:bodyPr tIns="91440" bIns="91440"/>
          <a:lstStyle/>
          <a:p>
            <a:r>
              <a:rPr lang="en-US" sz="1400" b="1">
                <a:solidFill>
                  <a:schemeClr val="bg1"/>
                </a:solidFill>
              </a:rPr>
              <a:t>8. Students </a:t>
            </a:r>
            <a:r>
              <a:rPr lang="en-US" sz="1400">
                <a:solidFill>
                  <a:schemeClr val="bg1"/>
                </a:solidFill>
              </a:rPr>
              <a:t>are given "tests" in which they apply what they learned to new problems.</a:t>
            </a:r>
          </a:p>
        </p:txBody>
      </p:sp>
      <p:sp>
        <p:nvSpPr>
          <p:cNvPr id="17418" name="Text Box 11"/>
          <p:cNvSpPr txBox="1">
            <a:spLocks noChangeArrowheads="1"/>
          </p:cNvSpPr>
          <p:nvPr/>
        </p:nvSpPr>
        <p:spPr bwMode="auto">
          <a:xfrm>
            <a:off x="214313" y="2000250"/>
            <a:ext cx="1643062" cy="1500188"/>
          </a:xfrm>
          <a:prstGeom prst="rect">
            <a:avLst/>
          </a:prstGeom>
          <a:solidFill>
            <a:schemeClr val="tx1"/>
          </a:solidFill>
          <a:ln w="15875">
            <a:solidFill>
              <a:srgbClr val="C00000"/>
            </a:solidFill>
            <a:miter lim="800000"/>
            <a:headEnd/>
            <a:tailEnd/>
          </a:ln>
        </p:spPr>
        <p:txBody>
          <a:bodyPr tIns="91440" bIns="91440"/>
          <a:lstStyle/>
          <a:p>
            <a:r>
              <a:rPr lang="en-US" sz="1400" b="1">
                <a:solidFill>
                  <a:schemeClr val="bg1"/>
                </a:solidFill>
              </a:rPr>
              <a:t>9. Students </a:t>
            </a:r>
            <a:r>
              <a:rPr lang="en-US" sz="1400">
                <a:solidFill>
                  <a:schemeClr val="bg1"/>
                </a:solidFill>
              </a:rPr>
              <a:t>answer "what if" questions about changes in the instructional or test problem.</a:t>
            </a:r>
          </a:p>
        </p:txBody>
      </p:sp>
      <p:cxnSp>
        <p:nvCxnSpPr>
          <p:cNvPr id="34" name="Straight Arrow Connector 33"/>
          <p:cNvCxnSpPr>
            <a:stCxn id="9" idx="0"/>
            <a:endCxn id="17413" idx="2"/>
          </p:cNvCxnSpPr>
          <p:nvPr/>
        </p:nvCxnSpPr>
        <p:spPr>
          <a:xfrm rot="5400000" flipH="1" flipV="1">
            <a:off x="4325937" y="1592263"/>
            <a:ext cx="481013" cy="725488"/>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6" idx="3"/>
            <a:endCxn id="17414" idx="1"/>
          </p:cNvCxnSpPr>
          <p:nvPr/>
        </p:nvCxnSpPr>
        <p:spPr>
          <a:xfrm flipV="1">
            <a:off x="5970588" y="1687513"/>
            <a:ext cx="815975" cy="1423987"/>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6" idx="3"/>
            <a:endCxn id="17415" idx="1"/>
          </p:cNvCxnSpPr>
          <p:nvPr/>
        </p:nvCxnSpPr>
        <p:spPr>
          <a:xfrm flipV="1">
            <a:off x="5970588" y="3106738"/>
            <a:ext cx="815975" cy="4762"/>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6" idx="3"/>
            <a:endCxn id="17416" idx="1"/>
          </p:cNvCxnSpPr>
          <p:nvPr/>
        </p:nvCxnSpPr>
        <p:spPr>
          <a:xfrm>
            <a:off x="5970588" y="3111500"/>
            <a:ext cx="815975" cy="2211388"/>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7423" name="Text Box 11"/>
          <p:cNvSpPr txBox="1">
            <a:spLocks noChangeArrowheads="1"/>
          </p:cNvSpPr>
          <p:nvPr/>
        </p:nvSpPr>
        <p:spPr bwMode="auto">
          <a:xfrm>
            <a:off x="4357688" y="5572125"/>
            <a:ext cx="2071687" cy="928688"/>
          </a:xfrm>
          <a:prstGeom prst="rect">
            <a:avLst/>
          </a:prstGeom>
          <a:solidFill>
            <a:schemeClr val="tx1"/>
          </a:solidFill>
          <a:ln w="15875">
            <a:solidFill>
              <a:srgbClr val="C00000"/>
            </a:solidFill>
            <a:miter lim="800000"/>
            <a:headEnd/>
            <a:tailEnd/>
          </a:ln>
        </p:spPr>
        <p:txBody>
          <a:bodyPr tIns="91440" bIns="91440"/>
          <a:lstStyle/>
          <a:p>
            <a:r>
              <a:rPr lang="en-US" sz="1400" b="1">
                <a:solidFill>
                  <a:schemeClr val="bg1"/>
                </a:solidFill>
              </a:rPr>
              <a:t>6. Students </a:t>
            </a:r>
            <a:r>
              <a:rPr lang="en-US" sz="1400">
                <a:solidFill>
                  <a:schemeClr val="bg1"/>
                </a:solidFill>
              </a:rPr>
              <a:t>present their decision with rationale.</a:t>
            </a:r>
          </a:p>
        </p:txBody>
      </p:sp>
      <p:sp>
        <p:nvSpPr>
          <p:cNvPr id="17424" name="Text Box 11"/>
          <p:cNvSpPr txBox="1">
            <a:spLocks noChangeArrowheads="1"/>
          </p:cNvSpPr>
          <p:nvPr/>
        </p:nvSpPr>
        <p:spPr bwMode="auto">
          <a:xfrm>
            <a:off x="214313" y="5572125"/>
            <a:ext cx="3857625" cy="928688"/>
          </a:xfrm>
          <a:prstGeom prst="rect">
            <a:avLst/>
          </a:prstGeom>
          <a:solidFill>
            <a:schemeClr val="tx1"/>
          </a:solidFill>
          <a:ln w="15875">
            <a:solidFill>
              <a:srgbClr val="C00000"/>
            </a:solidFill>
            <a:miter lim="800000"/>
            <a:headEnd/>
            <a:tailEnd/>
          </a:ln>
        </p:spPr>
        <p:txBody>
          <a:bodyPr tIns="91440" bIns="91440"/>
          <a:lstStyle/>
          <a:p>
            <a:r>
              <a:rPr lang="en-US" sz="1400" b="1">
                <a:solidFill>
                  <a:schemeClr val="bg1"/>
                </a:solidFill>
              </a:rPr>
              <a:t>7. Independent source (or instructor) </a:t>
            </a:r>
            <a:r>
              <a:rPr lang="en-US" sz="1400">
                <a:solidFill>
                  <a:schemeClr val="bg1"/>
                </a:solidFill>
              </a:rPr>
              <a:t>asks questions about decision and alternatives and about data/rationale used to come to decision.</a:t>
            </a:r>
          </a:p>
        </p:txBody>
      </p:sp>
      <p:cxnSp>
        <p:nvCxnSpPr>
          <p:cNvPr id="54" name="Straight Arrow Connector 53"/>
          <p:cNvCxnSpPr>
            <a:stCxn id="10" idx="1"/>
            <a:endCxn id="17417" idx="3"/>
          </p:cNvCxnSpPr>
          <p:nvPr/>
        </p:nvCxnSpPr>
        <p:spPr>
          <a:xfrm rot="10800000" flipV="1">
            <a:off x="1857375" y="3108325"/>
            <a:ext cx="541338" cy="1320800"/>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10" idx="1"/>
            <a:endCxn id="17418" idx="3"/>
          </p:cNvCxnSpPr>
          <p:nvPr/>
        </p:nvCxnSpPr>
        <p:spPr>
          <a:xfrm rot="10800000">
            <a:off x="1857375" y="2749550"/>
            <a:ext cx="541338" cy="358775"/>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bwMode="auto">
          <a:xfrm>
            <a:off x="4998953" y="2957345"/>
            <a:ext cx="971741" cy="30779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Analysis</a:t>
            </a:r>
          </a:p>
        </p:txBody>
      </p:sp>
      <p:sp>
        <p:nvSpPr>
          <p:cNvPr id="7" name="TextBox 6"/>
          <p:cNvSpPr txBox="1"/>
          <p:nvPr/>
        </p:nvSpPr>
        <p:spPr bwMode="auto">
          <a:xfrm>
            <a:off x="3810200" y="3820058"/>
            <a:ext cx="950901" cy="30779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Solution</a:t>
            </a:r>
          </a:p>
        </p:txBody>
      </p:sp>
      <p:sp>
        <p:nvSpPr>
          <p:cNvPr id="8" name="Arc 7"/>
          <p:cNvSpPr/>
          <p:nvPr/>
        </p:nvSpPr>
        <p:spPr bwMode="auto">
          <a:xfrm rot="1296156">
            <a:off x="4152900" y="2351088"/>
            <a:ext cx="1471613" cy="879475"/>
          </a:xfrm>
          <a:prstGeom prst="arc">
            <a:avLst>
              <a:gd name="adj1" fmla="val 15543389"/>
              <a:gd name="adj2" fmla="val 20906256"/>
            </a:avLst>
          </a:prstGeom>
          <a:ln>
            <a:headEnd type="none"/>
            <a:tailEnd type="triangle"/>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sz="1400" dirty="0"/>
          </a:p>
        </p:txBody>
      </p:sp>
      <p:sp>
        <p:nvSpPr>
          <p:cNvPr id="9" name="TextBox 8"/>
          <p:cNvSpPr txBox="1"/>
          <p:nvPr/>
        </p:nvSpPr>
        <p:spPr bwMode="auto">
          <a:xfrm>
            <a:off x="3729463" y="2195709"/>
            <a:ext cx="947695" cy="30779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Problem</a:t>
            </a:r>
          </a:p>
        </p:txBody>
      </p:sp>
      <p:sp>
        <p:nvSpPr>
          <p:cNvPr id="10" name="TextBox 9"/>
          <p:cNvSpPr txBox="1"/>
          <p:nvPr/>
        </p:nvSpPr>
        <p:spPr bwMode="auto">
          <a:xfrm>
            <a:off x="2398378" y="2955192"/>
            <a:ext cx="971741" cy="30779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Evaluate</a:t>
            </a:r>
          </a:p>
        </p:txBody>
      </p:sp>
      <p:sp>
        <p:nvSpPr>
          <p:cNvPr id="11" name="Arc 10"/>
          <p:cNvSpPr/>
          <p:nvPr/>
        </p:nvSpPr>
        <p:spPr bwMode="auto">
          <a:xfrm rot="6991441">
            <a:off x="4383088" y="2835275"/>
            <a:ext cx="1622425" cy="796925"/>
          </a:xfrm>
          <a:prstGeom prst="arc">
            <a:avLst>
              <a:gd name="adj1" fmla="val 15543389"/>
              <a:gd name="adj2" fmla="val 20906256"/>
            </a:avLst>
          </a:prstGeom>
          <a:ln>
            <a:headEnd type="none"/>
            <a:tailEnd type="triangle"/>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sz="1400" dirty="0"/>
          </a:p>
        </p:txBody>
      </p:sp>
      <p:sp>
        <p:nvSpPr>
          <p:cNvPr id="12" name="Arc 11"/>
          <p:cNvSpPr/>
          <p:nvPr/>
        </p:nvSpPr>
        <p:spPr bwMode="auto">
          <a:xfrm rot="12164128">
            <a:off x="2974975" y="3119438"/>
            <a:ext cx="1471613" cy="879475"/>
          </a:xfrm>
          <a:prstGeom prst="arc">
            <a:avLst>
              <a:gd name="adj1" fmla="val 15543389"/>
              <a:gd name="adj2" fmla="val 20906256"/>
            </a:avLst>
          </a:prstGeom>
          <a:ln>
            <a:headEnd type="none"/>
            <a:tailEnd type="triangle"/>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sz="1400" dirty="0"/>
          </a:p>
        </p:txBody>
      </p:sp>
      <p:sp>
        <p:nvSpPr>
          <p:cNvPr id="13" name="Arc 12"/>
          <p:cNvSpPr/>
          <p:nvPr/>
        </p:nvSpPr>
        <p:spPr bwMode="auto">
          <a:xfrm rot="18284085">
            <a:off x="2422525" y="2700338"/>
            <a:ext cx="1622425" cy="796925"/>
          </a:xfrm>
          <a:prstGeom prst="arc">
            <a:avLst>
              <a:gd name="adj1" fmla="val 15543389"/>
              <a:gd name="adj2" fmla="val 20906256"/>
            </a:avLst>
          </a:prstGeom>
          <a:ln>
            <a:headEnd type="none"/>
            <a:tailEnd type="triangle"/>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sz="1400" dirty="0"/>
          </a:p>
        </p:txBody>
      </p:sp>
      <p:sp>
        <p:nvSpPr>
          <p:cNvPr id="18" name="Down Arrow 17"/>
          <p:cNvSpPr/>
          <p:nvPr/>
        </p:nvSpPr>
        <p:spPr bwMode="auto">
          <a:xfrm>
            <a:off x="2438400" y="3276600"/>
            <a:ext cx="304800" cy="1524000"/>
          </a:xfrm>
          <a:prstGeom prst="downArrow">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1800" dirty="0"/>
          </a:p>
        </p:txBody>
      </p:sp>
      <p:cxnSp>
        <p:nvCxnSpPr>
          <p:cNvPr id="48" name="Straight Arrow Connector 47"/>
          <p:cNvCxnSpPr>
            <a:stCxn id="7" idx="2"/>
            <a:endCxn id="17423" idx="0"/>
          </p:cNvCxnSpPr>
          <p:nvPr/>
        </p:nvCxnSpPr>
        <p:spPr>
          <a:xfrm rot="16200000" flipH="1">
            <a:off x="4117975" y="4295775"/>
            <a:ext cx="1444625" cy="1108075"/>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7" idx="2"/>
            <a:endCxn id="17424" idx="0"/>
          </p:cNvCxnSpPr>
          <p:nvPr/>
        </p:nvCxnSpPr>
        <p:spPr>
          <a:xfrm rot="5400000">
            <a:off x="2492375" y="3778250"/>
            <a:ext cx="1444625" cy="2143125"/>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bwMode="auto">
          <a:xfrm>
            <a:off x="2305050" y="4929188"/>
            <a:ext cx="3325813" cy="304800"/>
          </a:xfrm>
          <a:prstGeom prst="rect">
            <a:avLst/>
          </a:prstGeom>
          <a:solidFill>
            <a:schemeClr val="tx1">
              <a:lumMod val="75000"/>
            </a:schemeClr>
          </a:solidFill>
        </p:spPr>
        <p:txBody>
          <a:bodyPr wrap="none">
            <a:spAutoFit/>
          </a:bodyPr>
          <a:lstStyle/>
          <a:p>
            <a:pPr fontAlgn="auto">
              <a:spcBef>
                <a:spcPts val="0"/>
              </a:spcBef>
              <a:spcAft>
                <a:spcPts val="0"/>
              </a:spcAft>
              <a:defRPr/>
            </a:pPr>
            <a:r>
              <a:rPr lang="en-US" sz="1400" b="1" dirty="0">
                <a:solidFill>
                  <a:srgbClr val="000099"/>
                </a:solidFill>
                <a:latin typeface="Arial" pitchFamily="34" charset="0"/>
                <a:ea typeface="+mn-ea"/>
                <a:cs typeface="Arial" pitchFamily="34" charset="0"/>
              </a:rPr>
              <a:t>After Action Review and Assessment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smtClean="0">
                <a:latin typeface="Arial" charset="0"/>
                <a:ea typeface="ＭＳ Ｐゴシック"/>
                <a:cs typeface="ＭＳ Ｐゴシック"/>
              </a:rPr>
              <a:t>CGSC Experiential Learning Model</a:t>
            </a:r>
            <a:br>
              <a:rPr lang="en-US" smtClean="0">
                <a:latin typeface="Arial" charset="0"/>
                <a:ea typeface="ＭＳ Ｐゴシック"/>
                <a:cs typeface="ＭＳ Ｐゴシック"/>
              </a:rPr>
            </a:br>
            <a:r>
              <a:rPr lang="en-US" sz="2400" smtClean="0">
                <a:latin typeface="Arial" charset="0"/>
                <a:ea typeface="ＭＳ Ｐゴシック"/>
                <a:cs typeface="ＭＳ Ｐゴシック"/>
              </a:rPr>
              <a:t>(Student Centered Environment)</a:t>
            </a:r>
          </a:p>
        </p:txBody>
      </p:sp>
      <p:grpSp>
        <p:nvGrpSpPr>
          <p:cNvPr id="18434" name="Group 23"/>
          <p:cNvGrpSpPr>
            <a:grpSpLocks/>
          </p:cNvGrpSpPr>
          <p:nvPr/>
        </p:nvGrpSpPr>
        <p:grpSpPr bwMode="auto">
          <a:xfrm>
            <a:off x="2286000" y="2143125"/>
            <a:ext cx="4495800" cy="2651125"/>
            <a:chOff x="2314075" y="1905000"/>
            <a:chExt cx="4495800" cy="2650401"/>
          </a:xfrm>
        </p:grpSpPr>
        <p:grpSp>
          <p:nvGrpSpPr>
            <p:cNvPr id="18445" name="Group 2"/>
            <p:cNvGrpSpPr>
              <a:grpSpLocks/>
            </p:cNvGrpSpPr>
            <p:nvPr/>
          </p:nvGrpSpPr>
          <p:grpSpPr bwMode="auto">
            <a:xfrm>
              <a:off x="2314075" y="1905000"/>
              <a:ext cx="4495800" cy="2590800"/>
              <a:chOff x="381000" y="1143000"/>
              <a:chExt cx="6705600" cy="3505200"/>
            </a:xfrm>
          </p:grpSpPr>
          <p:sp>
            <p:nvSpPr>
              <p:cNvPr id="4" name="Rounded Rectangle 3"/>
              <p:cNvSpPr/>
              <p:nvPr/>
            </p:nvSpPr>
            <p:spPr>
              <a:xfrm>
                <a:off x="381000" y="1143000"/>
                <a:ext cx="6705600" cy="3504242"/>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endParaRPr lang="en-US" sz="1400" b="1" dirty="0"/>
              </a:p>
            </p:txBody>
          </p:sp>
          <p:sp>
            <p:nvSpPr>
              <p:cNvPr id="6" name="TextBox 5"/>
              <p:cNvSpPr txBox="1"/>
              <p:nvPr/>
            </p:nvSpPr>
            <p:spPr>
              <a:xfrm>
                <a:off x="5226258" y="2393902"/>
                <a:ext cx="1389602"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Publish/</a:t>
                </a:r>
              </a:p>
              <a:p>
                <a:pP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Process</a:t>
                </a:r>
              </a:p>
            </p:txBody>
          </p:sp>
          <p:sp>
            <p:nvSpPr>
              <p:cNvPr id="7" name="TextBox 6"/>
              <p:cNvSpPr txBox="1"/>
              <p:nvPr/>
            </p:nvSpPr>
            <p:spPr>
              <a:xfrm>
                <a:off x="4246437" y="3871508"/>
                <a:ext cx="1721941" cy="416404"/>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Generalize</a:t>
                </a:r>
              </a:p>
            </p:txBody>
          </p:sp>
          <p:sp>
            <p:nvSpPr>
              <p:cNvPr id="8" name="Arc 7"/>
              <p:cNvSpPr/>
              <p:nvPr/>
            </p:nvSpPr>
            <p:spPr>
              <a:xfrm rot="690676">
                <a:off x="3527802" y="1778573"/>
                <a:ext cx="2176004" cy="1028513"/>
              </a:xfrm>
              <a:prstGeom prst="arc">
                <a:avLst>
                  <a:gd name="adj1" fmla="val 17461267"/>
                  <a:gd name="adj2" fmla="val 20906256"/>
                </a:avLst>
              </a:prstGeom>
              <a:ln>
                <a:headEnd type="none"/>
                <a:tailEnd type="triangle"/>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sz="1400" dirty="0"/>
              </a:p>
            </p:txBody>
          </p:sp>
          <p:sp>
            <p:nvSpPr>
              <p:cNvPr id="9" name="TextBox 8"/>
              <p:cNvSpPr txBox="1"/>
              <p:nvPr/>
            </p:nvSpPr>
            <p:spPr>
              <a:xfrm>
                <a:off x="2847108" y="1536288"/>
                <a:ext cx="1796059"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Concrete</a:t>
                </a:r>
              </a:p>
              <a:p>
                <a:pPr algn="ct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Experience</a:t>
                </a:r>
              </a:p>
            </p:txBody>
          </p:sp>
          <p:sp>
            <p:nvSpPr>
              <p:cNvPr id="10" name="TextBox 9"/>
              <p:cNvSpPr txBox="1"/>
              <p:nvPr/>
            </p:nvSpPr>
            <p:spPr>
              <a:xfrm>
                <a:off x="1660463" y="3823447"/>
                <a:ext cx="1380038" cy="416404"/>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Develop</a:t>
                </a:r>
              </a:p>
            </p:txBody>
          </p:sp>
        </p:grpSp>
        <p:sp>
          <p:nvSpPr>
            <p:cNvPr id="18" name="TextBox 17"/>
            <p:cNvSpPr txBox="1"/>
            <p:nvPr/>
          </p:nvSpPr>
          <p:spPr>
            <a:xfrm>
              <a:off x="2791543" y="2847475"/>
              <a:ext cx="713657" cy="307777"/>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Apply</a:t>
              </a:r>
            </a:p>
          </p:txBody>
        </p:sp>
        <p:sp>
          <p:nvSpPr>
            <p:cNvPr id="20" name="Arc 19"/>
            <p:cNvSpPr/>
            <p:nvPr/>
          </p:nvSpPr>
          <p:spPr>
            <a:xfrm rot="5400000">
              <a:off x="4908249" y="2863484"/>
              <a:ext cx="1458515" cy="760413"/>
            </a:xfrm>
            <a:prstGeom prst="arc">
              <a:avLst>
                <a:gd name="adj1" fmla="val 17461267"/>
                <a:gd name="adj2" fmla="val 20906256"/>
              </a:avLst>
            </a:prstGeom>
            <a:ln>
              <a:headEnd type="none"/>
              <a:tailEnd type="triangle"/>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sz="1400" dirty="0"/>
            </a:p>
          </p:txBody>
        </p:sp>
        <p:sp>
          <p:nvSpPr>
            <p:cNvPr id="21" name="Arc 20"/>
            <p:cNvSpPr/>
            <p:nvPr/>
          </p:nvSpPr>
          <p:spPr>
            <a:xfrm rot="18514564">
              <a:off x="2652411" y="2669863"/>
              <a:ext cx="1458515" cy="760412"/>
            </a:xfrm>
            <a:prstGeom prst="arc">
              <a:avLst>
                <a:gd name="adj1" fmla="val 17461267"/>
                <a:gd name="adj2" fmla="val 20906256"/>
              </a:avLst>
            </a:prstGeom>
            <a:ln>
              <a:headEnd type="none"/>
              <a:tailEnd type="triangle"/>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sz="1400" dirty="0"/>
            </a:p>
          </p:txBody>
        </p:sp>
        <p:sp>
          <p:nvSpPr>
            <p:cNvPr id="22" name="Arc 21"/>
            <p:cNvSpPr/>
            <p:nvPr/>
          </p:nvSpPr>
          <p:spPr>
            <a:xfrm rot="14653149">
              <a:off x="2749250" y="3445937"/>
              <a:ext cx="1458514" cy="760413"/>
            </a:xfrm>
            <a:prstGeom prst="arc">
              <a:avLst>
                <a:gd name="adj1" fmla="val 17461267"/>
                <a:gd name="adj2" fmla="val 20906256"/>
              </a:avLst>
            </a:prstGeom>
            <a:ln>
              <a:headEnd type="none"/>
              <a:tailEnd type="triangle"/>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sz="1400" dirty="0"/>
            </a:p>
          </p:txBody>
        </p:sp>
        <p:sp>
          <p:nvSpPr>
            <p:cNvPr id="23" name="Arc 22"/>
            <p:cNvSpPr/>
            <p:nvPr/>
          </p:nvSpPr>
          <p:spPr>
            <a:xfrm rot="9503005">
              <a:off x="4015875" y="3417475"/>
              <a:ext cx="1457325" cy="760204"/>
            </a:xfrm>
            <a:prstGeom prst="arc">
              <a:avLst>
                <a:gd name="adj1" fmla="val 17597379"/>
                <a:gd name="adj2" fmla="val 20906256"/>
              </a:avLst>
            </a:prstGeom>
            <a:ln>
              <a:headEnd type="none"/>
              <a:tailEnd type="triangle"/>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sz="1400" dirty="0"/>
            </a:p>
          </p:txBody>
        </p:sp>
      </p:grpSp>
      <p:sp>
        <p:nvSpPr>
          <p:cNvPr id="16" name="TextBox 15"/>
          <p:cNvSpPr txBox="1"/>
          <p:nvPr/>
        </p:nvSpPr>
        <p:spPr>
          <a:xfrm>
            <a:off x="2676525" y="1214438"/>
            <a:ext cx="3870325" cy="542925"/>
          </a:xfrm>
          <a:prstGeom prst="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sz="1400" b="1" dirty="0">
                <a:latin typeface="Arial" pitchFamily="34" charset="0"/>
                <a:cs typeface="Arial" pitchFamily="34" charset="0"/>
              </a:rPr>
              <a:t>1. Students</a:t>
            </a:r>
            <a:r>
              <a:rPr lang="en-US" sz="1400" dirty="0">
                <a:latin typeface="Arial" pitchFamily="34" charset="0"/>
                <a:cs typeface="Arial" pitchFamily="34" charset="0"/>
              </a:rPr>
              <a:t> have a common sensory rich experience rerated to the learning objective </a:t>
            </a:r>
          </a:p>
        </p:txBody>
      </p:sp>
      <p:sp>
        <p:nvSpPr>
          <p:cNvPr id="17" name="TextBox 16"/>
          <p:cNvSpPr txBox="1"/>
          <p:nvPr/>
        </p:nvSpPr>
        <p:spPr>
          <a:xfrm>
            <a:off x="7072313" y="2130425"/>
            <a:ext cx="1928812" cy="2244725"/>
          </a:xfrm>
          <a:prstGeom prst="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sz="1400" b="1" dirty="0">
                <a:latin typeface="Arial" pitchFamily="34" charset="0"/>
                <a:cs typeface="Arial" pitchFamily="34" charset="0"/>
              </a:rPr>
              <a:t>2. Facilitated dialogue</a:t>
            </a:r>
            <a:r>
              <a:rPr lang="en-US" sz="1400" dirty="0">
                <a:latin typeface="Arial" pitchFamily="34" charset="0"/>
                <a:cs typeface="Arial" pitchFamily="34" charset="0"/>
              </a:rPr>
              <a:t> about what happened during the CE and  what students learned or relearned during that experience.  Stimulates reflective practice and self-assessment.</a:t>
            </a:r>
          </a:p>
        </p:txBody>
      </p:sp>
      <p:sp>
        <p:nvSpPr>
          <p:cNvPr id="19" name="TextBox 18"/>
          <p:cNvSpPr txBox="1"/>
          <p:nvPr/>
        </p:nvSpPr>
        <p:spPr>
          <a:xfrm>
            <a:off x="5715000" y="5176838"/>
            <a:ext cx="3214688" cy="968375"/>
          </a:xfrm>
          <a:prstGeom prst="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sz="1400" b="1" dirty="0">
                <a:latin typeface="Arial" pitchFamily="34" charset="0"/>
                <a:cs typeface="Arial" pitchFamily="34" charset="0"/>
              </a:rPr>
              <a:t>3.</a:t>
            </a:r>
            <a:r>
              <a:rPr lang="en-US" sz="1400" dirty="0">
                <a:latin typeface="Arial" pitchFamily="34" charset="0"/>
                <a:cs typeface="Arial" pitchFamily="34" charset="0"/>
              </a:rPr>
              <a:t>  </a:t>
            </a:r>
            <a:r>
              <a:rPr lang="en-US" sz="1400" b="1" dirty="0">
                <a:latin typeface="Arial" pitchFamily="34" charset="0"/>
                <a:cs typeface="Arial" pitchFamily="34" charset="0"/>
              </a:rPr>
              <a:t>New information</a:t>
            </a:r>
            <a:r>
              <a:rPr lang="en-US" sz="1400" dirty="0">
                <a:latin typeface="Arial" pitchFamily="34" charset="0"/>
                <a:cs typeface="Arial" pitchFamily="34" charset="0"/>
              </a:rPr>
              <a:t> presented in a  variety of methods, i.e., Traditional lecture, Socratic methodology,   discussion., etc.</a:t>
            </a:r>
          </a:p>
        </p:txBody>
      </p:sp>
      <p:sp>
        <p:nvSpPr>
          <p:cNvPr id="24" name="TextBox 23"/>
          <p:cNvSpPr txBox="1"/>
          <p:nvPr/>
        </p:nvSpPr>
        <p:spPr>
          <a:xfrm>
            <a:off x="214313" y="5189538"/>
            <a:ext cx="4429125" cy="968375"/>
          </a:xfrm>
          <a:prstGeom prst="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sz="1400" b="1" dirty="0">
                <a:latin typeface="Arial" pitchFamily="34" charset="0"/>
                <a:cs typeface="Arial" pitchFamily="34" charset="0"/>
              </a:rPr>
              <a:t>4. Facilitated dialogue  </a:t>
            </a:r>
            <a:r>
              <a:rPr lang="en-US" sz="1400" dirty="0">
                <a:latin typeface="Arial" pitchFamily="34" charset="0"/>
                <a:cs typeface="Arial" pitchFamily="34" charset="0"/>
              </a:rPr>
              <a:t>where students use their critical reasoning and creative thinking skills to reveal value and practical application of the learning.  Encourages reflective practice.</a:t>
            </a:r>
          </a:p>
        </p:txBody>
      </p:sp>
      <p:sp>
        <p:nvSpPr>
          <p:cNvPr id="25" name="TextBox 24"/>
          <p:cNvSpPr txBox="1"/>
          <p:nvPr/>
        </p:nvSpPr>
        <p:spPr>
          <a:xfrm>
            <a:off x="214313" y="2870200"/>
            <a:ext cx="1785937" cy="755650"/>
          </a:xfrm>
          <a:prstGeom prst="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sz="1400" b="1" dirty="0">
                <a:latin typeface="Arial" pitchFamily="34" charset="0"/>
                <a:cs typeface="Arial" pitchFamily="34" charset="0"/>
              </a:rPr>
              <a:t>5.  Assessment</a:t>
            </a:r>
            <a:r>
              <a:rPr lang="en-US" sz="1400" dirty="0">
                <a:latin typeface="Arial" pitchFamily="34" charset="0"/>
                <a:cs typeface="Arial" pitchFamily="34" charset="0"/>
              </a:rPr>
              <a:t> and measurement of student learning.</a:t>
            </a:r>
          </a:p>
        </p:txBody>
      </p:sp>
      <p:cxnSp>
        <p:nvCxnSpPr>
          <p:cNvPr id="26" name="Straight Arrow Connector 25"/>
          <p:cNvCxnSpPr>
            <a:endCxn id="16" idx="2"/>
          </p:cNvCxnSpPr>
          <p:nvPr/>
        </p:nvCxnSpPr>
        <p:spPr>
          <a:xfrm rot="16200000" flipV="1">
            <a:off x="4353719" y="2028032"/>
            <a:ext cx="517525" cy="1587"/>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endCxn id="17" idx="1"/>
          </p:cNvCxnSpPr>
          <p:nvPr/>
        </p:nvCxnSpPr>
        <p:spPr>
          <a:xfrm flipV="1">
            <a:off x="6524625" y="3252788"/>
            <a:ext cx="534988" cy="3175"/>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endCxn id="19" idx="0"/>
          </p:cNvCxnSpPr>
          <p:nvPr/>
        </p:nvCxnSpPr>
        <p:spPr>
          <a:xfrm rot="16200000" flipH="1">
            <a:off x="6064250" y="3905250"/>
            <a:ext cx="649288" cy="1868488"/>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endCxn id="24" idx="0"/>
          </p:cNvCxnSpPr>
          <p:nvPr/>
        </p:nvCxnSpPr>
        <p:spPr>
          <a:xfrm rot="5400000">
            <a:off x="2568575" y="4352925"/>
            <a:ext cx="684213" cy="963613"/>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8444" name="Straight Arrow Connector 39"/>
          <p:cNvCxnSpPr>
            <a:cxnSpLocks noChangeShapeType="1"/>
            <a:stCxn id="18" idx="1"/>
            <a:endCxn id="25" idx="3"/>
          </p:cNvCxnSpPr>
          <p:nvPr/>
        </p:nvCxnSpPr>
        <p:spPr bwMode="auto">
          <a:xfrm flipH="1">
            <a:off x="2012950" y="3243263"/>
            <a:ext cx="742950" cy="4762"/>
          </a:xfrm>
          <a:prstGeom prst="straightConnector1">
            <a:avLst/>
          </a:prstGeom>
          <a:noFill/>
          <a:ln w="19050">
            <a:solidFill>
              <a:srgbClr val="C00000"/>
            </a:solidFill>
            <a:round/>
            <a:headEnd/>
            <a:tailEnd type="arrow" w="med" len="med"/>
          </a:ln>
        </p:spPr>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7" name="Group 1049"/>
          <p:cNvGrpSpPr>
            <a:grpSpLocks/>
          </p:cNvGrpSpPr>
          <p:nvPr/>
        </p:nvGrpSpPr>
        <p:grpSpPr bwMode="auto">
          <a:xfrm>
            <a:off x="2286000" y="2590800"/>
            <a:ext cx="4495800" cy="2590800"/>
            <a:chOff x="1440" y="1632"/>
            <a:chExt cx="2832" cy="1632"/>
          </a:xfrm>
        </p:grpSpPr>
        <p:grpSp>
          <p:nvGrpSpPr>
            <p:cNvPr id="19468" name="Group 3"/>
            <p:cNvGrpSpPr>
              <a:grpSpLocks/>
            </p:cNvGrpSpPr>
            <p:nvPr/>
          </p:nvGrpSpPr>
          <p:grpSpPr bwMode="auto">
            <a:xfrm>
              <a:off x="1440" y="1632"/>
              <a:ext cx="2832" cy="1632"/>
              <a:chOff x="363288" y="1143000"/>
              <a:chExt cx="6705600" cy="3504982"/>
            </a:xfrm>
          </p:grpSpPr>
          <p:sp>
            <p:nvSpPr>
              <p:cNvPr id="6" name="Rounded Rectangle 5"/>
              <p:cNvSpPr/>
              <p:nvPr/>
            </p:nvSpPr>
            <p:spPr>
              <a:xfrm>
                <a:off x="363288" y="1143000"/>
                <a:ext cx="6705600" cy="3504982"/>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endParaRPr lang="en-US" sz="1400" dirty="0"/>
              </a:p>
            </p:txBody>
          </p:sp>
          <p:sp>
            <p:nvSpPr>
              <p:cNvPr id="8" name="TextBox 7"/>
              <p:cNvSpPr txBox="1"/>
              <p:nvPr/>
            </p:nvSpPr>
            <p:spPr>
              <a:xfrm>
                <a:off x="4683160" y="2566671"/>
                <a:ext cx="1647822" cy="416404"/>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Principles</a:t>
                </a:r>
              </a:p>
            </p:txBody>
          </p:sp>
          <p:sp>
            <p:nvSpPr>
              <p:cNvPr id="9" name="TextBox 8"/>
              <p:cNvSpPr txBox="1"/>
              <p:nvPr/>
            </p:nvSpPr>
            <p:spPr>
              <a:xfrm>
                <a:off x="2732986" y="3733799"/>
                <a:ext cx="2016023" cy="707842"/>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Performance</a:t>
                </a:r>
              </a:p>
              <a:p>
                <a:pPr algn="ct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Indicators</a:t>
                </a:r>
              </a:p>
            </p:txBody>
          </p:sp>
          <p:sp>
            <p:nvSpPr>
              <p:cNvPr id="10" name="Arc 9"/>
              <p:cNvSpPr/>
              <p:nvPr/>
            </p:nvSpPr>
            <p:spPr>
              <a:xfrm rot="1296156">
                <a:off x="3678203" y="1819514"/>
                <a:ext cx="2194948" cy="1189804"/>
              </a:xfrm>
              <a:prstGeom prst="arc">
                <a:avLst>
                  <a:gd name="adj1" fmla="val 15543389"/>
                  <a:gd name="adj2" fmla="val 20906256"/>
                </a:avLst>
              </a:prstGeom>
              <a:ln>
                <a:headEnd type="none"/>
                <a:tailEnd type="triangle"/>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sz="1400" dirty="0"/>
              </a:p>
            </p:txBody>
          </p:sp>
          <p:sp>
            <p:nvSpPr>
              <p:cNvPr id="11" name="TextBox 10"/>
              <p:cNvSpPr txBox="1"/>
              <p:nvPr/>
            </p:nvSpPr>
            <p:spPr>
              <a:xfrm>
                <a:off x="2470870" y="1536288"/>
                <a:ext cx="2488661" cy="707842"/>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Situated Tasks</a:t>
                </a:r>
              </a:p>
              <a:p>
                <a:pPr algn="ct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(Task + Context)</a:t>
                </a:r>
              </a:p>
            </p:txBody>
          </p:sp>
          <p:sp>
            <p:nvSpPr>
              <p:cNvPr id="12" name="TextBox 11"/>
              <p:cNvSpPr txBox="1"/>
              <p:nvPr/>
            </p:nvSpPr>
            <p:spPr>
              <a:xfrm>
                <a:off x="591794" y="2515564"/>
                <a:ext cx="1908431" cy="707842"/>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Observable </a:t>
                </a:r>
              </a:p>
              <a:p>
                <a:pPr algn="ctr" fontAlgn="auto">
                  <a:spcBef>
                    <a:spcPts val="0"/>
                  </a:spcBef>
                  <a:spcAft>
                    <a:spcPts val="0"/>
                  </a:spcAft>
                  <a:defRPr/>
                </a:pPr>
                <a:r>
                  <a:rPr lang="en-US" sz="1400" b="1" spc="50" dirty="0">
                    <a:ln w="11430"/>
                    <a:solidFill>
                      <a:srgbClr val="000099"/>
                    </a:solidFill>
                    <a:effectLst>
                      <a:outerShdw blurRad="76200" dist="50800" dir="5400000" algn="tl" rotWithShape="0">
                        <a:srgbClr val="000000">
                          <a:alpha val="65000"/>
                        </a:srgbClr>
                      </a:outerShdw>
                    </a:effectLst>
                    <a:latin typeface="Arial" pitchFamily="34" charset="0"/>
                    <a:ea typeface="+mn-ea"/>
                    <a:cs typeface="Arial" pitchFamily="34" charset="0"/>
                  </a:rPr>
                  <a:t>Behavior</a:t>
                </a:r>
              </a:p>
            </p:txBody>
          </p:sp>
          <p:sp>
            <p:nvSpPr>
              <p:cNvPr id="13" name="Arc 12"/>
              <p:cNvSpPr>
                <a:spLocks noChangeArrowheads="1"/>
              </p:cNvSpPr>
              <p:nvPr/>
            </p:nvSpPr>
            <p:spPr bwMode="auto">
              <a:xfrm rot="6991441">
                <a:off x="4036944" y="2346275"/>
                <a:ext cx="2194909" cy="1188634"/>
              </a:xfrm>
              <a:custGeom>
                <a:avLst/>
                <a:gdLst>
                  <a:gd name="T0" fmla="*/ 983164 w 2194909"/>
                  <a:gd name="T1" fmla="*/ 3232 h 1188634"/>
                  <a:gd name="T2" fmla="*/ 1097455 w 2194909"/>
                  <a:gd name="T3" fmla="*/ 594317 h 1188634"/>
                  <a:gd name="T4" fmla="*/ 2124090 w 2194909"/>
                  <a:gd name="T5" fmla="*/ 384281 h 1188634"/>
                  <a:gd name="T6" fmla="*/ 2 60000 65536"/>
                  <a:gd name="T7" fmla="*/ 3 60000 65536"/>
                  <a:gd name="T8" fmla="*/ 1 60000 65536"/>
                  <a:gd name="T9" fmla="*/ 983164 w 2194909"/>
                  <a:gd name="T10" fmla="*/ 0 h 1188634"/>
                  <a:gd name="T11" fmla="*/ 2124090 w 2194909"/>
                  <a:gd name="T12" fmla="*/ 384281 h 1188634"/>
                </a:gdLst>
                <a:ahLst/>
                <a:cxnLst>
                  <a:cxn ang="T6">
                    <a:pos x="T0" y="T1"/>
                  </a:cxn>
                  <a:cxn ang="T7">
                    <a:pos x="T2" y="T3"/>
                  </a:cxn>
                  <a:cxn ang="T8">
                    <a:pos x="T4" y="T5"/>
                  </a:cxn>
                </a:cxnLst>
                <a:rect l="T9" t="T10" r="T11" b="T12"/>
                <a:pathLst>
                  <a:path w="2194909" h="1188634" stroke="0">
                    <a:moveTo>
                      <a:pt x="983164" y="3232"/>
                    </a:moveTo>
                    <a:lnTo>
                      <a:pt x="983163" y="3231"/>
                    </a:lnTo>
                    <a:cubicBezTo>
                      <a:pt x="1021131" y="1078"/>
                      <a:pt x="1059280" y="-1"/>
                      <a:pt x="1097455" y="-1"/>
                    </a:cubicBezTo>
                    <a:cubicBezTo>
                      <a:pt x="1553943" y="-1"/>
                      <a:pt x="1962764" y="153026"/>
                      <a:pt x="2124090" y="384280"/>
                    </a:cubicBezTo>
                    <a:lnTo>
                      <a:pt x="1097455" y="594317"/>
                    </a:lnTo>
                    <a:close/>
                  </a:path>
                  <a:path w="2194909" h="1188634" fill="none">
                    <a:moveTo>
                      <a:pt x="983164" y="3232"/>
                    </a:moveTo>
                    <a:lnTo>
                      <a:pt x="983163" y="3231"/>
                    </a:lnTo>
                    <a:cubicBezTo>
                      <a:pt x="1021131" y="1078"/>
                      <a:pt x="1059280" y="-1"/>
                      <a:pt x="1097455" y="-1"/>
                    </a:cubicBezTo>
                    <a:cubicBezTo>
                      <a:pt x="1553943" y="-1"/>
                      <a:pt x="1962764" y="153026"/>
                      <a:pt x="2124090" y="384280"/>
                    </a:cubicBezTo>
                  </a:path>
                </a:pathLst>
              </a:custGeom>
              <a:noFill/>
              <a:ln w="25400">
                <a:solidFill>
                  <a:schemeClr val="accent1"/>
                </a:solidFill>
                <a:miter lim="800000"/>
                <a:headEnd/>
                <a:tailEnd type="triangle" w="med" len="med"/>
              </a:ln>
              <a:effectLst>
                <a:outerShdw blurRad="40000" dist="20000" dir="5400000" rotWithShape="0">
                  <a:srgbClr val="000000">
                    <a:alpha val="37999"/>
                  </a:srgbClr>
                </a:outerShdw>
              </a:effectLst>
            </p:spPr>
            <p:txBody>
              <a:bodyPr rot="10800000" vert="eaVert" anchor="ctr"/>
              <a:lstStyle/>
              <a:p>
                <a:pPr algn="ctr" fontAlgn="auto">
                  <a:spcBef>
                    <a:spcPts val="0"/>
                  </a:spcBef>
                  <a:spcAft>
                    <a:spcPts val="0"/>
                  </a:spcAft>
                  <a:defRPr/>
                </a:pPr>
                <a:endParaRPr lang="en-US" sz="1400" dirty="0">
                  <a:latin typeface="+mn-lt"/>
                  <a:ea typeface="+mn-ea"/>
                  <a:cs typeface="+mn-cs"/>
                </a:endParaRPr>
              </a:p>
            </p:txBody>
          </p:sp>
          <p:sp>
            <p:nvSpPr>
              <p:cNvPr id="14" name="Arc 13"/>
              <p:cNvSpPr>
                <a:spLocks noChangeArrowheads="1"/>
              </p:cNvSpPr>
              <p:nvPr/>
            </p:nvSpPr>
            <p:spPr bwMode="auto">
              <a:xfrm rot="-9435872">
                <a:off x="1663209" y="2785961"/>
                <a:ext cx="2194947" cy="1189804"/>
              </a:xfrm>
              <a:custGeom>
                <a:avLst/>
                <a:gdLst>
                  <a:gd name="T0" fmla="*/ 983071 w 2194947"/>
                  <a:gd name="T1" fmla="*/ 3241 h 1189804"/>
                  <a:gd name="T2" fmla="*/ 1097474 w 2194947"/>
                  <a:gd name="T3" fmla="*/ 594902 h 1189804"/>
                  <a:gd name="T4" fmla="*/ 2124250 w 2194947"/>
                  <a:gd name="T5" fmla="*/ 384837 h 1189804"/>
                  <a:gd name="T6" fmla="*/ 2 60000 65536"/>
                  <a:gd name="T7" fmla="*/ 3 60000 65536"/>
                  <a:gd name="T8" fmla="*/ 1 60000 65536"/>
                  <a:gd name="T9" fmla="*/ 983071 w 2194947"/>
                  <a:gd name="T10" fmla="*/ 0 h 1189804"/>
                  <a:gd name="T11" fmla="*/ 2124250 w 2194947"/>
                  <a:gd name="T12" fmla="*/ 384837 h 1189804"/>
                </a:gdLst>
                <a:ahLst/>
                <a:cxnLst>
                  <a:cxn ang="T6">
                    <a:pos x="T0" y="T1"/>
                  </a:cxn>
                  <a:cxn ang="T7">
                    <a:pos x="T2" y="T3"/>
                  </a:cxn>
                  <a:cxn ang="T8">
                    <a:pos x="T4" y="T5"/>
                  </a:cxn>
                </a:cxnLst>
                <a:rect l="T9" t="T10" r="T11" b="T12"/>
                <a:pathLst>
                  <a:path w="2194947" h="1189804" stroke="0">
                    <a:moveTo>
                      <a:pt x="983071" y="3241"/>
                    </a:moveTo>
                    <a:lnTo>
                      <a:pt x="983070" y="3240"/>
                    </a:lnTo>
                    <a:cubicBezTo>
                      <a:pt x="1021074" y="1081"/>
                      <a:pt x="1059260" y="-1"/>
                      <a:pt x="1097473" y="-1"/>
                    </a:cubicBezTo>
                    <a:cubicBezTo>
                      <a:pt x="1554097" y="-1"/>
                      <a:pt x="1963012" y="153261"/>
                      <a:pt x="2124250" y="384836"/>
                    </a:cubicBezTo>
                    <a:lnTo>
                      <a:pt x="1097474" y="594902"/>
                    </a:lnTo>
                    <a:close/>
                  </a:path>
                  <a:path w="2194947" h="1189804" fill="none">
                    <a:moveTo>
                      <a:pt x="983071" y="3241"/>
                    </a:moveTo>
                    <a:lnTo>
                      <a:pt x="983070" y="3240"/>
                    </a:lnTo>
                    <a:cubicBezTo>
                      <a:pt x="1021074" y="1081"/>
                      <a:pt x="1059260" y="-1"/>
                      <a:pt x="1097473" y="-1"/>
                    </a:cubicBezTo>
                    <a:cubicBezTo>
                      <a:pt x="1554097" y="-1"/>
                      <a:pt x="1963012" y="153261"/>
                      <a:pt x="2124250" y="384836"/>
                    </a:cubicBezTo>
                  </a:path>
                </a:pathLst>
              </a:custGeom>
              <a:noFill/>
              <a:ln w="25400">
                <a:solidFill>
                  <a:schemeClr val="accent1"/>
                </a:solidFill>
                <a:miter lim="800000"/>
                <a:headEnd/>
                <a:tailEnd type="triangle" w="med" len="med"/>
              </a:ln>
              <a:effectLst>
                <a:outerShdw blurRad="40000" dist="20000" dir="5400000" rotWithShape="0">
                  <a:srgbClr val="000000">
                    <a:alpha val="37999"/>
                  </a:srgbClr>
                </a:outerShdw>
              </a:effectLst>
            </p:spPr>
            <p:txBody>
              <a:bodyPr rot="10800000" anchor="ctr"/>
              <a:lstStyle/>
              <a:p>
                <a:pPr algn="ctr" fontAlgn="auto">
                  <a:spcBef>
                    <a:spcPts val="0"/>
                  </a:spcBef>
                  <a:spcAft>
                    <a:spcPts val="0"/>
                  </a:spcAft>
                  <a:defRPr/>
                </a:pPr>
                <a:endParaRPr lang="en-US" sz="1400" dirty="0">
                  <a:latin typeface="+mn-lt"/>
                  <a:ea typeface="+mn-ea"/>
                  <a:cs typeface="+mn-cs"/>
                </a:endParaRPr>
              </a:p>
            </p:txBody>
          </p:sp>
          <p:sp>
            <p:nvSpPr>
              <p:cNvPr id="15" name="Arc 14"/>
              <p:cNvSpPr>
                <a:spLocks noChangeArrowheads="1"/>
              </p:cNvSpPr>
              <p:nvPr/>
            </p:nvSpPr>
            <p:spPr bwMode="auto">
              <a:xfrm rot="-3315915">
                <a:off x="951705" y="2163724"/>
                <a:ext cx="2194909" cy="1188634"/>
              </a:xfrm>
              <a:custGeom>
                <a:avLst/>
                <a:gdLst>
                  <a:gd name="T0" fmla="*/ 983164 w 2194909"/>
                  <a:gd name="T1" fmla="*/ 3232 h 1188634"/>
                  <a:gd name="T2" fmla="*/ 1097455 w 2194909"/>
                  <a:gd name="T3" fmla="*/ 594317 h 1188634"/>
                  <a:gd name="T4" fmla="*/ 2124090 w 2194909"/>
                  <a:gd name="T5" fmla="*/ 384281 h 1188634"/>
                  <a:gd name="T6" fmla="*/ 2 60000 65536"/>
                  <a:gd name="T7" fmla="*/ 3 60000 65536"/>
                  <a:gd name="T8" fmla="*/ 1 60000 65536"/>
                  <a:gd name="T9" fmla="*/ 983164 w 2194909"/>
                  <a:gd name="T10" fmla="*/ 0 h 1188634"/>
                  <a:gd name="T11" fmla="*/ 2124090 w 2194909"/>
                  <a:gd name="T12" fmla="*/ 384281 h 1188634"/>
                </a:gdLst>
                <a:ahLst/>
                <a:cxnLst>
                  <a:cxn ang="T6">
                    <a:pos x="T0" y="T1"/>
                  </a:cxn>
                  <a:cxn ang="T7">
                    <a:pos x="T2" y="T3"/>
                  </a:cxn>
                  <a:cxn ang="T8">
                    <a:pos x="T4" y="T5"/>
                  </a:cxn>
                </a:cxnLst>
                <a:rect l="T9" t="T10" r="T11" b="T12"/>
                <a:pathLst>
                  <a:path w="2194909" h="1188634" stroke="0">
                    <a:moveTo>
                      <a:pt x="983164" y="3232"/>
                    </a:moveTo>
                    <a:lnTo>
                      <a:pt x="983163" y="3231"/>
                    </a:lnTo>
                    <a:cubicBezTo>
                      <a:pt x="1021131" y="1078"/>
                      <a:pt x="1059280" y="-1"/>
                      <a:pt x="1097455" y="-1"/>
                    </a:cubicBezTo>
                    <a:cubicBezTo>
                      <a:pt x="1553943" y="-1"/>
                      <a:pt x="1962764" y="153026"/>
                      <a:pt x="2124090" y="384280"/>
                    </a:cubicBezTo>
                    <a:lnTo>
                      <a:pt x="1097455" y="594317"/>
                    </a:lnTo>
                    <a:close/>
                  </a:path>
                  <a:path w="2194909" h="1188634" fill="none">
                    <a:moveTo>
                      <a:pt x="983164" y="3232"/>
                    </a:moveTo>
                    <a:lnTo>
                      <a:pt x="983163" y="3231"/>
                    </a:lnTo>
                    <a:cubicBezTo>
                      <a:pt x="1021131" y="1078"/>
                      <a:pt x="1059280" y="-1"/>
                      <a:pt x="1097455" y="-1"/>
                    </a:cubicBezTo>
                    <a:cubicBezTo>
                      <a:pt x="1553943" y="-1"/>
                      <a:pt x="1962764" y="153026"/>
                      <a:pt x="2124090" y="384280"/>
                    </a:cubicBezTo>
                  </a:path>
                </a:pathLst>
              </a:custGeom>
              <a:noFill/>
              <a:ln w="25400">
                <a:solidFill>
                  <a:schemeClr val="accent1"/>
                </a:solidFill>
                <a:miter lim="800000"/>
                <a:headEnd/>
                <a:tailEnd type="triangle" w="med" len="med"/>
              </a:ln>
              <a:effectLst>
                <a:outerShdw blurRad="40000" dist="20000" dir="5400000" rotWithShape="0">
                  <a:srgbClr val="000000">
                    <a:alpha val="37999"/>
                  </a:srgbClr>
                </a:outerShdw>
              </a:effectLst>
            </p:spPr>
            <p:txBody>
              <a:bodyPr vert="eaVert" anchor="ctr"/>
              <a:lstStyle/>
              <a:p>
                <a:pPr algn="ctr" fontAlgn="auto">
                  <a:spcBef>
                    <a:spcPts val="0"/>
                  </a:spcBef>
                  <a:spcAft>
                    <a:spcPts val="0"/>
                  </a:spcAft>
                  <a:defRPr/>
                </a:pPr>
                <a:endParaRPr lang="en-US" sz="1400" dirty="0">
                  <a:latin typeface="+mn-lt"/>
                  <a:ea typeface="+mn-ea"/>
                  <a:cs typeface="+mn-cs"/>
                </a:endParaRPr>
              </a:p>
            </p:txBody>
          </p:sp>
        </p:grpSp>
        <p:sp>
          <p:nvSpPr>
            <p:cNvPr id="19469" name="Text Box 1047"/>
            <p:cNvSpPr txBox="1">
              <a:spLocks noChangeArrowheads="1"/>
            </p:cNvSpPr>
            <p:nvPr/>
          </p:nvSpPr>
          <p:spPr bwMode="auto">
            <a:xfrm>
              <a:off x="2340" y="1968"/>
              <a:ext cx="1040" cy="192"/>
            </a:xfrm>
            <a:prstGeom prst="rect">
              <a:avLst/>
            </a:prstGeom>
            <a:solidFill>
              <a:srgbClr val="EAEAEA"/>
            </a:solidFill>
            <a:ln w="9525">
              <a:noFill/>
              <a:miter lim="800000"/>
              <a:headEnd/>
              <a:tailEnd/>
            </a:ln>
          </p:spPr>
          <p:txBody>
            <a:bodyPr>
              <a:spAutoFit/>
            </a:bodyPr>
            <a:lstStyle/>
            <a:p>
              <a:pPr>
                <a:spcBef>
                  <a:spcPct val="50000"/>
                </a:spcBef>
              </a:pPr>
              <a:r>
                <a:rPr lang="en-US" sz="1400">
                  <a:solidFill>
                    <a:srgbClr val="000099"/>
                  </a:solidFill>
                </a:rPr>
                <a:t>(Variable Context)</a:t>
              </a:r>
            </a:p>
          </p:txBody>
        </p:sp>
      </p:grpSp>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ea typeface="+mj-ea"/>
                <a:cs typeface="Arial" pitchFamily="34" charset="0"/>
              </a:rPr>
              <a:t>Outcome-Based Training and Education</a:t>
            </a:r>
            <a:endParaRPr lang="en-US" dirty="0">
              <a:ea typeface="+mj-ea"/>
              <a:cs typeface="Arial" pitchFamily="34" charset="0"/>
            </a:endParaRPr>
          </a:p>
        </p:txBody>
      </p:sp>
      <p:sp>
        <p:nvSpPr>
          <p:cNvPr id="19459" name="Text Box 1040"/>
          <p:cNvSpPr txBox="1">
            <a:spLocks noChangeArrowheads="1"/>
          </p:cNvSpPr>
          <p:nvPr/>
        </p:nvSpPr>
        <p:spPr bwMode="auto">
          <a:xfrm>
            <a:off x="5181600" y="1517650"/>
            <a:ext cx="3733800" cy="768350"/>
          </a:xfrm>
          <a:prstGeom prst="rect">
            <a:avLst/>
          </a:prstGeom>
          <a:solidFill>
            <a:schemeClr val="tx1"/>
          </a:solidFill>
          <a:ln w="38100">
            <a:solidFill>
              <a:srgbClr val="C00000"/>
            </a:solidFill>
            <a:miter lim="800000"/>
            <a:headEnd/>
            <a:tailEnd/>
          </a:ln>
        </p:spPr>
        <p:txBody>
          <a:bodyPr>
            <a:spAutoFit/>
          </a:bodyPr>
          <a:lstStyle/>
          <a:p>
            <a:pPr>
              <a:spcBef>
                <a:spcPct val="50000"/>
              </a:spcBef>
            </a:pPr>
            <a:r>
              <a:rPr lang="en-US" sz="1400" b="1">
                <a:solidFill>
                  <a:srgbClr val="000000"/>
                </a:solidFill>
              </a:rPr>
              <a:t>1. Instruction is</a:t>
            </a:r>
            <a:r>
              <a:rPr lang="en-US" sz="1400">
                <a:solidFill>
                  <a:srgbClr val="000000"/>
                </a:solidFill>
              </a:rPr>
              <a:t> </a:t>
            </a:r>
            <a:r>
              <a:rPr lang="en-US" sz="1400" b="1">
                <a:solidFill>
                  <a:srgbClr val="000000"/>
                </a:solidFill>
              </a:rPr>
              <a:t>community centered</a:t>
            </a:r>
            <a:r>
              <a:rPr lang="en-US" sz="1400">
                <a:solidFill>
                  <a:srgbClr val="000000"/>
                </a:solidFill>
              </a:rPr>
              <a:t>: what is taught and how it is taught reflects operational necessity of the COE</a:t>
            </a:r>
            <a:endParaRPr lang="en-US" sz="1200">
              <a:solidFill>
                <a:schemeClr val="bg1"/>
              </a:solidFill>
            </a:endParaRPr>
          </a:p>
        </p:txBody>
      </p:sp>
      <p:sp>
        <p:nvSpPr>
          <p:cNvPr id="19460" name="Text Box 1041"/>
          <p:cNvSpPr txBox="1">
            <a:spLocks noChangeArrowheads="1"/>
          </p:cNvSpPr>
          <p:nvPr/>
        </p:nvSpPr>
        <p:spPr bwMode="auto">
          <a:xfrm>
            <a:off x="5410200" y="5572125"/>
            <a:ext cx="3505200" cy="981075"/>
          </a:xfrm>
          <a:prstGeom prst="rect">
            <a:avLst/>
          </a:prstGeom>
          <a:solidFill>
            <a:schemeClr val="tx1"/>
          </a:solidFill>
          <a:ln w="38100">
            <a:solidFill>
              <a:srgbClr val="C00000"/>
            </a:solidFill>
            <a:miter lim="800000"/>
            <a:headEnd/>
            <a:tailEnd/>
          </a:ln>
        </p:spPr>
        <p:txBody>
          <a:bodyPr>
            <a:spAutoFit/>
          </a:bodyPr>
          <a:lstStyle/>
          <a:p>
            <a:pPr>
              <a:spcBef>
                <a:spcPct val="50000"/>
              </a:spcBef>
            </a:pPr>
            <a:r>
              <a:rPr lang="en-US" sz="1400" b="1">
                <a:solidFill>
                  <a:srgbClr val="000000"/>
                </a:solidFill>
              </a:rPr>
              <a:t>2. Instruction is knowledge centered:</a:t>
            </a:r>
            <a:r>
              <a:rPr lang="en-US" sz="1400">
                <a:solidFill>
                  <a:srgbClr val="000000"/>
                </a:solidFill>
              </a:rPr>
              <a:t> instructors understand the relationships between what is taught and why, when, and how it is taught </a:t>
            </a:r>
            <a:endParaRPr lang="en-US" sz="1200">
              <a:solidFill>
                <a:schemeClr val="bg1"/>
              </a:solidFill>
            </a:endParaRPr>
          </a:p>
        </p:txBody>
      </p:sp>
      <p:sp>
        <p:nvSpPr>
          <p:cNvPr id="19461" name="Text Box 1042"/>
          <p:cNvSpPr txBox="1">
            <a:spLocks noChangeArrowheads="1"/>
          </p:cNvSpPr>
          <p:nvPr/>
        </p:nvSpPr>
        <p:spPr bwMode="auto">
          <a:xfrm>
            <a:off x="304800" y="1517650"/>
            <a:ext cx="3733800" cy="768350"/>
          </a:xfrm>
          <a:prstGeom prst="rect">
            <a:avLst/>
          </a:prstGeom>
          <a:solidFill>
            <a:schemeClr val="tx1"/>
          </a:solidFill>
          <a:ln w="38100">
            <a:solidFill>
              <a:srgbClr val="C00000"/>
            </a:solidFill>
            <a:miter lim="800000"/>
            <a:headEnd/>
            <a:tailEnd/>
          </a:ln>
        </p:spPr>
        <p:txBody>
          <a:bodyPr>
            <a:spAutoFit/>
          </a:bodyPr>
          <a:lstStyle/>
          <a:p>
            <a:pPr>
              <a:spcBef>
                <a:spcPct val="50000"/>
              </a:spcBef>
            </a:pPr>
            <a:r>
              <a:rPr lang="en-US" sz="1400" b="1">
                <a:solidFill>
                  <a:srgbClr val="000000"/>
                </a:solidFill>
              </a:rPr>
              <a:t>4. Instruction is</a:t>
            </a:r>
            <a:r>
              <a:rPr lang="en-US" sz="1400">
                <a:solidFill>
                  <a:srgbClr val="000000"/>
                </a:solidFill>
              </a:rPr>
              <a:t> </a:t>
            </a:r>
            <a:r>
              <a:rPr lang="en-US" sz="1400" b="1">
                <a:solidFill>
                  <a:srgbClr val="000000"/>
                </a:solidFill>
              </a:rPr>
              <a:t>assessment centered</a:t>
            </a:r>
            <a:r>
              <a:rPr lang="en-US" sz="1400">
                <a:solidFill>
                  <a:srgbClr val="000000"/>
                </a:solidFill>
              </a:rPr>
              <a:t>: feedback about teaching and learning is actionable and responsive to needs of COE</a:t>
            </a:r>
            <a:endParaRPr lang="en-US" sz="1200">
              <a:solidFill>
                <a:schemeClr val="bg1"/>
              </a:solidFill>
            </a:endParaRPr>
          </a:p>
        </p:txBody>
      </p:sp>
      <p:sp>
        <p:nvSpPr>
          <p:cNvPr id="19462" name="Line 1043"/>
          <p:cNvSpPr>
            <a:spLocks noChangeShapeType="1"/>
          </p:cNvSpPr>
          <p:nvPr/>
        </p:nvSpPr>
        <p:spPr bwMode="auto">
          <a:xfrm flipV="1">
            <a:off x="1981200" y="4495800"/>
            <a:ext cx="1295400" cy="990600"/>
          </a:xfrm>
          <a:prstGeom prst="line">
            <a:avLst/>
          </a:prstGeom>
          <a:noFill/>
          <a:ln w="28575">
            <a:solidFill>
              <a:srgbClr val="C00000"/>
            </a:solidFill>
            <a:round/>
            <a:headEnd/>
            <a:tailEnd type="triangle" w="med" len="med"/>
          </a:ln>
        </p:spPr>
        <p:txBody>
          <a:bodyPr wrap="none" anchor="ctr"/>
          <a:lstStyle/>
          <a:p>
            <a:endParaRPr lang="en-US"/>
          </a:p>
        </p:txBody>
      </p:sp>
      <p:sp>
        <p:nvSpPr>
          <p:cNvPr id="19463" name="Line 1044"/>
          <p:cNvSpPr>
            <a:spLocks noChangeShapeType="1"/>
          </p:cNvSpPr>
          <p:nvPr/>
        </p:nvSpPr>
        <p:spPr bwMode="auto">
          <a:xfrm>
            <a:off x="2057400" y="2362200"/>
            <a:ext cx="1066800" cy="838200"/>
          </a:xfrm>
          <a:prstGeom prst="line">
            <a:avLst/>
          </a:prstGeom>
          <a:noFill/>
          <a:ln w="28575">
            <a:solidFill>
              <a:srgbClr val="C00000"/>
            </a:solidFill>
            <a:round/>
            <a:headEnd/>
            <a:tailEnd type="triangle" w="med" len="med"/>
          </a:ln>
        </p:spPr>
        <p:txBody>
          <a:bodyPr wrap="none" anchor="ctr"/>
          <a:lstStyle/>
          <a:p>
            <a:endParaRPr lang="en-US"/>
          </a:p>
        </p:txBody>
      </p:sp>
      <p:sp>
        <p:nvSpPr>
          <p:cNvPr id="19464" name="Line 1045"/>
          <p:cNvSpPr>
            <a:spLocks noChangeShapeType="1"/>
          </p:cNvSpPr>
          <p:nvPr/>
        </p:nvSpPr>
        <p:spPr bwMode="auto">
          <a:xfrm flipH="1">
            <a:off x="5791200" y="2438400"/>
            <a:ext cx="685800" cy="762000"/>
          </a:xfrm>
          <a:prstGeom prst="line">
            <a:avLst/>
          </a:prstGeom>
          <a:noFill/>
          <a:ln w="28575">
            <a:solidFill>
              <a:srgbClr val="C00000"/>
            </a:solidFill>
            <a:round/>
            <a:headEnd/>
            <a:tailEnd type="triangle" w="med" len="med"/>
          </a:ln>
        </p:spPr>
        <p:txBody>
          <a:bodyPr wrap="none" anchor="ctr"/>
          <a:lstStyle/>
          <a:p>
            <a:endParaRPr lang="en-US"/>
          </a:p>
        </p:txBody>
      </p:sp>
      <p:sp>
        <p:nvSpPr>
          <p:cNvPr id="19465" name="Line 1046"/>
          <p:cNvSpPr>
            <a:spLocks noChangeShapeType="1"/>
          </p:cNvSpPr>
          <p:nvPr/>
        </p:nvSpPr>
        <p:spPr bwMode="auto">
          <a:xfrm flipH="1" flipV="1">
            <a:off x="5791200" y="4419600"/>
            <a:ext cx="1143000" cy="990600"/>
          </a:xfrm>
          <a:prstGeom prst="line">
            <a:avLst/>
          </a:prstGeom>
          <a:noFill/>
          <a:ln w="28575">
            <a:solidFill>
              <a:srgbClr val="C00000"/>
            </a:solidFill>
            <a:round/>
            <a:headEnd/>
            <a:tailEnd type="triangle" w="med" len="med"/>
          </a:ln>
        </p:spPr>
        <p:txBody>
          <a:bodyPr wrap="none" anchor="ctr"/>
          <a:lstStyle/>
          <a:p>
            <a:endParaRPr lang="en-US"/>
          </a:p>
        </p:txBody>
      </p:sp>
      <p:sp>
        <p:nvSpPr>
          <p:cNvPr id="19466" name="Text Box 1048"/>
          <p:cNvSpPr txBox="1">
            <a:spLocks noChangeArrowheads="1"/>
          </p:cNvSpPr>
          <p:nvPr/>
        </p:nvSpPr>
        <p:spPr bwMode="auto">
          <a:xfrm>
            <a:off x="381000" y="838200"/>
            <a:ext cx="8458200" cy="336550"/>
          </a:xfrm>
          <a:prstGeom prst="rect">
            <a:avLst/>
          </a:prstGeom>
          <a:solidFill>
            <a:srgbClr val="000066"/>
          </a:solidFill>
          <a:ln w="9525">
            <a:noFill/>
            <a:miter lim="800000"/>
            <a:headEnd/>
            <a:tailEnd/>
          </a:ln>
        </p:spPr>
        <p:txBody>
          <a:bodyPr>
            <a:spAutoFit/>
          </a:bodyPr>
          <a:lstStyle/>
          <a:p>
            <a:pPr algn="ctr">
              <a:spcBef>
                <a:spcPct val="50000"/>
              </a:spcBef>
            </a:pPr>
            <a:r>
              <a:rPr lang="en-US" sz="1600" i="1"/>
              <a:t>a better prepared instructor leads to a better prepared Soldier and leader</a:t>
            </a:r>
            <a:endParaRPr lang="en-US" sz="2800" i="1">
              <a:latin typeface="Tahoma" pitchFamily="34" charset="0"/>
            </a:endParaRPr>
          </a:p>
        </p:txBody>
      </p:sp>
      <p:sp>
        <p:nvSpPr>
          <p:cNvPr id="19467" name="Text Box 1039"/>
          <p:cNvSpPr txBox="1">
            <a:spLocks noChangeArrowheads="1"/>
          </p:cNvSpPr>
          <p:nvPr/>
        </p:nvSpPr>
        <p:spPr bwMode="auto">
          <a:xfrm>
            <a:off x="381000" y="5648325"/>
            <a:ext cx="3657600" cy="768350"/>
          </a:xfrm>
          <a:prstGeom prst="rect">
            <a:avLst/>
          </a:prstGeom>
          <a:solidFill>
            <a:schemeClr val="tx1"/>
          </a:solidFill>
          <a:ln w="38100">
            <a:solidFill>
              <a:srgbClr val="C00000"/>
            </a:solidFill>
            <a:miter lim="800000"/>
            <a:headEnd/>
            <a:tailEnd/>
          </a:ln>
        </p:spPr>
        <p:txBody>
          <a:bodyPr>
            <a:spAutoFit/>
          </a:bodyPr>
          <a:lstStyle/>
          <a:p>
            <a:pPr>
              <a:spcBef>
                <a:spcPct val="50000"/>
              </a:spcBef>
            </a:pPr>
            <a:r>
              <a:rPr lang="en-US" sz="1400" b="1">
                <a:solidFill>
                  <a:srgbClr val="000000"/>
                </a:solidFill>
              </a:rPr>
              <a:t>3. Instruction is learner centered:</a:t>
            </a:r>
            <a:r>
              <a:rPr lang="en-US" sz="1400">
                <a:solidFill>
                  <a:srgbClr val="000000"/>
                </a:solidFill>
              </a:rPr>
              <a:t> selected methods provide learners with right amount of guidance at the right time</a:t>
            </a:r>
            <a:endParaRPr lang="en-US" sz="120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lock Arc 4"/>
          <p:cNvSpPr/>
          <p:nvPr/>
        </p:nvSpPr>
        <p:spPr>
          <a:xfrm>
            <a:off x="219045" y="928670"/>
            <a:ext cx="8778240" cy="1214446"/>
          </a:xfrm>
          <a:prstGeom prst="blockArc">
            <a:avLst>
              <a:gd name="adj1" fmla="val 10800004"/>
              <a:gd name="adj2" fmla="val 0"/>
              <a:gd name="adj3" fmla="val 25000"/>
            </a:avLst>
          </a:prstGeom>
          <a:ln>
            <a:solidFill>
              <a:schemeClr val="tx1"/>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cap="all" dirty="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rPr>
              <a:t>Learner - Centered Active Learning</a:t>
            </a:r>
          </a:p>
          <a:p>
            <a:pPr algn="ctr" fontAlgn="auto">
              <a:spcBef>
                <a:spcPts val="0"/>
              </a:spcBef>
              <a:spcAft>
                <a:spcPts val="0"/>
              </a:spcAft>
              <a:defRPr/>
            </a:pPr>
            <a:endParaRPr lang="en-US" sz="1800" b="1" cap="all" dirty="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endParaRPr>
          </a:p>
        </p:txBody>
      </p:sp>
      <p:sp>
        <p:nvSpPr>
          <p:cNvPr id="21506" name="Title 1"/>
          <p:cNvSpPr>
            <a:spLocks noGrp="1"/>
          </p:cNvSpPr>
          <p:nvPr>
            <p:ph type="title"/>
          </p:nvPr>
        </p:nvSpPr>
        <p:spPr/>
        <p:txBody>
          <a:bodyPr/>
          <a:lstStyle/>
          <a:p>
            <a:pPr eaLnBrk="1" hangingPunct="1"/>
            <a:r>
              <a:rPr lang="en-US" smtClean="0">
                <a:latin typeface="Arial" charset="0"/>
                <a:ea typeface="ＭＳ Ｐゴシック"/>
                <a:cs typeface="ＭＳ Ｐゴシック"/>
              </a:rPr>
              <a:t>Instructional Frameworks (Theories)</a:t>
            </a:r>
          </a:p>
        </p:txBody>
      </p:sp>
      <p:graphicFrame>
        <p:nvGraphicFramePr>
          <p:cNvPr id="3" name="Diagram 2"/>
          <p:cNvGraphicFramePr/>
          <p:nvPr/>
        </p:nvGraphicFramePr>
        <p:xfrm>
          <a:off x="214282" y="1325586"/>
          <a:ext cx="8786874" cy="5603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497</TotalTime>
  <Words>1016</Words>
  <Application>Microsoft Office PowerPoint</Application>
  <PresentationFormat>On-screen Show (4:3)</PresentationFormat>
  <Paragraphs>103</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Models/Methodologies Panel</vt:lpstr>
      <vt:lpstr>Direct Instruction</vt:lpstr>
      <vt:lpstr>Problem-Centered Instruction</vt:lpstr>
      <vt:lpstr>CGSC Experiential Learning Model (Student Centered Environment)</vt:lpstr>
      <vt:lpstr>Outcome-Based Training and Education</vt:lpstr>
      <vt:lpstr>Instructional Frameworks (Theories)</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Instructional Frameworks (Theories)</dc:title>
  <dc:creator>gary.rauchfuss</dc:creator>
  <cp:lastModifiedBy>brent.rebuck</cp:lastModifiedBy>
  <cp:revision>41</cp:revision>
  <dcterms:created xsi:type="dcterms:W3CDTF">2009-04-24T15:12:20Z</dcterms:created>
  <dcterms:modified xsi:type="dcterms:W3CDTF">2013-08-30T14:18:04Z</dcterms:modified>
</cp:coreProperties>
</file>