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70"/>
  </p:notesMasterIdLst>
  <p:sldIdLst>
    <p:sldId id="306" r:id="rId6"/>
    <p:sldId id="312" r:id="rId7"/>
    <p:sldId id="385" r:id="rId8"/>
    <p:sldId id="313" r:id="rId9"/>
    <p:sldId id="314" r:id="rId10"/>
    <p:sldId id="315" r:id="rId11"/>
    <p:sldId id="318" r:id="rId12"/>
    <p:sldId id="319" r:id="rId13"/>
    <p:sldId id="320" r:id="rId14"/>
    <p:sldId id="321" r:id="rId15"/>
    <p:sldId id="322" r:id="rId16"/>
    <p:sldId id="323" r:id="rId17"/>
    <p:sldId id="324" r:id="rId18"/>
    <p:sldId id="325" r:id="rId19"/>
    <p:sldId id="326" r:id="rId20"/>
    <p:sldId id="327" r:id="rId21"/>
    <p:sldId id="328" r:id="rId22"/>
    <p:sldId id="329" r:id="rId23"/>
    <p:sldId id="330" r:id="rId24"/>
    <p:sldId id="331" r:id="rId25"/>
    <p:sldId id="332" r:id="rId26"/>
    <p:sldId id="333" r:id="rId27"/>
    <p:sldId id="334" r:id="rId28"/>
    <p:sldId id="335" r:id="rId29"/>
    <p:sldId id="336" r:id="rId30"/>
    <p:sldId id="337" r:id="rId31"/>
    <p:sldId id="338" r:id="rId32"/>
    <p:sldId id="339" r:id="rId33"/>
    <p:sldId id="340" r:id="rId34"/>
    <p:sldId id="341" r:id="rId35"/>
    <p:sldId id="342" r:id="rId36"/>
    <p:sldId id="343" r:id="rId37"/>
    <p:sldId id="344" r:id="rId38"/>
    <p:sldId id="345" r:id="rId39"/>
    <p:sldId id="346" r:id="rId40"/>
    <p:sldId id="347" r:id="rId41"/>
    <p:sldId id="348" r:id="rId42"/>
    <p:sldId id="349" r:id="rId43"/>
    <p:sldId id="350" r:id="rId44"/>
    <p:sldId id="351" r:id="rId45"/>
    <p:sldId id="352" r:id="rId46"/>
    <p:sldId id="353" r:id="rId47"/>
    <p:sldId id="354" r:id="rId48"/>
    <p:sldId id="355" r:id="rId49"/>
    <p:sldId id="356" r:id="rId50"/>
    <p:sldId id="357" r:id="rId51"/>
    <p:sldId id="358" r:id="rId52"/>
    <p:sldId id="359" r:id="rId53"/>
    <p:sldId id="360" r:id="rId54"/>
    <p:sldId id="361" r:id="rId55"/>
    <p:sldId id="362" r:id="rId56"/>
    <p:sldId id="363" r:id="rId57"/>
    <p:sldId id="364" r:id="rId58"/>
    <p:sldId id="365" r:id="rId59"/>
    <p:sldId id="366" r:id="rId60"/>
    <p:sldId id="367" r:id="rId61"/>
    <p:sldId id="368" r:id="rId62"/>
    <p:sldId id="369" r:id="rId63"/>
    <p:sldId id="371" r:id="rId64"/>
    <p:sldId id="372" r:id="rId65"/>
    <p:sldId id="373" r:id="rId66"/>
    <p:sldId id="374" r:id="rId67"/>
    <p:sldId id="375" r:id="rId68"/>
    <p:sldId id="376" r:id="rId6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714" autoAdjust="0"/>
  </p:normalViewPr>
  <p:slideViewPr>
    <p:cSldViewPr>
      <p:cViewPr varScale="1">
        <p:scale>
          <a:sx n="84" d="100"/>
          <a:sy n="84" d="100"/>
        </p:scale>
        <p:origin x="1426" y="8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64AD3E16-149A-4190-B6C4-9AF7F418EE64}" type="datetimeFigureOut">
              <a:rPr lang="en-US" smtClean="0"/>
              <a:pPr/>
              <a:t>12/21/2015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45D9F818-89C6-46D1-B1A0-74C6092D91CB}" type="slidenum">
              <a:rPr lang="en-US" smtClean="0"/>
              <a:pPr/>
              <a:t>‹#›</a:t>
            </a:fld>
            <a:endParaRPr lang="en-US"/>
          </a:p>
        </p:txBody>
      </p:sp>
    </p:spTree>
    <p:extLst>
      <p:ext uri="{BB962C8B-B14F-4D97-AF65-F5344CB8AC3E}">
        <p14:creationId xmlns:p14="http://schemas.microsoft.com/office/powerpoint/2010/main" val="1725720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7"/>
          <p:cNvSpPr>
            <a:spLocks noGrp="1" noChangeArrowheads="1"/>
          </p:cNvSpPr>
          <p:nvPr>
            <p:ph type="sldNum" sz="quarter" idx="5"/>
          </p:nvPr>
        </p:nvSpPr>
        <p:spPr>
          <a:noFill/>
        </p:spPr>
        <p:txBody>
          <a:bodyPr/>
          <a:lstStyle/>
          <a:p>
            <a:fld id="{7BC4CCB2-3D68-4E04-A906-F95171E0CF93}" type="slidenum">
              <a:rPr lang="en-US" smtClean="0"/>
              <a:pPr/>
              <a:t>54</a:t>
            </a:fld>
            <a:endParaRPr lang="en-US" smtClean="0"/>
          </a:p>
        </p:txBody>
      </p:sp>
      <p:sp>
        <p:nvSpPr>
          <p:cNvPr id="537603" name="Rectangle 2"/>
          <p:cNvSpPr>
            <a:spLocks noGrp="1" noRot="1" noChangeAspect="1" noChangeArrowheads="1" noTextEdit="1"/>
          </p:cNvSpPr>
          <p:nvPr>
            <p:ph type="sldImg"/>
          </p:nvPr>
        </p:nvSpPr>
        <p:spPr>
          <a:ln/>
        </p:spPr>
      </p:sp>
      <p:sp>
        <p:nvSpPr>
          <p:cNvPr id="537604" name="Rectangle 3"/>
          <p:cNvSpPr>
            <a:spLocks noGrp="1" noChangeArrowheads="1"/>
          </p:cNvSpPr>
          <p:nvPr>
            <p:ph type="body" idx="1"/>
          </p:nvPr>
        </p:nvSpPr>
        <p:spPr>
          <a:noFill/>
          <a:ln w="9525"/>
        </p:spPr>
        <p:txBody>
          <a:bodyPr/>
          <a:lstStyle/>
          <a:p>
            <a:endParaRPr lang="en-US" smtClean="0"/>
          </a:p>
        </p:txBody>
      </p:sp>
    </p:spTree>
    <p:extLst>
      <p:ext uri="{BB962C8B-B14F-4D97-AF65-F5344CB8AC3E}">
        <p14:creationId xmlns:p14="http://schemas.microsoft.com/office/powerpoint/2010/main" val="1981174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3B917D5-8CFC-4435-8618-9859BF68E70C}"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F5491-D018-4D01-B52E-CC01887F21A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917D5-8CFC-4435-8618-9859BF68E70C}"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F5491-D018-4D01-B52E-CC01887F21A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3B917D5-8CFC-4435-8618-9859BF68E70C}"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F5491-D018-4D01-B52E-CC01887F21A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1400">
                <a:latin typeface="Arial" pitchFamily="34" charset="0"/>
                <a:cs typeface="Arial" pitchFamily="34" charset="0"/>
              </a:defRPr>
            </a:lvl1pPr>
            <a:lvl2pPr>
              <a:defRPr sz="14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sz="1400">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3B917D5-8CFC-4435-8618-9859BF68E70C}"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F5491-D018-4D01-B52E-CC01887F21A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B917D5-8CFC-4435-8618-9859BF68E70C}" type="datetimeFigureOut">
              <a:rPr lang="en-US" smtClean="0"/>
              <a:pPr/>
              <a:t>12/21/2015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BF5491-D018-4D01-B52E-CC01887F21A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3B917D5-8CFC-4435-8618-9859BF68E70C}" type="datetimeFigureOut">
              <a:rPr lang="en-US" smtClean="0"/>
              <a:pPr/>
              <a:t>12/21/2015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F5491-D018-4D01-B52E-CC01887F21A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3B917D5-8CFC-4435-8618-9859BF68E70C}" type="datetimeFigureOut">
              <a:rPr lang="en-US" smtClean="0"/>
              <a:pPr/>
              <a:t>12/21/2015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BF5491-D018-4D01-B52E-CC01887F21A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atin typeface="Arial" pitchFamily="34" charset="0"/>
                <a:cs typeface="Aria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C3B917D5-8CFC-4435-8618-9859BF68E70C}" type="datetimeFigureOut">
              <a:rPr lang="en-US" smtClean="0"/>
              <a:pPr/>
              <a:t>12/21/2015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BF5491-D018-4D01-B52E-CC01887F21A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B917D5-8CFC-4435-8618-9859BF68E70C}" type="datetimeFigureOut">
              <a:rPr lang="en-US" smtClean="0"/>
              <a:pPr/>
              <a:t>12/21/2015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BF5491-D018-4D01-B52E-CC01887F21A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917D5-8CFC-4435-8618-9859BF68E70C}" type="datetimeFigureOut">
              <a:rPr lang="en-US" smtClean="0"/>
              <a:pPr/>
              <a:t>12/21/2015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F5491-D018-4D01-B52E-CC01887F21A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B917D5-8CFC-4435-8618-9859BF68E70C}" type="datetimeFigureOut">
              <a:rPr lang="en-US" smtClean="0"/>
              <a:pPr/>
              <a:t>12/21/2015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BF5491-D018-4D01-B52E-CC01887F21A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B917D5-8CFC-4435-8618-9859BF68E70C}" type="datetimeFigureOut">
              <a:rPr lang="en-US" smtClean="0"/>
              <a:pPr/>
              <a:t>12/21/2015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F5491-D018-4D01-B52E-CC01887F21A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ChangeArrowheads="1"/>
          </p:cNvSpPr>
          <p:nvPr>
            <p:ph type="ctrTitle"/>
          </p:nvPr>
        </p:nvSpPr>
        <p:spPr>
          <a:xfrm>
            <a:off x="381000" y="2057400"/>
            <a:ext cx="8382000" cy="2057400"/>
          </a:xfrm>
        </p:spPr>
        <p:txBody>
          <a:bodyPr>
            <a:normAutofit/>
          </a:bodyPr>
          <a:lstStyle/>
          <a:p>
            <a:r>
              <a:rPr lang="en-US" sz="3600" dirty="0" smtClean="0">
                <a:latin typeface="Arial" pitchFamily="34" charset="0"/>
                <a:cs typeface="Arial" pitchFamily="34" charset="0"/>
              </a:rPr>
              <a:t>Remote Weapons System (RWS) Training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xfrm>
            <a:off x="381000" y="431800"/>
            <a:ext cx="8382000" cy="838200"/>
          </a:xfrm>
        </p:spPr>
        <p:txBody>
          <a:bodyPr>
            <a:normAutofit/>
          </a:bodyPr>
          <a:lstStyle/>
          <a:p>
            <a:r>
              <a:rPr lang="en-US" sz="3600" dirty="0" smtClean="0">
                <a:latin typeface="Arial" pitchFamily="34" charset="0"/>
                <a:cs typeface="Arial" pitchFamily="34" charset="0"/>
              </a:rPr>
              <a:t>Add Person Window</a:t>
            </a:r>
          </a:p>
        </p:txBody>
      </p:sp>
      <p:pic>
        <p:nvPicPr>
          <p:cNvPr id="349187" name="Picture 3" descr="D:\Embedded Training Module\Working\AddPerson.wmf"/>
          <p:cNvPicPr>
            <a:picLocks noChangeAspect="1" noChangeArrowheads="1"/>
          </p:cNvPicPr>
          <p:nvPr/>
        </p:nvPicPr>
        <p:blipFill>
          <a:blip r:embed="rId2" cstate="print"/>
          <a:srcRect/>
          <a:stretch>
            <a:fillRect/>
          </a:stretch>
        </p:blipFill>
        <p:spPr bwMode="auto">
          <a:xfrm>
            <a:off x="1581150" y="1828800"/>
            <a:ext cx="5986463" cy="3787775"/>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Rank Window</a:t>
            </a:r>
            <a:endParaRPr lang="en-US" sz="3600" dirty="0" smtClean="0"/>
          </a:p>
        </p:txBody>
      </p:sp>
      <p:pic>
        <p:nvPicPr>
          <p:cNvPr id="350211" name="Picture 3" descr="D:\Embedded Training Module\Working\Ranks.wmf"/>
          <p:cNvPicPr>
            <a:picLocks noChangeAspect="1" noChangeArrowheads="1"/>
          </p:cNvPicPr>
          <p:nvPr/>
        </p:nvPicPr>
        <p:blipFill>
          <a:blip r:embed="rId2" cstate="print"/>
          <a:srcRect/>
          <a:stretch>
            <a:fillRect/>
          </a:stretch>
        </p:blipFill>
        <p:spPr bwMode="auto">
          <a:xfrm>
            <a:off x="528638" y="2271713"/>
            <a:ext cx="8077200" cy="2681287"/>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Add Crew Window</a:t>
            </a:r>
            <a:endParaRPr lang="en-US" sz="3600" dirty="0" smtClean="0"/>
          </a:p>
        </p:txBody>
      </p:sp>
      <p:pic>
        <p:nvPicPr>
          <p:cNvPr id="351235" name="Picture 3" descr="D:\Embedded Training Module\Working\AddCrew.wmf"/>
          <p:cNvPicPr>
            <a:picLocks noChangeAspect="1" noChangeArrowheads="1"/>
          </p:cNvPicPr>
          <p:nvPr/>
        </p:nvPicPr>
        <p:blipFill>
          <a:blip r:embed="rId2" cstate="print"/>
          <a:srcRect/>
          <a:stretch>
            <a:fillRect/>
          </a:stretch>
        </p:blipFill>
        <p:spPr bwMode="auto">
          <a:xfrm>
            <a:off x="1543050" y="1828800"/>
            <a:ext cx="6057900" cy="3832225"/>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381000" y="444500"/>
            <a:ext cx="8382000" cy="838200"/>
          </a:xfrm>
        </p:spPr>
        <p:txBody>
          <a:bodyPr>
            <a:normAutofit/>
          </a:bodyPr>
          <a:lstStyle/>
          <a:p>
            <a:r>
              <a:rPr lang="en-US" sz="3600" dirty="0" smtClean="0">
                <a:latin typeface="Arial" pitchFamily="34" charset="0"/>
                <a:cs typeface="Arial" pitchFamily="34" charset="0"/>
              </a:rPr>
              <a:t>Selecting Qualification Table Window</a:t>
            </a:r>
            <a:endParaRPr lang="en-US" dirty="0" smtClean="0"/>
          </a:p>
        </p:txBody>
      </p:sp>
      <p:pic>
        <p:nvPicPr>
          <p:cNvPr id="352259" name="Picture 3" descr="D:\Embedded Training Module\Working\QualificationLevel.wmf"/>
          <p:cNvPicPr>
            <a:picLocks noChangeAspect="1" noChangeArrowheads="1"/>
          </p:cNvPicPr>
          <p:nvPr/>
        </p:nvPicPr>
        <p:blipFill>
          <a:blip r:embed="rId2" cstate="print"/>
          <a:srcRect/>
          <a:stretch>
            <a:fillRect/>
          </a:stretch>
        </p:blipFill>
        <p:spPr bwMode="auto">
          <a:xfrm>
            <a:off x="952500" y="2052638"/>
            <a:ext cx="7239000" cy="378936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Edit Person Window</a:t>
            </a:r>
          </a:p>
        </p:txBody>
      </p:sp>
      <p:pic>
        <p:nvPicPr>
          <p:cNvPr id="353283" name="Picture 3" descr="D:\Embedded Training Module\Working\EditPerson.wmf"/>
          <p:cNvPicPr>
            <a:picLocks noChangeAspect="1" noChangeArrowheads="1"/>
          </p:cNvPicPr>
          <p:nvPr/>
        </p:nvPicPr>
        <p:blipFill>
          <a:blip r:embed="rId2" cstate="print"/>
          <a:srcRect/>
          <a:stretch>
            <a:fillRect/>
          </a:stretch>
        </p:blipFill>
        <p:spPr bwMode="auto">
          <a:xfrm>
            <a:off x="1543050" y="1981200"/>
            <a:ext cx="6042025" cy="382270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Remove Person Confirmation Window</a:t>
            </a:r>
          </a:p>
        </p:txBody>
      </p:sp>
      <p:pic>
        <p:nvPicPr>
          <p:cNvPr id="354307" name="Picture 3" descr="D:\Embedded Training Module\Working\RemovePersonConfirmation.wmf"/>
          <p:cNvPicPr>
            <a:picLocks noChangeAspect="1" noChangeArrowheads="1"/>
          </p:cNvPicPr>
          <p:nvPr/>
        </p:nvPicPr>
        <p:blipFill>
          <a:blip r:embed="rId2" cstate="print"/>
          <a:srcRect/>
          <a:stretch>
            <a:fillRect/>
          </a:stretch>
        </p:blipFill>
        <p:spPr bwMode="auto">
          <a:xfrm>
            <a:off x="819150" y="2133600"/>
            <a:ext cx="7467600" cy="3116263"/>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Edit Crew Window</a:t>
            </a:r>
          </a:p>
        </p:txBody>
      </p:sp>
      <p:pic>
        <p:nvPicPr>
          <p:cNvPr id="355331" name="Picture 3" descr="D:\Embedded Training Module\Working\EditCrew.wmf"/>
          <p:cNvPicPr>
            <a:picLocks noChangeAspect="1" noChangeArrowheads="1"/>
          </p:cNvPicPr>
          <p:nvPr/>
        </p:nvPicPr>
        <p:blipFill>
          <a:blip r:embed="rId2" cstate="print"/>
          <a:srcRect/>
          <a:stretch>
            <a:fillRect/>
          </a:stretch>
        </p:blipFill>
        <p:spPr bwMode="auto">
          <a:xfrm>
            <a:off x="1400175" y="1958975"/>
            <a:ext cx="6319838" cy="3817938"/>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Select Existing Crew Window</a:t>
            </a:r>
          </a:p>
        </p:txBody>
      </p:sp>
      <p:pic>
        <p:nvPicPr>
          <p:cNvPr id="356355" name="Picture 3" descr="D:\Embedded Training Module\Working\SelectCrew.wmf"/>
          <p:cNvPicPr>
            <a:picLocks noChangeAspect="1" noChangeArrowheads="1"/>
          </p:cNvPicPr>
          <p:nvPr/>
        </p:nvPicPr>
        <p:blipFill>
          <a:blip r:embed="rId2" cstate="print"/>
          <a:srcRect/>
          <a:stretch>
            <a:fillRect/>
          </a:stretch>
        </p:blipFill>
        <p:spPr bwMode="auto">
          <a:xfrm>
            <a:off x="1047750" y="2081213"/>
            <a:ext cx="7010400" cy="391795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Remove Crew Confirmation Window</a:t>
            </a:r>
          </a:p>
        </p:txBody>
      </p:sp>
      <p:pic>
        <p:nvPicPr>
          <p:cNvPr id="357379" name="Picture 3" descr="D:\Embedded Training Module\Working\RemoveCrewConfirmation.wmf"/>
          <p:cNvPicPr>
            <a:picLocks noChangeAspect="1" noChangeArrowheads="1"/>
          </p:cNvPicPr>
          <p:nvPr/>
        </p:nvPicPr>
        <p:blipFill>
          <a:blip r:embed="rId2" cstate="print"/>
          <a:srcRect/>
          <a:stretch>
            <a:fillRect/>
          </a:stretch>
        </p:blipFill>
        <p:spPr bwMode="auto">
          <a:xfrm>
            <a:off x="1181100" y="2405063"/>
            <a:ext cx="6781800" cy="283051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Calibration Window</a:t>
            </a:r>
          </a:p>
        </p:txBody>
      </p:sp>
      <p:pic>
        <p:nvPicPr>
          <p:cNvPr id="358403" name="Picture 3" descr="D:\Embedded Training Module\Working\Calibration.wmf"/>
          <p:cNvPicPr>
            <a:picLocks noChangeAspect="1" noChangeArrowheads="1"/>
          </p:cNvPicPr>
          <p:nvPr/>
        </p:nvPicPr>
        <p:blipFill>
          <a:blip r:embed="rId2" cstate="print"/>
          <a:srcRect/>
          <a:stretch>
            <a:fillRect/>
          </a:stretch>
        </p:blipFill>
        <p:spPr bwMode="auto">
          <a:xfrm>
            <a:off x="1976438" y="1900238"/>
            <a:ext cx="5167312" cy="412273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a:xfrm>
            <a:off x="381000" y="228600"/>
            <a:ext cx="8382000" cy="914400"/>
          </a:xfrm>
        </p:spPr>
        <p:txBody>
          <a:bodyPr>
            <a:normAutofit/>
          </a:bodyPr>
          <a:lstStyle/>
          <a:p>
            <a:r>
              <a:rPr lang="en-US" dirty="0" smtClean="0"/>
              <a:t>RWS Training</a:t>
            </a:r>
          </a:p>
        </p:txBody>
      </p:sp>
      <p:sp>
        <p:nvSpPr>
          <p:cNvPr id="340995" name="Rectangle 3"/>
          <p:cNvSpPr>
            <a:spLocks noGrp="1" noChangeArrowheads="1"/>
          </p:cNvSpPr>
          <p:nvPr>
            <p:ph type="body" idx="1"/>
          </p:nvPr>
        </p:nvSpPr>
        <p:spPr>
          <a:xfrm>
            <a:off x="228600" y="1905000"/>
            <a:ext cx="8305800" cy="4038600"/>
          </a:xfrm>
        </p:spPr>
        <p:txBody>
          <a:bodyPr>
            <a:noAutofit/>
          </a:bodyPr>
          <a:lstStyle/>
          <a:p>
            <a:pPr>
              <a:spcBef>
                <a:spcPct val="0"/>
              </a:spcBef>
              <a:spcAft>
                <a:spcPts val="600"/>
              </a:spcAft>
            </a:pPr>
            <a:r>
              <a:rPr lang="en-NZ" dirty="0" smtClean="0"/>
              <a:t>Power Up:</a:t>
            </a:r>
          </a:p>
          <a:p>
            <a:pPr lvl="1">
              <a:spcBef>
                <a:spcPct val="0"/>
              </a:spcBef>
              <a:spcAft>
                <a:spcPts val="600"/>
              </a:spcAft>
            </a:pPr>
            <a:r>
              <a:rPr lang="en-NZ" dirty="0" smtClean="0"/>
              <a:t>Remove RWS/weapon cover if on.</a:t>
            </a:r>
          </a:p>
          <a:p>
            <a:pPr lvl="1">
              <a:spcBef>
                <a:spcPct val="0"/>
              </a:spcBef>
              <a:spcAft>
                <a:spcPts val="600"/>
              </a:spcAft>
            </a:pPr>
            <a:r>
              <a:rPr lang="en-US" dirty="0" smtClean="0"/>
              <a:t>Remove VIM and TIM module covers and place in stowage locations.  VIM cover is installed on SAU, while the TIM cover is installed on the front of ammunition box.</a:t>
            </a:r>
          </a:p>
          <a:p>
            <a:pPr lvl="1">
              <a:spcBef>
                <a:spcPct val="0"/>
              </a:spcBef>
              <a:spcAft>
                <a:spcPts val="600"/>
              </a:spcAft>
            </a:pPr>
            <a:r>
              <a:rPr lang="en-NZ" dirty="0" smtClean="0"/>
              <a:t>Check that all external stowage is secure.</a:t>
            </a:r>
          </a:p>
          <a:p>
            <a:pPr lvl="1">
              <a:spcBef>
                <a:spcPct val="0"/>
              </a:spcBef>
              <a:spcAft>
                <a:spcPts val="600"/>
              </a:spcAft>
            </a:pPr>
            <a:r>
              <a:rPr lang="en-NZ" dirty="0" smtClean="0"/>
              <a:t>Check that there are no obstructions that will block the movement or optics of the RWS both front and rear.</a:t>
            </a:r>
          </a:p>
          <a:p>
            <a:pPr lvl="1">
              <a:spcBef>
                <a:spcPct val="0"/>
              </a:spcBef>
              <a:spcAft>
                <a:spcPts val="600"/>
              </a:spcAft>
            </a:pPr>
            <a:r>
              <a:rPr lang="en-NZ" dirty="0" smtClean="0"/>
              <a:t>Unlock traverse and elevation transport locks on RWS mount.</a:t>
            </a:r>
          </a:p>
          <a:p>
            <a:pPr lvl="1">
              <a:spcBef>
                <a:spcPct val="0"/>
              </a:spcBef>
              <a:spcAft>
                <a:spcPts val="600"/>
              </a:spcAft>
            </a:pPr>
            <a:r>
              <a:rPr lang="en-NZ" dirty="0" smtClean="0"/>
              <a:t>Confirm traverse and elevation manual locks are engaged on RWS mount.</a:t>
            </a:r>
          </a:p>
          <a:p>
            <a:pPr lvl="1">
              <a:spcBef>
                <a:spcPct val="0"/>
              </a:spcBef>
              <a:spcAft>
                <a:spcPts val="600"/>
              </a:spcAft>
            </a:pPr>
            <a:r>
              <a:rPr lang="en-NZ" dirty="0" smtClean="0"/>
              <a:t>Lift safety cover and place GUN ARM/SAFE switch to SAFE on FCU.</a:t>
            </a:r>
          </a:p>
          <a:p>
            <a:pPr lvl="1">
              <a:spcBef>
                <a:spcPct val="0"/>
              </a:spcBef>
              <a:spcAft>
                <a:spcPts val="600"/>
              </a:spcAft>
            </a:pPr>
            <a:r>
              <a:rPr lang="en-NZ" dirty="0" smtClean="0"/>
              <a:t>Toggle UPPER/LOWER salvo switch to OFF position on FCU.</a:t>
            </a:r>
          </a:p>
          <a:p>
            <a:pPr lvl="1">
              <a:spcBef>
                <a:spcPct val="0"/>
              </a:spcBef>
              <a:spcAft>
                <a:spcPts val="600"/>
              </a:spcAft>
            </a:pPr>
            <a:r>
              <a:rPr lang="en-NZ" dirty="0" smtClean="0"/>
              <a:t>Lift safety cover and place BATTLE OVERRIDE switch to OFF on FCU.</a:t>
            </a:r>
          </a:p>
          <a:p>
            <a:pPr lvl="1">
              <a:spcBef>
                <a:spcPct val="0"/>
              </a:spcBef>
              <a:spcAft>
                <a:spcPts val="600"/>
              </a:spcAft>
            </a:pPr>
            <a:r>
              <a:rPr lang="en-NZ" b="1" dirty="0" smtClean="0"/>
              <a:t>Toggle MODE switch to TRG (Training) on FCU.</a:t>
            </a:r>
          </a:p>
          <a:p>
            <a:pPr lvl="1">
              <a:spcBef>
                <a:spcPct val="0"/>
              </a:spcBef>
              <a:spcAft>
                <a:spcPts val="600"/>
              </a:spcAft>
            </a:pPr>
            <a:r>
              <a:rPr lang="en-NZ" dirty="0" smtClean="0"/>
              <a:t>Press FCU POWER ON/OFF key.  The ON LED should illuminate and a Warning appears on FCU Screen.</a:t>
            </a:r>
            <a:endParaRPr lang="en-US" dirty="0"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Set-Up Window</a:t>
            </a:r>
          </a:p>
        </p:txBody>
      </p:sp>
      <p:pic>
        <p:nvPicPr>
          <p:cNvPr id="359427" name="Picture 3" descr="D:\Embedded Training Module\Working\Setup.wmf"/>
          <p:cNvPicPr>
            <a:picLocks noChangeAspect="1" noChangeArrowheads="1"/>
          </p:cNvPicPr>
          <p:nvPr/>
        </p:nvPicPr>
        <p:blipFill>
          <a:blip r:embed="rId2" cstate="print"/>
          <a:srcRect/>
          <a:stretch>
            <a:fillRect/>
          </a:stretch>
        </p:blipFill>
        <p:spPr bwMode="auto">
          <a:xfrm>
            <a:off x="1295400" y="1728788"/>
            <a:ext cx="6248400" cy="46101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Diagnostics Window</a:t>
            </a:r>
          </a:p>
        </p:txBody>
      </p:sp>
      <p:pic>
        <p:nvPicPr>
          <p:cNvPr id="360451" name="Picture 3" descr="D:\Embedded Training Module\Working\Diagnostics.wmf"/>
          <p:cNvPicPr>
            <a:picLocks noChangeAspect="1" noChangeArrowheads="1"/>
          </p:cNvPicPr>
          <p:nvPr/>
        </p:nvPicPr>
        <p:blipFill>
          <a:blip r:embed="rId2" cstate="print"/>
          <a:srcRect/>
          <a:stretch>
            <a:fillRect/>
          </a:stretch>
        </p:blipFill>
        <p:spPr bwMode="auto">
          <a:xfrm>
            <a:off x="2657475" y="2033588"/>
            <a:ext cx="3792538" cy="38862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Change Password Window</a:t>
            </a:r>
          </a:p>
        </p:txBody>
      </p:sp>
      <p:pic>
        <p:nvPicPr>
          <p:cNvPr id="361475" name="Picture 3" descr="D:\Embedded Training Module\Working\ChangePassword.wmf"/>
          <p:cNvPicPr>
            <a:picLocks noChangeAspect="1" noChangeArrowheads="1"/>
          </p:cNvPicPr>
          <p:nvPr/>
        </p:nvPicPr>
        <p:blipFill>
          <a:blip r:embed="rId2" cstate="print"/>
          <a:srcRect/>
          <a:stretch>
            <a:fillRect/>
          </a:stretch>
        </p:blipFill>
        <p:spPr bwMode="auto">
          <a:xfrm>
            <a:off x="1600200" y="2133600"/>
            <a:ext cx="6043613" cy="38227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Crew Log On Window</a:t>
            </a:r>
          </a:p>
        </p:txBody>
      </p:sp>
      <p:pic>
        <p:nvPicPr>
          <p:cNvPr id="362499" name="Picture 3" descr="D:\Embedded Training Module\Working\CrewLogOn.wmf"/>
          <p:cNvPicPr>
            <a:picLocks noChangeAspect="1" noChangeArrowheads="1"/>
          </p:cNvPicPr>
          <p:nvPr/>
        </p:nvPicPr>
        <p:blipFill>
          <a:blip r:embed="rId2" cstate="print"/>
          <a:srcRect/>
          <a:stretch>
            <a:fillRect/>
          </a:stretch>
        </p:blipFill>
        <p:spPr bwMode="auto">
          <a:xfrm>
            <a:off x="1681163" y="1909763"/>
            <a:ext cx="5776912" cy="41433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Open Exercise Window</a:t>
            </a:r>
          </a:p>
        </p:txBody>
      </p:sp>
      <p:pic>
        <p:nvPicPr>
          <p:cNvPr id="363523" name="Picture 3" descr="D:\Embedded Training Module\Working\OpenExercise.wmf"/>
          <p:cNvPicPr>
            <a:picLocks noChangeAspect="1" noChangeArrowheads="1"/>
          </p:cNvPicPr>
          <p:nvPr/>
        </p:nvPicPr>
        <p:blipFill>
          <a:blip r:embed="rId2" cstate="print"/>
          <a:srcRect/>
          <a:stretch>
            <a:fillRect/>
          </a:stretch>
        </p:blipFill>
        <p:spPr bwMode="auto">
          <a:xfrm>
            <a:off x="738188" y="1676400"/>
            <a:ext cx="7705725" cy="42529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noAutofit/>
          </a:bodyPr>
          <a:lstStyle/>
          <a:p>
            <a:r>
              <a:rPr lang="en-US" sz="3600" dirty="0" smtClean="0">
                <a:latin typeface="Arial" pitchFamily="34" charset="0"/>
                <a:cs typeface="Arial" pitchFamily="34" charset="0"/>
              </a:rPr>
              <a:t>Initial Conditions Window (Environment)</a:t>
            </a:r>
          </a:p>
        </p:txBody>
      </p:sp>
      <p:pic>
        <p:nvPicPr>
          <p:cNvPr id="364547" name="Picture 3" descr="D:\Embedded Training Module\Working\InitConditions_env.wmf"/>
          <p:cNvPicPr>
            <a:picLocks noChangeAspect="1" noChangeArrowheads="1"/>
          </p:cNvPicPr>
          <p:nvPr/>
        </p:nvPicPr>
        <p:blipFill>
          <a:blip r:embed="rId2" cstate="print"/>
          <a:srcRect/>
          <a:stretch>
            <a:fillRect/>
          </a:stretch>
        </p:blipFill>
        <p:spPr bwMode="auto">
          <a:xfrm>
            <a:off x="1562100" y="1724025"/>
            <a:ext cx="6015038" cy="448627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ChangeArrowheads="1"/>
          </p:cNvSpPr>
          <p:nvPr>
            <p:ph type="title"/>
          </p:nvPr>
        </p:nvSpPr>
        <p:spPr/>
        <p:txBody>
          <a:bodyPr>
            <a:normAutofit/>
          </a:bodyPr>
          <a:lstStyle/>
          <a:p>
            <a:r>
              <a:rPr lang="en-US" sz="3600" dirty="0" smtClean="0">
                <a:latin typeface="Arial" pitchFamily="34" charset="0"/>
                <a:cs typeface="Arial" pitchFamily="34" charset="0"/>
              </a:rPr>
              <a:t>Wind Direction Window</a:t>
            </a:r>
          </a:p>
        </p:txBody>
      </p:sp>
      <p:pic>
        <p:nvPicPr>
          <p:cNvPr id="365571" name="Picture 3" descr="D:\Embedded Training Module\Working\WindDirection.wmf"/>
          <p:cNvPicPr>
            <a:picLocks noChangeAspect="1" noChangeArrowheads="1"/>
          </p:cNvPicPr>
          <p:nvPr/>
        </p:nvPicPr>
        <p:blipFill>
          <a:blip r:embed="rId2" cstate="print"/>
          <a:srcRect/>
          <a:stretch>
            <a:fillRect/>
          </a:stretch>
        </p:blipFill>
        <p:spPr bwMode="auto">
          <a:xfrm>
            <a:off x="3109913" y="2252663"/>
            <a:ext cx="2928937" cy="2928937"/>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normAutofit/>
          </a:bodyPr>
          <a:lstStyle/>
          <a:p>
            <a:r>
              <a:rPr lang="en-US" dirty="0" smtClean="0"/>
              <a:t>Initial Conditions Window (Simulation)</a:t>
            </a:r>
          </a:p>
        </p:txBody>
      </p:sp>
      <p:pic>
        <p:nvPicPr>
          <p:cNvPr id="366595" name="Picture 3" descr="D:\Embedded Training Module\Working\InitConditions_sim.wmf"/>
          <p:cNvPicPr>
            <a:picLocks noChangeAspect="1" noChangeArrowheads="1"/>
          </p:cNvPicPr>
          <p:nvPr/>
        </p:nvPicPr>
        <p:blipFill>
          <a:blip r:embed="rId2" cstate="print"/>
          <a:srcRect/>
          <a:stretch>
            <a:fillRect/>
          </a:stretch>
        </p:blipFill>
        <p:spPr bwMode="auto">
          <a:xfrm>
            <a:off x="1562100" y="1676400"/>
            <a:ext cx="6015038" cy="44862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a:normAutofit/>
          </a:bodyPr>
          <a:lstStyle/>
          <a:p>
            <a:r>
              <a:rPr lang="en-US" dirty="0" smtClean="0"/>
              <a:t>Initial Conditions Window (Ammunition)</a:t>
            </a:r>
          </a:p>
        </p:txBody>
      </p:sp>
      <p:pic>
        <p:nvPicPr>
          <p:cNvPr id="367619" name="Picture 3" descr="D:\Embedded Training Module\Working\InitConditions_ammo.wmf"/>
          <p:cNvPicPr>
            <a:picLocks noChangeAspect="1" noChangeArrowheads="1"/>
          </p:cNvPicPr>
          <p:nvPr/>
        </p:nvPicPr>
        <p:blipFill>
          <a:blip r:embed="rId2" cstate="print"/>
          <a:srcRect/>
          <a:stretch>
            <a:fillRect/>
          </a:stretch>
        </p:blipFill>
        <p:spPr bwMode="auto">
          <a:xfrm>
            <a:off x="1543050" y="1676400"/>
            <a:ext cx="6019800" cy="448945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a:normAutofit/>
          </a:bodyPr>
          <a:lstStyle/>
          <a:p>
            <a:r>
              <a:rPr lang="en-US" dirty="0" smtClean="0"/>
              <a:t>Initial Conditions Window (Target)</a:t>
            </a:r>
          </a:p>
        </p:txBody>
      </p:sp>
      <p:pic>
        <p:nvPicPr>
          <p:cNvPr id="368643" name="Picture 3" descr="D:\Embedded Training Module\Working\InitConditions_tgts.wmf"/>
          <p:cNvPicPr>
            <a:picLocks noChangeAspect="1" noChangeArrowheads="1"/>
          </p:cNvPicPr>
          <p:nvPr/>
        </p:nvPicPr>
        <p:blipFill>
          <a:blip r:embed="rId2" cstate="print"/>
          <a:srcRect/>
          <a:stretch>
            <a:fillRect/>
          </a:stretch>
        </p:blipFill>
        <p:spPr bwMode="auto">
          <a:xfrm>
            <a:off x="1562100" y="1671638"/>
            <a:ext cx="6015038" cy="4486275"/>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RWS Training</a:t>
            </a:r>
            <a:endParaRPr lang="en-US" dirty="0"/>
          </a:p>
        </p:txBody>
      </p:sp>
      <p:sp>
        <p:nvSpPr>
          <p:cNvPr id="4" name="TextBox 3"/>
          <p:cNvSpPr txBox="1"/>
          <p:nvPr/>
        </p:nvSpPr>
        <p:spPr>
          <a:xfrm>
            <a:off x="381000" y="1295400"/>
            <a:ext cx="8305800" cy="954107"/>
          </a:xfrm>
          <a:prstGeom prst="rect">
            <a:avLst/>
          </a:prstGeom>
          <a:noFill/>
          <a:ln>
            <a:solidFill>
              <a:schemeClr val="tx1"/>
            </a:solidFill>
          </a:ln>
        </p:spPr>
        <p:txBody>
          <a:bodyPr wrap="square" rtlCol="0">
            <a:spAutoFit/>
          </a:bodyPr>
          <a:lstStyle/>
          <a:p>
            <a:pPr algn="ctr">
              <a:spcBef>
                <a:spcPct val="0"/>
              </a:spcBef>
              <a:buFont typeface="Monotype Sorts" pitchFamily="2" charset="2"/>
              <a:buNone/>
            </a:pPr>
            <a:r>
              <a:rPr lang="en-NZ" sz="1400" b="1" dirty="0" smtClean="0">
                <a:latin typeface="Arial" pitchFamily="34" charset="0"/>
                <a:cs typeface="Arial" pitchFamily="34" charset="0"/>
              </a:rPr>
              <a:t>Note</a:t>
            </a:r>
            <a:r>
              <a:rPr lang="en-NZ" sz="1400" dirty="0" smtClean="0">
                <a:latin typeface="Arial" pitchFamily="34" charset="0"/>
                <a:cs typeface="Arial" pitchFamily="34" charset="0"/>
              </a:rPr>
              <a:t>:</a:t>
            </a:r>
          </a:p>
          <a:p>
            <a:pPr algn="ctr">
              <a:spcBef>
                <a:spcPct val="0"/>
              </a:spcBef>
              <a:buFont typeface="Monotype Sorts" pitchFamily="2" charset="2"/>
              <a:buNone/>
            </a:pPr>
            <a:r>
              <a:rPr lang="en-NZ" sz="1400" dirty="0" smtClean="0">
                <a:latin typeface="Arial" pitchFamily="34" charset="0"/>
                <a:cs typeface="Arial" pitchFamily="34" charset="0"/>
              </a:rPr>
              <a:t>Defects that occur on the electrical Fire Control System may cause unintentional traverse and elevation movement of the Weapon Station Assembly.  Special attention has to be observed when the main current is switched on and off.</a:t>
            </a:r>
          </a:p>
        </p:txBody>
      </p:sp>
      <p:sp>
        <p:nvSpPr>
          <p:cNvPr id="5" name="TextBox 4"/>
          <p:cNvSpPr txBox="1"/>
          <p:nvPr/>
        </p:nvSpPr>
        <p:spPr>
          <a:xfrm>
            <a:off x="381000" y="2362200"/>
            <a:ext cx="8305800" cy="523220"/>
          </a:xfrm>
          <a:prstGeom prst="rect">
            <a:avLst/>
          </a:prstGeom>
          <a:noFill/>
          <a:ln>
            <a:solidFill>
              <a:schemeClr val="tx1"/>
            </a:solidFill>
          </a:ln>
        </p:spPr>
        <p:txBody>
          <a:bodyPr wrap="square" rtlCol="0">
            <a:spAutoFit/>
          </a:bodyPr>
          <a:lstStyle/>
          <a:p>
            <a:pPr algn="ctr">
              <a:spcBef>
                <a:spcPct val="0"/>
              </a:spcBef>
              <a:buFont typeface="Monotype Sorts" pitchFamily="2" charset="2"/>
              <a:buNone/>
            </a:pPr>
            <a:r>
              <a:rPr lang="en-NZ" sz="1400" b="1" dirty="0" smtClean="0">
                <a:latin typeface="Arial" pitchFamily="34" charset="0"/>
                <a:cs typeface="Arial" pitchFamily="34" charset="0"/>
              </a:rPr>
              <a:t>Note</a:t>
            </a:r>
            <a:endParaRPr lang="en-NZ" sz="1400" dirty="0" smtClean="0">
              <a:latin typeface="Arial" pitchFamily="34" charset="0"/>
              <a:cs typeface="Arial" pitchFamily="34" charset="0"/>
            </a:endParaRPr>
          </a:p>
          <a:p>
            <a:pPr algn="ctr">
              <a:spcBef>
                <a:spcPct val="0"/>
              </a:spcBef>
              <a:buFont typeface="Monotype Sorts" pitchFamily="2" charset="2"/>
              <a:buNone/>
            </a:pPr>
            <a:r>
              <a:rPr lang="en-NZ" sz="1400" dirty="0" smtClean="0">
                <a:latin typeface="Arial" pitchFamily="34" charset="0"/>
                <a:cs typeface="Arial" pitchFamily="34" charset="0"/>
              </a:rPr>
              <a:t>Prior to switching the power on, all possible loose objects on RWS must be removed.</a:t>
            </a:r>
          </a:p>
        </p:txBody>
      </p:sp>
      <p:sp>
        <p:nvSpPr>
          <p:cNvPr id="6" name="TextBox 5"/>
          <p:cNvSpPr txBox="1"/>
          <p:nvPr/>
        </p:nvSpPr>
        <p:spPr>
          <a:xfrm>
            <a:off x="381000" y="3048000"/>
            <a:ext cx="8305800" cy="523220"/>
          </a:xfrm>
          <a:prstGeom prst="rect">
            <a:avLst/>
          </a:prstGeom>
          <a:noFill/>
          <a:ln>
            <a:solidFill>
              <a:schemeClr val="tx1"/>
            </a:solidFill>
          </a:ln>
        </p:spPr>
        <p:txBody>
          <a:bodyPr wrap="square" rtlCol="0">
            <a:spAutoFit/>
          </a:bodyPr>
          <a:lstStyle/>
          <a:p>
            <a:pPr algn="ctr">
              <a:spcBef>
                <a:spcPct val="0"/>
              </a:spcBef>
              <a:buFont typeface="Monotype Sorts" pitchFamily="2" charset="2"/>
              <a:buNone/>
            </a:pPr>
            <a:r>
              <a:rPr lang="en-NZ" sz="1400" b="1" dirty="0" smtClean="0">
                <a:latin typeface="Arial" pitchFamily="34" charset="0"/>
                <a:cs typeface="Arial" pitchFamily="34" charset="0"/>
              </a:rPr>
              <a:t>Note</a:t>
            </a:r>
            <a:endParaRPr lang="en-NZ" sz="1400" dirty="0" smtClean="0">
              <a:latin typeface="Arial" pitchFamily="34" charset="0"/>
              <a:cs typeface="Arial" pitchFamily="34" charset="0"/>
            </a:endParaRPr>
          </a:p>
          <a:p>
            <a:pPr algn="ctr">
              <a:spcBef>
                <a:spcPct val="0"/>
              </a:spcBef>
              <a:buFont typeface="Monotype Sorts" pitchFamily="2" charset="2"/>
              <a:buNone/>
            </a:pPr>
            <a:r>
              <a:rPr lang="en-NZ" sz="1400" dirty="0" smtClean="0">
                <a:latin typeface="Arial" pitchFamily="34" charset="0"/>
                <a:cs typeface="Arial" pitchFamily="34" charset="0"/>
              </a:rPr>
              <a:t>It is not necessary to install a weapon or weapon solenoid for RWS to operate in Training Mode.</a:t>
            </a:r>
          </a:p>
        </p:txBody>
      </p:sp>
      <p:sp>
        <p:nvSpPr>
          <p:cNvPr id="7" name="TextBox 6"/>
          <p:cNvSpPr txBox="1"/>
          <p:nvPr/>
        </p:nvSpPr>
        <p:spPr>
          <a:xfrm>
            <a:off x="381000" y="3733800"/>
            <a:ext cx="8305800" cy="954107"/>
          </a:xfrm>
          <a:prstGeom prst="rect">
            <a:avLst/>
          </a:prstGeom>
          <a:noFill/>
          <a:ln>
            <a:solidFill>
              <a:schemeClr val="tx1"/>
            </a:solidFill>
          </a:ln>
        </p:spPr>
        <p:txBody>
          <a:bodyPr wrap="square" rtlCol="0">
            <a:spAutoFit/>
          </a:bodyPr>
          <a:lstStyle/>
          <a:p>
            <a:pPr algn="ctr"/>
            <a:r>
              <a:rPr lang="en-NZ" sz="1400" b="1" dirty="0" smtClean="0">
                <a:latin typeface="Arial" pitchFamily="34" charset="0"/>
                <a:cs typeface="Arial" pitchFamily="34" charset="0"/>
              </a:rPr>
              <a:t>Note</a:t>
            </a:r>
            <a:endParaRPr lang="en-NZ" sz="1400" dirty="0" smtClean="0">
              <a:latin typeface="Arial" pitchFamily="34" charset="0"/>
              <a:cs typeface="Arial" pitchFamily="34" charset="0"/>
            </a:endParaRPr>
          </a:p>
          <a:p>
            <a:pPr algn="ctr"/>
            <a:r>
              <a:rPr lang="en-NZ" sz="1400" dirty="0" smtClean="0">
                <a:latin typeface="Arial" pitchFamily="34" charset="0"/>
                <a:cs typeface="Arial" pitchFamily="34" charset="0"/>
              </a:rPr>
              <a:t>The system will after "power on", run an internal power-up test and check status to all peripheral devices.  The status will be present on the FCU display.  Automatic adjustment of the servo system will be performed during the power-up sequence.</a:t>
            </a:r>
            <a:endParaRPr lang="en-US" sz="1400" dirty="0">
              <a:latin typeface="Arial" pitchFamily="34" charset="0"/>
              <a:cs typeface="Arial" pitchFamily="34" charset="0"/>
            </a:endParaRPr>
          </a:p>
        </p:txBody>
      </p:sp>
      <p:sp>
        <p:nvSpPr>
          <p:cNvPr id="8" name="TextBox 7"/>
          <p:cNvSpPr txBox="1"/>
          <p:nvPr/>
        </p:nvSpPr>
        <p:spPr>
          <a:xfrm>
            <a:off x="381000" y="4800600"/>
            <a:ext cx="8305800" cy="738664"/>
          </a:xfrm>
          <a:prstGeom prst="rect">
            <a:avLst/>
          </a:prstGeom>
          <a:noFill/>
          <a:ln>
            <a:solidFill>
              <a:schemeClr val="tx1"/>
            </a:solidFill>
          </a:ln>
        </p:spPr>
        <p:txBody>
          <a:bodyPr wrap="square" rtlCol="0">
            <a:spAutoFit/>
          </a:bodyPr>
          <a:lstStyle/>
          <a:p>
            <a:pPr algn="ctr"/>
            <a:r>
              <a:rPr lang="en-NZ" sz="1400" b="1" dirty="0" smtClean="0">
                <a:latin typeface="Arial" pitchFamily="34" charset="0"/>
                <a:cs typeface="Arial" pitchFamily="34" charset="0"/>
              </a:rPr>
              <a:t>Note</a:t>
            </a:r>
          </a:p>
          <a:p>
            <a:pPr algn="ctr"/>
            <a:r>
              <a:rPr lang="en-NZ" sz="1400" dirty="0" smtClean="0">
                <a:latin typeface="Arial" pitchFamily="34" charset="0"/>
                <a:cs typeface="Arial" pitchFamily="34" charset="0"/>
              </a:rPr>
              <a:t>Each type of vehicle has a unique vehicle identification called "Vehicle ID" and a combination of signals from different hatches called "Hatch ID". If "Vehicle ID" is unknown, the system will not power on.</a:t>
            </a:r>
            <a:endParaRPr lang="en-US" sz="1400" dirty="0">
              <a:latin typeface="Arial" pitchFamily="34" charset="0"/>
              <a:cs typeface="Arial"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ChangeArrowheads="1"/>
          </p:cNvSpPr>
          <p:nvPr>
            <p:ph type="title"/>
          </p:nvPr>
        </p:nvSpPr>
        <p:spPr/>
        <p:txBody>
          <a:bodyPr>
            <a:normAutofit/>
          </a:bodyPr>
          <a:lstStyle/>
          <a:p>
            <a:r>
              <a:rPr lang="en-US" dirty="0" smtClean="0"/>
              <a:t>Graphical User Interface (GUI) Window</a:t>
            </a:r>
          </a:p>
        </p:txBody>
      </p:sp>
      <p:pic>
        <p:nvPicPr>
          <p:cNvPr id="369667" name="Picture 3" descr="D:\Embedded Training Module\Working\MainGui.wmf"/>
          <p:cNvPicPr>
            <a:picLocks noChangeAspect="1" noChangeArrowheads="1"/>
          </p:cNvPicPr>
          <p:nvPr/>
        </p:nvPicPr>
        <p:blipFill>
          <a:blip r:embed="rId2" cstate="print"/>
          <a:srcRect/>
          <a:stretch>
            <a:fillRect/>
          </a:stretch>
        </p:blipFill>
        <p:spPr bwMode="auto">
          <a:xfrm>
            <a:off x="1181100" y="1752600"/>
            <a:ext cx="6781800" cy="43656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p:txBody>
          <a:bodyPr/>
          <a:lstStyle/>
          <a:p>
            <a:r>
              <a:rPr lang="en-US" dirty="0" smtClean="0"/>
              <a:t>IO Controls Window</a:t>
            </a:r>
          </a:p>
        </p:txBody>
      </p:sp>
      <p:pic>
        <p:nvPicPr>
          <p:cNvPr id="370691" name="Picture 3" descr="D:\Embedded Training Module\Working\IOFunctions.wmf"/>
          <p:cNvPicPr>
            <a:picLocks noChangeAspect="1" noChangeArrowheads="1"/>
          </p:cNvPicPr>
          <p:nvPr/>
        </p:nvPicPr>
        <p:blipFill>
          <a:blip r:embed="rId2" cstate="print"/>
          <a:srcRect/>
          <a:stretch>
            <a:fillRect/>
          </a:stretch>
        </p:blipFill>
        <p:spPr bwMode="auto">
          <a:xfrm>
            <a:off x="4098925" y="1676400"/>
            <a:ext cx="1639888" cy="42005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ChangeArrowheads="1"/>
          </p:cNvSpPr>
          <p:nvPr>
            <p:ph type="title"/>
          </p:nvPr>
        </p:nvSpPr>
        <p:spPr/>
        <p:txBody>
          <a:bodyPr/>
          <a:lstStyle/>
          <a:p>
            <a:r>
              <a:rPr lang="en-US" dirty="0" smtClean="0"/>
              <a:t>Task Summary Window</a:t>
            </a:r>
          </a:p>
        </p:txBody>
      </p:sp>
      <p:pic>
        <p:nvPicPr>
          <p:cNvPr id="371715" name="Picture 3" descr="D:\Embedded Training Module\Working\TaskSummary.wmf"/>
          <p:cNvPicPr>
            <a:picLocks noChangeAspect="1" noChangeArrowheads="1"/>
          </p:cNvPicPr>
          <p:nvPr/>
        </p:nvPicPr>
        <p:blipFill>
          <a:blip r:embed="rId2" cstate="print"/>
          <a:srcRect/>
          <a:stretch>
            <a:fillRect/>
          </a:stretch>
        </p:blipFill>
        <p:spPr bwMode="auto">
          <a:xfrm>
            <a:off x="1219200" y="1671638"/>
            <a:ext cx="6705600" cy="4243387"/>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ChangeArrowheads="1"/>
          </p:cNvSpPr>
          <p:nvPr>
            <p:ph type="title"/>
          </p:nvPr>
        </p:nvSpPr>
        <p:spPr/>
        <p:txBody>
          <a:bodyPr/>
          <a:lstStyle/>
          <a:p>
            <a:r>
              <a:rPr lang="en-US" dirty="0" smtClean="0"/>
              <a:t>Start Simulation Window (IO)</a:t>
            </a:r>
          </a:p>
        </p:txBody>
      </p:sp>
      <p:pic>
        <p:nvPicPr>
          <p:cNvPr id="372739" name="Picture 3" descr="D:\Embedded Training Module\Working\InstructorStartPrompt.wmf"/>
          <p:cNvPicPr>
            <a:picLocks noChangeAspect="1" noChangeArrowheads="1"/>
          </p:cNvPicPr>
          <p:nvPr/>
        </p:nvPicPr>
        <p:blipFill>
          <a:blip r:embed="rId2" cstate="print"/>
          <a:srcRect/>
          <a:stretch>
            <a:fillRect/>
          </a:stretch>
        </p:blipFill>
        <p:spPr bwMode="auto">
          <a:xfrm>
            <a:off x="1743075" y="1676400"/>
            <a:ext cx="5667375" cy="426085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ChangeArrowheads="1"/>
          </p:cNvSpPr>
          <p:nvPr>
            <p:ph type="title"/>
          </p:nvPr>
        </p:nvSpPr>
        <p:spPr/>
        <p:txBody>
          <a:bodyPr/>
          <a:lstStyle/>
          <a:p>
            <a:r>
              <a:rPr lang="en-US" dirty="0" smtClean="0"/>
              <a:t>Start Simulation Window (Crew)</a:t>
            </a:r>
          </a:p>
        </p:txBody>
      </p:sp>
      <p:pic>
        <p:nvPicPr>
          <p:cNvPr id="373763" name="Picture 3" descr="D:\Embedded Training Module\Working\GunnerStartPrompt.wmf"/>
          <p:cNvPicPr>
            <a:picLocks noChangeAspect="1" noChangeArrowheads="1"/>
          </p:cNvPicPr>
          <p:nvPr/>
        </p:nvPicPr>
        <p:blipFill>
          <a:blip r:embed="rId2" cstate="print"/>
          <a:srcRect/>
          <a:stretch>
            <a:fillRect/>
          </a:stretch>
        </p:blipFill>
        <p:spPr bwMode="auto">
          <a:xfrm>
            <a:off x="1728788" y="1671638"/>
            <a:ext cx="5672137" cy="42640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ChangeArrowheads="1"/>
          </p:cNvSpPr>
          <p:nvPr>
            <p:ph type="title"/>
          </p:nvPr>
        </p:nvSpPr>
        <p:spPr/>
        <p:txBody>
          <a:bodyPr/>
          <a:lstStyle/>
          <a:p>
            <a:r>
              <a:rPr lang="en-US" dirty="0" smtClean="0"/>
              <a:t>Abort Exercise Window</a:t>
            </a:r>
          </a:p>
        </p:txBody>
      </p:sp>
      <p:pic>
        <p:nvPicPr>
          <p:cNvPr id="374787" name="Picture 3" descr="D:\Embedded Training Module\Working\AbortExercise.wmf"/>
          <p:cNvPicPr>
            <a:picLocks noChangeAspect="1" noChangeArrowheads="1"/>
          </p:cNvPicPr>
          <p:nvPr/>
        </p:nvPicPr>
        <p:blipFill>
          <a:blip r:embed="rId2" cstate="print"/>
          <a:srcRect/>
          <a:stretch>
            <a:fillRect/>
          </a:stretch>
        </p:blipFill>
        <p:spPr bwMode="auto">
          <a:xfrm>
            <a:off x="1333500" y="2286000"/>
            <a:ext cx="6491288" cy="250666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ChangeArrowheads="1"/>
          </p:cNvSpPr>
          <p:nvPr>
            <p:ph type="title"/>
          </p:nvPr>
        </p:nvSpPr>
        <p:spPr/>
        <p:txBody>
          <a:bodyPr/>
          <a:lstStyle/>
          <a:p>
            <a:r>
              <a:rPr lang="en-US" dirty="0" smtClean="0"/>
              <a:t>Initializing Simulation Window</a:t>
            </a:r>
          </a:p>
        </p:txBody>
      </p:sp>
      <p:pic>
        <p:nvPicPr>
          <p:cNvPr id="375811" name="Picture 3" descr="D:\Embedded Training Module\Working\InitSimAtPlay.wmf"/>
          <p:cNvPicPr>
            <a:picLocks noChangeAspect="1" noChangeArrowheads="1"/>
          </p:cNvPicPr>
          <p:nvPr/>
        </p:nvPicPr>
        <p:blipFill>
          <a:blip r:embed="rId2" cstate="print"/>
          <a:srcRect/>
          <a:stretch>
            <a:fillRect/>
          </a:stretch>
        </p:blipFill>
        <p:spPr bwMode="auto">
          <a:xfrm>
            <a:off x="1023938" y="2667000"/>
            <a:ext cx="7086600" cy="187642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2"/>
          <p:cNvSpPr>
            <a:spLocks noGrp="1" noChangeArrowheads="1"/>
          </p:cNvSpPr>
          <p:nvPr>
            <p:ph type="title"/>
          </p:nvPr>
        </p:nvSpPr>
        <p:spPr/>
        <p:txBody>
          <a:bodyPr/>
          <a:lstStyle/>
          <a:p>
            <a:r>
              <a:rPr lang="en-US" dirty="0" smtClean="0"/>
              <a:t>Debrief Task (Practice) Window</a:t>
            </a:r>
          </a:p>
        </p:txBody>
      </p:sp>
      <p:pic>
        <p:nvPicPr>
          <p:cNvPr id="376835" name="Picture 3" descr="D:\Embedded Training Module\Working\DebriefTask_practice.wmf"/>
          <p:cNvPicPr>
            <a:picLocks noChangeAspect="1" noChangeArrowheads="1"/>
          </p:cNvPicPr>
          <p:nvPr/>
        </p:nvPicPr>
        <p:blipFill>
          <a:blip r:embed="rId2" cstate="print"/>
          <a:srcRect/>
          <a:stretch>
            <a:fillRect/>
          </a:stretch>
        </p:blipFill>
        <p:spPr bwMode="auto">
          <a:xfrm>
            <a:off x="1924050" y="2557463"/>
            <a:ext cx="5300663" cy="21272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ChangeArrowheads="1"/>
          </p:cNvSpPr>
          <p:nvPr>
            <p:ph type="title"/>
          </p:nvPr>
        </p:nvSpPr>
        <p:spPr/>
        <p:txBody>
          <a:bodyPr/>
          <a:lstStyle/>
          <a:p>
            <a:r>
              <a:rPr lang="en-US" dirty="0" smtClean="0"/>
              <a:t>Debrief Task (Testing) Window</a:t>
            </a:r>
          </a:p>
        </p:txBody>
      </p:sp>
      <p:pic>
        <p:nvPicPr>
          <p:cNvPr id="377859" name="Picture 3" descr="D:\Embedded Training Module\Working\DebriefTask.wmf"/>
          <p:cNvPicPr>
            <a:picLocks noChangeAspect="1" noChangeArrowheads="1"/>
          </p:cNvPicPr>
          <p:nvPr/>
        </p:nvPicPr>
        <p:blipFill>
          <a:blip r:embed="rId2" cstate="print"/>
          <a:srcRect/>
          <a:stretch>
            <a:fillRect/>
          </a:stretch>
        </p:blipFill>
        <p:spPr bwMode="auto">
          <a:xfrm>
            <a:off x="3005138" y="2800350"/>
            <a:ext cx="3133725" cy="1257300"/>
          </a:xfrm>
          <a:prstGeom prst="rect">
            <a:avLst/>
          </a:prstGeom>
          <a:noFill/>
          <a:ln w="9525">
            <a:noFill/>
            <a:miter lim="800000"/>
            <a:headEnd/>
            <a:tailEnd/>
          </a:ln>
        </p:spPr>
      </p:pic>
      <p:pic>
        <p:nvPicPr>
          <p:cNvPr id="377860" name="Picture 4" descr="D:\Embedded Training Module\Working\DebriefTask_testing.wmf"/>
          <p:cNvPicPr>
            <a:picLocks noChangeAspect="1" noChangeArrowheads="1"/>
          </p:cNvPicPr>
          <p:nvPr/>
        </p:nvPicPr>
        <p:blipFill>
          <a:blip r:embed="rId3" cstate="print"/>
          <a:srcRect/>
          <a:stretch>
            <a:fillRect/>
          </a:stretch>
        </p:blipFill>
        <p:spPr bwMode="auto">
          <a:xfrm>
            <a:off x="1847850" y="2686050"/>
            <a:ext cx="5453063" cy="2187575"/>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p:txBody>
          <a:bodyPr/>
          <a:lstStyle/>
          <a:p>
            <a:r>
              <a:rPr lang="en-US" dirty="0" smtClean="0"/>
              <a:t>Select Crew Cut Window</a:t>
            </a:r>
          </a:p>
        </p:txBody>
      </p:sp>
      <p:pic>
        <p:nvPicPr>
          <p:cNvPr id="378883" name="Picture 3" descr="D:\Embedded Training Module\Working\CrewCutsMenu.wmf"/>
          <p:cNvPicPr>
            <a:picLocks noChangeAspect="1" noChangeArrowheads="1"/>
          </p:cNvPicPr>
          <p:nvPr/>
        </p:nvPicPr>
        <p:blipFill>
          <a:blip r:embed="rId2" cstate="print"/>
          <a:srcRect/>
          <a:stretch>
            <a:fillRect/>
          </a:stretch>
        </p:blipFill>
        <p:spPr bwMode="auto">
          <a:xfrm>
            <a:off x="904875" y="2189163"/>
            <a:ext cx="7329488" cy="32972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381000" y="541338"/>
            <a:ext cx="8382000" cy="614362"/>
          </a:xfrm>
        </p:spPr>
        <p:txBody>
          <a:bodyPr>
            <a:noAutofit/>
          </a:bodyPr>
          <a:lstStyle/>
          <a:p>
            <a:r>
              <a:rPr lang="en-US" dirty="0" smtClean="0"/>
              <a:t>RWS Training</a:t>
            </a:r>
          </a:p>
        </p:txBody>
      </p:sp>
      <p:sp>
        <p:nvSpPr>
          <p:cNvPr id="342019" name="Rectangle 3"/>
          <p:cNvSpPr>
            <a:spLocks noGrp="1" noChangeArrowheads="1"/>
          </p:cNvSpPr>
          <p:nvPr>
            <p:ph type="body" idx="1"/>
          </p:nvPr>
        </p:nvSpPr>
        <p:spPr>
          <a:xfrm>
            <a:off x="228600" y="1295400"/>
            <a:ext cx="8534400" cy="685800"/>
          </a:xfrm>
          <a:ln>
            <a:solidFill>
              <a:schemeClr val="tx1"/>
            </a:solidFill>
          </a:ln>
        </p:spPr>
        <p:txBody>
          <a:bodyPr>
            <a:normAutofit lnSpcReduction="10000"/>
          </a:bodyPr>
          <a:lstStyle/>
          <a:p>
            <a:pPr algn="ctr">
              <a:spcBef>
                <a:spcPts val="0"/>
              </a:spcBef>
              <a:buFont typeface="Monotype Sorts" pitchFamily="2" charset="2"/>
              <a:buNone/>
            </a:pPr>
            <a:r>
              <a:rPr lang="en-NZ" b="1" dirty="0" smtClean="0"/>
              <a:t>Note</a:t>
            </a:r>
          </a:p>
          <a:p>
            <a:pPr algn="ctr">
              <a:spcBef>
                <a:spcPts val="0"/>
              </a:spcBef>
              <a:buFont typeface="Monotype Sorts" pitchFamily="2" charset="2"/>
              <a:buNone/>
            </a:pPr>
            <a:r>
              <a:rPr lang="en-NZ" dirty="0" smtClean="0"/>
              <a:t>Each type of weapon has a unique "Weapon ID" which will be in use for ballistics calculation.  If "Weapon ID" is unknown, the system will not go to "Enabled" position.</a:t>
            </a:r>
          </a:p>
          <a:p>
            <a:pPr algn="ctr">
              <a:spcBef>
                <a:spcPts val="0"/>
              </a:spcBef>
              <a:buFont typeface="Monotype Sorts" pitchFamily="2" charset="2"/>
              <a:buNone/>
            </a:pPr>
            <a:endParaRPr lang="en-US" dirty="0" smtClean="0"/>
          </a:p>
        </p:txBody>
      </p:sp>
      <p:grpSp>
        <p:nvGrpSpPr>
          <p:cNvPr id="2" name="Group 4"/>
          <p:cNvGrpSpPr>
            <a:grpSpLocks/>
          </p:cNvGrpSpPr>
          <p:nvPr/>
        </p:nvGrpSpPr>
        <p:grpSpPr bwMode="auto">
          <a:xfrm>
            <a:off x="381000" y="3200400"/>
            <a:ext cx="8382000" cy="3327400"/>
            <a:chOff x="384" y="2160"/>
            <a:chExt cx="4992" cy="1664"/>
          </a:xfrm>
        </p:grpSpPr>
        <p:pic>
          <p:nvPicPr>
            <p:cNvPr id="342021" name="Picture 5" descr="E:\Trent's Pic's\trent_1547.JPG"/>
            <p:cNvPicPr>
              <a:picLocks noChangeAspect="1" noChangeArrowheads="1"/>
            </p:cNvPicPr>
            <p:nvPr/>
          </p:nvPicPr>
          <p:blipFill>
            <a:blip r:embed="rId2" cstate="print"/>
            <a:srcRect/>
            <a:stretch>
              <a:fillRect/>
            </a:stretch>
          </p:blipFill>
          <p:spPr bwMode="auto">
            <a:xfrm>
              <a:off x="384" y="2160"/>
              <a:ext cx="2496" cy="1664"/>
            </a:xfrm>
            <a:prstGeom prst="rect">
              <a:avLst/>
            </a:prstGeom>
            <a:noFill/>
            <a:ln w="9525">
              <a:noFill/>
              <a:miter lim="800000"/>
              <a:headEnd/>
              <a:tailEnd/>
            </a:ln>
          </p:spPr>
        </p:pic>
        <p:pic>
          <p:nvPicPr>
            <p:cNvPr id="342022" name="Picture 6" descr="E:\Trent's Pic's\trent_1543.JPG"/>
            <p:cNvPicPr>
              <a:picLocks noChangeAspect="1" noChangeArrowheads="1"/>
            </p:cNvPicPr>
            <p:nvPr/>
          </p:nvPicPr>
          <p:blipFill>
            <a:blip r:embed="rId3" cstate="print"/>
            <a:srcRect/>
            <a:stretch>
              <a:fillRect/>
            </a:stretch>
          </p:blipFill>
          <p:spPr bwMode="auto">
            <a:xfrm>
              <a:off x="2880" y="2160"/>
              <a:ext cx="2496" cy="1664"/>
            </a:xfrm>
            <a:prstGeom prst="rect">
              <a:avLst/>
            </a:prstGeom>
            <a:noFill/>
            <a:ln w="9525">
              <a:noFill/>
              <a:miter lim="800000"/>
              <a:headEnd/>
              <a:tailEnd/>
            </a:ln>
          </p:spPr>
        </p:pic>
      </p:grpSp>
      <p:sp>
        <p:nvSpPr>
          <p:cNvPr id="7" name="TextBox 6"/>
          <p:cNvSpPr txBox="1"/>
          <p:nvPr/>
        </p:nvSpPr>
        <p:spPr>
          <a:xfrm>
            <a:off x="228600" y="2133600"/>
            <a:ext cx="8534400" cy="523220"/>
          </a:xfrm>
          <a:prstGeom prst="rect">
            <a:avLst/>
          </a:prstGeom>
          <a:noFill/>
          <a:ln>
            <a:solidFill>
              <a:schemeClr val="tx1"/>
            </a:solidFill>
          </a:ln>
        </p:spPr>
        <p:txBody>
          <a:bodyPr wrap="square" rtlCol="0">
            <a:spAutoFit/>
          </a:bodyPr>
          <a:lstStyle/>
          <a:p>
            <a:pPr algn="ctr"/>
            <a:r>
              <a:rPr lang="en-NZ" sz="1400" b="1" dirty="0" smtClean="0">
                <a:latin typeface="Arial" pitchFamily="34" charset="0"/>
                <a:cs typeface="Arial" pitchFamily="34" charset="0"/>
              </a:rPr>
              <a:t>Note</a:t>
            </a:r>
          </a:p>
          <a:p>
            <a:pPr algn="ctr"/>
            <a:r>
              <a:rPr lang="en-NZ" sz="1400" dirty="0" smtClean="0">
                <a:latin typeface="Arial" pitchFamily="34" charset="0"/>
                <a:cs typeface="Arial" pitchFamily="34" charset="0"/>
              </a:rPr>
              <a:t>When in TRAINING MODE, the word TRAINING appears on the bottom right of the Power-up screen.</a:t>
            </a:r>
            <a:endParaRPr lang="en-US" sz="1400" dirty="0">
              <a:latin typeface="Arial" pitchFamily="34" charset="0"/>
              <a:cs typeface="Arial"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US" dirty="0" smtClean="0"/>
              <a:t>Select Malfunction Window</a:t>
            </a:r>
          </a:p>
        </p:txBody>
      </p:sp>
      <p:pic>
        <p:nvPicPr>
          <p:cNvPr id="379907" name="Picture 3" descr="D:\Embedded Training Module\Working\SelectMalfunctions.wmf"/>
          <p:cNvPicPr>
            <a:picLocks noChangeAspect="1" noChangeArrowheads="1"/>
          </p:cNvPicPr>
          <p:nvPr/>
        </p:nvPicPr>
        <p:blipFill>
          <a:blip r:embed="rId2" cstate="print"/>
          <a:srcRect/>
          <a:stretch>
            <a:fillRect/>
          </a:stretch>
        </p:blipFill>
        <p:spPr bwMode="auto">
          <a:xfrm>
            <a:off x="500063" y="2166938"/>
            <a:ext cx="8153400" cy="3014662"/>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Rectangle 2"/>
          <p:cNvSpPr>
            <a:spLocks noGrp="1" noChangeArrowheads="1"/>
          </p:cNvSpPr>
          <p:nvPr>
            <p:ph type="title"/>
          </p:nvPr>
        </p:nvSpPr>
        <p:spPr/>
        <p:txBody>
          <a:bodyPr/>
          <a:lstStyle/>
          <a:p>
            <a:r>
              <a:rPr lang="en-US" dirty="0" smtClean="0"/>
              <a:t>Events Window</a:t>
            </a:r>
          </a:p>
        </p:txBody>
      </p:sp>
      <p:pic>
        <p:nvPicPr>
          <p:cNvPr id="380931" name="Picture 3" descr="D:\Embedded Training Module\Working\EventsWnd.wmf"/>
          <p:cNvPicPr>
            <a:picLocks noChangeAspect="1" noChangeArrowheads="1"/>
          </p:cNvPicPr>
          <p:nvPr/>
        </p:nvPicPr>
        <p:blipFill>
          <a:blip r:embed="rId2" cstate="print"/>
          <a:srcRect/>
          <a:stretch>
            <a:fillRect/>
          </a:stretch>
        </p:blipFill>
        <p:spPr bwMode="auto">
          <a:xfrm>
            <a:off x="1957388" y="2057400"/>
            <a:ext cx="5210175" cy="382270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p:txBody>
          <a:bodyPr/>
          <a:lstStyle/>
          <a:p>
            <a:r>
              <a:rPr lang="en-US" dirty="0" smtClean="0"/>
              <a:t>Select Task To Replay Window</a:t>
            </a:r>
          </a:p>
        </p:txBody>
      </p:sp>
      <p:pic>
        <p:nvPicPr>
          <p:cNvPr id="381955" name="Picture 3" descr="D:\Embedded Training Module\Working\SelectTaskToReplay.wmf"/>
          <p:cNvPicPr>
            <a:picLocks noChangeAspect="1" noChangeArrowheads="1"/>
          </p:cNvPicPr>
          <p:nvPr/>
        </p:nvPicPr>
        <p:blipFill>
          <a:blip r:embed="rId2" cstate="print"/>
          <a:srcRect/>
          <a:stretch>
            <a:fillRect/>
          </a:stretch>
        </p:blipFill>
        <p:spPr bwMode="auto">
          <a:xfrm>
            <a:off x="838200" y="1905000"/>
            <a:ext cx="7467600" cy="407035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lstStyle/>
          <a:p>
            <a:r>
              <a:rPr lang="en-US" dirty="0" smtClean="0"/>
              <a:t>View Results Window (Results)</a:t>
            </a:r>
          </a:p>
        </p:txBody>
      </p:sp>
      <p:pic>
        <p:nvPicPr>
          <p:cNvPr id="382979" name="Picture 3" descr="D:\Embedded Training Module\Working\ViewResults_results.wmf"/>
          <p:cNvPicPr>
            <a:picLocks noChangeAspect="1" noChangeArrowheads="1"/>
          </p:cNvPicPr>
          <p:nvPr/>
        </p:nvPicPr>
        <p:blipFill>
          <a:blip r:embed="rId2" cstate="print"/>
          <a:srcRect/>
          <a:stretch>
            <a:fillRect/>
          </a:stretch>
        </p:blipFill>
        <p:spPr bwMode="auto">
          <a:xfrm>
            <a:off x="1219200" y="1671638"/>
            <a:ext cx="6705600" cy="41402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2" name="Rectangle 2"/>
          <p:cNvSpPr>
            <a:spLocks noGrp="1" noChangeArrowheads="1"/>
          </p:cNvSpPr>
          <p:nvPr>
            <p:ph type="title"/>
          </p:nvPr>
        </p:nvSpPr>
        <p:spPr/>
        <p:txBody>
          <a:bodyPr/>
          <a:lstStyle/>
          <a:p>
            <a:r>
              <a:rPr lang="en-US" dirty="0" smtClean="0"/>
              <a:t>View Results Window (Scoring)</a:t>
            </a:r>
          </a:p>
        </p:txBody>
      </p:sp>
      <p:pic>
        <p:nvPicPr>
          <p:cNvPr id="384003" name="Picture 3" descr="D:\Embedded Training Module\Working\ViewResults_scoring.wmf"/>
          <p:cNvPicPr>
            <a:picLocks noChangeAspect="1" noChangeArrowheads="1"/>
          </p:cNvPicPr>
          <p:nvPr/>
        </p:nvPicPr>
        <p:blipFill>
          <a:blip r:embed="rId2" cstate="print"/>
          <a:srcRect/>
          <a:stretch>
            <a:fillRect/>
          </a:stretch>
        </p:blipFill>
        <p:spPr bwMode="auto">
          <a:xfrm>
            <a:off x="1181100" y="1671638"/>
            <a:ext cx="6781800" cy="4187825"/>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p:txBody>
          <a:bodyPr/>
          <a:lstStyle/>
          <a:p>
            <a:r>
              <a:rPr lang="en-US" dirty="0" smtClean="0"/>
              <a:t>Calendar Window</a:t>
            </a:r>
          </a:p>
        </p:txBody>
      </p:sp>
      <p:pic>
        <p:nvPicPr>
          <p:cNvPr id="385027" name="Picture 3" descr="D:\Embedded Training Module\Working\Calendar.wmf"/>
          <p:cNvPicPr>
            <a:picLocks noChangeAspect="1" noChangeArrowheads="1"/>
          </p:cNvPicPr>
          <p:nvPr/>
        </p:nvPicPr>
        <p:blipFill>
          <a:blip r:embed="rId2" cstate="print"/>
          <a:srcRect/>
          <a:stretch>
            <a:fillRect/>
          </a:stretch>
        </p:blipFill>
        <p:spPr bwMode="auto">
          <a:xfrm>
            <a:off x="1747838" y="1671638"/>
            <a:ext cx="5681662" cy="3775075"/>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457200" y="274638"/>
            <a:ext cx="8229600" cy="1325562"/>
          </a:xfrm>
        </p:spPr>
        <p:txBody>
          <a:bodyPr>
            <a:normAutofit/>
          </a:bodyPr>
          <a:lstStyle/>
          <a:p>
            <a:r>
              <a:rPr lang="en-US" dirty="0" smtClean="0"/>
              <a:t>Crew Detailed Results Window </a:t>
            </a:r>
            <a:br>
              <a:rPr lang="en-US" dirty="0" smtClean="0"/>
            </a:br>
            <a:r>
              <a:rPr lang="en-US" dirty="0" smtClean="0"/>
              <a:t>(General)</a:t>
            </a:r>
          </a:p>
        </p:txBody>
      </p:sp>
      <p:pic>
        <p:nvPicPr>
          <p:cNvPr id="386051" name="Picture 3" descr="D:\Embedded Training Module\Working\CrewDetailedResults_gen.wmf"/>
          <p:cNvPicPr>
            <a:picLocks noChangeAspect="1" noChangeArrowheads="1"/>
          </p:cNvPicPr>
          <p:nvPr/>
        </p:nvPicPr>
        <p:blipFill>
          <a:blip r:embed="rId2" cstate="print"/>
          <a:srcRect/>
          <a:stretch>
            <a:fillRect/>
          </a:stretch>
        </p:blipFill>
        <p:spPr bwMode="auto">
          <a:xfrm>
            <a:off x="1828800" y="2209800"/>
            <a:ext cx="5367338" cy="4148137"/>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a:xfrm>
            <a:off x="457200" y="274638"/>
            <a:ext cx="8229600" cy="1325562"/>
          </a:xfrm>
        </p:spPr>
        <p:txBody>
          <a:bodyPr>
            <a:normAutofit/>
          </a:bodyPr>
          <a:lstStyle/>
          <a:p>
            <a:r>
              <a:rPr lang="en-US" dirty="0" smtClean="0"/>
              <a:t>Crew Detailed Results Window (Environment)</a:t>
            </a:r>
          </a:p>
        </p:txBody>
      </p:sp>
      <p:pic>
        <p:nvPicPr>
          <p:cNvPr id="387075" name="Picture 3" descr="D:\Embedded Training Module\Working\CrewDetailedResults_env.wmf"/>
          <p:cNvPicPr>
            <a:picLocks noChangeAspect="1" noChangeArrowheads="1"/>
          </p:cNvPicPr>
          <p:nvPr/>
        </p:nvPicPr>
        <p:blipFill>
          <a:blip r:embed="rId2" cstate="print"/>
          <a:srcRect/>
          <a:stretch>
            <a:fillRect/>
          </a:stretch>
        </p:blipFill>
        <p:spPr bwMode="auto">
          <a:xfrm>
            <a:off x="1905000" y="2209800"/>
            <a:ext cx="5367338" cy="4148137"/>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098" name="Rectangle 2"/>
          <p:cNvSpPr>
            <a:spLocks noGrp="1" noChangeArrowheads="1"/>
          </p:cNvSpPr>
          <p:nvPr>
            <p:ph type="title"/>
          </p:nvPr>
        </p:nvSpPr>
        <p:spPr>
          <a:xfrm>
            <a:off x="457200" y="274638"/>
            <a:ext cx="8229600" cy="1554162"/>
          </a:xfrm>
        </p:spPr>
        <p:txBody>
          <a:bodyPr>
            <a:normAutofit/>
          </a:bodyPr>
          <a:lstStyle/>
          <a:p>
            <a:r>
              <a:rPr lang="en-US" dirty="0" smtClean="0"/>
              <a:t>Crew Detailed Results Window (Target)</a:t>
            </a:r>
          </a:p>
        </p:txBody>
      </p:sp>
      <p:pic>
        <p:nvPicPr>
          <p:cNvPr id="388099" name="Picture 3" descr="D:\Embedded Training Module\Working\CrewDetailedResults_tgts.wmf"/>
          <p:cNvPicPr>
            <a:picLocks noChangeAspect="1" noChangeArrowheads="1"/>
          </p:cNvPicPr>
          <p:nvPr/>
        </p:nvPicPr>
        <p:blipFill>
          <a:blip r:embed="rId2" cstate="print"/>
          <a:srcRect/>
          <a:stretch>
            <a:fillRect/>
          </a:stretch>
        </p:blipFill>
        <p:spPr bwMode="auto">
          <a:xfrm>
            <a:off x="1828800" y="2057400"/>
            <a:ext cx="5365750" cy="4146550"/>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ChangeArrowheads="1"/>
          </p:cNvSpPr>
          <p:nvPr>
            <p:ph type="title"/>
          </p:nvPr>
        </p:nvSpPr>
        <p:spPr>
          <a:xfrm>
            <a:off x="457200" y="274638"/>
            <a:ext cx="8229600" cy="1401762"/>
          </a:xfrm>
        </p:spPr>
        <p:txBody>
          <a:bodyPr>
            <a:normAutofit/>
          </a:bodyPr>
          <a:lstStyle/>
          <a:p>
            <a:r>
              <a:rPr lang="en-US" dirty="0" smtClean="0"/>
              <a:t>Crew Detailed Results Window (Malfunctions)</a:t>
            </a:r>
          </a:p>
        </p:txBody>
      </p:sp>
      <p:pic>
        <p:nvPicPr>
          <p:cNvPr id="389123" name="Picture 3" descr="D:\Embedded Training Module\Working\CrewDetailedResults_malf.wmf"/>
          <p:cNvPicPr>
            <a:picLocks noChangeAspect="1" noChangeArrowheads="1"/>
          </p:cNvPicPr>
          <p:nvPr/>
        </p:nvPicPr>
        <p:blipFill>
          <a:blip r:embed="rId2" cstate="print"/>
          <a:srcRect/>
          <a:stretch>
            <a:fillRect/>
          </a:stretch>
        </p:blipFill>
        <p:spPr bwMode="auto">
          <a:xfrm>
            <a:off x="1828800" y="2286000"/>
            <a:ext cx="5365750" cy="41465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381000" y="457200"/>
            <a:ext cx="8382000" cy="736600"/>
          </a:xfrm>
        </p:spPr>
        <p:txBody>
          <a:bodyPr>
            <a:normAutofit/>
          </a:bodyPr>
          <a:lstStyle/>
          <a:p>
            <a:r>
              <a:rPr lang="en-US" dirty="0" smtClean="0"/>
              <a:t>RWS Training</a:t>
            </a:r>
          </a:p>
        </p:txBody>
      </p:sp>
      <p:sp>
        <p:nvSpPr>
          <p:cNvPr id="343043" name="Rectangle 3"/>
          <p:cNvSpPr>
            <a:spLocks noGrp="1" noChangeArrowheads="1"/>
          </p:cNvSpPr>
          <p:nvPr>
            <p:ph type="body" idx="1"/>
          </p:nvPr>
        </p:nvSpPr>
        <p:spPr>
          <a:xfrm>
            <a:off x="533400" y="4876800"/>
            <a:ext cx="8077200" cy="1828800"/>
          </a:xfrm>
        </p:spPr>
        <p:txBody>
          <a:bodyPr>
            <a:normAutofit lnSpcReduction="10000"/>
          </a:bodyPr>
          <a:lstStyle/>
          <a:p>
            <a:pPr marL="292100" indent="-292100">
              <a:spcBef>
                <a:spcPct val="0"/>
              </a:spcBef>
              <a:spcAft>
                <a:spcPts val="600"/>
              </a:spcAft>
              <a:buFont typeface="Monotype Sorts" pitchFamily="2" charset="2"/>
              <a:buNone/>
            </a:pPr>
            <a:r>
              <a:rPr lang="en-NZ" dirty="0" smtClean="0"/>
              <a:t>Press SEL/ZERO key in MENU field to continue.</a:t>
            </a:r>
          </a:p>
          <a:p>
            <a:pPr marL="292100" indent="-292100">
              <a:spcBef>
                <a:spcPct val="0"/>
              </a:spcBef>
              <a:spcAft>
                <a:spcPts val="600"/>
              </a:spcAft>
            </a:pPr>
            <a:r>
              <a:rPr lang="en-NZ" dirty="0" smtClean="0"/>
              <a:t>Press LAMP TEST key and check all LED's are illuminated on FCU.</a:t>
            </a:r>
          </a:p>
          <a:p>
            <a:pPr marL="292100" indent="-292100">
              <a:spcBef>
                <a:spcPct val="0"/>
              </a:spcBef>
              <a:spcAft>
                <a:spcPts val="600"/>
              </a:spcAft>
            </a:pPr>
            <a:r>
              <a:rPr lang="en-NZ" dirty="0" smtClean="0"/>
              <a:t>Adjust FCU display image by pressing the BRIGHTNESS +/ - keys until desired screen brightness is acquired.</a:t>
            </a:r>
          </a:p>
          <a:p>
            <a:pPr marL="292100" indent="-292100">
              <a:spcBef>
                <a:spcPct val="0"/>
              </a:spcBef>
              <a:spcAft>
                <a:spcPts val="600"/>
              </a:spcAft>
            </a:pPr>
            <a:r>
              <a:rPr lang="en-NZ" dirty="0" smtClean="0"/>
              <a:t>Press the ET button (1) at the bottom of the VDT main screen, this loads the Embedded Gunnery Training software to allow for set-up for simulation. </a:t>
            </a:r>
          </a:p>
          <a:p>
            <a:pPr marL="292100" indent="-292100">
              <a:spcBef>
                <a:spcPct val="0"/>
              </a:spcBef>
              <a:spcAft>
                <a:spcPts val="600"/>
              </a:spcAft>
            </a:pPr>
            <a:r>
              <a:rPr lang="en-NZ" dirty="0" smtClean="0"/>
              <a:t>Start-up complete.</a:t>
            </a:r>
          </a:p>
          <a:p>
            <a:pPr marL="292100" indent="-292100">
              <a:spcBef>
                <a:spcPct val="0"/>
              </a:spcBef>
              <a:spcAft>
                <a:spcPts val="600"/>
              </a:spcAft>
              <a:buFont typeface="Monotype Sorts" pitchFamily="2" charset="2"/>
              <a:buNone/>
            </a:pPr>
            <a:endParaRPr lang="en-US" dirty="0" smtClean="0"/>
          </a:p>
        </p:txBody>
      </p:sp>
      <p:sp>
        <p:nvSpPr>
          <p:cNvPr id="4" name="Rectangle 3"/>
          <p:cNvSpPr/>
          <p:nvPr/>
        </p:nvSpPr>
        <p:spPr>
          <a:xfrm>
            <a:off x="533400" y="1295400"/>
            <a:ext cx="8077200" cy="954107"/>
          </a:xfrm>
          <a:prstGeom prst="rect">
            <a:avLst/>
          </a:prstGeom>
          <a:ln>
            <a:solidFill>
              <a:schemeClr val="tx1"/>
            </a:solidFill>
          </a:ln>
        </p:spPr>
        <p:txBody>
          <a:bodyPr wrap="square">
            <a:spAutoFit/>
          </a:bodyPr>
          <a:lstStyle/>
          <a:p>
            <a:pPr marL="292100" indent="-292100" algn="ctr">
              <a:spcBef>
                <a:spcPct val="0"/>
              </a:spcBef>
              <a:buFont typeface="Monotype Sorts" pitchFamily="2" charset="2"/>
              <a:buNone/>
            </a:pPr>
            <a:r>
              <a:rPr lang="en-NZ" sz="1400" b="1" dirty="0" smtClean="0">
                <a:latin typeface="Arial" pitchFamily="34" charset="0"/>
                <a:cs typeface="Arial" pitchFamily="34" charset="0"/>
              </a:rPr>
              <a:t>Note</a:t>
            </a:r>
            <a:endParaRPr lang="en-NZ" sz="1400" dirty="0" smtClean="0">
              <a:latin typeface="Arial" pitchFamily="34" charset="0"/>
              <a:cs typeface="Arial" pitchFamily="34" charset="0"/>
            </a:endParaRPr>
          </a:p>
          <a:p>
            <a:pPr marL="292100" indent="-292100" algn="ctr">
              <a:spcBef>
                <a:spcPct val="0"/>
              </a:spcBef>
              <a:buFont typeface="Monotype Sorts" pitchFamily="2" charset="2"/>
              <a:buNone/>
            </a:pPr>
            <a:r>
              <a:rPr lang="en-NZ" sz="1400" dirty="0" smtClean="0">
                <a:latin typeface="Arial" pitchFamily="34" charset="0"/>
                <a:cs typeface="Arial" pitchFamily="34" charset="0"/>
              </a:rPr>
              <a:t>Start-up sequence should take approximately two minutes to complete.  In extreme cold, the display may take up to 10 minutes to appear.  If weapon is not installed, weapon ID unknown will be displayed.</a:t>
            </a:r>
          </a:p>
        </p:txBody>
      </p:sp>
      <p:sp>
        <p:nvSpPr>
          <p:cNvPr id="5" name="Rectangle 4"/>
          <p:cNvSpPr/>
          <p:nvPr/>
        </p:nvSpPr>
        <p:spPr>
          <a:xfrm>
            <a:off x="533400" y="2362200"/>
            <a:ext cx="8077200" cy="738664"/>
          </a:xfrm>
          <a:prstGeom prst="rect">
            <a:avLst/>
          </a:prstGeom>
          <a:ln>
            <a:solidFill>
              <a:schemeClr val="tx1"/>
            </a:solidFill>
          </a:ln>
        </p:spPr>
        <p:txBody>
          <a:bodyPr wrap="square">
            <a:spAutoFit/>
          </a:bodyPr>
          <a:lstStyle/>
          <a:p>
            <a:pPr marL="292100" indent="-292100" algn="ctr">
              <a:spcBef>
                <a:spcPct val="0"/>
              </a:spcBef>
              <a:buFont typeface="Monotype Sorts" pitchFamily="2" charset="2"/>
              <a:buNone/>
            </a:pPr>
            <a:r>
              <a:rPr lang="en-NZ" sz="1400" b="1" dirty="0" smtClean="0">
                <a:latin typeface="Arial" pitchFamily="34" charset="0"/>
                <a:cs typeface="Arial" pitchFamily="34" charset="0"/>
              </a:rPr>
              <a:t>Note</a:t>
            </a:r>
            <a:endParaRPr lang="en-NZ" sz="1400" dirty="0" smtClean="0">
              <a:latin typeface="Arial" pitchFamily="34" charset="0"/>
              <a:cs typeface="Arial" pitchFamily="34" charset="0"/>
            </a:endParaRPr>
          </a:p>
          <a:p>
            <a:pPr marL="292100" indent="-292100" algn="ctr">
              <a:spcBef>
                <a:spcPct val="0"/>
              </a:spcBef>
              <a:buFont typeface="Monotype Sorts" pitchFamily="2" charset="2"/>
              <a:buNone/>
            </a:pPr>
            <a:r>
              <a:rPr lang="en-NZ" sz="1400" dirty="0" smtClean="0">
                <a:latin typeface="Arial" pitchFamily="34" charset="0"/>
                <a:cs typeface="Arial" pitchFamily="34" charset="0"/>
              </a:rPr>
              <a:t>Upon completion of start-up, the Visual Imaging Module (VIM) picture and reticle #1 will be displayed on FCU display.</a:t>
            </a:r>
          </a:p>
        </p:txBody>
      </p:sp>
      <p:sp>
        <p:nvSpPr>
          <p:cNvPr id="6" name="Rectangle 5"/>
          <p:cNvSpPr/>
          <p:nvPr/>
        </p:nvSpPr>
        <p:spPr>
          <a:xfrm>
            <a:off x="533400" y="3200400"/>
            <a:ext cx="8077200" cy="738664"/>
          </a:xfrm>
          <a:prstGeom prst="rect">
            <a:avLst/>
          </a:prstGeom>
          <a:ln>
            <a:solidFill>
              <a:schemeClr val="tx1"/>
            </a:solidFill>
          </a:ln>
        </p:spPr>
        <p:txBody>
          <a:bodyPr wrap="square">
            <a:spAutoFit/>
          </a:bodyPr>
          <a:lstStyle/>
          <a:p>
            <a:pPr marL="292100" indent="-292100" algn="ctr">
              <a:spcBef>
                <a:spcPct val="0"/>
              </a:spcBef>
              <a:buFont typeface="Monotype Sorts" pitchFamily="2" charset="2"/>
              <a:buNone/>
            </a:pPr>
            <a:r>
              <a:rPr lang="en-NZ" sz="1400" b="1" dirty="0" smtClean="0">
                <a:latin typeface="Arial" pitchFamily="34" charset="0"/>
                <a:cs typeface="Arial" pitchFamily="34" charset="0"/>
              </a:rPr>
              <a:t>Note</a:t>
            </a:r>
            <a:endParaRPr lang="en-NZ" sz="1400" dirty="0" smtClean="0">
              <a:latin typeface="Arial" pitchFamily="34" charset="0"/>
              <a:cs typeface="Arial" pitchFamily="34" charset="0"/>
            </a:endParaRPr>
          </a:p>
          <a:p>
            <a:pPr marL="292100" indent="-292100" algn="ctr">
              <a:spcBef>
                <a:spcPct val="0"/>
              </a:spcBef>
              <a:buFont typeface="Monotype Sorts" pitchFamily="2" charset="2"/>
              <a:buNone/>
            </a:pPr>
            <a:r>
              <a:rPr lang="en-NZ" sz="1400" dirty="0" smtClean="0">
                <a:latin typeface="Arial" pitchFamily="34" charset="0"/>
                <a:cs typeface="Arial" pitchFamily="34" charset="0"/>
              </a:rPr>
              <a:t>SAU will perform its self-calibration without moving.  This will take approx. 10-30 seconds to complete.</a:t>
            </a:r>
          </a:p>
        </p:txBody>
      </p:sp>
      <p:sp>
        <p:nvSpPr>
          <p:cNvPr id="7" name="Rectangle 6"/>
          <p:cNvSpPr/>
          <p:nvPr/>
        </p:nvSpPr>
        <p:spPr>
          <a:xfrm>
            <a:off x="533400" y="4038600"/>
            <a:ext cx="8077200" cy="738664"/>
          </a:xfrm>
          <a:prstGeom prst="rect">
            <a:avLst/>
          </a:prstGeom>
          <a:ln>
            <a:solidFill>
              <a:schemeClr val="tx1"/>
            </a:solidFill>
          </a:ln>
        </p:spPr>
        <p:txBody>
          <a:bodyPr wrap="square">
            <a:spAutoFit/>
          </a:bodyPr>
          <a:lstStyle/>
          <a:p>
            <a:pPr marL="292100" indent="-292100" algn="ctr">
              <a:spcBef>
                <a:spcPct val="0"/>
              </a:spcBef>
              <a:buFont typeface="Monotype Sorts" pitchFamily="2" charset="2"/>
              <a:buNone/>
            </a:pPr>
            <a:r>
              <a:rPr lang="en-NZ" sz="1400" b="1" dirty="0" smtClean="0">
                <a:latin typeface="Arial" pitchFamily="34" charset="0"/>
                <a:cs typeface="Arial" pitchFamily="34" charset="0"/>
              </a:rPr>
              <a:t>Note</a:t>
            </a:r>
            <a:endParaRPr lang="en-NZ" sz="1400" dirty="0" smtClean="0">
              <a:latin typeface="Arial" pitchFamily="34" charset="0"/>
              <a:cs typeface="Arial" pitchFamily="34" charset="0"/>
            </a:endParaRPr>
          </a:p>
          <a:p>
            <a:pPr marL="292100" indent="-292100" algn="ctr">
              <a:spcBef>
                <a:spcPct val="0"/>
              </a:spcBef>
              <a:buFont typeface="Monotype Sorts" pitchFamily="2" charset="2"/>
              <a:buNone/>
            </a:pPr>
            <a:r>
              <a:rPr lang="en-NZ" sz="1400" dirty="0" smtClean="0">
                <a:latin typeface="Arial" pitchFamily="34" charset="0"/>
                <a:cs typeface="Arial" pitchFamily="34" charset="0"/>
              </a:rPr>
              <a:t>If any lamp fails to illuminate, annotate on DA Form 5988E and report to Field Maintenance at earliest opportunity.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dirty="0" smtClean="0"/>
              <a:t>Export Results Window</a:t>
            </a:r>
          </a:p>
        </p:txBody>
      </p:sp>
      <p:pic>
        <p:nvPicPr>
          <p:cNvPr id="390147" name="Picture 3" descr="D:\Embedded Training Module\Working\ExportResults.wmf"/>
          <p:cNvPicPr>
            <a:picLocks noChangeAspect="1" noChangeArrowheads="1"/>
          </p:cNvPicPr>
          <p:nvPr/>
        </p:nvPicPr>
        <p:blipFill>
          <a:blip r:embed="rId2" cstate="print"/>
          <a:srcRect/>
          <a:stretch>
            <a:fillRect/>
          </a:stretch>
        </p:blipFill>
        <p:spPr bwMode="auto">
          <a:xfrm>
            <a:off x="714375" y="2405063"/>
            <a:ext cx="7769225" cy="2751137"/>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ChangeArrowheads="1"/>
          </p:cNvSpPr>
          <p:nvPr>
            <p:ph type="title"/>
          </p:nvPr>
        </p:nvSpPr>
        <p:spPr/>
        <p:txBody>
          <a:bodyPr/>
          <a:lstStyle/>
          <a:p>
            <a:r>
              <a:rPr lang="en-US" dirty="0" smtClean="0"/>
              <a:t>Target Engagement Data Window</a:t>
            </a:r>
          </a:p>
        </p:txBody>
      </p:sp>
      <p:pic>
        <p:nvPicPr>
          <p:cNvPr id="391171" name="Picture 3" descr="D:\Embedded Training Module\Working\TargetEngagementData.wmf"/>
          <p:cNvPicPr>
            <a:picLocks noChangeAspect="1" noChangeArrowheads="1"/>
          </p:cNvPicPr>
          <p:nvPr/>
        </p:nvPicPr>
        <p:blipFill>
          <a:blip r:embed="rId2" cstate="print"/>
          <a:srcRect/>
          <a:stretch>
            <a:fillRect/>
          </a:stretch>
        </p:blipFill>
        <p:spPr bwMode="auto">
          <a:xfrm>
            <a:off x="1047750" y="1671638"/>
            <a:ext cx="7010400" cy="4251325"/>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p:txBody>
          <a:bodyPr/>
          <a:lstStyle/>
          <a:p>
            <a:r>
              <a:rPr lang="en-US" dirty="0" smtClean="0"/>
              <a:t>Round Impact Graph Window</a:t>
            </a:r>
          </a:p>
        </p:txBody>
      </p:sp>
      <p:pic>
        <p:nvPicPr>
          <p:cNvPr id="392195" name="Picture 3" descr="D:\Embedded Training Module\Working\RoundImpactGraph.wmf"/>
          <p:cNvPicPr>
            <a:picLocks noChangeAspect="1" noChangeArrowheads="1"/>
          </p:cNvPicPr>
          <p:nvPr/>
        </p:nvPicPr>
        <p:blipFill>
          <a:blip r:embed="rId2" cstate="print"/>
          <a:srcRect/>
          <a:stretch>
            <a:fillRect/>
          </a:stretch>
        </p:blipFill>
        <p:spPr bwMode="auto">
          <a:xfrm>
            <a:off x="895350" y="1671638"/>
            <a:ext cx="7315200" cy="3830637"/>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ChangeArrowheads="1"/>
          </p:cNvSpPr>
          <p:nvPr>
            <p:ph type="title"/>
          </p:nvPr>
        </p:nvSpPr>
        <p:spPr/>
        <p:txBody>
          <a:bodyPr/>
          <a:lstStyle/>
          <a:p>
            <a:r>
              <a:rPr lang="en-US" dirty="0" smtClean="0"/>
              <a:t>Exercise Summary Window</a:t>
            </a:r>
          </a:p>
        </p:txBody>
      </p:sp>
      <p:pic>
        <p:nvPicPr>
          <p:cNvPr id="393219" name="Picture 3" descr="D:\Embedded Training Module\Working\ExerciseSummary.wmf"/>
          <p:cNvPicPr>
            <a:picLocks noChangeAspect="1" noChangeArrowheads="1"/>
          </p:cNvPicPr>
          <p:nvPr/>
        </p:nvPicPr>
        <p:blipFill>
          <a:blip r:embed="rId2" cstate="print"/>
          <a:srcRect/>
          <a:stretch>
            <a:fillRect/>
          </a:stretch>
        </p:blipFill>
        <p:spPr bwMode="auto">
          <a:xfrm>
            <a:off x="1276350" y="1671638"/>
            <a:ext cx="6629400" cy="4092575"/>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title"/>
          </p:nvPr>
        </p:nvSpPr>
        <p:spPr/>
        <p:txBody>
          <a:bodyPr/>
          <a:lstStyle/>
          <a:p>
            <a:r>
              <a:rPr lang="en-US" dirty="0" smtClean="0"/>
              <a:t>Task Details Window</a:t>
            </a:r>
          </a:p>
        </p:txBody>
      </p:sp>
      <p:pic>
        <p:nvPicPr>
          <p:cNvPr id="394243" name="Picture 3" descr="D:\Embedded Training Module\Working\TaskDetails.wmf"/>
          <p:cNvPicPr>
            <a:picLocks noChangeAspect="1" noChangeArrowheads="1"/>
          </p:cNvPicPr>
          <p:nvPr/>
        </p:nvPicPr>
        <p:blipFill>
          <a:blip r:embed="rId3" cstate="print"/>
          <a:srcRect/>
          <a:stretch>
            <a:fillRect/>
          </a:stretch>
        </p:blipFill>
        <p:spPr bwMode="auto">
          <a:xfrm>
            <a:off x="1143000" y="1671638"/>
            <a:ext cx="6858000" cy="4233862"/>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p:txBody>
          <a:bodyPr/>
          <a:lstStyle/>
          <a:p>
            <a:r>
              <a:rPr lang="en-US" dirty="0" smtClean="0"/>
              <a:t>Crew Cuts Window</a:t>
            </a:r>
          </a:p>
        </p:txBody>
      </p:sp>
      <p:pic>
        <p:nvPicPr>
          <p:cNvPr id="395267" name="Picture 3" descr="D:\Embedded Training Module\Working\CrewCuts.wmf"/>
          <p:cNvPicPr>
            <a:picLocks noChangeAspect="1" noChangeArrowheads="1"/>
          </p:cNvPicPr>
          <p:nvPr/>
        </p:nvPicPr>
        <p:blipFill>
          <a:blip r:embed="rId2" cstate="print"/>
          <a:srcRect/>
          <a:stretch>
            <a:fillRect/>
          </a:stretch>
        </p:blipFill>
        <p:spPr bwMode="auto">
          <a:xfrm>
            <a:off x="1552575" y="1671638"/>
            <a:ext cx="5981700" cy="4014787"/>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p:txBody>
          <a:bodyPr/>
          <a:lstStyle/>
          <a:p>
            <a:r>
              <a:rPr lang="en-US" dirty="0" smtClean="0"/>
              <a:t>Comments Window</a:t>
            </a:r>
          </a:p>
        </p:txBody>
      </p:sp>
      <p:pic>
        <p:nvPicPr>
          <p:cNvPr id="396291" name="Picture 3" descr="D:\Embedded Training Module\Working\Comments.wmf"/>
          <p:cNvPicPr>
            <a:picLocks noChangeAspect="1" noChangeArrowheads="1"/>
          </p:cNvPicPr>
          <p:nvPr/>
        </p:nvPicPr>
        <p:blipFill>
          <a:blip r:embed="rId2" cstate="print"/>
          <a:srcRect/>
          <a:stretch>
            <a:fillRect/>
          </a:stretch>
        </p:blipFill>
        <p:spPr bwMode="auto">
          <a:xfrm>
            <a:off x="1457325" y="1671638"/>
            <a:ext cx="6238875" cy="385127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dirty="0" smtClean="0"/>
              <a:t>Synopsis Window</a:t>
            </a:r>
          </a:p>
        </p:txBody>
      </p:sp>
      <p:pic>
        <p:nvPicPr>
          <p:cNvPr id="397315" name="Picture 3" descr="D:\Embedded Training Module\Working\Synopsis.wmf"/>
          <p:cNvPicPr>
            <a:picLocks noChangeAspect="1" noChangeArrowheads="1"/>
          </p:cNvPicPr>
          <p:nvPr/>
        </p:nvPicPr>
        <p:blipFill>
          <a:blip r:embed="rId2" cstate="print"/>
          <a:srcRect/>
          <a:stretch>
            <a:fillRect/>
          </a:stretch>
        </p:blipFill>
        <p:spPr bwMode="auto">
          <a:xfrm>
            <a:off x="1047750" y="1671638"/>
            <a:ext cx="7086600" cy="437356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p:txBody>
          <a:bodyPr/>
          <a:lstStyle/>
          <a:p>
            <a:r>
              <a:rPr lang="en-US" dirty="0" smtClean="0"/>
              <a:t>Warning Window</a:t>
            </a:r>
          </a:p>
        </p:txBody>
      </p:sp>
      <p:pic>
        <p:nvPicPr>
          <p:cNvPr id="398339" name="Picture 3" descr="D:\Embedded Training Module\Working\ExitSimulation.wmf"/>
          <p:cNvPicPr>
            <a:picLocks noChangeAspect="1" noChangeArrowheads="1"/>
          </p:cNvPicPr>
          <p:nvPr/>
        </p:nvPicPr>
        <p:blipFill>
          <a:blip r:embed="rId2" cstate="print"/>
          <a:srcRect/>
          <a:stretch>
            <a:fillRect/>
          </a:stretch>
        </p:blipFill>
        <p:spPr bwMode="auto">
          <a:xfrm>
            <a:off x="1014413" y="2286000"/>
            <a:ext cx="7119937" cy="2747963"/>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p:txBody>
          <a:bodyPr/>
          <a:lstStyle/>
          <a:p>
            <a:r>
              <a:rPr lang="en-US" dirty="0" smtClean="0"/>
              <a:t>Assign Vehicle Positions Window</a:t>
            </a:r>
          </a:p>
        </p:txBody>
      </p:sp>
      <p:pic>
        <p:nvPicPr>
          <p:cNvPr id="400387" name="Picture 3" descr="D:\Embedded Training Module\Working\AssignPositions.wmf"/>
          <p:cNvPicPr>
            <a:picLocks noChangeAspect="1" noChangeArrowheads="1"/>
          </p:cNvPicPr>
          <p:nvPr/>
        </p:nvPicPr>
        <p:blipFill>
          <a:blip r:embed="rId2" cstate="print"/>
          <a:srcRect/>
          <a:stretch>
            <a:fillRect/>
          </a:stretch>
        </p:blipFill>
        <p:spPr bwMode="auto">
          <a:xfrm>
            <a:off x="385763" y="1960563"/>
            <a:ext cx="8334375" cy="314483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381000" y="444500"/>
            <a:ext cx="8382000" cy="838200"/>
          </a:xfrm>
        </p:spPr>
        <p:txBody>
          <a:bodyPr>
            <a:normAutofit/>
          </a:bodyPr>
          <a:lstStyle/>
          <a:p>
            <a:r>
              <a:rPr lang="en-US" dirty="0" smtClean="0"/>
              <a:t>RWS Training</a:t>
            </a:r>
            <a:endParaRPr lang="en-US" sz="3600" dirty="0" smtClean="0"/>
          </a:p>
        </p:txBody>
      </p:sp>
      <p:pic>
        <p:nvPicPr>
          <p:cNvPr id="344067" name="Picture 3" descr="J:\Trainers\US Army\Diagnostics Operators\MainScreen.jpg"/>
          <p:cNvPicPr>
            <a:picLocks noChangeAspect="1" noChangeArrowheads="1"/>
          </p:cNvPicPr>
          <p:nvPr/>
        </p:nvPicPr>
        <p:blipFill>
          <a:blip r:embed="rId2" cstate="print"/>
          <a:srcRect/>
          <a:stretch>
            <a:fillRect/>
          </a:stretch>
        </p:blipFill>
        <p:spPr bwMode="auto">
          <a:xfrm>
            <a:off x="1643063" y="1590675"/>
            <a:ext cx="5868987" cy="4402138"/>
          </a:xfrm>
          <a:prstGeom prst="rect">
            <a:avLst/>
          </a:prstGeom>
          <a:noFill/>
          <a:ln w="9525">
            <a:noFill/>
            <a:miter lim="800000"/>
            <a:headEnd/>
            <a:tailEnd/>
          </a:ln>
        </p:spPr>
      </p:pic>
      <p:sp>
        <p:nvSpPr>
          <p:cNvPr id="344068" name="Line 4"/>
          <p:cNvSpPr>
            <a:spLocks noChangeShapeType="1"/>
          </p:cNvSpPr>
          <p:nvPr/>
        </p:nvSpPr>
        <p:spPr bwMode="auto">
          <a:xfrm flipH="1">
            <a:off x="5715000" y="4419600"/>
            <a:ext cx="1066800" cy="1219200"/>
          </a:xfrm>
          <a:prstGeom prst="line">
            <a:avLst/>
          </a:prstGeom>
          <a:noFill/>
          <a:ln w="38100">
            <a:solidFill>
              <a:schemeClr val="tx1"/>
            </a:solidFill>
            <a:round/>
            <a:headEnd/>
            <a:tailEnd type="triangle" w="med" len="med"/>
          </a:ln>
        </p:spPr>
        <p:txBody>
          <a:bodyPr wrap="none" anchor="ctr"/>
          <a:lstStyle/>
          <a:p>
            <a:endParaRPr lang="en-US"/>
          </a:p>
        </p:txBody>
      </p:sp>
      <p:sp>
        <p:nvSpPr>
          <p:cNvPr id="344069" name="Text Box 5"/>
          <p:cNvSpPr txBox="1">
            <a:spLocks noChangeArrowheads="1"/>
          </p:cNvSpPr>
          <p:nvPr/>
        </p:nvSpPr>
        <p:spPr bwMode="auto">
          <a:xfrm>
            <a:off x="6705600" y="4191000"/>
            <a:ext cx="269875" cy="284163"/>
          </a:xfrm>
          <a:prstGeom prst="rect">
            <a:avLst/>
          </a:prstGeom>
          <a:solidFill>
            <a:schemeClr val="bg1"/>
          </a:solidFill>
          <a:ln w="9525">
            <a:solidFill>
              <a:schemeClr val="tx1"/>
            </a:solidFill>
            <a:miter lim="800000"/>
            <a:headEnd/>
            <a:tailEnd/>
          </a:ln>
        </p:spPr>
        <p:txBody>
          <a:bodyPr wrap="none">
            <a:spAutoFit/>
          </a:bodyPr>
          <a:lstStyle/>
          <a:p>
            <a:r>
              <a:rPr lang="en-US"/>
              <a:t>1</a:t>
            </a:r>
            <a:endParaRPr lang="en-US" sz="240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ChangeArrowheads="1"/>
          </p:cNvSpPr>
          <p:nvPr>
            <p:ph type="title"/>
          </p:nvPr>
        </p:nvSpPr>
        <p:spPr/>
        <p:txBody>
          <a:bodyPr>
            <a:normAutofit/>
          </a:bodyPr>
          <a:lstStyle/>
          <a:p>
            <a:r>
              <a:rPr lang="en-US" dirty="0" smtClean="0"/>
              <a:t>Group Simulation Notification Window</a:t>
            </a:r>
          </a:p>
        </p:txBody>
      </p:sp>
      <p:pic>
        <p:nvPicPr>
          <p:cNvPr id="401411" name="Picture 3" descr="D:\Embedded Training Module\Working\GroupPrompt.wmf"/>
          <p:cNvPicPr>
            <a:picLocks noChangeAspect="1" noChangeArrowheads="1"/>
          </p:cNvPicPr>
          <p:nvPr/>
        </p:nvPicPr>
        <p:blipFill>
          <a:blip r:embed="rId2" cstate="print"/>
          <a:srcRect/>
          <a:stretch>
            <a:fillRect/>
          </a:stretch>
        </p:blipFill>
        <p:spPr bwMode="auto">
          <a:xfrm>
            <a:off x="1004888" y="2438400"/>
            <a:ext cx="7148512" cy="2759075"/>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p:txBody>
          <a:bodyPr/>
          <a:lstStyle/>
          <a:p>
            <a:r>
              <a:rPr lang="en-US" dirty="0" smtClean="0"/>
              <a:t>Loading Test Simulation Window</a:t>
            </a:r>
          </a:p>
        </p:txBody>
      </p:sp>
      <p:pic>
        <p:nvPicPr>
          <p:cNvPr id="402435" name="Picture 3" descr="D:\Embedded Training Module\Working\LoadingExercise.wmf"/>
          <p:cNvPicPr>
            <a:picLocks noChangeAspect="1" noChangeArrowheads="1"/>
          </p:cNvPicPr>
          <p:nvPr/>
        </p:nvPicPr>
        <p:blipFill>
          <a:blip r:embed="rId2" cstate="print"/>
          <a:srcRect/>
          <a:stretch>
            <a:fillRect/>
          </a:stretch>
        </p:blipFill>
        <p:spPr bwMode="auto">
          <a:xfrm>
            <a:off x="533400" y="2438400"/>
            <a:ext cx="8077200" cy="213995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p:txBody>
          <a:bodyPr/>
          <a:lstStyle/>
          <a:p>
            <a:r>
              <a:rPr lang="en-US" dirty="0" smtClean="0"/>
              <a:t>Retrieving Exercise Window</a:t>
            </a:r>
          </a:p>
        </p:txBody>
      </p:sp>
      <p:pic>
        <p:nvPicPr>
          <p:cNvPr id="403459" name="Picture 3" descr="D:\Embedded Training Module\Working\OpenExercisePrompt.wmf"/>
          <p:cNvPicPr>
            <a:picLocks noChangeAspect="1" noChangeArrowheads="1"/>
          </p:cNvPicPr>
          <p:nvPr/>
        </p:nvPicPr>
        <p:blipFill>
          <a:blip r:embed="rId2" cstate="print"/>
          <a:srcRect/>
          <a:stretch>
            <a:fillRect/>
          </a:stretch>
        </p:blipFill>
        <p:spPr bwMode="auto">
          <a:xfrm>
            <a:off x="1028700" y="2433638"/>
            <a:ext cx="7086600" cy="24257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p:txBody>
          <a:bodyPr>
            <a:normAutofit/>
          </a:bodyPr>
          <a:lstStyle/>
          <a:p>
            <a:r>
              <a:rPr lang="en-US" dirty="0" smtClean="0"/>
              <a:t>Starting Simulation Software Window</a:t>
            </a:r>
          </a:p>
        </p:txBody>
      </p:sp>
      <p:pic>
        <p:nvPicPr>
          <p:cNvPr id="404483" name="Picture 3" descr="D:\Embedded Training Module\Working\StartSimOnETMComputer.wmf"/>
          <p:cNvPicPr>
            <a:picLocks noChangeAspect="1" noChangeArrowheads="1"/>
          </p:cNvPicPr>
          <p:nvPr/>
        </p:nvPicPr>
        <p:blipFill>
          <a:blip r:embed="rId2" cstate="print"/>
          <a:srcRect/>
          <a:stretch>
            <a:fillRect/>
          </a:stretch>
        </p:blipFill>
        <p:spPr bwMode="auto">
          <a:xfrm>
            <a:off x="495300" y="2686050"/>
            <a:ext cx="8153400" cy="215900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dirty="0" smtClean="0"/>
              <a:t>Notes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a:xfrm>
            <a:off x="381000" y="444500"/>
            <a:ext cx="8382000" cy="838200"/>
          </a:xfrm>
        </p:spPr>
        <p:txBody>
          <a:bodyPr>
            <a:normAutofit/>
          </a:bodyPr>
          <a:lstStyle/>
          <a:p>
            <a:r>
              <a:rPr lang="en-US" sz="3600" dirty="0" smtClean="0">
                <a:latin typeface="Arial" pitchFamily="34" charset="0"/>
                <a:cs typeface="Arial" pitchFamily="34" charset="0"/>
              </a:rPr>
              <a:t>Session Information Window</a:t>
            </a:r>
          </a:p>
        </p:txBody>
      </p:sp>
      <p:pic>
        <p:nvPicPr>
          <p:cNvPr id="346115" name="Picture 3" descr="D:\Embedded Training Module\Working\SimMenu.wmf"/>
          <p:cNvPicPr>
            <a:picLocks noChangeAspect="1" noChangeArrowheads="1"/>
          </p:cNvPicPr>
          <p:nvPr/>
        </p:nvPicPr>
        <p:blipFill>
          <a:blip r:embed="rId2" cstate="print"/>
          <a:srcRect/>
          <a:stretch>
            <a:fillRect/>
          </a:stretch>
        </p:blipFill>
        <p:spPr bwMode="auto">
          <a:xfrm>
            <a:off x="1038225" y="1466850"/>
            <a:ext cx="7067550" cy="4665663"/>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p:txBody>
          <a:bodyPr>
            <a:noAutofit/>
          </a:bodyPr>
          <a:lstStyle/>
          <a:p>
            <a:r>
              <a:rPr lang="en-US" sz="3600" dirty="0" smtClean="0">
                <a:latin typeface="Arial" pitchFamily="34" charset="0"/>
                <a:cs typeface="Arial" pitchFamily="34" charset="0"/>
              </a:rPr>
              <a:t>Instructor Operator (I/O) Log On Window</a:t>
            </a:r>
          </a:p>
        </p:txBody>
      </p:sp>
      <p:pic>
        <p:nvPicPr>
          <p:cNvPr id="347139" name="Picture 3" descr="D:\Embedded Training Module\Working\IOLogOn.wmf"/>
          <p:cNvPicPr>
            <a:picLocks noChangeAspect="1" noChangeArrowheads="1"/>
          </p:cNvPicPr>
          <p:nvPr/>
        </p:nvPicPr>
        <p:blipFill>
          <a:blip r:embed="rId2" cstate="print"/>
          <a:srcRect/>
          <a:stretch>
            <a:fillRect/>
          </a:stretch>
        </p:blipFill>
        <p:spPr bwMode="auto">
          <a:xfrm>
            <a:off x="819150" y="2052638"/>
            <a:ext cx="7543800" cy="3278187"/>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2" name="Rectangle 2"/>
          <p:cNvSpPr>
            <a:spLocks noGrp="1" noChangeArrowheads="1"/>
          </p:cNvSpPr>
          <p:nvPr>
            <p:ph type="title"/>
          </p:nvPr>
        </p:nvSpPr>
        <p:spPr>
          <a:xfrm>
            <a:off x="381000" y="444500"/>
            <a:ext cx="8382000" cy="838200"/>
          </a:xfrm>
        </p:spPr>
        <p:txBody>
          <a:bodyPr>
            <a:normAutofit/>
          </a:bodyPr>
          <a:lstStyle/>
          <a:p>
            <a:r>
              <a:rPr lang="en-US" sz="3600" dirty="0" smtClean="0">
                <a:latin typeface="Arial" pitchFamily="34" charset="0"/>
                <a:cs typeface="Arial" pitchFamily="34" charset="0"/>
              </a:rPr>
              <a:t>Keyboard Window</a:t>
            </a:r>
          </a:p>
        </p:txBody>
      </p:sp>
      <p:pic>
        <p:nvPicPr>
          <p:cNvPr id="348163" name="Picture 3" descr="D:\Embedded Training Module\Working\Keyboard.wmf"/>
          <p:cNvPicPr>
            <a:picLocks noChangeAspect="1" noChangeArrowheads="1"/>
          </p:cNvPicPr>
          <p:nvPr/>
        </p:nvPicPr>
        <p:blipFill>
          <a:blip r:embed="rId2" cstate="print"/>
          <a:srcRect/>
          <a:stretch>
            <a:fillRect/>
          </a:stretch>
        </p:blipFill>
        <p:spPr bwMode="auto">
          <a:xfrm>
            <a:off x="2443163" y="1700213"/>
            <a:ext cx="4267200" cy="414972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91FFC98C890842992E0CB36DDFED82" ma:contentTypeVersion="39" ma:contentTypeDescription="Create a new document." ma:contentTypeScope="" ma:versionID="3f4798c03e2d5d7d59e1a81d8757b087">
  <xsd:schema xmlns:xsd="http://www.w3.org/2001/XMLSchema" xmlns:xs="http://www.w3.org/2001/XMLSchema" xmlns:p="http://schemas.microsoft.com/office/2006/metadata/properties" xmlns:ns2="62fc2e0f-0ef6-428b-9fa6-414206c55783" targetNamespace="http://schemas.microsoft.com/office/2006/metadata/properties" ma:root="true" ma:fieldsID="dd38000c57f2a1c597b6f2d09ddf18fb" ns2:_="">
    <xsd:import namespace="62fc2e0f-0ef6-428b-9fa6-414206c55783"/>
    <xsd:element name="properties">
      <xsd:complexType>
        <xsd:sequence>
          <xsd:element name="documentManagement">
            <xsd:complexType>
              <xsd:all>
                <xsd:element ref="ns2:_dlc_DocId" minOccurs="0"/>
                <xsd:element ref="ns2:_dlc_DocIdUrl" minOccurs="0"/>
                <xsd:element ref="ns2:_dlc_DocIdPersistId" minOccurs="0"/>
                <xsd:element ref="ns2:Document_x0020_Status" minOccurs="0"/>
                <xsd:element ref="ns2:Organization_x0020_Level" minOccurs="0"/>
                <xsd:element ref="ns2:Mission" minOccurs="0"/>
                <xsd:element ref="ns2:Proponent" minOccurs="0"/>
                <xsd:element ref="ns2:Type_x0020_Organization" minOccurs="0"/>
                <xsd:element ref="ns2:DOTMLPF" minOccurs="0"/>
                <xsd:element ref="ns2:Document_x0020_Format" minOccurs="0"/>
                <xsd:element ref="ns2:Key_x0020_Words_x0020_or_x0020_Phrases" minOccurs="0"/>
                <xsd:element ref="ns2:TaxKeywordTaxHTField"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fc2e0f-0ef6-428b-9fa6-414206c5578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Document_x0020_Status" ma:index="11" nillable="true" ma:displayName="Document Status (s)" ma:format="Dropdown" ma:internalName="Document_x0020_Status">
      <xsd:simpleType>
        <xsd:restriction base="dms:Choice">
          <xsd:enumeration value="Temporary-Delete after 3 Months"/>
          <xsd:enumeration value="Temporary-Delete after 6 Months"/>
          <xsd:enumeration value="Temporary-Replace when updates"/>
          <xsd:enumeration value="Temporary-Yearly Review"/>
          <xsd:enumeration value="Permanent"/>
          <xsd:enumeration value="Permanent-Archive After 1 year"/>
        </xsd:restriction>
      </xsd:simpleType>
    </xsd:element>
    <xsd:element name="Organization_x0020_Level" ma:index="12" nillable="true" ma:displayName="Organization Level (s)" ma:format="Dropdown" ma:internalName="Organization_x0020_Level0">
      <xsd:simpleType>
        <xsd:restriction base="dms:Choice">
          <xsd:enumeration value="Brigade/Regiment"/>
          <xsd:enumeration value="Battalion/Squadron"/>
          <xsd:enumeration value="Co/Trp/Battery"/>
          <xsd:enumeration value="Platoon"/>
          <xsd:enumeration value="Non-SBCT"/>
          <xsd:enumeration value="SWfF"/>
          <xsd:enumeration value="TCM"/>
          <xsd:enumeration value="PM"/>
          <xsd:enumeration value="COE"/>
          <xsd:enumeration value="EAB"/>
          <xsd:enumeration value="DOD"/>
          <xsd:enumeration value="DA"/>
          <xsd:enumeration value="Joint"/>
          <xsd:enumeration value="SBCT Community of Purpose"/>
        </xsd:restriction>
      </xsd:simpleType>
    </xsd:element>
    <xsd:element name="Mission" ma:index="13" nillable="true" ma:displayName="Mission (s)" ma:internalName="Mission0">
      <xsd:complexType>
        <xsd:complexContent>
          <xsd:extension base="dms:MultiChoice">
            <xsd:sequence>
              <xsd:element name="Value" maxOccurs="unbounded" minOccurs="0" nillable="true">
                <xsd:simpleType>
                  <xsd:restriction base="dms:Choice">
                    <xsd:enumeration value="For Your Toolkit"/>
                    <xsd:enumeration value="Sustainment"/>
                    <xsd:enumeration value="PCLL"/>
                    <xsd:enumeration value="OIF"/>
                    <xsd:enumeration value="OEF"/>
                    <xsd:enumeration value="NTC"/>
                    <xsd:enumeration value="WTC"/>
                    <xsd:enumeration value="JRTC"/>
                    <xsd:enumeration value="JRMC"/>
                    <xsd:enumeration value="Training"/>
                    <xsd:enumeration value="Pre-deployment"/>
                    <xsd:enumeration value="Deployment"/>
                    <xsd:enumeration value="Reset"/>
                    <xsd:enumeration value="SFA"/>
                    <xsd:enumeration value="SFAATVSO"/>
                    <xsd:enumeration value="ARFORGEN"/>
                    <xsd:enumeration value="Leader Development"/>
                    <xsd:enumeration value="ALL"/>
                  </xsd:restriction>
                </xsd:simpleType>
              </xsd:element>
            </xsd:sequence>
          </xsd:extension>
        </xsd:complexContent>
      </xsd:complexType>
    </xsd:element>
    <xsd:element name="Proponent" ma:index="14" nillable="true" ma:displayName="Proponent (s)" ma:description="Who is the proponent (Creator) of the Document" ma:format="Dropdown" ma:internalName="Proponent">
      <xsd:simpleType>
        <xsd:restriction base="dms:Choice">
          <xsd:enumeration value="2-2ID SBCT"/>
          <xsd:enumeration value="3-2ID SBCT"/>
          <xsd:enumeration value="4-2ID SBCT"/>
          <xsd:enumeration value="1-4ID SBCT"/>
          <xsd:enumeration value="1-25ID SBCT"/>
          <xsd:enumeration value="2-25ID SBCT"/>
          <xsd:enumeration value="1-1AD SBCT"/>
          <xsd:enumeration value="2SCR"/>
          <xsd:enumeration value="3SCR"/>
          <xsd:enumeration value="56-28ID SBCT"/>
          <xsd:enumeration value="SWfF"/>
          <xsd:enumeration value="TCM-SBCT"/>
          <xsd:enumeration value="PM-SBCT"/>
          <xsd:enumeration value="I Corps"/>
          <xsd:enumeration value="7ID"/>
          <xsd:enumeration value="Non-SBCT"/>
          <xsd:enumeration value="NA"/>
        </xsd:restriction>
      </xsd:simpleType>
    </xsd:element>
    <xsd:element name="Type_x0020_Organization" ma:index="15" nillable="true" ma:displayName="Type Organization (s)" ma:default="All SBCTs" ma:format="Dropdown" ma:internalName="Type_x0020_Organization0">
      <xsd:simpleType>
        <xsd:restriction base="dms:Choice">
          <xsd:enumeration value="Infantry"/>
          <xsd:enumeration value="FA"/>
          <xsd:enumeration value="RSTA"/>
          <xsd:enumeration value="Mortar"/>
          <xsd:enumeration value="MGS"/>
          <xsd:enumeration value="Anti-Tank"/>
          <xsd:enumeration value="HHC"/>
          <xsd:enumeration value="MI"/>
          <xsd:enumeration value="BSB"/>
          <xsd:enumeration value="BSTB"/>
          <xsd:enumeration value="Distro"/>
          <xsd:enumeration value="CBRNE"/>
          <xsd:enumeration value="Engineer"/>
          <xsd:enumeration value="Surveillance"/>
          <xsd:enumeration value="Maintenance"/>
          <xsd:enumeration value="Medical"/>
          <xsd:enumeration value="Signal"/>
          <xsd:enumeration value="All SBCTs"/>
        </xsd:restriction>
      </xsd:simpleType>
    </xsd:element>
    <xsd:element name="DOTMLPF" ma:index="16" nillable="true" ma:displayName="DOTMLPF/WFF (s)" ma:default="-" ma:internalName="DOTMLPF" ma:requiredMultiChoice="true">
      <xsd:complexType>
        <xsd:complexContent>
          <xsd:extension base="dms:MultiChoice">
            <xsd:sequence>
              <xsd:element name="Value" maxOccurs="unbounded" minOccurs="0" nillable="true">
                <xsd:simpleType>
                  <xsd:restriction base="dms:Choice">
                    <xsd:enumeration value="Doctrine"/>
                    <xsd:enumeration value="Organization"/>
                    <xsd:enumeration value="Training"/>
                    <xsd:enumeration value="Material"/>
                    <xsd:enumeration value="Leadership Development"/>
                    <xsd:enumeration value="Personnel"/>
                    <xsd:enumeration value="Facilities"/>
                    <xsd:enumeration value="Msn Cmd"/>
                    <xsd:enumeration value="Mvmt &amp; Mnvr"/>
                    <xsd:enumeration value="Intelligence"/>
                    <xsd:enumeration value="Fires"/>
                    <xsd:enumeration value="Sustainment"/>
                    <xsd:enumeration value="Protection"/>
                    <xsd:enumeration value="Administrative"/>
                    <xsd:enumeration value="-"/>
                  </xsd:restriction>
                </xsd:simpleType>
              </xsd:element>
            </xsd:sequence>
          </xsd:extension>
        </xsd:complexContent>
      </xsd:complexType>
    </xsd:element>
    <xsd:element name="Document_x0020_Format" ma:index="17" nillable="true" ma:displayName="Document Format (s)" ma:format="Dropdown" ma:internalName="Document_x0020_Format">
      <xsd:simpleType>
        <xsd:union memberTypes="dms:Text">
          <xsd:simpleType>
            <xsd:restriction base="dms:Choice">
              <xsd:enumeration value="AAR"/>
              <xsd:enumeration value="Article"/>
              <xsd:enumeration value="Best Practice"/>
              <xsd:enumeration value="Bulletin"/>
              <xsd:enumeration value="CALL  Pub"/>
              <xsd:enumeration value="Circular"/>
              <xsd:enumeration value="Class-Instruction"/>
              <xsd:enumeration value="Doctrinal Publication"/>
              <xsd:enumeration value="DOD/DA Guidance"/>
              <xsd:enumeration value="Evaluation Guide"/>
              <xsd:enumeration value="EXSUM"/>
              <xsd:enumeration value="Handbook"/>
              <xsd:enumeration value="GTA"/>
              <xsd:enumeration value="Guide"/>
              <xsd:enumeration value="Instructors Guide"/>
              <xsd:enumeration value="Info Brief"/>
              <xsd:enumeration value="LL"/>
              <xsd:enumeration value="Message"/>
              <xsd:enumeration value="Mission Brief"/>
              <xsd:enumeration value="MOI"/>
              <xsd:enumeration value="MOA/MOU"/>
              <xsd:enumeration value="MTOE"/>
              <xsd:enumeration value="Newsletter"/>
              <xsd:enumeration value="PCLL"/>
              <xsd:enumeration value="Plan"/>
              <xsd:enumeration value="TMs"/>
              <xsd:enumeration value="Safety"/>
              <xsd:enumeration value="Smart Card/Book"/>
              <xsd:enumeration value="SOP"/>
              <xsd:enumeration value="Message (SOUM, NAR,Material,etc)"/>
              <xsd:enumeration value="Student Guide"/>
              <xsd:enumeration value="Study / Report"/>
              <xsd:enumeration value="SWfF Bulletin"/>
              <xsd:enumeration value="White Paper"/>
            </xsd:restriction>
          </xsd:simpleType>
        </xsd:union>
      </xsd:simpleType>
    </xsd:element>
    <xsd:element name="Key_x0020_Words_x0020_or_x0020_Phrases" ma:index="18" nillable="true" ma:displayName="Key Words or Phrases (s)" ma:description="Fill in the Blank Example, &#10;-Equipment&#10;-Ldr Develop&#10;-MGS&#10;-SFAT&#10;-SOUM&#10;Maint &#10;Advisor" ma:internalName="Key_x0020_Words_x0020_or_x0020_Phrases">
      <xsd:simpleType>
        <xsd:restriction base="dms:Text">
          <xsd:maxLength value="255"/>
        </xsd:restriction>
      </xsd:simpleType>
    </xsd:element>
    <xsd:element name="TaxKeywordTaxHTField" ma:index="20" nillable="true" ma:taxonomy="true" ma:internalName="TaxKeywordTaxHTField" ma:taxonomyFieldName="TaxKeyword" ma:displayName="Enterprise Keywords" ma:fieldId="{23f27201-bee3-471e-b2e7-b64fd8b7ca38}" ma:taxonomyMulti="true" ma:sspId="cb4ddb1d-4e31-4a92-96f3-598060cc5b7a" ma:termSetId="00000000-0000-0000-0000-000000000000" ma:anchorId="00000000-0000-0000-0000-000000000000" ma:open="true" ma:isKeyword="true">
      <xsd:complexType>
        <xsd:sequence>
          <xsd:element ref="pc:Terms" minOccurs="0" maxOccurs="1"/>
        </xsd:sequence>
      </xsd:complexType>
    </xsd:element>
    <xsd:element name="TaxCatchAll" ma:index="21" nillable="true" ma:displayName="Taxonomy Catch All Column" ma:hidden="true" ma:list="{97028de2-58ef-40b6-82c7-10ab8d4cdc42}" ma:internalName="TaxCatchAll" ma:showField="CatchAllData" ma:web="62fc2e0f-0ef6-428b-9fa6-414206c5578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_x0020_Status xmlns="62fc2e0f-0ef6-428b-9fa6-414206c55783" xsi:nil="true"/>
    <Organization_x0020_Level xmlns="62fc2e0f-0ef6-428b-9fa6-414206c55783" xsi:nil="true"/>
    <Key_x0020_Words_x0020_or_x0020_Phrases xmlns="62fc2e0f-0ef6-428b-9fa6-414206c55783" xsi:nil="true"/>
    <Type_x0020_Organization xmlns="62fc2e0f-0ef6-428b-9fa6-414206c55783">All SBCTs</Type_x0020_Organization>
    <Document_x0020_Format xmlns="62fc2e0f-0ef6-428b-9fa6-414206c55783" xsi:nil="true"/>
    <Mission xmlns="62fc2e0f-0ef6-428b-9fa6-414206c55783"/>
    <DOTMLPF xmlns="62fc2e0f-0ef6-428b-9fa6-414206c55783">
      <Value>Training</Value>
      <Value>Material</Value>
    </DOTMLPF>
    <Proponent xmlns="62fc2e0f-0ef6-428b-9fa6-414206c55783" xsi:nil="true"/>
    <_dlc_DocId xmlns="62fc2e0f-0ef6-428b-9fa6-414206c55783">WQ5MRQ7VNEV5-14-6668</_dlc_DocId>
    <_dlc_DocIdUrl xmlns="62fc2e0f-0ef6-428b-9fa6-414206c55783">
      <Url>https://army.deps.mil/army/sites/StrykerNet/_layouts/DocIdRedir.aspx?ID=WQ5MRQ7VNEV5-14-6668</Url>
      <Description>WQ5MRQ7VNEV5-14-6668</Description>
    </_dlc_DocIdUrl>
    <TaxCatchAll xmlns="62fc2e0f-0ef6-428b-9fa6-414206c55783"/>
    <TaxKeywordTaxHTField xmlns="62fc2e0f-0ef6-428b-9fa6-414206c55783">
      <Terms xmlns="http://schemas.microsoft.com/office/infopath/2007/PartnerControls"/>
    </TaxKeywordTaxHTField>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EF7282F-9643-4FDB-B542-68E9A5A5E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fc2e0f-0ef6-428b-9fa6-414206c557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7A5FF8-4220-41A3-A55E-FA3E7A9ED48D}">
  <ds:schemaRefs>
    <ds:schemaRef ds:uri="http://purl.org/dc/terms/"/>
    <ds:schemaRef ds:uri="http://purl.org/dc/elements/1.1/"/>
    <ds:schemaRef ds:uri="http://purl.org/dc/dcmitype/"/>
    <ds:schemaRef ds:uri="http://schemas.microsoft.com/office/2006/documentManagement/types"/>
    <ds:schemaRef ds:uri="http://schemas.openxmlformats.org/package/2006/metadata/core-properties"/>
    <ds:schemaRef ds:uri="62fc2e0f-0ef6-428b-9fa6-414206c55783"/>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5BE2BCB-3A16-4106-AEC7-3BA0EAE58314}">
  <ds:schemaRefs>
    <ds:schemaRef ds:uri="http://schemas.microsoft.com/sharepoint/v3/contenttype/forms"/>
  </ds:schemaRefs>
</ds:datastoreItem>
</file>

<file path=customXml/itemProps4.xml><?xml version="1.0" encoding="utf-8"?>
<ds:datastoreItem xmlns:ds="http://schemas.openxmlformats.org/officeDocument/2006/customXml" ds:itemID="{2E063F4A-6754-4ED5-AFB3-853E44BDF03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327</TotalTime>
  <Words>809</Words>
  <Application>Microsoft Office PowerPoint</Application>
  <PresentationFormat>On-screen Show (4:3)</PresentationFormat>
  <Paragraphs>105</Paragraphs>
  <Slides>64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Calibri</vt:lpstr>
      <vt:lpstr>Monotype Sorts</vt:lpstr>
      <vt:lpstr>Office Theme</vt:lpstr>
      <vt:lpstr>Remote Weapons System (RWS) Training</vt:lpstr>
      <vt:lpstr>RWS Training</vt:lpstr>
      <vt:lpstr>RWS Training</vt:lpstr>
      <vt:lpstr>RWS Training</vt:lpstr>
      <vt:lpstr>RWS Training</vt:lpstr>
      <vt:lpstr>RWS Training</vt:lpstr>
      <vt:lpstr>Session Information Window</vt:lpstr>
      <vt:lpstr>Instructor Operator (I/O) Log On Window</vt:lpstr>
      <vt:lpstr>Keyboard Window</vt:lpstr>
      <vt:lpstr>Add Person Window</vt:lpstr>
      <vt:lpstr>Rank Window</vt:lpstr>
      <vt:lpstr>Add Crew Window</vt:lpstr>
      <vt:lpstr>Selecting Qualification Table Window</vt:lpstr>
      <vt:lpstr>Edit Person Window</vt:lpstr>
      <vt:lpstr>Remove Person Confirmation Window</vt:lpstr>
      <vt:lpstr>Edit Crew Window</vt:lpstr>
      <vt:lpstr>Select Existing Crew Window</vt:lpstr>
      <vt:lpstr>Remove Crew Confirmation Window</vt:lpstr>
      <vt:lpstr>Calibration Window</vt:lpstr>
      <vt:lpstr>Set-Up Window</vt:lpstr>
      <vt:lpstr>Diagnostics Window</vt:lpstr>
      <vt:lpstr>Change Password Window</vt:lpstr>
      <vt:lpstr>Crew Log On Window</vt:lpstr>
      <vt:lpstr>Open Exercise Window</vt:lpstr>
      <vt:lpstr>Initial Conditions Window (Environment)</vt:lpstr>
      <vt:lpstr>Wind Direction Window</vt:lpstr>
      <vt:lpstr>Initial Conditions Window (Simulation)</vt:lpstr>
      <vt:lpstr>Initial Conditions Window (Ammunition)</vt:lpstr>
      <vt:lpstr>Initial Conditions Window (Target)</vt:lpstr>
      <vt:lpstr>Graphical User Interface (GUI) Window</vt:lpstr>
      <vt:lpstr>IO Controls Window</vt:lpstr>
      <vt:lpstr>Task Summary Window</vt:lpstr>
      <vt:lpstr>Start Simulation Window (IO)</vt:lpstr>
      <vt:lpstr>Start Simulation Window (Crew)</vt:lpstr>
      <vt:lpstr>Abort Exercise Window</vt:lpstr>
      <vt:lpstr>Initializing Simulation Window</vt:lpstr>
      <vt:lpstr>Debrief Task (Practice) Window</vt:lpstr>
      <vt:lpstr>Debrief Task (Testing) Window</vt:lpstr>
      <vt:lpstr>Select Crew Cut Window</vt:lpstr>
      <vt:lpstr>Select Malfunction Window</vt:lpstr>
      <vt:lpstr>Events Window</vt:lpstr>
      <vt:lpstr>Select Task To Replay Window</vt:lpstr>
      <vt:lpstr>View Results Window (Results)</vt:lpstr>
      <vt:lpstr>View Results Window (Scoring)</vt:lpstr>
      <vt:lpstr>Calendar Window</vt:lpstr>
      <vt:lpstr>Crew Detailed Results Window  (General)</vt:lpstr>
      <vt:lpstr>Crew Detailed Results Window (Environment)</vt:lpstr>
      <vt:lpstr>Crew Detailed Results Window (Target)</vt:lpstr>
      <vt:lpstr>Crew Detailed Results Window (Malfunctions)</vt:lpstr>
      <vt:lpstr>Export Results Window</vt:lpstr>
      <vt:lpstr>Target Engagement Data Window</vt:lpstr>
      <vt:lpstr>Round Impact Graph Window</vt:lpstr>
      <vt:lpstr>Exercise Summary Window</vt:lpstr>
      <vt:lpstr>Task Details Window</vt:lpstr>
      <vt:lpstr>Crew Cuts Window</vt:lpstr>
      <vt:lpstr>Comments Window</vt:lpstr>
      <vt:lpstr>Synopsis Window</vt:lpstr>
      <vt:lpstr>Warning Window</vt:lpstr>
      <vt:lpstr>Assign Vehicle Positions Window</vt:lpstr>
      <vt:lpstr>Group Simulation Notification Window</vt:lpstr>
      <vt:lpstr>Loading Test Simulation Window</vt:lpstr>
      <vt:lpstr>Retrieving Exercise Window</vt:lpstr>
      <vt:lpstr>Starting Simulation Software Window</vt:lpstr>
      <vt:lpstr>Notes</vt:lpstr>
    </vt:vector>
  </TitlesOfParts>
  <Company>CSC\GDLS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Bill Dermond</dc:creator>
  <cp:lastModifiedBy>McMahan, Curtis S CTR USA TRADOC</cp:lastModifiedBy>
  <cp:revision>54</cp:revision>
  <dcterms:created xsi:type="dcterms:W3CDTF">2012-12-11T18:53:21Z</dcterms:created>
  <dcterms:modified xsi:type="dcterms:W3CDTF">2015-12-21T12:54:18Z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0x010100DD91FFC98C890842992E0CB36DDFED82</vt:lpwstr>
  </property>
  <property fmtid="{D5CDD505-2E9C-101B-9397-08002B2CF9AE}" pid="3" name="_dlc_DocIdItemGuid">
    <vt:lpwstr>144b9318-cb2a-4f2d-b7a2-e2b5658a857d</vt:lpwstr>
  </property>
</Properties>
</file>