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4"/>
  </p:sldMasterIdLst>
  <p:notesMasterIdLst>
    <p:notesMasterId r:id="rId25"/>
  </p:notesMasterIdLst>
  <p:handoutMasterIdLst>
    <p:handoutMasterId r:id="rId26"/>
  </p:handoutMasterIdLst>
  <p:sldIdLst>
    <p:sldId id="274" r:id="rId5"/>
    <p:sldId id="276" r:id="rId6"/>
    <p:sldId id="273" r:id="rId7"/>
    <p:sldId id="275" r:id="rId8"/>
    <p:sldId id="285" r:id="rId9"/>
    <p:sldId id="286" r:id="rId10"/>
    <p:sldId id="287" r:id="rId11"/>
    <p:sldId id="288" r:id="rId12"/>
    <p:sldId id="289" r:id="rId13"/>
    <p:sldId id="290" r:id="rId14"/>
    <p:sldId id="291" r:id="rId15"/>
    <p:sldId id="295" r:id="rId16"/>
    <p:sldId id="302" r:id="rId17"/>
    <p:sldId id="303" r:id="rId18"/>
    <p:sldId id="301" r:id="rId19"/>
    <p:sldId id="304" r:id="rId20"/>
    <p:sldId id="305" r:id="rId21"/>
    <p:sldId id="306" r:id="rId22"/>
    <p:sldId id="292" r:id="rId23"/>
    <p:sldId id="284" r:id="rId2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56"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13106B07-A369-4B5F-B0F3-F7E0BA52D5E2}" type="datetimeFigureOut">
              <a:rPr lang="en-US" smtClean="0"/>
              <a:pPr/>
              <a:t>10/30/2012</a:t>
            </a:fld>
            <a:endParaRPr lang="en-US"/>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32939FED-8FDF-4FEE-9741-62766A0A0DF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3A237D31-1C03-42E2-8059-D676BB2017CD}" type="datetimeFigureOut">
              <a:rPr lang="en-US" smtClean="0"/>
              <a:pPr/>
              <a:t>10/30/2012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D062C20C-7629-41AD-9DFC-E242EE3FB6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vmlDrawing" Target="../drawings/vmlDrawing11.v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vmlDrawing" Target="../drawings/vmlDrawing12.vml"/><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vmlDrawing" Target="../drawings/vmlDrawing3.vml"/><Relationship Id="rId4"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vmlDrawing" Target="../drawings/vmlDrawing4.v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vmlDrawing" Target="../drawings/vmlDrawing5.v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vmlDrawing" Target="../drawings/vmlDrawing6.v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vmlDrawing" Target="../drawings/vmlDrawing7.v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vmlDrawing" Target="../drawings/vmlDrawing8.v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vmlDrawing" Target="../drawings/vmlDrawing9.v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vmlDrawing" Target="../drawings/vmlDrawing10.v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Object 16"/>
          <p:cNvGraphicFramePr>
            <a:graphicFrameLocks/>
          </p:cNvGraphicFramePr>
          <p:nvPr/>
        </p:nvGraphicFramePr>
        <p:xfrm>
          <a:off x="101600" y="111125"/>
          <a:ext cx="584200" cy="727075"/>
        </p:xfrm>
        <a:graphic>
          <a:graphicData uri="http://schemas.openxmlformats.org/presentationml/2006/ole">
            <p:oleObj spid="_x0000_s2050" name="Clip" r:id="rId3" imgW="340197" imgH="441718" progId="">
              <p:embed/>
            </p:oleObj>
          </a:graphicData>
        </a:graphic>
      </p:graphicFrame>
      <p:pic>
        <p:nvPicPr>
          <p:cNvPr id="5"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68B912A3-8398-42A3-B2CF-54C0006F8160}" type="datetimeFigureOut">
              <a:rPr lang="en-US"/>
              <a:pPr>
                <a:defRPr/>
              </a:pPr>
              <a:t>10/30/2012</a:t>
            </a:fld>
            <a:endParaRPr lang="en-US"/>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8"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524B00EB-91D9-474C-8AD8-5E315CEE99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Object 16"/>
          <p:cNvGraphicFramePr>
            <a:graphicFrameLocks/>
          </p:cNvGraphicFramePr>
          <p:nvPr/>
        </p:nvGraphicFramePr>
        <p:xfrm>
          <a:off x="101600" y="111125"/>
          <a:ext cx="584200" cy="727075"/>
        </p:xfrm>
        <a:graphic>
          <a:graphicData uri="http://schemas.openxmlformats.org/presentationml/2006/ole">
            <p:oleObj spid="_x0000_s11266" name="Clip" r:id="rId3" imgW="340197" imgH="441718" progId="">
              <p:embed/>
            </p:oleObj>
          </a:graphicData>
        </a:graphic>
      </p:graphicFrame>
      <p:pic>
        <p:nvPicPr>
          <p:cNvPr id="5"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51F10512-CE08-4BDB-85F0-348356D24D84}" type="datetimeFigureOut">
              <a:rPr lang="en-US"/>
              <a:pPr>
                <a:defRPr/>
              </a:pPr>
              <a:t>10/30/2012</a:t>
            </a:fld>
            <a:endParaRPr lang="en-US"/>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8"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3041226F-784A-4E04-9FBF-EF9AADA95AB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Object 16"/>
          <p:cNvGraphicFramePr>
            <a:graphicFrameLocks/>
          </p:cNvGraphicFramePr>
          <p:nvPr/>
        </p:nvGraphicFramePr>
        <p:xfrm>
          <a:off x="101600" y="111125"/>
          <a:ext cx="584200" cy="727075"/>
        </p:xfrm>
        <a:graphic>
          <a:graphicData uri="http://schemas.openxmlformats.org/presentationml/2006/ole">
            <p:oleObj spid="_x0000_s12290" name="Clip" r:id="rId3" imgW="340197" imgH="441718" progId="">
              <p:embed/>
            </p:oleObj>
          </a:graphicData>
        </a:graphic>
      </p:graphicFrame>
      <p:pic>
        <p:nvPicPr>
          <p:cNvPr id="5"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0AD71B2B-A072-48C0-90C6-50EC1F541E8D}" type="datetimeFigureOut">
              <a:rPr lang="en-US"/>
              <a:pPr>
                <a:defRPr/>
              </a:pPr>
              <a:t>10/30/2012</a:t>
            </a:fld>
            <a:endParaRPr lang="en-US"/>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8"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25A46330-DBE4-4D98-B346-B1D0237057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CF7AC63F-24A6-487E-A12A-0DA394D8CBBA}" type="datetime1">
              <a:rPr lang="en-US" smtClean="0"/>
              <a:pPr fontAlgn="base">
                <a:spcBef>
                  <a:spcPct val="0"/>
                </a:spcBef>
                <a:spcAft>
                  <a:spcPct val="0"/>
                </a:spcAft>
                <a:defRPr/>
              </a:pPr>
              <a:t>10/30/2012</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solidFill>
                  <a:srgbClr val="000000"/>
                </a:solidFill>
              </a:defRPr>
            </a:lvl1pPr>
          </a:lstStyle>
          <a:p>
            <a:pPr fontAlgn="base">
              <a:spcBef>
                <a:spcPct val="0"/>
              </a:spcBef>
              <a:spcAft>
                <a:spcPct val="0"/>
              </a:spcAft>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solidFill>
                  <a:srgbClr val="000000"/>
                </a:solidFill>
              </a:defRPr>
            </a:lvl1pPr>
          </a:lstStyle>
          <a:p>
            <a:pPr fontAlgn="base">
              <a:spcBef>
                <a:spcPct val="0"/>
              </a:spcBef>
              <a:spcAft>
                <a:spcPct val="0"/>
              </a:spcAft>
              <a:defRPr/>
            </a:pPr>
            <a:fld id="{85068D6B-002B-4CA5-B752-B5D8D8319E0E}" type="slidenum">
              <a:rPr lang="en-US"/>
              <a:pPr fontAlgn="base">
                <a:spcBef>
                  <a:spcPct val="0"/>
                </a:spcBef>
                <a:spcAft>
                  <a:spcPct val="0"/>
                </a:spcAft>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endParaRPr lang="en-US">
              <a:solidFill>
                <a:srgbClr val="000000"/>
              </a:solidFill>
            </a:endParaRPr>
          </a:p>
        </p:txBody>
      </p:sp>
      <p:sp>
        <p:nvSpPr>
          <p:cNvPr id="5" name="Rectangle 5"/>
          <p:cNvSpPr>
            <a:spLocks noGrp="1" noChangeArrowheads="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en-US">
              <a:solidFill>
                <a:srgbClr val="000000"/>
              </a:solidFill>
            </a:endParaRPr>
          </a:p>
        </p:txBody>
      </p:sp>
      <p:sp>
        <p:nvSpPr>
          <p:cNvPr id="6" name="Rectangle 6"/>
          <p:cNvSpPr>
            <a:spLocks noGrp="1" noChangeArrowheads="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F88EF6FC-B811-4109-B3AB-C23E15440089}" type="slidenum">
              <a:rPr lang="en-US">
                <a:solidFill>
                  <a:srgbClr val="000000"/>
                </a:solidFill>
              </a:rPr>
              <a:pPr fontAlgn="base">
                <a:spcBef>
                  <a:spcPct val="0"/>
                </a:spcBef>
                <a:spcAft>
                  <a:spcPct val="0"/>
                </a:spcAft>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16"/>
          <p:cNvGraphicFramePr>
            <a:graphicFrameLocks/>
          </p:cNvGraphicFramePr>
          <p:nvPr/>
        </p:nvGraphicFramePr>
        <p:xfrm>
          <a:off x="101600" y="111125"/>
          <a:ext cx="584200" cy="727075"/>
        </p:xfrm>
        <a:graphic>
          <a:graphicData uri="http://schemas.openxmlformats.org/presentationml/2006/ole">
            <p:oleObj spid="_x0000_s3074" name="Clip" r:id="rId3" imgW="340197" imgH="441718" progId="">
              <p:embed/>
            </p:oleObj>
          </a:graphicData>
        </a:graphic>
      </p:graphicFrame>
      <p:pic>
        <p:nvPicPr>
          <p:cNvPr id="5"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A146D94B-1BDF-4269-895B-6CC52BE41799}" type="datetimeFigureOut">
              <a:rPr lang="en-US"/>
              <a:pPr>
                <a:defRPr/>
              </a:pPr>
              <a:t>10/30/2012</a:t>
            </a:fld>
            <a:endParaRPr lang="en-US"/>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8"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91C1CC0A-2F76-40A2-8B40-841A369608B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81289"/>
            <a:ext cx="2895600" cy="365125"/>
          </a:xfrm>
          <a:prstGeom prst="rect">
            <a:avLst/>
          </a:prstGeom>
        </p:spPr>
        <p:txBody>
          <a:bodyPr/>
          <a:lstStyle/>
          <a:p>
            <a:pPr fontAlgn="base">
              <a:spcBef>
                <a:spcPct val="0"/>
              </a:spcBef>
              <a:spcAft>
                <a:spcPct val="0"/>
              </a:spcAft>
            </a:pPr>
            <a:endParaRPr lang="en-US">
              <a:solidFill>
                <a:srgbClr val="000000"/>
              </a:solidFill>
            </a:endParaRPr>
          </a:p>
        </p:txBody>
      </p:sp>
      <p:sp>
        <p:nvSpPr>
          <p:cNvPr id="6" name="Text Placeholder 2"/>
          <p:cNvSpPr>
            <a:spLocks noGrp="1"/>
          </p:cNvSpPr>
          <p:nvPr>
            <p:ph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Rectangle 6"/>
          <p:cNvSpPr>
            <a:spLocks noGrp="1" noChangeArrowheads="1"/>
          </p:cNvSpPr>
          <p:nvPr>
            <p:ph type="sldNum" sz="quarter" idx="12"/>
          </p:nvPr>
        </p:nvSpPr>
        <p:spPr>
          <a:xfrm>
            <a:off x="8703892" y="6663584"/>
            <a:ext cx="457200" cy="194416"/>
          </a:xfrm>
          <a:prstGeom prst="rect">
            <a:avLst/>
          </a:prstGeom>
        </p:spPr>
        <p:txBody>
          <a:bodyPr/>
          <a:lstStyle>
            <a:lvl1pPr>
              <a:defRPr sz="1100">
                <a:solidFill>
                  <a:srgbClr val="000000"/>
                </a:solidFill>
              </a:defRPr>
            </a:lvl1pPr>
          </a:lstStyle>
          <a:p>
            <a:pPr fontAlgn="base">
              <a:spcBef>
                <a:spcPct val="0"/>
              </a:spcBef>
              <a:spcAft>
                <a:spcPct val="0"/>
              </a:spcAft>
              <a:defRPr/>
            </a:pPr>
            <a:fld id="{85068D6B-002B-4CA5-B752-B5D8D8319E0E}" type="slidenum">
              <a:rPr lang="en-US" smtClean="0"/>
              <a:pPr fontAlgn="base">
                <a:spcBef>
                  <a:spcPct val="0"/>
                </a:spcBef>
                <a:spcAft>
                  <a:spcPct val="0"/>
                </a:spcAft>
                <a:defRPr/>
              </a:pPr>
              <a:t>‹#›</a:t>
            </a:fld>
            <a:endParaRPr lang="en-US"/>
          </a:p>
        </p:txBody>
      </p:sp>
      <p:sp>
        <p:nvSpPr>
          <p:cNvPr id="10" name="Rectangle 4"/>
          <p:cNvSpPr>
            <a:spLocks noGrp="1" noChangeArrowheads="1"/>
          </p:cNvSpPr>
          <p:nvPr>
            <p:ph type="dt" sz="half" idx="10"/>
          </p:nvPr>
        </p:nvSpPr>
        <p:spPr>
          <a:xfrm>
            <a:off x="50562" y="6660912"/>
            <a:ext cx="1066800" cy="247650"/>
          </a:xfrm>
          <a:prstGeom prst="rect">
            <a:avLst/>
          </a:prstGeom>
        </p:spPr>
        <p:txBody>
          <a:bodyPr/>
          <a:lstStyle>
            <a:lvl1pPr>
              <a:defRPr sz="1100">
                <a:solidFill>
                  <a:srgbClr val="000000"/>
                </a:solidFill>
              </a:defRPr>
            </a:lvl1pPr>
          </a:lstStyle>
          <a:p>
            <a:pPr fontAlgn="base">
              <a:spcBef>
                <a:spcPct val="0"/>
              </a:spcBef>
              <a:spcAft>
                <a:spcPct val="0"/>
              </a:spcAft>
              <a:defRPr/>
            </a:pPr>
            <a:r>
              <a:rPr lang="en-US" smtClean="0"/>
              <a:t>10/28/2010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Object 16"/>
          <p:cNvGraphicFramePr>
            <a:graphicFrameLocks/>
          </p:cNvGraphicFramePr>
          <p:nvPr/>
        </p:nvGraphicFramePr>
        <p:xfrm>
          <a:off x="101600" y="111125"/>
          <a:ext cx="584200" cy="727075"/>
        </p:xfrm>
        <a:graphic>
          <a:graphicData uri="http://schemas.openxmlformats.org/presentationml/2006/ole">
            <p:oleObj spid="_x0000_s4098" name="Clip" r:id="rId3" imgW="340197" imgH="441718" progId="">
              <p:embed/>
            </p:oleObj>
          </a:graphicData>
        </a:graphic>
      </p:graphicFrame>
      <p:pic>
        <p:nvPicPr>
          <p:cNvPr id="5"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120EB746-1AFA-4854-808C-9AEA87DAFD71}" type="datetimeFigureOut">
              <a:rPr lang="en-US"/>
              <a:pPr>
                <a:defRPr/>
              </a:pPr>
              <a:t>10/30/2012</a:t>
            </a:fld>
            <a:endParaRPr lang="en-US"/>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8"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66A9A779-36AE-4178-916C-5F7C2B64BE8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Object 16"/>
          <p:cNvGraphicFramePr>
            <a:graphicFrameLocks/>
          </p:cNvGraphicFramePr>
          <p:nvPr/>
        </p:nvGraphicFramePr>
        <p:xfrm>
          <a:off x="101600" y="111125"/>
          <a:ext cx="584200" cy="727075"/>
        </p:xfrm>
        <a:graphic>
          <a:graphicData uri="http://schemas.openxmlformats.org/presentationml/2006/ole">
            <p:oleObj spid="_x0000_s5122" name="Clip" r:id="rId3" imgW="340197" imgH="441718" progId="">
              <p:embed/>
            </p:oleObj>
          </a:graphicData>
        </a:graphic>
      </p:graphicFrame>
      <p:pic>
        <p:nvPicPr>
          <p:cNvPr id="6"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4A76D919-2EA1-4BBC-833B-06F65F1D959B}" type="datetimeFigureOut">
              <a:rPr lang="en-US"/>
              <a:pPr>
                <a:defRPr/>
              </a:pPr>
              <a:t>10/30/2012</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86369D77-BAA0-40B9-ACFF-A1187C4CA8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Object 16"/>
          <p:cNvGraphicFramePr>
            <a:graphicFrameLocks/>
          </p:cNvGraphicFramePr>
          <p:nvPr/>
        </p:nvGraphicFramePr>
        <p:xfrm>
          <a:off x="101600" y="111125"/>
          <a:ext cx="584200" cy="727075"/>
        </p:xfrm>
        <a:graphic>
          <a:graphicData uri="http://schemas.openxmlformats.org/presentationml/2006/ole">
            <p:oleObj spid="_x0000_s6146" name="Clip" r:id="rId3" imgW="340197" imgH="441718" progId="">
              <p:embed/>
            </p:oleObj>
          </a:graphicData>
        </a:graphic>
      </p:graphicFrame>
      <p:pic>
        <p:nvPicPr>
          <p:cNvPr id="8"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F2306B7F-FF05-41EA-A791-18A5223EAA8B}" type="datetimeFigureOut">
              <a:rPr lang="en-US"/>
              <a:pPr>
                <a:defRPr/>
              </a:pPr>
              <a:t>10/30/2012</a:t>
            </a:fld>
            <a:endParaRPr lang="en-US"/>
          </a:p>
        </p:txBody>
      </p:sp>
      <p:sp>
        <p:nvSpPr>
          <p:cNvPr id="10"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11"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573899D7-CA9E-4AD1-86E4-8FF2FDC2FC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Object 16"/>
          <p:cNvGraphicFramePr>
            <a:graphicFrameLocks/>
          </p:cNvGraphicFramePr>
          <p:nvPr/>
        </p:nvGraphicFramePr>
        <p:xfrm>
          <a:off x="101600" y="111125"/>
          <a:ext cx="584200" cy="727075"/>
        </p:xfrm>
        <a:graphic>
          <a:graphicData uri="http://schemas.openxmlformats.org/presentationml/2006/ole">
            <p:oleObj spid="_x0000_s7170" name="Clip" r:id="rId3" imgW="340197" imgH="441718" progId="">
              <p:embed/>
            </p:oleObj>
          </a:graphicData>
        </a:graphic>
      </p:graphicFrame>
      <p:pic>
        <p:nvPicPr>
          <p:cNvPr id="4"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A4557EC8-3B5E-44C6-AD94-74192F343D46}" type="datetimeFigureOut">
              <a:rPr lang="en-US"/>
              <a:pPr>
                <a:defRPr/>
              </a:pPr>
              <a:t>10/30/2012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514A84B5-9AF0-4B69-A980-2448DFD8DDF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Object 16"/>
          <p:cNvGraphicFramePr>
            <a:graphicFrameLocks/>
          </p:cNvGraphicFramePr>
          <p:nvPr/>
        </p:nvGraphicFramePr>
        <p:xfrm>
          <a:off x="101600" y="111125"/>
          <a:ext cx="584200" cy="727075"/>
        </p:xfrm>
        <a:graphic>
          <a:graphicData uri="http://schemas.openxmlformats.org/presentationml/2006/ole">
            <p:oleObj spid="_x0000_s8194" name="Clip" r:id="rId3" imgW="340197" imgH="441718" progId="">
              <p:embed/>
            </p:oleObj>
          </a:graphicData>
        </a:graphic>
      </p:graphicFrame>
      <p:pic>
        <p:nvPicPr>
          <p:cNvPr id="3"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41EB503C-FD26-4A2F-BB54-630DA17D4431}" type="datetimeFigureOut">
              <a:rPr lang="en-US"/>
              <a:pPr>
                <a:defRPr/>
              </a:pPr>
              <a:t>10/30/2012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DCFB26B0-396F-44EF-B846-5CA2FACC8EE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Object 16"/>
          <p:cNvGraphicFramePr>
            <a:graphicFrameLocks/>
          </p:cNvGraphicFramePr>
          <p:nvPr/>
        </p:nvGraphicFramePr>
        <p:xfrm>
          <a:off x="101600" y="111125"/>
          <a:ext cx="584200" cy="727075"/>
        </p:xfrm>
        <a:graphic>
          <a:graphicData uri="http://schemas.openxmlformats.org/presentationml/2006/ole">
            <p:oleObj spid="_x0000_s9218" name="Clip" r:id="rId3" imgW="340197" imgH="441718" progId="">
              <p:embed/>
            </p:oleObj>
          </a:graphicData>
        </a:graphic>
      </p:graphicFrame>
      <p:pic>
        <p:nvPicPr>
          <p:cNvPr id="6"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FCE4E1E1-0EAA-4D5F-BF62-21FAE6FB75A7}" type="datetimeFigureOut">
              <a:rPr lang="en-US"/>
              <a:pPr>
                <a:defRPr/>
              </a:pPr>
              <a:t>10/30/2012</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0ADE3304-BD44-49B5-8DB8-86F5B8487F7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Object 16"/>
          <p:cNvGraphicFramePr>
            <a:graphicFrameLocks/>
          </p:cNvGraphicFramePr>
          <p:nvPr/>
        </p:nvGraphicFramePr>
        <p:xfrm>
          <a:off x="101600" y="111125"/>
          <a:ext cx="584200" cy="727075"/>
        </p:xfrm>
        <a:graphic>
          <a:graphicData uri="http://schemas.openxmlformats.org/presentationml/2006/ole">
            <p:oleObj spid="_x0000_s10242" name="Clip" r:id="rId3" imgW="340197" imgH="441718" progId="">
              <p:embed/>
            </p:oleObj>
          </a:graphicData>
        </a:graphic>
      </p:graphicFrame>
      <p:pic>
        <p:nvPicPr>
          <p:cNvPr id="6" name="Picture 3" descr="C:\Users\scott.m.dye\Desktop\Graphics\panther crest.bmp"/>
          <p:cNvPicPr>
            <a:picLocks noChangeAspect="1" noChangeArrowheads="1"/>
          </p:cNvPicPr>
          <p:nvPr userDrawn="1"/>
        </p:nvPicPr>
        <p:blipFill>
          <a:blip r:embed="rId4" cstate="print"/>
          <a:srcRect/>
          <a:stretch>
            <a:fillRect/>
          </a:stretch>
        </p:blipFill>
        <p:spPr bwMode="auto">
          <a:xfrm>
            <a:off x="8489950" y="152400"/>
            <a:ext cx="577850" cy="6858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996A4219-0077-456C-8F0E-1C6537687233}" type="datetimeFigureOut">
              <a:rPr lang="en-US"/>
              <a:pPr>
                <a:defRPr/>
              </a:pPr>
              <a:t>10/30/2012</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latin typeface="Arial" pitchFamily="34" charset="0"/>
                <a:cs typeface="Arial" pitchFamily="34"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solidFill>
                  <a:prstClr val="black"/>
                </a:solidFill>
                <a:latin typeface="Arial" pitchFamily="34" charset="0"/>
                <a:cs typeface="Arial" pitchFamily="34" charset="0"/>
              </a:defRPr>
            </a:lvl1pPr>
          </a:lstStyle>
          <a:p>
            <a:pPr>
              <a:defRPr/>
            </a:pPr>
            <a:fld id="{0F5EF772-A279-4257-9ADF-478225E17BD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aphicFrame>
        <p:nvGraphicFramePr>
          <p:cNvPr id="1026" name="Object 16"/>
          <p:cNvGraphicFramePr>
            <a:graphicFrameLocks/>
          </p:cNvGraphicFramePr>
          <p:nvPr/>
        </p:nvGraphicFramePr>
        <p:xfrm>
          <a:off x="101600" y="111125"/>
          <a:ext cx="584200" cy="727075"/>
        </p:xfrm>
        <a:graphic>
          <a:graphicData uri="http://schemas.openxmlformats.org/presentationml/2006/ole">
            <p:oleObj spid="_x0000_s1026" name="Clip" r:id="rId23" imgW="340197" imgH="441718" progId="">
              <p:embed/>
            </p:oleObj>
          </a:graphicData>
        </a:graphic>
      </p:graphicFrame>
      <p:pic>
        <p:nvPicPr>
          <p:cNvPr id="1030" name="Picture 3" descr="C:\Users\scott.m.dye\Desktop\Graphics\panther crest.bmp"/>
          <p:cNvPicPr>
            <a:picLocks noChangeAspect="1" noChangeArrowheads="1"/>
          </p:cNvPicPr>
          <p:nvPr userDrawn="1"/>
        </p:nvPicPr>
        <p:blipFill>
          <a:blip r:embed="rId24" cstate="print"/>
          <a:srcRect/>
          <a:stretch>
            <a:fillRect/>
          </a:stretch>
        </p:blipFill>
        <p:spPr bwMode="auto">
          <a:xfrm>
            <a:off x="8489950" y="152400"/>
            <a:ext cx="577850" cy="685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90" r:id="rId12"/>
    <p:sldLayoutId id="2147483691" r:id="rId13"/>
    <p:sldLayoutId id="2147483692" r:id="rId14"/>
    <p:sldLayoutId id="2147483693" r:id="rId15"/>
    <p:sldLayoutId id="2147483694" r:id="rId16"/>
    <p:sldLayoutId id="2147483697" r:id="rId17"/>
    <p:sldLayoutId id="2147483673" r:id="rId18"/>
    <p:sldLayoutId id="2147483675" r:id="rId19"/>
    <p:sldLayoutId id="2147483676" r:id="rId2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600200"/>
            <a:ext cx="9144000" cy="1470025"/>
          </a:xfrm>
        </p:spPr>
        <p:txBody>
          <a:bodyPr/>
          <a:lstStyle/>
          <a:p>
            <a:r>
              <a:rPr lang="en-US" b="1" dirty="0" smtClean="0">
                <a:solidFill>
                  <a:schemeClr val="tx2">
                    <a:lumMod val="50000"/>
                  </a:schemeClr>
                </a:solidFill>
              </a:rPr>
              <a:t>Company / Battery / Troop XO</a:t>
            </a:r>
            <a:br>
              <a:rPr lang="en-US" b="1" dirty="0" smtClean="0">
                <a:solidFill>
                  <a:schemeClr val="tx2">
                    <a:lumMod val="50000"/>
                  </a:schemeClr>
                </a:solidFill>
              </a:rPr>
            </a:br>
            <a:r>
              <a:rPr lang="en-US" sz="4000" b="1" dirty="0" smtClean="0">
                <a:solidFill>
                  <a:schemeClr val="tx2">
                    <a:lumMod val="50000"/>
                  </a:schemeClr>
                </a:solidFill>
              </a:rPr>
              <a:t>Duties and Responsibilities</a:t>
            </a:r>
            <a:endParaRPr lang="en-US" b="1" dirty="0">
              <a:solidFill>
                <a:schemeClr val="tx2">
                  <a:lumMod val="50000"/>
                </a:schemeClr>
              </a:solidFill>
            </a:endParaRPr>
          </a:p>
        </p:txBody>
      </p:sp>
      <p:sp>
        <p:nvSpPr>
          <p:cNvPr id="5" name="Subtitle 4"/>
          <p:cNvSpPr>
            <a:spLocks noGrp="1"/>
          </p:cNvSpPr>
          <p:nvPr>
            <p:ph type="subTitle" idx="1"/>
          </p:nvPr>
        </p:nvSpPr>
        <p:spPr>
          <a:xfrm>
            <a:off x="1371600" y="3352800"/>
            <a:ext cx="6400800" cy="1752600"/>
          </a:xfrm>
        </p:spPr>
        <p:txBody>
          <a:bodyPr/>
          <a:lstStyle/>
          <a:p>
            <a:r>
              <a:rPr lang="en-US" sz="2400" dirty="0" smtClean="0">
                <a:solidFill>
                  <a:schemeClr val="tx1"/>
                </a:solidFill>
              </a:rPr>
              <a:t>MAJ Weinrich</a:t>
            </a:r>
          </a:p>
          <a:p>
            <a:r>
              <a:rPr lang="en-US" sz="2400" dirty="0" smtClean="0">
                <a:solidFill>
                  <a:schemeClr val="tx1"/>
                </a:solidFill>
              </a:rPr>
              <a:t>3BCT XO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Experience Says</a:t>
            </a:r>
            <a:endParaRPr lang="en-US" dirty="0"/>
          </a:p>
        </p:txBody>
      </p:sp>
      <p:sp>
        <p:nvSpPr>
          <p:cNvPr id="3" name="Content Placeholder 2"/>
          <p:cNvSpPr>
            <a:spLocks noGrp="1"/>
          </p:cNvSpPr>
          <p:nvPr>
            <p:ph idx="1"/>
          </p:nvPr>
        </p:nvSpPr>
        <p:spPr>
          <a:xfrm>
            <a:off x="228600" y="1341437"/>
            <a:ext cx="8686800" cy="5668963"/>
          </a:xfrm>
        </p:spPr>
        <p:txBody>
          <a:bodyPr/>
          <a:lstStyle/>
          <a:p>
            <a:pPr>
              <a:buFont typeface="Arial" pitchFamily="34" charset="0"/>
              <a:buChar char="•"/>
            </a:pPr>
            <a:r>
              <a:rPr lang="en-US" sz="1600" b="1" dirty="0" smtClean="0"/>
              <a:t>The Co/</a:t>
            </a:r>
            <a:r>
              <a:rPr lang="en-US" sz="1600" b="1" dirty="0" err="1" smtClean="0"/>
              <a:t>Btry</a:t>
            </a:r>
            <a:r>
              <a:rPr lang="en-US" sz="1600" b="1" dirty="0" smtClean="0"/>
              <a:t>/</a:t>
            </a:r>
            <a:r>
              <a:rPr lang="en-US" sz="1600" b="1" dirty="0" err="1" smtClean="0"/>
              <a:t>Trp</a:t>
            </a:r>
            <a:r>
              <a:rPr lang="en-US" sz="1600" b="1" dirty="0" smtClean="0"/>
              <a:t> XO works for the Commander! </a:t>
            </a:r>
          </a:p>
          <a:p>
            <a:pPr marL="676275" lvl="1" indent="-225425">
              <a:buFont typeface="Calibri" pitchFamily="34" charset="0"/>
              <a:buChar char="–"/>
            </a:pPr>
            <a:r>
              <a:rPr lang="en-US" sz="1600" dirty="0" smtClean="0"/>
              <a:t>You have an indirect relationship / responsibility with the BN XO. </a:t>
            </a:r>
          </a:p>
          <a:p>
            <a:pPr marL="909638" lvl="2">
              <a:buFont typeface="Arial" pitchFamily="34" charset="0"/>
              <a:buChar char="•"/>
            </a:pPr>
            <a:r>
              <a:rPr lang="en-US" sz="1600" dirty="0" smtClean="0"/>
              <a:t>The BN XO helps ensure the BN staff addresses needs / issues when the Co/</a:t>
            </a:r>
            <a:r>
              <a:rPr lang="en-US" sz="1600" dirty="0" err="1" smtClean="0"/>
              <a:t>Btry</a:t>
            </a:r>
            <a:r>
              <a:rPr lang="en-US" sz="1600" dirty="0" smtClean="0"/>
              <a:t>/</a:t>
            </a:r>
            <a:r>
              <a:rPr lang="en-US" sz="1600" dirty="0" err="1" smtClean="0"/>
              <a:t>Trp</a:t>
            </a:r>
            <a:r>
              <a:rPr lang="en-US" sz="1600" dirty="0" smtClean="0"/>
              <a:t> XO identifies them.</a:t>
            </a:r>
          </a:p>
          <a:p>
            <a:pPr marL="909638" lvl="2">
              <a:buFont typeface="Arial" pitchFamily="34" charset="0"/>
              <a:buChar char="•"/>
            </a:pPr>
            <a:endParaRPr lang="en-US" sz="1600" dirty="0" smtClean="0"/>
          </a:p>
          <a:p>
            <a:pPr marL="465138">
              <a:buFont typeface="Arial" pitchFamily="34" charset="0"/>
              <a:buChar char="•"/>
            </a:pPr>
            <a:r>
              <a:rPr lang="en-US" sz="1600" b="1" dirty="0" smtClean="0"/>
              <a:t>The Co/</a:t>
            </a:r>
            <a:r>
              <a:rPr lang="en-US" sz="1600" b="1" dirty="0" err="1" smtClean="0"/>
              <a:t>Btry</a:t>
            </a:r>
            <a:r>
              <a:rPr lang="en-US" sz="1600" b="1" dirty="0" smtClean="0"/>
              <a:t>/</a:t>
            </a:r>
            <a:r>
              <a:rPr lang="en-US" sz="1600" b="1" dirty="0" err="1" smtClean="0"/>
              <a:t>Trp</a:t>
            </a:r>
            <a:r>
              <a:rPr lang="en-US" sz="1600" b="1" dirty="0" smtClean="0"/>
              <a:t> XO manages the commodity shops.  </a:t>
            </a:r>
          </a:p>
          <a:p>
            <a:pPr marL="741363" lvl="1">
              <a:buFont typeface="Calibri" pitchFamily="34" charset="0"/>
              <a:buChar char="–"/>
            </a:pPr>
            <a:r>
              <a:rPr lang="en-US" sz="1600" dirty="0" smtClean="0"/>
              <a:t>These include but are not limited to: Maintenance, Supply, NBC, Arms Room, Training / Operations, and Personnel.  </a:t>
            </a:r>
          </a:p>
          <a:p>
            <a:pPr marL="741363" lvl="1">
              <a:buFont typeface="Calibri" pitchFamily="34" charset="0"/>
              <a:buChar char="–"/>
            </a:pPr>
            <a:r>
              <a:rPr lang="en-US" sz="1600" dirty="0" smtClean="0"/>
              <a:t>They are not necessarily the “OIC” of all these areas.  </a:t>
            </a:r>
          </a:p>
          <a:p>
            <a:pPr marL="741363" lvl="1">
              <a:buFont typeface="Calibri" pitchFamily="34" charset="0"/>
              <a:buChar char="–"/>
            </a:pPr>
            <a:r>
              <a:rPr lang="en-US" sz="1600" dirty="0" smtClean="0"/>
              <a:t>XOs must check the systems in place and work with the other lieutenants (whose additional duties assign them responsibilities over these shops) and the section NCOICs to ensure they are meeting regulatory and training requirements.</a:t>
            </a:r>
          </a:p>
          <a:p>
            <a:pPr marL="741363" lvl="1">
              <a:buFont typeface="Calibri" pitchFamily="34" charset="0"/>
              <a:buChar char="–"/>
            </a:pPr>
            <a:endParaRPr lang="en-US" sz="1600" dirty="0" smtClean="0"/>
          </a:p>
          <a:p>
            <a:pPr marL="465138">
              <a:buFont typeface="Arial" pitchFamily="34" charset="0"/>
              <a:buChar char="•"/>
            </a:pPr>
            <a:r>
              <a:rPr lang="en-US" sz="1600" b="1" dirty="0" smtClean="0"/>
              <a:t>The Co/</a:t>
            </a:r>
            <a:r>
              <a:rPr lang="en-US" sz="1600" b="1" dirty="0" err="1" smtClean="0"/>
              <a:t>Btry</a:t>
            </a:r>
            <a:r>
              <a:rPr lang="en-US" sz="1600" b="1" dirty="0" smtClean="0"/>
              <a:t>/</a:t>
            </a:r>
            <a:r>
              <a:rPr lang="en-US" sz="1600" b="1" dirty="0" err="1" smtClean="0"/>
              <a:t>Trp</a:t>
            </a:r>
            <a:r>
              <a:rPr lang="en-US" sz="1600" b="1" dirty="0" smtClean="0"/>
              <a:t> XO is th</a:t>
            </a:r>
            <a:r>
              <a:rPr lang="en-US" sz="1600" dirty="0" smtClean="0"/>
              <a:t>e primary liaison between the </a:t>
            </a:r>
            <a:r>
              <a:rPr lang="en-US" sz="1600" b="1" dirty="0" smtClean="0"/>
              <a:t>Co/</a:t>
            </a:r>
            <a:r>
              <a:rPr lang="en-US" sz="1600" b="1" dirty="0" err="1" smtClean="0"/>
              <a:t>Btry</a:t>
            </a:r>
            <a:r>
              <a:rPr lang="en-US" sz="1600" b="1" dirty="0" smtClean="0"/>
              <a:t>/</a:t>
            </a:r>
            <a:r>
              <a:rPr lang="en-US" sz="1600" b="1" dirty="0" err="1" smtClean="0"/>
              <a:t>Trp</a:t>
            </a:r>
            <a:r>
              <a:rPr lang="en-US" sz="1600" b="1" dirty="0" smtClean="0"/>
              <a:t> </a:t>
            </a:r>
            <a:r>
              <a:rPr lang="en-US" sz="1600" dirty="0" smtClean="0"/>
              <a:t>and the BN staff.  </a:t>
            </a:r>
          </a:p>
          <a:p>
            <a:pPr marL="741363" lvl="1">
              <a:buFont typeface="Calibri" pitchFamily="34" charset="0"/>
              <a:buChar char="–"/>
            </a:pPr>
            <a:r>
              <a:rPr lang="en-US" sz="1600" dirty="0" smtClean="0"/>
              <a:t>The XO brings issues to the appropriate staff section for resourcing and assistance.  </a:t>
            </a:r>
          </a:p>
          <a:p>
            <a:pPr marL="963613" lvl="2" indent="-227013" defTabSz="968375">
              <a:buFont typeface="Arial" pitchFamily="34" charset="0"/>
              <a:buChar char="•"/>
            </a:pPr>
            <a:r>
              <a:rPr lang="en-US" sz="1600" dirty="0" smtClean="0"/>
              <a:t>This allows the company commander to focus on commanding.  </a:t>
            </a:r>
          </a:p>
          <a:p>
            <a:pPr marL="963613" lvl="2" indent="-227013" defTabSz="968375">
              <a:buFont typeface="Arial" pitchFamily="34" charset="0"/>
              <a:buChar char="•"/>
            </a:pPr>
            <a:endParaRPr lang="en-US"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Experience Says</a:t>
            </a:r>
            <a:endParaRPr lang="en-US" dirty="0"/>
          </a:p>
        </p:txBody>
      </p:sp>
      <p:sp>
        <p:nvSpPr>
          <p:cNvPr id="3" name="Content Placeholder 2"/>
          <p:cNvSpPr>
            <a:spLocks noGrp="1"/>
          </p:cNvSpPr>
          <p:nvPr>
            <p:ph idx="1"/>
          </p:nvPr>
        </p:nvSpPr>
        <p:spPr>
          <a:xfrm>
            <a:off x="228600" y="1189037"/>
            <a:ext cx="8686800" cy="5668963"/>
          </a:xfrm>
        </p:spPr>
        <p:txBody>
          <a:bodyPr/>
          <a:lstStyle/>
          <a:p>
            <a:pPr marL="465138">
              <a:buFont typeface="Arial" pitchFamily="34" charset="0"/>
              <a:buChar char="•"/>
            </a:pPr>
            <a:r>
              <a:rPr lang="en-US" sz="1600" b="1" dirty="0" smtClean="0"/>
              <a:t>The Co/</a:t>
            </a:r>
            <a:r>
              <a:rPr lang="en-US" sz="1600" b="1" dirty="0" err="1" smtClean="0"/>
              <a:t>Btry</a:t>
            </a:r>
            <a:r>
              <a:rPr lang="en-US" sz="1600" b="1" dirty="0" smtClean="0"/>
              <a:t>/</a:t>
            </a:r>
            <a:r>
              <a:rPr lang="en-US" sz="1600" b="1" dirty="0" err="1" smtClean="0"/>
              <a:t>Trp</a:t>
            </a:r>
            <a:r>
              <a:rPr lang="en-US" sz="1600" b="1" dirty="0" smtClean="0"/>
              <a:t> XO </a:t>
            </a:r>
            <a:r>
              <a:rPr lang="en-US" sz="1600" dirty="0" smtClean="0"/>
              <a:t>educates, trains, and mentors new platoon leaders.  </a:t>
            </a:r>
          </a:p>
          <a:p>
            <a:pPr marL="865188" lvl="1">
              <a:buFont typeface="Calibri" pitchFamily="34" charset="0"/>
              <a:buChar char="–"/>
            </a:pPr>
            <a:r>
              <a:rPr lang="en-US" sz="1600" dirty="0" smtClean="0"/>
              <a:t>This is difficult for XOs because they are being asked to be peer leaders.  </a:t>
            </a:r>
          </a:p>
          <a:p>
            <a:pPr marL="865188" lvl="1">
              <a:buFont typeface="Calibri" pitchFamily="34" charset="0"/>
              <a:buChar char="–"/>
            </a:pPr>
            <a:r>
              <a:rPr lang="en-US" sz="1600" dirty="0" smtClean="0"/>
              <a:t>it is critical that they share their recent experiences to help new lieutenants understand the CDR’s expectations and to learn how the various systems and SOPs work.</a:t>
            </a:r>
          </a:p>
          <a:p>
            <a:pPr marL="865188" lvl="1">
              <a:buFont typeface="Calibri" pitchFamily="34" charset="0"/>
              <a:buChar char="–"/>
            </a:pPr>
            <a:endParaRPr lang="en-US" sz="1600" dirty="0" smtClean="0"/>
          </a:p>
          <a:p>
            <a:pPr marL="465138">
              <a:buFont typeface="Arial" pitchFamily="34" charset="0"/>
              <a:buChar char="•"/>
            </a:pPr>
            <a:r>
              <a:rPr lang="en-US" sz="1600" b="1" dirty="0" smtClean="0"/>
              <a:t>The Co/</a:t>
            </a:r>
            <a:r>
              <a:rPr lang="en-US" sz="1600" b="1" dirty="0" err="1" smtClean="0"/>
              <a:t>Btry</a:t>
            </a:r>
            <a:r>
              <a:rPr lang="en-US" sz="1600" b="1" dirty="0" smtClean="0"/>
              <a:t>/</a:t>
            </a:r>
            <a:r>
              <a:rPr lang="en-US" sz="1600" b="1" dirty="0" err="1" smtClean="0"/>
              <a:t>Trp</a:t>
            </a:r>
            <a:r>
              <a:rPr lang="en-US" sz="1600" b="1" dirty="0" smtClean="0"/>
              <a:t> XO </a:t>
            </a:r>
            <a:r>
              <a:rPr lang="en-US" sz="1600" dirty="0" smtClean="0"/>
              <a:t>is 2</a:t>
            </a:r>
            <a:r>
              <a:rPr lang="en-US" sz="1600" baseline="30000" dirty="0" smtClean="0"/>
              <a:t>nd</a:t>
            </a:r>
            <a:r>
              <a:rPr lang="en-US" sz="1600" dirty="0" smtClean="0"/>
              <a:t> in command of the unit.  </a:t>
            </a:r>
          </a:p>
          <a:p>
            <a:pPr marL="865188" lvl="1">
              <a:buFont typeface="Calibri" pitchFamily="34" charset="0"/>
              <a:buChar char="–"/>
            </a:pPr>
            <a:r>
              <a:rPr lang="en-US" sz="1600" dirty="0" smtClean="0"/>
              <a:t>Have a clear understanding of the CDR’s priorities and intent.  </a:t>
            </a:r>
          </a:p>
          <a:p>
            <a:pPr marL="865188" lvl="1">
              <a:buFont typeface="Calibri" pitchFamily="34" charset="0"/>
              <a:buChar char="–"/>
            </a:pPr>
            <a:r>
              <a:rPr lang="en-US" sz="1600" dirty="0" smtClean="0"/>
              <a:t>A good understanding of both, coupled with first-hand knowledge of the company’s commodity areas, will allow the executive officer to step-up when the commander is out.</a:t>
            </a:r>
          </a:p>
          <a:p>
            <a:pPr marL="865188" lvl="1">
              <a:buFont typeface="Calibri" pitchFamily="34" charset="0"/>
              <a:buChar char="–"/>
            </a:pPr>
            <a:endParaRPr lang="en-US" sz="1600" dirty="0" smtClean="0"/>
          </a:p>
          <a:p>
            <a:pPr marL="465138">
              <a:buFont typeface="Arial" pitchFamily="34" charset="0"/>
              <a:buChar char="•"/>
            </a:pPr>
            <a:r>
              <a:rPr lang="en-US" sz="1600" dirty="0" smtClean="0"/>
              <a:t>The common thread running through all of these areas is XOs must communicate and remain accessible.</a:t>
            </a:r>
          </a:p>
          <a:p>
            <a:pPr marL="341313">
              <a:lnSpc>
                <a:spcPct val="115000"/>
              </a:lnSpc>
              <a:spcBef>
                <a:spcPts val="0"/>
              </a:spcBef>
              <a:spcAft>
                <a:spcPts val="1000"/>
              </a:spcAft>
              <a:buFont typeface="Arial" pitchFamily="34" charset="0"/>
              <a:buChar char="•"/>
            </a:pPr>
            <a:endParaRPr lang="en-US" sz="1600" dirty="0" smtClean="0">
              <a:ea typeface="Calibri"/>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lvl="0">
              <a:lnSpc>
                <a:spcPct val="150000"/>
              </a:lnSpc>
              <a:spcBef>
                <a:spcPts val="0"/>
              </a:spcBef>
              <a:spcAft>
                <a:spcPts val="0"/>
              </a:spcAft>
              <a:buFont typeface="+mj-lt"/>
              <a:buAutoNum type="arabicPeriod"/>
            </a:pPr>
            <a:r>
              <a:rPr lang="en-US" sz="1400" dirty="0" smtClean="0">
                <a:ea typeface="Calibri"/>
                <a:cs typeface="Times New Roman"/>
              </a:rPr>
              <a:t>Second in command of the Unit</a:t>
            </a:r>
          </a:p>
          <a:p>
            <a:pPr lvl="1">
              <a:lnSpc>
                <a:spcPct val="150000"/>
              </a:lnSpc>
              <a:spcBef>
                <a:spcPts val="0"/>
              </a:spcBef>
              <a:spcAft>
                <a:spcPts val="0"/>
              </a:spcAft>
              <a:buFont typeface="+mj-lt"/>
              <a:buAutoNum type="alphaLcPeriod"/>
            </a:pPr>
            <a:r>
              <a:rPr lang="en-US" sz="1400" dirty="0" smtClean="0">
                <a:ea typeface="Calibri"/>
                <a:cs typeface="Times New Roman"/>
              </a:rPr>
              <a:t>Assume command in the absence of the CDR</a:t>
            </a:r>
          </a:p>
          <a:p>
            <a:pPr lvl="1">
              <a:lnSpc>
                <a:spcPct val="150000"/>
              </a:lnSpc>
              <a:spcBef>
                <a:spcPts val="0"/>
              </a:spcBef>
              <a:spcAft>
                <a:spcPts val="0"/>
              </a:spcAft>
              <a:buFont typeface="+mj-lt"/>
              <a:buAutoNum type="alphaLcPeriod"/>
            </a:pPr>
            <a:r>
              <a:rPr lang="en-US" sz="1400" dirty="0" smtClean="0">
                <a:ea typeface="Calibri"/>
                <a:cs typeface="Times New Roman"/>
              </a:rPr>
              <a:t>Stay abreast of developments within the Unit</a:t>
            </a:r>
          </a:p>
          <a:p>
            <a:pPr lvl="2">
              <a:lnSpc>
                <a:spcPct val="150000"/>
              </a:lnSpc>
              <a:spcBef>
                <a:spcPts val="0"/>
              </a:spcBef>
              <a:spcAft>
                <a:spcPts val="0"/>
              </a:spcAft>
              <a:buFont typeface="+mj-lt"/>
              <a:buAutoNum type="arabicParenR"/>
            </a:pPr>
            <a:r>
              <a:rPr lang="en-US" sz="1400" dirty="0" smtClean="0">
                <a:ea typeface="Calibri"/>
                <a:cs typeface="Times New Roman"/>
              </a:rPr>
              <a:t>Training Events</a:t>
            </a:r>
          </a:p>
          <a:p>
            <a:pPr lvl="2">
              <a:lnSpc>
                <a:spcPct val="150000"/>
              </a:lnSpc>
              <a:spcBef>
                <a:spcPts val="0"/>
              </a:spcBef>
              <a:spcAft>
                <a:spcPts val="0"/>
              </a:spcAft>
              <a:buFont typeface="+mj-lt"/>
              <a:buAutoNum type="arabicParenR"/>
            </a:pPr>
            <a:r>
              <a:rPr lang="en-US" sz="1400" dirty="0" smtClean="0">
                <a:ea typeface="Calibri"/>
                <a:cs typeface="Times New Roman"/>
              </a:rPr>
              <a:t>UCMJ and other personnel actions</a:t>
            </a:r>
          </a:p>
          <a:p>
            <a:pPr lvl="1">
              <a:lnSpc>
                <a:spcPct val="150000"/>
              </a:lnSpc>
              <a:spcBef>
                <a:spcPts val="0"/>
              </a:spcBef>
              <a:spcAft>
                <a:spcPts val="0"/>
              </a:spcAft>
              <a:buFont typeface="+mj-lt"/>
              <a:buAutoNum type="alphaLcPeriod"/>
            </a:pPr>
            <a:r>
              <a:rPr lang="en-US" sz="1400" dirty="0" smtClean="0">
                <a:ea typeface="Calibri"/>
                <a:cs typeface="Times New Roman"/>
              </a:rPr>
              <a:t>Coordinate with the BN staff elements and sister units as necessary.\</a:t>
            </a:r>
          </a:p>
          <a:p>
            <a:pPr lvl="1">
              <a:lnSpc>
                <a:spcPct val="150000"/>
              </a:lnSpc>
              <a:spcBef>
                <a:spcPts val="0"/>
              </a:spcBef>
              <a:spcAft>
                <a:spcPts val="0"/>
              </a:spcAft>
              <a:buFont typeface="+mj-lt"/>
              <a:buAutoNum type="alphaLcPeriod"/>
            </a:pPr>
            <a:r>
              <a:rPr lang="en-US" sz="1400" dirty="0" smtClean="0">
                <a:ea typeface="Calibri"/>
                <a:cs typeface="Times New Roman"/>
              </a:rPr>
              <a:t>Control the Unit Command Post in a tactical environment</a:t>
            </a:r>
          </a:p>
          <a:p>
            <a:pPr lvl="2">
              <a:lnSpc>
                <a:spcPct val="150000"/>
              </a:lnSpc>
              <a:spcBef>
                <a:spcPts val="0"/>
              </a:spcBef>
              <a:spcAft>
                <a:spcPts val="0"/>
              </a:spcAft>
              <a:buFont typeface="+mj-lt"/>
              <a:buAutoNum type="arabicParenR"/>
            </a:pPr>
            <a:r>
              <a:rPr lang="en-US" sz="1400" dirty="0" smtClean="0">
                <a:ea typeface="Calibri"/>
                <a:cs typeface="Times New Roman"/>
              </a:rPr>
              <a:t>Track the battle</a:t>
            </a:r>
          </a:p>
          <a:p>
            <a:pPr lvl="2">
              <a:lnSpc>
                <a:spcPct val="150000"/>
              </a:lnSpc>
              <a:spcBef>
                <a:spcPts val="0"/>
              </a:spcBef>
              <a:spcAft>
                <a:spcPts val="0"/>
              </a:spcAft>
              <a:buFont typeface="+mj-lt"/>
              <a:buAutoNum type="arabicParenR"/>
            </a:pPr>
            <a:r>
              <a:rPr lang="en-US" sz="1400" dirty="0" smtClean="0">
                <a:ea typeface="Calibri"/>
                <a:cs typeface="Times New Roman"/>
              </a:rPr>
              <a:t>Build the intelligence picture for the Unit and BN</a:t>
            </a:r>
          </a:p>
          <a:p>
            <a:pPr lvl="2">
              <a:lnSpc>
                <a:spcPct val="150000"/>
              </a:lnSpc>
              <a:spcBef>
                <a:spcPts val="0"/>
              </a:spcBef>
              <a:spcAft>
                <a:spcPts val="0"/>
              </a:spcAft>
              <a:buFont typeface="+mj-lt"/>
              <a:buAutoNum type="arabicParenR"/>
            </a:pPr>
            <a:r>
              <a:rPr lang="en-US" sz="1400" dirty="0" smtClean="0">
                <a:ea typeface="Calibri"/>
                <a:cs typeface="Times New Roman"/>
              </a:rPr>
              <a:t>Assist the First Sergeant in processing administrative and logistical requests	</a:t>
            </a:r>
          </a:p>
          <a:p>
            <a:pPr lvl="1">
              <a:lnSpc>
                <a:spcPct val="150000"/>
              </a:lnSpc>
              <a:spcBef>
                <a:spcPts val="0"/>
              </a:spcBef>
              <a:spcAft>
                <a:spcPts val="0"/>
              </a:spcAft>
              <a:buFont typeface="+mj-lt"/>
              <a:buAutoNum type="alphaLcPeriod"/>
            </a:pPr>
            <a:r>
              <a:rPr lang="en-US" sz="1400" dirty="0" smtClean="0">
                <a:ea typeface="Calibri"/>
                <a:cs typeface="Times New Roman"/>
              </a:rPr>
              <a:t>Control Headquarters platoon personnel</a:t>
            </a:r>
          </a:p>
          <a:p>
            <a:pPr lvl="2">
              <a:lnSpc>
                <a:spcPct val="150000"/>
              </a:lnSpc>
              <a:spcBef>
                <a:spcPts val="0"/>
              </a:spcBef>
              <a:spcAft>
                <a:spcPts val="0"/>
              </a:spcAft>
              <a:buFont typeface="+mj-lt"/>
              <a:buAutoNum type="arabicParenR"/>
            </a:pPr>
            <a:r>
              <a:rPr lang="en-US" sz="1400" dirty="0" smtClean="0">
                <a:ea typeface="Calibri"/>
                <a:cs typeface="Times New Roman"/>
              </a:rPr>
              <a:t>Maintenance </a:t>
            </a:r>
          </a:p>
          <a:p>
            <a:pPr lvl="2">
              <a:lnSpc>
                <a:spcPct val="150000"/>
              </a:lnSpc>
              <a:spcBef>
                <a:spcPts val="0"/>
              </a:spcBef>
              <a:spcAft>
                <a:spcPts val="0"/>
              </a:spcAft>
              <a:buFont typeface="+mj-lt"/>
              <a:buAutoNum type="arabicParenR"/>
            </a:pPr>
            <a:r>
              <a:rPr lang="en-US" sz="1400" dirty="0" smtClean="0">
                <a:ea typeface="Calibri"/>
                <a:cs typeface="Times New Roman"/>
              </a:rPr>
              <a:t>Supply</a:t>
            </a:r>
          </a:p>
          <a:p>
            <a:pPr lvl="2">
              <a:lnSpc>
                <a:spcPct val="150000"/>
              </a:lnSpc>
              <a:spcBef>
                <a:spcPts val="0"/>
              </a:spcBef>
              <a:spcAft>
                <a:spcPts val="0"/>
              </a:spcAft>
              <a:buFont typeface="+mj-lt"/>
              <a:buAutoNum type="arabicParenR"/>
            </a:pPr>
            <a:r>
              <a:rPr lang="en-US" sz="1400" dirty="0" smtClean="0">
                <a:ea typeface="Calibri"/>
                <a:cs typeface="Times New Roman"/>
              </a:rPr>
              <a:t>CBRN</a:t>
            </a:r>
          </a:p>
          <a:p>
            <a:pPr lvl="2">
              <a:lnSpc>
                <a:spcPct val="150000"/>
              </a:lnSpc>
              <a:spcBef>
                <a:spcPts val="0"/>
              </a:spcBef>
              <a:spcAft>
                <a:spcPts val="0"/>
              </a:spcAft>
              <a:buFont typeface="+mj-lt"/>
              <a:buAutoNum type="arabicParenR"/>
            </a:pPr>
            <a:r>
              <a:rPr lang="en-US" sz="1400" dirty="0" smtClean="0">
                <a:ea typeface="Calibri"/>
                <a:cs typeface="Times New Roman"/>
              </a:rPr>
              <a:t>Arms Room</a:t>
            </a:r>
          </a:p>
          <a:p>
            <a:pPr lvl="2">
              <a:lnSpc>
                <a:spcPct val="150000"/>
              </a:lnSpc>
              <a:spcBef>
                <a:spcPts val="0"/>
              </a:spcBef>
              <a:spcAft>
                <a:spcPts val="0"/>
              </a:spcAft>
              <a:buFont typeface="+mj-lt"/>
              <a:buAutoNum type="arabicParenR"/>
            </a:pPr>
            <a:r>
              <a:rPr lang="en-US" sz="1400" dirty="0" smtClean="0">
                <a:ea typeface="Calibri"/>
                <a:cs typeface="Times New Roman"/>
              </a:rPr>
              <a:t>Training Room</a:t>
            </a:r>
          </a:p>
          <a:p>
            <a:pPr lvl="2">
              <a:lnSpc>
                <a:spcPct val="150000"/>
              </a:lnSpc>
              <a:spcBef>
                <a:spcPts val="0"/>
              </a:spcBef>
              <a:spcAft>
                <a:spcPts val="0"/>
              </a:spcAft>
              <a:buFont typeface="+mj-lt"/>
              <a:buAutoNum type="arabicParenR"/>
            </a:pPr>
            <a:r>
              <a:rPr lang="en-US" sz="1400" dirty="0" smtClean="0">
                <a:ea typeface="Calibri"/>
                <a:cs typeface="Times New Roman"/>
              </a:rPr>
              <a:t>Slice elements as necessary (</a:t>
            </a:r>
            <a:r>
              <a:rPr lang="en-US" sz="1400" dirty="0" err="1" smtClean="0">
                <a:ea typeface="Calibri"/>
                <a:cs typeface="Times New Roman"/>
              </a:rPr>
              <a:t>Commo</a:t>
            </a:r>
            <a:r>
              <a:rPr lang="en-US" sz="1400" dirty="0" smtClean="0">
                <a:ea typeface="Calibri"/>
                <a:cs typeface="Times New Roman"/>
              </a:rPr>
              <a:t>, Medics, etc)</a:t>
            </a:r>
          </a:p>
          <a:p>
            <a:pPr lvl="1">
              <a:lnSpc>
                <a:spcPct val="150000"/>
              </a:lnSpc>
              <a:spcBef>
                <a:spcPts val="0"/>
              </a:spcBef>
              <a:spcAft>
                <a:spcPts val="0"/>
              </a:spcAft>
              <a:buFont typeface="+mj-lt"/>
              <a:buAutoNum type="alphaLcPeriod"/>
            </a:pPr>
            <a:r>
              <a:rPr lang="en-US" sz="1400" dirty="0" smtClean="0">
                <a:ea typeface="Calibri"/>
                <a:cs typeface="Times New Roman"/>
              </a:rPr>
              <a:t>Help the commander in developing the platoon leaders</a:t>
            </a:r>
          </a:p>
          <a:p>
            <a:pPr marL="0" marR="0">
              <a:spcBef>
                <a:spcPts val="0"/>
              </a:spcBef>
              <a:spcAft>
                <a:spcPts val="0"/>
              </a:spcAft>
              <a:buNone/>
            </a:pPr>
            <a:endParaRPr lang="en-US" sz="1400" dirty="0" smtClean="0">
              <a:ea typeface="Calibri"/>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lvl="0">
              <a:lnSpc>
                <a:spcPct val="150000"/>
              </a:lnSpc>
              <a:spcBef>
                <a:spcPts val="0"/>
              </a:spcBef>
              <a:spcAft>
                <a:spcPts val="0"/>
              </a:spcAft>
              <a:buFont typeface="+mj-lt"/>
              <a:buAutoNum type="arabicPeriod" startAt="2"/>
            </a:pPr>
            <a:r>
              <a:rPr lang="en-US" sz="1400" dirty="0" smtClean="0">
                <a:ea typeface="Calibri"/>
                <a:cs typeface="Times New Roman"/>
              </a:rPr>
              <a:t>Unit Maintenance Officer</a:t>
            </a:r>
          </a:p>
          <a:p>
            <a:pPr lvl="1">
              <a:lnSpc>
                <a:spcPct val="150000"/>
              </a:lnSpc>
              <a:spcBef>
                <a:spcPts val="0"/>
              </a:spcBef>
              <a:spcAft>
                <a:spcPts val="0"/>
              </a:spcAft>
              <a:buFont typeface="+mj-lt"/>
              <a:buAutoNum type="alphaLcPeriod"/>
            </a:pPr>
            <a:r>
              <a:rPr lang="en-US" sz="1400" dirty="0" smtClean="0">
                <a:ea typeface="Calibri"/>
                <a:cs typeface="Times New Roman"/>
              </a:rPr>
              <a:t>Track the maintenance status of ALL equipment in the Unit</a:t>
            </a:r>
          </a:p>
          <a:p>
            <a:pPr lvl="2">
              <a:lnSpc>
                <a:spcPct val="150000"/>
              </a:lnSpc>
              <a:spcBef>
                <a:spcPts val="0"/>
              </a:spcBef>
              <a:spcAft>
                <a:spcPts val="0"/>
              </a:spcAft>
              <a:buFont typeface="+mj-lt"/>
              <a:buAutoNum type="arabicParenR"/>
            </a:pPr>
            <a:r>
              <a:rPr lang="en-US" sz="1400" dirty="0" smtClean="0">
                <a:ea typeface="Calibri"/>
                <a:cs typeface="Times New Roman"/>
              </a:rPr>
              <a:t>Tracking Responsibilities</a:t>
            </a:r>
          </a:p>
          <a:p>
            <a:pPr lvl="3">
              <a:lnSpc>
                <a:spcPct val="150000"/>
              </a:lnSpc>
              <a:spcBef>
                <a:spcPts val="0"/>
              </a:spcBef>
              <a:spcAft>
                <a:spcPts val="0"/>
              </a:spcAft>
              <a:buFont typeface="+mj-lt"/>
              <a:buAutoNum type="alphaLcParenR"/>
            </a:pPr>
            <a:r>
              <a:rPr lang="en-US" sz="1400" dirty="0" smtClean="0">
                <a:ea typeface="Calibri"/>
                <a:cs typeface="Times New Roman"/>
              </a:rPr>
              <a:t>Non-Mission Capable Faults (Daily 026 for vehicles and key ancillary equipment)</a:t>
            </a:r>
          </a:p>
          <a:p>
            <a:pPr lvl="3">
              <a:lnSpc>
                <a:spcPct val="150000"/>
              </a:lnSpc>
              <a:spcBef>
                <a:spcPts val="0"/>
              </a:spcBef>
              <a:spcAft>
                <a:spcPts val="0"/>
              </a:spcAft>
              <a:buFont typeface="+mj-lt"/>
              <a:buAutoNum type="alphaLcParenR"/>
            </a:pPr>
            <a:r>
              <a:rPr lang="en-US" sz="1400" dirty="0" smtClean="0">
                <a:ea typeface="Calibri"/>
                <a:cs typeface="Times New Roman"/>
              </a:rPr>
              <a:t>Parts on order with valid document numbers and a confirmed valid requisitions</a:t>
            </a:r>
          </a:p>
          <a:p>
            <a:pPr lvl="3">
              <a:lnSpc>
                <a:spcPct val="150000"/>
              </a:lnSpc>
              <a:spcBef>
                <a:spcPts val="0"/>
              </a:spcBef>
              <a:spcAft>
                <a:spcPts val="0"/>
              </a:spcAft>
              <a:buFont typeface="+mj-lt"/>
              <a:buAutoNum type="alphaLcParenR"/>
            </a:pPr>
            <a:r>
              <a:rPr lang="en-US" sz="1400" dirty="0" smtClean="0">
                <a:ea typeface="Calibri"/>
                <a:cs typeface="Times New Roman"/>
              </a:rPr>
              <a:t>Parts Received, not installed</a:t>
            </a:r>
          </a:p>
          <a:p>
            <a:pPr lvl="2">
              <a:lnSpc>
                <a:spcPct val="150000"/>
              </a:lnSpc>
              <a:spcBef>
                <a:spcPts val="0"/>
              </a:spcBef>
              <a:spcAft>
                <a:spcPts val="0"/>
              </a:spcAft>
              <a:buFont typeface="+mj-lt"/>
              <a:buAutoNum type="arabicParenR"/>
            </a:pPr>
            <a:r>
              <a:rPr lang="en-US" sz="1400" dirty="0" smtClean="0">
                <a:ea typeface="Calibri"/>
                <a:cs typeface="Times New Roman"/>
              </a:rPr>
              <a:t>Types of equipment with require tracking</a:t>
            </a:r>
          </a:p>
          <a:p>
            <a:pPr lvl="3">
              <a:lnSpc>
                <a:spcPct val="150000"/>
              </a:lnSpc>
              <a:spcBef>
                <a:spcPts val="0"/>
              </a:spcBef>
              <a:spcAft>
                <a:spcPts val="0"/>
              </a:spcAft>
              <a:buFont typeface="+mj-lt"/>
              <a:buAutoNum type="alphaLcParenR"/>
            </a:pPr>
            <a:r>
              <a:rPr lang="en-US" sz="1400" dirty="0" smtClean="0">
                <a:ea typeface="Calibri"/>
                <a:cs typeface="Times New Roman"/>
              </a:rPr>
              <a:t>Vehicles</a:t>
            </a:r>
          </a:p>
          <a:p>
            <a:pPr lvl="3">
              <a:lnSpc>
                <a:spcPct val="150000"/>
              </a:lnSpc>
              <a:spcBef>
                <a:spcPts val="0"/>
              </a:spcBef>
              <a:spcAft>
                <a:spcPts val="0"/>
              </a:spcAft>
              <a:buFont typeface="+mj-lt"/>
              <a:buAutoNum type="alphaLcParenR"/>
            </a:pPr>
            <a:r>
              <a:rPr lang="en-US" sz="1400" dirty="0" smtClean="0">
                <a:ea typeface="Calibri"/>
                <a:cs typeface="Times New Roman"/>
              </a:rPr>
              <a:t>Arms Room Equipment</a:t>
            </a:r>
          </a:p>
          <a:p>
            <a:pPr lvl="3">
              <a:lnSpc>
                <a:spcPct val="150000"/>
              </a:lnSpc>
              <a:spcBef>
                <a:spcPts val="0"/>
              </a:spcBef>
              <a:spcAft>
                <a:spcPts val="0"/>
              </a:spcAft>
              <a:buFont typeface="+mj-lt"/>
              <a:buAutoNum type="alphaLcParenR"/>
            </a:pPr>
            <a:r>
              <a:rPr lang="en-US" sz="1400" dirty="0" smtClean="0">
                <a:ea typeface="Calibri"/>
                <a:cs typeface="Times New Roman"/>
              </a:rPr>
              <a:t>CBRN Defense Equipment</a:t>
            </a:r>
          </a:p>
          <a:p>
            <a:pPr lvl="3">
              <a:lnSpc>
                <a:spcPct val="150000"/>
              </a:lnSpc>
              <a:spcBef>
                <a:spcPts val="0"/>
              </a:spcBef>
              <a:spcAft>
                <a:spcPts val="0"/>
              </a:spcAft>
              <a:buFont typeface="+mj-lt"/>
              <a:buAutoNum type="alphaLcParenR"/>
            </a:pPr>
            <a:r>
              <a:rPr lang="en-US" sz="1400" dirty="0" smtClean="0">
                <a:ea typeface="Calibri"/>
                <a:cs typeface="Times New Roman"/>
              </a:rPr>
              <a:t>Communications Equipment</a:t>
            </a:r>
          </a:p>
          <a:p>
            <a:pPr lvl="3">
              <a:lnSpc>
                <a:spcPct val="150000"/>
              </a:lnSpc>
              <a:spcBef>
                <a:spcPts val="0"/>
              </a:spcBef>
              <a:spcAft>
                <a:spcPts val="0"/>
              </a:spcAft>
              <a:buFont typeface="+mj-lt"/>
              <a:buAutoNum type="alphaLcParenR"/>
            </a:pPr>
            <a:r>
              <a:rPr lang="en-US" sz="1400" dirty="0" smtClean="0">
                <a:ea typeface="Calibri"/>
                <a:cs typeface="Times New Roman"/>
              </a:rPr>
              <a:t>Other ancillary equipment (generators, </a:t>
            </a:r>
            <a:r>
              <a:rPr lang="en-US" sz="1400" dirty="0" err="1" smtClean="0">
                <a:ea typeface="Calibri"/>
                <a:cs typeface="Times New Roman"/>
              </a:rPr>
              <a:t>tentage</a:t>
            </a:r>
            <a:r>
              <a:rPr lang="en-US" sz="1400" dirty="0" smtClean="0">
                <a:ea typeface="Calibri"/>
                <a:cs typeface="Times New Roman"/>
              </a:rPr>
              <a:t>, etc)</a:t>
            </a:r>
          </a:p>
          <a:p>
            <a:pPr lvl="1">
              <a:lnSpc>
                <a:spcPct val="150000"/>
              </a:lnSpc>
              <a:spcBef>
                <a:spcPts val="0"/>
              </a:spcBef>
              <a:spcAft>
                <a:spcPts val="0"/>
              </a:spcAft>
              <a:buFont typeface="+mj-lt"/>
              <a:buAutoNum type="alphaLcPeriod"/>
            </a:pPr>
            <a:r>
              <a:rPr lang="en-US" sz="1400" dirty="0" smtClean="0">
                <a:ea typeface="Calibri"/>
                <a:cs typeface="Times New Roman"/>
              </a:rPr>
              <a:t>Schedule services for ALL equipment</a:t>
            </a:r>
          </a:p>
          <a:p>
            <a:pPr lvl="2">
              <a:lnSpc>
                <a:spcPct val="150000"/>
              </a:lnSpc>
              <a:spcBef>
                <a:spcPts val="0"/>
              </a:spcBef>
              <a:spcAft>
                <a:spcPts val="0"/>
              </a:spcAft>
              <a:buFont typeface="+mj-lt"/>
              <a:buAutoNum type="arabicParenR"/>
            </a:pPr>
            <a:r>
              <a:rPr lang="en-US" sz="1400" dirty="0" smtClean="0">
                <a:ea typeface="Calibri"/>
                <a:cs typeface="Times New Roman"/>
              </a:rPr>
              <a:t>Vehicles</a:t>
            </a:r>
          </a:p>
          <a:p>
            <a:pPr lvl="2">
              <a:lnSpc>
                <a:spcPct val="150000"/>
              </a:lnSpc>
              <a:spcBef>
                <a:spcPts val="0"/>
              </a:spcBef>
              <a:spcAft>
                <a:spcPts val="0"/>
              </a:spcAft>
              <a:buFont typeface="+mj-lt"/>
              <a:buAutoNum type="arabicParenR"/>
            </a:pPr>
            <a:r>
              <a:rPr lang="en-US" sz="1400" dirty="0" smtClean="0">
                <a:ea typeface="Calibri"/>
                <a:cs typeface="Times New Roman"/>
              </a:rPr>
              <a:t>Arms Room Equipment</a:t>
            </a:r>
          </a:p>
          <a:p>
            <a:pPr lvl="2">
              <a:lnSpc>
                <a:spcPct val="150000"/>
              </a:lnSpc>
              <a:spcBef>
                <a:spcPts val="0"/>
              </a:spcBef>
              <a:spcAft>
                <a:spcPts val="0"/>
              </a:spcAft>
              <a:buFont typeface="+mj-lt"/>
              <a:buAutoNum type="arabicParenR"/>
            </a:pPr>
            <a:r>
              <a:rPr lang="en-US" sz="1400" dirty="0" smtClean="0">
                <a:ea typeface="Calibri"/>
                <a:cs typeface="Times New Roman"/>
              </a:rPr>
              <a:t>CBRN Equipment</a:t>
            </a:r>
          </a:p>
          <a:p>
            <a:pPr lvl="2">
              <a:lnSpc>
                <a:spcPct val="150000"/>
              </a:lnSpc>
              <a:spcBef>
                <a:spcPts val="0"/>
              </a:spcBef>
              <a:spcAft>
                <a:spcPts val="0"/>
              </a:spcAft>
              <a:buFont typeface="+mj-lt"/>
              <a:buAutoNum type="arabicParenR"/>
            </a:pPr>
            <a:r>
              <a:rPr lang="en-US" sz="1400" dirty="0" smtClean="0">
                <a:ea typeface="Calibri"/>
                <a:cs typeface="Times New Roman"/>
              </a:rPr>
              <a:t>Other Ancillary Equipment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marL="800100" lvl="1" indent="-342900">
              <a:lnSpc>
                <a:spcPct val="150000"/>
              </a:lnSpc>
              <a:spcBef>
                <a:spcPts val="0"/>
              </a:spcBef>
              <a:spcAft>
                <a:spcPts val="0"/>
              </a:spcAft>
              <a:buFont typeface="+mj-lt"/>
              <a:buAutoNum type="alphaLcPeriod" startAt="3"/>
            </a:pPr>
            <a:r>
              <a:rPr lang="en-US" sz="1400" dirty="0" smtClean="0">
                <a:ea typeface="Calibri"/>
                <a:cs typeface="Times New Roman"/>
              </a:rPr>
              <a:t>Supervise PLL stock and expenditures</a:t>
            </a:r>
          </a:p>
          <a:p>
            <a:pPr lvl="2">
              <a:lnSpc>
                <a:spcPct val="150000"/>
              </a:lnSpc>
              <a:spcBef>
                <a:spcPts val="0"/>
              </a:spcBef>
              <a:spcAft>
                <a:spcPts val="0"/>
              </a:spcAft>
              <a:buFont typeface="+mj-lt"/>
              <a:buAutoNum type="arabicParenR"/>
            </a:pPr>
            <a:r>
              <a:rPr lang="en-US" sz="1400" dirty="0" smtClean="0">
                <a:ea typeface="Calibri"/>
                <a:cs typeface="Times New Roman"/>
              </a:rPr>
              <a:t>Areas which require tracking</a:t>
            </a:r>
          </a:p>
          <a:p>
            <a:pPr lvl="3">
              <a:lnSpc>
                <a:spcPct val="150000"/>
              </a:lnSpc>
              <a:spcBef>
                <a:spcPts val="0"/>
              </a:spcBef>
              <a:spcAft>
                <a:spcPts val="0"/>
              </a:spcAft>
              <a:buFont typeface="+mj-lt"/>
              <a:buAutoNum type="alphaLcParenR"/>
            </a:pPr>
            <a:r>
              <a:rPr lang="en-US" sz="1400" dirty="0" smtClean="0">
                <a:ea typeface="Calibri"/>
                <a:cs typeface="Times New Roman"/>
              </a:rPr>
              <a:t>Monitor PLL 0 balance</a:t>
            </a:r>
          </a:p>
          <a:p>
            <a:pPr lvl="3">
              <a:lnSpc>
                <a:spcPct val="150000"/>
              </a:lnSpc>
              <a:spcBef>
                <a:spcPts val="0"/>
              </a:spcBef>
              <a:spcAft>
                <a:spcPts val="0"/>
              </a:spcAft>
              <a:buFont typeface="+mj-lt"/>
              <a:buAutoNum type="alphaLcParenR"/>
            </a:pPr>
            <a:r>
              <a:rPr lang="en-US" sz="1400" dirty="0" smtClean="0">
                <a:ea typeface="Calibri"/>
                <a:cs typeface="Times New Roman"/>
              </a:rPr>
              <a:t>Conduct PLL inventories</a:t>
            </a:r>
          </a:p>
          <a:p>
            <a:pPr lvl="3">
              <a:lnSpc>
                <a:spcPct val="150000"/>
              </a:lnSpc>
              <a:spcBef>
                <a:spcPts val="0"/>
              </a:spcBef>
              <a:spcAft>
                <a:spcPts val="0"/>
              </a:spcAft>
              <a:buFont typeface="+mj-lt"/>
              <a:buAutoNum type="alphaLcParenR"/>
            </a:pPr>
            <a:r>
              <a:rPr lang="en-US" sz="1400" dirty="0" smtClean="0">
                <a:ea typeface="Calibri"/>
                <a:cs typeface="Times New Roman"/>
              </a:rPr>
              <a:t>Review PLL to add and delete lines and modify </a:t>
            </a:r>
            <a:r>
              <a:rPr lang="en-US" sz="1400" dirty="0" err="1" smtClean="0">
                <a:ea typeface="Calibri"/>
                <a:cs typeface="Times New Roman"/>
              </a:rPr>
              <a:t>stockage</a:t>
            </a:r>
            <a:r>
              <a:rPr lang="en-US" sz="1400" dirty="0" smtClean="0">
                <a:ea typeface="Calibri"/>
                <a:cs typeface="Times New Roman"/>
              </a:rPr>
              <a:t> level</a:t>
            </a:r>
          </a:p>
          <a:p>
            <a:pPr lvl="3">
              <a:lnSpc>
                <a:spcPct val="150000"/>
              </a:lnSpc>
              <a:spcBef>
                <a:spcPts val="0"/>
              </a:spcBef>
              <a:spcAft>
                <a:spcPts val="0"/>
              </a:spcAft>
              <a:buFont typeface="+mj-lt"/>
              <a:buAutoNum type="alphaLcParenR"/>
            </a:pPr>
            <a:r>
              <a:rPr lang="en-US" sz="1400" dirty="0" smtClean="0">
                <a:ea typeface="Calibri"/>
                <a:cs typeface="Times New Roman"/>
              </a:rPr>
              <a:t>Capturing credits from D6Z and Initial Issue items </a:t>
            </a:r>
          </a:p>
          <a:p>
            <a:pPr lvl="1">
              <a:lnSpc>
                <a:spcPct val="150000"/>
              </a:lnSpc>
              <a:spcBef>
                <a:spcPts val="0"/>
              </a:spcBef>
              <a:spcAft>
                <a:spcPts val="0"/>
              </a:spcAft>
              <a:buFont typeface="+mj-lt"/>
              <a:buAutoNum type="alphaLcPeriod" startAt="3"/>
            </a:pPr>
            <a:r>
              <a:rPr lang="en-US" sz="1400" dirty="0" smtClean="0">
                <a:ea typeface="Calibri"/>
                <a:cs typeface="Times New Roman"/>
              </a:rPr>
              <a:t>Types of PLL which require tracking</a:t>
            </a:r>
          </a:p>
          <a:p>
            <a:pPr lvl="2">
              <a:lnSpc>
                <a:spcPct val="150000"/>
              </a:lnSpc>
              <a:spcBef>
                <a:spcPts val="0"/>
              </a:spcBef>
              <a:spcAft>
                <a:spcPts val="0"/>
              </a:spcAft>
              <a:buFont typeface="+mj-lt"/>
              <a:buAutoNum type="arabicParenR"/>
            </a:pPr>
            <a:r>
              <a:rPr lang="en-US" sz="1400" dirty="0" smtClean="0">
                <a:ea typeface="Calibri"/>
                <a:cs typeface="Times New Roman"/>
              </a:rPr>
              <a:t>Vehicular parts</a:t>
            </a:r>
          </a:p>
          <a:p>
            <a:pPr lvl="2">
              <a:lnSpc>
                <a:spcPct val="150000"/>
              </a:lnSpc>
              <a:spcBef>
                <a:spcPts val="0"/>
              </a:spcBef>
              <a:spcAft>
                <a:spcPts val="0"/>
              </a:spcAft>
              <a:buFont typeface="+mj-lt"/>
              <a:buAutoNum type="arabicParenR"/>
            </a:pPr>
            <a:r>
              <a:rPr lang="en-US" sz="1400" dirty="0" smtClean="0">
                <a:ea typeface="Calibri"/>
                <a:cs typeface="Times New Roman"/>
              </a:rPr>
              <a:t>Arms Room Parts</a:t>
            </a:r>
          </a:p>
          <a:p>
            <a:pPr lvl="2">
              <a:lnSpc>
                <a:spcPct val="150000"/>
              </a:lnSpc>
              <a:spcBef>
                <a:spcPts val="0"/>
              </a:spcBef>
              <a:spcAft>
                <a:spcPts val="0"/>
              </a:spcAft>
              <a:buFont typeface="+mj-lt"/>
              <a:buAutoNum type="arabicParenR"/>
            </a:pPr>
            <a:r>
              <a:rPr lang="en-US" sz="1400" dirty="0" smtClean="0">
                <a:ea typeface="Calibri"/>
                <a:cs typeface="Times New Roman"/>
              </a:rPr>
              <a:t>Communications Parts</a:t>
            </a:r>
          </a:p>
          <a:p>
            <a:pPr lvl="2">
              <a:lnSpc>
                <a:spcPct val="150000"/>
              </a:lnSpc>
              <a:spcBef>
                <a:spcPts val="0"/>
              </a:spcBef>
              <a:spcAft>
                <a:spcPts val="0"/>
              </a:spcAft>
              <a:buFont typeface="+mj-lt"/>
              <a:buAutoNum type="arabicParenR"/>
            </a:pPr>
            <a:r>
              <a:rPr lang="en-US" sz="1400" dirty="0" smtClean="0">
                <a:ea typeface="Calibri"/>
                <a:cs typeface="Times New Roman"/>
              </a:rPr>
              <a:t>CBRN Defense Equipment Parts</a:t>
            </a:r>
          </a:p>
          <a:p>
            <a:pPr lvl="1">
              <a:lnSpc>
                <a:spcPct val="150000"/>
              </a:lnSpc>
              <a:spcBef>
                <a:spcPts val="0"/>
              </a:spcBef>
              <a:spcAft>
                <a:spcPts val="0"/>
              </a:spcAft>
              <a:buFont typeface="+mj-lt"/>
              <a:buAutoNum type="alphaLcPeriod" startAt="3"/>
            </a:pPr>
            <a:r>
              <a:rPr lang="en-US" sz="1400" dirty="0" smtClean="0">
                <a:ea typeface="Calibri"/>
                <a:cs typeface="Times New Roman"/>
              </a:rPr>
              <a:t>Supervise the Calibration Program</a:t>
            </a:r>
          </a:p>
          <a:p>
            <a:pPr lvl="2">
              <a:lnSpc>
                <a:spcPct val="150000"/>
              </a:lnSpc>
              <a:spcBef>
                <a:spcPts val="0"/>
              </a:spcBef>
              <a:spcAft>
                <a:spcPts val="0"/>
              </a:spcAft>
              <a:buFont typeface="+mj-lt"/>
              <a:buAutoNum type="arabicParenR"/>
            </a:pPr>
            <a:r>
              <a:rPr lang="en-US" sz="1400" dirty="0" smtClean="0">
                <a:ea typeface="Calibri"/>
                <a:cs typeface="Times New Roman"/>
              </a:rPr>
              <a:t>Vehicles </a:t>
            </a:r>
          </a:p>
          <a:p>
            <a:pPr lvl="2">
              <a:lnSpc>
                <a:spcPct val="150000"/>
              </a:lnSpc>
              <a:spcBef>
                <a:spcPts val="0"/>
              </a:spcBef>
              <a:spcAft>
                <a:spcPts val="0"/>
              </a:spcAft>
              <a:buFont typeface="+mj-lt"/>
              <a:buAutoNum type="arabicParenR"/>
            </a:pPr>
            <a:r>
              <a:rPr lang="en-US" sz="1400" dirty="0" smtClean="0">
                <a:ea typeface="Calibri"/>
                <a:cs typeface="Times New Roman"/>
              </a:rPr>
              <a:t>Arms Room Equipment</a:t>
            </a:r>
          </a:p>
          <a:p>
            <a:pPr lvl="3">
              <a:lnSpc>
                <a:spcPct val="150000"/>
              </a:lnSpc>
              <a:spcBef>
                <a:spcPts val="0"/>
              </a:spcBef>
              <a:spcAft>
                <a:spcPts val="0"/>
              </a:spcAft>
              <a:buFont typeface="+mj-lt"/>
              <a:buAutoNum type="alphaLcParenR"/>
            </a:pPr>
            <a:r>
              <a:rPr lang="en-US" sz="1400" dirty="0" smtClean="0">
                <a:ea typeface="Calibri"/>
                <a:cs typeface="Times New Roman"/>
              </a:rPr>
              <a:t>Weapons Gauging</a:t>
            </a:r>
          </a:p>
          <a:p>
            <a:pPr lvl="3">
              <a:lnSpc>
                <a:spcPct val="150000"/>
              </a:lnSpc>
              <a:spcBef>
                <a:spcPts val="0"/>
              </a:spcBef>
              <a:spcAft>
                <a:spcPts val="0"/>
              </a:spcAft>
              <a:buFont typeface="+mj-lt"/>
              <a:buAutoNum type="alphaLcParenR"/>
            </a:pPr>
            <a:r>
              <a:rPr lang="en-US" sz="1400" dirty="0" smtClean="0">
                <a:ea typeface="Calibri"/>
                <a:cs typeface="Times New Roman"/>
              </a:rPr>
              <a:t>Night Sight Purging and Verifications</a:t>
            </a:r>
          </a:p>
          <a:p>
            <a:pPr lvl="2">
              <a:lnSpc>
                <a:spcPct val="150000"/>
              </a:lnSpc>
              <a:spcBef>
                <a:spcPts val="0"/>
              </a:spcBef>
              <a:spcAft>
                <a:spcPts val="0"/>
              </a:spcAft>
              <a:buFont typeface="+mj-lt"/>
              <a:buAutoNum type="arabicParenR"/>
            </a:pPr>
            <a:r>
              <a:rPr lang="en-US" sz="1400" dirty="0" smtClean="0">
                <a:ea typeface="Calibri"/>
                <a:cs typeface="Times New Roman"/>
              </a:rPr>
              <a:t>CBRN Defense Equipment</a:t>
            </a:r>
          </a:p>
          <a:p>
            <a:pPr lvl="2">
              <a:lnSpc>
                <a:spcPct val="150000"/>
              </a:lnSpc>
              <a:spcBef>
                <a:spcPts val="0"/>
              </a:spcBef>
              <a:spcAft>
                <a:spcPts val="0"/>
              </a:spcAft>
              <a:buFont typeface="+mj-lt"/>
              <a:buAutoNum type="arabicParenR"/>
            </a:pPr>
            <a:r>
              <a:rPr lang="en-US" sz="1400" dirty="0" smtClean="0">
                <a:ea typeface="Calibri"/>
                <a:cs typeface="Times New Roman"/>
              </a:rPr>
              <a:t>Other Ancillary Equipment as needed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marL="800100" lvl="1" indent="-342900">
              <a:lnSpc>
                <a:spcPct val="150000"/>
              </a:lnSpc>
              <a:spcBef>
                <a:spcPts val="0"/>
              </a:spcBef>
              <a:spcAft>
                <a:spcPts val="0"/>
              </a:spcAft>
              <a:buFont typeface="+mj-lt"/>
              <a:buAutoNum type="alphaLcPeriod" startAt="6"/>
            </a:pPr>
            <a:r>
              <a:rPr lang="en-US" sz="1400" dirty="0" smtClean="0">
                <a:ea typeface="Calibri"/>
                <a:cs typeface="Times New Roman"/>
              </a:rPr>
              <a:t>Supervising the Unit’s AOAP program</a:t>
            </a:r>
          </a:p>
          <a:p>
            <a:pPr lvl="2">
              <a:lnSpc>
                <a:spcPct val="150000"/>
              </a:lnSpc>
              <a:spcBef>
                <a:spcPts val="0"/>
              </a:spcBef>
              <a:spcAft>
                <a:spcPts val="0"/>
              </a:spcAft>
              <a:buFont typeface="+mj-lt"/>
              <a:buAutoNum type="arabicParenR"/>
            </a:pPr>
            <a:r>
              <a:rPr lang="en-US" sz="1400" dirty="0" smtClean="0">
                <a:ea typeface="Calibri"/>
                <a:cs typeface="Times New Roman"/>
              </a:rPr>
              <a:t>Periodic transmission and engine samples and </a:t>
            </a:r>
            <a:r>
              <a:rPr lang="en-US" sz="1400" dirty="0" err="1" smtClean="0">
                <a:ea typeface="Calibri"/>
                <a:cs typeface="Times New Roman"/>
              </a:rPr>
              <a:t>resampling</a:t>
            </a:r>
            <a:r>
              <a:rPr lang="en-US" sz="1400" dirty="0" smtClean="0">
                <a:ea typeface="Calibri"/>
                <a:cs typeface="Times New Roman"/>
              </a:rPr>
              <a:t> as required</a:t>
            </a:r>
          </a:p>
          <a:p>
            <a:pPr lvl="1">
              <a:lnSpc>
                <a:spcPct val="150000"/>
              </a:lnSpc>
              <a:spcBef>
                <a:spcPts val="0"/>
              </a:spcBef>
              <a:spcAft>
                <a:spcPts val="0"/>
              </a:spcAft>
              <a:buFont typeface="+mj-lt"/>
              <a:buAutoNum type="alphaLcPeriod" startAt="6"/>
            </a:pPr>
            <a:r>
              <a:rPr lang="en-US" sz="1400" dirty="0" smtClean="0">
                <a:ea typeface="Calibri"/>
                <a:cs typeface="Times New Roman"/>
              </a:rPr>
              <a:t>Conduct Quality Control on all Maintenance Programs</a:t>
            </a:r>
          </a:p>
          <a:p>
            <a:pPr lvl="2">
              <a:lnSpc>
                <a:spcPct val="150000"/>
              </a:lnSpc>
              <a:spcBef>
                <a:spcPts val="0"/>
              </a:spcBef>
              <a:spcAft>
                <a:spcPts val="0"/>
              </a:spcAft>
              <a:buFont typeface="+mj-lt"/>
              <a:buAutoNum type="arabicParenR"/>
            </a:pPr>
            <a:r>
              <a:rPr lang="en-US" sz="1400" dirty="0" smtClean="0">
                <a:ea typeface="Calibri"/>
                <a:cs typeface="Times New Roman"/>
              </a:rPr>
              <a:t>Review Services for all Equipment</a:t>
            </a:r>
          </a:p>
          <a:p>
            <a:pPr lvl="2">
              <a:lnSpc>
                <a:spcPct val="150000"/>
              </a:lnSpc>
              <a:spcBef>
                <a:spcPts val="0"/>
              </a:spcBef>
              <a:spcAft>
                <a:spcPts val="0"/>
              </a:spcAft>
              <a:buFont typeface="+mj-lt"/>
              <a:buAutoNum type="arabicParenR"/>
            </a:pPr>
            <a:r>
              <a:rPr lang="en-US" sz="1400" dirty="0" smtClean="0">
                <a:ea typeface="Calibri"/>
                <a:cs typeface="Times New Roman"/>
              </a:rPr>
              <a:t>Verify operator level maintenance on a regular basis</a:t>
            </a:r>
          </a:p>
          <a:p>
            <a:pPr lvl="1">
              <a:lnSpc>
                <a:spcPct val="150000"/>
              </a:lnSpc>
              <a:spcBef>
                <a:spcPts val="0"/>
              </a:spcBef>
              <a:spcAft>
                <a:spcPts val="0"/>
              </a:spcAft>
              <a:buFont typeface="+mj-lt"/>
              <a:buAutoNum type="alphaLcPeriod" startAt="6"/>
            </a:pPr>
            <a:r>
              <a:rPr lang="en-US" sz="1400" dirty="0" smtClean="0">
                <a:ea typeface="Calibri"/>
                <a:cs typeface="Times New Roman"/>
              </a:rPr>
              <a:t>Supervise maintenance and maintenance-related education</a:t>
            </a:r>
          </a:p>
          <a:p>
            <a:pPr lvl="2">
              <a:lnSpc>
                <a:spcPct val="150000"/>
              </a:lnSpc>
              <a:spcBef>
                <a:spcPts val="0"/>
              </a:spcBef>
              <a:spcAft>
                <a:spcPts val="0"/>
              </a:spcAft>
              <a:buFont typeface="+mj-lt"/>
              <a:buAutoNum type="arabicParenR"/>
            </a:pPr>
            <a:r>
              <a:rPr lang="en-US" sz="1400" dirty="0" smtClean="0">
                <a:ea typeface="Calibri"/>
                <a:cs typeface="Times New Roman"/>
              </a:rPr>
              <a:t>Drivers Training and Licensing</a:t>
            </a:r>
          </a:p>
          <a:p>
            <a:pPr lvl="2">
              <a:lnSpc>
                <a:spcPct val="150000"/>
              </a:lnSpc>
              <a:spcBef>
                <a:spcPts val="0"/>
              </a:spcBef>
              <a:spcAft>
                <a:spcPts val="0"/>
              </a:spcAft>
              <a:buFont typeface="+mj-lt"/>
              <a:buAutoNum type="arabicParenR"/>
            </a:pPr>
            <a:r>
              <a:rPr lang="en-US" sz="1400" dirty="0" smtClean="0">
                <a:ea typeface="Calibri"/>
                <a:cs typeface="Times New Roman"/>
              </a:rPr>
              <a:t>PMCS Certification</a:t>
            </a:r>
          </a:p>
          <a:p>
            <a:pPr lvl="2">
              <a:lnSpc>
                <a:spcPct val="150000"/>
              </a:lnSpc>
              <a:spcBef>
                <a:spcPts val="0"/>
              </a:spcBef>
              <a:spcAft>
                <a:spcPts val="0"/>
              </a:spcAft>
              <a:buFont typeface="+mj-lt"/>
              <a:buAutoNum type="arabicParenR"/>
            </a:pPr>
            <a:r>
              <a:rPr lang="en-US" sz="1400" dirty="0" smtClean="0">
                <a:ea typeface="Calibri"/>
                <a:cs typeface="Times New Roman"/>
              </a:rPr>
              <a:t>AOAP Certification</a:t>
            </a:r>
          </a:p>
          <a:p>
            <a:pPr lvl="2">
              <a:lnSpc>
                <a:spcPct val="150000"/>
              </a:lnSpc>
              <a:spcBef>
                <a:spcPts val="0"/>
              </a:spcBef>
              <a:spcAft>
                <a:spcPts val="0"/>
              </a:spcAft>
              <a:buFont typeface="+mj-lt"/>
              <a:buAutoNum type="arabicParenR"/>
            </a:pPr>
            <a:r>
              <a:rPr lang="en-US" sz="1400" dirty="0" smtClean="0">
                <a:ea typeface="Calibri"/>
                <a:cs typeface="Times New Roman"/>
              </a:rPr>
              <a:t>Training for headquarters personnel</a:t>
            </a:r>
          </a:p>
          <a:p>
            <a:pPr marL="0" marR="0">
              <a:spcBef>
                <a:spcPts val="0"/>
              </a:spcBef>
              <a:spcAft>
                <a:spcPts val="0"/>
              </a:spcAft>
              <a:buNone/>
            </a:pPr>
            <a:endParaRPr lang="en-US" sz="1400" dirty="0" smtClean="0">
              <a:ea typeface="Calibri"/>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lvl="0">
              <a:lnSpc>
                <a:spcPct val="150000"/>
              </a:lnSpc>
              <a:spcBef>
                <a:spcPts val="0"/>
              </a:spcBef>
              <a:spcAft>
                <a:spcPts val="0"/>
              </a:spcAft>
              <a:buFont typeface="+mj-lt"/>
              <a:buAutoNum type="arabicPeriod" startAt="3"/>
            </a:pPr>
            <a:r>
              <a:rPr lang="en-US" sz="1400" dirty="0" smtClean="0">
                <a:ea typeface="Calibri"/>
                <a:cs typeface="Times New Roman"/>
              </a:rPr>
              <a:t>Unit Supply Officer</a:t>
            </a:r>
          </a:p>
          <a:p>
            <a:pPr lvl="1">
              <a:lnSpc>
                <a:spcPct val="150000"/>
              </a:lnSpc>
              <a:spcBef>
                <a:spcPts val="0"/>
              </a:spcBef>
              <a:spcAft>
                <a:spcPts val="0"/>
              </a:spcAft>
              <a:buFont typeface="+mj-lt"/>
              <a:buAutoNum type="alphaLcPeriod"/>
            </a:pPr>
            <a:r>
              <a:rPr lang="en-US" sz="1400" dirty="0" smtClean="0">
                <a:ea typeface="Calibri"/>
                <a:cs typeface="Times New Roman"/>
              </a:rPr>
              <a:t>Monitor the status of all supply requests</a:t>
            </a:r>
          </a:p>
          <a:p>
            <a:pPr lvl="2">
              <a:lnSpc>
                <a:spcPct val="150000"/>
              </a:lnSpc>
              <a:spcBef>
                <a:spcPts val="0"/>
              </a:spcBef>
              <a:spcAft>
                <a:spcPts val="0"/>
              </a:spcAft>
              <a:buFont typeface="+mj-lt"/>
              <a:buAutoNum type="arabicParenR"/>
            </a:pPr>
            <a:r>
              <a:rPr lang="en-US" sz="1400" dirty="0" smtClean="0">
                <a:ea typeface="Calibri"/>
                <a:cs typeface="Times New Roman"/>
              </a:rPr>
              <a:t>Class I</a:t>
            </a:r>
          </a:p>
          <a:p>
            <a:pPr lvl="2">
              <a:lnSpc>
                <a:spcPct val="150000"/>
              </a:lnSpc>
              <a:spcBef>
                <a:spcPts val="0"/>
              </a:spcBef>
              <a:spcAft>
                <a:spcPts val="0"/>
              </a:spcAft>
              <a:buFont typeface="+mj-lt"/>
              <a:buAutoNum type="arabicParenR"/>
            </a:pPr>
            <a:r>
              <a:rPr lang="en-US" sz="1400" dirty="0" smtClean="0">
                <a:ea typeface="Calibri"/>
                <a:cs typeface="Times New Roman"/>
              </a:rPr>
              <a:t>Class II</a:t>
            </a:r>
          </a:p>
          <a:p>
            <a:pPr lvl="2">
              <a:lnSpc>
                <a:spcPct val="150000"/>
              </a:lnSpc>
              <a:spcBef>
                <a:spcPts val="0"/>
              </a:spcBef>
              <a:spcAft>
                <a:spcPts val="0"/>
              </a:spcAft>
              <a:buFont typeface="+mj-lt"/>
              <a:buAutoNum type="arabicParenR"/>
            </a:pPr>
            <a:r>
              <a:rPr lang="en-US" sz="1400" dirty="0" smtClean="0">
                <a:ea typeface="Calibri"/>
                <a:cs typeface="Times New Roman"/>
              </a:rPr>
              <a:t>Class III</a:t>
            </a:r>
          </a:p>
          <a:p>
            <a:pPr lvl="2">
              <a:lnSpc>
                <a:spcPct val="150000"/>
              </a:lnSpc>
              <a:spcBef>
                <a:spcPts val="0"/>
              </a:spcBef>
              <a:spcAft>
                <a:spcPts val="0"/>
              </a:spcAft>
              <a:buFont typeface="+mj-lt"/>
              <a:buAutoNum type="arabicParenR"/>
            </a:pPr>
            <a:r>
              <a:rPr lang="en-US" sz="1400" dirty="0" smtClean="0">
                <a:ea typeface="Calibri"/>
                <a:cs typeface="Times New Roman"/>
              </a:rPr>
              <a:t>Class IV</a:t>
            </a:r>
          </a:p>
          <a:p>
            <a:pPr lvl="2">
              <a:lnSpc>
                <a:spcPct val="150000"/>
              </a:lnSpc>
              <a:spcBef>
                <a:spcPts val="0"/>
              </a:spcBef>
              <a:spcAft>
                <a:spcPts val="0"/>
              </a:spcAft>
              <a:buFont typeface="+mj-lt"/>
              <a:buAutoNum type="arabicParenR"/>
            </a:pPr>
            <a:r>
              <a:rPr lang="en-US" sz="1400" dirty="0" smtClean="0">
                <a:ea typeface="Calibri"/>
                <a:cs typeface="Times New Roman"/>
              </a:rPr>
              <a:t>Class V</a:t>
            </a:r>
          </a:p>
          <a:p>
            <a:pPr lvl="2">
              <a:lnSpc>
                <a:spcPct val="150000"/>
              </a:lnSpc>
              <a:spcBef>
                <a:spcPts val="0"/>
              </a:spcBef>
              <a:spcAft>
                <a:spcPts val="0"/>
              </a:spcAft>
              <a:buFont typeface="+mj-lt"/>
              <a:buAutoNum type="arabicParenR"/>
            </a:pPr>
            <a:r>
              <a:rPr lang="en-US" sz="1400" dirty="0" smtClean="0">
                <a:ea typeface="Calibri"/>
                <a:cs typeface="Times New Roman"/>
              </a:rPr>
              <a:t>Class VII</a:t>
            </a:r>
          </a:p>
          <a:p>
            <a:pPr lvl="2">
              <a:lnSpc>
                <a:spcPct val="150000"/>
              </a:lnSpc>
              <a:spcBef>
                <a:spcPts val="0"/>
              </a:spcBef>
              <a:spcAft>
                <a:spcPts val="0"/>
              </a:spcAft>
              <a:buFont typeface="+mj-lt"/>
              <a:buAutoNum type="arabicParenR"/>
            </a:pPr>
            <a:r>
              <a:rPr lang="en-US" sz="1400" dirty="0" smtClean="0">
                <a:ea typeface="Calibri"/>
                <a:cs typeface="Times New Roman"/>
              </a:rPr>
              <a:t>Class VIII</a:t>
            </a:r>
          </a:p>
          <a:p>
            <a:pPr lvl="2">
              <a:lnSpc>
                <a:spcPct val="150000"/>
              </a:lnSpc>
              <a:spcBef>
                <a:spcPts val="0"/>
              </a:spcBef>
              <a:spcAft>
                <a:spcPts val="0"/>
              </a:spcAft>
              <a:buFont typeface="+mj-lt"/>
              <a:buAutoNum type="arabicParenR"/>
            </a:pPr>
            <a:r>
              <a:rPr lang="en-US" sz="1400" dirty="0" smtClean="0">
                <a:ea typeface="Calibri"/>
                <a:cs typeface="Times New Roman"/>
              </a:rPr>
              <a:t>Class IX</a:t>
            </a:r>
          </a:p>
          <a:p>
            <a:pPr lvl="1">
              <a:lnSpc>
                <a:spcPct val="150000"/>
              </a:lnSpc>
              <a:spcBef>
                <a:spcPts val="0"/>
              </a:spcBef>
              <a:spcAft>
                <a:spcPts val="0"/>
              </a:spcAft>
              <a:buFont typeface="+mj-lt"/>
              <a:buAutoNum type="alphaLcPeriod"/>
            </a:pPr>
            <a:r>
              <a:rPr lang="en-US" sz="1400" dirty="0" smtClean="0">
                <a:ea typeface="Calibri"/>
                <a:cs typeface="Times New Roman"/>
              </a:rPr>
              <a:t>Supervise property accountability for the Unit</a:t>
            </a:r>
          </a:p>
          <a:p>
            <a:pPr lvl="2">
              <a:lnSpc>
                <a:spcPct val="150000"/>
              </a:lnSpc>
              <a:spcBef>
                <a:spcPts val="0"/>
              </a:spcBef>
              <a:spcAft>
                <a:spcPts val="0"/>
              </a:spcAft>
              <a:buFont typeface="+mj-lt"/>
              <a:buAutoNum type="arabicParenR"/>
            </a:pPr>
            <a:r>
              <a:rPr lang="en-US" sz="1400" dirty="0" smtClean="0">
                <a:ea typeface="Calibri"/>
                <a:cs typeface="Times New Roman"/>
              </a:rPr>
              <a:t>Schedule, Coordinate, and Supervise Change of Command Inventories</a:t>
            </a:r>
          </a:p>
          <a:p>
            <a:pPr lvl="2">
              <a:lnSpc>
                <a:spcPct val="150000"/>
              </a:lnSpc>
              <a:spcBef>
                <a:spcPts val="0"/>
              </a:spcBef>
              <a:spcAft>
                <a:spcPts val="0"/>
              </a:spcAft>
              <a:buFont typeface="+mj-lt"/>
              <a:buAutoNum type="arabicParenR"/>
            </a:pPr>
            <a:r>
              <a:rPr lang="en-US" sz="1400" dirty="0" smtClean="0">
                <a:ea typeface="Calibri"/>
                <a:cs typeface="Times New Roman"/>
              </a:rPr>
              <a:t>Supervise 10% cyclic inventories</a:t>
            </a:r>
          </a:p>
          <a:p>
            <a:pPr lvl="2">
              <a:lnSpc>
                <a:spcPct val="150000"/>
              </a:lnSpc>
              <a:spcBef>
                <a:spcPts val="0"/>
              </a:spcBef>
              <a:spcAft>
                <a:spcPts val="0"/>
              </a:spcAft>
              <a:buFont typeface="+mj-lt"/>
              <a:buAutoNum type="arabicParenR"/>
            </a:pPr>
            <a:r>
              <a:rPr lang="en-US" sz="1400" dirty="0" smtClean="0">
                <a:ea typeface="Calibri"/>
                <a:cs typeface="Times New Roman"/>
              </a:rPr>
              <a:t>Supervise the 100% sensitive items inventories</a:t>
            </a:r>
          </a:p>
          <a:p>
            <a:pPr lvl="2">
              <a:lnSpc>
                <a:spcPct val="150000"/>
              </a:lnSpc>
              <a:spcBef>
                <a:spcPts val="0"/>
              </a:spcBef>
              <a:spcAft>
                <a:spcPts val="0"/>
              </a:spcAft>
              <a:buFont typeface="+mj-lt"/>
              <a:buAutoNum type="arabicParenR"/>
            </a:pPr>
            <a:r>
              <a:rPr lang="en-US" sz="1400" dirty="0" smtClean="0">
                <a:ea typeface="Calibri"/>
                <a:cs typeface="Times New Roman"/>
              </a:rPr>
              <a:t>Initiate and monitor all reports of survey from Unit and Individual equipment</a:t>
            </a:r>
          </a:p>
          <a:p>
            <a:pPr lvl="2">
              <a:lnSpc>
                <a:spcPct val="150000"/>
              </a:lnSpc>
              <a:spcBef>
                <a:spcPts val="0"/>
              </a:spcBef>
              <a:spcAft>
                <a:spcPts val="0"/>
              </a:spcAft>
              <a:buFont typeface="+mj-lt"/>
              <a:buAutoNum type="arabicParenR"/>
            </a:pPr>
            <a:r>
              <a:rPr lang="en-US" sz="1400" dirty="0" smtClean="0">
                <a:ea typeface="Calibri"/>
                <a:cs typeface="Times New Roman"/>
              </a:rPr>
              <a:t>Supervise periodic clothing and TA-50 inventories</a:t>
            </a:r>
          </a:p>
          <a:p>
            <a:pPr lvl="2">
              <a:lnSpc>
                <a:spcPct val="150000"/>
              </a:lnSpc>
              <a:spcBef>
                <a:spcPts val="0"/>
              </a:spcBef>
              <a:spcAft>
                <a:spcPts val="0"/>
              </a:spcAft>
              <a:buFont typeface="+mj-lt"/>
              <a:buAutoNum type="arabicParenR"/>
            </a:pPr>
            <a:r>
              <a:rPr lang="en-US" sz="1400" dirty="0" smtClean="0">
                <a:ea typeface="Calibri"/>
                <a:cs typeface="Times New Roman"/>
              </a:rPr>
              <a:t>Supervise post-exercise operations inventories (BII, sets, kits, and outfits)</a:t>
            </a:r>
          </a:p>
          <a:p>
            <a:pPr lvl="2">
              <a:lnSpc>
                <a:spcPct val="150000"/>
              </a:lnSpc>
              <a:spcBef>
                <a:spcPts val="0"/>
              </a:spcBef>
              <a:spcAft>
                <a:spcPts val="0"/>
              </a:spcAft>
              <a:buFont typeface="+mj-lt"/>
              <a:buAutoNum type="arabicParenR"/>
            </a:pPr>
            <a:r>
              <a:rPr lang="en-US" sz="1400" dirty="0" smtClean="0">
                <a:ea typeface="Calibri"/>
                <a:cs typeface="Times New Roman"/>
              </a:rPr>
              <a:t>Ensure all hand receipts are updated</a:t>
            </a:r>
          </a:p>
          <a:p>
            <a:pPr marL="0" marR="0">
              <a:spcBef>
                <a:spcPts val="0"/>
              </a:spcBef>
              <a:spcAft>
                <a:spcPts val="0"/>
              </a:spcAft>
              <a:buNone/>
            </a:pPr>
            <a:endParaRPr lang="en-US" sz="1400" dirty="0" smtClean="0">
              <a:ea typeface="Calibri"/>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marL="800100" lvl="1" indent="-342900">
              <a:lnSpc>
                <a:spcPct val="150000"/>
              </a:lnSpc>
              <a:spcBef>
                <a:spcPts val="0"/>
              </a:spcBef>
              <a:spcAft>
                <a:spcPts val="0"/>
              </a:spcAft>
              <a:buFont typeface="+mj-lt"/>
              <a:buAutoNum type="alphaLcPeriod" startAt="3"/>
            </a:pPr>
            <a:r>
              <a:rPr lang="en-US" sz="1400" dirty="0" smtClean="0">
                <a:ea typeface="Calibri"/>
                <a:cs typeface="Times New Roman"/>
              </a:rPr>
              <a:t>Monitor all MTOE shortages and balance against Equipment Due In Print outs from the ULLS-S4 box.  </a:t>
            </a:r>
          </a:p>
          <a:p>
            <a:pPr lvl="1">
              <a:lnSpc>
                <a:spcPct val="150000"/>
              </a:lnSpc>
              <a:spcBef>
                <a:spcPts val="0"/>
              </a:spcBef>
              <a:spcAft>
                <a:spcPts val="0"/>
              </a:spcAft>
              <a:buFont typeface="+mj-lt"/>
              <a:buAutoNum type="alphaLcPeriod" startAt="3"/>
            </a:pPr>
            <a:r>
              <a:rPr lang="en-US" sz="1400" dirty="0" smtClean="0">
                <a:ea typeface="Calibri"/>
                <a:cs typeface="Times New Roman"/>
              </a:rPr>
              <a:t>Monitor all SSSC expenditures</a:t>
            </a:r>
          </a:p>
          <a:p>
            <a:pPr lvl="1">
              <a:lnSpc>
                <a:spcPct val="150000"/>
              </a:lnSpc>
              <a:spcBef>
                <a:spcPts val="0"/>
              </a:spcBef>
              <a:spcAft>
                <a:spcPts val="0"/>
              </a:spcAft>
              <a:buFont typeface="+mj-lt"/>
              <a:buAutoNum type="alphaLcPeriod" startAt="3"/>
            </a:pPr>
            <a:r>
              <a:rPr lang="en-US" sz="1400" dirty="0" smtClean="0">
                <a:ea typeface="Calibri"/>
                <a:cs typeface="Times New Roman"/>
              </a:rPr>
              <a:t>Supervise or monitor all supply actions</a:t>
            </a:r>
          </a:p>
          <a:p>
            <a:pPr lvl="2">
              <a:lnSpc>
                <a:spcPct val="150000"/>
              </a:lnSpc>
              <a:spcBef>
                <a:spcPts val="0"/>
              </a:spcBef>
              <a:spcAft>
                <a:spcPts val="0"/>
              </a:spcAft>
              <a:buFont typeface="+mj-lt"/>
              <a:buAutoNum type="arabicParenR"/>
            </a:pPr>
            <a:r>
              <a:rPr lang="en-US" sz="1400" dirty="0" smtClean="0">
                <a:ea typeface="Calibri"/>
                <a:cs typeface="Times New Roman"/>
              </a:rPr>
              <a:t>Lateral Transfers</a:t>
            </a:r>
          </a:p>
          <a:p>
            <a:pPr lvl="2">
              <a:lnSpc>
                <a:spcPct val="150000"/>
              </a:lnSpc>
              <a:spcBef>
                <a:spcPts val="0"/>
              </a:spcBef>
              <a:spcAft>
                <a:spcPts val="0"/>
              </a:spcAft>
              <a:buFont typeface="+mj-lt"/>
              <a:buAutoNum type="arabicParenR"/>
            </a:pPr>
            <a:r>
              <a:rPr lang="en-US" sz="1400" dirty="0" smtClean="0">
                <a:ea typeface="Calibri"/>
                <a:cs typeface="Times New Roman"/>
              </a:rPr>
              <a:t>MTOE Equipment Turn-ins (Ensure all items are inventoried and signed on a 3161 by serial number and quantity</a:t>
            </a:r>
          </a:p>
          <a:p>
            <a:pPr lvl="2">
              <a:lnSpc>
                <a:spcPct val="150000"/>
              </a:lnSpc>
              <a:spcBef>
                <a:spcPts val="0"/>
              </a:spcBef>
              <a:spcAft>
                <a:spcPts val="0"/>
              </a:spcAft>
              <a:buFont typeface="+mj-lt"/>
              <a:buAutoNum type="arabicParenR"/>
            </a:pPr>
            <a:r>
              <a:rPr lang="en-US" sz="1400" dirty="0" smtClean="0">
                <a:ea typeface="Calibri"/>
                <a:cs typeface="Times New Roman"/>
              </a:rPr>
              <a:t>MTOE equipment issues (Ensure an inventory is conducted and a PMCS is conducted prior to drawing the vehicle.</a:t>
            </a:r>
          </a:p>
          <a:p>
            <a:pPr lvl="2">
              <a:lnSpc>
                <a:spcPct val="150000"/>
              </a:lnSpc>
              <a:spcBef>
                <a:spcPts val="0"/>
              </a:spcBef>
              <a:spcAft>
                <a:spcPts val="0"/>
              </a:spcAft>
              <a:buFont typeface="+mj-lt"/>
              <a:buAutoNum type="arabicParenR"/>
            </a:pPr>
            <a:r>
              <a:rPr lang="en-US" sz="1400" dirty="0" smtClean="0">
                <a:ea typeface="Calibri"/>
                <a:cs typeface="Times New Roman"/>
              </a:rPr>
              <a:t>Bulk CIF Issues</a:t>
            </a:r>
          </a:p>
          <a:p>
            <a:pPr lvl="2">
              <a:lnSpc>
                <a:spcPct val="150000"/>
              </a:lnSpc>
              <a:spcBef>
                <a:spcPts val="0"/>
              </a:spcBef>
              <a:spcAft>
                <a:spcPts val="0"/>
              </a:spcAft>
              <a:buFont typeface="+mj-lt"/>
              <a:buAutoNum type="arabicParenR"/>
            </a:pPr>
            <a:r>
              <a:rPr lang="en-US" sz="1400" dirty="0" smtClean="0">
                <a:ea typeface="Calibri"/>
                <a:cs typeface="Times New Roman"/>
              </a:rPr>
              <a:t>Coding out excess or damaged MTOE equipment</a:t>
            </a:r>
          </a:p>
          <a:p>
            <a:pPr lvl="1">
              <a:lnSpc>
                <a:spcPct val="150000"/>
              </a:lnSpc>
              <a:spcBef>
                <a:spcPts val="0"/>
              </a:spcBef>
              <a:spcAft>
                <a:spcPts val="0"/>
              </a:spcAft>
              <a:buFont typeface="+mj-lt"/>
              <a:buAutoNum type="alphaLcPeriod" startAt="3"/>
            </a:pPr>
            <a:r>
              <a:rPr lang="en-US" sz="1400" dirty="0" smtClean="0">
                <a:ea typeface="Calibri"/>
                <a:cs typeface="Times New Roman"/>
              </a:rPr>
              <a:t>Initiate Supply Actions for equipment needed.</a:t>
            </a:r>
          </a:p>
          <a:p>
            <a:pPr marL="0" marR="0">
              <a:spcBef>
                <a:spcPts val="0"/>
              </a:spcBef>
              <a:spcAft>
                <a:spcPts val="0"/>
              </a:spcAft>
              <a:buNone/>
            </a:pPr>
            <a:endParaRPr lang="en-US" sz="1400" dirty="0" smtClean="0">
              <a:ea typeface="Calibri"/>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14"/>
            <a:ext cx="8229600" cy="792162"/>
          </a:xfrm>
        </p:spPr>
        <p:txBody>
          <a:bodyPr/>
          <a:lstStyle/>
          <a:p>
            <a:r>
              <a:rPr lang="en-US" dirty="0" smtClean="0"/>
              <a:t>Duties and Responsibilities</a:t>
            </a:r>
            <a:endParaRPr lang="en-US" dirty="0"/>
          </a:p>
        </p:txBody>
      </p:sp>
      <p:sp>
        <p:nvSpPr>
          <p:cNvPr id="3" name="Content Placeholder 2"/>
          <p:cNvSpPr>
            <a:spLocks noGrp="1"/>
          </p:cNvSpPr>
          <p:nvPr>
            <p:ph idx="1"/>
          </p:nvPr>
        </p:nvSpPr>
        <p:spPr>
          <a:xfrm>
            <a:off x="381000" y="884237"/>
            <a:ext cx="8686800" cy="5668963"/>
          </a:xfrm>
        </p:spPr>
        <p:txBody>
          <a:bodyPr/>
          <a:lstStyle/>
          <a:p>
            <a:pPr lvl="0">
              <a:lnSpc>
                <a:spcPct val="150000"/>
              </a:lnSpc>
              <a:spcBef>
                <a:spcPts val="0"/>
              </a:spcBef>
              <a:spcAft>
                <a:spcPts val="0"/>
              </a:spcAft>
              <a:buFont typeface="+mj-lt"/>
              <a:buAutoNum type="arabicPeriod" startAt="4"/>
            </a:pPr>
            <a:r>
              <a:rPr lang="en-US" sz="1400" dirty="0" smtClean="0">
                <a:ea typeface="Calibri"/>
                <a:cs typeface="Times New Roman"/>
              </a:rPr>
              <a:t>Unit Movement Officer</a:t>
            </a:r>
          </a:p>
          <a:p>
            <a:pPr lvl="1">
              <a:lnSpc>
                <a:spcPct val="150000"/>
              </a:lnSpc>
              <a:spcBef>
                <a:spcPts val="0"/>
              </a:spcBef>
              <a:spcAft>
                <a:spcPts val="0"/>
              </a:spcAft>
              <a:buFont typeface="+mj-lt"/>
              <a:buAutoNum type="alphaLcPeriod"/>
            </a:pPr>
            <a:r>
              <a:rPr lang="en-US" sz="1400" dirty="0" smtClean="0">
                <a:ea typeface="Calibri"/>
                <a:cs typeface="Times New Roman"/>
              </a:rPr>
              <a:t>Ensure the AUEL/DEL is accurate and up to date</a:t>
            </a:r>
          </a:p>
          <a:p>
            <a:pPr lvl="2">
              <a:lnSpc>
                <a:spcPct val="150000"/>
              </a:lnSpc>
              <a:spcBef>
                <a:spcPts val="0"/>
              </a:spcBef>
              <a:spcAft>
                <a:spcPts val="0"/>
              </a:spcAft>
              <a:buFont typeface="+mj-lt"/>
              <a:buAutoNum type="arabicParenR"/>
            </a:pPr>
            <a:r>
              <a:rPr lang="en-US" sz="1400" dirty="0" smtClean="0">
                <a:ea typeface="Calibri"/>
                <a:cs typeface="Times New Roman"/>
              </a:rPr>
              <a:t>All vehicle and secondary load dimensions are accurate</a:t>
            </a:r>
          </a:p>
          <a:p>
            <a:pPr lvl="2">
              <a:lnSpc>
                <a:spcPct val="150000"/>
              </a:lnSpc>
              <a:spcBef>
                <a:spcPts val="0"/>
              </a:spcBef>
              <a:spcAft>
                <a:spcPts val="0"/>
              </a:spcAft>
              <a:buFont typeface="+mj-lt"/>
              <a:buAutoNum type="arabicParenR"/>
            </a:pPr>
            <a:r>
              <a:rPr lang="en-US" sz="1400" dirty="0" smtClean="0">
                <a:ea typeface="Calibri"/>
                <a:cs typeface="Times New Roman"/>
              </a:rPr>
              <a:t>All vehicle weights are accurate</a:t>
            </a:r>
          </a:p>
          <a:p>
            <a:pPr lvl="2">
              <a:lnSpc>
                <a:spcPct val="150000"/>
              </a:lnSpc>
              <a:spcBef>
                <a:spcPts val="0"/>
              </a:spcBef>
              <a:spcAft>
                <a:spcPts val="0"/>
              </a:spcAft>
              <a:buFont typeface="+mj-lt"/>
              <a:buAutoNum type="arabicParenR"/>
            </a:pPr>
            <a:r>
              <a:rPr lang="en-US" sz="1400" dirty="0" smtClean="0">
                <a:ea typeface="Calibri"/>
                <a:cs typeface="Times New Roman"/>
              </a:rPr>
              <a:t>All of the units vehicles and trailers are listed on the AUEL/DEL</a:t>
            </a:r>
          </a:p>
          <a:p>
            <a:pPr lvl="1">
              <a:lnSpc>
                <a:spcPct val="150000"/>
              </a:lnSpc>
              <a:spcBef>
                <a:spcPts val="0"/>
              </a:spcBef>
              <a:spcAft>
                <a:spcPts val="0"/>
              </a:spcAft>
              <a:buFont typeface="+mj-lt"/>
              <a:buAutoNum type="alphaLcPeriod"/>
            </a:pPr>
            <a:r>
              <a:rPr lang="en-US" sz="1400" dirty="0" smtClean="0">
                <a:ea typeface="Calibri"/>
                <a:cs typeface="Times New Roman"/>
              </a:rPr>
              <a:t>Monitor the Unit’s Movement Program</a:t>
            </a:r>
          </a:p>
          <a:p>
            <a:pPr lvl="1">
              <a:lnSpc>
                <a:spcPct val="150000"/>
              </a:lnSpc>
              <a:spcBef>
                <a:spcPts val="0"/>
              </a:spcBef>
              <a:spcAft>
                <a:spcPts val="0"/>
              </a:spcAft>
              <a:buFont typeface="+mj-lt"/>
              <a:buAutoNum type="alphaLcPeriod"/>
            </a:pPr>
            <a:r>
              <a:rPr lang="en-US" sz="1400" dirty="0" smtClean="0">
                <a:ea typeface="Calibri"/>
                <a:cs typeface="Times New Roman"/>
              </a:rPr>
              <a:t>Establish and maintain the Unit’s Unit Movement Book 100% Complete</a:t>
            </a:r>
          </a:p>
          <a:p>
            <a:pPr lvl="1">
              <a:lnSpc>
                <a:spcPct val="150000"/>
              </a:lnSpc>
              <a:spcBef>
                <a:spcPts val="0"/>
              </a:spcBef>
              <a:spcAft>
                <a:spcPts val="0"/>
              </a:spcAft>
              <a:buFont typeface="+mj-lt"/>
              <a:buAutoNum type="alphaLcPeriod"/>
            </a:pPr>
            <a:r>
              <a:rPr lang="en-US" sz="1400" dirty="0" smtClean="0">
                <a:ea typeface="Calibri"/>
                <a:cs typeface="Times New Roman"/>
              </a:rPr>
              <a:t>Maintain Mission Critical Equipment and Supplies on Hand</a:t>
            </a:r>
          </a:p>
          <a:p>
            <a:pPr lvl="2">
              <a:lnSpc>
                <a:spcPct val="150000"/>
              </a:lnSpc>
              <a:spcBef>
                <a:spcPts val="0"/>
              </a:spcBef>
              <a:spcAft>
                <a:spcPts val="0"/>
              </a:spcAft>
              <a:buFont typeface="+mj-lt"/>
              <a:buAutoNum type="arabicParenR"/>
            </a:pPr>
            <a:r>
              <a:rPr lang="en-US" sz="1400" dirty="0" smtClean="0">
                <a:ea typeface="Calibri"/>
                <a:cs typeface="Times New Roman"/>
              </a:rPr>
              <a:t>Rail Load Tools</a:t>
            </a:r>
          </a:p>
          <a:p>
            <a:pPr lvl="2">
              <a:lnSpc>
                <a:spcPct val="150000"/>
              </a:lnSpc>
              <a:spcBef>
                <a:spcPts val="0"/>
              </a:spcBef>
              <a:spcAft>
                <a:spcPts val="0"/>
              </a:spcAft>
              <a:buFont typeface="+mj-lt"/>
              <a:buAutoNum type="arabicParenR"/>
            </a:pPr>
            <a:r>
              <a:rPr lang="en-US" sz="1400" dirty="0" smtClean="0">
                <a:ea typeface="Calibri"/>
                <a:cs typeface="Times New Roman"/>
              </a:rPr>
              <a:t>SSSC and Supply Materials as Needed</a:t>
            </a:r>
          </a:p>
          <a:p>
            <a:pPr lvl="2">
              <a:lnSpc>
                <a:spcPct val="150000"/>
              </a:lnSpc>
              <a:spcBef>
                <a:spcPts val="0"/>
              </a:spcBef>
              <a:spcAft>
                <a:spcPts val="0"/>
              </a:spcAft>
              <a:buFont typeface="+mj-lt"/>
              <a:buAutoNum type="arabicParenR"/>
            </a:pPr>
            <a:r>
              <a:rPr lang="en-US" sz="1400" dirty="0" smtClean="0">
                <a:ea typeface="Calibri"/>
                <a:cs typeface="Times New Roman"/>
              </a:rPr>
              <a:t>War Stock</a:t>
            </a:r>
          </a:p>
          <a:p>
            <a:pPr lvl="3">
              <a:lnSpc>
                <a:spcPct val="150000"/>
              </a:lnSpc>
              <a:spcBef>
                <a:spcPts val="0"/>
              </a:spcBef>
              <a:spcAft>
                <a:spcPts val="0"/>
              </a:spcAft>
              <a:buFont typeface="+mj-lt"/>
              <a:buAutoNum type="alphaLcParenR"/>
            </a:pPr>
            <a:r>
              <a:rPr lang="en-US" sz="1400" dirty="0" smtClean="0">
                <a:ea typeface="Calibri"/>
                <a:cs typeface="Times New Roman"/>
              </a:rPr>
              <a:t>Field Sanitation</a:t>
            </a:r>
          </a:p>
          <a:p>
            <a:pPr lvl="3">
              <a:lnSpc>
                <a:spcPct val="150000"/>
              </a:lnSpc>
              <a:spcBef>
                <a:spcPts val="0"/>
              </a:spcBef>
              <a:spcAft>
                <a:spcPts val="0"/>
              </a:spcAft>
              <a:buFont typeface="+mj-lt"/>
              <a:buAutoNum type="alphaLcParenR"/>
            </a:pPr>
            <a:r>
              <a:rPr lang="en-US" sz="1400" dirty="0" smtClean="0">
                <a:ea typeface="Calibri"/>
                <a:cs typeface="Times New Roman"/>
              </a:rPr>
              <a:t>Batteries		</a:t>
            </a:r>
          </a:p>
          <a:p>
            <a:pPr lvl="3">
              <a:lnSpc>
                <a:spcPct val="150000"/>
              </a:lnSpc>
              <a:spcBef>
                <a:spcPts val="0"/>
              </a:spcBef>
              <a:spcAft>
                <a:spcPts val="0"/>
              </a:spcAft>
              <a:buFont typeface="+mj-lt"/>
              <a:buAutoNum type="alphaLcParenR"/>
            </a:pPr>
            <a:r>
              <a:rPr lang="en-US" sz="1400" dirty="0" smtClean="0">
                <a:ea typeface="Calibri"/>
                <a:cs typeface="Times New Roman"/>
              </a:rPr>
              <a:t>CBRN Stock</a:t>
            </a:r>
          </a:p>
          <a:p>
            <a:pPr lvl="2">
              <a:lnSpc>
                <a:spcPct val="150000"/>
              </a:lnSpc>
              <a:spcBef>
                <a:spcPts val="0"/>
              </a:spcBef>
              <a:spcAft>
                <a:spcPts val="0"/>
              </a:spcAft>
              <a:buFont typeface="+mj-lt"/>
              <a:buAutoNum type="arabicParenR"/>
            </a:pPr>
            <a:r>
              <a:rPr lang="en-US" sz="1400" dirty="0" smtClean="0">
                <a:ea typeface="Calibri"/>
                <a:cs typeface="Times New Roman"/>
              </a:rPr>
              <a:t>A list of construction materials required for blocking and bracing the Containers  </a:t>
            </a:r>
          </a:p>
          <a:p>
            <a:pPr lvl="2">
              <a:lnSpc>
                <a:spcPct val="150000"/>
              </a:lnSpc>
              <a:spcBef>
                <a:spcPts val="0"/>
              </a:spcBef>
              <a:spcAft>
                <a:spcPts val="0"/>
              </a:spcAft>
              <a:buFont typeface="+mj-lt"/>
              <a:buAutoNum type="arabicParenR"/>
            </a:pPr>
            <a:r>
              <a:rPr lang="en-US" sz="1400" dirty="0" smtClean="0">
                <a:ea typeface="Calibri"/>
                <a:cs typeface="Times New Roman"/>
              </a:rPr>
              <a:t>Hazardous Cargo labels for CBRN Defense Equipment and Gas Cylinders </a:t>
            </a:r>
          </a:p>
          <a:p>
            <a:pPr lvl="1">
              <a:lnSpc>
                <a:spcPct val="150000"/>
              </a:lnSpc>
              <a:spcBef>
                <a:spcPts val="0"/>
              </a:spcBef>
              <a:spcAft>
                <a:spcPts val="0"/>
              </a:spcAft>
              <a:buFont typeface="+mj-lt"/>
              <a:buAutoNum type="alphaLcPeriod"/>
            </a:pPr>
            <a:r>
              <a:rPr lang="en-US" sz="1400" dirty="0" smtClean="0">
                <a:ea typeface="Calibri"/>
                <a:cs typeface="Times New Roman"/>
              </a:rPr>
              <a:t>Maintain Rosters for Trained Rail Load and Air Load Teams</a:t>
            </a:r>
          </a:p>
          <a:p>
            <a:pPr lvl="1">
              <a:lnSpc>
                <a:spcPct val="150000"/>
              </a:lnSpc>
              <a:spcBef>
                <a:spcPts val="0"/>
              </a:spcBef>
              <a:spcAft>
                <a:spcPts val="1000"/>
              </a:spcAft>
              <a:buFont typeface="+mj-lt"/>
              <a:buAutoNum type="alphaLcPeriod"/>
            </a:pPr>
            <a:r>
              <a:rPr lang="en-US" sz="1400" dirty="0" smtClean="0">
                <a:ea typeface="Calibri"/>
                <a:cs typeface="Times New Roman"/>
              </a:rPr>
              <a:t>Coordinate for training for Air and Rail Load Teams</a:t>
            </a:r>
          </a:p>
          <a:p>
            <a:pPr marL="0" marR="0">
              <a:spcBef>
                <a:spcPts val="0"/>
              </a:spcBef>
              <a:spcAft>
                <a:spcPts val="0"/>
              </a:spcAft>
              <a:buNone/>
            </a:pPr>
            <a:endParaRPr lang="en-US" sz="1400" dirty="0" smtClean="0">
              <a:ea typeface="Calibri"/>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3600" dirty="0" smtClean="0"/>
              <a:t>CO / BTRY / TRP XO Communication</a:t>
            </a:r>
            <a:endParaRPr lang="en-US" sz="3600" dirty="0"/>
          </a:p>
        </p:txBody>
      </p:sp>
      <p:sp>
        <p:nvSpPr>
          <p:cNvPr id="4" name="TextBox 3"/>
          <p:cNvSpPr txBox="1"/>
          <p:nvPr/>
        </p:nvSpPr>
        <p:spPr>
          <a:xfrm>
            <a:off x="4114800" y="3597533"/>
            <a:ext cx="1066800" cy="461665"/>
          </a:xfrm>
          <a:prstGeom prst="rect">
            <a:avLst/>
          </a:prstGeom>
          <a:noFill/>
        </p:spPr>
        <p:txBody>
          <a:bodyPr wrap="square" rtlCol="0" anchor="ctr">
            <a:spAutoFit/>
          </a:bodyPr>
          <a:lstStyle/>
          <a:p>
            <a:pPr algn="ctr"/>
            <a:r>
              <a:rPr lang="en-US" sz="2400" b="1" dirty="0" smtClean="0"/>
              <a:t>XO</a:t>
            </a:r>
            <a:endParaRPr lang="en-US" sz="2400" b="1" dirty="0"/>
          </a:p>
        </p:txBody>
      </p:sp>
      <p:sp>
        <p:nvSpPr>
          <p:cNvPr id="5" name="TextBox 4"/>
          <p:cNvSpPr txBox="1"/>
          <p:nvPr/>
        </p:nvSpPr>
        <p:spPr>
          <a:xfrm>
            <a:off x="1676400" y="2209800"/>
            <a:ext cx="1066800" cy="461665"/>
          </a:xfrm>
          <a:prstGeom prst="rect">
            <a:avLst/>
          </a:prstGeom>
          <a:noFill/>
        </p:spPr>
        <p:txBody>
          <a:bodyPr wrap="square" rtlCol="0" anchor="ctr">
            <a:spAutoFit/>
          </a:bodyPr>
          <a:lstStyle/>
          <a:p>
            <a:pPr algn="ctr"/>
            <a:r>
              <a:rPr lang="en-US" sz="2400" b="1" dirty="0" smtClean="0"/>
              <a:t>CDR</a:t>
            </a:r>
            <a:endParaRPr lang="en-US" sz="2400" b="1" dirty="0"/>
          </a:p>
        </p:txBody>
      </p:sp>
      <p:sp>
        <p:nvSpPr>
          <p:cNvPr id="6" name="TextBox 5"/>
          <p:cNvSpPr txBox="1"/>
          <p:nvPr/>
        </p:nvSpPr>
        <p:spPr>
          <a:xfrm>
            <a:off x="6705600" y="2209800"/>
            <a:ext cx="1066800" cy="461665"/>
          </a:xfrm>
          <a:prstGeom prst="rect">
            <a:avLst/>
          </a:prstGeom>
          <a:noFill/>
        </p:spPr>
        <p:txBody>
          <a:bodyPr wrap="square" rtlCol="0" anchor="ctr">
            <a:spAutoFit/>
          </a:bodyPr>
          <a:lstStyle/>
          <a:p>
            <a:pPr algn="ctr"/>
            <a:r>
              <a:rPr lang="en-US" sz="2400" b="1" dirty="0" smtClean="0"/>
              <a:t>1SG</a:t>
            </a:r>
            <a:endParaRPr lang="en-US" sz="2400" b="1" dirty="0"/>
          </a:p>
        </p:txBody>
      </p:sp>
      <p:sp>
        <p:nvSpPr>
          <p:cNvPr id="7" name="TextBox 6"/>
          <p:cNvSpPr txBox="1"/>
          <p:nvPr/>
        </p:nvSpPr>
        <p:spPr>
          <a:xfrm>
            <a:off x="6705600" y="5181600"/>
            <a:ext cx="1066800" cy="461665"/>
          </a:xfrm>
          <a:prstGeom prst="rect">
            <a:avLst/>
          </a:prstGeom>
          <a:noFill/>
        </p:spPr>
        <p:txBody>
          <a:bodyPr wrap="square" rtlCol="0" anchor="ctr">
            <a:spAutoFit/>
          </a:bodyPr>
          <a:lstStyle/>
          <a:p>
            <a:pPr algn="ctr"/>
            <a:r>
              <a:rPr lang="en-US" sz="2400" b="1" dirty="0" smtClean="0"/>
              <a:t>PSGs</a:t>
            </a:r>
            <a:endParaRPr lang="en-US" sz="2400" b="1" dirty="0"/>
          </a:p>
        </p:txBody>
      </p:sp>
      <p:sp>
        <p:nvSpPr>
          <p:cNvPr id="8" name="TextBox 7"/>
          <p:cNvSpPr txBox="1"/>
          <p:nvPr/>
        </p:nvSpPr>
        <p:spPr>
          <a:xfrm>
            <a:off x="1905000" y="5181600"/>
            <a:ext cx="1066800" cy="461665"/>
          </a:xfrm>
          <a:prstGeom prst="rect">
            <a:avLst/>
          </a:prstGeom>
          <a:noFill/>
        </p:spPr>
        <p:txBody>
          <a:bodyPr wrap="square" rtlCol="0" anchor="ctr">
            <a:spAutoFit/>
          </a:bodyPr>
          <a:lstStyle/>
          <a:p>
            <a:pPr algn="ctr"/>
            <a:r>
              <a:rPr lang="en-US" sz="2400" b="1" dirty="0" smtClean="0"/>
              <a:t>PLs</a:t>
            </a:r>
            <a:endParaRPr lang="en-US" sz="2400" b="1" dirty="0"/>
          </a:p>
        </p:txBody>
      </p:sp>
      <p:sp>
        <p:nvSpPr>
          <p:cNvPr id="9" name="TextBox 8"/>
          <p:cNvSpPr txBox="1"/>
          <p:nvPr/>
        </p:nvSpPr>
        <p:spPr>
          <a:xfrm>
            <a:off x="3810000" y="5715000"/>
            <a:ext cx="1676400" cy="830997"/>
          </a:xfrm>
          <a:prstGeom prst="rect">
            <a:avLst/>
          </a:prstGeom>
          <a:noFill/>
        </p:spPr>
        <p:txBody>
          <a:bodyPr wrap="square" rtlCol="0" anchor="ctr">
            <a:spAutoFit/>
          </a:bodyPr>
          <a:lstStyle/>
          <a:p>
            <a:pPr algn="ctr"/>
            <a:r>
              <a:rPr lang="en-US" sz="2400" b="1" dirty="0" smtClean="0"/>
              <a:t>Commodity NCOs</a:t>
            </a:r>
            <a:endParaRPr lang="en-US" sz="2400" b="1" dirty="0"/>
          </a:p>
        </p:txBody>
      </p:sp>
      <p:sp>
        <p:nvSpPr>
          <p:cNvPr id="10" name="TextBox 9"/>
          <p:cNvSpPr txBox="1"/>
          <p:nvPr/>
        </p:nvSpPr>
        <p:spPr>
          <a:xfrm>
            <a:off x="2819400" y="1524000"/>
            <a:ext cx="1676400" cy="461665"/>
          </a:xfrm>
          <a:prstGeom prst="rect">
            <a:avLst/>
          </a:prstGeom>
          <a:noFill/>
        </p:spPr>
        <p:txBody>
          <a:bodyPr wrap="square" rtlCol="0" anchor="ctr">
            <a:spAutoFit/>
          </a:bodyPr>
          <a:lstStyle/>
          <a:p>
            <a:pPr algn="ctr"/>
            <a:r>
              <a:rPr lang="en-US" sz="2400" b="1" dirty="0" smtClean="0"/>
              <a:t>BN XO</a:t>
            </a:r>
            <a:endParaRPr lang="en-US" sz="2400" b="1" dirty="0"/>
          </a:p>
        </p:txBody>
      </p:sp>
      <p:sp>
        <p:nvSpPr>
          <p:cNvPr id="11" name="TextBox 10"/>
          <p:cNvSpPr txBox="1"/>
          <p:nvPr/>
        </p:nvSpPr>
        <p:spPr>
          <a:xfrm>
            <a:off x="4953000" y="1524000"/>
            <a:ext cx="1676400" cy="461665"/>
          </a:xfrm>
          <a:prstGeom prst="rect">
            <a:avLst/>
          </a:prstGeom>
          <a:noFill/>
        </p:spPr>
        <p:txBody>
          <a:bodyPr wrap="square" rtlCol="0" anchor="ctr">
            <a:spAutoFit/>
          </a:bodyPr>
          <a:lstStyle/>
          <a:p>
            <a:pPr algn="ctr"/>
            <a:r>
              <a:rPr lang="en-US" sz="2400" b="1" dirty="0" smtClean="0"/>
              <a:t>BN Staff</a:t>
            </a:r>
            <a:endParaRPr lang="en-US" sz="2400" b="1" dirty="0"/>
          </a:p>
        </p:txBody>
      </p:sp>
      <p:sp>
        <p:nvSpPr>
          <p:cNvPr id="12" name="TextBox 11"/>
          <p:cNvSpPr txBox="1"/>
          <p:nvPr/>
        </p:nvSpPr>
        <p:spPr>
          <a:xfrm>
            <a:off x="609600" y="3412867"/>
            <a:ext cx="1066800" cy="830997"/>
          </a:xfrm>
          <a:prstGeom prst="rect">
            <a:avLst/>
          </a:prstGeom>
          <a:noFill/>
        </p:spPr>
        <p:txBody>
          <a:bodyPr wrap="square" rtlCol="0" anchor="ctr">
            <a:spAutoFit/>
          </a:bodyPr>
          <a:lstStyle/>
          <a:p>
            <a:pPr algn="ctr"/>
            <a:r>
              <a:rPr lang="en-US" sz="2400" b="1" dirty="0" smtClean="0"/>
              <a:t>Peer XOs</a:t>
            </a:r>
            <a:endParaRPr lang="en-US" sz="2400" b="1" dirty="0"/>
          </a:p>
        </p:txBody>
      </p:sp>
      <p:sp>
        <p:nvSpPr>
          <p:cNvPr id="13" name="TextBox 12"/>
          <p:cNvSpPr txBox="1"/>
          <p:nvPr/>
        </p:nvSpPr>
        <p:spPr>
          <a:xfrm>
            <a:off x="7620000" y="3412867"/>
            <a:ext cx="1066800" cy="830997"/>
          </a:xfrm>
          <a:prstGeom prst="rect">
            <a:avLst/>
          </a:prstGeom>
          <a:noFill/>
        </p:spPr>
        <p:txBody>
          <a:bodyPr wrap="square" rtlCol="0" anchor="ctr">
            <a:spAutoFit/>
          </a:bodyPr>
          <a:lstStyle/>
          <a:p>
            <a:pPr algn="ctr"/>
            <a:r>
              <a:rPr lang="en-US" sz="2400" b="1" dirty="0" smtClean="0"/>
              <a:t>Peer XOs</a:t>
            </a:r>
            <a:endParaRPr lang="en-US" sz="2400" b="1" dirty="0"/>
          </a:p>
        </p:txBody>
      </p:sp>
      <p:cxnSp>
        <p:nvCxnSpPr>
          <p:cNvPr id="15" name="Straight Arrow Connector 14"/>
          <p:cNvCxnSpPr>
            <a:stCxn id="12" idx="3"/>
            <a:endCxn id="4" idx="1"/>
          </p:cNvCxnSpPr>
          <p:nvPr/>
        </p:nvCxnSpPr>
        <p:spPr>
          <a:xfrm>
            <a:off x="1676400" y="3828366"/>
            <a:ext cx="2438400" cy="0"/>
          </a:xfrm>
          <a:prstGeom prst="straightConnector1">
            <a:avLst/>
          </a:prstGeom>
          <a:ln w="5715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3"/>
            <a:endCxn id="13" idx="1"/>
          </p:cNvCxnSpPr>
          <p:nvPr/>
        </p:nvCxnSpPr>
        <p:spPr>
          <a:xfrm>
            <a:off x="5181600" y="3828366"/>
            <a:ext cx="2438400" cy="0"/>
          </a:xfrm>
          <a:prstGeom prst="straightConnector1">
            <a:avLst/>
          </a:prstGeom>
          <a:ln w="5715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743200" y="2667000"/>
            <a:ext cx="1524000" cy="9144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029200" y="4114800"/>
            <a:ext cx="1524000" cy="9144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2819400" y="4191000"/>
            <a:ext cx="1524000" cy="10668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953000" y="2590800"/>
            <a:ext cx="1752600" cy="9906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648200" y="4267200"/>
            <a:ext cx="0" cy="13716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886200" y="2133600"/>
            <a:ext cx="609600" cy="12954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4800600" y="2209800"/>
            <a:ext cx="609600" cy="1219200"/>
          </a:xfrm>
          <a:prstGeom prst="straightConnector1">
            <a:avLst/>
          </a:prstGeom>
          <a:ln w="571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References</a:t>
            </a:r>
          </a:p>
          <a:p>
            <a:r>
              <a:rPr lang="en-US" dirty="0" smtClean="0"/>
              <a:t>What Doctrine Says</a:t>
            </a:r>
          </a:p>
          <a:p>
            <a:r>
              <a:rPr lang="en-US" dirty="0" smtClean="0"/>
              <a:t>What Experience Says</a:t>
            </a:r>
          </a:p>
          <a:p>
            <a:r>
              <a:rPr lang="en-US" dirty="0" smtClean="0"/>
              <a:t>Duties and Responsibilities</a:t>
            </a:r>
          </a:p>
          <a:p>
            <a:r>
              <a:rPr lang="en-US" dirty="0" smtClean="0"/>
              <a:t>Questions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1143000"/>
          </a:xfrm>
        </p:spPr>
        <p:txBody>
          <a:bodyPr/>
          <a:lstStyle/>
          <a:p>
            <a:r>
              <a:rPr lang="en-US" dirty="0" smtClean="0"/>
              <a:t>Questions?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sz="1600" dirty="0" smtClean="0"/>
              <a:t>FM 3-21.10</a:t>
            </a:r>
          </a:p>
          <a:p>
            <a:r>
              <a:rPr lang="en-US" sz="1600" dirty="0" smtClean="0">
                <a:solidFill>
                  <a:prstClr val="black"/>
                </a:solidFill>
              </a:rPr>
              <a:t>FM 3-21.12</a:t>
            </a:r>
          </a:p>
          <a:p>
            <a:r>
              <a:rPr lang="en-US" sz="1600" dirty="0" smtClean="0">
                <a:solidFill>
                  <a:prstClr val="black"/>
                </a:solidFill>
              </a:rPr>
              <a:t>FM 4-90</a:t>
            </a:r>
          </a:p>
          <a:p>
            <a:r>
              <a:rPr lang="en-US" sz="1600" dirty="0" smtClean="0">
                <a:solidFill>
                  <a:prstClr val="black"/>
                </a:solidFill>
              </a:rPr>
              <a:t>Common Sense Training: A Working Philosophy for Leaders</a:t>
            </a:r>
          </a:p>
          <a:p>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Doctrine Says </a:t>
            </a:r>
            <a:r>
              <a:rPr lang="en-US" sz="1600" dirty="0" smtClean="0">
                <a:solidFill>
                  <a:prstClr val="black"/>
                </a:solidFill>
                <a:ea typeface="+mn-ea"/>
                <a:cs typeface="+mn-cs"/>
              </a:rPr>
              <a:t>(FM3-21.10)</a:t>
            </a:r>
            <a:endParaRPr lang="en-US" dirty="0"/>
          </a:p>
        </p:txBody>
      </p:sp>
      <p:sp>
        <p:nvSpPr>
          <p:cNvPr id="3" name="Content Placeholder 2"/>
          <p:cNvSpPr>
            <a:spLocks noGrp="1"/>
          </p:cNvSpPr>
          <p:nvPr>
            <p:ph idx="1"/>
          </p:nvPr>
        </p:nvSpPr>
        <p:spPr>
          <a:xfrm>
            <a:off x="457200" y="1189037"/>
            <a:ext cx="8229600" cy="5668963"/>
          </a:xfrm>
        </p:spPr>
        <p:txBody>
          <a:bodyPr/>
          <a:lstStyle/>
          <a:p>
            <a:r>
              <a:rPr lang="en-US" sz="1600" b="1" dirty="0" smtClean="0"/>
              <a:t>Role of the Company / Battery / Troop XO </a:t>
            </a:r>
            <a:r>
              <a:rPr lang="en-US" sz="1600" dirty="0" smtClean="0"/>
              <a:t>- The XO is second in command. His primary role is to assist the commander in mission planning and accomplishment. He assumes command of the company as required and ensures that tactical reports from the platoons are forwarded to the battalion tactical operations center (TOC). The XO locates where he can maintain communications with the company commander and the battalion. (</a:t>
            </a:r>
            <a:r>
              <a:rPr lang="en-US" sz="1600" dirty="0" err="1" smtClean="0"/>
              <a:t>para</a:t>
            </a:r>
            <a:r>
              <a:rPr lang="en-US" sz="1600" dirty="0" smtClean="0"/>
              <a:t> 1-36). </a:t>
            </a:r>
          </a:p>
          <a:p>
            <a:r>
              <a:rPr lang="en-US" sz="1600" b="1" dirty="0" smtClean="0"/>
              <a:t>PLANS AND SUPERVISES</a:t>
            </a:r>
            <a:r>
              <a:rPr lang="en-US" sz="1600" dirty="0" smtClean="0"/>
              <a:t> (</a:t>
            </a:r>
            <a:r>
              <a:rPr lang="en-US" sz="1600" dirty="0" err="1" smtClean="0"/>
              <a:t>para</a:t>
            </a:r>
            <a:r>
              <a:rPr lang="en-US" sz="1600" dirty="0" smtClean="0"/>
              <a:t> 1-37)</a:t>
            </a:r>
          </a:p>
          <a:p>
            <a:pPr lvl="1"/>
            <a:r>
              <a:rPr lang="en-US" sz="1600" dirty="0" smtClean="0"/>
              <a:t>Before the battle along with the 1SG, the company's sustainment operations;</a:t>
            </a:r>
          </a:p>
          <a:p>
            <a:pPr lvl="1"/>
            <a:r>
              <a:rPr lang="en-US" sz="1600" dirty="0" smtClean="0"/>
              <a:t>ensures that </a:t>
            </a:r>
            <a:r>
              <a:rPr lang="en-US" sz="1600" dirty="0" err="1" smtClean="0"/>
              <a:t>precombat</a:t>
            </a:r>
            <a:r>
              <a:rPr lang="en-US" sz="1600" dirty="0" smtClean="0"/>
              <a:t> inspections are complete. </a:t>
            </a:r>
          </a:p>
          <a:p>
            <a:pPr lvl="1"/>
            <a:r>
              <a:rPr lang="en-US" sz="1600" dirty="0" smtClean="0"/>
              <a:t>The XO plans and coordinates logistical support with agencies outside the company </a:t>
            </a:r>
          </a:p>
          <a:p>
            <a:pPr lvl="1"/>
            <a:r>
              <a:rPr lang="en-US" sz="1600" dirty="0" smtClean="0"/>
              <a:t>He prepares or aids in preparing paragraph 4 of the company operation order (OPORD). He may also help the company commander plan the mission.</a:t>
            </a:r>
          </a:p>
          <a:p>
            <a:r>
              <a:rPr lang="en-US" sz="1600" b="1" dirty="0" smtClean="0"/>
              <a:t>COORDINATES (</a:t>
            </a:r>
            <a:r>
              <a:rPr lang="en-US" sz="1600" b="1" dirty="0" err="1" smtClean="0"/>
              <a:t>para</a:t>
            </a:r>
            <a:r>
              <a:rPr lang="en-US" sz="1600" b="1" dirty="0" smtClean="0"/>
              <a:t> 1-38)</a:t>
            </a:r>
            <a:endParaRPr lang="en-US" sz="1600" dirty="0" smtClean="0"/>
          </a:p>
          <a:p>
            <a:pPr lvl="1"/>
            <a:r>
              <a:rPr lang="en-US" sz="1600" dirty="0" smtClean="0"/>
              <a:t>Coordinates with higher, adjacent, and supporting units. </a:t>
            </a:r>
          </a:p>
          <a:p>
            <a:pPr lvl="1"/>
            <a:r>
              <a:rPr lang="en-US" sz="1600" dirty="0" smtClean="0"/>
              <a:t>He may aid in control of critical events of the battle such as a passage of lines, bridging a gap, or breaching an obstacle; </a:t>
            </a:r>
          </a:p>
          <a:p>
            <a:pPr lvl="1"/>
            <a:r>
              <a:rPr lang="en-US" sz="1600" dirty="0" smtClean="0"/>
              <a:t>he may assume control of a platoon attached to the company during movement.</a:t>
            </a:r>
          </a:p>
          <a:p>
            <a:r>
              <a:rPr lang="en-US" sz="1600" b="1" dirty="0" smtClean="0"/>
              <a:t>PERFORMS AS LANDING ZONE OR PICKUP ZONE CONTROL OFFICER (</a:t>
            </a:r>
            <a:r>
              <a:rPr lang="en-US" sz="1600" b="1" dirty="0" err="1" smtClean="0"/>
              <a:t>para</a:t>
            </a:r>
            <a:r>
              <a:rPr lang="en-US" sz="1600" b="1" dirty="0" smtClean="0"/>
              <a:t> 1-39)</a:t>
            </a:r>
            <a:endParaRPr lang="en-US" sz="1600" dirty="0" smtClean="0"/>
          </a:p>
          <a:p>
            <a:pPr lvl="1"/>
            <a:r>
              <a:rPr lang="en-US" sz="1600" dirty="0" smtClean="0"/>
              <a:t>This may include straggler control, casualty evacuation, resupply operations, or air-ground liaison.</a:t>
            </a:r>
          </a:p>
          <a:p>
            <a:endParaRPr lang="en-US" sz="1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Doctrine Says </a:t>
            </a:r>
            <a:r>
              <a:rPr lang="en-US" sz="1600" dirty="0" smtClean="0">
                <a:solidFill>
                  <a:prstClr val="black"/>
                </a:solidFill>
                <a:ea typeface="+mn-ea"/>
                <a:cs typeface="+mn-cs"/>
              </a:rPr>
              <a:t>(FM3-21.10)</a:t>
            </a:r>
            <a:endParaRPr lang="en-US" dirty="0"/>
          </a:p>
        </p:txBody>
      </p:sp>
      <p:sp>
        <p:nvSpPr>
          <p:cNvPr id="3" name="Content Placeholder 2"/>
          <p:cNvSpPr>
            <a:spLocks noGrp="1"/>
          </p:cNvSpPr>
          <p:nvPr>
            <p:ph idx="1"/>
          </p:nvPr>
        </p:nvSpPr>
        <p:spPr>
          <a:xfrm>
            <a:off x="457200" y="1189037"/>
            <a:ext cx="8229600" cy="5668963"/>
          </a:xfrm>
        </p:spPr>
        <p:txBody>
          <a:bodyPr/>
          <a:lstStyle/>
          <a:p>
            <a:pPr marL="0" marR="0">
              <a:lnSpc>
                <a:spcPct val="115000"/>
              </a:lnSpc>
              <a:spcBef>
                <a:spcPts val="0"/>
              </a:spcBef>
              <a:spcAft>
                <a:spcPts val="0"/>
              </a:spcAft>
            </a:pPr>
            <a:r>
              <a:rPr lang="en-US" sz="1600" b="1" dirty="0" smtClean="0">
                <a:ea typeface="Calibri"/>
                <a:cs typeface="TimesNewRoman,Bold"/>
              </a:rPr>
              <a:t>LEADS QUARTERING PARTY OR DETACHMENT (</a:t>
            </a:r>
            <a:r>
              <a:rPr lang="en-US" sz="1600" b="1" dirty="0" err="1" smtClean="0">
                <a:ea typeface="Calibri"/>
                <a:cs typeface="TimesNewRoman,Bold"/>
              </a:rPr>
              <a:t>para</a:t>
            </a:r>
            <a:r>
              <a:rPr lang="en-US" sz="1600" b="1" dirty="0" smtClean="0">
                <a:ea typeface="Calibri"/>
                <a:cs typeface="TimesNewRoman,Bold"/>
              </a:rPr>
              <a:t> 1-40, 1-41)</a:t>
            </a:r>
            <a:endParaRPr lang="en-US" sz="1600" dirty="0" smtClean="0">
              <a:ea typeface="Calibri"/>
              <a:cs typeface="Times New Roman"/>
            </a:endParaRPr>
          </a:p>
          <a:p>
            <a:pPr marL="741363" lvl="1">
              <a:lnSpc>
                <a:spcPct val="115000"/>
              </a:lnSpc>
              <a:spcBef>
                <a:spcPts val="0"/>
              </a:spcBef>
              <a:spcAft>
                <a:spcPts val="0"/>
              </a:spcAft>
            </a:pPr>
            <a:r>
              <a:rPr lang="en-US" sz="1600" dirty="0" smtClean="0">
                <a:ea typeface="Calibri"/>
                <a:cs typeface="TimesNewRoman"/>
              </a:rPr>
              <a:t>Lead a quartering party, an element consisting of representatives of various</a:t>
            </a:r>
            <a:r>
              <a:rPr lang="en-US" sz="1600" dirty="0" smtClean="0">
                <a:ea typeface="Calibri"/>
                <a:cs typeface="Times New Roman"/>
              </a:rPr>
              <a:t> </a:t>
            </a:r>
            <a:r>
              <a:rPr lang="en-US" sz="1600" dirty="0" smtClean="0">
                <a:ea typeface="Calibri"/>
                <a:cs typeface="TimesNewRoman"/>
              </a:rPr>
              <a:t>company elements to precede the company and reconnoiter, secure, and mark an assembly area.</a:t>
            </a:r>
            <a:endParaRPr lang="en-US" sz="1600" dirty="0" smtClean="0">
              <a:ea typeface="Calibri"/>
              <a:cs typeface="Times New Roman"/>
            </a:endParaRPr>
          </a:p>
          <a:p>
            <a:pPr marL="741363" lvl="1">
              <a:lnSpc>
                <a:spcPct val="115000"/>
              </a:lnSpc>
              <a:spcBef>
                <a:spcPts val="0"/>
              </a:spcBef>
              <a:spcAft>
                <a:spcPts val="0"/>
              </a:spcAft>
            </a:pPr>
            <a:r>
              <a:rPr lang="en-US" sz="1600" dirty="0" smtClean="0">
                <a:ea typeface="Calibri"/>
                <a:cs typeface="TimesNewRoman"/>
              </a:rPr>
              <a:t>Lead a detachment with other tactical tasks including shaping or sustaining force leader in a company raid or attack, control company machine guns, or mortar section. </a:t>
            </a:r>
          </a:p>
          <a:p>
            <a:pPr marL="741363" lvl="1">
              <a:lnSpc>
                <a:spcPct val="115000"/>
              </a:lnSpc>
              <a:spcBef>
                <a:spcPts val="0"/>
              </a:spcBef>
              <a:spcAft>
                <a:spcPts val="0"/>
              </a:spcAft>
            </a:pPr>
            <a:r>
              <a:rPr lang="en-US" sz="1600" dirty="0" smtClean="0">
                <a:ea typeface="Calibri"/>
                <a:cs typeface="TimesNewRoman"/>
              </a:rPr>
              <a:t>He may also--</a:t>
            </a:r>
            <a:endParaRPr lang="en-US" sz="1600" dirty="0" smtClean="0">
              <a:ea typeface="Calibri"/>
              <a:cs typeface="Times New Roman"/>
            </a:endParaRPr>
          </a:p>
          <a:p>
            <a:pPr marL="909638" lvl="2">
              <a:lnSpc>
                <a:spcPct val="115000"/>
              </a:lnSpc>
              <a:spcBef>
                <a:spcPts val="0"/>
              </a:spcBef>
              <a:spcAft>
                <a:spcPts val="0"/>
              </a:spcAft>
            </a:pPr>
            <a:r>
              <a:rPr lang="en-US" sz="1600" dirty="0" smtClean="0">
                <a:ea typeface="Calibri"/>
                <a:cs typeface="TimesNewRoman"/>
              </a:rPr>
              <a:t>Lead the reserve.</a:t>
            </a:r>
            <a:endParaRPr lang="en-US" sz="1600" dirty="0" smtClean="0">
              <a:ea typeface="Calibri"/>
              <a:cs typeface="Times New Roman"/>
            </a:endParaRPr>
          </a:p>
          <a:p>
            <a:pPr marL="909638" lvl="2">
              <a:lnSpc>
                <a:spcPct val="115000"/>
              </a:lnSpc>
              <a:spcBef>
                <a:spcPts val="0"/>
              </a:spcBef>
              <a:spcAft>
                <a:spcPts val="0"/>
              </a:spcAft>
            </a:pPr>
            <a:r>
              <a:rPr lang="en-US" sz="1600" dirty="0" smtClean="0">
                <a:ea typeface="Calibri"/>
                <a:cs typeface="TimesNewRoman"/>
              </a:rPr>
              <a:t>Lead the detachment left in contact during a withdrawal.</a:t>
            </a:r>
            <a:endParaRPr lang="en-US" sz="1600" dirty="0" smtClean="0">
              <a:ea typeface="Calibri"/>
              <a:cs typeface="Times New Roman"/>
            </a:endParaRPr>
          </a:p>
          <a:p>
            <a:pPr marL="909638" lvl="2">
              <a:lnSpc>
                <a:spcPct val="115000"/>
              </a:lnSpc>
              <a:spcBef>
                <a:spcPts val="0"/>
              </a:spcBef>
              <a:spcAft>
                <a:spcPts val="0"/>
              </a:spcAft>
            </a:pPr>
            <a:r>
              <a:rPr lang="en-US" sz="1600" dirty="0" smtClean="0">
                <a:ea typeface="Calibri"/>
                <a:cs typeface="TimesNewRoman"/>
              </a:rPr>
              <a:t>Control attachments to the company.</a:t>
            </a:r>
            <a:endParaRPr lang="en-US" sz="1600" dirty="0" smtClean="0">
              <a:ea typeface="Calibri"/>
              <a:cs typeface="Times New Roman"/>
            </a:endParaRPr>
          </a:p>
          <a:p>
            <a:pPr marL="909638" lvl="2">
              <a:lnSpc>
                <a:spcPct val="115000"/>
              </a:lnSpc>
              <a:spcBef>
                <a:spcPts val="0"/>
              </a:spcBef>
              <a:spcAft>
                <a:spcPts val="1000"/>
              </a:spcAft>
            </a:pPr>
            <a:r>
              <a:rPr lang="en-US" sz="1600" dirty="0" smtClean="0">
                <a:ea typeface="Calibri"/>
                <a:cs typeface="TimesNewRoman"/>
              </a:rPr>
              <a:t>Serve as movement control officer.</a:t>
            </a:r>
          </a:p>
          <a:p>
            <a:pPr marL="741363" lvl="1">
              <a:lnSpc>
                <a:spcPct val="115000"/>
              </a:lnSpc>
              <a:spcBef>
                <a:spcPts val="0"/>
              </a:spcBef>
              <a:spcAft>
                <a:spcPts val="1000"/>
              </a:spcAft>
            </a:pPr>
            <a:r>
              <a:rPr lang="en-US" sz="1600" dirty="0" smtClean="0">
                <a:ea typeface="Calibri"/>
                <a:cs typeface="TimesNewRoman"/>
              </a:rPr>
              <a:t>The 1SG or XO is last, or nearly last, in the company file to provide leadership and to prevent breaks in contact within the file.  </a:t>
            </a:r>
          </a:p>
          <a:p>
            <a:r>
              <a:rPr lang="en-US" sz="1600" b="1" dirty="0" smtClean="0"/>
              <a:t>POSITIONING OF COMPANY TRAINS (</a:t>
            </a:r>
            <a:r>
              <a:rPr lang="en-US" sz="1600" b="1" dirty="0" err="1" smtClean="0"/>
              <a:t>para</a:t>
            </a:r>
            <a:r>
              <a:rPr lang="en-US" sz="1600" b="1" dirty="0" smtClean="0"/>
              <a:t> 5-45)</a:t>
            </a:r>
            <a:endParaRPr lang="en-US" sz="1600" dirty="0" smtClean="0"/>
          </a:p>
          <a:p>
            <a:pPr lvl="1"/>
            <a:r>
              <a:rPr lang="en-US" sz="1600" dirty="0" smtClean="0"/>
              <a:t>The 1SG or XO will position the trains and supervise sustainment operations. </a:t>
            </a:r>
          </a:p>
          <a:p>
            <a:pPr lvl="2"/>
            <a:r>
              <a:rPr lang="en-US" sz="1600" dirty="0" smtClean="0"/>
              <a:t>The company's trains normally operate one terrain feature to the rear of the company to provide immediate recovery and medical support. The company trains are established to conduct evacuation (of those wounded in action [WIA], weapons, and equipment) and resupply as required. </a:t>
            </a:r>
          </a:p>
          <a:p>
            <a:pPr marL="341313">
              <a:lnSpc>
                <a:spcPct val="115000"/>
              </a:lnSpc>
              <a:spcBef>
                <a:spcPts val="0"/>
              </a:spcBef>
              <a:spcAft>
                <a:spcPts val="1000"/>
              </a:spcAft>
            </a:pPr>
            <a:endParaRPr lang="en-US" sz="1600" dirty="0" smtClean="0">
              <a:ea typeface="Calibri"/>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Doctrine Says </a:t>
            </a:r>
            <a:r>
              <a:rPr lang="en-US" sz="1600" dirty="0" smtClean="0">
                <a:solidFill>
                  <a:prstClr val="black"/>
                </a:solidFill>
                <a:ea typeface="+mn-ea"/>
                <a:cs typeface="+mn-cs"/>
              </a:rPr>
              <a:t>(FM3-21.10)</a:t>
            </a:r>
            <a:endParaRPr lang="en-US" dirty="0"/>
          </a:p>
        </p:txBody>
      </p:sp>
      <p:sp>
        <p:nvSpPr>
          <p:cNvPr id="3" name="Content Placeholder 2"/>
          <p:cNvSpPr>
            <a:spLocks noGrp="1"/>
          </p:cNvSpPr>
          <p:nvPr>
            <p:ph idx="1"/>
          </p:nvPr>
        </p:nvSpPr>
        <p:spPr>
          <a:xfrm>
            <a:off x="102352" y="1189037"/>
            <a:ext cx="9067800" cy="5668963"/>
          </a:xfrm>
        </p:spPr>
        <p:txBody>
          <a:bodyPr/>
          <a:lstStyle/>
          <a:p>
            <a:pPr marL="0" marR="0">
              <a:lnSpc>
                <a:spcPct val="115000"/>
              </a:lnSpc>
              <a:spcBef>
                <a:spcPts val="0"/>
              </a:spcBef>
              <a:spcAft>
                <a:spcPts val="0"/>
              </a:spcAft>
            </a:pPr>
            <a:r>
              <a:rPr lang="en-US" sz="1600" b="1" dirty="0" smtClean="0">
                <a:ea typeface="Calibri"/>
                <a:cs typeface="TimesNewRoman,Bold"/>
              </a:rPr>
              <a:t>During Operations (</a:t>
            </a:r>
            <a:r>
              <a:rPr lang="en-US" sz="1600" b="1" dirty="0" err="1" smtClean="0">
                <a:ea typeface="Calibri"/>
                <a:cs typeface="TimesNewRoman,Bold"/>
              </a:rPr>
              <a:t>para</a:t>
            </a:r>
            <a:r>
              <a:rPr lang="en-US" sz="1600" b="1" dirty="0" smtClean="0">
                <a:ea typeface="Calibri"/>
                <a:cs typeface="TimesNewRoman,Bold"/>
              </a:rPr>
              <a:t> 5-97)</a:t>
            </a:r>
            <a:endParaRPr lang="en-US" sz="1600" dirty="0" smtClean="0">
              <a:ea typeface="Calibri"/>
              <a:cs typeface="Times New Roman"/>
            </a:endParaRPr>
          </a:p>
          <a:p>
            <a:pPr marL="741363" lvl="1">
              <a:lnSpc>
                <a:spcPct val="115000"/>
              </a:lnSpc>
              <a:spcBef>
                <a:spcPts val="0"/>
              </a:spcBef>
              <a:spcAft>
                <a:spcPts val="0"/>
              </a:spcAft>
            </a:pPr>
            <a:r>
              <a:rPr lang="en-US" sz="1600" dirty="0" smtClean="0">
                <a:ea typeface="Calibri"/>
                <a:cs typeface="TimesNewRoman"/>
              </a:rPr>
              <a:t>Establish the company CP and ensure that wire communications link the platoons, sections, and attached elements if applicable.</a:t>
            </a:r>
          </a:p>
          <a:p>
            <a:pPr marL="741363" lvl="1">
              <a:lnSpc>
                <a:spcPct val="115000"/>
              </a:lnSpc>
              <a:spcBef>
                <a:spcPts val="0"/>
              </a:spcBef>
              <a:spcAft>
                <a:spcPts val="0"/>
              </a:spcAft>
            </a:pPr>
            <a:r>
              <a:rPr lang="en-US" sz="1600" dirty="0" smtClean="0">
                <a:ea typeface="Calibri"/>
                <a:cs typeface="TimesNewRoman"/>
              </a:rPr>
              <a:t>Establish casualty collection points, company logistics release points, and EPW collection points.</a:t>
            </a:r>
          </a:p>
          <a:p>
            <a:pPr marL="741363" lvl="1">
              <a:lnSpc>
                <a:spcPct val="115000"/>
              </a:lnSpc>
              <a:spcBef>
                <a:spcPts val="0"/>
              </a:spcBef>
              <a:spcAft>
                <a:spcPts val="0"/>
              </a:spcAft>
            </a:pPr>
            <a:r>
              <a:rPr lang="en-US" sz="1600" dirty="0" smtClean="0">
                <a:ea typeface="Calibri"/>
                <a:cs typeface="TimesNewRoman"/>
              </a:rPr>
              <a:t>Brief platoon sergeants on the company CP location, logistics plan, and routes between positions.</a:t>
            </a:r>
          </a:p>
          <a:p>
            <a:pPr marL="741363" lvl="1">
              <a:lnSpc>
                <a:spcPct val="115000"/>
              </a:lnSpc>
              <a:spcBef>
                <a:spcPts val="0"/>
              </a:spcBef>
              <a:spcAft>
                <a:spcPts val="0"/>
              </a:spcAft>
            </a:pPr>
            <a:r>
              <a:rPr lang="en-US" sz="1600" dirty="0" smtClean="0">
                <a:ea typeface="Calibri"/>
                <a:cs typeface="TimesNewRoman"/>
              </a:rPr>
              <a:t>Assist the company commander with the sector sketch.</a:t>
            </a:r>
          </a:p>
          <a:p>
            <a:pPr marL="741363" lvl="1">
              <a:lnSpc>
                <a:spcPct val="115000"/>
              </a:lnSpc>
              <a:spcBef>
                <a:spcPts val="0"/>
              </a:spcBef>
              <a:spcAft>
                <a:spcPts val="0"/>
              </a:spcAft>
            </a:pPr>
            <a:r>
              <a:rPr lang="en-US" sz="1600" dirty="0" smtClean="0">
                <a:ea typeface="Calibri"/>
                <a:cs typeface="TimesNewRoman"/>
              </a:rPr>
              <a:t>Request and allocate pioneer tools, barrier material, rations, water, and ammunition.</a:t>
            </a:r>
          </a:p>
          <a:p>
            <a:pPr marL="741363" lvl="1">
              <a:lnSpc>
                <a:spcPct val="115000"/>
              </a:lnSpc>
              <a:spcBef>
                <a:spcPts val="0"/>
              </a:spcBef>
              <a:spcAft>
                <a:spcPts val="0"/>
              </a:spcAft>
            </a:pPr>
            <a:r>
              <a:rPr lang="en-US" sz="1600" dirty="0" smtClean="0">
                <a:ea typeface="Calibri"/>
                <a:cs typeface="TimesNewRoman"/>
              </a:rPr>
              <a:t>Walk the positions with the company commander. Start supervising emplacement of the</a:t>
            </a:r>
          </a:p>
          <a:p>
            <a:pPr marL="741363" lvl="1">
              <a:lnSpc>
                <a:spcPct val="115000"/>
              </a:lnSpc>
              <a:spcBef>
                <a:spcPts val="0"/>
              </a:spcBef>
              <a:spcAft>
                <a:spcPts val="0"/>
              </a:spcAft>
            </a:pPr>
            <a:r>
              <a:rPr lang="en-US" sz="1600" dirty="0" smtClean="0">
                <a:ea typeface="Calibri"/>
                <a:cs typeface="TimesNewRoman"/>
              </a:rPr>
              <a:t>platoons and sections, and check range cards and sector sketches.</a:t>
            </a:r>
          </a:p>
          <a:p>
            <a:pPr marL="741363" lvl="1">
              <a:lnSpc>
                <a:spcPct val="115000"/>
              </a:lnSpc>
              <a:spcBef>
                <a:spcPts val="0"/>
              </a:spcBef>
              <a:spcAft>
                <a:spcPts val="0"/>
              </a:spcAft>
            </a:pPr>
            <a:r>
              <a:rPr lang="en-US" sz="1600" dirty="0" smtClean="0">
                <a:ea typeface="Calibri"/>
                <a:cs typeface="TimesNewRoman"/>
              </a:rPr>
              <a:t>Establish routine security / alert plans, radio watch, and rest plans. Brief the company commander.</a:t>
            </a:r>
          </a:p>
          <a:p>
            <a:pPr marL="741363" lvl="1">
              <a:lnSpc>
                <a:spcPct val="115000"/>
              </a:lnSpc>
              <a:spcBef>
                <a:spcPts val="0"/>
              </a:spcBef>
              <a:spcAft>
                <a:spcPts val="0"/>
              </a:spcAft>
            </a:pPr>
            <a:r>
              <a:rPr lang="en-US" sz="1600" dirty="0" smtClean="0">
                <a:ea typeface="Calibri"/>
                <a:cs typeface="TimesNewRoman"/>
              </a:rPr>
              <a:t>Supervise continuously and assist the commander with other duties as assigned.</a:t>
            </a:r>
            <a:endParaRPr lang="en-US" sz="1600" b="1" dirty="0" smtClean="0"/>
          </a:p>
          <a:p>
            <a:pPr marL="341313">
              <a:lnSpc>
                <a:spcPct val="115000"/>
              </a:lnSpc>
              <a:spcBef>
                <a:spcPts val="0"/>
              </a:spcBef>
              <a:spcAft>
                <a:spcPts val="0"/>
              </a:spcAft>
            </a:pPr>
            <a:endParaRPr lang="en-US" sz="1600" b="1" dirty="0" smtClean="0"/>
          </a:p>
          <a:p>
            <a:pPr marL="341313">
              <a:lnSpc>
                <a:spcPct val="115000"/>
              </a:lnSpc>
              <a:spcBef>
                <a:spcPts val="0"/>
              </a:spcBef>
              <a:spcAft>
                <a:spcPts val="0"/>
              </a:spcAft>
            </a:pPr>
            <a:r>
              <a:rPr lang="en-US" sz="1600" b="1" dirty="0" smtClean="0"/>
              <a:t>POSITIONING OF COMMAND AND CONTROL AND SUSTAINMENT ASSETS (</a:t>
            </a:r>
            <a:r>
              <a:rPr lang="en-US" sz="1600" b="1" dirty="0" err="1" smtClean="0"/>
              <a:t>para</a:t>
            </a:r>
            <a:r>
              <a:rPr lang="en-US" sz="1600" b="1" dirty="0" smtClean="0"/>
              <a:t> 8-84)</a:t>
            </a:r>
          </a:p>
          <a:p>
            <a:pPr marL="741363" lvl="1">
              <a:lnSpc>
                <a:spcPct val="115000"/>
              </a:lnSpc>
              <a:spcBef>
                <a:spcPts val="0"/>
              </a:spcBef>
              <a:spcAft>
                <a:spcPts val="0"/>
              </a:spcAft>
            </a:pPr>
            <a:r>
              <a:rPr lang="en-US" sz="1600" dirty="0" smtClean="0"/>
              <a:t>The company commander positions himself where he can observe the most dangerous enemy axis of attack or infiltration route, with the XO positioned on the second most critical axis or route. </a:t>
            </a:r>
          </a:p>
          <a:p>
            <a:pPr lvl="1"/>
            <a:r>
              <a:rPr lang="en-US" sz="1600" dirty="0" smtClean="0"/>
              <a:t>The XO positions the company CP (if used) in depth and, normally, centered in sector. This allows the CP to provide control of initial movement, to receive reports from the screen or guard elements, and to assist the commander in more effectively facilitating command and control. Company trains are positioned behind masking terrain, but they remain close enough for rapid response. The trains are best sited along routes that afford good mobility laterally and in depth.</a:t>
            </a:r>
          </a:p>
          <a:p>
            <a:pPr marL="341313">
              <a:lnSpc>
                <a:spcPct val="115000"/>
              </a:lnSpc>
              <a:spcBef>
                <a:spcPts val="0"/>
              </a:spcBef>
              <a:spcAft>
                <a:spcPts val="1000"/>
              </a:spcAft>
            </a:pPr>
            <a:endParaRPr lang="en-US" sz="1600" dirty="0" smtClean="0">
              <a:ea typeface="Calibri"/>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Doctrine Says </a:t>
            </a:r>
            <a:r>
              <a:rPr lang="en-US" sz="1600" dirty="0" smtClean="0">
                <a:solidFill>
                  <a:prstClr val="black"/>
                </a:solidFill>
                <a:ea typeface="+mn-ea"/>
                <a:cs typeface="+mn-cs"/>
              </a:rPr>
              <a:t>(FM3-21.10)</a:t>
            </a:r>
            <a:endParaRPr lang="en-US" dirty="0"/>
          </a:p>
        </p:txBody>
      </p:sp>
      <p:sp>
        <p:nvSpPr>
          <p:cNvPr id="3" name="Content Placeholder 2"/>
          <p:cNvSpPr>
            <a:spLocks noGrp="1"/>
          </p:cNvSpPr>
          <p:nvPr>
            <p:ph idx="1"/>
          </p:nvPr>
        </p:nvSpPr>
        <p:spPr>
          <a:xfrm>
            <a:off x="102352" y="1189037"/>
            <a:ext cx="9067800" cy="5668963"/>
          </a:xfrm>
        </p:spPr>
        <p:txBody>
          <a:bodyPr/>
          <a:lstStyle/>
          <a:p>
            <a:pPr marL="0" marR="0">
              <a:lnSpc>
                <a:spcPct val="115000"/>
              </a:lnSpc>
              <a:spcBef>
                <a:spcPts val="0"/>
              </a:spcBef>
              <a:spcAft>
                <a:spcPts val="0"/>
              </a:spcAft>
            </a:pPr>
            <a:r>
              <a:rPr lang="en-US" sz="1600" b="1" dirty="0" smtClean="0"/>
              <a:t>Sustainment Operations </a:t>
            </a:r>
            <a:r>
              <a:rPr lang="en-US" sz="1600" b="1" dirty="0" smtClean="0">
                <a:ea typeface="Calibri"/>
                <a:cs typeface="TimesNewRoman,Bold"/>
              </a:rPr>
              <a:t>(</a:t>
            </a:r>
            <a:r>
              <a:rPr lang="en-US" sz="1600" b="1" dirty="0" err="1" smtClean="0">
                <a:ea typeface="Calibri"/>
                <a:cs typeface="TimesNewRoman,Bold"/>
              </a:rPr>
              <a:t>para</a:t>
            </a:r>
            <a:r>
              <a:rPr lang="en-US" sz="1600" b="1" dirty="0" smtClean="0">
                <a:ea typeface="Calibri"/>
                <a:cs typeface="TimesNewRoman,Bold"/>
              </a:rPr>
              <a:t> 11-5)</a:t>
            </a:r>
            <a:endParaRPr lang="en-US" sz="1600" dirty="0" smtClean="0">
              <a:ea typeface="Calibri"/>
              <a:cs typeface="Times New Roman"/>
            </a:endParaRPr>
          </a:p>
          <a:p>
            <a:pPr marL="741363" lvl="1">
              <a:lnSpc>
                <a:spcPct val="115000"/>
              </a:lnSpc>
              <a:spcBef>
                <a:spcPts val="0"/>
              </a:spcBef>
              <a:spcAft>
                <a:spcPts val="0"/>
              </a:spcAft>
            </a:pPr>
            <a:r>
              <a:rPr lang="en-US" sz="1600" dirty="0" smtClean="0">
                <a:ea typeface="Calibri"/>
                <a:cs typeface="TimesNewRoman"/>
              </a:rPr>
              <a:t>The XO coordinates and supervises the company's logistical effort. </a:t>
            </a:r>
          </a:p>
          <a:p>
            <a:pPr marL="741363" lvl="1">
              <a:lnSpc>
                <a:spcPct val="115000"/>
              </a:lnSpc>
              <a:spcBef>
                <a:spcPts val="0"/>
              </a:spcBef>
              <a:spcAft>
                <a:spcPts val="0"/>
              </a:spcAft>
            </a:pPr>
            <a:r>
              <a:rPr lang="en-US" sz="1600" dirty="0" smtClean="0">
                <a:ea typeface="Calibri"/>
                <a:cs typeface="TimesNewRoman"/>
              </a:rPr>
              <a:t>During planning</a:t>
            </a:r>
          </a:p>
          <a:p>
            <a:pPr marL="1141413" lvl="2">
              <a:lnSpc>
                <a:spcPct val="115000"/>
              </a:lnSpc>
              <a:spcBef>
                <a:spcPts val="0"/>
              </a:spcBef>
              <a:spcAft>
                <a:spcPts val="0"/>
              </a:spcAft>
            </a:pPr>
            <a:r>
              <a:rPr lang="en-US" sz="1600" dirty="0" smtClean="0">
                <a:ea typeface="Calibri"/>
                <a:cs typeface="TimesNewRoman"/>
              </a:rPr>
              <a:t>He receives status reports from the platoon leaders, platoon sergeants, and 1SG.</a:t>
            </a:r>
          </a:p>
          <a:p>
            <a:pPr marL="1141413" lvl="2">
              <a:lnSpc>
                <a:spcPct val="115000"/>
              </a:lnSpc>
              <a:spcBef>
                <a:spcPts val="0"/>
              </a:spcBef>
              <a:spcAft>
                <a:spcPts val="0"/>
              </a:spcAft>
            </a:pPr>
            <a:r>
              <a:rPr lang="en-US" sz="1600" dirty="0" smtClean="0">
                <a:ea typeface="Calibri"/>
                <a:cs typeface="TimesNewRoman"/>
              </a:rPr>
              <a:t>He reviews the tactical plan with the company commander to determine company sustainment requirements, and coordinates these needs with the battalion S-4. </a:t>
            </a:r>
          </a:p>
          <a:p>
            <a:pPr marL="741363" lvl="1">
              <a:lnSpc>
                <a:spcPct val="115000"/>
              </a:lnSpc>
              <a:spcBef>
                <a:spcPts val="0"/>
              </a:spcBef>
              <a:spcAft>
                <a:spcPts val="0"/>
              </a:spcAft>
            </a:pPr>
            <a:r>
              <a:rPr lang="en-US" sz="1600" dirty="0" smtClean="0">
                <a:ea typeface="Calibri"/>
                <a:cs typeface="TimesNewRoman"/>
              </a:rPr>
              <a:t>During execution</a:t>
            </a:r>
          </a:p>
          <a:p>
            <a:pPr marL="1141413" lvl="2">
              <a:lnSpc>
                <a:spcPct val="115000"/>
              </a:lnSpc>
              <a:spcBef>
                <a:spcPts val="0"/>
              </a:spcBef>
              <a:spcAft>
                <a:spcPts val="0"/>
              </a:spcAft>
            </a:pPr>
            <a:r>
              <a:rPr lang="en-US" sz="1600" dirty="0" smtClean="0">
                <a:ea typeface="Calibri"/>
                <a:cs typeface="TimesNewRoman"/>
              </a:rPr>
              <a:t>As determined by the company commander, the XO locates at the second most important place on the battlefield.  At times, this is where he can best supervise sustainment operations. </a:t>
            </a:r>
          </a:p>
          <a:p>
            <a:pPr marL="741363" lvl="1">
              <a:lnSpc>
                <a:spcPct val="115000"/>
              </a:lnSpc>
              <a:spcBef>
                <a:spcPts val="0"/>
              </a:spcBef>
              <a:spcAft>
                <a:spcPts val="0"/>
              </a:spcAft>
            </a:pPr>
            <a:r>
              <a:rPr lang="en-US" sz="1600" dirty="0" smtClean="0">
                <a:ea typeface="Calibri"/>
                <a:cs typeface="TimesNewRoman"/>
              </a:rPr>
              <a:t>Determines the location of the company's resupply point based on data developed during operational planning and the war gaming process.</a:t>
            </a:r>
          </a:p>
          <a:p>
            <a:pPr marL="741363" lvl="1">
              <a:lnSpc>
                <a:spcPct val="115000"/>
              </a:lnSpc>
              <a:spcBef>
                <a:spcPts val="0"/>
              </a:spcBef>
              <a:spcAft>
                <a:spcPts val="0"/>
              </a:spcAft>
            </a:pPr>
            <a:r>
              <a:rPr lang="en-US" sz="1600" dirty="0" smtClean="0">
                <a:ea typeface="Calibri"/>
                <a:cs typeface="TimesNewRoman"/>
              </a:rPr>
              <a:t>Selects resupply method according to METT-TC.</a:t>
            </a:r>
          </a:p>
          <a:p>
            <a:pPr marL="1141413" lvl="2">
              <a:lnSpc>
                <a:spcPct val="115000"/>
              </a:lnSpc>
              <a:spcBef>
                <a:spcPts val="0"/>
              </a:spcBef>
              <a:spcAft>
                <a:spcPts val="0"/>
              </a:spcAft>
            </a:pPr>
            <a:r>
              <a:rPr lang="en-US" sz="1600" dirty="0" smtClean="0">
                <a:ea typeface="Calibri"/>
                <a:cs typeface="TimesNewRoman"/>
              </a:rPr>
              <a:t>Tailgate.</a:t>
            </a:r>
          </a:p>
          <a:p>
            <a:pPr marL="1141413" lvl="2">
              <a:lnSpc>
                <a:spcPct val="115000"/>
              </a:lnSpc>
              <a:spcBef>
                <a:spcPts val="0"/>
              </a:spcBef>
              <a:spcAft>
                <a:spcPts val="0"/>
              </a:spcAft>
            </a:pPr>
            <a:r>
              <a:rPr lang="en-US" sz="1600" dirty="0" smtClean="0">
                <a:ea typeface="Calibri"/>
                <a:cs typeface="TimesNewRoman"/>
              </a:rPr>
              <a:t>Service station.</a:t>
            </a:r>
          </a:p>
          <a:p>
            <a:pPr marL="741363" lvl="1">
              <a:lnSpc>
                <a:spcPct val="115000"/>
              </a:lnSpc>
              <a:spcBef>
                <a:spcPts val="0"/>
              </a:spcBef>
              <a:spcAft>
                <a:spcPts val="0"/>
              </a:spcAft>
            </a:pPr>
            <a:r>
              <a:rPr lang="en-US" sz="1600" dirty="0" smtClean="0">
                <a:ea typeface="Calibri"/>
                <a:cs typeface="TimesNewRoman"/>
              </a:rPr>
              <a:t>Maintains logistics status (LOGSTAT).</a:t>
            </a:r>
          </a:p>
          <a:p>
            <a:pPr marL="741363" lvl="1">
              <a:lnSpc>
                <a:spcPct val="115000"/>
              </a:lnSpc>
              <a:spcBef>
                <a:spcPts val="0"/>
              </a:spcBef>
              <a:spcAft>
                <a:spcPts val="0"/>
              </a:spcAft>
            </a:pPr>
            <a:r>
              <a:rPr lang="en-US" sz="1600" dirty="0" smtClean="0">
                <a:ea typeface="Calibri"/>
                <a:cs typeface="TimesNewRoman"/>
              </a:rPr>
              <a:t>Receives LOGSTAT from platoons.</a:t>
            </a:r>
          </a:p>
          <a:p>
            <a:pPr marL="741363" lvl="1">
              <a:lnSpc>
                <a:spcPct val="115000"/>
              </a:lnSpc>
              <a:spcBef>
                <a:spcPts val="0"/>
              </a:spcBef>
              <a:spcAft>
                <a:spcPts val="0"/>
              </a:spcAft>
            </a:pPr>
            <a:r>
              <a:rPr lang="en-US" sz="1600" dirty="0" smtClean="0">
                <a:ea typeface="Calibri"/>
                <a:cs typeface="TimesNewRoman"/>
              </a:rPr>
              <a:t>Completes company rollup and forwards to BN.</a:t>
            </a:r>
          </a:p>
          <a:p>
            <a:pPr marL="741363" lvl="1">
              <a:lnSpc>
                <a:spcPct val="115000"/>
              </a:lnSpc>
              <a:spcBef>
                <a:spcPts val="0"/>
              </a:spcBef>
              <a:spcAft>
                <a:spcPts val="0"/>
              </a:spcAft>
            </a:pPr>
            <a:r>
              <a:rPr lang="en-US" sz="1600" dirty="0" smtClean="0">
                <a:ea typeface="Calibri"/>
                <a:cs typeface="TimesNewRoman"/>
              </a:rPr>
              <a:t>Along with the 1SG, ensures that the company executes sustainment according to the battalion plan and SOP.</a:t>
            </a:r>
          </a:p>
          <a:p>
            <a:pPr marL="741363" lvl="1">
              <a:lnSpc>
                <a:spcPct val="115000"/>
              </a:lnSpc>
              <a:spcBef>
                <a:spcPts val="0"/>
              </a:spcBef>
              <a:spcAft>
                <a:spcPts val="0"/>
              </a:spcAft>
            </a:pPr>
            <a:r>
              <a:rPr lang="en-US" sz="1600" dirty="0" smtClean="0">
                <a:ea typeface="Calibri"/>
                <a:cs typeface="TimesNewRoman"/>
              </a:rPr>
              <a:t>Ensures his unit sustainment requirements are met.</a:t>
            </a:r>
            <a:endParaRPr lang="en-US" sz="1600" dirty="0" smtClean="0"/>
          </a:p>
          <a:p>
            <a:pPr marL="341313">
              <a:lnSpc>
                <a:spcPct val="115000"/>
              </a:lnSpc>
              <a:spcBef>
                <a:spcPts val="0"/>
              </a:spcBef>
              <a:spcAft>
                <a:spcPts val="1000"/>
              </a:spcAft>
            </a:pPr>
            <a:endParaRPr lang="en-US" sz="1600" dirty="0" smtClean="0">
              <a:ea typeface="Calibri"/>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Doctrine Says </a:t>
            </a:r>
            <a:r>
              <a:rPr lang="en-US" sz="1600" dirty="0" smtClean="0">
                <a:solidFill>
                  <a:prstClr val="black"/>
                </a:solidFill>
                <a:ea typeface="+mn-ea"/>
                <a:cs typeface="+mn-cs"/>
              </a:rPr>
              <a:t>(FM3-21.10)</a:t>
            </a:r>
            <a:endParaRPr lang="en-US" dirty="0"/>
          </a:p>
        </p:txBody>
      </p:sp>
      <p:sp>
        <p:nvSpPr>
          <p:cNvPr id="3" name="Content Placeholder 2"/>
          <p:cNvSpPr>
            <a:spLocks noGrp="1"/>
          </p:cNvSpPr>
          <p:nvPr>
            <p:ph idx="1"/>
          </p:nvPr>
        </p:nvSpPr>
        <p:spPr>
          <a:xfrm>
            <a:off x="102352" y="1189037"/>
            <a:ext cx="9067800" cy="5668963"/>
          </a:xfrm>
        </p:spPr>
        <p:txBody>
          <a:bodyPr/>
          <a:lstStyle/>
          <a:p>
            <a:r>
              <a:rPr lang="en-US" sz="1600" b="1" dirty="0" smtClean="0"/>
              <a:t>Movement of LOGPAC (</a:t>
            </a:r>
            <a:r>
              <a:rPr lang="en-US" sz="1600" b="1" dirty="0" err="1" smtClean="0"/>
              <a:t>para</a:t>
            </a:r>
            <a:r>
              <a:rPr lang="en-US" sz="1600" b="1" dirty="0" smtClean="0"/>
              <a:t> </a:t>
            </a:r>
            <a:r>
              <a:rPr lang="en-US" sz="1600" dirty="0" smtClean="0"/>
              <a:t>11-34) </a:t>
            </a:r>
          </a:p>
          <a:p>
            <a:pPr lvl="1"/>
            <a:r>
              <a:rPr lang="en-US" sz="1600" dirty="0" smtClean="0"/>
              <a:t>The forward support company XO or 1SG normally organizes a convoy of company LOGPACs to facilitate movement along a supply route to the LRP where the company's 1SGs take control. </a:t>
            </a:r>
          </a:p>
          <a:p>
            <a:pPr lvl="2"/>
            <a:r>
              <a:rPr lang="en-US" sz="1600" dirty="0" smtClean="0"/>
              <a:t>The 1SG controls distribution to the company using one of the various techniques. </a:t>
            </a:r>
          </a:p>
          <a:p>
            <a:pPr lvl="1"/>
            <a:r>
              <a:rPr lang="en-US" sz="1600" dirty="0" smtClean="0"/>
              <a:t>As the convoy commander, must also establish security measures for the LOGPAC along the MSR.</a:t>
            </a:r>
          </a:p>
          <a:p>
            <a:pPr marL="341313">
              <a:lnSpc>
                <a:spcPct val="115000"/>
              </a:lnSpc>
              <a:spcBef>
                <a:spcPts val="0"/>
              </a:spcBef>
              <a:spcAft>
                <a:spcPts val="1000"/>
              </a:spcAft>
            </a:pPr>
            <a:endParaRPr lang="en-US" sz="1600" dirty="0" smtClean="0">
              <a:ea typeface="Calibri"/>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848600" cy="3276600"/>
          </a:xfrm>
        </p:spPr>
        <p:txBody>
          <a:bodyPr anchor="ctr"/>
          <a:lstStyle/>
          <a:p>
            <a:pPr algn="ctr">
              <a:buNone/>
            </a:pPr>
            <a:r>
              <a:rPr lang="en-US" sz="4000" b="1" dirty="0" smtClean="0"/>
              <a:t>So What's Missing from Doctrine?!</a:t>
            </a:r>
            <a:endParaRPr lang="en-US" sz="4000" dirty="0" smtClean="0">
              <a:ea typeface="Calibri"/>
              <a:cs typeface="Times New Roman"/>
            </a:endParaRPr>
          </a:p>
        </p:txBody>
      </p:sp>
    </p:spTree>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E871D4E98818A478A1449DCC6170861" ma:contentTypeVersion="0" ma:contentTypeDescription="Create a new document." ma:contentTypeScope="" ma:versionID="daa4ce9a8702eafef5d8981508cef8c4">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37FEC3D-99EB-4E4F-B96F-66C6A8A67253}">
  <ds:schemaRefs>
    <ds:schemaRef ds:uri="http://schemas.microsoft.com/sharepoint/v3/contenttype/forms"/>
  </ds:schemaRefs>
</ds:datastoreItem>
</file>

<file path=customXml/itemProps2.xml><?xml version="1.0" encoding="utf-8"?>
<ds:datastoreItem xmlns:ds="http://schemas.openxmlformats.org/officeDocument/2006/customXml" ds:itemID="{6F5EA29C-2F8D-4AB6-ADCA-7FADF2872C83}">
  <ds:schemaRefs>
    <ds:schemaRef ds:uri="http://schemas.microsoft.com/office/2006/metadata/properties"/>
  </ds:schemaRefs>
</ds:datastoreItem>
</file>

<file path=customXml/itemProps3.xml><?xml version="1.0" encoding="utf-8"?>
<ds:datastoreItem xmlns:ds="http://schemas.openxmlformats.org/officeDocument/2006/customXml" ds:itemID="{6F6F4FC0-FB62-4D3A-8018-C5ED48B350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11092</TotalTime>
  <Words>1811</Words>
  <Application>Microsoft Office PowerPoint</Application>
  <PresentationFormat>On-screen Show (4:3)</PresentationFormat>
  <Paragraphs>228</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2_Office Theme</vt:lpstr>
      <vt:lpstr>Clip</vt:lpstr>
      <vt:lpstr>Company / Battery / Troop XO Duties and Responsibilities</vt:lpstr>
      <vt:lpstr>Agenda</vt:lpstr>
      <vt:lpstr>References</vt:lpstr>
      <vt:lpstr>What Doctrine Says (FM3-21.10)</vt:lpstr>
      <vt:lpstr>What Doctrine Says (FM3-21.10)</vt:lpstr>
      <vt:lpstr>What Doctrine Says (FM3-21.10)</vt:lpstr>
      <vt:lpstr>What Doctrine Says (FM3-21.10)</vt:lpstr>
      <vt:lpstr>What Doctrine Says (FM3-21.10)</vt:lpstr>
      <vt:lpstr>Slide 9</vt:lpstr>
      <vt:lpstr>What Experience Says</vt:lpstr>
      <vt:lpstr>What Experience Says</vt:lpstr>
      <vt:lpstr>Duties and Responsibilities</vt:lpstr>
      <vt:lpstr>Duties and Responsibilities</vt:lpstr>
      <vt:lpstr>Duties and Responsibilities</vt:lpstr>
      <vt:lpstr>Duties and Responsibilities</vt:lpstr>
      <vt:lpstr>Duties and Responsibilities</vt:lpstr>
      <vt:lpstr>Duties and Responsibilities</vt:lpstr>
      <vt:lpstr>Duties and Responsibilities</vt:lpstr>
      <vt:lpstr>CO / BTRY / TRP XO Communication</vt:lpstr>
      <vt:lpstr>Questions?</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thomas.sheehan</dc:creator>
  <cp:lastModifiedBy>Curtis.McMahan</cp:lastModifiedBy>
  <cp:revision>155</cp:revision>
  <dcterms:created xsi:type="dcterms:W3CDTF">2011-07-01T16:43:16Z</dcterms:created>
  <dcterms:modified xsi:type="dcterms:W3CDTF">2012-10-30T17:07:50Z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0x0101001E871D4E98818A478A1449DCC6170861</vt:lpwstr>
  </property>
</Properties>
</file>