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6" d="100"/>
          <a:sy n="36" d="100"/>
        </p:scale>
        <p:origin x="-7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516D7-91EE-431D-A9CD-312FA255A6D5}" type="datetimeFigureOut">
              <a:rPr lang="en-US" smtClean="0"/>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722DC-878A-44F2-98E2-104CA108EA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execute all drive poses while talking the students through the exercise.</a:t>
            </a:r>
          </a:p>
          <a:p>
            <a:endParaRPr lang="en-US" dirty="0"/>
          </a:p>
        </p:txBody>
      </p:sp>
      <p:sp>
        <p:nvSpPr>
          <p:cNvPr id="4" name="Slide Number Placeholder 3"/>
          <p:cNvSpPr>
            <a:spLocks noGrp="1"/>
          </p:cNvSpPr>
          <p:nvPr>
            <p:ph type="sldNum" sz="quarter" idx="10"/>
          </p:nvPr>
        </p:nvSpPr>
        <p:spPr/>
        <p:txBody>
          <a:bodyPr/>
          <a:lstStyle/>
          <a:p>
            <a:fld id="{0CEE4206-4350-4633-8AA2-FC4BD6F9C80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DB684C-F72D-4F4A-9770-0F68BF8659B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B684C-F72D-4F4A-9770-0F68BF8659B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B684C-F72D-4F4A-9770-0F68BF8659B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B684C-F72D-4F4A-9770-0F68BF8659B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B684C-F72D-4F4A-9770-0F68BF8659BB}"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DB684C-F72D-4F4A-9770-0F68BF8659BB}"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DB684C-F72D-4F4A-9770-0F68BF8659BB}" type="datetimeFigureOut">
              <a:rPr lang="en-US" smtClean="0"/>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DB684C-F72D-4F4A-9770-0F68BF8659BB}" type="datetimeFigureOut">
              <a:rPr lang="en-US" smtClean="0"/>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B684C-F72D-4F4A-9770-0F68BF8659BB}" type="datetimeFigureOut">
              <a:rPr lang="en-US" smtClean="0"/>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B684C-F72D-4F4A-9770-0F68BF8659BB}"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B684C-F72D-4F4A-9770-0F68BF8659BB}"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522E0-A89D-44A6-9855-3AE2DC7261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B684C-F72D-4F4A-9770-0F68BF8659BB}" type="datetimeFigureOut">
              <a:rPr lang="en-US" smtClean="0"/>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522E0-A89D-44A6-9855-3AE2DC7261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143000" y="0"/>
            <a:ext cx="6934200" cy="830997"/>
          </a:xfrm>
          <a:prstGeom prst="rect">
            <a:avLst/>
          </a:prstGeom>
          <a:noFill/>
        </p:spPr>
        <p:txBody>
          <a:bodyPr wrap="square" rtlCol="0">
            <a:spAutoFit/>
          </a:bodyPr>
          <a:lstStyle/>
          <a:p>
            <a:pPr algn="ctr"/>
            <a:r>
              <a:rPr lang="en-US" sz="4800" b="1" dirty="0" smtClean="0"/>
              <a:t>Seminar</a:t>
            </a:r>
            <a:endParaRPr lang="en-US" sz="4800" b="1" dirty="0"/>
          </a:p>
        </p:txBody>
      </p:sp>
      <p:pic>
        <p:nvPicPr>
          <p:cNvPr id="2050" name="Picture 2"/>
          <p:cNvPicPr>
            <a:picLocks noChangeAspect="1" noChangeArrowheads="1"/>
          </p:cNvPicPr>
          <p:nvPr/>
        </p:nvPicPr>
        <p:blipFill>
          <a:blip r:embed="rId4" cstate="print"/>
          <a:srcRect/>
          <a:stretch>
            <a:fillRect/>
          </a:stretch>
        </p:blipFill>
        <p:spPr bwMode="auto">
          <a:xfrm>
            <a:off x="2438400" y="1168400"/>
            <a:ext cx="4267200" cy="5689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934200" cy="1143000"/>
          </a:xfrm>
        </p:spPr>
        <p:txBody>
          <a:bodyPr>
            <a:normAutofit/>
          </a:bodyPr>
          <a:lstStyle/>
          <a:p>
            <a:r>
              <a:rPr lang="en-US" sz="4000" b="1" dirty="0" smtClean="0"/>
              <a:t>Reconnaissance Mission Tasks</a:t>
            </a:r>
            <a:endParaRPr lang="en-US" sz="4000" b="1" dirty="0"/>
          </a:p>
        </p:txBody>
      </p:sp>
      <p:sp>
        <p:nvSpPr>
          <p:cNvPr id="3" name="Content Placeholder 2"/>
          <p:cNvSpPr>
            <a:spLocks noGrp="1"/>
          </p:cNvSpPr>
          <p:nvPr>
            <p:ph idx="1"/>
          </p:nvPr>
        </p:nvSpPr>
        <p:spPr>
          <a:xfrm>
            <a:off x="0" y="1447800"/>
            <a:ext cx="9144000" cy="5181600"/>
          </a:xfrm>
        </p:spPr>
        <p:txBody>
          <a:bodyPr>
            <a:normAutofit fontScale="62500" lnSpcReduction="20000"/>
          </a:bodyPr>
          <a:lstStyle/>
          <a:p>
            <a:pPr marL="514350" indent="-514350">
              <a:buFont typeface="+mj-lt"/>
              <a:buAutoNum type="arabicParenR"/>
            </a:pPr>
            <a:r>
              <a:rPr lang="en-US" dirty="0" smtClean="0"/>
              <a:t>Properly conduct Pre-Mission Checks for the SUGV.</a:t>
            </a:r>
          </a:p>
          <a:p>
            <a:pPr marL="514350" indent="-514350">
              <a:buFont typeface="+mj-lt"/>
              <a:buAutoNum type="arabicParenR"/>
            </a:pPr>
            <a:endParaRPr lang="en-US" dirty="0" smtClean="0"/>
          </a:p>
          <a:p>
            <a:pPr marL="514350" indent="-514350">
              <a:buFont typeface="+mj-lt"/>
              <a:buAutoNum type="arabicParenR"/>
            </a:pPr>
            <a:r>
              <a:rPr lang="en-US" dirty="0" smtClean="0"/>
              <a:t>Maneuver the SUGV through obstacles utilizing proper menu options, drive poses and speed utilizing both Line of Sight and Non-Line of Sight techniques. </a:t>
            </a:r>
          </a:p>
          <a:p>
            <a:pPr marL="514350" indent="-514350">
              <a:buFont typeface="+mj-lt"/>
              <a:buAutoNum type="arabicParenR"/>
            </a:pPr>
            <a:endParaRPr lang="en-US" dirty="0" smtClean="0"/>
          </a:p>
          <a:p>
            <a:pPr marL="514350" indent="-514350">
              <a:buFont typeface="+mj-lt"/>
              <a:buAutoNum type="arabicParenR"/>
            </a:pPr>
            <a:r>
              <a:rPr lang="en-US" dirty="0" smtClean="0"/>
              <a:t>Locate and identify obstacles and objects inside a building utilizing appropriate camera modes and drive poses. </a:t>
            </a:r>
          </a:p>
          <a:p>
            <a:pPr marL="514350" indent="-514350">
              <a:buFont typeface="+mj-lt"/>
              <a:buAutoNum type="arabicParenR"/>
            </a:pPr>
            <a:endParaRPr lang="en-US" dirty="0" smtClean="0"/>
          </a:p>
          <a:p>
            <a:pPr marL="514350" indent="-514350">
              <a:buFont typeface="+mj-lt"/>
              <a:buAutoNum type="arabicParenR"/>
            </a:pPr>
            <a:r>
              <a:rPr lang="en-US" dirty="0" smtClean="0"/>
              <a:t>Locate and identify threats and objects inside drainage pipe utilizing appropriate camera modes and drive poses. </a:t>
            </a:r>
          </a:p>
          <a:p>
            <a:pPr marL="514350" indent="-514350">
              <a:buFont typeface="+mj-lt"/>
              <a:buAutoNum type="arabicParenR"/>
            </a:pPr>
            <a:endParaRPr lang="en-US" dirty="0" smtClean="0"/>
          </a:p>
          <a:p>
            <a:pPr marL="514350" indent="-514350">
              <a:buFont typeface="+mj-lt"/>
              <a:buAutoNum type="arabicParenR"/>
            </a:pPr>
            <a:r>
              <a:rPr lang="en-US" dirty="0" smtClean="0"/>
              <a:t>Locate and identify threats and objects under/around the bridge appropriate camera modes and drive poses. </a:t>
            </a:r>
          </a:p>
          <a:p>
            <a:pPr marL="514350" indent="-514350">
              <a:buFont typeface="+mj-lt"/>
              <a:buAutoNum type="arabicParenR"/>
            </a:pPr>
            <a:endParaRPr lang="en-US" dirty="0" smtClean="0"/>
          </a:p>
          <a:p>
            <a:pPr marL="514350" indent="-514350">
              <a:buFont typeface="+mj-lt"/>
              <a:buAutoNum type="arabicParenR"/>
            </a:pPr>
            <a:r>
              <a:rPr lang="en-US" dirty="0" smtClean="0"/>
              <a:t>Perform vehicle inspection and identify threats and objects utilizing appropriate camera modes and drive poses. </a:t>
            </a:r>
          </a:p>
          <a:p>
            <a:pPr>
              <a:buNone/>
            </a:pPr>
            <a:endParaRPr lang="en-US" dirty="0" smtClean="0"/>
          </a:p>
        </p:txBody>
      </p:sp>
      <p:pic>
        <p:nvPicPr>
          <p:cNvPr id="5" name="Picture 4"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143000" y="0"/>
            <a:ext cx="6934200" cy="830997"/>
          </a:xfrm>
          <a:prstGeom prst="rect">
            <a:avLst/>
          </a:prstGeom>
          <a:noFill/>
        </p:spPr>
        <p:txBody>
          <a:bodyPr wrap="square" rtlCol="0">
            <a:spAutoFit/>
          </a:bodyPr>
          <a:lstStyle/>
          <a:p>
            <a:pPr algn="ctr"/>
            <a:r>
              <a:rPr lang="en-US" sz="4800" b="1" dirty="0" smtClean="0"/>
              <a:t>Implement SUGV Training</a:t>
            </a:r>
            <a:endParaRPr lang="en-US" sz="4800" b="1" dirty="0"/>
          </a:p>
        </p:txBody>
      </p:sp>
      <p:pic>
        <p:nvPicPr>
          <p:cNvPr id="2050" name="Picture 2"/>
          <p:cNvPicPr>
            <a:picLocks noChangeAspect="1" noChangeArrowheads="1"/>
          </p:cNvPicPr>
          <p:nvPr/>
        </p:nvPicPr>
        <p:blipFill>
          <a:blip r:embed="rId4" cstate="print"/>
          <a:srcRect/>
          <a:stretch>
            <a:fillRect/>
          </a:stretch>
        </p:blipFill>
        <p:spPr bwMode="auto">
          <a:xfrm>
            <a:off x="2438400" y="1168400"/>
            <a:ext cx="4267200" cy="5689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143000" y="152400"/>
            <a:ext cx="6934200" cy="830997"/>
          </a:xfrm>
          <a:prstGeom prst="rect">
            <a:avLst/>
          </a:prstGeom>
          <a:noFill/>
        </p:spPr>
        <p:txBody>
          <a:bodyPr wrap="square" rtlCol="0">
            <a:spAutoFit/>
          </a:bodyPr>
          <a:lstStyle/>
          <a:p>
            <a:pPr algn="ctr"/>
            <a:r>
              <a:rPr lang="en-US" sz="4800" b="1" dirty="0" smtClean="0"/>
              <a:t>Evaluation</a:t>
            </a:r>
          </a:p>
        </p:txBody>
      </p:sp>
      <p:sp>
        <p:nvSpPr>
          <p:cNvPr id="6" name="TextBox 5"/>
          <p:cNvSpPr txBox="1"/>
          <p:nvPr/>
        </p:nvSpPr>
        <p:spPr>
          <a:xfrm>
            <a:off x="457200" y="1828800"/>
            <a:ext cx="8229600" cy="4524315"/>
          </a:xfrm>
          <a:prstGeom prst="rect">
            <a:avLst/>
          </a:prstGeom>
          <a:noFill/>
        </p:spPr>
        <p:txBody>
          <a:bodyPr wrap="square" rtlCol="0">
            <a:spAutoFit/>
          </a:bodyPr>
          <a:lstStyle/>
          <a:p>
            <a:r>
              <a:rPr lang="en-US" sz="2400" dirty="0" smtClean="0"/>
              <a:t>Evaluations will be based on:</a:t>
            </a:r>
          </a:p>
          <a:p>
            <a:endParaRPr lang="en-US" sz="2400" dirty="0" smtClean="0"/>
          </a:p>
          <a:p>
            <a:pPr marL="457200" lvl="0" indent="-457200"/>
            <a:r>
              <a:rPr lang="en-US" dirty="0" smtClean="0"/>
              <a:t>	</a:t>
            </a:r>
            <a:r>
              <a:rPr lang="en-US" sz="2400" dirty="0" smtClean="0"/>
              <a:t>Your ability to properly present selected material to include covering all applicable notes, cautions, and warnings.</a:t>
            </a:r>
          </a:p>
          <a:p>
            <a:pPr lvl="0"/>
            <a:endParaRPr lang="en-US" sz="2400" dirty="0" smtClean="0"/>
          </a:p>
          <a:p>
            <a:pPr marL="457200" lvl="0" indent="-457200"/>
            <a:r>
              <a:rPr lang="en-US" sz="2400" dirty="0" smtClean="0"/>
              <a:t>	Your knowledge of the characteristics and capabilities of the SUGV.</a:t>
            </a:r>
          </a:p>
          <a:p>
            <a:pPr lvl="0"/>
            <a:endParaRPr lang="en-US" sz="2400" dirty="0" smtClean="0"/>
          </a:p>
          <a:p>
            <a:pPr marL="457200" lvl="0" indent="-457200"/>
            <a:r>
              <a:rPr lang="en-US" sz="2400" dirty="0" smtClean="0"/>
              <a:t>	Your ability to effectively instruct and certify new SUGV operators as well as recertify existing operators in accordance with course materials.</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3600" b="1" dirty="0" smtClean="0"/>
              <a:t>Summary</a:t>
            </a:r>
            <a:endParaRPr lang="en-US" sz="3600" b="1" dirty="0"/>
          </a:p>
        </p:txBody>
      </p:sp>
      <p:pic>
        <p:nvPicPr>
          <p:cNvPr id="14" name="Picture 3" descr="C:\Users\robert.e.klein\Pictures\images1.jpg"/>
          <p:cNvPicPr>
            <a:picLocks noChangeAspect="1" noChangeArrowheads="1"/>
          </p:cNvPicPr>
          <p:nvPr/>
        </p:nvPicPr>
        <p:blipFill>
          <a:blip r:embed="rId2" cstate="print"/>
          <a:srcRect/>
          <a:stretch>
            <a:fillRect/>
          </a:stretch>
        </p:blipFill>
        <p:spPr bwMode="auto">
          <a:xfrm>
            <a:off x="7950200" y="0"/>
            <a:ext cx="1193800" cy="1447800"/>
          </a:xfrm>
          <a:prstGeom prst="rect">
            <a:avLst/>
          </a:prstGeom>
          <a:noFill/>
        </p:spPr>
      </p:pic>
      <p:pic>
        <p:nvPicPr>
          <p:cNvPr id="15"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sp>
        <p:nvSpPr>
          <p:cNvPr id="16" name="TextBox 15"/>
          <p:cNvSpPr txBox="1"/>
          <p:nvPr/>
        </p:nvSpPr>
        <p:spPr>
          <a:xfrm>
            <a:off x="457200" y="1502688"/>
            <a:ext cx="8229600" cy="4124206"/>
          </a:xfrm>
          <a:prstGeom prst="rect">
            <a:avLst/>
          </a:prstGeom>
          <a:noFill/>
        </p:spPr>
        <p:txBody>
          <a:bodyPr wrap="square" rtlCol="0">
            <a:spAutoFit/>
          </a:bodyPr>
          <a:lstStyle/>
          <a:p>
            <a:pPr fontAlgn="t"/>
            <a:r>
              <a:rPr lang="en-US" sz="2800" u="sng" dirty="0" smtClean="0"/>
              <a:t>Terminal Learning Objective </a:t>
            </a:r>
          </a:p>
          <a:p>
            <a:pPr fontAlgn="t"/>
            <a:endParaRPr lang="en-US" u="sng" dirty="0" smtClean="0"/>
          </a:p>
          <a:p>
            <a:pPr fontAlgn="t"/>
            <a:r>
              <a:rPr lang="en-US" u="sng" dirty="0" smtClean="0">
                <a:latin typeface="Times New Roman" pitchFamily="18" charset="0"/>
                <a:cs typeface="Times New Roman" pitchFamily="18" charset="0"/>
              </a:rPr>
              <a:t>Action:</a:t>
            </a:r>
            <a:r>
              <a:rPr lang="en-US" dirty="0" smtClean="0">
                <a:latin typeface="Times New Roman" pitchFamily="18" charset="0"/>
                <a:cs typeface="Times New Roman" pitchFamily="18" charset="0"/>
              </a:rPr>
              <a:t> </a:t>
            </a:r>
            <a:r>
              <a:rPr lang="en-US" dirty="0" smtClean="0"/>
              <a:t>Implement selected SUGV Operator Training.</a:t>
            </a:r>
            <a:endParaRPr lang="en-US" dirty="0" smtClean="0">
              <a:latin typeface="Times New Roman" pitchFamily="18" charset="0"/>
              <a:cs typeface="Times New Roman" pitchFamily="18" charset="0"/>
            </a:endParaRPr>
          </a:p>
          <a:p>
            <a:pPr fontAlgn="t"/>
            <a:endParaRPr lang="en-US" u="sng" dirty="0" smtClean="0">
              <a:latin typeface="Times New Roman" pitchFamily="18" charset="0"/>
              <a:cs typeface="Times New Roman" pitchFamily="18" charset="0"/>
            </a:endParaRPr>
          </a:p>
          <a:p>
            <a:pPr fontAlgn="t"/>
            <a:r>
              <a:rPr lang="en-US" u="sng" dirty="0" smtClean="0">
                <a:latin typeface="Times New Roman" pitchFamily="18" charset="0"/>
                <a:cs typeface="Times New Roman" pitchFamily="18" charset="0"/>
              </a:rPr>
              <a:t>Condition:</a:t>
            </a:r>
            <a:r>
              <a:rPr lang="en-US" b="1" dirty="0" smtClean="0">
                <a:latin typeface="Times New Roman" pitchFamily="18" charset="0"/>
                <a:cs typeface="Times New Roman" pitchFamily="18" charset="0"/>
              </a:rPr>
              <a:t> </a:t>
            </a:r>
            <a:r>
              <a:rPr lang="en-US" dirty="0" smtClean="0"/>
              <a:t>In an operational environment, provided with a laptop computer, television, operational SUGV system, all lesson plans and complete training support packages (digital and hard-copy), TM 9-2350-397-13 &amp; P, Student Job Aid, and Student Guide.</a:t>
            </a:r>
            <a:endParaRPr lang="en-US" dirty="0" smtClean="0">
              <a:latin typeface="Times New Roman" pitchFamily="18" charset="0"/>
              <a:cs typeface="Times New Roman" pitchFamily="18" charset="0"/>
            </a:endParaRPr>
          </a:p>
          <a:p>
            <a:pPr fontAlgn="t"/>
            <a:endParaRPr lang="en-US" dirty="0" smtClean="0">
              <a:latin typeface="Times New Roman" pitchFamily="18" charset="0"/>
              <a:cs typeface="Times New Roman" pitchFamily="18" charset="0"/>
            </a:endParaRPr>
          </a:p>
          <a:p>
            <a:pPr fontAlgn="t"/>
            <a:r>
              <a:rPr lang="en-US" u="sng" dirty="0" smtClean="0">
                <a:latin typeface="Times New Roman" pitchFamily="18" charset="0"/>
                <a:cs typeface="Times New Roman" pitchFamily="18" charset="0"/>
              </a:rPr>
              <a:t>Standard:</a:t>
            </a:r>
            <a:r>
              <a:rPr lang="en-US" dirty="0" smtClean="0">
                <a:latin typeface="Times New Roman" pitchFamily="18" charset="0"/>
                <a:cs typeface="Times New Roman" pitchFamily="18" charset="0"/>
              </a:rPr>
              <a:t> </a:t>
            </a:r>
            <a:r>
              <a:rPr lang="en-US" dirty="0" smtClean="0"/>
              <a:t>Implement selected SUGV Operator Training in accordance with SUGV Trainer Course policies, procedures, TM 9-2350-397-13 &amp; P, Student Job Aid, Student Guide, the Student Evaluation Plan, and a complete Training Support Package.</a:t>
            </a:r>
            <a:endParaRPr lang="en-US" dirty="0" smtClean="0">
              <a:ea typeface="Calibri"/>
              <a:cs typeface="Times New Roman"/>
            </a:endParaRP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2026920"/>
          <a:ext cx="8534400" cy="2774234"/>
        </p:xfrm>
        <a:graphic>
          <a:graphicData uri="http://schemas.openxmlformats.org/drawingml/2006/table">
            <a:tbl>
              <a:tblPr/>
              <a:tblGrid>
                <a:gridCol w="1524001"/>
                <a:gridCol w="7010399"/>
              </a:tblGrid>
              <a:tr h="579674">
                <a:tc>
                  <a:txBody>
                    <a:bodyPr/>
                    <a:lstStyle/>
                    <a:p>
                      <a:pPr marL="0" marR="0">
                        <a:spcBef>
                          <a:spcPts val="600"/>
                        </a:spcBef>
                        <a:spcAft>
                          <a:spcPts val="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Implement selected SUGV Operator Training.</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25">
                <a:tc>
                  <a:txBody>
                    <a:bodyPr/>
                    <a:lstStyle/>
                    <a:p>
                      <a:pPr marL="0" marR="0">
                        <a:spcBef>
                          <a:spcPts val="600"/>
                        </a:spcBef>
                        <a:spcAft>
                          <a:spcPts val="0"/>
                        </a:spcAft>
                      </a:pPr>
                      <a:r>
                        <a:rPr lang="en-US" sz="1800" b="1" dirty="0">
                          <a:latin typeface="+mn-lt"/>
                          <a:ea typeface="Calibri"/>
                          <a:cs typeface="Times New Roman"/>
                        </a:rPr>
                        <a:t>Conditions: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In an operational environment, provided with a laptop computer, television, operational SUGV system, all lesson plans and complete training support packages (digital and hard-copy), TM 9-2350-397-13 &amp; P, Student Job Aid, and Student Guide.</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600"/>
                        </a:spcBef>
                        <a:spcAft>
                          <a:spcPts val="0"/>
                        </a:spcAft>
                      </a:pPr>
                      <a:r>
                        <a:rPr lang="en-US" sz="1800" b="1" dirty="0" smtClean="0">
                          <a:latin typeface="+mn-lt"/>
                          <a:ea typeface="Calibri"/>
                          <a:cs typeface="Times New Roman"/>
                        </a:rPr>
                        <a:t>Standards</a:t>
                      </a:r>
                      <a:r>
                        <a:rPr lang="en-US" sz="1800" b="1" dirty="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mn-lt"/>
                          <a:ea typeface="+mn-ea"/>
                          <a:cs typeface="+mn-cs"/>
                        </a:rPr>
                        <a:t>Implement selected SUGV Operator Training in accordance with SUGV Trainer Course policies, procedures, TM 9-2350-397-13 &amp; P, Student Job Aid, Student Guide, the Student Evaluation Plan, and a complete Training Support Package.</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95400" y="381000"/>
            <a:ext cx="6478532" cy="646331"/>
          </a:xfrm>
          <a:prstGeom prst="rect">
            <a:avLst/>
          </a:prstGeom>
          <a:noFill/>
        </p:spPr>
        <p:txBody>
          <a:bodyPr wrap="square" rtlCol="0">
            <a:spAutoFit/>
          </a:bodyPr>
          <a:lstStyle/>
          <a:p>
            <a:pPr algn="ctr"/>
            <a:r>
              <a:rPr lang="en-US" sz="3600" b="1" dirty="0" smtClean="0"/>
              <a:t> Terminal Learning Objective</a:t>
            </a:r>
            <a:endParaRPr lang="en-US" sz="3600" b="1" dirty="0"/>
          </a:p>
        </p:txBody>
      </p:sp>
      <p:pic>
        <p:nvPicPr>
          <p:cNvPr id="6" name="Picture 5" descr="C:\Users\robert.e.klein\Pictures\images1.jpg"/>
          <p:cNvPicPr>
            <a:picLocks noChangeAspect="1" noChangeArrowheads="1"/>
          </p:cNvPicPr>
          <p:nvPr/>
        </p:nvPicPr>
        <p:blipFill>
          <a:blip r:embed="rId2" cstate="print"/>
          <a:srcRect/>
          <a:stretch>
            <a:fillRect/>
          </a:stretch>
        </p:blipFill>
        <p:spPr bwMode="auto">
          <a:xfrm>
            <a:off x="8077200" y="0"/>
            <a:ext cx="1066800" cy="1447800"/>
          </a:xfrm>
          <a:prstGeom prst="rect">
            <a:avLst/>
          </a:prstGeom>
          <a:noFill/>
        </p:spPr>
      </p:pic>
      <p:pic>
        <p:nvPicPr>
          <p:cNvPr id="7" name="Picture 2"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143000" y="152400"/>
            <a:ext cx="6934200" cy="830997"/>
          </a:xfrm>
          <a:prstGeom prst="rect">
            <a:avLst/>
          </a:prstGeom>
          <a:noFill/>
        </p:spPr>
        <p:txBody>
          <a:bodyPr wrap="square" rtlCol="0">
            <a:spAutoFit/>
          </a:bodyPr>
          <a:lstStyle/>
          <a:p>
            <a:pPr algn="ctr"/>
            <a:r>
              <a:rPr lang="en-US" sz="4800" b="1" dirty="0" smtClean="0"/>
              <a:t>Evaluation</a:t>
            </a:r>
          </a:p>
        </p:txBody>
      </p:sp>
      <p:sp>
        <p:nvSpPr>
          <p:cNvPr id="6" name="TextBox 5"/>
          <p:cNvSpPr txBox="1"/>
          <p:nvPr/>
        </p:nvSpPr>
        <p:spPr>
          <a:xfrm>
            <a:off x="457200" y="1828800"/>
            <a:ext cx="8229600" cy="3877985"/>
          </a:xfrm>
          <a:prstGeom prst="rect">
            <a:avLst/>
          </a:prstGeom>
          <a:noFill/>
        </p:spPr>
        <p:txBody>
          <a:bodyPr wrap="square" rtlCol="0">
            <a:spAutoFit/>
          </a:bodyPr>
          <a:lstStyle/>
          <a:p>
            <a:r>
              <a:rPr lang="en-US" sz="2400" dirty="0" smtClean="0"/>
              <a:t>Students will give a block of instruction on one (1) known class that will be presented the following day.</a:t>
            </a:r>
          </a:p>
          <a:p>
            <a:endParaRPr lang="en-US" sz="2400" dirty="0" smtClean="0"/>
          </a:p>
          <a:p>
            <a:r>
              <a:rPr lang="en-US" sz="2400" dirty="0" smtClean="0"/>
              <a:t>Students will be evaluated based on:</a:t>
            </a:r>
          </a:p>
          <a:p>
            <a:pPr marL="914400" lvl="0" indent="-914400"/>
            <a:r>
              <a:rPr lang="en-US" dirty="0" smtClean="0"/>
              <a:t>	Their ability to properly present selected material to include covering all applicable notes, cautions, and warnings.</a:t>
            </a:r>
          </a:p>
          <a:p>
            <a:pPr lvl="0"/>
            <a:endParaRPr lang="en-US" dirty="0" smtClean="0"/>
          </a:p>
          <a:p>
            <a:pPr lvl="0"/>
            <a:r>
              <a:rPr lang="en-US" dirty="0" smtClean="0"/>
              <a:t>	Their knowledge of the characteristics and capabilities of the SUGV.</a:t>
            </a:r>
          </a:p>
          <a:p>
            <a:pPr lvl="0"/>
            <a:endParaRPr lang="en-US" dirty="0" smtClean="0"/>
          </a:p>
          <a:p>
            <a:pPr marL="914400" lvl="0" indent="-914400"/>
            <a:r>
              <a:rPr lang="en-US" dirty="0" smtClean="0"/>
              <a:t>	Their ability to effectively instruct and certify new SUGV operators as well as recertify existing operators in accordance with course materials.</a:t>
            </a: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143000" y="0"/>
            <a:ext cx="6934200" cy="830997"/>
          </a:xfrm>
          <a:prstGeom prst="rect">
            <a:avLst/>
          </a:prstGeom>
          <a:noFill/>
        </p:spPr>
        <p:txBody>
          <a:bodyPr wrap="square" rtlCol="0">
            <a:spAutoFit/>
          </a:bodyPr>
          <a:lstStyle/>
          <a:p>
            <a:pPr algn="ctr"/>
            <a:r>
              <a:rPr lang="en-US" sz="4800" b="1" dirty="0" smtClean="0"/>
              <a:t>Time Line</a:t>
            </a:r>
            <a:endParaRPr lang="en-US" sz="4800" b="1" dirty="0"/>
          </a:p>
        </p:txBody>
      </p:sp>
      <p:sp>
        <p:nvSpPr>
          <p:cNvPr id="6" name="TextBox 5"/>
          <p:cNvSpPr txBox="1"/>
          <p:nvPr/>
        </p:nvSpPr>
        <p:spPr>
          <a:xfrm>
            <a:off x="2895600" y="1219200"/>
            <a:ext cx="5486400" cy="4801314"/>
          </a:xfrm>
          <a:prstGeom prst="rect">
            <a:avLst/>
          </a:prstGeom>
          <a:noFill/>
        </p:spPr>
        <p:txBody>
          <a:bodyPr wrap="square" rtlCol="0">
            <a:spAutoFit/>
          </a:bodyPr>
          <a:lstStyle/>
          <a:p>
            <a:r>
              <a:rPr lang="en-US" dirty="0" smtClean="0"/>
              <a:t>0800-0900          Student Class 1</a:t>
            </a:r>
          </a:p>
          <a:p>
            <a:endParaRPr lang="en-US" dirty="0" smtClean="0"/>
          </a:p>
          <a:p>
            <a:r>
              <a:rPr lang="en-US" dirty="0" smtClean="0"/>
              <a:t>0900-1000          Student Class 2</a:t>
            </a:r>
          </a:p>
          <a:p>
            <a:endParaRPr lang="en-US" dirty="0" smtClean="0"/>
          </a:p>
          <a:p>
            <a:r>
              <a:rPr lang="en-US" dirty="0" smtClean="0"/>
              <a:t>1000-1100          Student Class 3</a:t>
            </a:r>
          </a:p>
          <a:p>
            <a:endParaRPr lang="en-US" dirty="0" smtClean="0"/>
          </a:p>
          <a:p>
            <a:r>
              <a:rPr lang="en-US" dirty="0" smtClean="0"/>
              <a:t>1100-1200          Student Class 4</a:t>
            </a:r>
          </a:p>
          <a:p>
            <a:endParaRPr lang="en-US" dirty="0" smtClean="0"/>
          </a:p>
          <a:p>
            <a:r>
              <a:rPr lang="en-US" dirty="0" smtClean="0"/>
              <a:t>1200-1300          Lunch</a:t>
            </a:r>
          </a:p>
          <a:p>
            <a:pPr algn="ctr"/>
            <a:endParaRPr lang="en-US" dirty="0" smtClean="0"/>
          </a:p>
          <a:p>
            <a:r>
              <a:rPr lang="en-US" dirty="0" smtClean="0"/>
              <a:t>1300-1400          Student Class 5</a:t>
            </a:r>
          </a:p>
          <a:p>
            <a:endParaRPr lang="en-US" dirty="0" smtClean="0"/>
          </a:p>
          <a:p>
            <a:r>
              <a:rPr lang="en-US" dirty="0" smtClean="0"/>
              <a:t>1400-1500          Student Class 6</a:t>
            </a:r>
          </a:p>
          <a:p>
            <a:endParaRPr lang="en-US" dirty="0" smtClean="0"/>
          </a:p>
          <a:p>
            <a:r>
              <a:rPr lang="en-US" dirty="0" smtClean="0"/>
              <a:t>1500-1600          Student Class 7</a:t>
            </a:r>
          </a:p>
          <a:p>
            <a:endParaRPr lang="en-US" dirty="0" smtClean="0"/>
          </a:p>
          <a:p>
            <a:r>
              <a:rPr lang="en-US" dirty="0" smtClean="0"/>
              <a:t>1600-1700          Student Class 8</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143000" y="228600"/>
            <a:ext cx="6934200" cy="830997"/>
          </a:xfrm>
          <a:prstGeom prst="rect">
            <a:avLst/>
          </a:prstGeom>
          <a:noFill/>
        </p:spPr>
        <p:txBody>
          <a:bodyPr wrap="square" rtlCol="0">
            <a:spAutoFit/>
          </a:bodyPr>
          <a:lstStyle/>
          <a:p>
            <a:pPr algn="ctr"/>
            <a:r>
              <a:rPr lang="en-US" sz="4800" b="1" dirty="0" smtClean="0"/>
              <a:t>Review</a:t>
            </a:r>
            <a:endParaRPr lang="en-US" sz="4800" b="1" dirty="0"/>
          </a:p>
        </p:txBody>
      </p:sp>
      <p:sp>
        <p:nvSpPr>
          <p:cNvPr id="6" name="TextBox 5"/>
          <p:cNvSpPr txBox="1"/>
          <p:nvPr/>
        </p:nvSpPr>
        <p:spPr>
          <a:xfrm>
            <a:off x="457200" y="1600200"/>
            <a:ext cx="8229600" cy="3539430"/>
          </a:xfrm>
          <a:prstGeom prst="rect">
            <a:avLst/>
          </a:prstGeom>
          <a:noFill/>
        </p:spPr>
        <p:txBody>
          <a:bodyPr wrap="square" rtlCol="0">
            <a:spAutoFit/>
          </a:bodyPr>
          <a:lstStyle/>
          <a:p>
            <a:r>
              <a:rPr lang="en-US" sz="2800" dirty="0" smtClean="0"/>
              <a:t>At this time, you have the opportunity to ask any questions you have on any of the material covered in the class.</a:t>
            </a:r>
          </a:p>
          <a:p>
            <a:endParaRPr lang="en-US" sz="2800" dirty="0" smtClean="0"/>
          </a:p>
          <a:p>
            <a:r>
              <a:rPr lang="en-US" sz="2800" dirty="0" smtClean="0"/>
              <a:t>If you have any questions regarding any of the classes for tomorrow, ask them now as tomorrow class presentations will begin at 0800 and there will be limited time for questions before presentations begin.</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990600" cy="1254757"/>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1295400" y="304800"/>
            <a:ext cx="6629400" cy="830997"/>
          </a:xfrm>
          <a:prstGeom prst="rect">
            <a:avLst/>
          </a:prstGeom>
          <a:noFill/>
        </p:spPr>
        <p:txBody>
          <a:bodyPr wrap="square" rtlCol="0">
            <a:spAutoFit/>
          </a:bodyPr>
          <a:lstStyle/>
          <a:p>
            <a:pPr algn="ctr"/>
            <a:r>
              <a:rPr lang="en-US" sz="4800" b="1" dirty="0" smtClean="0"/>
              <a:t>Reconnaissance Mission </a:t>
            </a:r>
            <a:endParaRPr lang="en-US" sz="4800" b="1" dirty="0"/>
          </a:p>
        </p:txBody>
      </p:sp>
      <p:pic>
        <p:nvPicPr>
          <p:cNvPr id="1027" name="Picture 3" descr="C:\Users\STANLEY.SWEET\Pictures\11.jpg"/>
          <p:cNvPicPr>
            <a:picLocks noChangeAspect="1" noChangeArrowheads="1"/>
          </p:cNvPicPr>
          <p:nvPr/>
        </p:nvPicPr>
        <p:blipFill>
          <a:blip r:embed="rId4" cstate="print"/>
          <a:srcRect/>
          <a:stretch>
            <a:fillRect/>
          </a:stretch>
        </p:blipFill>
        <p:spPr bwMode="auto">
          <a:xfrm>
            <a:off x="2560320" y="1280160"/>
            <a:ext cx="3944733" cy="526375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0" y="0"/>
            <a:ext cx="990600" cy="1254757"/>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4" name="Table 3"/>
          <p:cNvGraphicFramePr>
            <a:graphicFrameLocks noGrp="1"/>
          </p:cNvGraphicFramePr>
          <p:nvPr/>
        </p:nvGraphicFramePr>
        <p:xfrm>
          <a:off x="762000" y="1981200"/>
          <a:ext cx="7620000" cy="3566160"/>
        </p:xfrm>
        <a:graphic>
          <a:graphicData uri="http://schemas.openxmlformats.org/drawingml/2006/table">
            <a:tbl>
              <a:tblPr firstRow="1" bandRow="1">
                <a:tableStyleId>{2D5ABB26-0587-4C30-8999-92F81FD0307C}</a:tableStyleId>
              </a:tblPr>
              <a:tblGrid>
                <a:gridCol w="1619250"/>
                <a:gridCol w="6000750"/>
              </a:tblGrid>
              <a:tr h="370840">
                <a:tc>
                  <a:txBody>
                    <a:bodyPr/>
                    <a:lstStyle/>
                    <a:p>
                      <a:r>
                        <a:rPr lang="en-US" dirty="0" smtClean="0"/>
                        <a:t>Action: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Conduct Small Unmanned Ground Vehicle (SUGV) Reconnaissance</a:t>
                      </a:r>
                      <a:r>
                        <a:rPr lang="en-US" baseline="0" dirty="0" smtClean="0"/>
                        <a:t> Mission Maneuvers.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Condition: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operational environment</a:t>
                      </a:r>
                      <a:r>
                        <a:rPr lang="en-US" baseline="0" dirty="0" smtClean="0"/>
                        <a:t> provided with TM 9-2350-397-13&amp;P, SUGV Job Aid, SUGV Student Guide, and an operational SUGV system.</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Standard: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tx1"/>
                          </a:solidFill>
                          <a:latin typeface="+mn-lt"/>
                          <a:ea typeface="+mn-ea"/>
                          <a:cs typeface="+mn-cs"/>
                        </a:rPr>
                        <a:t>Conduct Small Unmanned Ground Vehicle (SUGV) Reconnaissance Mission Maneuvers in accordance with TM 9-2350-397-13&amp;P  with</a:t>
                      </a:r>
                      <a:r>
                        <a:rPr lang="en-US" sz="1800" kern="1200" baseline="0" dirty="0" smtClean="0">
                          <a:solidFill>
                            <a:schemeClr val="tx1"/>
                          </a:solidFill>
                          <a:latin typeface="+mn-lt"/>
                          <a:ea typeface="+mn-ea"/>
                          <a:cs typeface="+mn-cs"/>
                        </a:rPr>
                        <a:t> 80% accuracy </a:t>
                      </a:r>
                      <a:r>
                        <a:rPr lang="en-US" sz="1800" kern="1200" dirty="0" smtClean="0">
                          <a:solidFill>
                            <a:schemeClr val="tx1"/>
                          </a:solidFill>
                          <a:latin typeface="+mn-lt"/>
                          <a:ea typeface="+mn-ea"/>
                          <a:cs typeface="+mn-cs"/>
                        </a:rPr>
                        <a:t>by:</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Properly conducting mission oriented Line of Sight (LOS) Maneuvers;</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Properly conducting mission oriented Non-Line of Sight (NLOS) Maneuvers.</a:t>
                      </a:r>
                      <a:endParaRPr 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1447800" y="274638"/>
            <a:ext cx="5943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Terminal Learning Objective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082845" cy="13716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990600" y="304800"/>
            <a:ext cx="7086600" cy="646331"/>
          </a:xfrm>
          <a:prstGeom prst="rect">
            <a:avLst/>
          </a:prstGeom>
          <a:noFill/>
        </p:spPr>
        <p:txBody>
          <a:bodyPr wrap="square" rtlCol="0">
            <a:spAutoFit/>
          </a:bodyPr>
          <a:lstStyle/>
          <a:p>
            <a:pPr algn="ctr"/>
            <a:r>
              <a:rPr lang="en-US" sz="3600" b="1" dirty="0" smtClean="0"/>
              <a:t>Mission Oriented LOS Maneuvers</a:t>
            </a:r>
            <a:endParaRPr lang="en-US" sz="3600" b="1" dirty="0"/>
          </a:p>
        </p:txBody>
      </p:sp>
      <p:sp>
        <p:nvSpPr>
          <p:cNvPr id="5" name="TextBox 4"/>
          <p:cNvSpPr txBox="1"/>
          <p:nvPr/>
        </p:nvSpPr>
        <p:spPr>
          <a:xfrm>
            <a:off x="1066800" y="1828800"/>
            <a:ext cx="7086600" cy="4462760"/>
          </a:xfrm>
          <a:prstGeom prst="rect">
            <a:avLst/>
          </a:prstGeom>
          <a:noFill/>
        </p:spPr>
        <p:txBody>
          <a:bodyPr wrap="square" rtlCol="0">
            <a:spAutoFit/>
          </a:bodyPr>
          <a:lstStyle/>
          <a:p>
            <a:r>
              <a:rPr lang="en-US" dirty="0" smtClean="0"/>
              <a:t>Conduct a reconnaissance of “Baghdad”, vicinity grid GA 0133588602, utilizing the Small Unmanned Ground Vehicle (SUGV) in order to accomplish the following objectives:</a:t>
            </a:r>
          </a:p>
          <a:p>
            <a:endParaRPr lang="en-US" sz="1000" dirty="0"/>
          </a:p>
          <a:p>
            <a:pPr marL="342900" indent="-342900">
              <a:buFont typeface="+mj-lt"/>
              <a:buAutoNum type="arabicParenR"/>
            </a:pPr>
            <a:r>
              <a:rPr lang="en-US" dirty="0" smtClean="0"/>
              <a:t>Enter and explore the building, vicinity grid GA0140288627, IOT identify potential threats or hazards, enemy disposition, and/or PIR.</a:t>
            </a:r>
          </a:p>
          <a:p>
            <a:pPr marL="228600" indent="-228600">
              <a:buFont typeface="+mj-lt"/>
              <a:buAutoNum type="arabicParenR"/>
            </a:pPr>
            <a:endParaRPr lang="en-US" sz="1000" dirty="0"/>
          </a:p>
          <a:p>
            <a:pPr marL="342900" indent="-342900">
              <a:buFont typeface="+mj-lt"/>
              <a:buAutoNum type="arabicParenR"/>
            </a:pPr>
            <a:r>
              <a:rPr lang="en-US" dirty="0" smtClean="0"/>
              <a:t>Conduct thorough inspection of the drainage pipe GA0142488605 and bridge, vicinity grid GA0142488595, IOT identify potential threats or hazards to coalition forces or the local populace.</a:t>
            </a:r>
          </a:p>
          <a:p>
            <a:pPr marL="228600" indent="-228600">
              <a:buFont typeface="+mj-lt"/>
              <a:buAutoNum type="arabicParenR"/>
            </a:pPr>
            <a:endParaRPr lang="en-US" sz="1000" dirty="0"/>
          </a:p>
          <a:p>
            <a:pPr marL="342900" indent="-342900">
              <a:buFont typeface="+mj-lt"/>
              <a:buAutoNum type="arabicParenR"/>
            </a:pPr>
            <a:r>
              <a:rPr lang="en-US" dirty="0" smtClean="0"/>
              <a:t>Conduct thorough inspection of the vehicle, vicinity grid GA0140188575, IOT identify potential threats or hazards to coalition forces or the local populace.</a:t>
            </a:r>
          </a:p>
          <a:p>
            <a:pPr marL="228600" indent="-228600">
              <a:buFont typeface="+mj-lt"/>
              <a:buAutoNum type="arabicParenR"/>
            </a:pPr>
            <a:endParaRPr lang="en-US" sz="1000" dirty="0" smtClean="0"/>
          </a:p>
          <a:p>
            <a:pPr marL="342900" indent="-342900">
              <a:buFont typeface="+mj-lt"/>
              <a:buAutoNum type="arabicParenR"/>
            </a:pPr>
            <a:r>
              <a:rPr lang="en-US" dirty="0" smtClean="0"/>
              <a:t>Maneuver the SUGV to the Release Point vicinity grid GA0135588612.</a:t>
            </a:r>
          </a:p>
          <a:p>
            <a:endParaRPr lang="en-US" sz="1000" dirty="0"/>
          </a:p>
          <a:p>
            <a:r>
              <a:rPr lang="en-US" dirty="0" smtClean="0"/>
              <a:t>Report all findings to higher.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71600" y="274638"/>
            <a:ext cx="6629400" cy="1143000"/>
          </a:xfrm>
        </p:spPr>
        <p:txBody>
          <a:bodyPr/>
          <a:lstStyle/>
          <a:p>
            <a:pPr eaLnBrk="1" hangingPunct="1"/>
            <a:r>
              <a:rPr lang="en-US" b="1" dirty="0" smtClean="0"/>
              <a:t>Baghdad</a:t>
            </a:r>
          </a:p>
        </p:txBody>
      </p:sp>
      <p:pic>
        <p:nvPicPr>
          <p:cNvPr id="4099" name="Picture 2" descr="C:\Users\peter.boutin\AppData\Local\Microsoft\Windows\Temporary Internet Files\Content.Outlook\HS96LNI7\IED Village 046.jpg"/>
          <p:cNvPicPr>
            <a:picLocks noGrp="1" noChangeAspect="1" noChangeArrowheads="1"/>
          </p:cNvPicPr>
          <p:nvPr>
            <p:ph idx="1"/>
          </p:nvPr>
        </p:nvPicPr>
        <p:blipFill>
          <a:blip r:embed="rId2" cstate="print"/>
          <a:srcRect/>
          <a:stretch>
            <a:fillRect/>
          </a:stretch>
        </p:blipFill>
        <p:spPr>
          <a:xfrm>
            <a:off x="1447800" y="1752600"/>
            <a:ext cx="6553200" cy="4914900"/>
          </a:xfrm>
          <a:noFill/>
        </p:spPr>
      </p:pic>
      <p:sp>
        <p:nvSpPr>
          <p:cNvPr id="4100" name="TextBox 3"/>
          <p:cNvSpPr txBox="1">
            <a:spLocks noChangeArrowheads="1"/>
          </p:cNvSpPr>
          <p:nvPr/>
        </p:nvSpPr>
        <p:spPr bwMode="auto">
          <a:xfrm>
            <a:off x="2362200" y="5029200"/>
            <a:ext cx="1600200" cy="584775"/>
          </a:xfrm>
          <a:prstGeom prst="rect">
            <a:avLst/>
          </a:prstGeom>
          <a:solidFill>
            <a:schemeClr val="bg1"/>
          </a:solidFill>
          <a:ln w="9525">
            <a:noFill/>
            <a:miter lim="800000"/>
            <a:headEnd/>
            <a:tailEnd/>
          </a:ln>
        </p:spPr>
        <p:txBody>
          <a:bodyPr wrap="square">
            <a:spAutoFit/>
          </a:bodyPr>
          <a:lstStyle/>
          <a:p>
            <a:r>
              <a:rPr lang="en-US" sz="1600" dirty="0" smtClean="0"/>
              <a:t>Rally </a:t>
            </a:r>
            <a:r>
              <a:rPr lang="en-US" sz="1600" dirty="0"/>
              <a:t>point</a:t>
            </a:r>
          </a:p>
          <a:p>
            <a:r>
              <a:rPr lang="en-US" sz="1600" dirty="0"/>
              <a:t>GA 0133588602</a:t>
            </a:r>
          </a:p>
        </p:txBody>
      </p:sp>
      <p:cxnSp>
        <p:nvCxnSpPr>
          <p:cNvPr id="6" name="Straight Arrow Connector 5"/>
          <p:cNvCxnSpPr/>
          <p:nvPr/>
        </p:nvCxnSpPr>
        <p:spPr>
          <a:xfrm>
            <a:off x="3962400" y="50292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2" name="TextBox 9"/>
          <p:cNvSpPr txBox="1">
            <a:spLocks noChangeArrowheads="1"/>
          </p:cNvSpPr>
          <p:nvPr/>
        </p:nvSpPr>
        <p:spPr bwMode="auto">
          <a:xfrm>
            <a:off x="6400800" y="4343400"/>
            <a:ext cx="1524000" cy="584775"/>
          </a:xfrm>
          <a:prstGeom prst="rect">
            <a:avLst/>
          </a:prstGeom>
          <a:solidFill>
            <a:schemeClr val="bg1"/>
          </a:solidFill>
          <a:ln w="9525">
            <a:noFill/>
            <a:miter lim="800000"/>
            <a:headEnd/>
            <a:tailEnd/>
          </a:ln>
        </p:spPr>
        <p:txBody>
          <a:bodyPr wrap="square">
            <a:spAutoFit/>
          </a:bodyPr>
          <a:lstStyle/>
          <a:p>
            <a:r>
              <a:rPr lang="en-US" sz="1600" dirty="0"/>
              <a:t>Release Point </a:t>
            </a:r>
          </a:p>
          <a:p>
            <a:r>
              <a:rPr lang="en-US" sz="1600" dirty="0"/>
              <a:t>GA 0135588612</a:t>
            </a:r>
          </a:p>
        </p:txBody>
      </p:sp>
      <p:cxnSp>
        <p:nvCxnSpPr>
          <p:cNvPr id="11" name="Straight Arrow Connector 10"/>
          <p:cNvCxnSpPr/>
          <p:nvPr/>
        </p:nvCxnSpPr>
        <p:spPr>
          <a:xfrm rot="10800000" flipV="1">
            <a:off x="4953000" y="4343400"/>
            <a:ext cx="14478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14800" y="2971800"/>
            <a:ext cx="762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5" name="TextBox 15"/>
          <p:cNvSpPr txBox="1">
            <a:spLocks noChangeArrowheads="1"/>
          </p:cNvSpPr>
          <p:nvPr/>
        </p:nvSpPr>
        <p:spPr bwMode="auto">
          <a:xfrm>
            <a:off x="2819400" y="2209800"/>
            <a:ext cx="1524000" cy="584775"/>
          </a:xfrm>
          <a:prstGeom prst="rect">
            <a:avLst/>
          </a:prstGeom>
          <a:solidFill>
            <a:schemeClr val="bg1"/>
          </a:solidFill>
          <a:ln w="9525">
            <a:noFill/>
            <a:miter lim="800000"/>
            <a:headEnd/>
            <a:tailEnd/>
          </a:ln>
        </p:spPr>
        <p:txBody>
          <a:bodyPr wrap="square">
            <a:spAutoFit/>
          </a:bodyPr>
          <a:lstStyle/>
          <a:p>
            <a:r>
              <a:rPr lang="en-US" sz="1600" dirty="0" smtClean="0"/>
              <a:t>Building </a:t>
            </a:r>
            <a:endParaRPr lang="en-US" sz="1600" dirty="0"/>
          </a:p>
          <a:p>
            <a:r>
              <a:rPr lang="en-US" sz="1600" dirty="0"/>
              <a:t>GA 0140288627</a:t>
            </a:r>
          </a:p>
        </p:txBody>
      </p:sp>
      <p:sp>
        <p:nvSpPr>
          <p:cNvPr id="4106" name="TextBox 17"/>
          <p:cNvSpPr txBox="1">
            <a:spLocks noChangeArrowheads="1"/>
          </p:cNvSpPr>
          <p:nvPr/>
        </p:nvSpPr>
        <p:spPr bwMode="auto">
          <a:xfrm>
            <a:off x="5638800" y="2209800"/>
            <a:ext cx="2133600" cy="830997"/>
          </a:xfrm>
          <a:prstGeom prst="rect">
            <a:avLst/>
          </a:prstGeom>
          <a:solidFill>
            <a:schemeClr val="bg1"/>
          </a:solidFill>
          <a:ln w="9525">
            <a:noFill/>
            <a:miter lim="800000"/>
            <a:headEnd/>
            <a:tailEnd/>
          </a:ln>
        </p:spPr>
        <p:txBody>
          <a:bodyPr>
            <a:spAutoFit/>
          </a:bodyPr>
          <a:lstStyle/>
          <a:p>
            <a:r>
              <a:rPr lang="en-US" sz="1600" dirty="0"/>
              <a:t>Drainage Pipe </a:t>
            </a:r>
            <a:r>
              <a:rPr lang="en-US" sz="1600" dirty="0" smtClean="0"/>
              <a:t>/ Bridge</a:t>
            </a:r>
            <a:endParaRPr lang="en-US" sz="1600" dirty="0"/>
          </a:p>
          <a:p>
            <a:r>
              <a:rPr lang="en-US" sz="1600" dirty="0" smtClean="0"/>
              <a:t>GA01424605/GA0142488595</a:t>
            </a:r>
            <a:endParaRPr lang="en-US" sz="1600" dirty="0"/>
          </a:p>
        </p:txBody>
      </p:sp>
      <p:cxnSp>
        <p:nvCxnSpPr>
          <p:cNvPr id="19" name="Straight Arrow Connector 18"/>
          <p:cNvCxnSpPr/>
          <p:nvPr/>
        </p:nvCxnSpPr>
        <p:spPr>
          <a:xfrm rot="16200000" flipH="1">
            <a:off x="6705600" y="3124200"/>
            <a:ext cx="914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7315200" y="3657600"/>
            <a:ext cx="685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11" name="TextBox 26"/>
          <p:cNvSpPr txBox="1">
            <a:spLocks noChangeArrowheads="1"/>
          </p:cNvSpPr>
          <p:nvPr/>
        </p:nvSpPr>
        <p:spPr bwMode="auto">
          <a:xfrm>
            <a:off x="7620000" y="3048000"/>
            <a:ext cx="1524000" cy="584775"/>
          </a:xfrm>
          <a:prstGeom prst="rect">
            <a:avLst/>
          </a:prstGeom>
          <a:solidFill>
            <a:schemeClr val="bg1"/>
          </a:solidFill>
          <a:ln w="9525">
            <a:noFill/>
            <a:miter lim="800000"/>
            <a:headEnd/>
            <a:tailEnd/>
          </a:ln>
        </p:spPr>
        <p:txBody>
          <a:bodyPr wrap="square">
            <a:spAutoFit/>
          </a:bodyPr>
          <a:lstStyle/>
          <a:p>
            <a:r>
              <a:rPr lang="en-US" sz="1600" dirty="0"/>
              <a:t>Car</a:t>
            </a:r>
          </a:p>
          <a:p>
            <a:r>
              <a:rPr lang="en-US" sz="1600" dirty="0"/>
              <a:t>GA 0140188595</a:t>
            </a:r>
          </a:p>
        </p:txBody>
      </p:sp>
      <p:pic>
        <p:nvPicPr>
          <p:cNvPr id="28" name="Picture 27" descr="C:\Users\robert.e.klein\Pictures\images.jpg"/>
          <p:cNvPicPr>
            <a:picLocks noChangeAspect="1"/>
          </p:cNvPicPr>
          <p:nvPr/>
        </p:nvPicPr>
        <p:blipFill>
          <a:blip r:embed="rId3" cstate="print"/>
          <a:srcRect/>
          <a:stretch>
            <a:fillRect/>
          </a:stretch>
        </p:blipFill>
        <p:spPr>
          <a:xfrm>
            <a:off x="-1" y="0"/>
            <a:ext cx="1082845" cy="1371600"/>
          </a:xfrm>
          <a:prstGeom prst="rect">
            <a:avLst/>
          </a:prstGeom>
          <a:noFill/>
          <a:ln>
            <a:noFill/>
          </a:ln>
        </p:spPr>
      </p:pic>
      <p:pic>
        <p:nvPicPr>
          <p:cNvPr id="29"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On-screen Show (4:3)</PresentationFormat>
  <Paragraphs>101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Baghdad</vt:lpstr>
      <vt:lpstr>Reconnaissance Mission Tasks</vt:lpstr>
      <vt:lpstr>Slide 11</vt:lpstr>
      <vt:lpstr>Slide 12</vt:lpstr>
      <vt:lpstr>Summary</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STANLEY.SWEET</dc:creator>
  <cp:lastModifiedBy>STANLEY.SWEET</cp:lastModifiedBy>
  <cp:revision>1</cp:revision>
  <dcterms:created xsi:type="dcterms:W3CDTF">2012-05-15T18:38:36Z</dcterms:created>
  <dcterms:modified xsi:type="dcterms:W3CDTF">2012-05-15T18:39:21Z</dcterms:modified>
</cp:coreProperties>
</file>