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Default Extension="xlsx" ContentType="application/vnd.openxmlformats-officedocument.spreadsheetml.sheet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7"/>
  </p:notesMasterIdLst>
  <p:handoutMasterIdLst>
    <p:handoutMasterId r:id="rId28"/>
  </p:handoutMasterIdLst>
  <p:sldIdLst>
    <p:sldId id="269" r:id="rId5"/>
    <p:sldId id="293" r:id="rId6"/>
    <p:sldId id="270" r:id="rId7"/>
    <p:sldId id="271" r:id="rId8"/>
    <p:sldId id="272" r:id="rId9"/>
    <p:sldId id="273" r:id="rId10"/>
    <p:sldId id="275" r:id="rId11"/>
    <p:sldId id="279" r:id="rId12"/>
    <p:sldId id="285" r:id="rId13"/>
    <p:sldId id="277" r:id="rId14"/>
    <p:sldId id="278" r:id="rId15"/>
    <p:sldId id="286" r:id="rId16"/>
    <p:sldId id="276" r:id="rId17"/>
    <p:sldId id="280" r:id="rId18"/>
    <p:sldId id="282" r:id="rId19"/>
    <p:sldId id="283" r:id="rId20"/>
    <p:sldId id="284" r:id="rId21"/>
    <p:sldId id="292" r:id="rId22"/>
    <p:sldId id="291" r:id="rId23"/>
    <p:sldId id="290" r:id="rId24"/>
    <p:sldId id="294" r:id="rId25"/>
    <p:sldId id="288" r:id="rId26"/>
  </p:sldIdLst>
  <p:sldSz cx="9144000" cy="6858000" type="screen4x3"/>
  <p:notesSz cx="6940550" cy="92265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66"/>
    <a:srgbClr val="FFCC00"/>
    <a:srgbClr val="339933"/>
    <a:srgbClr val="EF7575"/>
    <a:srgbClr val="DA0000"/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896" autoAdjust="0"/>
    <p:restoredTop sz="80224" autoAdjust="0"/>
  </p:normalViewPr>
  <p:slideViewPr>
    <p:cSldViewPr snapToObjects="1">
      <p:cViewPr varScale="1">
        <p:scale>
          <a:sx n="69" d="100"/>
          <a:sy n="69" d="100"/>
        </p:scale>
        <p:origin x="-928" y="-80"/>
      </p:cViewPr>
      <p:guideLst>
        <p:guide orient="horz" pos="48"/>
        <p:guide pos="96"/>
        <p:guide pos="5664"/>
        <p:guide pos="2880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3" d="100"/>
          <a:sy n="53" d="100"/>
        </p:scale>
        <p:origin x="-2598" y="-102"/>
      </p:cViewPr>
      <p:guideLst>
        <p:guide orient="horz" pos="2906"/>
        <p:guide pos="2186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0650" y="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0650" y="876300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224FB2-0195-41AE-9BF7-F0452884F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0650" y="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3638" y="692150"/>
            <a:ext cx="4613275" cy="3459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3088"/>
            <a:ext cx="5553075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0650" y="8763000"/>
            <a:ext cx="300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F9863F-2413-4E05-ABD0-3AAD58872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 Logistics branch insignia depicts a diagonally crossed cannon and key surmounted by a ship’s steering wheel. Bearing on the hub is a stylized star. Inscribed on the ship’s wheel is the Latin phrase, “</a:t>
            </a:r>
            <a:r>
              <a:rPr lang="en-US" dirty="0" err="1" smtClean="0"/>
              <a:t>Sustinendum</a:t>
            </a:r>
            <a:r>
              <a:rPr lang="en-US" dirty="0" smtClean="0"/>
              <a:t> </a:t>
            </a:r>
            <a:r>
              <a:rPr lang="en-US" dirty="0" err="1" smtClean="0"/>
              <a:t>Victoriam</a:t>
            </a:r>
            <a:r>
              <a:rPr lang="en-US" dirty="0" smtClean="0"/>
              <a:t>,” which means “Sustaining Victory.” Soldier red is the Logistics branch color. The key represents the Quartermaster branch’s supply and service responsibilities; the ship’s wheel denotes the Transportation branch’s responsibilities for the movement of troops, supplies, and equipment; the cannon represents the Ordnance branch’s responsibilities for maintenance and munitions; and the stylized star represents the unity and integration of logistics functions.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96199-507F-46CC-9E67-F01D3FE7A0B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Bullets</a:t>
            </a:r>
            <a:r>
              <a:rPr lang="en-US" dirty="0" smtClean="0"/>
              <a:t>: Must follow format in FM 5.0. </a:t>
            </a:r>
            <a:r>
              <a:rPr lang="en-US" smtClean="0"/>
              <a:t>(  Level </a:t>
            </a:r>
            <a:r>
              <a:rPr lang="en-US" dirty="0" smtClean="0"/>
              <a:t>1 - 1</a:t>
            </a:r>
            <a:r>
              <a:rPr lang="en-US" smtClean="0"/>
              <a:t>., Level 2 - a.,</a:t>
            </a:r>
            <a:r>
              <a:rPr lang="en-US" baseline="0" smtClean="0"/>
              <a:t> Level 3 - (1)  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Situation</a:t>
            </a:r>
            <a:r>
              <a:rPr lang="en-US" dirty="0" smtClean="0"/>
              <a:t>:  Tell a general</a:t>
            </a:r>
            <a:r>
              <a:rPr lang="en-US" baseline="0" dirty="0" smtClean="0"/>
              <a:t> story of what is to occur.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Mission</a:t>
            </a:r>
            <a:r>
              <a:rPr lang="en-US" baseline="0" dirty="0" smtClean="0"/>
              <a:t>:  Who, What, Where, When, Why  (NEVER HOW)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Concept of Operation</a:t>
            </a:r>
            <a:r>
              <a:rPr lang="en-US" baseline="0" dirty="0" smtClean="0"/>
              <a:t>:  General who is doing what.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Tasks to subordinate units or staff</a:t>
            </a:r>
            <a:r>
              <a:rPr lang="en-US" baseline="0" dirty="0" smtClean="0"/>
              <a:t>:  One unit / One task.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Coordinating Instructions</a:t>
            </a:r>
            <a:r>
              <a:rPr lang="en-US" baseline="0" dirty="0" smtClean="0"/>
              <a:t>:  Task being performed by two or more units.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Checklist:</a:t>
            </a:r>
          </a:p>
          <a:p>
            <a:r>
              <a:rPr lang="en-US" baseline="0" dirty="0" smtClean="0"/>
              <a:t>____  Are all the fonts the same.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____  Is DISTRIBUTION correct.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____  Is Command and Signal reflect the correct leadership and contact information.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____  Is the word “Soldier” capitalized correctly.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____  Is the original FRAGO from BDE “inserted” by ATTACHMENTS &amp; ANNEXES?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____  Is information only stated one time (Not in mission statement, situation, end state, etc.)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____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60626-4B9E-489E-B4F3-4FA172080A2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9EFB878-5F5C-4C85-A993-8E8B6858DC01}" type="datetime1">
              <a:rPr lang="en-US" smtClean="0"/>
              <a:pPr/>
              <a:t>5/7/2012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CPT Hendricks / 1LT Nelson, TOC, 242-9566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352nd CSSB FRAGO Format and Guidance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_insigina_FINAL.jpg"/>
          <p:cNvPicPr>
            <a:picLocks noChangeAspect="1"/>
          </p:cNvPicPr>
          <p:nvPr userDrawn="1"/>
        </p:nvPicPr>
        <p:blipFill>
          <a:blip r:embed="rId2" cstate="screen">
            <a:lum bright="50000" contrast="-50000"/>
          </a:blip>
          <a:stretch>
            <a:fillRect/>
          </a:stretch>
        </p:blipFill>
        <p:spPr>
          <a:xfrm>
            <a:off x="2362200" y="1206500"/>
            <a:ext cx="4419600" cy="444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257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257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 rot="5400000">
            <a:off x="2133600" y="3733800"/>
            <a:ext cx="4876800" cy="0"/>
          </a:xfrm>
          <a:prstGeom prst="line">
            <a:avLst/>
          </a:prstGeom>
          <a:noFill/>
          <a:ln w="41275" algn="ctr">
            <a:solidFill>
              <a:srgbClr val="FFC000">
                <a:alpha val="50000"/>
              </a:srgbClr>
            </a:solidFill>
            <a:round/>
            <a:headEnd/>
            <a:tailEnd/>
          </a:ln>
        </p:spPr>
      </p:cxn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381000" y="3581400"/>
            <a:ext cx="8382000" cy="0"/>
          </a:xfrm>
          <a:prstGeom prst="line">
            <a:avLst/>
          </a:prstGeom>
          <a:noFill/>
          <a:ln w="41275" algn="ctr">
            <a:solidFill>
              <a:srgbClr val="FFC000">
                <a:alpha val="50000"/>
              </a:srgbClr>
            </a:solidFill>
            <a:round/>
            <a:headEnd/>
            <a:tailEnd/>
          </a:ln>
        </p:spPr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 rot="5400000">
            <a:off x="2133600" y="3733800"/>
            <a:ext cx="4876800" cy="0"/>
          </a:xfrm>
          <a:prstGeom prst="line">
            <a:avLst/>
          </a:prstGeom>
          <a:noFill/>
          <a:ln w="41275" algn="ctr">
            <a:solidFill>
              <a:srgbClr val="FFC000">
                <a:alpha val="50000"/>
              </a:srgbClr>
            </a:solidFill>
            <a:round/>
            <a:headEnd/>
            <a:tailEnd/>
          </a:ln>
        </p:spPr>
      </p:cxn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381000" y="3581400"/>
            <a:ext cx="4191000" cy="0"/>
          </a:xfrm>
          <a:prstGeom prst="line">
            <a:avLst/>
          </a:prstGeom>
          <a:noFill/>
          <a:ln w="41275" algn="ctr">
            <a:solidFill>
              <a:srgbClr val="FFC000">
                <a:alpha val="50000"/>
              </a:srgbClr>
            </a:solidFill>
            <a:round/>
            <a:headEnd/>
            <a:tailEnd/>
          </a:ln>
        </p:spPr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 rot="5400000">
            <a:off x="2133600" y="3733800"/>
            <a:ext cx="4876800" cy="0"/>
          </a:xfrm>
          <a:prstGeom prst="line">
            <a:avLst/>
          </a:prstGeom>
          <a:noFill/>
          <a:ln w="41275" algn="ctr">
            <a:solidFill>
              <a:srgbClr val="FFC000">
                <a:alpha val="50000"/>
              </a:srgbClr>
            </a:solidFill>
            <a:round/>
            <a:headEnd/>
            <a:tailEnd/>
          </a:ln>
        </p:spPr>
      </p:cxn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4572000" y="3581400"/>
            <a:ext cx="4191000" cy="0"/>
          </a:xfrm>
          <a:prstGeom prst="line">
            <a:avLst/>
          </a:prstGeom>
          <a:noFill/>
          <a:ln w="41275" algn="ctr">
            <a:solidFill>
              <a:srgbClr val="FFC000">
                <a:alpha val="50000"/>
              </a:srgbClr>
            </a:solidFill>
            <a:round/>
            <a:headEnd/>
            <a:tailEnd/>
          </a:ln>
        </p:spPr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 rot="5400000">
            <a:off x="3429000" y="2438400"/>
            <a:ext cx="2286000" cy="0"/>
          </a:xfrm>
          <a:prstGeom prst="line">
            <a:avLst/>
          </a:prstGeom>
          <a:noFill/>
          <a:ln w="41275" algn="ctr">
            <a:solidFill>
              <a:srgbClr val="FFC000">
                <a:alpha val="50000"/>
              </a:srgbClr>
            </a:solidFill>
            <a:round/>
            <a:headEnd/>
            <a:tailEnd/>
          </a:ln>
        </p:spPr>
      </p:cxn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381000" y="3581400"/>
            <a:ext cx="8382000" cy="0"/>
          </a:xfrm>
          <a:prstGeom prst="line">
            <a:avLst/>
          </a:prstGeom>
          <a:noFill/>
          <a:ln w="41275" algn="ctr">
            <a:solidFill>
              <a:srgbClr val="FFC000">
                <a:alpha val="50000"/>
              </a:srgbClr>
            </a:solidFill>
            <a:round/>
            <a:headEnd/>
            <a:tailEnd/>
          </a:ln>
        </p:spPr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 userDrawn="1"/>
        </p:nvCxnSpPr>
        <p:spPr bwMode="auto">
          <a:xfrm rot="5400000">
            <a:off x="3276600" y="4876800"/>
            <a:ext cx="2590800" cy="0"/>
          </a:xfrm>
          <a:prstGeom prst="line">
            <a:avLst/>
          </a:prstGeom>
          <a:noFill/>
          <a:ln w="41275" algn="ctr">
            <a:solidFill>
              <a:srgbClr val="FFC000">
                <a:alpha val="50000"/>
              </a:srgbClr>
            </a:solidFill>
            <a:round/>
            <a:headEnd/>
            <a:tailEnd/>
          </a:ln>
        </p:spPr>
      </p:cxnSp>
      <p:cxnSp>
        <p:nvCxnSpPr>
          <p:cNvPr id="5" name="Straight Connector 10"/>
          <p:cNvCxnSpPr>
            <a:cxnSpLocks noChangeShapeType="1"/>
          </p:cNvCxnSpPr>
          <p:nvPr userDrawn="1"/>
        </p:nvCxnSpPr>
        <p:spPr bwMode="auto">
          <a:xfrm>
            <a:off x="381000" y="3581400"/>
            <a:ext cx="8382000" cy="0"/>
          </a:xfrm>
          <a:prstGeom prst="line">
            <a:avLst/>
          </a:prstGeom>
          <a:noFill/>
          <a:ln w="41275" algn="ctr">
            <a:solidFill>
              <a:srgbClr val="FFC000">
                <a:alpha val="50000"/>
              </a:srgbClr>
            </a:solidFill>
            <a:round/>
            <a:headEnd/>
            <a:tailEnd/>
          </a:ln>
        </p:spPr>
      </p:cxn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1904" tIns="31746" rIns="61904" bIns="31746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FFCC00">
              <a:alpha val="54118"/>
            </a:srgbClr>
          </a:solidFill>
          <a:ln w="9525">
            <a:noFill/>
            <a:miter lim="800000"/>
            <a:headEnd/>
            <a:tailEnd/>
          </a:ln>
        </p:spPr>
        <p:txBody>
          <a:bodyPr lIns="61904" tIns="31746" rIns="61904" bIns="31746" anchor="ctr"/>
          <a:lstStyle/>
          <a:p>
            <a:pPr eaLnBrk="0" hangingPunct="0">
              <a:defRPr/>
            </a:pPr>
            <a:r>
              <a:rPr lang="en-US" sz="900" b="1" i="1" dirty="0">
                <a:solidFill>
                  <a:srgbClr val="FF3300"/>
                </a:solidFill>
              </a:rPr>
              <a:t>We Got This!!</a:t>
            </a:r>
            <a:endParaRPr lang="en-US" sz="900" dirty="0">
              <a:solidFill>
                <a:srgbClr val="FF3300"/>
              </a:solidFill>
            </a:endParaRP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>
            <a:off x="152400" y="914400"/>
            <a:ext cx="8839200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/>
          </a:ln>
        </p:spPr>
        <p:txBody>
          <a:bodyPr wrap="square" lIns="61904" tIns="31746" rIns="61904" bIns="31746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4" name="TextBox 11"/>
          <p:cNvSpPr txBox="1">
            <a:spLocks noChangeArrowheads="1"/>
          </p:cNvSpPr>
          <p:nvPr userDrawn="1"/>
        </p:nvSpPr>
        <p:spPr bwMode="auto">
          <a:xfrm>
            <a:off x="7924800" y="6629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0" tIns="0" rIns="0" bIns="0" anchor="ctr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0DBE984-5DCB-4D84-AB39-1D19B5B3C056}" type="datetime8">
              <a:rPr lang="en-US" sz="7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 eaLnBrk="1" hangingPunct="1">
                <a:defRPr/>
              </a:pPr>
              <a:t>5/7/2012 8:13 AM</a:t>
            </a:fld>
            <a:endParaRPr lang="en-US" sz="7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2" name="Picture 10"/>
          <p:cNvPicPr preferRelativeResize="0">
            <a:picLocks noChangeArrowheads="1"/>
          </p:cNvPicPr>
          <p:nvPr userDrawn="1"/>
        </p:nvPicPr>
        <p:blipFill>
          <a:blip r:embed="rId11" cstate="screen"/>
          <a:srcRect r="3889"/>
          <a:stretch>
            <a:fillRect/>
          </a:stretch>
        </p:blipFill>
        <p:spPr bwMode="auto">
          <a:xfrm>
            <a:off x="8610600" y="206375"/>
            <a:ext cx="381000" cy="6318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0" y="11113"/>
            <a:ext cx="9144000" cy="138112"/>
          </a:xfrm>
          <a:prstGeom prst="rect">
            <a:avLst/>
          </a:prstGeom>
          <a:solidFill>
            <a:srgbClr val="92D050"/>
          </a:solidFill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Unclassified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839200" y="6629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/>
          <a:lstStyle/>
          <a:p>
            <a:pPr algn="ctr" eaLnBrk="0" hangingPunct="0">
              <a:defRPr/>
            </a:pPr>
            <a:fld id="{990A0A8E-AB15-4384-AE7F-8E2AB2B53020}" type="slidenum">
              <a:rPr lang="en-US" sz="900" b="1" smtClean="0">
                <a:solidFill>
                  <a:schemeClr val="tx1"/>
                </a:solidFill>
              </a:rPr>
              <a:pPr algn="ctr" eaLnBrk="0" hangingPunct="0">
                <a:defRPr/>
              </a:pPr>
              <a:t>‹#›</a:t>
            </a:fld>
            <a:endParaRPr lang="en-US" sz="700" b="1" dirty="0">
              <a:solidFill>
                <a:schemeClr val="tx1"/>
              </a:solidFill>
            </a:endParaRPr>
          </a:p>
        </p:txBody>
      </p:sp>
      <p:pic>
        <p:nvPicPr>
          <p:cNvPr id="13" name="Picture 12" descr="352d_CSSB_Unit_Crest_-_Transparen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957520" y="6650331"/>
            <a:ext cx="193263" cy="196714"/>
          </a:xfrm>
          <a:prstGeom prst="rect">
            <a:avLst/>
          </a:prstGeom>
        </p:spPr>
      </p:pic>
      <p:pic>
        <p:nvPicPr>
          <p:cNvPr id="15" name="Picture 14" descr="352d_CSSB_Unit_Crest_-_Transparent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993217" y="6650331"/>
            <a:ext cx="193263" cy="196714"/>
          </a:xfrm>
          <a:prstGeom prst="rect">
            <a:avLst/>
          </a:prstGeom>
        </p:spPr>
      </p:pic>
      <p:pic>
        <p:nvPicPr>
          <p:cNvPr id="16" name="Picture 10"/>
          <p:cNvPicPr preferRelativeResize="0">
            <a:picLocks noChangeArrowheads="1"/>
          </p:cNvPicPr>
          <p:nvPr userDrawn="1"/>
        </p:nvPicPr>
        <p:blipFill>
          <a:blip r:embed="rId11" cstate="screen"/>
          <a:srcRect r="3889"/>
          <a:stretch>
            <a:fillRect/>
          </a:stretch>
        </p:blipFill>
        <p:spPr bwMode="auto">
          <a:xfrm>
            <a:off x="155425" y="202980"/>
            <a:ext cx="381000" cy="631825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ransition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Excel_Worksheet7.xlsx"/><Relationship Id="rId13" Type="http://schemas.openxmlformats.org/officeDocument/2006/relationships/package" Target="../embeddings/Microsoft_Office_Excel_Worksheet11.xlsx"/><Relationship Id="rId3" Type="http://schemas.openxmlformats.org/officeDocument/2006/relationships/package" Target="../embeddings/Microsoft_Office_Excel_Worksheet3.xlsx"/><Relationship Id="rId7" Type="http://schemas.openxmlformats.org/officeDocument/2006/relationships/oleObject" Target="../embeddings/Microsoft_Office_Excel_97-2003_Worksheet1.xls"/><Relationship Id="rId12" Type="http://schemas.openxmlformats.org/officeDocument/2006/relationships/package" Target="../embeddings/Microsoft_Office_Word_Document10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Office_Excel_Worksheet6.xlsx"/><Relationship Id="rId11" Type="http://schemas.openxmlformats.org/officeDocument/2006/relationships/oleObject" Target="../embeddings/Microsoft_Office_Word_97_-_2003_Document2.doc"/><Relationship Id="rId5" Type="http://schemas.openxmlformats.org/officeDocument/2006/relationships/package" Target="../embeddings/Microsoft_Office_Excel_Worksheet5.xlsx"/><Relationship Id="rId10" Type="http://schemas.openxmlformats.org/officeDocument/2006/relationships/package" Target="../embeddings/Microsoft_Office_Word_Document9.docx"/><Relationship Id="rId4" Type="http://schemas.openxmlformats.org/officeDocument/2006/relationships/package" Target="../embeddings/Microsoft_Office_Excel_Worksheet4.xlsx"/><Relationship Id="rId9" Type="http://schemas.openxmlformats.org/officeDocument/2006/relationships/package" Target="../embeddings/Microsoft_Office_Excel_Worksheet8.xls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_insigina_FINAL.jpg"/>
          <p:cNvPicPr>
            <a:picLocks noChangeAspect="1"/>
          </p:cNvPicPr>
          <p:nvPr/>
        </p:nvPicPr>
        <p:blipFill>
          <a:blip r:embed="rId3" cstate="screen">
            <a:lum bright="50000" contrast="-50000"/>
          </a:blip>
          <a:stretch>
            <a:fillRect/>
          </a:stretch>
        </p:blipFill>
        <p:spPr>
          <a:xfrm>
            <a:off x="2362200" y="1206500"/>
            <a:ext cx="4419600" cy="4445000"/>
          </a:xfrm>
          <a:prstGeom prst="rect">
            <a:avLst/>
          </a:prstGeom>
        </p:spPr>
      </p:pic>
      <p:sp>
        <p:nvSpPr>
          <p:cNvPr id="2050" name="Rectangle 7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352nd Combat Sustainment Support Battalion 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52400" y="1143000"/>
            <a:ext cx="8839200" cy="487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400" b="1" dirty="0" smtClean="0">
                <a:latin typeface="Arial" charset="0"/>
                <a:cs typeface="Arial" charset="0"/>
              </a:rPr>
              <a:t>Operations (S3)</a:t>
            </a:r>
            <a:endParaRPr lang="en-US" sz="4800" b="1" baseline="300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3600" dirty="0" smtClean="0">
                <a:latin typeface="Arial" charset="0"/>
                <a:cs typeface="Arial" charset="0"/>
              </a:rPr>
              <a:t>Overview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40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1 January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FRAGO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Task</a:t>
            </a:r>
            <a:r>
              <a:rPr lang="en-US" dirty="0" smtClean="0"/>
              <a:t>: Prepare, disseminate, track, and report current status of orders within the Command.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Orders are issued at ESC, BDE, and BN levels for execution by staff and companies.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Standards</a:t>
            </a:r>
            <a:r>
              <a:rPr lang="en-US" dirty="0" smtClean="0"/>
              <a:t>: </a:t>
            </a:r>
          </a:p>
          <a:p>
            <a:pPr marL="0" indent="0"/>
            <a:r>
              <a:rPr lang="en-US" dirty="0" smtClean="0"/>
              <a:t> Units complete mission prior to suspense.</a:t>
            </a:r>
          </a:p>
          <a:p>
            <a:pPr marL="0" indent="0"/>
            <a:r>
              <a:rPr lang="en-US" dirty="0" smtClean="0"/>
              <a:t> Units anticipate issues.</a:t>
            </a:r>
          </a:p>
          <a:p>
            <a:pPr marL="0" indent="0"/>
            <a:r>
              <a:rPr lang="en-US" dirty="0" smtClean="0"/>
              <a:t>Track BDE and BN issued FRAGOs.</a:t>
            </a:r>
          </a:p>
          <a:p>
            <a:pPr marL="0" indent="0"/>
            <a:r>
              <a:rPr lang="en-US" dirty="0" smtClean="0"/>
              <a:t>Identify affected companies and sections.</a:t>
            </a:r>
          </a:p>
          <a:p>
            <a:pPr marL="0" indent="0"/>
            <a:r>
              <a:rPr lang="en-US" dirty="0" smtClean="0"/>
              <a:t>WARNOs distributed daily (Sat – Fri rollup).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6463" y="1777585"/>
            <a:ext cx="4591738" cy="3558731"/>
            <a:chOff x="56463" y="1112966"/>
            <a:chExt cx="4591738" cy="3558731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6464" y="1355130"/>
              <a:ext cx="4591736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6465" y="2062211"/>
              <a:ext cx="4591736" cy="583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6463" y="2860949"/>
              <a:ext cx="4591737" cy="583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78615" y="3682757"/>
              <a:ext cx="4569586" cy="988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104775" y="1112966"/>
              <a:ext cx="454342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600" dirty="0" smtClean="0"/>
                <a:t>FRAGO Tracker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615" y="1815990"/>
              <a:ext cx="454342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600" dirty="0" smtClean="0"/>
                <a:t>WARNO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615" y="2622495"/>
              <a:ext cx="454342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600" dirty="0" smtClean="0"/>
                <a:t>Staffing Tracker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615" y="3429000"/>
              <a:ext cx="454342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600" dirty="0" smtClean="0"/>
                <a:t>Enduring FRAGO Tracker</a:t>
              </a:r>
              <a:endParaRPr lang="en-US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6462" y="6309375"/>
            <a:ext cx="459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rgbClr val="FF0000"/>
                </a:solidFill>
              </a:rPr>
              <a:t>Attachment provided; see last slide.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for Information (RFI)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Task</a:t>
            </a:r>
            <a:r>
              <a:rPr lang="en-US" dirty="0" smtClean="0"/>
              <a:t>: Ensure orders and guidance is understood and executable.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BN staff is responsible for ensuring that BDE orders are clear and feasible, identifying areas requiring clarity, and requesting more information when required.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Standards</a:t>
            </a:r>
            <a:r>
              <a:rPr lang="en-US" dirty="0" smtClean="0"/>
              <a:t>: </a:t>
            </a:r>
          </a:p>
          <a:p>
            <a:pPr marL="0" indent="0"/>
            <a:r>
              <a:rPr lang="en-US" dirty="0" smtClean="0"/>
              <a:t> BN Staff review orders, anticipate issues, and clarify order/guidance.</a:t>
            </a:r>
          </a:p>
          <a:p>
            <a:pPr marL="0" indent="0"/>
            <a:r>
              <a:rPr lang="en-US" dirty="0" smtClean="0"/>
              <a:t> BN Staff develop and submit questions and information to BN TOC required for BDE to clarify orders/guidance.</a:t>
            </a:r>
          </a:p>
          <a:p>
            <a:pPr marL="0" indent="0"/>
            <a:r>
              <a:rPr lang="en-US" dirty="0" smtClean="0"/>
              <a:t> BN TOC submit and track RFI.</a:t>
            </a:r>
          </a:p>
          <a:p>
            <a:pPr marL="0" indent="0"/>
            <a:r>
              <a:rPr lang="en-US" dirty="0" smtClean="0"/>
              <a:t> BN Staff report to TOC when RFI answered/closed.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4503" y="2057410"/>
            <a:ext cx="4409092" cy="3291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462" y="6309375"/>
            <a:ext cx="459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rgbClr val="FF0000"/>
                </a:solidFill>
              </a:rPr>
              <a:t>Attachment provided; see last slide.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CCIR / SIR / Red Cross / SPOT Tracker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Task</a:t>
            </a:r>
            <a:r>
              <a:rPr lang="en-US" dirty="0" smtClean="0"/>
              <a:t>: Maintain accurate records for effective reporting and follow-thru of incidents effecting personnel and mission.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Incidents occur that meet criteria identified as being trackable and reportable.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Standards</a:t>
            </a:r>
            <a:r>
              <a:rPr lang="en-US" dirty="0" smtClean="0"/>
              <a:t>: </a:t>
            </a:r>
          </a:p>
          <a:p>
            <a:pPr marL="0" indent="0"/>
            <a:r>
              <a:rPr lang="en-US" dirty="0" smtClean="0"/>
              <a:t> TOC personnel enforce reporting requirements.</a:t>
            </a:r>
          </a:p>
          <a:p>
            <a:pPr marL="0" indent="0"/>
            <a:r>
              <a:rPr lang="en-US" dirty="0" smtClean="0"/>
              <a:t> TOC personnel accurately enter information into tracker.</a:t>
            </a:r>
          </a:p>
          <a:p>
            <a:pPr marL="0" indent="0"/>
            <a:r>
              <a:rPr lang="en-US" dirty="0" smtClean="0"/>
              <a:t> TOC personnel report information accurately and within time requirements to appropriate leadership.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104775" y="2392065"/>
            <a:ext cx="4555670" cy="2137034"/>
            <a:chOff x="104775" y="1239915"/>
            <a:chExt cx="4555670" cy="2137034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55424" y="1508750"/>
              <a:ext cx="4492775" cy="260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55425" y="2023806"/>
              <a:ext cx="4492776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55425" y="2500456"/>
              <a:ext cx="4480560" cy="84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55425" y="2861893"/>
              <a:ext cx="4480560" cy="149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55425" y="3286908"/>
              <a:ext cx="4480560" cy="90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04775" y="1239915"/>
              <a:ext cx="454342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600" dirty="0" smtClean="0"/>
                <a:t>Serious Incident Report Tracker</a:t>
              </a:r>
              <a:endParaRPr lang="en-US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020" y="1777585"/>
              <a:ext cx="454342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600" dirty="0" smtClean="0"/>
                <a:t>Red Cross </a:t>
              </a:r>
              <a:r>
                <a:rPr lang="en-US" sz="1600" dirty="0" err="1" smtClean="0"/>
                <a:t>MessageTracker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5385" y="2254236"/>
              <a:ext cx="454342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600" dirty="0" smtClean="0"/>
                <a:t>Air/Ground Movement Request Tracker</a:t>
              </a:r>
              <a:endParaRPr lang="en-US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5385" y="2615672"/>
              <a:ext cx="454342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600" dirty="0" smtClean="0"/>
                <a:t>SPOT Report Tracker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385" y="3053918"/>
              <a:ext cx="454342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sz="1600" dirty="0" smtClean="0"/>
                <a:t>Commander’s Critical Information Req. Tracker</a:t>
              </a:r>
              <a:endParaRPr lang="en-US" sz="16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462" y="6309375"/>
            <a:ext cx="459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rgbClr val="FF0000"/>
                </a:solidFill>
              </a:rPr>
              <a:t>Attachment provided; see last slide.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Tracker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Task</a:t>
            </a:r>
            <a:r>
              <a:rPr lang="en-US" dirty="0" smtClean="0"/>
              <a:t>: Anticipate and ensure units have skills necessary to accomplish organizational mission.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Soldiers are prepared mentally, physically, spiritually, and emotionally to survive and accomplish mission.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Standards</a:t>
            </a:r>
            <a:r>
              <a:rPr lang="en-US" dirty="0" smtClean="0"/>
              <a:t>: </a:t>
            </a:r>
          </a:p>
          <a:p>
            <a:pPr marL="0" indent="0"/>
            <a:r>
              <a:rPr lang="en-US" dirty="0" smtClean="0"/>
              <a:t> Units provide updates during weekly training meetings.</a:t>
            </a:r>
          </a:p>
          <a:p>
            <a:pPr marL="0" indent="0"/>
            <a:r>
              <a:rPr lang="en-US" dirty="0" smtClean="0"/>
              <a:t> Units accomplish training requirements prior to suspense.</a:t>
            </a:r>
          </a:p>
          <a:p>
            <a:pPr marL="0" indent="0"/>
            <a:r>
              <a:rPr lang="en-US" dirty="0" smtClean="0"/>
              <a:t> Units track progress by Soldier until 100% complete and provide Memorandum of Completion to S3</a:t>
            </a:r>
          </a:p>
          <a:p>
            <a:pPr marL="0" indent="0"/>
            <a:r>
              <a:rPr lang="en-US" dirty="0" smtClean="0"/>
              <a:t> Updates provided daily to companies and weekly C&amp;S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2214" y="1711616"/>
            <a:ext cx="4525986" cy="33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462" y="6309375"/>
            <a:ext cx="459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rgbClr val="FF0000"/>
                </a:solidFill>
              </a:rPr>
              <a:t>Attachment provided; see last slide.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Task</a:t>
            </a:r>
            <a:r>
              <a:rPr lang="en-US" dirty="0" smtClean="0"/>
              <a:t>: Maintain continuity of operations and promote crosstalk between staff and Tactical Operation Center (TOC) personnel.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TOC personnel conduct shift change-over at 0700 and 1900, 7 days per week.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Standards</a:t>
            </a:r>
            <a:r>
              <a:rPr lang="en-US" dirty="0" smtClean="0"/>
              <a:t>: </a:t>
            </a:r>
          </a:p>
          <a:p>
            <a:pPr marL="0" indent="0"/>
            <a:r>
              <a:rPr lang="en-US" dirty="0" smtClean="0"/>
              <a:t> TOC personnel attend 0700 &amp; 1900 every day; Staff attend 1900 (Mon – Sat).</a:t>
            </a:r>
          </a:p>
          <a:p>
            <a:pPr marL="0" indent="0"/>
            <a:r>
              <a:rPr lang="en-US" dirty="0" smtClean="0"/>
              <a:t> Provide current status, significant events since last shift change, and anticipated/scheduled significant events prior to next shift change.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195865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 Battle Rhythm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Task</a:t>
            </a:r>
            <a:r>
              <a:rPr lang="en-US" dirty="0" smtClean="0"/>
              <a:t>: Ensure reports are submitted or received in a timely manner.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Communicate information to higher headquarters and receive information from subordinate commands to ensure mission success.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Standards</a:t>
            </a:r>
            <a:r>
              <a:rPr lang="en-US" dirty="0" smtClean="0"/>
              <a:t>: </a:t>
            </a:r>
          </a:p>
          <a:p>
            <a:pPr marL="0" indent="0"/>
            <a:r>
              <a:rPr lang="en-US" dirty="0" smtClean="0"/>
              <a:t> Define report requirements.</a:t>
            </a:r>
          </a:p>
          <a:p>
            <a:pPr marL="0" indent="0"/>
            <a:r>
              <a:rPr lang="en-US" dirty="0" smtClean="0"/>
              <a:t> Report information accurately.</a:t>
            </a:r>
          </a:p>
          <a:p>
            <a:pPr marL="0" indent="0"/>
            <a:r>
              <a:rPr lang="en-US" dirty="0" smtClean="0"/>
              <a:t> Anticipate issues to minimize disruption to mission.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23" y="1735540"/>
            <a:ext cx="4544882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462" y="6309375"/>
            <a:ext cx="459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rgbClr val="FF0000"/>
                </a:solidFill>
              </a:rPr>
              <a:t>Attachment provided; see last slide.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Battle Rhythm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Task</a:t>
            </a:r>
            <a:r>
              <a:rPr lang="en-US" dirty="0" smtClean="0"/>
              <a:t>: Attend meetings to ensure 360-degree communication.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Communicate information to higher headquarters and receive information from subordinate commands to ensure mission success.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Standards</a:t>
            </a:r>
            <a:r>
              <a:rPr lang="en-US" dirty="0" smtClean="0"/>
              <a:t>: </a:t>
            </a:r>
          </a:p>
          <a:p>
            <a:pPr marL="0" indent="0"/>
            <a:r>
              <a:rPr lang="en-US" dirty="0" smtClean="0"/>
              <a:t> Define meeting requirements.</a:t>
            </a:r>
          </a:p>
          <a:p>
            <a:pPr marL="0" indent="0"/>
            <a:r>
              <a:rPr lang="en-US" dirty="0" smtClean="0"/>
              <a:t> Report information accurately.</a:t>
            </a:r>
          </a:p>
          <a:p>
            <a:pPr marL="0" indent="0"/>
            <a:r>
              <a:rPr lang="en-US" dirty="0" smtClean="0"/>
              <a:t> Anticipate issues to minimize disruption to mission.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095" y="1735540"/>
            <a:ext cx="4516905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462" y="6309375"/>
            <a:ext cx="459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rgbClr val="FF0000"/>
                </a:solidFill>
              </a:rPr>
              <a:t>Attachment provided; see last slide.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Drills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Task</a:t>
            </a:r>
            <a:r>
              <a:rPr lang="en-US" dirty="0" smtClean="0"/>
              <a:t>: Efficiently and effectively manage critical events.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Events occur on battle field requiring methodical and deliberate management by multiple headquarters.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Standards</a:t>
            </a:r>
            <a:r>
              <a:rPr lang="en-US" dirty="0" smtClean="0"/>
              <a:t>: </a:t>
            </a:r>
          </a:p>
          <a:p>
            <a:pPr marL="0" indent="0"/>
            <a:r>
              <a:rPr lang="en-US" dirty="0" smtClean="0"/>
              <a:t> Provide guidance for identified or similar events.</a:t>
            </a:r>
          </a:p>
          <a:p>
            <a:pPr marL="0" indent="0"/>
            <a:r>
              <a:rPr lang="en-US" dirty="0" smtClean="0"/>
              <a:t> Ensure critical steps aren’t missed during high-priority events.</a:t>
            </a:r>
          </a:p>
          <a:p>
            <a:pPr marL="0" indent="0"/>
            <a:r>
              <a:rPr lang="en-US" dirty="0" smtClean="0"/>
              <a:t> Identify who is responsible for each task.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615" y="171608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100% Accountability Worksheet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Task</a:t>
            </a:r>
            <a:r>
              <a:rPr lang="en-US" dirty="0" smtClean="0"/>
              <a:t>: Accurately account for personnel within designated timeframe.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Given that Soldiers are located within known locations performing known tasks </a:t>
            </a:r>
            <a:r>
              <a:rPr lang="en-US" sz="1600" i="1" dirty="0" smtClean="0"/>
              <a:t>(mission, reset, PT, etc</a:t>
            </a:r>
            <a:r>
              <a:rPr lang="en-US" dirty="0" smtClean="0"/>
              <a:t>) within combat zone</a:t>
            </a:r>
            <a:r>
              <a:rPr lang="en-US" sz="2800" dirty="0" smtClean="0"/>
              <a:t>.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Standards</a:t>
            </a:r>
            <a:r>
              <a:rPr lang="en-US" dirty="0" smtClean="0"/>
              <a:t>:</a:t>
            </a:r>
          </a:p>
          <a:p>
            <a:pPr marL="0" indent="0"/>
            <a:r>
              <a:rPr lang="en-US" dirty="0" smtClean="0"/>
              <a:t> 100% accountability within 2-hours.</a:t>
            </a:r>
          </a:p>
          <a:p>
            <a:pPr marL="0" indent="0"/>
            <a:r>
              <a:rPr lang="en-US" dirty="0" smtClean="0"/>
              <a:t> Soldiers location is known by team members/leadership at all times.</a:t>
            </a:r>
          </a:p>
          <a:p>
            <a:pPr marL="0" indent="0"/>
            <a:r>
              <a:rPr lang="en-US" dirty="0" smtClean="0"/>
              <a:t> Status reporting every 30 minutes until complete.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810" y="1854395"/>
            <a:ext cx="4456785" cy="317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462" y="6309375"/>
            <a:ext cx="459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rgbClr val="FF0000"/>
                </a:solidFill>
              </a:rPr>
              <a:t>Attachment provided; see last slide.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Task</a:t>
            </a:r>
            <a:r>
              <a:rPr lang="en-US" dirty="0" smtClean="0"/>
              <a:t>: To clearly communicate orders and intent 360-degrees.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Communicate orders from current and higher headquarters to ensure mission success.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Standards</a:t>
            </a:r>
            <a:r>
              <a:rPr lang="en-US" dirty="0" smtClean="0"/>
              <a:t>: </a:t>
            </a:r>
          </a:p>
          <a:p>
            <a:pPr marL="0" indent="0"/>
            <a:r>
              <a:rPr lang="en-US" dirty="0" smtClean="0"/>
              <a:t> Define mission requirements.</a:t>
            </a:r>
          </a:p>
          <a:p>
            <a:pPr marL="0" indent="0"/>
            <a:r>
              <a:rPr lang="en-US" dirty="0" smtClean="0"/>
              <a:t> Communicate Commander’s intent.</a:t>
            </a:r>
          </a:p>
          <a:p>
            <a:pPr marL="0" indent="0"/>
            <a:r>
              <a:rPr lang="en-US" dirty="0" smtClean="0"/>
              <a:t> Identify units purpose and involvement.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810" y="171608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Intent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8797770" cy="5257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Task</a:t>
            </a:r>
            <a:r>
              <a:rPr lang="en-US" dirty="0" smtClean="0"/>
              <a:t>: Provide an overview and baseline of processes required to operate Operations and Tactical Operations Center (TOC) within a battalion.</a:t>
            </a:r>
          </a:p>
          <a:p>
            <a:pPr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A battalion size element is operating safely and securely within a combat zone.</a:t>
            </a:r>
          </a:p>
          <a:p>
            <a:pPr>
              <a:buNone/>
            </a:pPr>
            <a:r>
              <a:rPr lang="en-US" b="1" dirty="0" smtClean="0"/>
              <a:t>Standard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Accurately facilitate, report, and document 360 degree communication with brigade, companies, and peer battalions.</a:t>
            </a:r>
          </a:p>
          <a:p>
            <a:pPr lvl="1"/>
            <a:r>
              <a:rPr lang="en-US" dirty="0" smtClean="0"/>
              <a:t>Publish, track, and ensure compliance with operations and fragmentary orders.</a:t>
            </a:r>
          </a:p>
          <a:p>
            <a:pPr lvl="1"/>
            <a:r>
              <a:rPr lang="en-US" dirty="0" smtClean="0"/>
              <a:t>Ensure training requirements are defined and executed to standard.</a:t>
            </a:r>
          </a:p>
          <a:p>
            <a:pPr lvl="1"/>
            <a:r>
              <a:rPr lang="en-US" dirty="0" smtClean="0"/>
              <a:t>Ensure safe execution of mission and training exercises.</a:t>
            </a:r>
          </a:p>
          <a:p>
            <a:pPr lvl="1"/>
            <a:r>
              <a:rPr lang="en-US" dirty="0" smtClean="0"/>
              <a:t>Ensure units are implementing appropriate force protection standards.</a:t>
            </a: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1" y="1"/>
          <a:ext cx="9144001" cy="6857999"/>
        </p:xfrm>
        <a:graphic>
          <a:graphicData uri="http://schemas.openxmlformats.org/drawingml/2006/table">
            <a:tbl>
              <a:tblPr/>
              <a:tblGrid>
                <a:gridCol w="2133600"/>
                <a:gridCol w="2438401"/>
                <a:gridCol w="762000"/>
                <a:gridCol w="1143000"/>
                <a:gridCol w="990600"/>
                <a:gridCol w="1676400"/>
              </a:tblGrid>
              <a:tr h="20328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>
                          <a:latin typeface="+mn-lt"/>
                          <a:ea typeface="Calibri"/>
                          <a:cs typeface="Times New Roman"/>
                        </a:rPr>
                        <a:t>FRAGO</a:t>
                      </a:r>
                      <a:r>
                        <a:rPr lang="en-US" sz="800" b="0" u="none" dirty="0" smtClean="0">
                          <a:latin typeface="+mn-lt"/>
                          <a:ea typeface="Calibri"/>
                          <a:cs typeface="Times New Roman"/>
                        </a:rPr>
                        <a:t>: 352-</a:t>
                      </a:r>
                      <a:r>
                        <a:rPr lang="en-US" sz="800" b="0" u="none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DRAFT</a:t>
                      </a:r>
                      <a:endParaRPr lang="en-US" sz="800" b="0" u="none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>
                          <a:latin typeface="+mn-lt"/>
                          <a:ea typeface="Calibri"/>
                          <a:cs typeface="Times New Roman"/>
                        </a:rPr>
                        <a:t>UNIT</a:t>
                      </a:r>
                      <a:r>
                        <a:rPr lang="en-US" sz="800" b="0" u="none" dirty="0" smtClean="0">
                          <a:latin typeface="+mn-lt"/>
                          <a:ea typeface="Calibri"/>
                          <a:cs typeface="Times New Roman"/>
                        </a:rPr>
                        <a:t>: 352</a:t>
                      </a:r>
                      <a:r>
                        <a:rPr lang="en-US" sz="800" b="0" u="none" baseline="30000" dirty="0" smtClean="0">
                          <a:latin typeface="+mn-lt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800" b="0" u="none" baseline="0" dirty="0" smtClean="0">
                          <a:latin typeface="+mn-lt"/>
                          <a:ea typeface="Calibri"/>
                          <a:cs typeface="Times New Roman"/>
                        </a:rPr>
                        <a:t> Combat Sustainment Support Battalion (CSSB)</a:t>
                      </a:r>
                      <a:endParaRPr lang="en-US" sz="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u="sng" dirty="0" smtClean="0">
                          <a:latin typeface="+mn-lt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US" sz="800" b="0" u="none" dirty="0" smtClean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</a:p>
                  </a:txBody>
                  <a:tcPr marL="27432" marR="27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SECRET</a:t>
                      </a:r>
                      <a:endParaRPr lang="en-US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>
                          <a:latin typeface="+mn-lt"/>
                          <a:ea typeface="Calibri"/>
                          <a:cs typeface="Times New Roman"/>
                        </a:rPr>
                        <a:t>PREPARED BY</a:t>
                      </a:r>
                      <a:r>
                        <a:rPr lang="en-US" sz="800" b="0" u="none" dirty="0" smtClean="0"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en-US" sz="800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1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sng" dirty="0">
                          <a:latin typeface="+mn-lt"/>
                          <a:ea typeface="Calibri"/>
                          <a:cs typeface="Times New Roman"/>
                        </a:rPr>
                        <a:t>SITUATION</a:t>
                      </a:r>
                      <a:r>
                        <a:rPr lang="en-US" sz="800" b="0" u="none" dirty="0" smtClean="0"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u="sng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 smtClean="0">
                          <a:latin typeface="+mn-lt"/>
                          <a:ea typeface="Calibri"/>
                          <a:cs typeface="Times New Roman"/>
                        </a:rPr>
                        <a:t>Enemy </a:t>
                      </a:r>
                      <a:r>
                        <a:rPr lang="en-US" sz="800" b="0" u="sng" dirty="0">
                          <a:latin typeface="+mn-lt"/>
                          <a:ea typeface="Calibri"/>
                          <a:cs typeface="Times New Roman"/>
                        </a:rPr>
                        <a:t>Forces</a:t>
                      </a:r>
                      <a:r>
                        <a:rPr lang="en-US" sz="800" b="0" u="none" dirty="0" smtClean="0"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800" b="0" u="none" baseline="0" dirty="0" smtClean="0">
                          <a:latin typeface="+mn-lt"/>
                          <a:ea typeface="Calibri"/>
                          <a:cs typeface="Times New Roman"/>
                        </a:rPr>
                        <a:t> No change</a:t>
                      </a:r>
                      <a:endParaRPr lang="en-US" sz="800" u="none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u="sng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 smtClean="0">
                          <a:latin typeface="+mn-lt"/>
                          <a:ea typeface="Calibri"/>
                          <a:cs typeface="Times New Roman"/>
                        </a:rPr>
                        <a:t>Friendly Forces</a:t>
                      </a:r>
                      <a:r>
                        <a:rPr lang="en-US" sz="800" b="0" u="none" dirty="0" smtClean="0"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800" b="0" u="none" baseline="0" dirty="0" smtClean="0">
                          <a:latin typeface="+mn-lt"/>
                          <a:ea typeface="Calibri"/>
                          <a:cs typeface="Times New Roman"/>
                        </a:rPr>
                        <a:t> No change</a:t>
                      </a:r>
                      <a:endParaRPr lang="en-US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u="sng" dirty="0" smtClean="0">
                          <a:latin typeface="+mn-lt"/>
                          <a:ea typeface="Calibri"/>
                          <a:cs typeface="Times New Roman"/>
                        </a:rPr>
                        <a:t>MISSION</a:t>
                      </a:r>
                      <a:r>
                        <a:rPr lang="en-US" sz="800" b="1" u="none" dirty="0" smtClean="0"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en-US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u="none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u="none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 smtClean="0">
                          <a:latin typeface="+mn-lt"/>
                          <a:ea typeface="Calibri"/>
                          <a:cs typeface="Times New Roman"/>
                        </a:rPr>
                        <a:t>Commander’s intent</a:t>
                      </a:r>
                      <a:r>
                        <a:rPr lang="en-US" sz="800" b="0" u="none" dirty="0" smtClean="0"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en-US" sz="800" b="1" u="sng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u="none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u="none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 smtClean="0">
                          <a:latin typeface="+mn-lt"/>
                          <a:ea typeface="Calibri"/>
                          <a:cs typeface="Times New Roman"/>
                        </a:rPr>
                        <a:t>Key Tasks: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u="none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u="none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 smtClean="0">
                          <a:latin typeface="+mn-lt"/>
                          <a:ea typeface="Calibri"/>
                          <a:cs typeface="Times New Roman"/>
                        </a:rPr>
                        <a:t>End state</a:t>
                      </a:r>
                      <a:r>
                        <a:rPr lang="en-US" sz="800" b="0" u="none" dirty="0" smtClean="0"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u="none" baseline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3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 smtClean="0">
                          <a:latin typeface="+mn-lt"/>
                          <a:ea typeface="Calibri"/>
                          <a:cs typeface="Times New Roman"/>
                        </a:rPr>
                        <a:t>Concept</a:t>
                      </a:r>
                      <a:r>
                        <a:rPr lang="en-US" sz="800" b="0" u="sng" baseline="0" dirty="0" smtClean="0">
                          <a:latin typeface="+mn-lt"/>
                          <a:ea typeface="Calibri"/>
                          <a:cs typeface="Times New Roman"/>
                        </a:rPr>
                        <a:t> of Operation:</a:t>
                      </a:r>
                      <a:endParaRPr lang="en-US" sz="800" b="0" u="none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n-US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 smtClean="0">
                          <a:latin typeface="+mn-lt"/>
                          <a:ea typeface="Calibri"/>
                          <a:cs typeface="Times New Roman"/>
                        </a:rPr>
                        <a:t>Task</a:t>
                      </a:r>
                      <a:r>
                        <a:rPr lang="en-US" sz="800" b="0" u="sng" baseline="0" dirty="0" smtClean="0">
                          <a:latin typeface="+mn-lt"/>
                          <a:ea typeface="Calibri"/>
                          <a:cs typeface="Times New Roman"/>
                        </a:rPr>
                        <a:t> Organization</a:t>
                      </a:r>
                      <a:r>
                        <a:rPr lang="en-US" sz="800" b="0" u="none" dirty="0" smtClean="0">
                          <a:latin typeface="+mn-lt"/>
                          <a:ea typeface="Calibri"/>
                          <a:cs typeface="Times New Roman"/>
                        </a:rPr>
                        <a:t>: No change</a:t>
                      </a:r>
                      <a:endParaRPr lang="en-US" sz="800" u="none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260"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 smtClean="0">
                          <a:latin typeface="+mn-lt"/>
                          <a:ea typeface="Calibri"/>
                          <a:cs typeface="Times New Roman"/>
                        </a:rPr>
                        <a:t>Tasks to subordinate units</a:t>
                      </a:r>
                      <a:r>
                        <a:rPr lang="en-US" sz="800" b="0" dirty="0" smtClean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en-US" sz="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endParaRPr lang="en-US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9784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204" marR="53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>
                          <a:latin typeface="+mn-lt"/>
                          <a:ea typeface="Calibri"/>
                          <a:cs typeface="Times New Roman"/>
                        </a:rPr>
                        <a:t>DISTRIBUTION: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latin typeface="+mn-lt"/>
                          <a:ea typeface="Calibri"/>
                          <a:cs typeface="Times New Roman"/>
                        </a:rPr>
                        <a:t>HHC, 352</a:t>
                      </a:r>
                      <a:r>
                        <a:rPr lang="en-US" sz="800" b="0" baseline="30000" dirty="0" smtClean="0">
                          <a:latin typeface="+mn-lt"/>
                          <a:ea typeface="Calibri"/>
                          <a:cs typeface="Times New Roman"/>
                        </a:rPr>
                        <a:t>nd</a:t>
                      </a:r>
                      <a:r>
                        <a:rPr lang="en-US" sz="800" b="0" dirty="0" smtClean="0">
                          <a:latin typeface="+mn-lt"/>
                          <a:ea typeface="Calibri"/>
                          <a:cs typeface="Times New Roman"/>
                        </a:rPr>
                        <a:t> CSSB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latin typeface="+mn-lt"/>
                          <a:ea typeface="Calibri"/>
                          <a:cs typeface="Times New Roman"/>
                        </a:rPr>
                        <a:t>Unit 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latin typeface="+mn-lt"/>
                          <a:ea typeface="Calibri"/>
                          <a:cs typeface="Times New Roman"/>
                        </a:rPr>
                        <a:t>Unit 2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latin typeface="+mn-lt"/>
                          <a:ea typeface="Calibri"/>
                          <a:cs typeface="Times New Roman"/>
                        </a:rPr>
                        <a:t>Unit 3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latin typeface="+mn-lt"/>
                          <a:ea typeface="Calibri"/>
                          <a:cs typeface="Times New Roman"/>
                        </a:rPr>
                        <a:t>Unit 4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latin typeface="+mn-lt"/>
                          <a:ea typeface="Calibri"/>
                          <a:cs typeface="Times New Roman"/>
                        </a:rPr>
                        <a:t>ACKNOWLEDGE: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latin typeface="+mn-lt"/>
                          <a:ea typeface="Calibri"/>
                          <a:cs typeface="Times New Roman"/>
                        </a:rPr>
                        <a:t>               </a:t>
                      </a:r>
                      <a:endParaRPr lang="en-US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+mn-lt"/>
                          <a:ea typeface="Calibri"/>
                          <a:cs typeface="Times New Roman"/>
                        </a:rPr>
                        <a:t>//ORIGINAL SIGNED//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+mn-lt"/>
                          <a:ea typeface="Calibri"/>
                          <a:cs typeface="Times New Roman"/>
                        </a:rPr>
                        <a:t>JENKINS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+mn-lt"/>
                          <a:ea typeface="Calibri"/>
                          <a:cs typeface="Times New Roman"/>
                        </a:rPr>
                        <a:t>LTC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latin typeface="+mn-lt"/>
                          <a:ea typeface="Calibri"/>
                          <a:cs typeface="Times New Roman"/>
                        </a:rPr>
                        <a:t>OFFICIAL</a:t>
                      </a:r>
                      <a:r>
                        <a:rPr lang="en-US" sz="800" b="0" dirty="0"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 smtClean="0">
                          <a:latin typeface="+mn-lt"/>
                          <a:ea typeface="Calibri"/>
                          <a:cs typeface="Times New Roman"/>
                        </a:rPr>
                        <a:t>MILLER </a:t>
                      </a:r>
                      <a:endParaRPr lang="en-US" sz="8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dirty="0">
                          <a:latin typeface="+mn-lt"/>
                          <a:ea typeface="Calibri"/>
                          <a:cs typeface="Times New Roman"/>
                        </a:rPr>
                        <a:t>S3 </a:t>
                      </a:r>
                    </a:p>
                  </a:txBody>
                  <a:tcPr marL="27432" marR="2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4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 smtClean="0">
                          <a:latin typeface="+mn-lt"/>
                          <a:ea typeface="Calibri"/>
                          <a:cs typeface="Times New Roman"/>
                        </a:rPr>
                        <a:t>Coordinating</a:t>
                      </a:r>
                      <a:r>
                        <a:rPr lang="en-US" sz="800" b="0" u="sng" baseline="0" dirty="0" smtClean="0">
                          <a:latin typeface="+mn-lt"/>
                          <a:ea typeface="Calibri"/>
                          <a:cs typeface="Times New Roman"/>
                        </a:rPr>
                        <a:t>  Instructions:</a:t>
                      </a:r>
                      <a:r>
                        <a:rPr lang="en-US" sz="800" b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228600" marR="0" indent="-2286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14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 smtClean="0">
                          <a:latin typeface="+mn-lt"/>
                          <a:ea typeface="Calibri"/>
                          <a:cs typeface="Times New Roman"/>
                        </a:rPr>
                        <a:t>Command and Signal</a:t>
                      </a:r>
                      <a:r>
                        <a:rPr lang="en-US" sz="800" b="0" u="none" dirty="0" smtClean="0"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endParaRPr lang="en-US" sz="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13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u="sng" dirty="0" smtClean="0">
                          <a:latin typeface="+mn-lt"/>
                          <a:ea typeface="Calibri"/>
                          <a:cs typeface="Times New Roman"/>
                        </a:rPr>
                        <a:t>SUSTAINMENT</a:t>
                      </a:r>
                      <a:r>
                        <a:rPr lang="en-US" sz="800" b="0" dirty="0" smtClean="0">
                          <a:latin typeface="+mn-lt"/>
                          <a:ea typeface="Calibri"/>
                          <a:cs typeface="Times New Roman"/>
                        </a:rPr>
                        <a:t>: </a:t>
                      </a:r>
                      <a:endParaRPr lang="en-US" sz="8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800" b="0" dirty="0" smtClean="0">
                          <a:latin typeface="+mn-lt"/>
                          <a:ea typeface="Calibri"/>
                          <a:cs typeface="Times New Roman"/>
                        </a:rPr>
                        <a:t>No change</a:t>
                      </a:r>
                      <a:endParaRPr lang="en-US" sz="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>
                          <a:latin typeface="+mn-lt"/>
                          <a:ea typeface="Calibri"/>
                          <a:cs typeface="Times New Roman"/>
                        </a:rPr>
                        <a:t>TIMELINE</a:t>
                      </a:r>
                      <a:r>
                        <a:rPr lang="en-US" sz="800" b="0" dirty="0"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800" b="0" u="sng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800" b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800" b="0" dirty="0" smtClean="0">
                          <a:latin typeface="+mn-lt"/>
                          <a:ea typeface="Calibri"/>
                          <a:cs typeface="Times New Roman"/>
                        </a:rPr>
                        <a:t>None</a:t>
                      </a:r>
                      <a:endParaRPr lang="en-US" sz="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u="sng" dirty="0">
                          <a:latin typeface="+mn-lt"/>
                          <a:ea typeface="Calibri"/>
                          <a:cs typeface="Times New Roman"/>
                        </a:rPr>
                        <a:t>ATTACHMENTS &amp; ANNEXES</a:t>
                      </a:r>
                      <a:r>
                        <a:rPr lang="en-US" sz="800" b="0" dirty="0">
                          <a:latin typeface="+mn-lt"/>
                          <a:ea typeface="Calibri"/>
                          <a:cs typeface="Times New Roman"/>
                        </a:rPr>
                        <a:t>:</a:t>
                      </a:r>
                      <a:r>
                        <a:rPr lang="en-US" sz="800" b="0" u="sng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n-US" sz="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7432" marR="2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TOC Operational Policy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Task</a:t>
            </a:r>
            <a:r>
              <a:rPr lang="en-US" dirty="0" smtClean="0"/>
              <a:t>: To clearly communicate acceptable standards for Tactical Operation Center personnel.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TOC is required to provide 24-hour coverage with </a:t>
            </a:r>
            <a:r>
              <a:rPr lang="en-US" smtClean="0"/>
              <a:t>limited resources.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Standards</a:t>
            </a:r>
            <a:r>
              <a:rPr lang="en-US" dirty="0" smtClean="0"/>
              <a:t>: </a:t>
            </a:r>
          </a:p>
          <a:p>
            <a:pPr marL="0" indent="0"/>
            <a:r>
              <a:rPr lang="en-US" dirty="0" smtClean="0"/>
              <a:t> Define personnel standards.</a:t>
            </a:r>
          </a:p>
          <a:p>
            <a:pPr marL="0" indent="0"/>
            <a:r>
              <a:rPr lang="en-US" dirty="0" smtClean="0"/>
              <a:t> Define resource requirements and standards.</a:t>
            </a:r>
          </a:p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00" y="1777585"/>
            <a:ext cx="3090143" cy="400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Attachments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7880" y="1140020"/>
          <a:ext cx="914400" cy="714375"/>
        </p:xfrm>
        <a:graphic>
          <a:graphicData uri="http://schemas.openxmlformats.org/presentationml/2006/ole">
            <p:oleObj spid="_x0000_s19458" name="Worksheet" showAsIcon="1" r:id="rId3" imgW="914400" imgH="714240" progId="Excel.Sheet.12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77880" y="1739180"/>
          <a:ext cx="914400" cy="714375"/>
        </p:xfrm>
        <a:graphic>
          <a:graphicData uri="http://schemas.openxmlformats.org/presentationml/2006/ole">
            <p:oleObj spid="_x0000_s19459" name="Worksheet" showAsIcon="1" r:id="rId4" imgW="914400" imgH="714240" progId="Excel.Sheet.12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7880" y="2357438"/>
          <a:ext cx="914400" cy="714375"/>
        </p:xfrm>
        <a:graphic>
          <a:graphicData uri="http://schemas.openxmlformats.org/presentationml/2006/ole">
            <p:oleObj spid="_x0000_s19460" name="Worksheet" showAsIcon="1" r:id="rId5" imgW="914400" imgH="714240" progId="Excel.Sheet.12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77880" y="3786188"/>
          <a:ext cx="914400" cy="714375"/>
        </p:xfrm>
        <a:graphic>
          <a:graphicData uri="http://schemas.openxmlformats.org/presentationml/2006/ole">
            <p:oleObj spid="_x0000_s19462" name="Worksheet" showAsIcon="1" r:id="rId6" imgW="914400" imgH="714240" progId="Excel.Sheet.12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77880" y="4500563"/>
          <a:ext cx="914400" cy="714375"/>
        </p:xfrm>
        <a:graphic>
          <a:graphicData uri="http://schemas.openxmlformats.org/presentationml/2006/ole">
            <p:oleObj spid="_x0000_s19463" name="Worksheet" showAsIcon="1" r:id="rId7" imgW="914400" imgH="714240" progId="Excel.Sheet.8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77880" y="5214938"/>
          <a:ext cx="914400" cy="714375"/>
        </p:xfrm>
        <a:graphic>
          <a:graphicData uri="http://schemas.openxmlformats.org/presentationml/2006/ole">
            <p:oleObj spid="_x0000_s19465" name="Worksheet" showAsIcon="1" r:id="rId8" imgW="914400" imgH="714240" progId="Excel.Sheet.12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77880" y="3006545"/>
          <a:ext cx="914400" cy="714375"/>
        </p:xfrm>
        <a:graphic>
          <a:graphicData uri="http://schemas.openxmlformats.org/presentationml/2006/ole">
            <p:oleObj spid="_x0000_s19466" name="Worksheet" showAsIcon="1" r:id="rId9" imgW="914400" imgH="714240" progId="Excel.Sheet.12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653220" y="1140020"/>
          <a:ext cx="914400" cy="714375"/>
        </p:xfrm>
        <a:graphic>
          <a:graphicData uri="http://schemas.openxmlformats.org/presentationml/2006/ole">
            <p:oleObj spid="_x0000_s19467" name="Document" showAsIcon="1" r:id="rId10" imgW="914400" imgH="714240" progId="Word.Document.12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660540" y="1792905"/>
          <a:ext cx="914400" cy="714375"/>
        </p:xfrm>
        <a:graphic>
          <a:graphicData uri="http://schemas.openxmlformats.org/presentationml/2006/ole">
            <p:oleObj spid="_x0000_s19468" name="Document" showAsIcon="1" r:id="rId11" imgW="914400" imgH="714240" progId="Word.Document.8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698945" y="2507280"/>
          <a:ext cx="914400" cy="714375"/>
        </p:xfrm>
        <a:graphic>
          <a:graphicData uri="http://schemas.openxmlformats.org/presentationml/2006/ole">
            <p:oleObj spid="_x0000_s19469" name="Document" showAsIcon="1" r:id="rId12" imgW="914400" imgH="714240" progId="Word.Document.12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613345" y="1140020"/>
          <a:ext cx="914400" cy="714375"/>
        </p:xfrm>
        <a:graphic>
          <a:graphicData uri="http://schemas.openxmlformats.org/presentationml/2006/ole">
            <p:oleObj spid="_x0000_s19470" name="Worksheet" showAsIcon="1" r:id="rId13" imgW="914400" imgH="71424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of Effort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1153950" y="4903913"/>
            <a:ext cx="6518456" cy="609600"/>
          </a:xfrm>
          <a:prstGeom prst="rightArrow">
            <a:avLst/>
          </a:prstGeom>
          <a:gradFill>
            <a:gsLst>
              <a:gs pos="0">
                <a:srgbClr val="339933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Electronic Warfare Operations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153959" y="5579680"/>
            <a:ext cx="6518454" cy="609600"/>
          </a:xfrm>
          <a:prstGeom prst="rightArrow">
            <a:avLst/>
          </a:prstGeom>
          <a:gradFill>
            <a:gsLst>
              <a:gs pos="0">
                <a:srgbClr val="339933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Chemical, Biological, Radiological, and Nuclear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4262915" y="4093333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Accountability</a:t>
            </a:r>
            <a:endParaRPr lang="en-US" sz="1200" dirty="0"/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1153955" y="4093333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Red Cross Message</a:t>
            </a:r>
            <a:endParaRPr lang="en-US" sz="1200" dirty="0"/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4262915" y="3908667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Movement Operations</a:t>
            </a:r>
            <a:endParaRPr lang="en-US" sz="1200" dirty="0"/>
          </a:p>
        </p:txBody>
      </p:sp>
      <p:sp>
        <p:nvSpPr>
          <p:cNvPr id="18" name="TextBox 17"/>
          <p:cNvSpPr txBox="1">
            <a:spLocks/>
          </p:cNvSpPr>
          <p:nvPr/>
        </p:nvSpPr>
        <p:spPr>
          <a:xfrm>
            <a:off x="1153955" y="3908667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Trackers</a:t>
            </a:r>
            <a:endParaRPr lang="en-US" sz="1200" dirty="0"/>
          </a:p>
        </p:txBody>
      </p:sp>
      <p:sp>
        <p:nvSpPr>
          <p:cNvPr id="20" name="TextBox 19"/>
          <p:cNvSpPr txBox="1">
            <a:spLocks/>
          </p:cNvSpPr>
          <p:nvPr/>
        </p:nvSpPr>
        <p:spPr>
          <a:xfrm>
            <a:off x="4262915" y="3724001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Tactical Communication</a:t>
            </a:r>
            <a:endParaRPr lang="en-US" sz="1200" dirty="0"/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1153955" y="3724001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Serious Incident Reports</a:t>
            </a:r>
            <a:endParaRPr lang="en-US" sz="1200" dirty="0"/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4262915" y="3354669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Battle Drills</a:t>
            </a:r>
            <a:endParaRPr lang="en-US" sz="1200" dirty="0"/>
          </a:p>
        </p:txBody>
      </p:sp>
      <p:sp>
        <p:nvSpPr>
          <p:cNvPr id="27" name="TextBox 26"/>
          <p:cNvSpPr txBox="1">
            <a:spLocks/>
          </p:cNvSpPr>
          <p:nvPr/>
        </p:nvSpPr>
        <p:spPr>
          <a:xfrm>
            <a:off x="4262915" y="3539335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Commander’s Critical Incident Requirements</a:t>
            </a:r>
            <a:endParaRPr lang="en-US" sz="1200" dirty="0"/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1153955" y="3539335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Battle Rhythms</a:t>
            </a:r>
            <a:endParaRPr lang="en-US" sz="1200" dirty="0"/>
          </a:p>
        </p:txBody>
      </p:sp>
      <p:sp>
        <p:nvSpPr>
          <p:cNvPr id="29" name="TextBox 28"/>
          <p:cNvSpPr txBox="1">
            <a:spLocks/>
          </p:cNvSpPr>
          <p:nvPr/>
        </p:nvSpPr>
        <p:spPr>
          <a:xfrm>
            <a:off x="1153955" y="3354669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Request For Information</a:t>
            </a:r>
            <a:endParaRPr lang="en-US" sz="1200" dirty="0"/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1153955" y="2154276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OPORDs / FRAGOs</a:t>
            </a:r>
            <a:endParaRPr lang="en-US" sz="1200" dirty="0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4262914" y="2154276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Training</a:t>
            </a:r>
            <a:endParaRPr lang="en-US" sz="1200" dirty="0"/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1153955" y="2708274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Unit Status Reports</a:t>
            </a:r>
            <a:endParaRPr lang="en-US" sz="1200" dirty="0"/>
          </a:p>
        </p:txBody>
      </p:sp>
      <p:sp>
        <p:nvSpPr>
          <p:cNvPr id="12" name="TextBox 11"/>
          <p:cNvSpPr txBox="1">
            <a:spLocks/>
          </p:cNvSpPr>
          <p:nvPr/>
        </p:nvSpPr>
        <p:spPr>
          <a:xfrm>
            <a:off x="4262915" y="2523608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Redeployment</a:t>
            </a:r>
            <a:endParaRPr lang="en-US" sz="1200" dirty="0"/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4262915" y="2708274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Briefings</a:t>
            </a:r>
            <a:endParaRPr lang="en-US" sz="1200" dirty="0"/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1153955" y="2338942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MDMP</a:t>
            </a:r>
            <a:endParaRPr lang="en-US" sz="1200" dirty="0"/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1153955" y="2892940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Troops-To-Task</a:t>
            </a:r>
            <a:endParaRPr lang="en-US" sz="1200" dirty="0"/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1153955" y="2523608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Training</a:t>
            </a:r>
            <a:endParaRPr lang="en-US" sz="1200" dirty="0"/>
          </a:p>
        </p:txBody>
      </p:sp>
      <p:sp>
        <p:nvSpPr>
          <p:cNvPr id="22" name="TextBox 21"/>
          <p:cNvSpPr txBox="1">
            <a:spLocks/>
          </p:cNvSpPr>
          <p:nvPr/>
        </p:nvSpPr>
        <p:spPr>
          <a:xfrm>
            <a:off x="4262915" y="2338942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Staff Assisted Visit/CMD </a:t>
            </a:r>
            <a:r>
              <a:rPr lang="en-US" sz="1200" dirty="0" err="1" smtClean="0"/>
              <a:t>Insp</a:t>
            </a:r>
            <a:r>
              <a:rPr lang="en-US" sz="1200" dirty="0" smtClean="0"/>
              <a:t> </a:t>
            </a:r>
            <a:r>
              <a:rPr lang="en-US" sz="1200" dirty="0" err="1" smtClean="0"/>
              <a:t>Prgm</a:t>
            </a:r>
            <a:endParaRPr lang="en-US" sz="1200" dirty="0"/>
          </a:p>
        </p:txBody>
      </p:sp>
      <p:sp>
        <p:nvSpPr>
          <p:cNvPr id="23" name="TextBox 22"/>
          <p:cNvSpPr txBox="1">
            <a:spLocks/>
          </p:cNvSpPr>
          <p:nvPr/>
        </p:nvSpPr>
        <p:spPr>
          <a:xfrm>
            <a:off x="1153955" y="1969610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Command Inspection Program</a:t>
            </a:r>
            <a:endParaRPr lang="en-US" sz="1200" dirty="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4262915" y="1969610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Force Protection</a:t>
            </a:r>
            <a:endParaRPr lang="en-US" sz="1200" dirty="0"/>
          </a:p>
        </p:txBody>
      </p:sp>
      <p:sp>
        <p:nvSpPr>
          <p:cNvPr id="31" name="TextBox 30"/>
          <p:cNvSpPr txBox="1">
            <a:spLocks/>
          </p:cNvSpPr>
          <p:nvPr/>
        </p:nvSpPr>
        <p:spPr>
          <a:xfrm>
            <a:off x="4262915" y="2892940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Staff Duty</a:t>
            </a:r>
            <a:endParaRPr lang="en-US" sz="1200" dirty="0"/>
          </a:p>
        </p:txBody>
      </p:sp>
      <p:sp>
        <p:nvSpPr>
          <p:cNvPr id="36" name="TextBox 35"/>
          <p:cNvSpPr txBox="1">
            <a:spLocks/>
          </p:cNvSpPr>
          <p:nvPr/>
        </p:nvSpPr>
        <p:spPr>
          <a:xfrm>
            <a:off x="4262913" y="4518267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Composite Risk Management Worksheet</a:t>
            </a:r>
            <a:endParaRPr lang="en-US" sz="1200" dirty="0"/>
          </a:p>
        </p:txBody>
      </p:sp>
      <p:sp>
        <p:nvSpPr>
          <p:cNvPr id="37" name="TextBox 36"/>
          <p:cNvSpPr txBox="1">
            <a:spLocks/>
          </p:cNvSpPr>
          <p:nvPr/>
        </p:nvSpPr>
        <p:spPr>
          <a:xfrm>
            <a:off x="1153953" y="4518267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Inspections</a:t>
            </a:r>
            <a:endParaRPr lang="en-US" sz="1200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1153950" y="981450"/>
            <a:ext cx="6874495" cy="1295400"/>
          </a:xfrm>
          <a:prstGeom prst="rightArrow">
            <a:avLst/>
          </a:prstGeom>
          <a:gradFill flip="none" rotWithShape="1">
            <a:gsLst>
              <a:gs pos="0">
                <a:srgbClr val="339933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/>
              <a:t>Operations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153955" y="4093333"/>
            <a:ext cx="6518455" cy="609600"/>
          </a:xfrm>
          <a:prstGeom prst="rightArrow">
            <a:avLst/>
          </a:prstGeom>
          <a:gradFill>
            <a:gsLst>
              <a:gs pos="0">
                <a:srgbClr val="339933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Safety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1153955" y="2929735"/>
            <a:ext cx="6518455" cy="609600"/>
          </a:xfrm>
          <a:prstGeom prst="rightArrow">
            <a:avLst/>
          </a:prstGeom>
          <a:gradFill>
            <a:gsLst>
              <a:gs pos="0">
                <a:srgbClr val="339933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Tactical Operations Center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>
            <a:spLocks/>
          </p:cNvSpPr>
          <p:nvPr/>
        </p:nvSpPr>
        <p:spPr>
          <a:xfrm>
            <a:off x="1153954" y="4702933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Classes</a:t>
            </a:r>
            <a:endParaRPr lang="en-US" sz="1200" dirty="0"/>
          </a:p>
        </p:txBody>
      </p:sp>
      <p:sp>
        <p:nvSpPr>
          <p:cNvPr id="39" name="TextBox 38"/>
          <p:cNvSpPr txBox="1">
            <a:spLocks/>
          </p:cNvSpPr>
          <p:nvPr/>
        </p:nvSpPr>
        <p:spPr>
          <a:xfrm>
            <a:off x="4262912" y="4702933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Briefings</a:t>
            </a:r>
            <a:endParaRPr lang="en-US" sz="1200" dirty="0"/>
          </a:p>
        </p:txBody>
      </p:sp>
      <p:sp>
        <p:nvSpPr>
          <p:cNvPr id="40" name="TextBox 39"/>
          <p:cNvSpPr txBox="1">
            <a:spLocks/>
          </p:cNvSpPr>
          <p:nvPr/>
        </p:nvSpPr>
        <p:spPr>
          <a:xfrm>
            <a:off x="1153951" y="5372132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Inspections</a:t>
            </a:r>
            <a:endParaRPr lang="en-US" sz="1200" dirty="0"/>
          </a:p>
        </p:txBody>
      </p:sp>
      <p:sp>
        <p:nvSpPr>
          <p:cNvPr id="41" name="TextBox 40"/>
          <p:cNvSpPr txBox="1">
            <a:spLocks/>
          </p:cNvSpPr>
          <p:nvPr/>
        </p:nvSpPr>
        <p:spPr>
          <a:xfrm>
            <a:off x="4262908" y="5372132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FRAGOs</a:t>
            </a:r>
            <a:endParaRPr lang="en-US" sz="1200" dirty="0"/>
          </a:p>
        </p:txBody>
      </p:sp>
      <p:sp>
        <p:nvSpPr>
          <p:cNvPr id="42" name="TextBox 41"/>
          <p:cNvSpPr txBox="1">
            <a:spLocks/>
          </p:cNvSpPr>
          <p:nvPr/>
        </p:nvSpPr>
        <p:spPr>
          <a:xfrm>
            <a:off x="1153951" y="5541275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Classes</a:t>
            </a:r>
            <a:endParaRPr lang="en-US" sz="1200" dirty="0"/>
          </a:p>
        </p:txBody>
      </p:sp>
      <p:sp>
        <p:nvSpPr>
          <p:cNvPr id="43" name="TextBox 42"/>
          <p:cNvSpPr txBox="1">
            <a:spLocks/>
          </p:cNvSpPr>
          <p:nvPr/>
        </p:nvSpPr>
        <p:spPr>
          <a:xfrm>
            <a:off x="4262911" y="5541275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Standard Operating Procedures</a:t>
            </a:r>
            <a:endParaRPr lang="en-US" sz="1200" dirty="0"/>
          </a:p>
        </p:txBody>
      </p:sp>
      <p:sp>
        <p:nvSpPr>
          <p:cNvPr id="46" name="TextBox 45"/>
          <p:cNvSpPr txBox="1">
            <a:spLocks/>
          </p:cNvSpPr>
          <p:nvPr/>
        </p:nvSpPr>
        <p:spPr>
          <a:xfrm>
            <a:off x="1153958" y="6009026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Inspections</a:t>
            </a:r>
            <a:endParaRPr lang="en-US" sz="1200" dirty="0"/>
          </a:p>
        </p:txBody>
      </p:sp>
      <p:sp>
        <p:nvSpPr>
          <p:cNvPr id="47" name="TextBox 46"/>
          <p:cNvSpPr txBox="1">
            <a:spLocks/>
          </p:cNvSpPr>
          <p:nvPr/>
        </p:nvSpPr>
        <p:spPr>
          <a:xfrm>
            <a:off x="4262915" y="6009026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FRAGOs</a:t>
            </a:r>
            <a:endParaRPr lang="en-US" sz="1200" dirty="0"/>
          </a:p>
        </p:txBody>
      </p:sp>
      <p:sp>
        <p:nvSpPr>
          <p:cNvPr id="48" name="TextBox 47"/>
          <p:cNvSpPr txBox="1">
            <a:spLocks/>
          </p:cNvSpPr>
          <p:nvPr/>
        </p:nvSpPr>
        <p:spPr>
          <a:xfrm>
            <a:off x="1153958" y="6193692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Classes</a:t>
            </a:r>
            <a:endParaRPr lang="en-US" sz="1200" dirty="0"/>
          </a:p>
        </p:txBody>
      </p:sp>
      <p:sp>
        <p:nvSpPr>
          <p:cNvPr id="49" name="TextBox 48"/>
          <p:cNvSpPr txBox="1">
            <a:spLocks/>
          </p:cNvSpPr>
          <p:nvPr/>
        </p:nvSpPr>
        <p:spPr>
          <a:xfrm>
            <a:off x="4262918" y="6193692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Standard Operating Procedures</a:t>
            </a:r>
            <a:endParaRPr lang="en-US" sz="1200" dirty="0"/>
          </a:p>
        </p:txBody>
      </p:sp>
      <p:sp>
        <p:nvSpPr>
          <p:cNvPr id="44" name="TextBox 43"/>
          <p:cNvSpPr txBox="1">
            <a:spLocks/>
          </p:cNvSpPr>
          <p:nvPr/>
        </p:nvSpPr>
        <p:spPr>
          <a:xfrm>
            <a:off x="1153954" y="4887599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Standard Operating Procedures</a:t>
            </a:r>
            <a:endParaRPr lang="en-US" sz="1200" dirty="0"/>
          </a:p>
        </p:txBody>
      </p:sp>
      <p:sp>
        <p:nvSpPr>
          <p:cNvPr id="45" name="TextBox 44"/>
          <p:cNvSpPr txBox="1">
            <a:spLocks/>
          </p:cNvSpPr>
          <p:nvPr/>
        </p:nvSpPr>
        <p:spPr>
          <a:xfrm>
            <a:off x="4262904" y="4887599"/>
            <a:ext cx="3108960" cy="18466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none" lIns="91440" tIns="0" rIns="91440" bIns="0" rtlCol="0" anchor="ctr" anchorCtr="0">
            <a:spAutoFit/>
          </a:bodyPr>
          <a:lstStyle/>
          <a:p>
            <a:pPr algn="l"/>
            <a:r>
              <a:rPr lang="en-US" sz="1200" dirty="0" smtClean="0"/>
              <a:t>FRAGOs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/>
          <p:cNvSpPr/>
          <p:nvPr/>
        </p:nvSpPr>
        <p:spPr bwMode="auto">
          <a:xfrm>
            <a:off x="103300" y="3429001"/>
            <a:ext cx="821445" cy="3050455"/>
          </a:xfrm>
          <a:prstGeom prst="rect">
            <a:avLst/>
          </a:prstGeom>
          <a:solidFill>
            <a:schemeClr val="accent3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Rounded Rectangle 138"/>
          <p:cNvSpPr/>
          <p:nvPr/>
        </p:nvSpPr>
        <p:spPr bwMode="auto">
          <a:xfrm rot="5400000">
            <a:off x="-83996" y="5125071"/>
            <a:ext cx="1611788" cy="326443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23525" y="1870855"/>
            <a:ext cx="7296950" cy="4608600"/>
          </a:xfrm>
          <a:prstGeom prst="rect">
            <a:avLst/>
          </a:prstGeom>
          <a:solidFill>
            <a:schemeClr val="accent3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 rot="5400000">
            <a:off x="441267" y="3604018"/>
            <a:ext cx="170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Restricted Access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Tactical Operation Center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 rot="16200000">
            <a:off x="848696" y="2752186"/>
            <a:ext cx="1881848" cy="119178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Wall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075675" y="3291840"/>
            <a:ext cx="1574605" cy="460860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OIC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 rot="5400000">
            <a:off x="4034330" y="2677359"/>
            <a:ext cx="1843440" cy="460860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Battle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NCO</a:t>
            </a:r>
          </a:p>
        </p:txBody>
      </p:sp>
      <p:sp>
        <p:nvSpPr>
          <p:cNvPr id="9" name="Rounded Rectangle 8"/>
          <p:cNvSpPr/>
          <p:nvPr/>
        </p:nvSpPr>
        <p:spPr bwMode="auto">
          <a:xfrm rot="5400000">
            <a:off x="5378505" y="2677359"/>
            <a:ext cx="1843440" cy="460860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Battle NCO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Force Prot/EWO/CBRN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 rot="16200000">
            <a:off x="5839365" y="2677359"/>
            <a:ext cx="1843440" cy="460860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Battle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Captain</a:t>
            </a:r>
          </a:p>
        </p:txBody>
      </p:sp>
      <p:sp>
        <p:nvSpPr>
          <p:cNvPr id="11" name="Rounded Rectangle 10"/>
          <p:cNvSpPr/>
          <p:nvPr/>
        </p:nvSpPr>
        <p:spPr bwMode="auto">
          <a:xfrm rot="5400000">
            <a:off x="5263291" y="5173686"/>
            <a:ext cx="1843440" cy="460860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S2</a:t>
            </a:r>
          </a:p>
        </p:txBody>
      </p:sp>
      <p:sp>
        <p:nvSpPr>
          <p:cNvPr id="12" name="Rounded Rectangle 11"/>
          <p:cNvSpPr/>
          <p:nvPr/>
        </p:nvSpPr>
        <p:spPr bwMode="auto">
          <a:xfrm rot="5400000">
            <a:off x="4034330" y="5173687"/>
            <a:ext cx="1843440" cy="460860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S2</a:t>
            </a:r>
          </a:p>
        </p:txBody>
      </p:sp>
      <p:sp>
        <p:nvSpPr>
          <p:cNvPr id="13" name="Rounded Rectangle 12"/>
          <p:cNvSpPr/>
          <p:nvPr/>
        </p:nvSpPr>
        <p:spPr bwMode="auto">
          <a:xfrm rot="5400000">
            <a:off x="2536535" y="5173687"/>
            <a:ext cx="1843440" cy="460860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/>
              <a:t>Battle NCO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Training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5400000">
            <a:off x="1046971" y="5173686"/>
            <a:ext cx="1843440" cy="460860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NCOIC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19370435">
            <a:off x="7052119" y="5906052"/>
            <a:ext cx="1150930" cy="190251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AFN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7437087" y="1962949"/>
            <a:ext cx="652888" cy="699121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Tactical </a:t>
            </a:r>
            <a:r>
              <a:rPr kumimoji="0" lang="en-US" sz="9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Comms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3382665" y="1810505"/>
            <a:ext cx="1150930" cy="13716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Map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 rot="5400000">
            <a:off x="7636780" y="3706675"/>
            <a:ext cx="1150930" cy="13716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bg1"/>
                </a:solidFill>
              </a:rPr>
              <a:t>MIRC / Map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 rot="5400000">
            <a:off x="7636780" y="4897230"/>
            <a:ext cx="1150930" cy="13716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bg1"/>
                </a:solidFill>
              </a:rPr>
              <a:t>COP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3305855" y="6441050"/>
            <a:ext cx="1150930" cy="13716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RFI Board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115300" y="6441050"/>
            <a:ext cx="1150930" cy="13716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FRAGOs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 rot="16200000">
            <a:off x="400942" y="5833427"/>
            <a:ext cx="1045166" cy="13716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Training Board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 rot="16200000">
            <a:off x="412527" y="4761437"/>
            <a:ext cx="1005541" cy="13716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Training Board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924745" y="6441050"/>
            <a:ext cx="1150930" cy="13716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FRAGOs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5072485" y="1810505"/>
            <a:ext cx="1150930" cy="13716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EWO Board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 rot="5400000">
            <a:off x="7705360" y="2584700"/>
            <a:ext cx="1013770" cy="13716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Convoy </a:t>
            </a:r>
            <a:r>
              <a:rPr lang="en-US" sz="1000" b="1" dirty="0" err="1" smtClean="0">
                <a:solidFill>
                  <a:schemeClr val="bg1"/>
                </a:solidFill>
              </a:rPr>
              <a:t>Brd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2152485" y="1810505"/>
            <a:ext cx="1150930" cy="13716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Battle Matrix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 rot="16200000">
            <a:off x="1338360" y="2570374"/>
            <a:ext cx="1150930" cy="13716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Operations </a:t>
            </a:r>
            <a:r>
              <a:rPr lang="en-US" sz="1000" b="1" dirty="0" err="1" smtClean="0">
                <a:solidFill>
                  <a:schemeClr val="bg1"/>
                </a:solidFill>
              </a:rPr>
              <a:t>Brd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Trapezoid 30"/>
          <p:cNvSpPr/>
          <p:nvPr/>
        </p:nvSpPr>
        <p:spPr bwMode="auto">
          <a:xfrm rot="5400000">
            <a:off x="1326930" y="2542790"/>
            <a:ext cx="652579" cy="153620"/>
          </a:xfrm>
          <a:prstGeom prst="trapezoid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solidFill>
                  <a:schemeClr val="bg1"/>
                </a:solidFill>
              </a:rPr>
              <a:t>Company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Trapezoid 32"/>
          <p:cNvSpPr/>
          <p:nvPr/>
        </p:nvSpPr>
        <p:spPr bwMode="auto">
          <a:xfrm rot="5400000">
            <a:off x="1326931" y="3234385"/>
            <a:ext cx="652579" cy="153620"/>
          </a:xfrm>
          <a:prstGeom prst="trapezoid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solidFill>
                  <a:schemeClr val="bg1"/>
                </a:solidFill>
              </a:rPr>
              <a:t>Company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4" name="Trapezoid 33"/>
          <p:cNvSpPr/>
          <p:nvPr/>
        </p:nvSpPr>
        <p:spPr bwMode="auto">
          <a:xfrm rot="5400000">
            <a:off x="7740566" y="3234386"/>
            <a:ext cx="652579" cy="153620"/>
          </a:xfrm>
          <a:prstGeom prst="trapezoid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>
                <a:solidFill>
                  <a:schemeClr val="bg1"/>
                </a:solidFill>
              </a:rPr>
              <a:t>FRAGOs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5" name="Regular Pentagon 34"/>
          <p:cNvSpPr/>
          <p:nvPr/>
        </p:nvSpPr>
        <p:spPr bwMode="auto">
          <a:xfrm rot="5400000">
            <a:off x="4821633" y="2285080"/>
            <a:ext cx="268835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36" name="Regular Pentagon 35"/>
          <p:cNvSpPr/>
          <p:nvPr/>
        </p:nvSpPr>
        <p:spPr bwMode="auto">
          <a:xfrm rot="5400000">
            <a:off x="6270050" y="2223510"/>
            <a:ext cx="268835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37" name="Regular Pentagon 36"/>
          <p:cNvSpPr/>
          <p:nvPr/>
        </p:nvSpPr>
        <p:spPr bwMode="auto">
          <a:xfrm rot="16200000">
            <a:off x="6560830" y="2438700"/>
            <a:ext cx="268835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38" name="Regular Pentagon 37"/>
          <p:cNvSpPr/>
          <p:nvPr/>
        </p:nvSpPr>
        <p:spPr bwMode="auto">
          <a:xfrm>
            <a:off x="3112610" y="3415285"/>
            <a:ext cx="268835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39" name="Regular Pentagon 38"/>
          <p:cNvSpPr/>
          <p:nvPr/>
        </p:nvSpPr>
        <p:spPr bwMode="auto">
          <a:xfrm rot="5400000">
            <a:off x="1845245" y="5779936"/>
            <a:ext cx="268835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40" name="Regular Pentagon 39"/>
          <p:cNvSpPr/>
          <p:nvPr/>
        </p:nvSpPr>
        <p:spPr bwMode="auto">
          <a:xfrm rot="5400000">
            <a:off x="3334809" y="5871987"/>
            <a:ext cx="268835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41" name="Regular Pentagon 40"/>
          <p:cNvSpPr/>
          <p:nvPr/>
        </p:nvSpPr>
        <p:spPr bwMode="auto">
          <a:xfrm rot="5400000">
            <a:off x="3311644" y="4721056"/>
            <a:ext cx="268835" cy="175564"/>
          </a:xfrm>
          <a:prstGeom prst="pentago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42" name="Regular Pentagon 41"/>
          <p:cNvSpPr/>
          <p:nvPr/>
        </p:nvSpPr>
        <p:spPr bwMode="auto">
          <a:xfrm rot="5400000">
            <a:off x="1845245" y="4819810"/>
            <a:ext cx="268835" cy="175564"/>
          </a:xfrm>
          <a:prstGeom prst="pentago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43" name="Regular Pentagon 42"/>
          <p:cNvSpPr/>
          <p:nvPr/>
        </p:nvSpPr>
        <p:spPr bwMode="auto">
          <a:xfrm>
            <a:off x="2347251" y="3415286"/>
            <a:ext cx="268835" cy="175564"/>
          </a:xfrm>
          <a:prstGeom prst="pentago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44" name="Regular Pentagon 43"/>
          <p:cNvSpPr/>
          <p:nvPr/>
        </p:nvSpPr>
        <p:spPr bwMode="auto">
          <a:xfrm rot="5400000">
            <a:off x="4821635" y="3360421"/>
            <a:ext cx="268835" cy="175564"/>
          </a:xfrm>
          <a:prstGeom prst="pentago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45" name="Regular Pentagon 44"/>
          <p:cNvSpPr/>
          <p:nvPr/>
        </p:nvSpPr>
        <p:spPr bwMode="auto">
          <a:xfrm rot="5400000">
            <a:off x="6270050" y="3415288"/>
            <a:ext cx="268835" cy="175564"/>
          </a:xfrm>
          <a:prstGeom prst="pentago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46" name="Regular Pentagon 45"/>
          <p:cNvSpPr/>
          <p:nvPr/>
        </p:nvSpPr>
        <p:spPr bwMode="auto">
          <a:xfrm rot="16200000">
            <a:off x="6560831" y="3206801"/>
            <a:ext cx="268835" cy="175564"/>
          </a:xfrm>
          <a:prstGeom prst="pentago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907066" y="2254905"/>
            <a:ext cx="76810" cy="78669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Straight Connector 48"/>
          <p:cNvCxnSpPr>
            <a:stCxn id="47" idx="0"/>
          </p:cNvCxnSpPr>
          <p:nvPr/>
        </p:nvCxnSpPr>
        <p:spPr bwMode="auto">
          <a:xfrm rot="16200000" flipH="1">
            <a:off x="704220" y="2496155"/>
            <a:ext cx="690985" cy="208484"/>
          </a:xfrm>
          <a:prstGeom prst="line">
            <a:avLst/>
          </a:prstGeom>
          <a:solidFill>
            <a:schemeClr val="accent1"/>
          </a:solidFill>
          <a:ln w="28575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Rounded Rectangle 49"/>
          <p:cNvSpPr/>
          <p:nvPr/>
        </p:nvSpPr>
        <p:spPr bwMode="auto">
          <a:xfrm rot="5400000">
            <a:off x="7568200" y="4191005"/>
            <a:ext cx="1013770" cy="13716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CCIR/SIR/SPOT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" name="Regular Pentagon 50"/>
          <p:cNvSpPr/>
          <p:nvPr/>
        </p:nvSpPr>
        <p:spPr bwMode="auto">
          <a:xfrm>
            <a:off x="193830" y="1009485"/>
            <a:ext cx="537669" cy="175564"/>
          </a:xfrm>
          <a:prstGeom prst="pentago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6469084" y="987540"/>
            <a:ext cx="537670" cy="13716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Board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4" name="Isosceles Triangle 53"/>
          <p:cNvSpPr/>
          <p:nvPr/>
        </p:nvSpPr>
        <p:spPr bwMode="auto">
          <a:xfrm>
            <a:off x="2081157" y="3379624"/>
            <a:ext cx="266094" cy="21122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</a:t>
            </a:r>
          </a:p>
        </p:txBody>
      </p:sp>
      <p:sp>
        <p:nvSpPr>
          <p:cNvPr id="56" name="Isosceles Triangle 55"/>
          <p:cNvSpPr/>
          <p:nvPr/>
        </p:nvSpPr>
        <p:spPr bwMode="auto">
          <a:xfrm rot="5602514">
            <a:off x="1872096" y="4515817"/>
            <a:ext cx="266094" cy="21122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</a:t>
            </a:r>
          </a:p>
        </p:txBody>
      </p:sp>
      <p:sp>
        <p:nvSpPr>
          <p:cNvPr id="57" name="Isosceles Triangle 56"/>
          <p:cNvSpPr/>
          <p:nvPr/>
        </p:nvSpPr>
        <p:spPr bwMode="auto">
          <a:xfrm rot="5628345">
            <a:off x="1871148" y="6080461"/>
            <a:ext cx="266094" cy="211226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</a:t>
            </a:r>
          </a:p>
        </p:txBody>
      </p:sp>
      <p:sp>
        <p:nvSpPr>
          <p:cNvPr id="58" name="Trapezoid 57"/>
          <p:cNvSpPr/>
          <p:nvPr/>
        </p:nvSpPr>
        <p:spPr bwMode="auto">
          <a:xfrm>
            <a:off x="6430985" y="1163105"/>
            <a:ext cx="652579" cy="153620"/>
          </a:xfrm>
          <a:prstGeom prst="trapezoid">
            <a:avLst/>
          </a:prstGeom>
          <a:solidFill>
            <a:srgbClr val="33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bg1"/>
                </a:solidFill>
              </a:rPr>
              <a:t>Mailbox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6372461" y="1370251"/>
            <a:ext cx="757738" cy="137160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TV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>
            <a:off x="2040011" y="1259119"/>
            <a:ext cx="266094" cy="21122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1" name="Trapezoid 60"/>
          <p:cNvSpPr/>
          <p:nvPr/>
        </p:nvSpPr>
        <p:spPr bwMode="auto">
          <a:xfrm>
            <a:off x="3688685" y="3415285"/>
            <a:ext cx="384050" cy="193244"/>
          </a:xfrm>
          <a:prstGeom prst="trapezoid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Isosceles Triangle 54"/>
          <p:cNvSpPr/>
          <p:nvPr/>
        </p:nvSpPr>
        <p:spPr bwMode="auto">
          <a:xfrm>
            <a:off x="3751775" y="3368652"/>
            <a:ext cx="266094" cy="211226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</a:t>
            </a:r>
          </a:p>
        </p:txBody>
      </p:sp>
      <p:sp>
        <p:nvSpPr>
          <p:cNvPr id="62" name="Isosceles Triangle 61"/>
          <p:cNvSpPr/>
          <p:nvPr/>
        </p:nvSpPr>
        <p:spPr bwMode="auto">
          <a:xfrm rot="5602514">
            <a:off x="4823003" y="2019490"/>
            <a:ext cx="266094" cy="21122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</a:t>
            </a:r>
          </a:p>
        </p:txBody>
      </p:sp>
      <p:sp>
        <p:nvSpPr>
          <p:cNvPr id="64" name="Isosceles Triangle 63"/>
          <p:cNvSpPr/>
          <p:nvPr/>
        </p:nvSpPr>
        <p:spPr bwMode="auto">
          <a:xfrm rot="16200000">
            <a:off x="6560830" y="2090922"/>
            <a:ext cx="266094" cy="21122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</a:t>
            </a:r>
          </a:p>
        </p:txBody>
      </p:sp>
      <p:sp>
        <p:nvSpPr>
          <p:cNvPr id="65" name="Isosceles Triangle 64"/>
          <p:cNvSpPr/>
          <p:nvPr/>
        </p:nvSpPr>
        <p:spPr bwMode="auto">
          <a:xfrm rot="16200000">
            <a:off x="6580032" y="3531875"/>
            <a:ext cx="266094" cy="211226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</a:t>
            </a:r>
          </a:p>
        </p:txBody>
      </p:sp>
      <p:sp>
        <p:nvSpPr>
          <p:cNvPr id="66" name="Trapezoid 65"/>
          <p:cNvSpPr/>
          <p:nvPr/>
        </p:nvSpPr>
        <p:spPr bwMode="auto">
          <a:xfrm>
            <a:off x="6591005" y="3829509"/>
            <a:ext cx="384050" cy="193244"/>
          </a:xfrm>
          <a:prstGeom prst="trapezoid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rapezoid 66"/>
          <p:cNvSpPr/>
          <p:nvPr/>
        </p:nvSpPr>
        <p:spPr bwMode="auto">
          <a:xfrm rot="10800000">
            <a:off x="5954580" y="4289152"/>
            <a:ext cx="384050" cy="193244"/>
          </a:xfrm>
          <a:prstGeom prst="trapezoid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Trapezoid 67"/>
          <p:cNvSpPr/>
          <p:nvPr/>
        </p:nvSpPr>
        <p:spPr bwMode="auto">
          <a:xfrm rot="10800000">
            <a:off x="4725620" y="4289151"/>
            <a:ext cx="384050" cy="193244"/>
          </a:xfrm>
          <a:prstGeom prst="trapezoid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Trapezoid 68"/>
          <p:cNvSpPr/>
          <p:nvPr/>
        </p:nvSpPr>
        <p:spPr bwMode="auto">
          <a:xfrm rot="10800000">
            <a:off x="1741002" y="4289153"/>
            <a:ext cx="384050" cy="193244"/>
          </a:xfrm>
          <a:prstGeom prst="trapezoid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Trapezoid 69"/>
          <p:cNvSpPr/>
          <p:nvPr/>
        </p:nvSpPr>
        <p:spPr bwMode="auto">
          <a:xfrm>
            <a:off x="3880710" y="1204982"/>
            <a:ext cx="384050" cy="193244"/>
          </a:xfrm>
          <a:prstGeom prst="trapezoid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34240" y="1024606"/>
            <a:ext cx="1190555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900" dirty="0" smtClean="0"/>
              <a:t>NIPR/SIPR Computer</a:t>
            </a:r>
            <a:endParaRPr lang="en-US" sz="900" dirty="0"/>
          </a:p>
        </p:txBody>
      </p:sp>
      <p:sp>
        <p:nvSpPr>
          <p:cNvPr id="72" name="TextBox 71"/>
          <p:cNvSpPr txBox="1"/>
          <p:nvPr/>
        </p:nvSpPr>
        <p:spPr>
          <a:xfrm>
            <a:off x="7160374" y="984980"/>
            <a:ext cx="1034194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900" dirty="0" smtClean="0"/>
              <a:t>Whiteboard</a:t>
            </a:r>
            <a:endParaRPr lang="en-US" sz="900" dirty="0"/>
          </a:p>
        </p:txBody>
      </p:sp>
      <p:sp>
        <p:nvSpPr>
          <p:cNvPr id="73" name="TextBox 72"/>
          <p:cNvSpPr txBox="1"/>
          <p:nvPr/>
        </p:nvSpPr>
        <p:spPr>
          <a:xfrm>
            <a:off x="7163115" y="1163105"/>
            <a:ext cx="1034194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900" dirty="0" smtClean="0"/>
              <a:t>Mailbox (In/Out)</a:t>
            </a:r>
            <a:endParaRPr lang="en-US" sz="900" dirty="0"/>
          </a:p>
        </p:txBody>
      </p:sp>
      <p:sp>
        <p:nvSpPr>
          <p:cNvPr id="74" name="TextBox 73"/>
          <p:cNvSpPr txBox="1"/>
          <p:nvPr/>
        </p:nvSpPr>
        <p:spPr>
          <a:xfrm>
            <a:off x="7160374" y="1370251"/>
            <a:ext cx="1034194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900" dirty="0" smtClean="0"/>
              <a:t>Television</a:t>
            </a:r>
            <a:endParaRPr lang="en-US" sz="900" dirty="0"/>
          </a:p>
        </p:txBody>
      </p:sp>
      <p:sp>
        <p:nvSpPr>
          <p:cNvPr id="75" name="TextBox 74"/>
          <p:cNvSpPr txBox="1"/>
          <p:nvPr/>
        </p:nvSpPr>
        <p:spPr>
          <a:xfrm>
            <a:off x="2462466" y="1331846"/>
            <a:ext cx="1034194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900" dirty="0" smtClean="0"/>
              <a:t>Telephone</a:t>
            </a:r>
            <a:endParaRPr lang="en-US" sz="900" dirty="0"/>
          </a:p>
        </p:txBody>
      </p:sp>
      <p:sp>
        <p:nvSpPr>
          <p:cNvPr id="76" name="TextBox 75"/>
          <p:cNvSpPr txBox="1"/>
          <p:nvPr/>
        </p:nvSpPr>
        <p:spPr>
          <a:xfrm>
            <a:off x="4344311" y="1263199"/>
            <a:ext cx="1034194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900" dirty="0" smtClean="0"/>
              <a:t>Multi-drawer</a:t>
            </a:r>
            <a:endParaRPr lang="en-US" sz="900" dirty="0"/>
          </a:p>
        </p:txBody>
      </p:sp>
      <p:sp>
        <p:nvSpPr>
          <p:cNvPr id="77" name="Regular Pentagon 76"/>
          <p:cNvSpPr/>
          <p:nvPr/>
        </p:nvSpPr>
        <p:spPr bwMode="auto">
          <a:xfrm rot="5400000">
            <a:off x="4887471" y="5645518"/>
            <a:ext cx="268835" cy="175564"/>
          </a:xfrm>
          <a:prstGeom prst="pentago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78" name="Regular Pentagon 77"/>
          <p:cNvSpPr/>
          <p:nvPr/>
        </p:nvSpPr>
        <p:spPr bwMode="auto">
          <a:xfrm rot="5400000">
            <a:off x="4887470" y="5958528"/>
            <a:ext cx="268835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79" name="Regular Pentagon 78"/>
          <p:cNvSpPr/>
          <p:nvPr/>
        </p:nvSpPr>
        <p:spPr bwMode="auto">
          <a:xfrm rot="5400000">
            <a:off x="4864305" y="4855474"/>
            <a:ext cx="268835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 smtClean="0">
                <a:solidFill>
                  <a:schemeClr val="bg1"/>
                </a:solidFill>
              </a:rPr>
              <a:t>E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0" name="Regular Pentagon 79"/>
          <p:cNvSpPr/>
          <p:nvPr/>
        </p:nvSpPr>
        <p:spPr bwMode="auto">
          <a:xfrm rot="5400000">
            <a:off x="6116430" y="5603152"/>
            <a:ext cx="268835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81" name="Regular Pentagon 80"/>
          <p:cNvSpPr/>
          <p:nvPr/>
        </p:nvSpPr>
        <p:spPr bwMode="auto">
          <a:xfrm rot="5400000">
            <a:off x="6116429" y="4991111"/>
            <a:ext cx="268835" cy="175564"/>
          </a:xfrm>
          <a:prstGeom prst="pentagon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</a:t>
            </a:r>
          </a:p>
        </p:txBody>
      </p:sp>
      <p:sp>
        <p:nvSpPr>
          <p:cNvPr id="82" name="Isosceles Triangle 81"/>
          <p:cNvSpPr/>
          <p:nvPr/>
        </p:nvSpPr>
        <p:spPr bwMode="auto">
          <a:xfrm rot="5628345">
            <a:off x="6144228" y="5896523"/>
            <a:ext cx="266094" cy="211226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</a:t>
            </a:r>
          </a:p>
        </p:txBody>
      </p:sp>
      <p:sp>
        <p:nvSpPr>
          <p:cNvPr id="83" name="Isosceles Triangle 82"/>
          <p:cNvSpPr/>
          <p:nvPr/>
        </p:nvSpPr>
        <p:spPr bwMode="auto">
          <a:xfrm rot="5602514">
            <a:off x="6143280" y="4698608"/>
            <a:ext cx="266094" cy="21122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868661" y="3502460"/>
            <a:ext cx="76809" cy="52029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 rot="5400000">
            <a:off x="398426" y="3171369"/>
            <a:ext cx="128478" cy="537671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193830" y="3415286"/>
            <a:ext cx="537671" cy="355251"/>
          </a:xfrm>
          <a:prstGeom prst="line">
            <a:avLst/>
          </a:prstGeom>
          <a:solidFill>
            <a:schemeClr val="accent1"/>
          </a:solidFill>
          <a:ln w="28575" cap="flat" cmpd="thickThin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Rectangle 89"/>
          <p:cNvSpPr/>
          <p:nvPr/>
        </p:nvSpPr>
        <p:spPr bwMode="auto">
          <a:xfrm rot="16200000">
            <a:off x="-520712" y="5397187"/>
            <a:ext cx="1368726" cy="1207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Weapon Rack</a:t>
            </a:r>
          </a:p>
        </p:txBody>
      </p:sp>
      <p:sp>
        <p:nvSpPr>
          <p:cNvPr id="93" name="Oval 92"/>
          <p:cNvSpPr/>
          <p:nvPr/>
        </p:nvSpPr>
        <p:spPr bwMode="auto">
          <a:xfrm>
            <a:off x="2037270" y="1523871"/>
            <a:ext cx="249633" cy="25371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462466" y="1600681"/>
            <a:ext cx="1034194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900" dirty="0" smtClean="0"/>
              <a:t>Printer</a:t>
            </a:r>
            <a:endParaRPr lang="en-US" sz="900" dirty="0"/>
          </a:p>
        </p:txBody>
      </p:sp>
      <p:sp>
        <p:nvSpPr>
          <p:cNvPr id="95" name="Rectangle 94"/>
          <p:cNvSpPr/>
          <p:nvPr/>
        </p:nvSpPr>
        <p:spPr bwMode="auto">
          <a:xfrm>
            <a:off x="424259" y="6155755"/>
            <a:ext cx="422455" cy="29626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EWO</a:t>
            </a:r>
          </a:p>
        </p:txBody>
      </p:sp>
      <p:sp>
        <p:nvSpPr>
          <p:cNvPr id="96" name="Regular Pentagon 95"/>
          <p:cNvSpPr/>
          <p:nvPr/>
        </p:nvSpPr>
        <p:spPr bwMode="auto">
          <a:xfrm>
            <a:off x="222478" y="1201510"/>
            <a:ext cx="469091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 smtClean="0">
                <a:solidFill>
                  <a:schemeClr val="bg1"/>
                </a:solidFill>
              </a:rPr>
              <a:t>E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93090" y="1216631"/>
            <a:ext cx="1034194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900" dirty="0" smtClean="0"/>
              <a:t>CIDNE</a:t>
            </a:r>
            <a:endParaRPr lang="en-US" sz="900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616086" y="2984906"/>
            <a:ext cx="455377" cy="246890"/>
            <a:chOff x="103300" y="2046420"/>
            <a:chExt cx="455377" cy="246890"/>
          </a:xfrm>
        </p:grpSpPr>
        <p:sp>
          <p:nvSpPr>
            <p:cNvPr id="98" name="Plaque 97"/>
            <p:cNvSpPr/>
            <p:nvPr/>
          </p:nvSpPr>
          <p:spPr bwMode="auto">
            <a:xfrm>
              <a:off x="222478" y="2063488"/>
              <a:ext cx="201782" cy="229822"/>
            </a:xfrm>
            <a:prstGeom prst="plaqu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 bwMode="auto">
            <a:xfrm>
              <a:off x="103300" y="2046420"/>
              <a:ext cx="455377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 rot="16200000">
            <a:off x="1318547" y="5247748"/>
            <a:ext cx="455377" cy="246890"/>
            <a:chOff x="103300" y="2046420"/>
            <a:chExt cx="455377" cy="246890"/>
          </a:xfrm>
        </p:grpSpPr>
        <p:sp>
          <p:nvSpPr>
            <p:cNvPr id="103" name="Plaque 102"/>
            <p:cNvSpPr/>
            <p:nvPr/>
          </p:nvSpPr>
          <p:spPr bwMode="auto">
            <a:xfrm>
              <a:off x="222478" y="2063488"/>
              <a:ext cx="201782" cy="229822"/>
            </a:xfrm>
            <a:prstGeom prst="plaqu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 bwMode="auto">
            <a:xfrm>
              <a:off x="103300" y="2046420"/>
              <a:ext cx="455377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5" name="Group 104"/>
          <p:cNvGrpSpPr/>
          <p:nvPr/>
        </p:nvGrpSpPr>
        <p:grpSpPr>
          <a:xfrm rot="16200000">
            <a:off x="2838286" y="5223064"/>
            <a:ext cx="455377" cy="246890"/>
            <a:chOff x="103300" y="2046420"/>
            <a:chExt cx="455377" cy="246890"/>
          </a:xfrm>
        </p:grpSpPr>
        <p:sp>
          <p:nvSpPr>
            <p:cNvPr id="106" name="Plaque 105"/>
            <p:cNvSpPr/>
            <p:nvPr/>
          </p:nvSpPr>
          <p:spPr bwMode="auto">
            <a:xfrm>
              <a:off x="222478" y="2063488"/>
              <a:ext cx="201782" cy="229822"/>
            </a:xfrm>
            <a:prstGeom prst="plaqu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>
              <a:off x="103300" y="2046420"/>
              <a:ext cx="455377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8" name="Group 107"/>
          <p:cNvGrpSpPr/>
          <p:nvPr/>
        </p:nvGrpSpPr>
        <p:grpSpPr>
          <a:xfrm rot="16200000">
            <a:off x="4336081" y="5223064"/>
            <a:ext cx="455377" cy="246890"/>
            <a:chOff x="103300" y="2046420"/>
            <a:chExt cx="455377" cy="246890"/>
          </a:xfrm>
        </p:grpSpPr>
        <p:sp>
          <p:nvSpPr>
            <p:cNvPr id="109" name="Plaque 108"/>
            <p:cNvSpPr/>
            <p:nvPr/>
          </p:nvSpPr>
          <p:spPr bwMode="auto">
            <a:xfrm>
              <a:off x="222478" y="2063488"/>
              <a:ext cx="201782" cy="229822"/>
            </a:xfrm>
            <a:prstGeom prst="plaqu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 bwMode="auto">
            <a:xfrm>
              <a:off x="103300" y="2046420"/>
              <a:ext cx="455377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1" name="Group 110"/>
          <p:cNvGrpSpPr/>
          <p:nvPr/>
        </p:nvGrpSpPr>
        <p:grpSpPr>
          <a:xfrm rot="16200000">
            <a:off x="5543097" y="5223064"/>
            <a:ext cx="455377" cy="246890"/>
            <a:chOff x="103300" y="2046420"/>
            <a:chExt cx="455377" cy="246890"/>
          </a:xfrm>
        </p:grpSpPr>
        <p:sp>
          <p:nvSpPr>
            <p:cNvPr id="112" name="Plaque 111"/>
            <p:cNvSpPr/>
            <p:nvPr/>
          </p:nvSpPr>
          <p:spPr bwMode="auto">
            <a:xfrm>
              <a:off x="222478" y="2063488"/>
              <a:ext cx="201782" cy="229822"/>
            </a:xfrm>
            <a:prstGeom prst="plaqu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>
              <a:off x="103300" y="2046420"/>
              <a:ext cx="455377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4" name="Group 113"/>
          <p:cNvGrpSpPr/>
          <p:nvPr/>
        </p:nvGrpSpPr>
        <p:grpSpPr>
          <a:xfrm rot="16200000">
            <a:off x="5696717" y="2765144"/>
            <a:ext cx="455377" cy="246890"/>
            <a:chOff x="103300" y="2046420"/>
            <a:chExt cx="455377" cy="246890"/>
          </a:xfrm>
        </p:grpSpPr>
        <p:sp>
          <p:nvSpPr>
            <p:cNvPr id="115" name="Plaque 114"/>
            <p:cNvSpPr/>
            <p:nvPr/>
          </p:nvSpPr>
          <p:spPr bwMode="auto">
            <a:xfrm>
              <a:off x="222478" y="2063488"/>
              <a:ext cx="201782" cy="229822"/>
            </a:xfrm>
            <a:prstGeom prst="plaqu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6" name="Straight Connector 115"/>
            <p:cNvCxnSpPr/>
            <p:nvPr/>
          </p:nvCxnSpPr>
          <p:spPr bwMode="auto">
            <a:xfrm>
              <a:off x="103300" y="2046420"/>
              <a:ext cx="455377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7" name="Group 116"/>
          <p:cNvGrpSpPr/>
          <p:nvPr/>
        </p:nvGrpSpPr>
        <p:grpSpPr>
          <a:xfrm rot="16200000">
            <a:off x="4352542" y="2765144"/>
            <a:ext cx="455377" cy="246890"/>
            <a:chOff x="103300" y="2046420"/>
            <a:chExt cx="455377" cy="246890"/>
          </a:xfrm>
        </p:grpSpPr>
        <p:sp>
          <p:nvSpPr>
            <p:cNvPr id="118" name="Plaque 117"/>
            <p:cNvSpPr/>
            <p:nvPr/>
          </p:nvSpPr>
          <p:spPr bwMode="auto">
            <a:xfrm>
              <a:off x="222478" y="2063488"/>
              <a:ext cx="201782" cy="229822"/>
            </a:xfrm>
            <a:prstGeom prst="plaqu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 bwMode="auto">
            <a:xfrm>
              <a:off x="103300" y="2046420"/>
              <a:ext cx="455377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0" name="Group 119"/>
          <p:cNvGrpSpPr/>
          <p:nvPr/>
        </p:nvGrpSpPr>
        <p:grpSpPr>
          <a:xfrm rot="5400000">
            <a:off x="6964082" y="2765144"/>
            <a:ext cx="455377" cy="246890"/>
            <a:chOff x="103300" y="2046420"/>
            <a:chExt cx="455377" cy="246890"/>
          </a:xfrm>
        </p:grpSpPr>
        <p:sp>
          <p:nvSpPr>
            <p:cNvPr id="121" name="Plaque 120"/>
            <p:cNvSpPr/>
            <p:nvPr/>
          </p:nvSpPr>
          <p:spPr bwMode="auto">
            <a:xfrm>
              <a:off x="222478" y="2063488"/>
              <a:ext cx="201782" cy="229822"/>
            </a:xfrm>
            <a:prstGeom prst="plaqu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2" name="Straight Connector 121"/>
            <p:cNvCxnSpPr/>
            <p:nvPr/>
          </p:nvCxnSpPr>
          <p:spPr bwMode="auto">
            <a:xfrm>
              <a:off x="103300" y="2046420"/>
              <a:ext cx="455377" cy="0"/>
            </a:xfrm>
            <a:prstGeom prst="line">
              <a:avLst/>
            </a:prstGeom>
            <a:solidFill>
              <a:schemeClr val="accent1"/>
            </a:solidFill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4" name="Rounded Rectangle 123"/>
          <p:cNvSpPr/>
          <p:nvPr/>
        </p:nvSpPr>
        <p:spPr bwMode="auto">
          <a:xfrm rot="16200000">
            <a:off x="7752909" y="3931008"/>
            <a:ext cx="279809" cy="194464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3" name="Regular Pentagon 122"/>
          <p:cNvSpPr/>
          <p:nvPr/>
        </p:nvSpPr>
        <p:spPr bwMode="auto">
          <a:xfrm rot="5400000">
            <a:off x="7784305" y="3945946"/>
            <a:ext cx="268835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 smtClean="0">
                <a:solidFill>
                  <a:schemeClr val="bg1"/>
                </a:solidFill>
              </a:rPr>
              <a:t>M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5" name="Regular Pentagon 124"/>
          <p:cNvSpPr/>
          <p:nvPr/>
        </p:nvSpPr>
        <p:spPr bwMode="auto">
          <a:xfrm>
            <a:off x="222478" y="1596536"/>
            <a:ext cx="469091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 smtClean="0">
                <a:solidFill>
                  <a:schemeClr val="bg1"/>
                </a:solidFill>
              </a:rPr>
              <a:t>M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24484" y="1623965"/>
            <a:ext cx="1034194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900" dirty="0" smtClean="0"/>
              <a:t>MTS</a:t>
            </a:r>
            <a:endParaRPr lang="en-US" sz="900" dirty="0"/>
          </a:p>
        </p:txBody>
      </p:sp>
      <p:sp>
        <p:nvSpPr>
          <p:cNvPr id="127" name="Regular Pentagon 126"/>
          <p:cNvSpPr/>
          <p:nvPr/>
        </p:nvSpPr>
        <p:spPr bwMode="auto">
          <a:xfrm>
            <a:off x="7452375" y="2485336"/>
            <a:ext cx="268835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</a:t>
            </a:r>
          </a:p>
        </p:txBody>
      </p:sp>
      <p:sp>
        <p:nvSpPr>
          <p:cNvPr id="128" name="Snip Diagonal Corner Rectangle 127"/>
          <p:cNvSpPr/>
          <p:nvPr/>
        </p:nvSpPr>
        <p:spPr bwMode="auto">
          <a:xfrm>
            <a:off x="7722386" y="2507280"/>
            <a:ext cx="367589" cy="153620"/>
          </a:xfrm>
          <a:prstGeom prst="snip2Diag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</a:t>
            </a:r>
          </a:p>
        </p:txBody>
      </p:sp>
      <p:sp>
        <p:nvSpPr>
          <p:cNvPr id="129" name="Snip Diagonal Corner Rectangle 128"/>
          <p:cNvSpPr/>
          <p:nvPr/>
        </p:nvSpPr>
        <p:spPr bwMode="auto">
          <a:xfrm>
            <a:off x="3880710" y="1009485"/>
            <a:ext cx="367589" cy="153620"/>
          </a:xfrm>
          <a:prstGeom prst="snip2Diag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325898" y="1024606"/>
            <a:ext cx="1034194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900" dirty="0" smtClean="0"/>
              <a:t>SINGAR</a:t>
            </a:r>
            <a:endParaRPr lang="en-US" sz="900" dirty="0"/>
          </a:p>
        </p:txBody>
      </p:sp>
      <p:sp>
        <p:nvSpPr>
          <p:cNvPr id="131" name="Regular Pentagon 130"/>
          <p:cNvSpPr/>
          <p:nvPr/>
        </p:nvSpPr>
        <p:spPr bwMode="auto">
          <a:xfrm>
            <a:off x="7437087" y="2293310"/>
            <a:ext cx="268835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 smtClean="0">
                <a:solidFill>
                  <a:schemeClr val="bg1"/>
                </a:solidFill>
              </a:rPr>
              <a:t>R</a:t>
            </a:r>
            <a:endParaRPr kumimoji="0" lang="en-US" sz="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2" name="Regular Pentagon 131"/>
          <p:cNvSpPr/>
          <p:nvPr/>
        </p:nvSpPr>
        <p:spPr bwMode="auto">
          <a:xfrm>
            <a:off x="223999" y="1405847"/>
            <a:ext cx="469091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 smtClean="0">
                <a:solidFill>
                  <a:schemeClr val="bg1"/>
                </a:solidFill>
              </a:rPr>
              <a:t>R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13660" y="1431940"/>
            <a:ext cx="1034194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900" dirty="0" smtClean="0"/>
              <a:t>RIPRNET</a:t>
            </a:r>
            <a:endParaRPr lang="en-US" sz="900" dirty="0"/>
          </a:p>
        </p:txBody>
      </p:sp>
      <p:sp>
        <p:nvSpPr>
          <p:cNvPr id="134" name="Rectangle 133"/>
          <p:cNvSpPr/>
          <p:nvPr/>
        </p:nvSpPr>
        <p:spPr bwMode="auto">
          <a:xfrm rot="16200000">
            <a:off x="133783" y="6172519"/>
            <a:ext cx="422455" cy="15849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Safe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03300" y="1870856"/>
            <a:ext cx="765361" cy="1497796"/>
          </a:xfrm>
          <a:prstGeom prst="rect">
            <a:avLst/>
          </a:prstGeom>
          <a:blipFill>
            <a:blip r:embed="rId2" cstate="screen"/>
            <a:tile tx="0" ty="0" sx="100000" sy="100000" flip="none" algn="tl"/>
          </a:blipFill>
        </p:spPr>
        <p:txBody>
          <a:bodyPr vert="vert" wrap="square" lIns="0" tIns="0" rIns="0" bIns="0" rtlCol="0" anchor="ctr" anchorCtr="0">
            <a:noAutofit/>
          </a:bodyPr>
          <a:lstStyle/>
          <a:p>
            <a:r>
              <a:rPr lang="en-US" b="1" dirty="0" smtClean="0"/>
              <a:t>Hall</a:t>
            </a: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6032610" y="6410875"/>
            <a:ext cx="1150930" cy="13716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Map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 rot="19370435">
            <a:off x="6948773" y="5789655"/>
            <a:ext cx="1150930" cy="150954"/>
          </a:xfrm>
          <a:prstGeom prst="roundRec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Battle Books</a:t>
            </a:r>
          </a:p>
        </p:txBody>
      </p:sp>
      <p:sp>
        <p:nvSpPr>
          <p:cNvPr id="91" name="Oval 90"/>
          <p:cNvSpPr/>
          <p:nvPr/>
        </p:nvSpPr>
        <p:spPr bwMode="auto">
          <a:xfrm>
            <a:off x="597082" y="4773174"/>
            <a:ext cx="249633" cy="253714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92" name="Oval 91"/>
          <p:cNvSpPr/>
          <p:nvPr/>
        </p:nvSpPr>
        <p:spPr bwMode="auto">
          <a:xfrm>
            <a:off x="597082" y="5608658"/>
            <a:ext cx="249633" cy="25371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</a:t>
            </a:r>
          </a:p>
        </p:txBody>
      </p:sp>
      <p:sp>
        <p:nvSpPr>
          <p:cNvPr id="140" name="Regular Pentagon 139"/>
          <p:cNvSpPr/>
          <p:nvPr/>
        </p:nvSpPr>
        <p:spPr bwMode="auto">
          <a:xfrm>
            <a:off x="1922055" y="1009485"/>
            <a:ext cx="469091" cy="175564"/>
          </a:xfrm>
          <a:prstGeom prst="pentagon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 smtClean="0">
                <a:solidFill>
                  <a:schemeClr val="bg1"/>
                </a:solidFill>
              </a:rPr>
              <a:t>M</a:t>
            </a:r>
            <a:endParaRPr kumimoji="0" lang="en-US" sz="105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462466" y="1036914"/>
            <a:ext cx="1034194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900" dirty="0" smtClean="0"/>
              <a:t>MTS</a:t>
            </a:r>
            <a:endParaRPr lang="en-US" sz="900" dirty="0"/>
          </a:p>
        </p:txBody>
      </p:sp>
      <p:sp>
        <p:nvSpPr>
          <p:cNvPr id="142" name="Rounded Rectangle 141"/>
          <p:cNvSpPr/>
          <p:nvPr/>
        </p:nvSpPr>
        <p:spPr bwMode="auto">
          <a:xfrm>
            <a:off x="6377035" y="1562276"/>
            <a:ext cx="757738" cy="13716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 smtClean="0">
                <a:solidFill>
                  <a:schemeClr val="bg1"/>
                </a:solidFill>
              </a:rPr>
              <a:t>Map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164948" y="1562276"/>
            <a:ext cx="1034194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900" dirty="0" smtClean="0"/>
              <a:t>Maps</a:t>
            </a:r>
            <a:endParaRPr lang="en-US" sz="900" dirty="0"/>
          </a:p>
        </p:txBody>
      </p:sp>
      <p:sp>
        <p:nvSpPr>
          <p:cNvPr id="144" name="TextBox 143"/>
          <p:cNvSpPr txBox="1"/>
          <p:nvPr/>
        </p:nvSpPr>
        <p:spPr>
          <a:xfrm rot="19965649">
            <a:off x="1220086" y="3535929"/>
            <a:ext cx="5556538" cy="523220"/>
          </a:xfrm>
          <a:prstGeom prst="rect">
            <a:avLst/>
          </a:prstGeom>
          <a:solidFill>
            <a:srgbClr val="7030A0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Example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 rot="16200000">
            <a:off x="7579798" y="5114737"/>
            <a:ext cx="2556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rgbClr val="FF0000"/>
                </a:solidFill>
              </a:rPr>
              <a:t>Editable diagram.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TOC Operations Drawdown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65700" y="1047750"/>
          <a:ext cx="6762750" cy="5521325"/>
        </p:xfrm>
        <a:graphic>
          <a:graphicData uri="http://schemas.openxmlformats.org/presentationml/2006/ole">
            <p:oleObj spid="_x0000_s1027" name="Worksheet" r:id="rId3" imgW="12144375" imgH="9915525" progId="Excel.Shee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1022922" y="5152134"/>
            <a:ext cx="2556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rgbClr val="FF0000"/>
                </a:solidFill>
              </a:rPr>
              <a:t>Editable worksheet; copy to Excel.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TOC &amp; S3 Troops-To-Task</a:t>
            </a:r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09045" y="1047890"/>
          <a:ext cx="8756340" cy="5520598"/>
        </p:xfrm>
        <a:graphic>
          <a:graphicData uri="http://schemas.openxmlformats.org/presentationml/2006/ole">
            <p:oleObj spid="_x0000_s16386" name="Worksheet" r:id="rId3" imgW="10363200" imgH="6534150" progId="Excel.Sheet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1107896" y="5152134"/>
            <a:ext cx="2556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rgbClr val="FF0000"/>
                </a:solidFill>
              </a:rPr>
              <a:t>Editable worksheet; copy to Excel.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Redeployment Worksheet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Task</a:t>
            </a:r>
            <a:r>
              <a:rPr lang="en-US" dirty="0" smtClean="0"/>
              <a:t>: Ensure units (personnel &amp; equipment) redeploy on-time.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Units operating within 352</a:t>
            </a:r>
            <a:r>
              <a:rPr lang="en-US" baseline="30000" dirty="0" smtClean="0"/>
              <a:t>nd</a:t>
            </a:r>
            <a:r>
              <a:rPr lang="en-US" dirty="0" smtClean="0"/>
              <a:t> CSSB prepare for redeployment to CONUS.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Standards</a:t>
            </a:r>
            <a:r>
              <a:rPr lang="en-US" dirty="0" smtClean="0"/>
              <a:t>: </a:t>
            </a:r>
          </a:p>
          <a:p>
            <a:pPr marL="0" indent="0"/>
            <a:r>
              <a:rPr lang="en-US" dirty="0" smtClean="0"/>
              <a:t> Units complete tasks prior to suspense.</a:t>
            </a:r>
          </a:p>
          <a:p>
            <a:pPr marL="0" indent="0"/>
            <a:r>
              <a:rPr lang="en-US" dirty="0" smtClean="0"/>
              <a:t> JOPES is monitored for changes in movement dates, personnel or cargo.</a:t>
            </a:r>
          </a:p>
          <a:p>
            <a:pPr marL="0" indent="0"/>
            <a:r>
              <a:rPr lang="en-US" dirty="0" smtClean="0"/>
              <a:t> Units anticipate issues.</a:t>
            </a:r>
          </a:p>
          <a:p>
            <a:pPr marL="0" indent="0"/>
            <a:r>
              <a:rPr lang="en-US" dirty="0" smtClean="0"/>
              <a:t> Units prepare for briefings.</a:t>
            </a:r>
          </a:p>
          <a:p>
            <a:pPr marL="0" indent="0"/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3113" y="1047890"/>
            <a:ext cx="4318887" cy="5453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27269" y="6309375"/>
            <a:ext cx="4364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rgbClr val="FF0000"/>
                </a:solidFill>
              </a:rPr>
              <a:t>Attachment provided; see last slide.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Joint Operation Planning &amp; Execution System </a:t>
            </a:r>
            <a:br>
              <a:rPr lang="en-US" sz="2400" dirty="0" smtClean="0"/>
            </a:br>
            <a:r>
              <a:rPr lang="en-US" sz="2400" dirty="0" smtClean="0"/>
              <a:t>(JOPES) Management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Task</a:t>
            </a:r>
            <a:r>
              <a:rPr lang="en-US" dirty="0" smtClean="0"/>
              <a:t>: Schedule movement of units (personnel and cargo) from Kuwait to CONUS through JOPES.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Units preparing for redeployment must meet required-to-load date (RLD), available-to-load date (ALD), earliest arrival date (EAD), latest arrival date (LAD), and required delivery date (RDD).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Standards</a:t>
            </a:r>
            <a:r>
              <a:rPr lang="en-US" dirty="0" smtClean="0"/>
              <a:t>: </a:t>
            </a:r>
          </a:p>
          <a:p>
            <a:pPr marL="0" indent="0"/>
            <a:r>
              <a:rPr lang="en-US" dirty="0" smtClean="0"/>
              <a:t> Monitor JOPES (personnel, cargo, departure, arrival locations) for accuracy.</a:t>
            </a:r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Communicate changes with companies and BDE S5.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775" y="1662370"/>
            <a:ext cx="444407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462" y="6309375"/>
            <a:ext cx="4591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i="1" dirty="0" smtClean="0">
                <a:solidFill>
                  <a:srgbClr val="FF0000"/>
                </a:solidFill>
              </a:rPr>
              <a:t>Attachment provided; see last slide.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Troops-To-Task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Task</a:t>
            </a:r>
            <a:r>
              <a:rPr lang="en-US" dirty="0" smtClean="0"/>
              <a:t>: Identify and perform tasks necessary to accomplish mission.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Condition</a:t>
            </a:r>
            <a:r>
              <a:rPr lang="en-US" dirty="0" smtClean="0"/>
              <a:t>: Higher headquarter tasks must be accomplished that support mission requirements. Subordinate units must allocate personnel to meet all requirements.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Standards</a:t>
            </a:r>
            <a:r>
              <a:rPr lang="en-US" dirty="0" smtClean="0"/>
              <a:t>: </a:t>
            </a:r>
          </a:p>
          <a:p>
            <a:pPr marL="0" indent="0"/>
            <a:r>
              <a:rPr lang="en-US" dirty="0" smtClean="0"/>
              <a:t> Identify tasks and requirements.</a:t>
            </a:r>
          </a:p>
          <a:p>
            <a:pPr marL="0" indent="0"/>
            <a:r>
              <a:rPr lang="en-US" dirty="0" smtClean="0"/>
              <a:t> Compile and report personnel: allocated, available, and assigned..</a:t>
            </a:r>
          </a:p>
          <a:p>
            <a:pPr marL="0" indent="0"/>
            <a:r>
              <a:rPr lang="en-US" dirty="0" smtClean="0"/>
              <a:t> Identify shortages or inability to fulfill mission requirements.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9045" y="1393535"/>
            <a:ext cx="410798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A77246CE1F4438A60601696888DED" ma:contentTypeVersion="0" ma:contentTypeDescription="Create a new document." ma:contentTypeScope="" ma:versionID="4484a39e3bb391ad04421897c092f40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D36359D-543B-4D9E-848D-FE720F9C1B21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FD4E5ED-D593-481C-B3C5-F19497B34A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001CD0-C0F4-43EB-BCF5-833414ABC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22565</TotalTime>
  <Words>1779</Words>
  <Application>Microsoft Office PowerPoint</Application>
  <PresentationFormat>On-screen Show (4:3)</PresentationFormat>
  <Paragraphs>360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1_Default Design</vt:lpstr>
      <vt:lpstr>Worksheet</vt:lpstr>
      <vt:lpstr>Document</vt:lpstr>
      <vt:lpstr>352nd Combat Sustainment Support Battalion </vt:lpstr>
      <vt:lpstr>Overview Intent</vt:lpstr>
      <vt:lpstr>Lines of Effort</vt:lpstr>
      <vt:lpstr>Tactical Operation Center</vt:lpstr>
      <vt:lpstr>TOC Operations Drawdown</vt:lpstr>
      <vt:lpstr>TOC &amp; S3 Troops-To-Task</vt:lpstr>
      <vt:lpstr>Redeployment Worksheet</vt:lpstr>
      <vt:lpstr>Joint Operation Planning &amp; Execution System  (JOPES) Management</vt:lpstr>
      <vt:lpstr>Troops-To-Task</vt:lpstr>
      <vt:lpstr>FRAGO Management</vt:lpstr>
      <vt:lpstr>Request for Information (RFI) Management</vt:lpstr>
      <vt:lpstr>CCIR / SIR / Red Cross / SPOT Tracker</vt:lpstr>
      <vt:lpstr>Training Tracker</vt:lpstr>
      <vt:lpstr>Shift Change</vt:lpstr>
      <vt:lpstr>Reports Battle Rhythm</vt:lpstr>
      <vt:lpstr>Meeting Battle Rhythm</vt:lpstr>
      <vt:lpstr>Battle Drills</vt:lpstr>
      <vt:lpstr>100% Accountability Worksheet</vt:lpstr>
      <vt:lpstr>FRAGO</vt:lpstr>
      <vt:lpstr>Slide 20</vt:lpstr>
      <vt:lpstr>TOC Operational Policy</vt:lpstr>
      <vt:lpstr>Attachments</vt:lpstr>
    </vt:vector>
  </TitlesOfParts>
  <Company>USAR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352d CSSB Briefing Slides</dc:title>
  <dc:subject>Briefing</dc:subject>
  <dc:creator>CPT Miller, Michael N.</dc:creator>
  <cp:keywords>Briefing</cp:keywords>
  <dc:description>352nd CSSB
1690 Riverside Drive
Macon, GA  31201-1330
Michael.Neal.Miller@usar.army.mil</dc:description>
  <cp:lastModifiedBy>Curtis.McMahan</cp:lastModifiedBy>
  <cp:revision>1119</cp:revision>
  <dcterms:created xsi:type="dcterms:W3CDTF">2006-03-30T18:07:09Z</dcterms:created>
  <dcterms:modified xsi:type="dcterms:W3CDTF">2012-05-07T12:17:28Z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0x010100552A77246CE1F4438A60601696888DED</vt:lpwstr>
  </property>
</Properties>
</file>