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44"/>
  </p:notesMasterIdLst>
  <p:handoutMasterIdLst>
    <p:handoutMasterId r:id="rId45"/>
  </p:handoutMasterIdLst>
  <p:sldIdLst>
    <p:sldId id="265" r:id="rId8"/>
    <p:sldId id="315" r:id="rId9"/>
    <p:sldId id="322" r:id="rId10"/>
    <p:sldId id="326" r:id="rId11"/>
    <p:sldId id="327" r:id="rId12"/>
    <p:sldId id="328" r:id="rId13"/>
    <p:sldId id="331" r:id="rId14"/>
    <p:sldId id="329" r:id="rId15"/>
    <p:sldId id="309" r:id="rId16"/>
    <p:sldId id="314" r:id="rId17"/>
    <p:sldId id="310" r:id="rId18"/>
    <p:sldId id="308" r:id="rId19"/>
    <p:sldId id="311" r:id="rId20"/>
    <p:sldId id="321" r:id="rId21"/>
    <p:sldId id="300" r:id="rId22"/>
    <p:sldId id="301" r:id="rId23"/>
    <p:sldId id="302" r:id="rId24"/>
    <p:sldId id="303" r:id="rId25"/>
    <p:sldId id="304" r:id="rId26"/>
    <p:sldId id="325" r:id="rId27"/>
    <p:sldId id="330" r:id="rId28"/>
    <p:sldId id="289" r:id="rId29"/>
    <p:sldId id="312" r:id="rId30"/>
    <p:sldId id="313" r:id="rId31"/>
    <p:sldId id="320" r:id="rId32"/>
    <p:sldId id="324" r:id="rId33"/>
    <p:sldId id="317" r:id="rId34"/>
    <p:sldId id="319" r:id="rId35"/>
    <p:sldId id="318" r:id="rId36"/>
    <p:sldId id="288" r:id="rId37"/>
    <p:sldId id="316" r:id="rId38"/>
    <p:sldId id="292" r:id="rId39"/>
    <p:sldId id="293" r:id="rId40"/>
    <p:sldId id="297" r:id="rId41"/>
    <p:sldId id="298" r:id="rId42"/>
    <p:sldId id="299" r:id="rId4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925" autoAdjust="0"/>
  </p:normalViewPr>
  <p:slideViewPr>
    <p:cSldViewPr>
      <p:cViewPr varScale="1">
        <p:scale>
          <a:sx n="81" d="100"/>
          <a:sy n="81" d="100"/>
        </p:scale>
        <p:origin x="1498"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3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heme" Target="theme/theme1.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323" tIns="45661" rIns="91323" bIns="45661"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323" tIns="45661" rIns="91323" bIns="45661" rtlCol="0"/>
          <a:lstStyle>
            <a:lvl1pPr algn="r">
              <a:defRPr sz="1200"/>
            </a:lvl1pPr>
          </a:lstStyle>
          <a:p>
            <a:pPr>
              <a:defRPr/>
            </a:pPr>
            <a:fld id="{0BFCAACB-C3C5-4EE8-BF35-A4FBD9B374A4}" type="datetimeFigureOut">
              <a:rPr lang="en-US"/>
              <a:pPr>
                <a:defRPr/>
              </a:pPr>
              <a:t>3/8/2016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323" tIns="45661" rIns="91323" bIns="45661"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323" tIns="45661" rIns="91323" bIns="45661" rtlCol="0" anchor="b"/>
          <a:lstStyle>
            <a:lvl1pPr algn="r">
              <a:defRPr sz="1200"/>
            </a:lvl1pPr>
          </a:lstStyle>
          <a:p>
            <a:pPr>
              <a:defRPr/>
            </a:pPr>
            <a:fld id="{7463EC21-8EDD-4BF9-9969-F0A11D47F817}" type="slidenum">
              <a:rPr lang="en-US"/>
              <a:pPr>
                <a:defRPr/>
              </a:pPr>
              <a:t>‹#›</a:t>
            </a:fld>
            <a:endParaRPr lang="en-US"/>
          </a:p>
        </p:txBody>
      </p:sp>
    </p:spTree>
    <p:extLst>
      <p:ext uri="{BB962C8B-B14F-4D97-AF65-F5344CB8AC3E}">
        <p14:creationId xmlns:p14="http://schemas.microsoft.com/office/powerpoint/2010/main" val="566467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323" tIns="45661" rIns="91323" bIns="45661"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323" tIns="45661" rIns="91323" bIns="45661" rtlCol="0"/>
          <a:lstStyle>
            <a:lvl1pPr algn="r" fontAlgn="auto">
              <a:spcBef>
                <a:spcPts val="0"/>
              </a:spcBef>
              <a:spcAft>
                <a:spcPts val="0"/>
              </a:spcAft>
              <a:defRPr sz="1200">
                <a:latin typeface="+mn-lt"/>
                <a:cs typeface="+mn-cs"/>
              </a:defRPr>
            </a:lvl1pPr>
          </a:lstStyle>
          <a:p>
            <a:pPr>
              <a:defRPr/>
            </a:pPr>
            <a:fld id="{2D8E0277-AD3C-4A77-B27E-4AF88DEE915A}" type="datetimeFigureOut">
              <a:rPr lang="en-US"/>
              <a:pPr>
                <a:defRPr/>
              </a:pPr>
              <a:t>3/8/2016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323" tIns="45661" rIns="91323" bIns="45661"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323" tIns="45661" rIns="91323" bIns="4566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323" tIns="45661" rIns="91323" bIns="45661"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323" tIns="45661" rIns="91323" bIns="45661" rtlCol="0" anchor="b"/>
          <a:lstStyle>
            <a:lvl1pPr algn="r" fontAlgn="auto">
              <a:spcBef>
                <a:spcPts val="0"/>
              </a:spcBef>
              <a:spcAft>
                <a:spcPts val="0"/>
              </a:spcAft>
              <a:defRPr sz="1200">
                <a:latin typeface="+mn-lt"/>
                <a:cs typeface="+mn-cs"/>
              </a:defRPr>
            </a:lvl1pPr>
          </a:lstStyle>
          <a:p>
            <a:pPr>
              <a:defRPr/>
            </a:pPr>
            <a:fld id="{A01848A4-5556-409B-B16E-3D0AE1B9EC49}" type="slidenum">
              <a:rPr lang="en-US"/>
              <a:pPr>
                <a:defRPr/>
              </a:pPr>
              <a:t>‹#›</a:t>
            </a:fld>
            <a:endParaRPr lang="en-US"/>
          </a:p>
        </p:txBody>
      </p:sp>
    </p:spTree>
    <p:extLst>
      <p:ext uri="{BB962C8B-B14F-4D97-AF65-F5344CB8AC3E}">
        <p14:creationId xmlns:p14="http://schemas.microsoft.com/office/powerpoint/2010/main" val="8415926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ombinedarmscenter.army.mil/cachq/Pages/COP.aspx"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TitleSlide</a:t>
            </a:r>
          </a:p>
        </p:txBody>
      </p:sp>
      <p:sp>
        <p:nvSpPr>
          <p:cNvPr id="4" name="Slide Number Placeholder 3"/>
          <p:cNvSpPr>
            <a:spLocks noGrp="1"/>
          </p:cNvSpPr>
          <p:nvPr>
            <p:ph type="sldNum" sz="quarter" idx="5"/>
          </p:nvPr>
        </p:nvSpPr>
        <p:spPr/>
        <p:txBody>
          <a:bodyPr/>
          <a:lstStyle/>
          <a:p>
            <a:pPr>
              <a:defRPr/>
            </a:pPr>
            <a:fld id="{28D33EBA-ED0D-4896-80D0-9F3D8D013042}" type="slidenum">
              <a:rPr lang="en-US" smtClean="0"/>
              <a:pPr>
                <a:defRPr/>
              </a:pPr>
              <a:t>1</a:t>
            </a:fld>
            <a:endParaRPr lang="en-US" dirty="0"/>
          </a:p>
        </p:txBody>
      </p:sp>
    </p:spTree>
    <p:extLst>
      <p:ext uri="{BB962C8B-B14F-4D97-AF65-F5344CB8AC3E}">
        <p14:creationId xmlns:p14="http://schemas.microsoft.com/office/powerpoint/2010/main" val="2915542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630FA611-834E-4D56-B1AF-06F59757D30E}" type="slidenum">
              <a:rPr lang="en-US" smtClean="0"/>
              <a:pPr>
                <a:defRPr/>
              </a:pPr>
              <a:t>15</a:t>
            </a:fld>
            <a:endParaRPr lang="en-US" dirty="0"/>
          </a:p>
        </p:txBody>
      </p:sp>
    </p:spTree>
    <p:extLst>
      <p:ext uri="{BB962C8B-B14F-4D97-AF65-F5344CB8AC3E}">
        <p14:creationId xmlns:p14="http://schemas.microsoft.com/office/powerpoint/2010/main" val="919720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Discuss how information flows and is matured through the process</a:t>
            </a:r>
          </a:p>
          <a:p>
            <a:pPr eaLnBrk="1" hangingPunct="1">
              <a:spcBef>
                <a:spcPct val="0"/>
              </a:spcBef>
            </a:pPr>
            <a:r>
              <a:rPr lang="en-US" altLang="en-US" smtClean="0"/>
              <a:t>Explain what role CCIR and RI have in this process</a:t>
            </a:r>
          </a:p>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943DB6-0E95-4096-8276-69A4CF109E61}" type="slidenum">
              <a:rPr lang="en-US" smtClean="0"/>
              <a:pPr fontAlgn="base">
                <a:spcBef>
                  <a:spcPct val="0"/>
                </a:spcBef>
                <a:spcAft>
                  <a:spcPct val="0"/>
                </a:spcAft>
                <a:defRPr/>
              </a:pPr>
              <a:t>16</a:t>
            </a:fld>
            <a:endParaRPr lang="en-US" smtClean="0"/>
          </a:p>
        </p:txBody>
      </p:sp>
    </p:spTree>
    <p:extLst>
      <p:ext uri="{BB962C8B-B14F-4D97-AF65-F5344CB8AC3E}">
        <p14:creationId xmlns:p14="http://schemas.microsoft.com/office/powerpoint/2010/main" val="3503412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Operational requirements for COP in institutional KM ( tenant units returning from deployment:  Welcome Home ceremonies, MP traffic control, Next of Kin Notification, CAO support)</a:t>
            </a:r>
          </a:p>
          <a:p>
            <a:endParaRPr lang="en-US" altLang="en-US" smtClean="0"/>
          </a:p>
          <a:p>
            <a:r>
              <a:rPr lang="en-US" altLang="en-US" smtClean="0"/>
              <a:t>Use existing information…</a:t>
            </a:r>
          </a:p>
          <a:p>
            <a:r>
              <a:rPr lang="en-US" altLang="en-US" smtClean="0"/>
              <a:t>“achieve this by determining what is advantageous (consider the work not having to be done)  and familiar (remind people of the skill sets they already possess that are useful) to users.”</a:t>
            </a:r>
          </a:p>
          <a:p>
            <a:endParaRPr lang="en-US" altLang="en-US" smtClean="0"/>
          </a:p>
          <a:p>
            <a:r>
              <a:rPr lang="en-US" altLang="en-US" smtClean="0"/>
              <a:t>Grow the COP’s content as we use it:</a:t>
            </a:r>
          </a:p>
          <a:p>
            <a:pPr>
              <a:buFontTx/>
              <a:buChar char="•"/>
            </a:pPr>
            <a:r>
              <a:rPr lang="en-US" altLang="en-US" smtClean="0"/>
              <a:t>Weather</a:t>
            </a:r>
          </a:p>
          <a:p>
            <a:pPr>
              <a:buFontTx/>
              <a:buChar char="•"/>
            </a:pPr>
            <a:r>
              <a:rPr lang="en-US" altLang="en-US" smtClean="0"/>
              <a:t>Action items (taskers)</a:t>
            </a:r>
          </a:p>
          <a:p>
            <a:pPr>
              <a:buFontTx/>
              <a:buChar char="•"/>
            </a:pPr>
            <a:r>
              <a:rPr lang="en-US" altLang="en-US" smtClean="0"/>
              <a:t>Who’s deployed</a:t>
            </a:r>
          </a:p>
          <a:p>
            <a:pPr>
              <a:buFontTx/>
              <a:buChar char="•"/>
            </a:pPr>
            <a:r>
              <a:rPr lang="en-US" altLang="en-US" smtClean="0"/>
              <a:t>(Hot) Action Items</a:t>
            </a:r>
          </a:p>
          <a:p>
            <a:endParaRPr lang="en-US" altLang="en-US" smtClean="0"/>
          </a:p>
        </p:txBody>
      </p:sp>
      <p:sp>
        <p:nvSpPr>
          <p:cNvPr id="4" name="Slide Number Placeholder 3"/>
          <p:cNvSpPr>
            <a:spLocks noGrp="1"/>
          </p:cNvSpPr>
          <p:nvPr>
            <p:ph type="sldNum" sz="quarter" idx="5"/>
          </p:nvPr>
        </p:nvSpPr>
        <p:spPr/>
        <p:txBody>
          <a:bodyPr/>
          <a:lstStyle/>
          <a:p>
            <a:pPr>
              <a:defRPr/>
            </a:pPr>
            <a:fld id="{2A064013-3E9C-4F03-9EC5-11DDC0387123}" type="slidenum">
              <a:rPr lang="en-US" smtClean="0"/>
              <a:pPr>
                <a:defRPr/>
              </a:pPr>
              <a:t>17</a:t>
            </a:fld>
            <a:endParaRPr lang="en-US"/>
          </a:p>
        </p:txBody>
      </p:sp>
    </p:spTree>
    <p:extLst>
      <p:ext uri="{BB962C8B-B14F-4D97-AF65-F5344CB8AC3E}">
        <p14:creationId xmlns:p14="http://schemas.microsoft.com/office/powerpoint/2010/main" val="620013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“OLD” (initial) COP picture</a:t>
            </a:r>
          </a:p>
        </p:txBody>
      </p:sp>
      <p:sp>
        <p:nvSpPr>
          <p:cNvPr id="4" name="Slide Number Placeholder 3"/>
          <p:cNvSpPr>
            <a:spLocks noGrp="1"/>
          </p:cNvSpPr>
          <p:nvPr>
            <p:ph type="sldNum" sz="quarter" idx="5"/>
          </p:nvPr>
        </p:nvSpPr>
        <p:spPr/>
        <p:txBody>
          <a:bodyPr/>
          <a:lstStyle/>
          <a:p>
            <a:pPr>
              <a:defRPr/>
            </a:pPr>
            <a:fld id="{E10B676C-722F-4940-97EB-AD2B3B8332FF}" type="slidenum">
              <a:rPr lang="en-US" smtClean="0"/>
              <a:pPr>
                <a:defRPr/>
              </a:pPr>
              <a:t>18</a:t>
            </a:fld>
            <a:endParaRPr lang="en-US"/>
          </a:p>
        </p:txBody>
      </p:sp>
    </p:spTree>
    <p:extLst>
      <p:ext uri="{BB962C8B-B14F-4D97-AF65-F5344CB8AC3E}">
        <p14:creationId xmlns:p14="http://schemas.microsoft.com/office/powerpoint/2010/main" val="2297173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“NEW” or ‘current’ COP picture</a:t>
            </a:r>
          </a:p>
          <a:p>
            <a:endParaRPr lang="en-US" altLang="en-US" smtClean="0"/>
          </a:p>
          <a:p>
            <a:r>
              <a:rPr lang="en-US" altLang="en-US" smtClean="0"/>
              <a:t>“Overdue CAC Taskings” = what’s missing</a:t>
            </a:r>
          </a:p>
          <a:p>
            <a:endParaRPr lang="en-US" altLang="en-US" smtClean="0"/>
          </a:p>
          <a:p>
            <a:r>
              <a:rPr lang="en-US" altLang="en-US" smtClean="0"/>
              <a:t>“Due CAC Taskings (next 7 days) = looking forward, things to do…</a:t>
            </a:r>
          </a:p>
          <a:p>
            <a:endParaRPr lang="en-US" altLang="en-US" smtClean="0"/>
          </a:p>
          <a:p>
            <a:r>
              <a:rPr lang="en-US" altLang="en-US" smtClean="0"/>
              <a:t>“CAC Taskings last 7 days” = “looking back”   (what we’ve already done or have received in last 7 days.)</a:t>
            </a:r>
          </a:p>
        </p:txBody>
      </p:sp>
      <p:sp>
        <p:nvSpPr>
          <p:cNvPr id="4" name="Slide Number Placeholder 3"/>
          <p:cNvSpPr>
            <a:spLocks noGrp="1"/>
          </p:cNvSpPr>
          <p:nvPr>
            <p:ph type="sldNum" sz="quarter" idx="5"/>
          </p:nvPr>
        </p:nvSpPr>
        <p:spPr/>
        <p:txBody>
          <a:bodyPr/>
          <a:lstStyle/>
          <a:p>
            <a:pPr>
              <a:defRPr/>
            </a:pPr>
            <a:fld id="{2A2DE7C3-DF9B-4318-ADC2-C5629F336E65}" type="slidenum">
              <a:rPr lang="en-US" smtClean="0"/>
              <a:pPr>
                <a:defRPr/>
              </a:pPr>
              <a:t>19</a:t>
            </a:fld>
            <a:endParaRPr lang="en-US"/>
          </a:p>
        </p:txBody>
      </p:sp>
    </p:spTree>
    <p:extLst>
      <p:ext uri="{BB962C8B-B14F-4D97-AF65-F5344CB8AC3E}">
        <p14:creationId xmlns:p14="http://schemas.microsoft.com/office/powerpoint/2010/main" val="1100636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Battle Rhythm pages (CUB, COS Huddle, CHPC ‘Community Health Promotional Council’)</a:t>
            </a:r>
          </a:p>
          <a:p>
            <a:endParaRPr lang="en-US" altLang="en-US" smtClean="0"/>
          </a:p>
          <a:p>
            <a:r>
              <a:rPr lang="en-US" altLang="en-US" smtClean="0"/>
              <a:t>DtCG and COS dashboards (special attention to special users…in turn this drives participation of those being supervised by DtCG or COS)</a:t>
            </a:r>
          </a:p>
          <a:p>
            <a:endParaRPr lang="en-US" altLang="en-US" smtClean="0"/>
          </a:p>
          <a:p>
            <a:r>
              <a:rPr lang="en-US" altLang="en-US" smtClean="0"/>
              <a:t>Digital Staffing is a info path page on SP with a work flow.</a:t>
            </a:r>
          </a:p>
          <a:p>
            <a:endParaRPr lang="en-US" altLang="en-US" smtClean="0"/>
          </a:p>
          <a:p>
            <a:r>
              <a:rPr lang="en-US" altLang="en-US" smtClean="0"/>
              <a:t>Executive Services and LD&amp;E…effort to reduce duplicative identical processes while consolidating others.</a:t>
            </a:r>
          </a:p>
          <a:p>
            <a:endParaRPr lang="en-US" altLang="en-US" smtClean="0"/>
          </a:p>
        </p:txBody>
      </p:sp>
      <p:sp>
        <p:nvSpPr>
          <p:cNvPr id="4" name="Slide Number Placeholder 3"/>
          <p:cNvSpPr>
            <a:spLocks noGrp="1"/>
          </p:cNvSpPr>
          <p:nvPr>
            <p:ph type="sldNum" sz="quarter" idx="5"/>
          </p:nvPr>
        </p:nvSpPr>
        <p:spPr/>
        <p:txBody>
          <a:bodyPr/>
          <a:lstStyle/>
          <a:p>
            <a:pPr>
              <a:defRPr/>
            </a:pPr>
            <a:fld id="{BFE1F4C2-01FE-4D1E-86BD-020F50131858}" type="slidenum">
              <a:rPr lang="en-US" smtClean="0"/>
              <a:pPr>
                <a:defRPr/>
              </a:pPr>
              <a:t>22</a:t>
            </a:fld>
            <a:endParaRPr lang="en-US"/>
          </a:p>
        </p:txBody>
      </p:sp>
    </p:spTree>
    <p:extLst>
      <p:ext uri="{BB962C8B-B14F-4D97-AF65-F5344CB8AC3E}">
        <p14:creationId xmlns:p14="http://schemas.microsoft.com/office/powerpoint/2010/main" val="2018110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smtClean="0"/>
              <a:t>“Know the organization’s mission/operations and how you fit in” ----this may take a while (6 months? </a:t>
            </a:r>
            <a:r>
              <a:rPr lang="en-US" altLang="en-US" dirty="0" smtClean="0"/>
              <a:t>12 months? TDA/MTOE changes ongoing?, realignment?)  How do you find the expertise and the persons on an installation?  (Is the GAL worth something?  How do I find the phone book?  Where is the phone book?  Where is a by name list of who works in which organization?)</a:t>
            </a:r>
          </a:p>
          <a:p>
            <a:pPr marL="0" lvl="1"/>
            <a:endParaRPr lang="en-US" altLang="en-US" dirty="0" smtClean="0"/>
          </a:p>
          <a:p>
            <a:pPr marL="0" lvl="1"/>
            <a:r>
              <a:rPr lang="en-US" altLang="en-US" dirty="0" smtClean="0"/>
              <a:t>“Change management skills are crucial”-----articulate to users what is to their ‘advantage’ and describe in terms that are ‘familiar’ to them and context that is familiar to them.</a:t>
            </a:r>
          </a:p>
          <a:p>
            <a:pPr marL="0" lvl="1"/>
            <a:endParaRPr lang="en-US" altLang="en-US" dirty="0" smtClean="0"/>
          </a:p>
          <a:p>
            <a:pPr marL="0" lvl="1"/>
            <a:endParaRPr lang="en-US" altLang="en-US" dirty="0" smtClean="0"/>
          </a:p>
          <a:p>
            <a:pPr marL="0" lvl="1"/>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3ECED0C3-7CEC-401D-A2EC-F8D40005D04D}" type="slidenum">
              <a:rPr lang="en-US" smtClean="0"/>
              <a:pPr>
                <a:defRPr/>
              </a:pPr>
              <a:t>24</a:t>
            </a:fld>
            <a:endParaRPr lang="en-US"/>
          </a:p>
        </p:txBody>
      </p:sp>
    </p:spTree>
    <p:extLst>
      <p:ext uri="{BB962C8B-B14F-4D97-AF65-F5344CB8AC3E}">
        <p14:creationId xmlns:p14="http://schemas.microsoft.com/office/powerpoint/2010/main" val="4118264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Books and articles that impacted the discussion of these slides.</a:t>
            </a:r>
          </a:p>
          <a:p>
            <a:endParaRPr lang="en-US" altLang="en-US" dirty="0" smtClean="0"/>
          </a:p>
          <a:p>
            <a:r>
              <a:rPr lang="en-US" altLang="en-US" dirty="0" smtClean="0"/>
              <a:t>https://www.milsuite.mil/book/blogs/guy/2015/07/18/knowledge-management-km-books-reading-list</a:t>
            </a:r>
          </a:p>
          <a:p>
            <a:endParaRPr lang="en-US" altLang="en-US" smtClean="0"/>
          </a:p>
          <a:p>
            <a:endParaRPr lang="en-US" altLang="en-US" smtClean="0"/>
          </a:p>
        </p:txBody>
      </p:sp>
      <p:sp>
        <p:nvSpPr>
          <p:cNvPr id="4" name="Slide Number Placeholder 3"/>
          <p:cNvSpPr>
            <a:spLocks noGrp="1"/>
          </p:cNvSpPr>
          <p:nvPr>
            <p:ph type="sldNum" sz="quarter" idx="5"/>
          </p:nvPr>
        </p:nvSpPr>
        <p:spPr/>
        <p:txBody>
          <a:bodyPr/>
          <a:lstStyle/>
          <a:p>
            <a:pPr>
              <a:defRPr/>
            </a:pPr>
            <a:fld id="{A6520703-7BCB-498D-BBAC-FFBDC151DDDC}" type="slidenum">
              <a:rPr lang="en-US" smtClean="0"/>
              <a:pPr>
                <a:defRPr/>
              </a:pPr>
              <a:t>26</a:t>
            </a:fld>
            <a:endParaRPr lang="en-US"/>
          </a:p>
        </p:txBody>
      </p:sp>
    </p:spTree>
    <p:extLst>
      <p:ext uri="{BB962C8B-B14F-4D97-AF65-F5344CB8AC3E}">
        <p14:creationId xmlns:p14="http://schemas.microsoft.com/office/powerpoint/2010/main" val="750111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a:defRPr/>
            </a:pPr>
            <a:r>
              <a:rPr lang="en-US" dirty="0" smtClean="0"/>
              <a:t>What role does the CAC CKO play in performance management and SMS?</a:t>
            </a:r>
          </a:p>
          <a:p>
            <a:pPr>
              <a:buFontTx/>
              <a:buChar char="-"/>
              <a:defRPr/>
            </a:pPr>
            <a:r>
              <a:rPr lang="en-US" dirty="0" smtClean="0"/>
              <a:t>Facilitating the institutional memory whereas the organization doesn’t ‘forget’ how to use this tool.</a:t>
            </a:r>
          </a:p>
          <a:p>
            <a:pPr>
              <a:buFontTx/>
              <a:buChar char="-"/>
              <a:defRPr/>
            </a:pPr>
            <a:r>
              <a:rPr lang="en-US" dirty="0" smtClean="0"/>
              <a:t>KM office illustrates the interdependencies and what the staff and organizations can expect from one another.</a:t>
            </a:r>
          </a:p>
          <a:p>
            <a:pPr>
              <a:buFontTx/>
              <a:buChar char="-"/>
              <a:defRPr/>
            </a:pPr>
            <a:endParaRPr lang="en-US" dirty="0" smtClean="0"/>
          </a:p>
          <a:p>
            <a:pPr>
              <a:defRPr/>
            </a:pPr>
            <a:endParaRPr lang="en-US" dirty="0" smtClean="0"/>
          </a:p>
          <a:p>
            <a:pPr>
              <a:defRPr/>
            </a:pPr>
            <a:r>
              <a:rPr lang="en-US" dirty="0" smtClean="0"/>
              <a:t>Shouldn’t the ORSA be doing this?</a:t>
            </a:r>
          </a:p>
          <a:p>
            <a:pPr>
              <a:defRPr/>
            </a:pPr>
            <a:r>
              <a:rPr lang="en-US" dirty="0" smtClean="0"/>
              <a:t>-An “ORSA person”  will very likely be involved.  But an ORSA won’t know your organization the way you do…the ORSA can help you with the actual measurement, but may not be of much assistance with identifying precisely WHAT to measure that would be of use…</a:t>
            </a:r>
          </a:p>
          <a:p>
            <a:pPr>
              <a:defRPr/>
            </a:pPr>
            <a:endParaRPr lang="en-US" dirty="0" smtClean="0"/>
          </a:p>
          <a:p>
            <a:pPr>
              <a:defRPr/>
            </a:pPr>
            <a:r>
              <a:rPr lang="en-US" dirty="0" smtClean="0"/>
              <a:t>How is this People, Process, and Tools?</a:t>
            </a:r>
          </a:p>
          <a:p>
            <a:pPr>
              <a:defRPr/>
            </a:pPr>
            <a:r>
              <a:rPr lang="en-US" dirty="0" smtClean="0"/>
              <a:t>SMS addresses ‘people’ in that effective use of it demands that the owner of the metric as well as the updater of the metric’s data evaluate how the organization does business.  The ‘people’ within an organization are the only ones who can perform the assessment of what knowledge is missing or is important.</a:t>
            </a:r>
          </a:p>
          <a:p>
            <a:pPr>
              <a:defRPr/>
            </a:pPr>
            <a:endParaRPr lang="en-US" dirty="0" smtClean="0"/>
          </a:p>
          <a:p>
            <a:pPr>
              <a:defRPr/>
            </a:pPr>
            <a:r>
              <a:rPr lang="en-US" dirty="0" smtClean="0"/>
              <a:t>SMS addresses ‘Process’ in that  SMS allows for ‘assessment’ of what an organization recognizes about itself with regard to commodities such as time, manning, and budget.  SMS analyzes an organization’s knowledge needs by aiding to establish objectives.  (e.g. an objective may be to reduce the number of late OERs every month, with a goal of ‘0’ OERs.)  SMS, in the hands of a skilled user, is able to illustrate the power of historical data through </a:t>
            </a:r>
            <a:r>
              <a:rPr lang="en-US" dirty="0" err="1" smtClean="0"/>
              <a:t>trendlines</a:t>
            </a:r>
            <a:r>
              <a:rPr lang="en-US" dirty="0" smtClean="0"/>
              <a:t> and offer a forecast of how well the organization is performing with regard to a specific goal or objective.</a:t>
            </a:r>
          </a:p>
          <a:p>
            <a:pPr>
              <a:defRPr/>
            </a:pPr>
            <a:endParaRPr lang="en-US" dirty="0" smtClean="0"/>
          </a:p>
          <a:p>
            <a:pPr>
              <a:defRPr/>
            </a:pPr>
            <a:r>
              <a:rPr lang="en-US" dirty="0" smtClean="0"/>
              <a:t>SMS is a tool, in and of itself.  It is a tool for “assessing”.  “Assessment” precedes all of the other steps in the KM process—determining what information leaders need in order to </a:t>
            </a:r>
            <a:r>
              <a:rPr lang="en-US" smtClean="0"/>
              <a:t>make decisions. </a:t>
            </a:r>
            <a:r>
              <a:rPr lang="en-US" dirty="0" smtClean="0"/>
              <a:t>It is an Army enterprise solution for organizational performance management graphically depicting quantitative data and while also illustrating milestones of an action plan.</a:t>
            </a:r>
            <a:endParaRPr lang="en-US" dirty="0"/>
          </a:p>
        </p:txBody>
      </p:sp>
      <p:sp>
        <p:nvSpPr>
          <p:cNvPr id="4" name="Slide Number Placeholder 3"/>
          <p:cNvSpPr>
            <a:spLocks noGrp="1"/>
          </p:cNvSpPr>
          <p:nvPr>
            <p:ph type="sldNum" sz="quarter" idx="5"/>
          </p:nvPr>
        </p:nvSpPr>
        <p:spPr/>
        <p:txBody>
          <a:bodyPr/>
          <a:lstStyle/>
          <a:p>
            <a:pPr>
              <a:defRPr/>
            </a:pPr>
            <a:fld id="{C46F9951-4C26-4F2B-91C0-282F0D872326}" type="slidenum">
              <a:rPr lang="en-US" smtClean="0"/>
              <a:pPr>
                <a:defRPr/>
              </a:pPr>
              <a:t>29</a:t>
            </a:fld>
            <a:endParaRPr lang="en-US"/>
          </a:p>
        </p:txBody>
      </p:sp>
    </p:spTree>
    <p:extLst>
      <p:ext uri="{BB962C8B-B14F-4D97-AF65-F5344CB8AC3E}">
        <p14:creationId xmlns:p14="http://schemas.microsoft.com/office/powerpoint/2010/main" val="968775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MOP’s</a:t>
            </a:r>
          </a:p>
          <a:p>
            <a:pPr marL="232943" indent="-232943">
              <a:buFontTx/>
              <a:buAutoNum type="arabicPeriod"/>
              <a:defRPr/>
            </a:pPr>
            <a:r>
              <a:rPr lang="en-US" dirty="0" smtClean="0"/>
              <a:t>Number of packets staffed digitally </a:t>
            </a:r>
            <a:r>
              <a:rPr lang="en-US" dirty="0" err="1" smtClean="0"/>
              <a:t>vs</a:t>
            </a:r>
            <a:r>
              <a:rPr lang="en-US" dirty="0" smtClean="0"/>
              <a:t> legacy.  More is better</a:t>
            </a:r>
          </a:p>
          <a:p>
            <a:pPr marL="232943" indent="-232943">
              <a:buFontTx/>
              <a:buAutoNum type="arabicPeriod"/>
              <a:defRPr/>
            </a:pPr>
            <a:r>
              <a:rPr lang="en-US" dirty="0" smtClean="0"/>
              <a:t>Number of help/assistance calls to SGS.   More at beginning is better, then tapering off.  (indicator more people are using system, then indicator of comfort level with system as long as usage still increases.)</a:t>
            </a:r>
          </a:p>
          <a:p>
            <a:pPr marL="232943" indent="-232943">
              <a:defRPr/>
            </a:pPr>
            <a:r>
              <a:rPr lang="en-US" dirty="0" smtClean="0"/>
              <a:t>	</a:t>
            </a:r>
          </a:p>
          <a:p>
            <a:pPr marL="232943" indent="-232943">
              <a:defRPr/>
            </a:pPr>
            <a:r>
              <a:rPr lang="en-US" dirty="0" smtClean="0"/>
              <a:t>MOE’s</a:t>
            </a:r>
          </a:p>
          <a:p>
            <a:pPr marL="232943" indent="-232943">
              <a:buFontTx/>
              <a:buAutoNum type="arabicPeriod"/>
              <a:defRPr/>
            </a:pPr>
            <a:r>
              <a:rPr lang="en-US" dirty="0" smtClean="0"/>
              <a:t>Increased ability to track packet status (reduced time searching for status, less is better) </a:t>
            </a:r>
          </a:p>
          <a:p>
            <a:pPr marL="232943" indent="-232943">
              <a:buFontTx/>
              <a:buAutoNum type="arabicPeriod"/>
              <a:defRPr/>
            </a:pPr>
            <a:r>
              <a:rPr lang="en-US" dirty="0" smtClean="0"/>
              <a:t>Reduced time for packets to make it through process (less is better)</a:t>
            </a:r>
          </a:p>
          <a:p>
            <a:pPr marL="232943" indent="-232943">
              <a:buFontTx/>
              <a:buAutoNum type="arabicPeriod"/>
              <a:defRPr/>
            </a:pPr>
            <a:r>
              <a:rPr lang="en-US" dirty="0" smtClean="0"/>
              <a:t>Reduced time (man-hours) to manage packets (related to MOE 1, redundant?)</a:t>
            </a:r>
          </a:p>
          <a:p>
            <a:pPr marL="232943" indent="-232943">
              <a:buFontTx/>
              <a:buAutoNum type="arabicPeriod"/>
              <a:defRPr/>
            </a:pPr>
            <a:r>
              <a:rPr lang="en-US" dirty="0" smtClean="0"/>
              <a:t>Increase CAC cultural acceptance of digital resources/processes – effect on acceptance of other process improvements (greater requests for improvements, increased participation, adoption by </a:t>
            </a:r>
            <a:r>
              <a:rPr lang="en-US" dirty="0" err="1" smtClean="0"/>
              <a:t>Sos</a:t>
            </a:r>
            <a:r>
              <a:rPr lang="en-US" dirty="0" smtClean="0"/>
              <a:t>)</a:t>
            </a:r>
          </a:p>
          <a:p>
            <a:pPr marL="232943" indent="-232943">
              <a:buFontTx/>
              <a:buAutoNum type="arabicPeriod"/>
              <a:defRPr/>
            </a:pPr>
            <a:r>
              <a:rPr lang="en-US" dirty="0" smtClean="0"/>
              <a:t>Reduced cost associated with staffing (reduced paper and ink usage, less is better)</a:t>
            </a:r>
          </a:p>
          <a:p>
            <a:pPr marL="232943" indent="-232943">
              <a:defRPr/>
            </a:pPr>
            <a:endParaRPr lang="en-US" dirty="0" smtClean="0"/>
          </a:p>
          <a:p>
            <a:pPr marL="232943" indent="-232943">
              <a:defRPr/>
            </a:pPr>
            <a:endParaRPr lang="en-US" dirty="0" smtClean="0"/>
          </a:p>
          <a:p>
            <a:pPr marL="232943" indent="-232943">
              <a:defRPr/>
            </a:pPr>
            <a:r>
              <a:rPr lang="en-US" dirty="0" smtClean="0"/>
              <a:t>Source for categories of MOP/MOE is AR 25-1</a:t>
            </a:r>
            <a:endParaRPr lang="en-US" dirty="0"/>
          </a:p>
        </p:txBody>
      </p:sp>
      <p:sp>
        <p:nvSpPr>
          <p:cNvPr id="4" name="Slide Number Placeholder 3"/>
          <p:cNvSpPr>
            <a:spLocks noGrp="1"/>
          </p:cNvSpPr>
          <p:nvPr>
            <p:ph type="sldNum" sz="quarter" idx="5"/>
          </p:nvPr>
        </p:nvSpPr>
        <p:spPr/>
        <p:txBody>
          <a:bodyPr/>
          <a:lstStyle/>
          <a:p>
            <a:pPr>
              <a:defRPr/>
            </a:pPr>
            <a:fld id="{79A3F7F1-0298-4310-954B-12A22779728B}" type="slidenum">
              <a:rPr lang="en-US" smtClean="0"/>
              <a:pPr>
                <a:defRPr/>
              </a:pPr>
              <a:t>31</a:t>
            </a:fld>
            <a:endParaRPr lang="en-US"/>
          </a:p>
        </p:txBody>
      </p:sp>
    </p:spTree>
    <p:extLst>
      <p:ext uri="{BB962C8B-B14F-4D97-AF65-F5344CB8AC3E}">
        <p14:creationId xmlns:p14="http://schemas.microsoft.com/office/powerpoint/2010/main" val="2072773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Define Institutional and Operational</a:t>
            </a:r>
          </a:p>
          <a:p>
            <a:r>
              <a:rPr lang="en-US" altLang="en-US" smtClean="0"/>
              <a:t>Institution can be a place, person, a process or practice.</a:t>
            </a:r>
          </a:p>
        </p:txBody>
      </p:sp>
      <p:sp>
        <p:nvSpPr>
          <p:cNvPr id="4" name="Slide Number Placeholder 3"/>
          <p:cNvSpPr>
            <a:spLocks noGrp="1"/>
          </p:cNvSpPr>
          <p:nvPr>
            <p:ph type="sldNum" sz="quarter" idx="5"/>
          </p:nvPr>
        </p:nvSpPr>
        <p:spPr/>
        <p:txBody>
          <a:bodyPr/>
          <a:lstStyle/>
          <a:p>
            <a:pPr>
              <a:defRPr/>
            </a:pPr>
            <a:fld id="{DF92571D-7DF7-4148-9190-A7A0A0544C92}" type="slidenum">
              <a:rPr lang="en-US" smtClean="0"/>
              <a:pPr>
                <a:defRPr/>
              </a:pPr>
              <a:t>2</a:t>
            </a:fld>
            <a:endParaRPr lang="en-US"/>
          </a:p>
        </p:txBody>
      </p:sp>
    </p:spTree>
    <p:extLst>
      <p:ext uri="{BB962C8B-B14F-4D97-AF65-F5344CB8AC3E}">
        <p14:creationId xmlns:p14="http://schemas.microsoft.com/office/powerpoint/2010/main" val="9457367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1748" name="Slide Number Placeholder 3"/>
          <p:cNvSpPr>
            <a:spLocks noGrp="1"/>
          </p:cNvSpPr>
          <p:nvPr>
            <p:ph type="sldNum" sz="quarter" idx="5"/>
          </p:nvPr>
        </p:nvSpPr>
        <p:spPr/>
        <p:txBody>
          <a:bodyPr/>
          <a:lstStyle/>
          <a:p>
            <a:pPr>
              <a:defRPr/>
            </a:pPr>
            <a:fld id="{0F752CA5-76EA-4D26-B927-A8D8CF0E8745}" type="slidenum">
              <a:rPr lang="en-US" smtClean="0"/>
              <a:pPr>
                <a:defRPr/>
              </a:pPr>
              <a:t>32</a:t>
            </a:fld>
            <a:endParaRPr lang="en-US" smtClean="0"/>
          </a:p>
        </p:txBody>
      </p:sp>
    </p:spTree>
    <p:extLst>
      <p:ext uri="{BB962C8B-B14F-4D97-AF65-F5344CB8AC3E}">
        <p14:creationId xmlns:p14="http://schemas.microsoft.com/office/powerpoint/2010/main" val="1885669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u="sng" smtClean="0">
                <a:hlinkClick r:id="rId3"/>
              </a:rPr>
              <a:t>https://combinedarmscenter.army.mil/cachq/Pages/COP.aspx</a:t>
            </a:r>
            <a:endParaRPr lang="en-US" altLang="en-US" smtClean="0">
              <a:hlinkClick r:id="rId3"/>
            </a:endParaRPr>
          </a:p>
          <a:p>
            <a:pPr>
              <a:spcBef>
                <a:spcPct val="0"/>
              </a:spcBef>
            </a:pPr>
            <a:endParaRPr lang="en-US" altLang="en-US"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E3E8C9-C5FD-4EE5-9CDF-8DF1168A65A6}" type="slidenum">
              <a:rPr lang="en-US"/>
              <a:pPr fontAlgn="base">
                <a:spcBef>
                  <a:spcPct val="0"/>
                </a:spcBef>
                <a:spcAft>
                  <a:spcPct val="0"/>
                </a:spcAft>
                <a:defRPr/>
              </a:pPr>
              <a:t>36</a:t>
            </a:fld>
            <a:endParaRPr lang="en-US"/>
          </a:p>
        </p:txBody>
      </p:sp>
    </p:spTree>
    <p:extLst>
      <p:ext uri="{BB962C8B-B14F-4D97-AF65-F5344CB8AC3E}">
        <p14:creationId xmlns:p14="http://schemas.microsoft.com/office/powerpoint/2010/main" val="2279575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Example of “institution””</a:t>
            </a:r>
          </a:p>
          <a:p>
            <a:endParaRPr lang="en-US" altLang="en-US" dirty="0" smtClean="0"/>
          </a:p>
          <a:p>
            <a:r>
              <a:rPr lang="en-US" altLang="en-US" dirty="0" smtClean="0"/>
              <a:t>An established organization (e.g. The Army, MAYO Clinic, IBM, University of Oklahoma, Kansas, Michigan, Texas, The “Institute” of Surgical Research”, The “Institute” of Heraldry)</a:t>
            </a:r>
          </a:p>
          <a:p>
            <a:endParaRPr lang="en-US" altLang="en-US" dirty="0" smtClean="0"/>
          </a:p>
          <a:p>
            <a:r>
              <a:rPr lang="en-US" altLang="en-US" dirty="0" smtClean="0"/>
              <a:t>A significant practice or relationship ( The </a:t>
            </a:r>
            <a:r>
              <a:rPr lang="en-US" altLang="en-US" i="1" dirty="0" smtClean="0"/>
              <a:t>institution </a:t>
            </a:r>
            <a:r>
              <a:rPr lang="en-US" altLang="en-US" dirty="0" smtClean="0"/>
              <a:t> of marriage.)  </a:t>
            </a:r>
          </a:p>
          <a:p>
            <a:endParaRPr lang="en-US" altLang="en-US" dirty="0" smtClean="0"/>
          </a:p>
          <a:p>
            <a:r>
              <a:rPr lang="en-US" altLang="en-US" dirty="0" smtClean="0"/>
              <a:t>Someone firmly associated with a place or thing. (Marlon Brando and Al Pacino are each an institution of the modern film industry)</a:t>
            </a:r>
          </a:p>
          <a:p>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8E7C8E88-4047-4C61-AA94-B3C7E883C505}" type="slidenum">
              <a:rPr lang="en-US" smtClean="0"/>
              <a:pPr>
                <a:defRPr/>
              </a:pPr>
              <a:t>3</a:t>
            </a:fld>
            <a:endParaRPr lang="en-US"/>
          </a:p>
        </p:txBody>
      </p:sp>
    </p:spTree>
    <p:extLst>
      <p:ext uri="{BB962C8B-B14F-4D97-AF65-F5344CB8AC3E}">
        <p14:creationId xmlns:p14="http://schemas.microsoft.com/office/powerpoint/2010/main" val="2420447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https://www.youtube.com/watch?v=yPJXEMKtTLE</a:t>
            </a:r>
          </a:p>
          <a:p>
            <a:endParaRPr lang="en-US" dirty="0" smtClean="0"/>
          </a:p>
          <a:p>
            <a:r>
              <a:rPr lang="en-US" dirty="0" smtClean="0"/>
              <a:t>https://www.youtube.com/watch?v=o42zmYN2_-k</a:t>
            </a:r>
          </a:p>
          <a:p>
            <a:endParaRPr lang="en-US" dirty="0" smtClean="0"/>
          </a:p>
          <a:p>
            <a:r>
              <a:rPr lang="en-US" dirty="0" smtClean="0"/>
              <a:t>https://www.youtube.com/watch?v=edV1Px8NHk4</a:t>
            </a:r>
            <a:endParaRPr lang="en-US" dirty="0"/>
          </a:p>
        </p:txBody>
      </p:sp>
      <p:sp>
        <p:nvSpPr>
          <p:cNvPr id="4" name="Slide Number Placeholder 3"/>
          <p:cNvSpPr>
            <a:spLocks noGrp="1"/>
          </p:cNvSpPr>
          <p:nvPr>
            <p:ph type="sldNum" sz="quarter" idx="10"/>
          </p:nvPr>
        </p:nvSpPr>
        <p:spPr/>
        <p:txBody>
          <a:bodyPr/>
          <a:lstStyle/>
          <a:p>
            <a:pPr>
              <a:defRPr/>
            </a:pPr>
            <a:fld id="{A01848A4-5556-409B-B16E-3D0AE1B9EC49}" type="slidenum">
              <a:rPr lang="en-US" smtClean="0"/>
              <a:pPr>
                <a:defRPr/>
              </a:pPr>
              <a:t>4</a:t>
            </a:fld>
            <a:endParaRPr lang="en-US"/>
          </a:p>
        </p:txBody>
      </p:sp>
    </p:spTree>
    <p:extLst>
      <p:ext uri="{BB962C8B-B14F-4D97-AF65-F5344CB8AC3E}">
        <p14:creationId xmlns:p14="http://schemas.microsoft.com/office/powerpoint/2010/main" val="2966316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a:t>
            </a:r>
            <a:r>
              <a:rPr lang="en-US" baseline="0" dirty="0" smtClean="0"/>
              <a:t> does In/Out processing fit on this chart?</a:t>
            </a:r>
          </a:p>
          <a:p>
            <a:endParaRPr lang="en-US" baseline="0" dirty="0" smtClean="0"/>
          </a:p>
          <a:p>
            <a:r>
              <a:rPr lang="en-US" baseline="0" dirty="0" smtClean="0"/>
              <a:t>Is in/out processing a verb?  Is it a noun?  Is it a means?  Is it a way?  Is it an end?</a:t>
            </a:r>
          </a:p>
          <a:p>
            <a:endParaRPr lang="en-US" baseline="0" dirty="0" smtClean="0"/>
          </a:p>
          <a:p>
            <a:r>
              <a:rPr lang="en-US" baseline="0" dirty="0" smtClean="0"/>
              <a:t>How about continuity? On Boarding?</a:t>
            </a:r>
          </a:p>
          <a:p>
            <a:endParaRPr lang="en-US" baseline="0" dirty="0" smtClean="0"/>
          </a:p>
          <a:p>
            <a:r>
              <a:rPr lang="en-US" baseline="0" dirty="0" smtClean="0"/>
              <a:t>Is IN/OUT processing a tool in and of itself?  Would it be useful to develop an inventory of skills and expertise in </a:t>
            </a:r>
            <a:r>
              <a:rPr lang="en-US" baseline="0" smtClean="0"/>
              <a:t>an organization?</a:t>
            </a:r>
            <a:endParaRPr lang="en-US" dirty="0"/>
          </a:p>
        </p:txBody>
      </p:sp>
      <p:sp>
        <p:nvSpPr>
          <p:cNvPr id="4" name="Slide Number Placeholder 3"/>
          <p:cNvSpPr>
            <a:spLocks noGrp="1"/>
          </p:cNvSpPr>
          <p:nvPr>
            <p:ph type="sldNum" sz="quarter" idx="10"/>
          </p:nvPr>
        </p:nvSpPr>
        <p:spPr/>
        <p:txBody>
          <a:bodyPr/>
          <a:lstStyle/>
          <a:p>
            <a:pPr>
              <a:defRPr/>
            </a:pPr>
            <a:fld id="{A01848A4-5556-409B-B16E-3D0AE1B9EC49}" type="slidenum">
              <a:rPr lang="en-US" smtClean="0"/>
              <a:pPr>
                <a:defRPr/>
              </a:pPr>
              <a:t>7</a:t>
            </a:fld>
            <a:endParaRPr lang="en-US"/>
          </a:p>
        </p:txBody>
      </p:sp>
    </p:spTree>
    <p:extLst>
      <p:ext uri="{BB962C8B-B14F-4D97-AF65-F5344CB8AC3E}">
        <p14:creationId xmlns:p14="http://schemas.microsoft.com/office/powerpoint/2010/main" val="286125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Focus on the sharing.  Facilitating an ease of access is a form of sharing in itself.</a:t>
            </a:r>
          </a:p>
          <a:p>
            <a:endParaRPr lang="en-US" altLang="en-US" smtClean="0"/>
          </a:p>
          <a:p>
            <a:r>
              <a:rPr lang="en-US" altLang="en-US" smtClean="0"/>
              <a:t>“Click to Know” suggests that the name of the document or the link does not adequately describe what is behind it.  ‘Discovery Learning’ ensues…</a:t>
            </a:r>
          </a:p>
          <a:p>
            <a:endParaRPr lang="en-US" altLang="en-US" smtClean="0"/>
          </a:p>
          <a:p>
            <a:r>
              <a:rPr lang="en-US" altLang="en-US" smtClean="0"/>
              <a:t>When using existing information management locations and processes…describe it / convey it/ refer to it in terms of advantage and familiarity to the user.  This requires empathy on the part of the KM-er.  The KM person must be able to consider issues from an individual’s or organization’s perspective.  (At least in part.  Interviews, dialogue, and other forms of engagement will reveal what’s not being initially considered by the KM professionals.)</a:t>
            </a:r>
          </a:p>
        </p:txBody>
      </p:sp>
      <p:sp>
        <p:nvSpPr>
          <p:cNvPr id="4" name="Slide Number Placeholder 3"/>
          <p:cNvSpPr>
            <a:spLocks noGrp="1"/>
          </p:cNvSpPr>
          <p:nvPr>
            <p:ph type="sldNum" sz="quarter" idx="5"/>
          </p:nvPr>
        </p:nvSpPr>
        <p:spPr/>
        <p:txBody>
          <a:bodyPr/>
          <a:lstStyle/>
          <a:p>
            <a:pPr>
              <a:defRPr/>
            </a:pPr>
            <a:fld id="{132E2052-958C-46BC-B9A8-38004DF6A217}" type="slidenum">
              <a:rPr lang="en-US" smtClean="0"/>
              <a:pPr>
                <a:defRPr/>
              </a:pPr>
              <a:t>9</a:t>
            </a:fld>
            <a:endParaRPr lang="en-US"/>
          </a:p>
        </p:txBody>
      </p:sp>
    </p:spTree>
    <p:extLst>
      <p:ext uri="{BB962C8B-B14F-4D97-AF65-F5344CB8AC3E}">
        <p14:creationId xmlns:p14="http://schemas.microsoft.com/office/powerpoint/2010/main" val="845103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Interview stake holders</a:t>
            </a:r>
          </a:p>
          <a:p>
            <a:r>
              <a:rPr lang="en-US" altLang="en-US" smtClean="0"/>
              <a:t>Identify CCIR/IR</a:t>
            </a:r>
          </a:p>
          <a:p>
            <a:r>
              <a:rPr lang="en-US" altLang="en-US" smtClean="0"/>
              <a:t>What decisions are supported?</a:t>
            </a:r>
          </a:p>
          <a:p>
            <a:r>
              <a:rPr lang="en-US" altLang="en-US" smtClean="0"/>
              <a:t>Identify authoritative sources</a:t>
            </a:r>
          </a:p>
          <a:p>
            <a:endParaRPr lang="en-US" altLang="en-US" smtClean="0"/>
          </a:p>
        </p:txBody>
      </p:sp>
      <p:sp>
        <p:nvSpPr>
          <p:cNvPr id="4" name="Slide Number Placeholder 3"/>
          <p:cNvSpPr>
            <a:spLocks noGrp="1"/>
          </p:cNvSpPr>
          <p:nvPr>
            <p:ph type="sldNum" sz="quarter" idx="5"/>
          </p:nvPr>
        </p:nvSpPr>
        <p:spPr/>
        <p:txBody>
          <a:bodyPr/>
          <a:lstStyle/>
          <a:p>
            <a:pPr>
              <a:defRPr/>
            </a:pPr>
            <a:fld id="{55B4854E-73B4-4D26-A191-FD198B12ED0D}" type="slidenum">
              <a:rPr lang="en-US" smtClean="0"/>
              <a:pPr>
                <a:defRPr/>
              </a:pPr>
              <a:t>12</a:t>
            </a:fld>
            <a:endParaRPr lang="en-US"/>
          </a:p>
        </p:txBody>
      </p:sp>
    </p:spTree>
    <p:extLst>
      <p:ext uri="{BB962C8B-B14F-4D97-AF65-F5344CB8AC3E}">
        <p14:creationId xmlns:p14="http://schemas.microsoft.com/office/powerpoint/2010/main" val="1965073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Remove emotion from equation – personal animosity</a:t>
            </a:r>
          </a:p>
          <a:p>
            <a:r>
              <a:rPr lang="en-US" altLang="en-US" smtClean="0"/>
              <a:t>Challenges – G6/G3 personalities</a:t>
            </a:r>
          </a:p>
          <a:p>
            <a:r>
              <a:rPr lang="en-US" altLang="en-US" smtClean="0"/>
              <a:t>Data ownership issues</a:t>
            </a:r>
          </a:p>
          <a:p>
            <a:r>
              <a:rPr lang="en-US" altLang="en-US" smtClean="0"/>
              <a:t>Information is power</a:t>
            </a:r>
          </a:p>
          <a:p>
            <a:endParaRPr lang="en-US" altLang="en-US" smtClean="0"/>
          </a:p>
          <a:p>
            <a:endParaRPr lang="en-US" altLang="en-US" smtClean="0"/>
          </a:p>
          <a:p>
            <a:endParaRPr lang="en-US" altLang="en-US" smtClean="0"/>
          </a:p>
        </p:txBody>
      </p:sp>
      <p:sp>
        <p:nvSpPr>
          <p:cNvPr id="4" name="Slide Number Placeholder 3"/>
          <p:cNvSpPr>
            <a:spLocks noGrp="1"/>
          </p:cNvSpPr>
          <p:nvPr>
            <p:ph type="sldNum" sz="quarter" idx="5"/>
          </p:nvPr>
        </p:nvSpPr>
        <p:spPr/>
        <p:txBody>
          <a:bodyPr/>
          <a:lstStyle/>
          <a:p>
            <a:pPr>
              <a:defRPr/>
            </a:pPr>
            <a:fld id="{9F1A4944-BAA1-444D-912A-8760A523985B}" type="slidenum">
              <a:rPr lang="en-US" smtClean="0"/>
              <a:pPr>
                <a:defRPr/>
              </a:pPr>
              <a:t>13</a:t>
            </a:fld>
            <a:endParaRPr lang="en-US"/>
          </a:p>
        </p:txBody>
      </p:sp>
    </p:spTree>
    <p:extLst>
      <p:ext uri="{BB962C8B-B14F-4D97-AF65-F5344CB8AC3E}">
        <p14:creationId xmlns:p14="http://schemas.microsoft.com/office/powerpoint/2010/main" val="815760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US" altLang="en-US" b="1" u="sng" dirty="0" smtClean="0"/>
              <a:t>Assess:</a:t>
            </a:r>
          </a:p>
          <a:p>
            <a:r>
              <a:rPr lang="en-US" altLang="en-US" dirty="0" smtClean="0"/>
              <a:t>Stakeholders:  who are they?  How are they to be identified?</a:t>
            </a:r>
          </a:p>
          <a:p>
            <a:r>
              <a:rPr lang="en-US" altLang="en-US" dirty="0" smtClean="0"/>
              <a:t>Defining the problem: What is to be solved?  </a:t>
            </a:r>
            <a:r>
              <a:rPr lang="en-US" altLang="en-US" i="1" dirty="0" smtClean="0"/>
              <a:t>“Is it difficult to find things?  Such as discovering documents, images, phone numbers, organizational membership…</a:t>
            </a:r>
          </a:p>
          <a:p>
            <a:r>
              <a:rPr lang="en-US" altLang="en-US" dirty="0" smtClean="0"/>
              <a:t>Issues / obstacles:  Identify any conflicting personalities.  Who would consider any sort of change a threat to their job?  Consider addressing emotional concerns by describing the amount of work not having to be done?</a:t>
            </a:r>
          </a:p>
          <a:p>
            <a:endParaRPr lang="en-US" altLang="en-US" dirty="0" smtClean="0"/>
          </a:p>
          <a:p>
            <a:r>
              <a:rPr lang="en-US" altLang="en-US" b="1" u="sng" dirty="0" smtClean="0"/>
              <a:t>Design:</a:t>
            </a:r>
          </a:p>
          <a:p>
            <a:r>
              <a:rPr lang="en-US" altLang="en-US" dirty="0" smtClean="0"/>
              <a:t>Identify what the stakeholders currently do…</a:t>
            </a:r>
          </a:p>
          <a:p>
            <a:r>
              <a:rPr lang="en-US" altLang="en-US" dirty="0" smtClean="0"/>
              <a:t>Design new/adapted process (be wary of automating a bad process)</a:t>
            </a:r>
          </a:p>
          <a:p>
            <a:r>
              <a:rPr lang="en-US" altLang="en-US" dirty="0" smtClean="0"/>
              <a:t>Identify the requirements.  (This is time consuming.  Several meetings may be necessary to review the accuracy.)</a:t>
            </a:r>
          </a:p>
          <a:p>
            <a:endParaRPr lang="en-US" altLang="en-US" dirty="0" smtClean="0"/>
          </a:p>
          <a:p>
            <a:r>
              <a:rPr lang="en-US" altLang="en-US" dirty="0" smtClean="0"/>
              <a:t>Develop:  this sequence of events may incur some repetition (assess, design, re-assess, re-design, develop, assess, re-design, assess, develop, implement</a:t>
            </a:r>
          </a:p>
          <a:p>
            <a:endParaRPr lang="en-US" altLang="en-US" dirty="0" smtClean="0"/>
          </a:p>
          <a:p>
            <a:r>
              <a:rPr lang="en-US" altLang="en-US" dirty="0" smtClean="0"/>
              <a:t>Pilot:  milestones and calendar dates can assist with the stakeholders assuming ownership.  Also shows a sense of progress.</a:t>
            </a:r>
          </a:p>
          <a:p>
            <a:endParaRPr lang="en-US" altLang="en-US" dirty="0" smtClean="0"/>
          </a:p>
          <a:p>
            <a:r>
              <a:rPr lang="en-US" altLang="en-US" dirty="0" smtClean="0"/>
              <a:t>Implement:  Engagement on personal basis helps lower anxiety of the coming change.  Email also helps after the initial individual engagements.</a:t>
            </a:r>
          </a:p>
          <a:p>
            <a:endParaRPr lang="en-US" altLang="en-US" dirty="0" smtClean="0"/>
          </a:p>
          <a:p>
            <a:endParaRPr lang="en-US" altLang="en-US" b="1" u="sng" dirty="0"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EB202735-51B2-4353-8422-91464C8E8A70}" type="slidenum">
              <a:rPr lang="en-US" smtClean="0"/>
              <a:pPr>
                <a:defRPr/>
              </a:pPr>
              <a:t>14</a:t>
            </a:fld>
            <a:endParaRPr lang="en-US"/>
          </a:p>
        </p:txBody>
      </p:sp>
    </p:spTree>
    <p:extLst>
      <p:ext uri="{BB962C8B-B14F-4D97-AF65-F5344CB8AC3E}">
        <p14:creationId xmlns:p14="http://schemas.microsoft.com/office/powerpoint/2010/main" val="4224299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03661F5-DDED-4CF1-94AC-C53DF7771224}" type="datetimeFigureOut">
              <a:rPr lang="en-US"/>
              <a:pPr>
                <a:defRPr/>
              </a:pPr>
              <a:t>3/8/2016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3F4239-6D2D-4153-8421-F8F6AD3786EB}" type="slidenum">
              <a:rPr lang="en-US"/>
              <a:pPr>
                <a:defRPr/>
              </a:pPr>
              <a:t>‹#›</a:t>
            </a:fld>
            <a:endParaRPr lang="en-US"/>
          </a:p>
        </p:txBody>
      </p:sp>
    </p:spTree>
    <p:extLst>
      <p:ext uri="{BB962C8B-B14F-4D97-AF65-F5344CB8AC3E}">
        <p14:creationId xmlns:p14="http://schemas.microsoft.com/office/powerpoint/2010/main" val="295610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300F8B-688C-40AE-8838-37FD8CAC71B2}" type="datetimeFigureOut">
              <a:rPr lang="en-US"/>
              <a:pPr>
                <a:defRPr/>
              </a:pPr>
              <a:t>3/8/2016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53B79A-3E0F-4622-897A-11D8DC1B9F10}" type="slidenum">
              <a:rPr lang="en-US"/>
              <a:pPr>
                <a:defRPr/>
              </a:pPr>
              <a:t>‹#›</a:t>
            </a:fld>
            <a:endParaRPr lang="en-US"/>
          </a:p>
        </p:txBody>
      </p:sp>
    </p:spTree>
    <p:extLst>
      <p:ext uri="{BB962C8B-B14F-4D97-AF65-F5344CB8AC3E}">
        <p14:creationId xmlns:p14="http://schemas.microsoft.com/office/powerpoint/2010/main" val="2176159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E308E6-5958-40DC-A60A-BA5283185481}" type="datetimeFigureOut">
              <a:rPr lang="en-US"/>
              <a:pPr>
                <a:defRPr/>
              </a:pPr>
              <a:t>3/8/2016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2FD1E2-2E4A-4D48-88DD-62A6EBF72FE9}" type="slidenum">
              <a:rPr lang="en-US"/>
              <a:pPr>
                <a:defRPr/>
              </a:pPr>
              <a:t>‹#›</a:t>
            </a:fld>
            <a:endParaRPr lang="en-US"/>
          </a:p>
        </p:txBody>
      </p:sp>
    </p:spTree>
    <p:extLst>
      <p:ext uri="{BB962C8B-B14F-4D97-AF65-F5344CB8AC3E}">
        <p14:creationId xmlns:p14="http://schemas.microsoft.com/office/powerpoint/2010/main" val="4196186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SECRET//REL USA, FVEY">
    <p:spTree>
      <p:nvGrpSpPr>
        <p:cNvPr id="1" name=""/>
        <p:cNvGrpSpPr/>
        <p:nvPr/>
      </p:nvGrpSpPr>
      <p:grpSpPr>
        <a:xfrm>
          <a:off x="0" y="0"/>
          <a:ext cx="0" cy="0"/>
          <a:chOff x="0" y="0"/>
          <a:chExt cx="0" cy="0"/>
        </a:xfrm>
      </p:grpSpPr>
      <p:sp>
        <p:nvSpPr>
          <p:cNvPr id="6" name="TextBox 5"/>
          <p:cNvSpPr txBox="1"/>
          <p:nvPr userDrawn="1"/>
        </p:nvSpPr>
        <p:spPr>
          <a:xfrm>
            <a:off x="0" y="6030913"/>
            <a:ext cx="9144000" cy="369887"/>
          </a:xfrm>
          <a:prstGeom prst="rect">
            <a:avLst/>
          </a:prstGeom>
          <a:noFill/>
        </p:spPr>
        <p:txBody>
          <a:bodyPr>
            <a:spAutoFit/>
          </a:bodyPr>
          <a:lstStyle/>
          <a:p>
            <a:pPr algn="ctr">
              <a:defRPr/>
            </a:pPr>
            <a:r>
              <a:rPr lang="en-US" b="1" i="1" dirty="0"/>
              <a:t> </a:t>
            </a:r>
            <a:r>
              <a:rPr lang="en-US" sz="1600" b="1" i="1" dirty="0"/>
              <a:t>The Overall Classification of this Briefing is </a:t>
            </a:r>
            <a:r>
              <a:rPr lang="en-US" sz="1600" b="1" i="1" dirty="0">
                <a:solidFill>
                  <a:srgbClr val="008000"/>
                </a:solidFill>
              </a:rPr>
              <a:t>UNCLASSIFIED</a:t>
            </a:r>
            <a:endParaRPr lang="en-US" b="1" i="1" dirty="0">
              <a:solidFill>
                <a:srgbClr val="008000"/>
              </a:solidFill>
            </a:endParaRPr>
          </a:p>
        </p:txBody>
      </p:sp>
      <p:sp>
        <p:nvSpPr>
          <p:cNvPr id="2" name="Title 1"/>
          <p:cNvSpPr>
            <a:spLocks noGrp="1"/>
          </p:cNvSpPr>
          <p:nvPr>
            <p:ph type="ctrTitle"/>
          </p:nvPr>
        </p:nvSpPr>
        <p:spPr>
          <a:xfrm>
            <a:off x="2815878" y="1044575"/>
            <a:ext cx="6019800" cy="1470025"/>
          </a:xfrm>
        </p:spPr>
        <p:txBody>
          <a:bodyPr rtlCol="0">
            <a:normAutofit/>
          </a:bodyPr>
          <a:lstStyle>
            <a:lvl1pPr algn="ctr" defTabSz="914400" rtl="0" eaLnBrk="1" latinLnBrk="0" hangingPunct="1">
              <a:spcBef>
                <a:spcPct val="0"/>
              </a:spcBef>
              <a:buNone/>
              <a:defRPr lang="en-US" sz="3600" b="1" i="1" kern="1200" dirty="0">
                <a:solidFill>
                  <a:srgbClr val="000080"/>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812356" y="2514600"/>
            <a:ext cx="6026844" cy="990600"/>
          </a:xfrm>
        </p:spPr>
        <p:txBody>
          <a:bodyPr>
            <a:normAutofit/>
          </a:bodyPr>
          <a:lstStyle>
            <a:lvl1pPr marL="0" indent="0" algn="ctr">
              <a:buNone/>
              <a:defRPr sz="2400" b="1"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31" name="Text Placeholder 30"/>
          <p:cNvSpPr>
            <a:spLocks noGrp="1"/>
          </p:cNvSpPr>
          <p:nvPr>
            <p:ph type="body" sz="quarter" idx="12"/>
          </p:nvPr>
        </p:nvSpPr>
        <p:spPr>
          <a:xfrm>
            <a:off x="1219200" y="4495800"/>
            <a:ext cx="6705600" cy="1295400"/>
          </a:xfrm>
          <a:solidFill>
            <a:srgbClr val="FFFFCC"/>
          </a:solidFill>
          <a:scene3d>
            <a:camera prst="orthographicFront"/>
            <a:lightRig rig="threePt" dir="t"/>
          </a:scene3d>
          <a:sp3d>
            <a:bevelT w="114300" prst="artDeco"/>
          </a:sp3d>
        </p:spPr>
        <p:txBody>
          <a:bodyPr rtlCol="0" anchor="ctr">
            <a:normAutofit/>
          </a:bodyPr>
          <a:lstStyle>
            <a:lvl1pPr marL="0" algn="ctr" defTabSz="914400" rtl="0" eaLnBrk="1" latinLnBrk="0" hangingPunct="1">
              <a:spcBef>
                <a:spcPct val="20000"/>
              </a:spcBef>
              <a:buNone/>
              <a:defRPr kumimoji="0" lang="en-US" sz="2000" b="1" i="1" u="none" strike="noStrike" kern="1200" cap="none" spc="0" normalizeH="0" baseline="0" noProof="0" dirty="0" smtClean="0">
                <a:ln>
                  <a:noFill/>
                </a:ln>
                <a:solidFill>
                  <a:schemeClr val="tx1"/>
                </a:solidFill>
                <a:effectLst/>
                <a:uLnTx/>
                <a:uFillTx/>
                <a:latin typeface="+mn-lt"/>
                <a:ea typeface="+mn-ea"/>
                <a:cs typeface="+mn-cs"/>
              </a:defRPr>
            </a:lvl1pPr>
          </a:lstStyle>
          <a:p>
            <a:pPr lvl="0"/>
            <a:r>
              <a:rPr lang="en-US" noProof="0" smtClean="0"/>
              <a:t>Click to edit Master text styles</a:t>
            </a:r>
          </a:p>
        </p:txBody>
      </p:sp>
      <p:sp>
        <p:nvSpPr>
          <p:cNvPr id="38" name="Text Placeholder 37"/>
          <p:cNvSpPr>
            <a:spLocks noGrp="1"/>
          </p:cNvSpPr>
          <p:nvPr>
            <p:ph type="body" sz="quarter" idx="13"/>
          </p:nvPr>
        </p:nvSpPr>
        <p:spPr>
          <a:xfrm>
            <a:off x="0" y="6477000"/>
            <a:ext cx="9136956" cy="381000"/>
          </a:xfrm>
        </p:spPr>
        <p:txBody>
          <a:bodyPr rtlCol="0" anchor="ctr">
            <a:noAutofit/>
          </a:bodyPr>
          <a:lstStyle>
            <a:lvl1pPr marL="0" indent="0" algn="ctr" defTabSz="914400" rtl="0" eaLnBrk="1" latinLnBrk="0" hangingPunct="1">
              <a:spcBef>
                <a:spcPct val="20000"/>
              </a:spcBef>
              <a:buFont typeface="Arial" pitchFamily="34" charset="0"/>
              <a:buNone/>
              <a:defRPr lang="en-US" sz="1200" b="1" i="1" kern="1200" dirty="0">
                <a:solidFill>
                  <a:schemeClr val="tx1">
                    <a:tint val="75000"/>
                  </a:schemeClr>
                </a:solidFill>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378050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8B128E-BAC2-45F7-9485-0469CB7B6D4B}" type="datetimeFigureOut">
              <a:rPr lang="en-US"/>
              <a:pPr>
                <a:defRPr/>
              </a:pPr>
              <a:t>3/8/2016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CCB06E-1E56-4618-A286-DE9259D39498}" type="slidenum">
              <a:rPr lang="en-US"/>
              <a:pPr>
                <a:defRPr/>
              </a:pPr>
              <a:t>‹#›</a:t>
            </a:fld>
            <a:endParaRPr lang="en-US"/>
          </a:p>
        </p:txBody>
      </p:sp>
    </p:spTree>
    <p:extLst>
      <p:ext uri="{BB962C8B-B14F-4D97-AF65-F5344CB8AC3E}">
        <p14:creationId xmlns:p14="http://schemas.microsoft.com/office/powerpoint/2010/main" val="2811811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ABA8F15-7270-4F17-ACA7-8863B2347233}" type="datetimeFigureOut">
              <a:rPr lang="en-US"/>
              <a:pPr>
                <a:defRPr/>
              </a:pPr>
              <a:t>3/8/2016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636A0F-1663-437E-8651-7BF3C5504BD8}" type="slidenum">
              <a:rPr lang="en-US"/>
              <a:pPr>
                <a:defRPr/>
              </a:pPr>
              <a:t>‹#›</a:t>
            </a:fld>
            <a:endParaRPr lang="en-US"/>
          </a:p>
        </p:txBody>
      </p:sp>
    </p:spTree>
    <p:extLst>
      <p:ext uri="{BB962C8B-B14F-4D97-AF65-F5344CB8AC3E}">
        <p14:creationId xmlns:p14="http://schemas.microsoft.com/office/powerpoint/2010/main" val="381237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EBD216A-E969-49FC-A1D7-D8777A9A2248}" type="datetimeFigureOut">
              <a:rPr lang="en-US"/>
              <a:pPr>
                <a:defRPr/>
              </a:pPr>
              <a:t>3/8/2016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FC2DA5-9075-4C93-86B6-BFBDB6BA40DF}" type="slidenum">
              <a:rPr lang="en-US"/>
              <a:pPr>
                <a:defRPr/>
              </a:pPr>
              <a:t>‹#›</a:t>
            </a:fld>
            <a:endParaRPr lang="en-US"/>
          </a:p>
        </p:txBody>
      </p:sp>
    </p:spTree>
    <p:extLst>
      <p:ext uri="{BB962C8B-B14F-4D97-AF65-F5344CB8AC3E}">
        <p14:creationId xmlns:p14="http://schemas.microsoft.com/office/powerpoint/2010/main" val="3634997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690304F-C01C-4A1C-909A-B88B7731C378}" type="datetimeFigureOut">
              <a:rPr lang="en-US"/>
              <a:pPr>
                <a:defRPr/>
              </a:pPr>
              <a:t>3/8/2016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4268CF2-DD61-4B2F-840B-FF4E08DC9061}" type="slidenum">
              <a:rPr lang="en-US"/>
              <a:pPr>
                <a:defRPr/>
              </a:pPr>
              <a:t>‹#›</a:t>
            </a:fld>
            <a:endParaRPr lang="en-US"/>
          </a:p>
        </p:txBody>
      </p:sp>
    </p:spTree>
    <p:extLst>
      <p:ext uri="{BB962C8B-B14F-4D97-AF65-F5344CB8AC3E}">
        <p14:creationId xmlns:p14="http://schemas.microsoft.com/office/powerpoint/2010/main" val="139805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1DC8436-A9FD-4BBD-AE12-B3FF56C4FB5D}" type="datetimeFigureOut">
              <a:rPr lang="en-US"/>
              <a:pPr>
                <a:defRPr/>
              </a:pPr>
              <a:t>3/8/2016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1EE9C80-3C08-4297-8D4D-B03B00F512DE}" type="slidenum">
              <a:rPr lang="en-US"/>
              <a:pPr>
                <a:defRPr/>
              </a:pPr>
              <a:t>‹#›</a:t>
            </a:fld>
            <a:endParaRPr lang="en-US"/>
          </a:p>
        </p:txBody>
      </p:sp>
    </p:spTree>
    <p:extLst>
      <p:ext uri="{BB962C8B-B14F-4D97-AF65-F5344CB8AC3E}">
        <p14:creationId xmlns:p14="http://schemas.microsoft.com/office/powerpoint/2010/main" val="1517706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ABFD770-6DA9-4ABB-B53C-C9F09CD5165C}" type="datetimeFigureOut">
              <a:rPr lang="en-US"/>
              <a:pPr>
                <a:defRPr/>
              </a:pPr>
              <a:t>3/8/2016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44AF3D-9927-49EC-86C2-38511C282522}" type="slidenum">
              <a:rPr lang="en-US"/>
              <a:pPr>
                <a:defRPr/>
              </a:pPr>
              <a:t>‹#›</a:t>
            </a:fld>
            <a:endParaRPr lang="en-US"/>
          </a:p>
        </p:txBody>
      </p:sp>
    </p:spTree>
    <p:extLst>
      <p:ext uri="{BB962C8B-B14F-4D97-AF65-F5344CB8AC3E}">
        <p14:creationId xmlns:p14="http://schemas.microsoft.com/office/powerpoint/2010/main" val="254459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680B346-1FD1-45BD-91D9-029C198465F0}" type="datetimeFigureOut">
              <a:rPr lang="en-US"/>
              <a:pPr>
                <a:defRPr/>
              </a:pPr>
              <a:t>3/8/2016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29862B-2982-4307-884E-CE9F1C1A634C}" type="slidenum">
              <a:rPr lang="en-US"/>
              <a:pPr>
                <a:defRPr/>
              </a:pPr>
              <a:t>‹#›</a:t>
            </a:fld>
            <a:endParaRPr lang="en-US"/>
          </a:p>
        </p:txBody>
      </p:sp>
    </p:spTree>
    <p:extLst>
      <p:ext uri="{BB962C8B-B14F-4D97-AF65-F5344CB8AC3E}">
        <p14:creationId xmlns:p14="http://schemas.microsoft.com/office/powerpoint/2010/main" val="4046681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4D0FA91-D579-40AD-AE00-77FA0D5D45A4}" type="datetimeFigureOut">
              <a:rPr lang="en-US"/>
              <a:pPr>
                <a:defRPr/>
              </a:pPr>
              <a:t>3/8/2016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841C12F-DF27-47A4-BECD-E8CA014CCE58}" type="slidenum">
              <a:rPr lang="en-US"/>
              <a:pPr>
                <a:defRPr/>
              </a:pPr>
              <a:t>‹#›</a:t>
            </a:fld>
            <a:endParaRPr lang="en-US"/>
          </a:p>
        </p:txBody>
      </p:sp>
    </p:spTree>
    <p:extLst>
      <p:ext uri="{BB962C8B-B14F-4D97-AF65-F5344CB8AC3E}">
        <p14:creationId xmlns:p14="http://schemas.microsoft.com/office/powerpoint/2010/main" val="1732398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4E77B7B-F6DF-487E-851C-CEA36053854B}" type="datetimeFigureOut">
              <a:rPr lang="en-US"/>
              <a:pPr>
                <a:defRPr/>
              </a:pPr>
              <a:t>3/8/2016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236A310-A164-4E05-9D82-63E00C9520E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sms.army.mi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combinedarmscenter.army.mil/cachq/Pages/COP.aspx"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eReMrml5TF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napfashion.files.wordpress.com/2012/07/stones-sinistersaladmusikal-wordpress.jp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6225" y="1044575"/>
            <a:ext cx="6019800" cy="1470025"/>
          </a:xfrm>
        </p:spPr>
        <p:txBody>
          <a:bodyPr>
            <a:normAutofit fontScale="90000"/>
          </a:bodyPr>
          <a:lstStyle/>
          <a:p>
            <a:pPr>
              <a:defRPr/>
            </a:pPr>
            <a:r>
              <a:rPr dirty="0" smtClean="0"/>
              <a:t>AKMQC 16-003 Institutional KM Presentation</a:t>
            </a:r>
            <a:br>
              <a:rPr dirty="0" smtClean="0"/>
            </a:br>
            <a:r>
              <a:rPr dirty="0" smtClean="0"/>
              <a:t>08 MAR 16</a:t>
            </a:r>
            <a:endParaRPr dirty="0"/>
          </a:p>
        </p:txBody>
      </p:sp>
      <p:sp>
        <p:nvSpPr>
          <p:cNvPr id="14" name="Subtitle 13"/>
          <p:cNvSpPr>
            <a:spLocks noGrp="1"/>
          </p:cNvSpPr>
          <p:nvPr>
            <p:ph type="subTitle" idx="1"/>
          </p:nvPr>
        </p:nvSpPr>
        <p:spPr>
          <a:xfrm>
            <a:off x="2813050" y="2514600"/>
            <a:ext cx="6026150" cy="990600"/>
          </a:xfrm>
        </p:spPr>
        <p:txBody>
          <a:bodyPr>
            <a:normAutofit fontScale="85000" lnSpcReduction="20000"/>
          </a:bodyPr>
          <a:lstStyle/>
          <a:p>
            <a:pPr>
              <a:defRPr/>
            </a:pPr>
            <a:r>
              <a:rPr lang="en-US" dirty="0" smtClean="0"/>
              <a:t>LTC GUY H. BUICE</a:t>
            </a:r>
          </a:p>
          <a:p>
            <a:pPr>
              <a:defRPr/>
            </a:pPr>
            <a:r>
              <a:rPr lang="en-US" dirty="0" smtClean="0"/>
              <a:t>CAC CKO</a:t>
            </a:r>
          </a:p>
          <a:p>
            <a:pPr>
              <a:defRPr/>
            </a:pPr>
            <a:r>
              <a:rPr lang="en-US" dirty="0" smtClean="0"/>
              <a:t>913-684-4991</a:t>
            </a:r>
            <a:endParaRPr lang="en-US" dirty="0"/>
          </a:p>
        </p:txBody>
      </p:sp>
      <p:sp>
        <p:nvSpPr>
          <p:cNvPr id="4" name="Text Placeholder 3"/>
          <p:cNvSpPr>
            <a:spLocks noGrp="1"/>
          </p:cNvSpPr>
          <p:nvPr>
            <p:ph type="body" sz="quarter" idx="12"/>
          </p:nvPr>
        </p:nvSpPr>
        <p:spPr>
          <a:ln>
            <a:miter lim="800000"/>
            <a:headEnd/>
            <a:tailEnd/>
          </a:ln>
        </p:spPr>
        <p:txBody>
          <a:bodyPr>
            <a:normAutofit lnSpcReduction="10000"/>
          </a:bodyPr>
          <a:lstStyle/>
          <a:p>
            <a:pPr>
              <a:defRPr/>
            </a:pPr>
            <a:r>
              <a:rPr/>
              <a:t>Purpose: Discuss Institutional Knowledge Management with the Army Knowledge Management Qualification Course to identify similarities and differences to enable its application in units and organizations </a:t>
            </a:r>
          </a:p>
        </p:txBody>
      </p:sp>
      <p:sp>
        <p:nvSpPr>
          <p:cNvPr id="15" name="Text Placeholder 14"/>
          <p:cNvSpPr>
            <a:spLocks noGrp="1"/>
          </p:cNvSpPr>
          <p:nvPr>
            <p:ph type="body" sz="quarter" idx="13"/>
          </p:nvPr>
        </p:nvSpPr>
        <p:spPr>
          <a:xfrm>
            <a:off x="0" y="6477000"/>
            <a:ext cx="9137650" cy="381000"/>
          </a:xfrm>
        </p:spPr>
        <p:txBody>
          <a:bodyPr/>
          <a:lstStyle/>
          <a:p>
            <a:pPr>
              <a:defRPr/>
            </a:pPr>
            <a:endParaRPr/>
          </a:p>
        </p:txBody>
      </p:sp>
      <p:pic>
        <p:nvPicPr>
          <p:cNvPr id="5" name="Picture 2" descr="C:\Users\peter.wilson\Desktop\111113-A-4437M-008_Bldg 52.jpg"/>
          <p:cNvPicPr>
            <a:picLocks noChangeAspect="1" noChangeArrowheads="1"/>
          </p:cNvPicPr>
          <p:nvPr/>
        </p:nvPicPr>
        <p:blipFill>
          <a:blip r:embed="rId3" cstate="screen"/>
          <a:srcRect b="17116"/>
          <a:stretch>
            <a:fillRect/>
          </a:stretch>
        </p:blipFill>
        <p:spPr bwMode="auto">
          <a:xfrm>
            <a:off x="0" y="2133600"/>
            <a:ext cx="4497047" cy="2285999"/>
          </a:xfrm>
          <a:prstGeom prst="rect">
            <a:avLst/>
          </a:prstGeom>
          <a:ln>
            <a:noFill/>
          </a:ln>
          <a:effectLst>
            <a:softEdge rad="112500"/>
          </a:effectLst>
        </p:spPr>
      </p:pic>
      <p:grpSp>
        <p:nvGrpSpPr>
          <p:cNvPr id="3081" name="Group 16"/>
          <p:cNvGrpSpPr>
            <a:grpSpLocks/>
          </p:cNvGrpSpPr>
          <p:nvPr/>
        </p:nvGrpSpPr>
        <p:grpSpPr bwMode="auto">
          <a:xfrm>
            <a:off x="76200" y="152400"/>
            <a:ext cx="3048000" cy="1460500"/>
            <a:chOff x="228600" y="685800"/>
            <a:chExt cx="3276600" cy="1676400"/>
          </a:xfrm>
        </p:grpSpPr>
        <p:grpSp>
          <p:nvGrpSpPr>
            <p:cNvPr id="3082" name="Group 97"/>
            <p:cNvGrpSpPr>
              <a:grpSpLocks/>
            </p:cNvGrpSpPr>
            <p:nvPr/>
          </p:nvGrpSpPr>
          <p:grpSpPr bwMode="auto">
            <a:xfrm>
              <a:off x="457200" y="904228"/>
              <a:ext cx="1154127" cy="1153172"/>
              <a:chOff x="8458200" y="6096000"/>
              <a:chExt cx="457200" cy="426719"/>
            </a:xfrm>
          </p:grpSpPr>
          <p:sp>
            <p:nvSpPr>
              <p:cNvPr id="10" name="Rectangle 9"/>
              <p:cNvSpPr/>
              <p:nvPr/>
            </p:nvSpPr>
            <p:spPr>
              <a:xfrm>
                <a:off x="8458232" y="6096086"/>
                <a:ext cx="457005" cy="380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8496766" y="6477053"/>
                <a:ext cx="380612" cy="45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3083" name="Picture 4" descr="P:\Graphics &amp; Artwork\CAC Graphics Library\CAC Logos\CAC Logo\3-Star CAC logo.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16550"/>
            <a:stretch>
              <a:fillRect/>
            </a:stretch>
          </p:blipFill>
          <p:spPr bwMode="auto">
            <a:xfrm>
              <a:off x="228600" y="685800"/>
              <a:ext cx="3276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9C5D347-72E6-4BCA-BBB1-BD23478AAC0B}" type="slidenum">
              <a:rPr lang="en-US" smtClean="0"/>
              <a:pPr>
                <a:defRPr/>
              </a:pPr>
              <a:t>10</a:t>
            </a:fld>
            <a:endParaRPr lang="en-US"/>
          </a:p>
        </p:txBody>
      </p:sp>
      <p:sp>
        <p:nvSpPr>
          <p:cNvPr id="3" name="Title 1"/>
          <p:cNvSpPr txBox="1">
            <a:spLocks/>
          </p:cNvSpPr>
          <p:nvPr/>
        </p:nvSpPr>
        <p:spPr>
          <a:xfrm>
            <a:off x="457200" y="0"/>
            <a:ext cx="8229600" cy="1143000"/>
          </a:xfrm>
          <a:prstGeom prst="rect">
            <a:avLst/>
          </a:prstGeom>
        </p:spPr>
        <p:txBody>
          <a:bodyPr>
            <a:normAutofit/>
          </a:bodyPr>
          <a:lstStyle/>
          <a:p>
            <a:pPr algn="ctr" fontAlgn="auto">
              <a:spcAft>
                <a:spcPts val="0"/>
              </a:spcAft>
              <a:defRPr/>
            </a:pPr>
            <a:r>
              <a:rPr lang="en-US" sz="3600" b="1" dirty="0">
                <a:latin typeface="Arial" pitchFamily="34" charset="0"/>
                <a:ea typeface="+mj-ea"/>
                <a:cs typeface="Arial" pitchFamily="34" charset="0"/>
              </a:rPr>
              <a:t>COP-C T/P</a:t>
            </a:r>
          </a:p>
        </p:txBody>
      </p:sp>
      <p:sp>
        <p:nvSpPr>
          <p:cNvPr id="4" name="Content Placeholder 2"/>
          <p:cNvSpPr txBox="1">
            <a:spLocks/>
          </p:cNvSpPr>
          <p:nvPr/>
        </p:nvSpPr>
        <p:spPr>
          <a:xfrm>
            <a:off x="228600" y="685800"/>
            <a:ext cx="8610600" cy="4906963"/>
          </a:xfrm>
          <a:prstGeom prst="rect">
            <a:avLst/>
          </a:prstGeom>
        </p:spPr>
        <p:txBody>
          <a:bodyPr/>
          <a:lstStyle/>
          <a:p>
            <a:pPr>
              <a:defRPr/>
            </a:pPr>
            <a:r>
              <a:rPr lang="en-US" sz="2800" dirty="0">
                <a:latin typeface="Arial" pitchFamily="34" charset="0"/>
                <a:cs typeface="Arial" pitchFamily="34" charset="0"/>
              </a:rPr>
              <a:t>Task:  Provide the CAC Common Operating Picture (COP) for major CAC operations. </a:t>
            </a:r>
          </a:p>
          <a:p>
            <a:pPr fontAlgn="auto">
              <a:spcAft>
                <a:spcPts val="0"/>
              </a:spcAft>
              <a:buFont typeface="Arial" pitchFamily="34" charset="0"/>
              <a:buNone/>
              <a:defRPr/>
            </a:pPr>
            <a:endParaRPr lang="en-US" sz="2800" dirty="0">
              <a:latin typeface="Arial" pitchFamily="34" charset="0"/>
              <a:cs typeface="Arial" pitchFamily="34" charset="0"/>
            </a:endParaRPr>
          </a:p>
          <a:p>
            <a:pPr>
              <a:defRPr/>
            </a:pPr>
            <a:r>
              <a:rPr lang="en-US" sz="2800" dirty="0">
                <a:latin typeface="Arial" pitchFamily="34" charset="0"/>
                <a:cs typeface="Arial" pitchFamily="34" charset="0"/>
              </a:rPr>
              <a:t>Purpose:  Integrate and synchronize CAC operations via strategy map execution.</a:t>
            </a:r>
          </a:p>
          <a:p>
            <a:pPr fontAlgn="auto">
              <a:spcAft>
                <a:spcPts val="0"/>
              </a:spcAft>
              <a:buFont typeface="Arial" pitchFamily="34" charset="0"/>
              <a:buNone/>
              <a:defRPr/>
            </a:pPr>
            <a:endParaRPr lang="en-US" sz="2800" dirty="0">
              <a:latin typeface="Arial" pitchFamily="34" charset="0"/>
              <a:cs typeface="Arial" pitchFamily="34" charset="0"/>
            </a:endParaRPr>
          </a:p>
          <a:p>
            <a:pPr marL="342900" indent="-342900" fontAlgn="auto">
              <a:spcAft>
                <a:spcPts val="0"/>
              </a:spcAft>
              <a:buFont typeface="Arial" pitchFamily="34" charset="0"/>
              <a:buNone/>
              <a:defRPr/>
            </a:pPr>
            <a:r>
              <a:rPr lang="en-US" sz="2800" dirty="0">
                <a:latin typeface="Arial" pitchFamily="34" charset="0"/>
                <a:cs typeface="Arial" pitchFamily="34" charset="0"/>
              </a:rPr>
              <a:t>Key Tasks:</a:t>
            </a:r>
          </a:p>
          <a:p>
            <a:pPr marL="339725" indent="-222250">
              <a:buFont typeface="Arial" pitchFamily="34" charset="0"/>
              <a:buChar char="‒"/>
              <a:defRPr/>
            </a:pPr>
            <a:r>
              <a:rPr lang="en-US" sz="2400" dirty="0">
                <a:latin typeface="Arial" pitchFamily="34" charset="0"/>
                <a:cs typeface="Arial" pitchFamily="34" charset="0"/>
              </a:rPr>
              <a:t>Develop strategy maps for major CAC operations</a:t>
            </a:r>
          </a:p>
          <a:p>
            <a:pPr marL="339725" indent="-222250">
              <a:buFont typeface="Arial" pitchFamily="34" charset="0"/>
              <a:buChar char="‒"/>
              <a:defRPr/>
            </a:pPr>
            <a:r>
              <a:rPr lang="en-US" sz="2400" dirty="0">
                <a:latin typeface="Arial" pitchFamily="34" charset="0"/>
                <a:cs typeface="Arial" pitchFamily="34" charset="0"/>
              </a:rPr>
              <a:t>Track/update strategy map execution </a:t>
            </a:r>
          </a:p>
          <a:p>
            <a:pPr marL="339725" indent="-222250">
              <a:buFont typeface="Arial" pitchFamily="34" charset="0"/>
              <a:buChar char="‒"/>
              <a:defRPr/>
            </a:pPr>
            <a:r>
              <a:rPr lang="en-US" sz="2400" dirty="0">
                <a:latin typeface="Arial" pitchFamily="34" charset="0"/>
                <a:cs typeface="Arial" pitchFamily="34" charset="0"/>
              </a:rPr>
              <a:t>Analyze strategy maps for execution modification</a:t>
            </a:r>
          </a:p>
          <a:p>
            <a:pPr marL="339725" indent="-222250">
              <a:buFont typeface="Arial" pitchFamily="34" charset="0"/>
              <a:buChar char="‒"/>
              <a:defRPr/>
            </a:pPr>
            <a:r>
              <a:rPr lang="en-US" sz="2400" dirty="0">
                <a:latin typeface="Arial" pitchFamily="34" charset="0"/>
                <a:cs typeface="Arial" pitchFamily="34" charset="0"/>
              </a:rPr>
              <a:t>Receive and analyze event feedback </a:t>
            </a:r>
          </a:p>
          <a:p>
            <a:pPr marL="339725" indent="-222250">
              <a:buFont typeface="Arial" pitchFamily="34" charset="0"/>
              <a:buChar char="‒"/>
              <a:defRPr/>
            </a:pPr>
            <a:r>
              <a:rPr lang="en-US" sz="2400" dirty="0">
                <a:latin typeface="Arial" pitchFamily="34" charset="0"/>
                <a:cs typeface="Arial" pitchFamily="34" charset="0"/>
              </a:rPr>
              <a:t>Assess strategy map effectiveness</a:t>
            </a:r>
          </a:p>
          <a:p>
            <a:pPr marL="339725" indent="-222250">
              <a:buFont typeface="Arial" pitchFamily="34" charset="0"/>
              <a:buChar char="‒"/>
              <a:defRPr/>
            </a:pPr>
            <a:r>
              <a:rPr lang="en-US" sz="2400" dirty="0">
                <a:latin typeface="Arial" pitchFamily="34" charset="0"/>
                <a:cs typeface="Arial" pitchFamily="34" charset="0"/>
              </a:rPr>
              <a:t>Document strategy map process in SOPs/TTPs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endParaRPr lang="en-US" altLang="en-US" smtClean="0"/>
          </a:p>
        </p:txBody>
      </p:sp>
      <p:pic>
        <p:nvPicPr>
          <p:cNvPr id="819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12222" r="1857" b="333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35"/>
          <p:cNvSpPr>
            <a:spLocks noChangeArrowheads="1"/>
          </p:cNvSpPr>
          <p:nvPr/>
        </p:nvSpPr>
        <p:spPr bwMode="auto">
          <a:xfrm>
            <a:off x="0" y="0"/>
            <a:ext cx="132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i="1">
                <a:solidFill>
                  <a:srgbClr val="008000"/>
                </a:solidFill>
              </a:rPr>
              <a:t>UNCLASSIFIED</a:t>
            </a:r>
            <a:endParaRPr lang="en-US" altLang="en-US" sz="1200"/>
          </a:p>
        </p:txBody>
      </p:sp>
      <p:sp>
        <p:nvSpPr>
          <p:cNvPr id="8197" name="Rectangle 36"/>
          <p:cNvSpPr>
            <a:spLocks noChangeArrowheads="1"/>
          </p:cNvSpPr>
          <p:nvPr/>
        </p:nvSpPr>
        <p:spPr bwMode="auto">
          <a:xfrm>
            <a:off x="7778750" y="6581775"/>
            <a:ext cx="1365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i="1">
                <a:solidFill>
                  <a:srgbClr val="008000"/>
                </a:solidFill>
              </a:rPr>
              <a:t>UNCLASSIFIED/</a:t>
            </a:r>
            <a:endParaRPr lang="en-US" altLang="en-US" sz="120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133600"/>
            <a:ext cx="8229600" cy="1143000"/>
          </a:xfrm>
        </p:spPr>
        <p:txBody>
          <a:bodyPr/>
          <a:lstStyle/>
          <a:p>
            <a:r>
              <a:rPr lang="en-US" altLang="en-US" sz="3600" b="1" smtClean="0">
                <a:latin typeface="Arial" charset="0"/>
                <a:cs typeface="Arial" charset="0"/>
              </a:rPr>
              <a:t>What do we do?</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286000"/>
            <a:ext cx="8229600" cy="1143000"/>
          </a:xfrm>
        </p:spPr>
        <p:txBody>
          <a:bodyPr/>
          <a:lstStyle/>
          <a:p>
            <a:r>
              <a:rPr lang="en-US" altLang="en-US" sz="3600" b="1" smtClean="0">
                <a:latin typeface="Arial" charset="0"/>
                <a:cs typeface="Arial" charset="0"/>
              </a:rPr>
              <a:t>What did we do?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KM Process and the CAC COP</a:t>
            </a:r>
          </a:p>
        </p:txBody>
      </p:sp>
      <p:sp>
        <p:nvSpPr>
          <p:cNvPr id="11267" name="Content Placeholder 2"/>
          <p:cNvSpPr>
            <a:spLocks noGrp="1"/>
          </p:cNvSpPr>
          <p:nvPr>
            <p:ph idx="1"/>
          </p:nvPr>
        </p:nvSpPr>
        <p:spPr>
          <a:xfrm>
            <a:off x="457200" y="1219200"/>
            <a:ext cx="8229600" cy="4525963"/>
          </a:xfrm>
        </p:spPr>
        <p:txBody>
          <a:bodyPr/>
          <a:lstStyle/>
          <a:p>
            <a:endParaRPr lang="en-US" altLang="en-US" dirty="0" smtClean="0"/>
          </a:p>
          <a:p>
            <a:endParaRPr lang="en-US" altLang="en-US" dirty="0"/>
          </a:p>
          <a:p>
            <a:pPr>
              <a:buFont typeface="Wingdings" panose="05000000000000000000" pitchFamily="2" charset="2"/>
              <a:buChar char="ü"/>
            </a:pPr>
            <a:r>
              <a:rPr lang="en-US" altLang="en-US" dirty="0" smtClean="0"/>
              <a:t>Assess</a:t>
            </a:r>
          </a:p>
          <a:p>
            <a:pPr>
              <a:buFont typeface="Wingdings" panose="05000000000000000000" pitchFamily="2" charset="2"/>
              <a:buChar char="ü"/>
            </a:pPr>
            <a:r>
              <a:rPr lang="en-US" altLang="en-US" dirty="0" smtClean="0"/>
              <a:t>Design</a:t>
            </a:r>
          </a:p>
          <a:p>
            <a:pPr>
              <a:buFont typeface="Wingdings" panose="05000000000000000000" pitchFamily="2" charset="2"/>
              <a:buChar char="ü"/>
            </a:pPr>
            <a:r>
              <a:rPr lang="en-US" altLang="en-US" dirty="0" smtClean="0"/>
              <a:t>Develop</a:t>
            </a:r>
          </a:p>
          <a:p>
            <a:pPr>
              <a:buFont typeface="Wingdings" panose="05000000000000000000" pitchFamily="2" charset="2"/>
              <a:buChar char="ü"/>
            </a:pPr>
            <a:r>
              <a:rPr lang="en-US" altLang="en-US" dirty="0" smtClean="0"/>
              <a:t>Pilot</a:t>
            </a:r>
          </a:p>
          <a:p>
            <a:pPr>
              <a:buFont typeface="Wingdings" panose="05000000000000000000" pitchFamily="2" charset="2"/>
              <a:buChar char="ü"/>
            </a:pPr>
            <a:r>
              <a:rPr lang="en-US" altLang="en-US" dirty="0" smtClean="0"/>
              <a:t>Implement</a:t>
            </a:r>
          </a:p>
          <a:p>
            <a:endParaRPr lang="en-US" alt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381000"/>
            <a:ext cx="5867400" cy="1241425"/>
          </a:xfrm>
        </p:spPr>
        <p:txBody>
          <a:bodyPr>
            <a:noAutofit/>
          </a:bodyPr>
          <a:lstStyle/>
          <a:p>
            <a:pPr>
              <a:defRPr/>
            </a:pPr>
            <a:r>
              <a:rPr smtClean="0">
                <a:latin typeface="Arial" pitchFamily="34" charset="0"/>
                <a:cs typeface="Arial" pitchFamily="34" charset="0"/>
              </a:rPr>
              <a:t>COP/Battle Rhythm Requirements Review</a:t>
            </a:r>
            <a:r>
              <a:rPr i="0" smtClean="0">
                <a:solidFill>
                  <a:schemeClr val="tx1"/>
                </a:solidFill>
                <a:effectLst/>
                <a:latin typeface="Arial" pitchFamily="34" charset="0"/>
                <a:cs typeface="Arial" pitchFamily="34" charset="0"/>
              </a:rPr>
              <a:t/>
            </a:r>
            <a:br>
              <a:rPr i="0" smtClean="0">
                <a:solidFill>
                  <a:schemeClr val="tx1"/>
                </a:solidFill>
                <a:effectLst/>
                <a:latin typeface="Arial" pitchFamily="34" charset="0"/>
                <a:cs typeface="Arial" pitchFamily="34" charset="0"/>
              </a:rPr>
            </a:br>
            <a:r>
              <a:rPr sz="2800" smtClean="0">
                <a:latin typeface="Arial" pitchFamily="34" charset="0"/>
                <a:cs typeface="Arial" pitchFamily="34" charset="0"/>
              </a:rPr>
              <a:t>09 DEC 12</a:t>
            </a:r>
            <a:endParaRPr>
              <a:latin typeface="Arial" pitchFamily="34" charset="0"/>
              <a:cs typeface="Arial" pitchFamily="34" charset="0"/>
            </a:endParaRPr>
          </a:p>
        </p:txBody>
      </p:sp>
      <p:sp>
        <p:nvSpPr>
          <p:cNvPr id="4" name="Text Placeholder 3"/>
          <p:cNvSpPr>
            <a:spLocks noGrp="1"/>
          </p:cNvSpPr>
          <p:nvPr>
            <p:ph type="body" sz="quarter" idx="12"/>
          </p:nvPr>
        </p:nvSpPr>
        <p:spPr>
          <a:xfrm>
            <a:off x="1295400" y="4876800"/>
            <a:ext cx="7010400" cy="1066800"/>
          </a:xfrm>
          <a:ln>
            <a:miter lim="800000"/>
            <a:headEnd/>
            <a:tailEnd/>
          </a:ln>
        </p:spPr>
        <p:txBody>
          <a:bodyPr/>
          <a:lstStyle/>
          <a:p>
            <a:pPr algn="l">
              <a:defRPr/>
            </a:pPr>
            <a:r>
              <a:rPr sz="1800" i="0" u="sng"/>
              <a:t>Purpose</a:t>
            </a:r>
            <a:r>
              <a:rPr sz="1800" i="0"/>
              <a:t>: Provide an update to the CAC G3 on development efforts to improve the Combined Arms Center (CAC) Common Operating Picture (COP) and Headquarter Battle Rhythm (BR)</a:t>
            </a:r>
          </a:p>
        </p:txBody>
      </p:sp>
      <p:sp>
        <p:nvSpPr>
          <p:cNvPr id="6" name="TextBox 5"/>
          <p:cNvSpPr txBox="1"/>
          <p:nvPr/>
        </p:nvSpPr>
        <p:spPr>
          <a:xfrm>
            <a:off x="4492625" y="1828800"/>
            <a:ext cx="4422775" cy="2032000"/>
          </a:xfrm>
          <a:prstGeom prst="rect">
            <a:avLst/>
          </a:prstGeom>
          <a:noFill/>
        </p:spPr>
        <p:txBody>
          <a:bodyPr>
            <a:spAutoFit/>
          </a:bodyPr>
          <a:lstStyle/>
          <a:p>
            <a:pPr>
              <a:defRPr/>
            </a:pPr>
            <a:r>
              <a:rPr lang="en-US" b="1" u="sng" dirty="0"/>
              <a:t>Agenda</a:t>
            </a:r>
          </a:p>
          <a:p>
            <a:pPr marL="227013" indent="-227013">
              <a:buFont typeface="Arial" pitchFamily="34" charset="0"/>
              <a:buChar char="•"/>
              <a:defRPr/>
            </a:pPr>
            <a:r>
              <a:rPr lang="en-US" b="1" dirty="0"/>
              <a:t>Background </a:t>
            </a:r>
          </a:p>
          <a:p>
            <a:pPr marL="227013" indent="-227013">
              <a:buFont typeface="Arial" pitchFamily="34" charset="0"/>
              <a:buChar char="•"/>
              <a:defRPr/>
            </a:pPr>
            <a:r>
              <a:rPr lang="en-US" b="1" dirty="0"/>
              <a:t>KM COP Methodology </a:t>
            </a:r>
          </a:p>
          <a:p>
            <a:pPr marL="227013" indent="-227013">
              <a:buFont typeface="Arial" pitchFamily="34" charset="0"/>
              <a:buChar char="•"/>
              <a:defRPr/>
            </a:pPr>
            <a:r>
              <a:rPr lang="en-US" b="1" dirty="0"/>
              <a:t>COP Development</a:t>
            </a:r>
          </a:p>
          <a:p>
            <a:pPr marL="227013" indent="-227013">
              <a:buFont typeface="Arial" pitchFamily="34" charset="0"/>
              <a:buChar char="•"/>
              <a:defRPr/>
            </a:pPr>
            <a:r>
              <a:rPr lang="en-US" b="1" dirty="0"/>
              <a:t>CAC Battle Rhythm</a:t>
            </a:r>
          </a:p>
          <a:p>
            <a:pPr marL="227013" indent="-227013">
              <a:buFont typeface="Arial" pitchFamily="34" charset="0"/>
              <a:buChar char="•"/>
              <a:defRPr/>
            </a:pPr>
            <a:r>
              <a:rPr lang="en-US" b="1" dirty="0"/>
              <a:t>Way Ahead</a:t>
            </a:r>
          </a:p>
          <a:p>
            <a:pPr marL="227013" indent="-227013">
              <a:buFont typeface="Arial" pitchFamily="34" charset="0"/>
              <a:buChar char="•"/>
              <a:defRPr/>
            </a:pPr>
            <a:r>
              <a:rPr lang="en-US" b="1" dirty="0"/>
              <a:t>Guidance/Decision</a:t>
            </a:r>
          </a:p>
        </p:txBody>
      </p:sp>
      <p:pic>
        <p:nvPicPr>
          <p:cNvPr id="5" name="Picture 2" descr="C:\Users\peter.wilson\Desktop\111113-A-4437M-008_Bldg 52.jpg"/>
          <p:cNvPicPr>
            <a:picLocks noChangeAspect="1" noChangeArrowheads="1"/>
          </p:cNvPicPr>
          <p:nvPr/>
        </p:nvPicPr>
        <p:blipFill>
          <a:blip r:embed="rId3" cstate="screen"/>
          <a:srcRect b="17116"/>
          <a:stretch>
            <a:fillRect/>
          </a:stretch>
        </p:blipFill>
        <p:spPr bwMode="auto">
          <a:xfrm>
            <a:off x="0" y="2133600"/>
            <a:ext cx="4497047" cy="2285999"/>
          </a:xfrm>
          <a:prstGeom prst="rect">
            <a:avLst/>
          </a:prstGeom>
          <a:ln>
            <a:noFill/>
          </a:ln>
          <a:effectLst>
            <a:softEdge rad="112500"/>
          </a:effectLst>
        </p:spPr>
      </p:pic>
      <p:grpSp>
        <p:nvGrpSpPr>
          <p:cNvPr id="13320" name="Group 16"/>
          <p:cNvGrpSpPr>
            <a:grpSpLocks/>
          </p:cNvGrpSpPr>
          <p:nvPr/>
        </p:nvGrpSpPr>
        <p:grpSpPr bwMode="auto">
          <a:xfrm>
            <a:off x="76200" y="152400"/>
            <a:ext cx="3048000" cy="1460500"/>
            <a:chOff x="228600" y="685800"/>
            <a:chExt cx="3276600" cy="1676400"/>
          </a:xfrm>
        </p:grpSpPr>
        <p:grpSp>
          <p:nvGrpSpPr>
            <p:cNvPr id="13321" name="Group 97"/>
            <p:cNvGrpSpPr>
              <a:grpSpLocks/>
            </p:cNvGrpSpPr>
            <p:nvPr/>
          </p:nvGrpSpPr>
          <p:grpSpPr bwMode="auto">
            <a:xfrm>
              <a:off x="457200" y="904228"/>
              <a:ext cx="1154127" cy="1153172"/>
              <a:chOff x="8458200" y="6096000"/>
              <a:chExt cx="457200" cy="426719"/>
            </a:xfrm>
          </p:grpSpPr>
          <p:sp>
            <p:nvSpPr>
              <p:cNvPr id="10" name="Rectangle 9"/>
              <p:cNvSpPr/>
              <p:nvPr/>
            </p:nvSpPr>
            <p:spPr>
              <a:xfrm>
                <a:off x="8458232" y="6096086"/>
                <a:ext cx="457005" cy="380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8496766" y="6477053"/>
                <a:ext cx="380612" cy="45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3322" name="Picture 4" descr="P:\Graphics &amp; Artwork\CAC Graphics Library\CAC Logos\CAC Logo\3-Star CAC logo.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16550"/>
            <a:stretch>
              <a:fillRect/>
            </a:stretch>
          </p:blipFill>
          <p:spPr bwMode="auto">
            <a:xfrm>
              <a:off x="228600" y="685800"/>
              <a:ext cx="3276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4"/>
          <p:cNvSpPr>
            <a:spLocks noGrp="1"/>
          </p:cNvSpPr>
          <p:nvPr>
            <p:ph type="title"/>
          </p:nvPr>
        </p:nvSpPr>
        <p:spPr>
          <a:xfrm>
            <a:off x="457200" y="152400"/>
            <a:ext cx="8229600" cy="1143000"/>
          </a:xfrm>
        </p:spPr>
        <p:txBody>
          <a:bodyPr/>
          <a:lstStyle/>
          <a:p>
            <a:pPr eaLnBrk="1" hangingPunct="1"/>
            <a:r>
              <a:rPr lang="en-US" altLang="en-US" b="1" smtClean="0"/>
              <a:t>KM Process of Building a COP</a:t>
            </a:r>
          </a:p>
        </p:txBody>
      </p:sp>
      <p:sp>
        <p:nvSpPr>
          <p:cNvPr id="6" name="Rectangle 5"/>
          <p:cNvSpPr/>
          <p:nvPr/>
        </p:nvSpPr>
        <p:spPr>
          <a:xfrm>
            <a:off x="1217556" y="2711112"/>
            <a:ext cx="1363579" cy="753979"/>
          </a:xfrm>
          <a:prstGeom prst="rect">
            <a:avLst/>
          </a:prstGeom>
          <a:solidFill>
            <a:schemeClr val="bg2"/>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rPr>
              <a:t>Information Management</a:t>
            </a:r>
          </a:p>
        </p:txBody>
      </p:sp>
      <p:sp>
        <p:nvSpPr>
          <p:cNvPr id="7" name="Rectangle 6"/>
          <p:cNvSpPr/>
          <p:nvPr/>
        </p:nvSpPr>
        <p:spPr>
          <a:xfrm>
            <a:off x="2326104" y="3729786"/>
            <a:ext cx="1363579" cy="753979"/>
          </a:xfrm>
          <a:prstGeom prst="rect">
            <a:avLst/>
          </a:prstGeom>
          <a:solidFill>
            <a:schemeClr val="bg2"/>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rPr>
              <a:t>Relevant Information</a:t>
            </a:r>
          </a:p>
        </p:txBody>
      </p:sp>
      <p:sp>
        <p:nvSpPr>
          <p:cNvPr id="8" name="Rectangle 7"/>
          <p:cNvSpPr/>
          <p:nvPr/>
        </p:nvSpPr>
        <p:spPr>
          <a:xfrm>
            <a:off x="3296651" y="4748460"/>
            <a:ext cx="1363579" cy="753979"/>
          </a:xfrm>
          <a:prstGeom prst="rect">
            <a:avLst/>
          </a:prstGeom>
          <a:solidFill>
            <a:schemeClr val="bg2"/>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rPr>
              <a:t>Knowledge</a:t>
            </a:r>
          </a:p>
          <a:p>
            <a:pPr algn="ctr" fontAlgn="auto">
              <a:spcBef>
                <a:spcPts val="0"/>
              </a:spcBef>
              <a:spcAft>
                <a:spcPts val="0"/>
              </a:spcAft>
              <a:defRPr/>
            </a:pPr>
            <a:r>
              <a:rPr lang="en-US" sz="1400" dirty="0">
                <a:solidFill>
                  <a:schemeClr val="tx1"/>
                </a:solidFill>
              </a:rPr>
              <a:t>Creation</a:t>
            </a:r>
          </a:p>
        </p:txBody>
      </p:sp>
      <p:sp>
        <p:nvSpPr>
          <p:cNvPr id="9" name="Rectangle 8"/>
          <p:cNvSpPr/>
          <p:nvPr/>
        </p:nvSpPr>
        <p:spPr>
          <a:xfrm>
            <a:off x="4459704" y="5767133"/>
            <a:ext cx="1363579" cy="753979"/>
          </a:xfrm>
          <a:prstGeom prst="rect">
            <a:avLst/>
          </a:prstGeom>
          <a:solidFill>
            <a:schemeClr val="bg2"/>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rPr>
              <a:t>Decision</a:t>
            </a:r>
          </a:p>
          <a:p>
            <a:pPr algn="ctr" fontAlgn="auto">
              <a:spcBef>
                <a:spcPts val="0"/>
              </a:spcBef>
              <a:spcAft>
                <a:spcPts val="0"/>
              </a:spcAft>
              <a:defRPr/>
            </a:pPr>
            <a:r>
              <a:rPr lang="en-US" sz="1400" dirty="0">
                <a:solidFill>
                  <a:schemeClr val="tx1"/>
                </a:solidFill>
              </a:rPr>
              <a:t>making</a:t>
            </a:r>
          </a:p>
        </p:txBody>
      </p:sp>
      <p:sp>
        <p:nvSpPr>
          <p:cNvPr id="11" name="Cloud Callout 10"/>
          <p:cNvSpPr/>
          <p:nvPr/>
        </p:nvSpPr>
        <p:spPr>
          <a:xfrm>
            <a:off x="858253" y="1250189"/>
            <a:ext cx="2117557" cy="866274"/>
          </a:xfrm>
          <a:prstGeom prst="cloudCallou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rPr>
              <a:t>Global</a:t>
            </a:r>
          </a:p>
          <a:p>
            <a:pPr algn="ctr" fontAlgn="auto">
              <a:spcBef>
                <a:spcPts val="0"/>
              </a:spcBef>
              <a:spcAft>
                <a:spcPts val="0"/>
              </a:spcAft>
              <a:defRPr/>
            </a:pPr>
            <a:r>
              <a:rPr lang="en-US" sz="1400" dirty="0">
                <a:solidFill>
                  <a:schemeClr val="tx1"/>
                </a:solidFill>
              </a:rPr>
              <a:t>Information</a:t>
            </a:r>
          </a:p>
          <a:p>
            <a:pPr algn="ctr" fontAlgn="auto">
              <a:spcBef>
                <a:spcPts val="0"/>
              </a:spcBef>
              <a:spcAft>
                <a:spcPts val="0"/>
              </a:spcAft>
              <a:defRPr/>
            </a:pPr>
            <a:r>
              <a:rPr lang="en-US" sz="1400" dirty="0">
                <a:solidFill>
                  <a:schemeClr val="tx1"/>
                </a:solidFill>
              </a:rPr>
              <a:t>Grid</a:t>
            </a:r>
          </a:p>
        </p:txBody>
      </p:sp>
      <p:cxnSp>
        <p:nvCxnSpPr>
          <p:cNvPr id="15" name="Straight Arrow Connector 14"/>
          <p:cNvCxnSpPr/>
          <p:nvPr/>
        </p:nvCxnSpPr>
        <p:spPr>
          <a:xfrm rot="16200000" flipV="1">
            <a:off x="7162800" y="4362451"/>
            <a:ext cx="2617787" cy="98266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822950" y="6143625"/>
            <a:ext cx="3130550" cy="0"/>
          </a:xfrm>
          <a:prstGeom prst="line">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660900" y="5126038"/>
            <a:ext cx="582613" cy="6350"/>
          </a:xfrm>
          <a:prstGeom prst="line">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700463" y="4083050"/>
            <a:ext cx="581025" cy="9525"/>
          </a:xfrm>
          <a:prstGeom prst="line">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606675" y="3101975"/>
            <a:ext cx="569913" cy="7938"/>
          </a:xfrm>
          <a:prstGeom prst="line">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6200000" flipH="1">
            <a:off x="2854325" y="3394075"/>
            <a:ext cx="606425" cy="3175"/>
          </a:xfrm>
          <a:prstGeom prst="straightConnector1">
            <a:avLst/>
          </a:prstGeom>
          <a:ln w="571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3943351" y="4400550"/>
            <a:ext cx="614362" cy="1587"/>
          </a:xfrm>
          <a:prstGeom prst="straightConnector1">
            <a:avLst/>
          </a:prstGeom>
          <a:ln w="571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6200000" flipH="1">
            <a:off x="4945856" y="5403057"/>
            <a:ext cx="561975" cy="20638"/>
          </a:xfrm>
          <a:prstGeom prst="straightConnector1">
            <a:avLst/>
          </a:prstGeom>
          <a:ln w="571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0800000" flipV="1">
            <a:off x="2197100" y="2197100"/>
            <a:ext cx="4352925" cy="9525"/>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16200000" flipH="1">
            <a:off x="1960563" y="2438400"/>
            <a:ext cx="530225" cy="9525"/>
          </a:xfrm>
          <a:prstGeom prst="straightConnector1">
            <a:avLst/>
          </a:prstGeom>
          <a:ln w="571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rot="21032588">
            <a:off x="1384300" y="2093913"/>
            <a:ext cx="323850" cy="20796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44" name="Straight Arrow Connector 43"/>
          <p:cNvCxnSpPr/>
          <p:nvPr/>
        </p:nvCxnSpPr>
        <p:spPr>
          <a:xfrm rot="16200000" flipH="1">
            <a:off x="1246981" y="2364582"/>
            <a:ext cx="612775" cy="20638"/>
          </a:xfrm>
          <a:prstGeom prst="straightConnector1">
            <a:avLst/>
          </a:prstGeom>
          <a:ln w="571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14366" name="Group 65"/>
          <p:cNvGrpSpPr>
            <a:grpSpLocks/>
          </p:cNvGrpSpPr>
          <p:nvPr/>
        </p:nvGrpSpPr>
        <p:grpSpPr bwMode="auto">
          <a:xfrm>
            <a:off x="1757363" y="3527425"/>
            <a:ext cx="546100" cy="563563"/>
            <a:chOff x="1300503" y="3527765"/>
            <a:chExt cx="545615" cy="562789"/>
          </a:xfrm>
        </p:grpSpPr>
        <p:cxnSp>
          <p:nvCxnSpPr>
            <p:cNvPr id="32" name="Straight Connector 31"/>
            <p:cNvCxnSpPr/>
            <p:nvPr/>
          </p:nvCxnSpPr>
          <p:spPr>
            <a:xfrm>
              <a:off x="1300503" y="4082627"/>
              <a:ext cx="545615" cy="7927"/>
            </a:xfrm>
            <a:prstGeom prst="line">
              <a:avLst/>
            </a:prstGeom>
            <a:ln w="5715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5400000" flipH="1" flipV="1">
              <a:off x="1039727" y="3805988"/>
              <a:ext cx="558033" cy="1587"/>
            </a:xfrm>
            <a:prstGeom prst="straightConnector1">
              <a:avLst/>
            </a:prstGeom>
            <a:ln w="57150">
              <a:solidFill>
                <a:schemeClr val="tx1"/>
              </a:solidFill>
              <a:prstDash val="sysDot"/>
              <a:headEnd type="none" w="med" len="med"/>
              <a:tailEnd type="arrow"/>
            </a:ln>
          </p:spPr>
          <p:style>
            <a:lnRef idx="1">
              <a:schemeClr val="accent1"/>
            </a:lnRef>
            <a:fillRef idx="0">
              <a:schemeClr val="accent1"/>
            </a:fillRef>
            <a:effectRef idx="0">
              <a:schemeClr val="accent1"/>
            </a:effectRef>
            <a:fontRef idx="minor">
              <a:schemeClr val="tx1"/>
            </a:fontRef>
          </p:style>
        </p:cxnSp>
      </p:grpSp>
      <p:grpSp>
        <p:nvGrpSpPr>
          <p:cNvPr id="14367" name="Group 67"/>
          <p:cNvGrpSpPr>
            <a:grpSpLocks/>
          </p:cNvGrpSpPr>
          <p:nvPr/>
        </p:nvGrpSpPr>
        <p:grpSpPr bwMode="auto">
          <a:xfrm>
            <a:off x="2741613" y="4546600"/>
            <a:ext cx="546100" cy="579438"/>
            <a:chOff x="2284176" y="4547063"/>
            <a:chExt cx="545615" cy="579118"/>
          </a:xfrm>
        </p:grpSpPr>
        <p:cxnSp>
          <p:nvCxnSpPr>
            <p:cNvPr id="33" name="Straight Connector 32"/>
            <p:cNvCxnSpPr/>
            <p:nvPr/>
          </p:nvCxnSpPr>
          <p:spPr>
            <a:xfrm>
              <a:off x="2284176" y="5118247"/>
              <a:ext cx="545615" cy="7934"/>
            </a:xfrm>
            <a:prstGeom prst="line">
              <a:avLst/>
            </a:prstGeom>
            <a:ln w="5715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flipH="1" flipV="1">
              <a:off x="2034273" y="4825515"/>
              <a:ext cx="558491" cy="1586"/>
            </a:xfrm>
            <a:prstGeom prst="straightConnector1">
              <a:avLst/>
            </a:prstGeom>
            <a:ln w="57150">
              <a:solidFill>
                <a:schemeClr val="tx1"/>
              </a:solidFill>
              <a:prstDash val="sysDot"/>
              <a:headEnd type="none" w="med" len="med"/>
              <a:tailEnd type="arrow"/>
            </a:ln>
          </p:spPr>
          <p:style>
            <a:lnRef idx="1">
              <a:schemeClr val="accent1"/>
            </a:lnRef>
            <a:fillRef idx="0">
              <a:schemeClr val="accent1"/>
            </a:fillRef>
            <a:effectRef idx="0">
              <a:schemeClr val="accent1"/>
            </a:effectRef>
            <a:fontRef idx="minor">
              <a:schemeClr val="tx1"/>
            </a:fontRef>
          </p:style>
        </p:cxnSp>
      </p:grpSp>
      <p:grpSp>
        <p:nvGrpSpPr>
          <p:cNvPr id="14368" name="Group 68"/>
          <p:cNvGrpSpPr>
            <a:grpSpLocks/>
          </p:cNvGrpSpPr>
          <p:nvPr/>
        </p:nvGrpSpPr>
        <p:grpSpPr bwMode="auto">
          <a:xfrm>
            <a:off x="3922713" y="5541963"/>
            <a:ext cx="546100" cy="598487"/>
            <a:chOff x="3465276" y="5542614"/>
            <a:chExt cx="545615" cy="598413"/>
          </a:xfrm>
        </p:grpSpPr>
        <p:cxnSp>
          <p:nvCxnSpPr>
            <p:cNvPr id="34" name="Straight Connector 33"/>
            <p:cNvCxnSpPr/>
            <p:nvPr/>
          </p:nvCxnSpPr>
          <p:spPr>
            <a:xfrm>
              <a:off x="3465276" y="6133091"/>
              <a:ext cx="545615" cy="7936"/>
            </a:xfrm>
            <a:prstGeom prst="line">
              <a:avLst/>
            </a:prstGeom>
            <a:ln w="5715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16200000" flipV="1">
              <a:off x="3212073" y="5830711"/>
              <a:ext cx="579365" cy="3172"/>
            </a:xfrm>
            <a:prstGeom prst="straightConnector1">
              <a:avLst/>
            </a:prstGeom>
            <a:ln w="57150">
              <a:solidFill>
                <a:schemeClr val="tx1"/>
              </a:solidFill>
              <a:prstDash val="sysDot"/>
              <a:headEnd type="none" w="med" len="med"/>
              <a:tailEnd type="arrow"/>
            </a:ln>
          </p:spPr>
          <p:style>
            <a:lnRef idx="1">
              <a:schemeClr val="accent1"/>
            </a:lnRef>
            <a:fillRef idx="0">
              <a:schemeClr val="accent1"/>
            </a:fillRef>
            <a:effectRef idx="0">
              <a:schemeClr val="accent1"/>
            </a:effectRef>
            <a:fontRef idx="minor">
              <a:schemeClr val="tx1"/>
            </a:fontRef>
          </p:style>
        </p:cxnSp>
      </p:grpSp>
      <p:sp>
        <p:nvSpPr>
          <p:cNvPr id="10" name="Explosion 1 9"/>
          <p:cNvSpPr/>
          <p:nvPr/>
        </p:nvSpPr>
        <p:spPr>
          <a:xfrm>
            <a:off x="5719010" y="1363579"/>
            <a:ext cx="3336758" cy="2951748"/>
          </a:xfrm>
          <a:prstGeom prst="irregularSeal1">
            <a:avLst/>
          </a:prstGeom>
          <a:solidFill>
            <a:srgbClr val="FFC00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C00000"/>
                </a:solidFill>
              </a:rPr>
              <a:t>Apply Combat Power</a:t>
            </a:r>
          </a:p>
        </p:txBody>
      </p:sp>
      <p:sp>
        <p:nvSpPr>
          <p:cNvPr id="14372" name="TextBox 69"/>
          <p:cNvSpPr txBox="1">
            <a:spLocks noChangeArrowheads="1"/>
          </p:cNvSpPr>
          <p:nvPr/>
        </p:nvSpPr>
        <p:spPr bwMode="auto">
          <a:xfrm>
            <a:off x="3314700" y="3038475"/>
            <a:ext cx="815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000">
                <a:latin typeface="Calibri" pitchFamily="34" charset="0"/>
              </a:rPr>
              <a:t>Situation </a:t>
            </a:r>
          </a:p>
          <a:p>
            <a:pPr eaLnBrk="1" hangingPunct="1"/>
            <a:r>
              <a:rPr lang="en-US" altLang="en-US" sz="1000">
                <a:latin typeface="Calibri" pitchFamily="34" charset="0"/>
              </a:rPr>
              <a:t>Awareness</a:t>
            </a:r>
          </a:p>
        </p:txBody>
      </p:sp>
      <p:sp>
        <p:nvSpPr>
          <p:cNvPr id="14373" name="TextBox 70"/>
          <p:cNvSpPr txBox="1">
            <a:spLocks noChangeArrowheads="1"/>
          </p:cNvSpPr>
          <p:nvPr/>
        </p:nvSpPr>
        <p:spPr bwMode="auto">
          <a:xfrm>
            <a:off x="4438650" y="4191000"/>
            <a:ext cx="1012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000">
                <a:latin typeface="Calibri" pitchFamily="34" charset="0"/>
              </a:rPr>
              <a:t>Situation </a:t>
            </a:r>
          </a:p>
          <a:p>
            <a:pPr eaLnBrk="1" hangingPunct="1"/>
            <a:r>
              <a:rPr lang="en-US" altLang="en-US" sz="1000">
                <a:latin typeface="Calibri" pitchFamily="34" charset="0"/>
              </a:rPr>
              <a:t>Understanding</a:t>
            </a:r>
          </a:p>
        </p:txBody>
      </p:sp>
      <p:sp>
        <p:nvSpPr>
          <p:cNvPr id="14374" name="TextBox 71"/>
          <p:cNvSpPr txBox="1">
            <a:spLocks noChangeArrowheads="1"/>
          </p:cNvSpPr>
          <p:nvPr/>
        </p:nvSpPr>
        <p:spPr bwMode="auto">
          <a:xfrm>
            <a:off x="5438775" y="5124450"/>
            <a:ext cx="1212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000">
                <a:latin typeface="Calibri" pitchFamily="34" charset="0"/>
              </a:rPr>
              <a:t>Problem Solving </a:t>
            </a:r>
          </a:p>
          <a:p>
            <a:pPr eaLnBrk="1" hangingPunct="1"/>
            <a:r>
              <a:rPr lang="en-US" altLang="en-US" sz="1000">
                <a:latin typeface="Calibri" pitchFamily="34" charset="0"/>
              </a:rPr>
              <a:t>&amp; Synchronization</a:t>
            </a:r>
          </a:p>
        </p:txBody>
      </p:sp>
      <p:sp>
        <p:nvSpPr>
          <p:cNvPr id="4135" name="TextBox 72"/>
          <p:cNvSpPr txBox="1">
            <a:spLocks noChangeArrowheads="1"/>
          </p:cNvSpPr>
          <p:nvPr/>
        </p:nvSpPr>
        <p:spPr bwMode="auto">
          <a:xfrm>
            <a:off x="7153275" y="5848350"/>
            <a:ext cx="1150938" cy="254000"/>
          </a:xfrm>
          <a:prstGeom prst="rect">
            <a:avLst/>
          </a:prstGeom>
          <a:noFill/>
          <a:ln w="9525">
            <a:noFill/>
            <a:miter lim="800000"/>
            <a:headEnd/>
            <a:tailEnd/>
          </a:ln>
        </p:spPr>
        <p:txBody>
          <a:bodyPr wrap="none">
            <a:spAutoFit/>
          </a:bodyPr>
          <a:lstStyle/>
          <a:p>
            <a:pPr>
              <a:defRPr/>
            </a:pPr>
            <a:r>
              <a:rPr lang="en-US" sz="1050" dirty="0">
                <a:latin typeface="Calibri" pitchFamily="34" charset="0"/>
              </a:rPr>
              <a:t>Orders/Directives</a:t>
            </a:r>
          </a:p>
        </p:txBody>
      </p:sp>
      <p:sp>
        <p:nvSpPr>
          <p:cNvPr id="14376" name="TextBox 73"/>
          <p:cNvSpPr txBox="1">
            <a:spLocks noChangeArrowheads="1"/>
          </p:cNvSpPr>
          <p:nvPr/>
        </p:nvSpPr>
        <p:spPr bwMode="auto">
          <a:xfrm>
            <a:off x="3867150" y="1866900"/>
            <a:ext cx="1781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000">
                <a:latin typeface="Calibri" pitchFamily="34" charset="0"/>
              </a:rPr>
              <a:t>Combat Reporting/SITREPs</a:t>
            </a:r>
          </a:p>
        </p:txBody>
      </p:sp>
      <p:sp>
        <p:nvSpPr>
          <p:cNvPr id="4137" name="TextBox 76"/>
          <p:cNvSpPr txBox="1">
            <a:spLocks noChangeArrowheads="1"/>
          </p:cNvSpPr>
          <p:nvPr/>
        </p:nvSpPr>
        <p:spPr bwMode="auto">
          <a:xfrm>
            <a:off x="3143250" y="5781675"/>
            <a:ext cx="776288" cy="415925"/>
          </a:xfrm>
          <a:prstGeom prst="rect">
            <a:avLst/>
          </a:prstGeom>
          <a:noFill/>
          <a:ln w="9525">
            <a:noFill/>
            <a:miter lim="800000"/>
            <a:headEnd/>
            <a:tailEnd/>
          </a:ln>
        </p:spPr>
        <p:txBody>
          <a:bodyPr wrap="none">
            <a:spAutoFit/>
          </a:bodyPr>
          <a:lstStyle/>
          <a:p>
            <a:pPr>
              <a:defRPr/>
            </a:pPr>
            <a:r>
              <a:rPr lang="en-US" sz="1050">
                <a:latin typeface="Calibri" pitchFamily="34" charset="0"/>
              </a:rPr>
              <a:t>Feedback</a:t>
            </a:r>
          </a:p>
          <a:p>
            <a:pPr>
              <a:defRPr/>
            </a:pPr>
            <a:r>
              <a:rPr lang="en-US" sz="1050">
                <a:latin typeface="Calibri" pitchFamily="34" charset="0"/>
              </a:rPr>
              <a:t>&amp; Learning</a:t>
            </a:r>
          </a:p>
        </p:txBody>
      </p:sp>
      <p:sp>
        <p:nvSpPr>
          <p:cNvPr id="4138" name="TextBox 77"/>
          <p:cNvSpPr txBox="1">
            <a:spLocks noChangeArrowheads="1"/>
          </p:cNvSpPr>
          <p:nvPr/>
        </p:nvSpPr>
        <p:spPr bwMode="auto">
          <a:xfrm>
            <a:off x="1933575" y="4724400"/>
            <a:ext cx="776288" cy="415925"/>
          </a:xfrm>
          <a:prstGeom prst="rect">
            <a:avLst/>
          </a:prstGeom>
          <a:noFill/>
          <a:ln w="9525">
            <a:noFill/>
            <a:miter lim="800000"/>
            <a:headEnd/>
            <a:tailEnd/>
          </a:ln>
        </p:spPr>
        <p:txBody>
          <a:bodyPr wrap="none">
            <a:spAutoFit/>
          </a:bodyPr>
          <a:lstStyle/>
          <a:p>
            <a:pPr>
              <a:defRPr/>
            </a:pPr>
            <a:r>
              <a:rPr lang="en-US" sz="1050">
                <a:latin typeface="Calibri" pitchFamily="34" charset="0"/>
              </a:rPr>
              <a:t>Feedback</a:t>
            </a:r>
          </a:p>
          <a:p>
            <a:pPr>
              <a:defRPr/>
            </a:pPr>
            <a:r>
              <a:rPr lang="en-US" sz="1050">
                <a:latin typeface="Calibri" pitchFamily="34" charset="0"/>
              </a:rPr>
              <a:t>&amp; Learning</a:t>
            </a:r>
          </a:p>
        </p:txBody>
      </p:sp>
      <p:sp>
        <p:nvSpPr>
          <p:cNvPr id="4139" name="TextBox 78"/>
          <p:cNvSpPr txBox="1">
            <a:spLocks noChangeArrowheads="1"/>
          </p:cNvSpPr>
          <p:nvPr/>
        </p:nvSpPr>
        <p:spPr bwMode="auto">
          <a:xfrm>
            <a:off x="962025" y="3705225"/>
            <a:ext cx="776288" cy="415925"/>
          </a:xfrm>
          <a:prstGeom prst="rect">
            <a:avLst/>
          </a:prstGeom>
          <a:noFill/>
          <a:ln w="9525">
            <a:noFill/>
            <a:miter lim="800000"/>
            <a:headEnd/>
            <a:tailEnd/>
          </a:ln>
        </p:spPr>
        <p:txBody>
          <a:bodyPr wrap="none">
            <a:spAutoFit/>
          </a:bodyPr>
          <a:lstStyle/>
          <a:p>
            <a:pPr>
              <a:defRPr/>
            </a:pPr>
            <a:r>
              <a:rPr lang="en-US" sz="1050" dirty="0">
                <a:latin typeface="Calibri" pitchFamily="34" charset="0"/>
              </a:rPr>
              <a:t>Feedback</a:t>
            </a:r>
          </a:p>
          <a:p>
            <a:pPr>
              <a:defRPr/>
            </a:pPr>
            <a:r>
              <a:rPr lang="en-US" sz="1050" dirty="0">
                <a:latin typeface="Calibri" pitchFamily="34" charset="0"/>
              </a:rPr>
              <a:t>&amp; Learning</a:t>
            </a:r>
          </a:p>
        </p:txBody>
      </p:sp>
      <p:sp>
        <p:nvSpPr>
          <p:cNvPr id="14380" name="TextBox 79"/>
          <p:cNvSpPr txBox="1">
            <a:spLocks noChangeArrowheads="1"/>
          </p:cNvSpPr>
          <p:nvPr/>
        </p:nvSpPr>
        <p:spPr bwMode="auto">
          <a:xfrm>
            <a:off x="0" y="6027738"/>
            <a:ext cx="28956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altLang="en-US" sz="900">
                <a:latin typeface="Calibri" pitchFamily="34" charset="0"/>
              </a:rPr>
              <a:t>Derived from “Next generation Common Operating Picture”, Dennis K. Leedom, Ph.D., Evidence Based research, Inc. http://www.dodccrp.org/events/8th_ICCRTS/Pres/track_4/3_1330leedom.pdf</a:t>
            </a:r>
          </a:p>
        </p:txBody>
      </p:sp>
      <p:cxnSp>
        <p:nvCxnSpPr>
          <p:cNvPr id="45" name="Straight Connector 44"/>
          <p:cNvCxnSpPr/>
          <p:nvPr/>
        </p:nvCxnSpPr>
        <p:spPr>
          <a:xfrm>
            <a:off x="104775" y="2647950"/>
            <a:ext cx="1219200"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04775" y="3686175"/>
            <a:ext cx="1219200"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04775" y="4705350"/>
            <a:ext cx="1219200"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04775" y="5743575"/>
            <a:ext cx="1219200"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385" name="TextBox 48"/>
          <p:cNvSpPr txBox="1">
            <a:spLocks noChangeArrowheads="1"/>
          </p:cNvSpPr>
          <p:nvPr/>
        </p:nvSpPr>
        <p:spPr bwMode="auto">
          <a:xfrm>
            <a:off x="361950" y="2381250"/>
            <a:ext cx="563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a:latin typeface="Calibri" pitchFamily="34" charset="0"/>
              </a:rPr>
              <a:t>Data</a:t>
            </a:r>
          </a:p>
        </p:txBody>
      </p:sp>
      <p:sp>
        <p:nvSpPr>
          <p:cNvPr id="14386" name="TextBox 49"/>
          <p:cNvSpPr txBox="1">
            <a:spLocks noChangeArrowheads="1"/>
          </p:cNvSpPr>
          <p:nvPr/>
        </p:nvSpPr>
        <p:spPr bwMode="auto">
          <a:xfrm>
            <a:off x="200025" y="3429000"/>
            <a:ext cx="1079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a:latin typeface="Calibri" pitchFamily="34" charset="0"/>
              </a:rPr>
              <a:t>Information</a:t>
            </a:r>
          </a:p>
        </p:txBody>
      </p:sp>
      <p:sp>
        <p:nvSpPr>
          <p:cNvPr id="14387" name="TextBox 50"/>
          <p:cNvSpPr txBox="1">
            <a:spLocks noChangeArrowheads="1"/>
          </p:cNvSpPr>
          <p:nvPr/>
        </p:nvSpPr>
        <p:spPr bwMode="auto">
          <a:xfrm>
            <a:off x="171450" y="4438650"/>
            <a:ext cx="1071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a:latin typeface="Calibri" pitchFamily="34" charset="0"/>
              </a:rPr>
              <a:t>Knowledge</a:t>
            </a:r>
          </a:p>
        </p:txBody>
      </p:sp>
      <p:sp>
        <p:nvSpPr>
          <p:cNvPr id="14388" name="TextBox 53"/>
          <p:cNvSpPr txBox="1">
            <a:spLocks noChangeArrowheads="1"/>
          </p:cNvSpPr>
          <p:nvPr/>
        </p:nvSpPr>
        <p:spPr bwMode="auto">
          <a:xfrm>
            <a:off x="57150" y="5467350"/>
            <a:ext cx="1347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a:latin typeface="Calibri" pitchFamily="34" charset="0"/>
              </a:rPr>
              <a:t>Understanding</a:t>
            </a:r>
          </a:p>
        </p:txBody>
      </p:sp>
      <p:sp>
        <p:nvSpPr>
          <p:cNvPr id="55" name="Oval 54"/>
          <p:cNvSpPr/>
          <p:nvPr/>
        </p:nvSpPr>
        <p:spPr>
          <a:xfrm>
            <a:off x="3829050" y="2609850"/>
            <a:ext cx="895350" cy="495300"/>
          </a:xfrm>
          <a:prstGeom prst="ellipse">
            <a:avLst/>
          </a:prstGeom>
          <a:solidFill>
            <a:srgbClr val="C00000">
              <a:alpha val="55000"/>
            </a:srgb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1"/>
                </a:solidFill>
              </a:rPr>
              <a:t>CCIR</a:t>
            </a:r>
          </a:p>
        </p:txBody>
      </p:sp>
      <p:sp>
        <p:nvSpPr>
          <p:cNvPr id="56" name="Oval 55"/>
          <p:cNvSpPr/>
          <p:nvPr/>
        </p:nvSpPr>
        <p:spPr>
          <a:xfrm>
            <a:off x="4810125" y="3714750"/>
            <a:ext cx="895350" cy="495300"/>
          </a:xfrm>
          <a:prstGeom prst="ellipse">
            <a:avLst/>
          </a:prstGeom>
          <a:solidFill>
            <a:srgbClr val="C00000">
              <a:alpha val="55000"/>
            </a:srgb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COP</a:t>
            </a:r>
          </a:p>
        </p:txBody>
      </p:sp>
      <p:sp>
        <p:nvSpPr>
          <p:cNvPr id="54327" name="Slide Number Placeholder 49"/>
          <p:cNvSpPr>
            <a:spLocks noGrp="1"/>
          </p:cNvSpPr>
          <p:nvPr>
            <p:ph type="sldNum" sz="quarter" idx="12"/>
          </p:nvPr>
        </p:nvSpPr>
        <p:spPr>
          <a:xfrm>
            <a:off x="4400550" y="6553200"/>
            <a:ext cx="533400" cy="304800"/>
          </a:xfrm>
        </p:spPr>
        <p:txBody>
          <a:bodyPr/>
          <a:lstStyle/>
          <a:p>
            <a:pPr algn="l">
              <a:defRPr/>
            </a:pPr>
            <a:fld id="{60E5DC21-85BF-432C-8336-86A60D376991}" type="slidenum">
              <a:rPr lang="en-US"/>
              <a:pPr algn="l">
                <a:defRPr/>
              </a:pPr>
              <a:t>16</a:t>
            </a:fld>
            <a:endParaRPr lang="en-US" dirty="0"/>
          </a:p>
        </p:txBody>
      </p:sp>
      <p:sp>
        <p:nvSpPr>
          <p:cNvPr id="51" name="Explosion 1 50"/>
          <p:cNvSpPr/>
          <p:nvPr/>
        </p:nvSpPr>
        <p:spPr>
          <a:xfrm>
            <a:off x="1828800" y="3124200"/>
            <a:ext cx="1371600" cy="838200"/>
          </a:xfrm>
          <a:prstGeom prst="irregularSeal1">
            <a:avLst/>
          </a:prstGeom>
          <a:solidFill>
            <a:srgbClr val="FF0000">
              <a:alpha val="18000"/>
            </a:srgbClr>
          </a:solidFill>
          <a:ln>
            <a:solidFill>
              <a:srgbClr val="FF0000"/>
            </a:solidFill>
          </a:ln>
          <a:effectLst>
            <a:outerShdw blurRad="7874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p>
        </p:txBody>
      </p:sp>
      <p:sp>
        <p:nvSpPr>
          <p:cNvPr id="14393" name="Rectangle 53"/>
          <p:cNvSpPr>
            <a:spLocks noChangeArrowheads="1"/>
          </p:cNvSpPr>
          <p:nvPr/>
        </p:nvSpPr>
        <p:spPr bwMode="auto">
          <a:xfrm>
            <a:off x="0" y="0"/>
            <a:ext cx="132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i="1">
                <a:solidFill>
                  <a:srgbClr val="008000"/>
                </a:solidFill>
              </a:rPr>
              <a:t>UNCLASSIFIED</a:t>
            </a:r>
            <a:endParaRPr lang="en-US" altLang="en-US" sz="1200"/>
          </a:p>
        </p:txBody>
      </p:sp>
      <p:sp>
        <p:nvSpPr>
          <p:cNvPr id="14394" name="Rectangle 56"/>
          <p:cNvSpPr>
            <a:spLocks noChangeArrowheads="1"/>
          </p:cNvSpPr>
          <p:nvPr/>
        </p:nvSpPr>
        <p:spPr bwMode="auto">
          <a:xfrm>
            <a:off x="7823200" y="6581775"/>
            <a:ext cx="132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i="1">
                <a:solidFill>
                  <a:srgbClr val="008000"/>
                </a:solidFill>
              </a:rPr>
              <a:t>UNCLASSIFIED</a:t>
            </a:r>
            <a:endParaRPr lang="en-US" altLang="en-US" sz="1200"/>
          </a:p>
        </p:txBody>
      </p:sp>
      <p:sp>
        <p:nvSpPr>
          <p:cNvPr id="54" name="Explosion 1 53"/>
          <p:cNvSpPr/>
          <p:nvPr/>
        </p:nvSpPr>
        <p:spPr>
          <a:xfrm>
            <a:off x="5334000" y="4114800"/>
            <a:ext cx="1371600" cy="838200"/>
          </a:xfrm>
          <a:prstGeom prst="irregularSeal1">
            <a:avLst/>
          </a:prstGeom>
          <a:solidFill>
            <a:srgbClr val="FF0000"/>
          </a:solidFill>
          <a:ln>
            <a:solidFill>
              <a:srgbClr val="FF0000"/>
            </a:solidFill>
          </a:ln>
          <a:effectLst>
            <a:outerShdw blurRad="7874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CAC</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52400"/>
            <a:ext cx="8229600" cy="1143000"/>
          </a:xfrm>
        </p:spPr>
        <p:txBody>
          <a:bodyPr/>
          <a:lstStyle/>
          <a:p>
            <a:pPr eaLnBrk="1" hangingPunct="1"/>
            <a:r>
              <a:rPr lang="en-US" altLang="en-US" b="1" smtClean="0"/>
              <a:t>COP Development</a:t>
            </a:r>
          </a:p>
        </p:txBody>
      </p:sp>
      <p:sp>
        <p:nvSpPr>
          <p:cNvPr id="15363" name="Content Placeholder 2"/>
          <p:cNvSpPr>
            <a:spLocks noGrp="1"/>
          </p:cNvSpPr>
          <p:nvPr>
            <p:ph idx="1"/>
          </p:nvPr>
        </p:nvSpPr>
        <p:spPr>
          <a:xfrm>
            <a:off x="457200" y="1295400"/>
            <a:ext cx="8534400" cy="4267200"/>
          </a:xfrm>
        </p:spPr>
        <p:txBody>
          <a:bodyPr/>
          <a:lstStyle/>
          <a:p>
            <a:pPr eaLnBrk="1" hangingPunct="1">
              <a:buFont typeface="Wingdings" pitchFamily="2" charset="2"/>
              <a:buChar char="ü"/>
            </a:pPr>
            <a:r>
              <a:rPr lang="en-US" altLang="en-US" sz="2800" smtClean="0"/>
              <a:t>G3 Owns the COP, identify necessary content to support Operational Requirements</a:t>
            </a:r>
          </a:p>
          <a:p>
            <a:pPr eaLnBrk="1" hangingPunct="1">
              <a:buFont typeface="Wingdings" pitchFamily="2" charset="2"/>
              <a:buChar char="ü"/>
            </a:pPr>
            <a:r>
              <a:rPr lang="en-US" altLang="en-US" sz="2800" smtClean="0"/>
              <a:t>Focus on sharing information between HQ and Subordinate Organizations</a:t>
            </a:r>
          </a:p>
          <a:p>
            <a:pPr lvl="1" eaLnBrk="1" hangingPunct="1">
              <a:buFont typeface="Wingdings" pitchFamily="2" charset="2"/>
              <a:buChar char="ü"/>
            </a:pPr>
            <a:r>
              <a:rPr lang="en-US" altLang="en-US" sz="2400" smtClean="0"/>
              <a:t>Eliminate the “Click to Know” for key Information</a:t>
            </a:r>
          </a:p>
          <a:p>
            <a:pPr lvl="1" eaLnBrk="1" hangingPunct="1">
              <a:buFont typeface="Wingdings" pitchFamily="2" charset="2"/>
              <a:buChar char="ü"/>
            </a:pPr>
            <a:r>
              <a:rPr lang="en-US" altLang="en-US" sz="2400" smtClean="0"/>
              <a:t>Spotlight Information that must be “Actioned”</a:t>
            </a:r>
          </a:p>
          <a:p>
            <a:pPr lvl="1" eaLnBrk="1" hangingPunct="1">
              <a:buFont typeface="Wingdings" pitchFamily="2" charset="2"/>
              <a:buChar char="ü"/>
            </a:pPr>
            <a:r>
              <a:rPr lang="en-US" altLang="en-US" sz="2400" smtClean="0"/>
              <a:t>Separate &amp; Organize Reference Information</a:t>
            </a:r>
          </a:p>
          <a:p>
            <a:pPr eaLnBrk="1" hangingPunct="1">
              <a:buFont typeface="Wingdings" pitchFamily="2" charset="2"/>
              <a:buChar char="ü"/>
            </a:pPr>
            <a:r>
              <a:rPr lang="en-US" altLang="en-US" sz="2800" smtClean="0"/>
              <a:t>Use Existing Information Management Locations and Processes if possible (advantage/familiar)</a:t>
            </a:r>
          </a:p>
          <a:p>
            <a:pPr eaLnBrk="1" hangingPunct="1">
              <a:buFont typeface="Wingdings" pitchFamily="2" charset="2"/>
              <a:buChar char="q"/>
            </a:pPr>
            <a:r>
              <a:rPr lang="en-US" altLang="en-US" sz="2800" smtClean="0"/>
              <a:t>Grow the COP as we use it (STRATCOM with SOs)</a:t>
            </a:r>
          </a:p>
          <a:p>
            <a:pPr eaLnBrk="1" hangingPunct="1"/>
            <a:endParaRPr lang="en-US" altLang="en-US" sz="2800" smtClean="0"/>
          </a:p>
          <a:p>
            <a:pPr eaLnBrk="1" hangingPunct="1"/>
            <a:endParaRPr lang="en-US" altLang="en-US" sz="2800" smtClean="0"/>
          </a:p>
          <a:p>
            <a:pPr eaLnBrk="1" hangingPunct="1"/>
            <a:endParaRPr lang="en-US" altLang="en-US" sz="2800" smtClean="0"/>
          </a:p>
          <a:p>
            <a:pPr eaLnBrk="1" hangingPunct="1"/>
            <a:endParaRPr lang="en-US" altLang="en-US" sz="2800" smtClean="0"/>
          </a:p>
          <a:p>
            <a:pPr eaLnBrk="1" hangingPunct="1"/>
            <a:endParaRPr lang="en-US" altLang="en-US" sz="2800" smtClean="0"/>
          </a:p>
          <a:p>
            <a:pPr eaLnBrk="1" hangingPunct="1"/>
            <a:endParaRPr lang="en-US" altLang="en-US" sz="2800" smtClean="0"/>
          </a:p>
          <a:p>
            <a:pPr eaLnBrk="1" hangingPunct="1"/>
            <a:endParaRPr lang="en-US" altLang="en-US" sz="2800" smtClean="0"/>
          </a:p>
          <a:p>
            <a:pPr eaLnBrk="1" hangingPunct="1"/>
            <a:endParaRPr lang="en-US" altLang="en-US" sz="2800" smtClean="0"/>
          </a:p>
        </p:txBody>
      </p:sp>
      <p:sp>
        <p:nvSpPr>
          <p:cNvPr id="15364" name="Rectangle 3"/>
          <p:cNvSpPr>
            <a:spLocks noChangeArrowheads="1"/>
          </p:cNvSpPr>
          <p:nvPr/>
        </p:nvSpPr>
        <p:spPr bwMode="auto">
          <a:xfrm>
            <a:off x="0" y="0"/>
            <a:ext cx="132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i="1">
                <a:solidFill>
                  <a:srgbClr val="008000"/>
                </a:solidFill>
              </a:rPr>
              <a:t>UNCLASSIFIED</a:t>
            </a:r>
            <a:endParaRPr lang="en-US" altLang="en-US" sz="1200"/>
          </a:p>
        </p:txBody>
      </p:sp>
      <p:sp>
        <p:nvSpPr>
          <p:cNvPr id="15365" name="Rectangle 4"/>
          <p:cNvSpPr>
            <a:spLocks noChangeArrowheads="1"/>
          </p:cNvSpPr>
          <p:nvPr/>
        </p:nvSpPr>
        <p:spPr bwMode="auto">
          <a:xfrm>
            <a:off x="7747000" y="6581775"/>
            <a:ext cx="132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i="1">
                <a:solidFill>
                  <a:srgbClr val="008000"/>
                </a:solidFill>
              </a:rPr>
              <a:t>UNCLASSIFIED</a:t>
            </a:r>
            <a:endParaRPr lang="en-US" altLang="en-US" sz="12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dirty="0" smtClean="0"/>
              <a:t>What we did…</a:t>
            </a:r>
          </a:p>
        </p:txBody>
      </p:sp>
      <p:pic>
        <p:nvPicPr>
          <p:cNvPr id="1638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12222" r="1857" b="3333"/>
          <a:stretch>
            <a:fillRect/>
          </a:stretch>
        </p:blipFill>
        <p:spPr bwMode="auto">
          <a:xfrm>
            <a:off x="0" y="1371600"/>
            <a:ext cx="9143999"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5029200" y="3276600"/>
            <a:ext cx="1219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6477000" y="3124200"/>
            <a:ext cx="1219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6477000" y="3733800"/>
            <a:ext cx="1219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6477000" y="2514600"/>
            <a:ext cx="1219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92" name="TextBox 8"/>
          <p:cNvSpPr txBox="1">
            <a:spLocks noChangeArrowheads="1"/>
          </p:cNvSpPr>
          <p:nvPr/>
        </p:nvSpPr>
        <p:spPr bwMode="auto">
          <a:xfrm>
            <a:off x="2209800" y="4572000"/>
            <a:ext cx="3429000" cy="1354138"/>
          </a:xfrm>
          <a:prstGeom prst="rect">
            <a:avLst/>
          </a:prstGeom>
          <a:solidFill>
            <a:schemeClr val="bg1"/>
          </a:solidFill>
          <a:ln w="190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latin typeface="Calibri" pitchFamily="34" charset="0"/>
              </a:rPr>
              <a:t>Key Current Operations (</a:t>
            </a:r>
            <a:r>
              <a:rPr lang="en-US" altLang="en-US" b="1" i="1">
                <a:latin typeface="Calibri" pitchFamily="34" charset="0"/>
              </a:rPr>
              <a:t>from G3</a:t>
            </a:r>
            <a:r>
              <a:rPr lang="en-US" altLang="en-US" b="1">
                <a:latin typeface="Calibri" pitchFamily="34" charset="0"/>
              </a:rPr>
              <a:t>)</a:t>
            </a:r>
          </a:p>
          <a:p>
            <a:pPr eaLnBrk="1" hangingPunct="1">
              <a:buFont typeface="Arial" charset="0"/>
              <a:buChar char="•"/>
            </a:pPr>
            <a:r>
              <a:rPr lang="en-US" altLang="en-US" sz="1600">
                <a:latin typeface="Calibri" pitchFamily="34" charset="0"/>
              </a:rPr>
              <a:t>Events</a:t>
            </a:r>
          </a:p>
          <a:p>
            <a:pPr eaLnBrk="1" hangingPunct="1">
              <a:buFont typeface="Arial" charset="0"/>
              <a:buChar char="•"/>
            </a:pPr>
            <a:r>
              <a:rPr lang="en-US" altLang="en-US" sz="1600">
                <a:latin typeface="Calibri" pitchFamily="34" charset="0"/>
              </a:rPr>
              <a:t>Upcoming Visits</a:t>
            </a:r>
          </a:p>
          <a:p>
            <a:pPr eaLnBrk="1" hangingPunct="1">
              <a:buFont typeface="Arial" charset="0"/>
              <a:buChar char="•"/>
            </a:pPr>
            <a:r>
              <a:rPr lang="en-US" altLang="en-US" sz="1600">
                <a:latin typeface="Calibri" pitchFamily="34" charset="0"/>
              </a:rPr>
              <a:t>CAC Calendar </a:t>
            </a:r>
          </a:p>
          <a:p>
            <a:pPr eaLnBrk="1" hangingPunct="1">
              <a:buFont typeface="Arial" charset="0"/>
              <a:buChar char="•"/>
            </a:pPr>
            <a:r>
              <a:rPr lang="en-US" altLang="en-US" sz="1600">
                <a:latin typeface="Calibri" pitchFamily="34" charset="0"/>
              </a:rPr>
              <a:t>Taskings </a:t>
            </a:r>
          </a:p>
        </p:txBody>
      </p:sp>
      <p:cxnSp>
        <p:nvCxnSpPr>
          <p:cNvPr id="11" name="Straight Arrow Connector 10"/>
          <p:cNvCxnSpPr>
            <a:stCxn id="16392" idx="0"/>
          </p:cNvCxnSpPr>
          <p:nvPr/>
        </p:nvCxnSpPr>
        <p:spPr>
          <a:xfrm flipV="1">
            <a:off x="3924300" y="3810000"/>
            <a:ext cx="14097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172200" y="2895600"/>
            <a:ext cx="838200"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6392" idx="0"/>
          </p:cNvCxnSpPr>
          <p:nvPr/>
        </p:nvCxnSpPr>
        <p:spPr>
          <a:xfrm flipV="1">
            <a:off x="3924300" y="3581400"/>
            <a:ext cx="2705100" cy="990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6392" idx="0"/>
          </p:cNvCxnSpPr>
          <p:nvPr/>
        </p:nvCxnSpPr>
        <p:spPr>
          <a:xfrm flipV="1">
            <a:off x="3924300" y="4038600"/>
            <a:ext cx="2552700"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6392" idx="0"/>
          </p:cNvCxnSpPr>
          <p:nvPr/>
        </p:nvCxnSpPr>
        <p:spPr>
          <a:xfrm flipV="1">
            <a:off x="3924300" y="3810000"/>
            <a:ext cx="1714500" cy="76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6477000" y="5105400"/>
            <a:ext cx="1219200" cy="381000"/>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Oval 26"/>
          <p:cNvSpPr/>
          <p:nvPr/>
        </p:nvSpPr>
        <p:spPr>
          <a:xfrm>
            <a:off x="6477000" y="4800600"/>
            <a:ext cx="1219200" cy="381000"/>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400" name="TextBox 27"/>
          <p:cNvSpPr txBox="1">
            <a:spLocks noChangeArrowheads="1"/>
          </p:cNvSpPr>
          <p:nvPr/>
        </p:nvSpPr>
        <p:spPr bwMode="auto">
          <a:xfrm>
            <a:off x="7372350" y="5715000"/>
            <a:ext cx="1558925" cy="646113"/>
          </a:xfrm>
          <a:prstGeom prst="rect">
            <a:avLst/>
          </a:prstGeom>
          <a:solidFill>
            <a:schemeClr val="bg1"/>
          </a:solidFill>
          <a:ln w="12700">
            <a:solidFill>
              <a:schemeClr val="tx1"/>
            </a:solidFill>
            <a:miter lim="800000"/>
            <a:headEnd/>
            <a:tailEnd/>
          </a:ln>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a:latin typeface="Calibri" pitchFamily="34" charset="0"/>
              </a:rPr>
              <a:t>Battle Rhythm</a:t>
            </a:r>
          </a:p>
          <a:p>
            <a:pPr algn="ctr" eaLnBrk="1" hangingPunct="1"/>
            <a:r>
              <a:rPr lang="en-US" altLang="en-US" b="1">
                <a:latin typeface="Calibri" pitchFamily="34" charset="0"/>
              </a:rPr>
              <a:t>Events</a:t>
            </a:r>
          </a:p>
        </p:txBody>
      </p:sp>
      <p:cxnSp>
        <p:nvCxnSpPr>
          <p:cNvPr id="30" name="Straight Arrow Connector 29"/>
          <p:cNvCxnSpPr>
            <a:stCxn id="16400" idx="0"/>
          </p:cNvCxnSpPr>
          <p:nvPr/>
        </p:nvCxnSpPr>
        <p:spPr>
          <a:xfrm flipH="1" flipV="1">
            <a:off x="7543800" y="5486400"/>
            <a:ext cx="608013"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6400" idx="0"/>
          </p:cNvCxnSpPr>
          <p:nvPr/>
        </p:nvCxnSpPr>
        <p:spPr>
          <a:xfrm flipH="1" flipV="1">
            <a:off x="7696200" y="5105400"/>
            <a:ext cx="455613"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403" name="Rectangle 35"/>
          <p:cNvSpPr>
            <a:spLocks noChangeArrowheads="1"/>
          </p:cNvSpPr>
          <p:nvPr/>
        </p:nvSpPr>
        <p:spPr bwMode="auto">
          <a:xfrm>
            <a:off x="0" y="0"/>
            <a:ext cx="132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i="1">
                <a:solidFill>
                  <a:srgbClr val="008000"/>
                </a:solidFill>
              </a:rPr>
              <a:t>UNCLASSIFIED</a:t>
            </a:r>
            <a:endParaRPr lang="en-US" altLang="en-US" sz="1200"/>
          </a:p>
        </p:txBody>
      </p:sp>
      <p:sp>
        <p:nvSpPr>
          <p:cNvPr id="16404" name="Rectangle 36"/>
          <p:cNvSpPr>
            <a:spLocks noChangeArrowheads="1"/>
          </p:cNvSpPr>
          <p:nvPr/>
        </p:nvSpPr>
        <p:spPr bwMode="auto">
          <a:xfrm>
            <a:off x="7747000" y="6581775"/>
            <a:ext cx="132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i="1">
                <a:solidFill>
                  <a:srgbClr val="008000"/>
                </a:solidFill>
              </a:rPr>
              <a:t>UNCLASSIFIED</a:t>
            </a:r>
            <a:endParaRPr lang="en-US" altLang="en-US" sz="12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219200"/>
            <a:ext cx="9144000" cy="5638799"/>
            <a:chOff x="0" y="0"/>
            <a:chExt cx="9144000" cy="7086600"/>
          </a:xfrm>
        </p:grpSpPr>
        <p:pic>
          <p:nvPicPr>
            <p:cNvPr id="17410"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t="10938" r="50626" b="4688"/>
            <a:stretch>
              <a:fillRect/>
            </a:stretch>
          </p:blipFill>
          <p:spPr bwMode="auto">
            <a:xfrm>
              <a:off x="0" y="15240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8"/>
            <p:cNvSpPr txBox="1">
              <a:spLocks noChangeArrowheads="1"/>
            </p:cNvSpPr>
            <p:nvPr/>
          </p:nvSpPr>
          <p:spPr bwMode="auto">
            <a:xfrm>
              <a:off x="5410200" y="0"/>
              <a:ext cx="3733800" cy="1200150"/>
            </a:xfrm>
            <a:prstGeom prst="rect">
              <a:avLst/>
            </a:prstGeom>
            <a:solidFill>
              <a:schemeClr val="bg1"/>
            </a:solidFill>
            <a:ln w="190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b="1" dirty="0">
                  <a:latin typeface="Calibri" pitchFamily="34" charset="0"/>
                </a:rPr>
                <a:t>Key Current Operations (</a:t>
              </a:r>
              <a:r>
                <a:rPr lang="en-US" altLang="en-US" sz="1400" b="1" i="1" dirty="0">
                  <a:latin typeface="Calibri" pitchFamily="34" charset="0"/>
                </a:rPr>
                <a:t>Decision Criteria</a:t>
              </a:r>
              <a:r>
                <a:rPr lang="en-US" altLang="en-US" sz="1600" b="1" dirty="0">
                  <a:latin typeface="Calibri" pitchFamily="34" charset="0"/>
                </a:rPr>
                <a:t>)</a:t>
              </a:r>
            </a:p>
            <a:p>
              <a:pPr eaLnBrk="1" hangingPunct="1">
                <a:buFont typeface="Arial" charset="0"/>
                <a:buChar char="•"/>
              </a:pPr>
              <a:r>
                <a:rPr lang="en-US" altLang="en-US" sz="1400" dirty="0">
                  <a:latin typeface="Calibri" pitchFamily="34" charset="0"/>
                </a:rPr>
                <a:t>Events</a:t>
              </a:r>
            </a:p>
            <a:p>
              <a:pPr eaLnBrk="1" hangingPunct="1">
                <a:buFont typeface="Arial" charset="0"/>
                <a:buChar char="•"/>
              </a:pPr>
              <a:r>
                <a:rPr lang="en-US" altLang="en-US" sz="1400" dirty="0">
                  <a:latin typeface="Calibri" pitchFamily="34" charset="0"/>
                </a:rPr>
                <a:t>Upcoming Visits (</a:t>
              </a:r>
              <a:r>
                <a:rPr lang="en-US" altLang="en-US" sz="1400" b="1" dirty="0">
                  <a:solidFill>
                    <a:srgbClr val="FF0000"/>
                  </a:solidFill>
                  <a:latin typeface="Calibri" pitchFamily="34" charset="0"/>
                </a:rPr>
                <a:t>Next 24 Hours</a:t>
              </a:r>
              <a:r>
                <a:rPr lang="en-US" altLang="en-US" sz="1400" dirty="0">
                  <a:latin typeface="Calibri" pitchFamily="34" charset="0"/>
                </a:rPr>
                <a:t>)</a:t>
              </a:r>
            </a:p>
            <a:p>
              <a:pPr eaLnBrk="1" hangingPunct="1">
                <a:buFont typeface="Arial" charset="0"/>
                <a:buChar char="•"/>
              </a:pPr>
              <a:r>
                <a:rPr lang="en-US" altLang="en-US" sz="1400" dirty="0">
                  <a:latin typeface="Calibri" pitchFamily="34" charset="0"/>
                </a:rPr>
                <a:t>CAC Calendar (</a:t>
              </a:r>
              <a:r>
                <a:rPr lang="en-US" altLang="en-US" sz="1400" b="1" dirty="0">
                  <a:solidFill>
                    <a:srgbClr val="FF0000"/>
                  </a:solidFill>
                  <a:latin typeface="Calibri" pitchFamily="34" charset="0"/>
                </a:rPr>
                <a:t>Today’s Events</a:t>
              </a:r>
              <a:r>
                <a:rPr lang="en-US" altLang="en-US" sz="1400" dirty="0">
                  <a:latin typeface="Calibri" pitchFamily="34" charset="0"/>
                </a:rPr>
                <a:t>)</a:t>
              </a:r>
            </a:p>
            <a:p>
              <a:pPr eaLnBrk="1" hangingPunct="1">
                <a:buFont typeface="Arial" charset="0"/>
                <a:buChar char="•"/>
              </a:pPr>
              <a:r>
                <a:rPr lang="en-US" altLang="en-US" sz="1400" dirty="0" err="1">
                  <a:latin typeface="Calibri" pitchFamily="34" charset="0"/>
                </a:rPr>
                <a:t>Taskings</a:t>
              </a:r>
              <a:r>
                <a:rPr lang="en-US" altLang="en-US" sz="1400" dirty="0">
                  <a:latin typeface="Calibri" pitchFamily="34" charset="0"/>
                </a:rPr>
                <a:t> (</a:t>
              </a:r>
              <a:r>
                <a:rPr lang="en-US" altLang="en-US" sz="1400" b="1" dirty="0">
                  <a:solidFill>
                    <a:srgbClr val="FF0000"/>
                  </a:solidFill>
                  <a:latin typeface="Calibri" pitchFamily="34" charset="0"/>
                </a:rPr>
                <a:t>late or about to become late </a:t>
              </a:r>
              <a:r>
                <a:rPr lang="en-US" altLang="en-US" sz="1400" dirty="0">
                  <a:latin typeface="Calibri" pitchFamily="34" charset="0"/>
                </a:rPr>
                <a:t>)</a:t>
              </a:r>
            </a:p>
          </p:txBody>
        </p:sp>
        <p:sp>
          <p:nvSpPr>
            <p:cNvPr id="4" name="Oval 3"/>
            <p:cNvSpPr/>
            <p:nvPr/>
          </p:nvSpPr>
          <p:spPr>
            <a:xfrm>
              <a:off x="0" y="914400"/>
              <a:ext cx="1600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2133600" y="6705600"/>
              <a:ext cx="1676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0" y="4724400"/>
              <a:ext cx="1828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Arrow Connector 9"/>
            <p:cNvCxnSpPr>
              <a:stCxn id="17411" idx="2"/>
              <a:endCxn id="35" idx="1"/>
            </p:cNvCxnSpPr>
            <p:nvPr/>
          </p:nvCxnSpPr>
          <p:spPr>
            <a:xfrm flipH="1">
              <a:off x="2057400" y="1200150"/>
              <a:ext cx="5219700" cy="18859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7411" idx="2"/>
            </p:cNvCxnSpPr>
            <p:nvPr/>
          </p:nvCxnSpPr>
          <p:spPr>
            <a:xfrm flipH="1">
              <a:off x="5715000" y="1200150"/>
              <a:ext cx="1562100" cy="30670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7411" idx="2"/>
            </p:cNvCxnSpPr>
            <p:nvPr/>
          </p:nvCxnSpPr>
          <p:spPr>
            <a:xfrm flipH="1">
              <a:off x="1219200" y="1200150"/>
              <a:ext cx="6057900" cy="55054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7411" idx="2"/>
            </p:cNvCxnSpPr>
            <p:nvPr/>
          </p:nvCxnSpPr>
          <p:spPr>
            <a:xfrm flipH="1">
              <a:off x="3352800" y="1200150"/>
              <a:ext cx="3924300" cy="55054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76200" y="3048000"/>
              <a:ext cx="1752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Oval 32"/>
            <p:cNvSpPr/>
            <p:nvPr/>
          </p:nvSpPr>
          <p:spPr>
            <a:xfrm>
              <a:off x="5029200" y="4419600"/>
              <a:ext cx="1143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ight Brace 34"/>
            <p:cNvSpPr/>
            <p:nvPr/>
          </p:nvSpPr>
          <p:spPr>
            <a:xfrm>
              <a:off x="1676400" y="1066800"/>
              <a:ext cx="381000" cy="4038600"/>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 name="Oval 20"/>
            <p:cNvSpPr/>
            <p:nvPr/>
          </p:nvSpPr>
          <p:spPr>
            <a:xfrm>
              <a:off x="0" y="6705600"/>
              <a:ext cx="1676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7423" name="Picture 26" descr="Capture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5105400"/>
              <a:ext cx="3962400"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itle 2"/>
          <p:cNvSpPr>
            <a:spLocks noGrp="1"/>
          </p:cNvSpPr>
          <p:nvPr>
            <p:ph type="title"/>
          </p:nvPr>
        </p:nvSpPr>
        <p:spPr/>
        <p:txBody>
          <a:bodyPr/>
          <a:lstStyle/>
          <a:p>
            <a:r>
              <a:rPr lang="en-US" dirty="0" smtClean="0"/>
              <a:t>What we changed…</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z="3600" b="1" dirty="0" smtClean="0">
                <a:latin typeface="Arial" charset="0"/>
                <a:cs typeface="Arial" charset="0"/>
              </a:rPr>
              <a:t>Institutional vs. Operational</a:t>
            </a:r>
            <a:br>
              <a:rPr lang="en-US" altLang="en-US" sz="3600" b="1" dirty="0" smtClean="0">
                <a:latin typeface="Arial" charset="0"/>
                <a:cs typeface="Arial" charset="0"/>
              </a:rPr>
            </a:br>
            <a:r>
              <a:rPr lang="en-US" altLang="en-US" sz="3600" b="1" dirty="0" smtClean="0">
                <a:latin typeface="Arial" charset="0"/>
                <a:cs typeface="Arial" charset="0"/>
              </a:rPr>
              <a:t>KM</a:t>
            </a:r>
          </a:p>
        </p:txBody>
      </p:sp>
      <p:sp>
        <p:nvSpPr>
          <p:cNvPr id="4099" name="Content Placeholder 2"/>
          <p:cNvSpPr>
            <a:spLocks noGrp="1"/>
          </p:cNvSpPr>
          <p:nvPr>
            <p:ph idx="1"/>
          </p:nvPr>
        </p:nvSpPr>
        <p:spPr/>
        <p:txBody>
          <a:bodyPr/>
          <a:lstStyle/>
          <a:p>
            <a:r>
              <a:rPr lang="en-US" altLang="en-US" dirty="0" smtClean="0"/>
              <a:t>What does “institutional” mean?</a:t>
            </a:r>
          </a:p>
          <a:p>
            <a:endParaRPr lang="en-US" altLang="en-US" dirty="0" smtClean="0"/>
          </a:p>
          <a:p>
            <a:endParaRPr lang="en-US" altLang="en-US" dirty="0" smtClean="0"/>
          </a:p>
          <a:p>
            <a:r>
              <a:rPr lang="en-US" altLang="en-US" dirty="0" smtClean="0"/>
              <a:t>Is there a difference between the two areas with regard to KM?</a:t>
            </a:r>
          </a:p>
          <a:p>
            <a:endParaRPr lang="en-US" altLang="en-US" dirty="0" smtClean="0"/>
          </a:p>
          <a:p>
            <a:endParaRPr lang="en-US" altLang="en-US" dirty="0" smtClean="0"/>
          </a:p>
          <a:p>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altLang="en-US" smtClean="0"/>
          </a:p>
        </p:txBody>
      </p:sp>
      <p:sp>
        <p:nvSpPr>
          <p:cNvPr id="26627" name="Content Placeholder 2"/>
          <p:cNvSpPr>
            <a:spLocks noGrp="1"/>
          </p:cNvSpPr>
          <p:nvPr>
            <p:ph idx="1"/>
          </p:nvPr>
        </p:nvSpPr>
        <p:spPr/>
        <p:txBody>
          <a:bodyPr/>
          <a:lstStyle/>
          <a:p>
            <a:endParaRPr lang="en-US" altLang="en-US" smtClean="0"/>
          </a:p>
        </p:txBody>
      </p:sp>
      <p:pic>
        <p:nvPicPr>
          <p:cNvPr id="2662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8" y="-76200"/>
            <a:ext cx="9151917" cy="732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37707" y="25138"/>
            <a:ext cx="9106293" cy="6792503"/>
          </a:xfrm>
          <a:prstGeom prst="rect">
            <a:avLst/>
          </a:prstGeom>
        </p:spPr>
      </p:pic>
    </p:spTree>
    <p:extLst>
      <p:ext uri="{BB962C8B-B14F-4D97-AF65-F5344CB8AC3E}">
        <p14:creationId xmlns:p14="http://schemas.microsoft.com/office/powerpoint/2010/main" val="42025303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52400"/>
            <a:ext cx="8229600" cy="914400"/>
          </a:xfrm>
        </p:spPr>
        <p:txBody>
          <a:bodyPr/>
          <a:lstStyle/>
          <a:p>
            <a:pPr eaLnBrk="1" hangingPunct="1"/>
            <a:r>
              <a:rPr lang="en-US" altLang="en-US" b="1" smtClean="0"/>
              <a:t>Other CKO Initiatives</a:t>
            </a:r>
          </a:p>
        </p:txBody>
      </p:sp>
      <p:sp>
        <p:nvSpPr>
          <p:cNvPr id="18435" name="Rectangle 3"/>
          <p:cNvSpPr>
            <a:spLocks noChangeArrowheads="1"/>
          </p:cNvSpPr>
          <p:nvPr/>
        </p:nvSpPr>
        <p:spPr bwMode="auto">
          <a:xfrm>
            <a:off x="0" y="0"/>
            <a:ext cx="132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i="1">
                <a:solidFill>
                  <a:srgbClr val="008000"/>
                </a:solidFill>
              </a:rPr>
              <a:t>UNCLASSIFIED</a:t>
            </a:r>
            <a:endParaRPr lang="en-US" altLang="en-US" sz="1200"/>
          </a:p>
        </p:txBody>
      </p:sp>
      <p:sp>
        <p:nvSpPr>
          <p:cNvPr id="18436" name="Rectangle 4"/>
          <p:cNvSpPr>
            <a:spLocks noChangeArrowheads="1"/>
          </p:cNvSpPr>
          <p:nvPr/>
        </p:nvSpPr>
        <p:spPr bwMode="auto">
          <a:xfrm>
            <a:off x="7747000" y="6581775"/>
            <a:ext cx="132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i="1">
                <a:solidFill>
                  <a:srgbClr val="008000"/>
                </a:solidFill>
              </a:rPr>
              <a:t>UNCLASSIFIED</a:t>
            </a:r>
            <a:endParaRPr lang="en-US" altLang="en-US" sz="1200"/>
          </a:p>
        </p:txBody>
      </p:sp>
      <p:pic>
        <p:nvPicPr>
          <p:cNvPr id="5126" name="Picture 2"/>
          <p:cNvPicPr>
            <a:picLocks noChangeAspect="1" noChangeArrowheads="1"/>
          </p:cNvPicPr>
          <p:nvPr/>
        </p:nvPicPr>
        <p:blipFill>
          <a:blip r:embed="rId3" cstate="print"/>
          <a:srcRect t="12182" b="2538"/>
          <a:stretch>
            <a:fillRect/>
          </a:stretch>
        </p:blipFill>
        <p:spPr bwMode="auto">
          <a:xfrm>
            <a:off x="5257800" y="2057400"/>
            <a:ext cx="3216275"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438" name="Rectangle 5"/>
          <p:cNvSpPr>
            <a:spLocks noChangeArrowheads="1"/>
          </p:cNvSpPr>
          <p:nvPr/>
        </p:nvSpPr>
        <p:spPr bwMode="auto">
          <a:xfrm>
            <a:off x="76200" y="1066800"/>
            <a:ext cx="8534400" cy="557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eaLnBrk="1" hangingPunct="1">
              <a:buFont typeface="Arial" charset="0"/>
              <a:buChar char="•"/>
            </a:pPr>
            <a:r>
              <a:rPr lang="en-US" altLang="en-US" sz="2400"/>
              <a:t> Common Operating Picture (COP) </a:t>
            </a:r>
          </a:p>
          <a:p>
            <a:pPr lvl="2" eaLnBrk="1" hangingPunct="1">
              <a:buFont typeface="Wingdings" pitchFamily="2" charset="2"/>
              <a:buChar char="q"/>
            </a:pPr>
            <a:r>
              <a:rPr lang="en-US" altLang="en-US" sz="2400"/>
              <a:t> </a:t>
            </a:r>
            <a:r>
              <a:rPr lang="en-US" altLang="en-US" sz="2000"/>
              <a:t>OCONUS Tracker</a:t>
            </a:r>
          </a:p>
          <a:p>
            <a:pPr lvl="2" eaLnBrk="1" hangingPunct="1">
              <a:buFont typeface="Wingdings" pitchFamily="2" charset="2"/>
              <a:buChar char="q"/>
            </a:pPr>
            <a:r>
              <a:rPr lang="en-US" altLang="en-US" sz="2000"/>
              <a:t>Tasks</a:t>
            </a:r>
          </a:p>
          <a:p>
            <a:pPr lvl="2" eaLnBrk="1" hangingPunct="1">
              <a:buFont typeface="Wingdings" pitchFamily="2" charset="2"/>
              <a:buChar char="q"/>
            </a:pPr>
            <a:r>
              <a:rPr lang="en-US" altLang="en-US" sz="2000"/>
              <a:t> Weather</a:t>
            </a:r>
          </a:p>
          <a:p>
            <a:pPr lvl="2" eaLnBrk="1" hangingPunct="1">
              <a:buFont typeface="Wingdings" pitchFamily="2" charset="2"/>
              <a:buChar char="q"/>
            </a:pPr>
            <a:r>
              <a:rPr lang="en-US" altLang="en-US" sz="2000"/>
              <a:t> Events and Visits</a:t>
            </a:r>
          </a:p>
          <a:p>
            <a:pPr lvl="1" eaLnBrk="1" hangingPunct="1">
              <a:buFont typeface="Arial" charset="0"/>
              <a:buChar char="•"/>
            </a:pPr>
            <a:r>
              <a:rPr lang="en-US" altLang="en-US" sz="2400"/>
              <a:t> Battle Rhythm Pages</a:t>
            </a:r>
          </a:p>
          <a:p>
            <a:pPr lvl="1" eaLnBrk="1" hangingPunct="1">
              <a:buFont typeface="Arial" charset="0"/>
              <a:buChar char="•"/>
            </a:pPr>
            <a:r>
              <a:rPr lang="en-US" altLang="en-US" sz="2400"/>
              <a:t> DtCG &amp; CoS Dashboards</a:t>
            </a:r>
          </a:p>
          <a:p>
            <a:pPr lvl="1" eaLnBrk="1" hangingPunct="1">
              <a:buFont typeface="Arial" charset="0"/>
              <a:buChar char="•"/>
            </a:pPr>
            <a:r>
              <a:rPr lang="en-US" altLang="en-US" sz="2400"/>
              <a:t> Integration with SOs &amp; CoEs</a:t>
            </a:r>
          </a:p>
          <a:p>
            <a:pPr lvl="2" eaLnBrk="1" hangingPunct="1">
              <a:buFont typeface="Wingdings" pitchFamily="2" charset="2"/>
              <a:buChar char="q"/>
            </a:pPr>
            <a:r>
              <a:rPr lang="en-US" altLang="en-US" sz="2400"/>
              <a:t> </a:t>
            </a:r>
            <a:r>
              <a:rPr lang="en-US" altLang="en-US" sz="2000"/>
              <a:t>Centralized Tasking Capability</a:t>
            </a:r>
          </a:p>
          <a:p>
            <a:pPr lvl="2" eaLnBrk="1" hangingPunct="1">
              <a:buFont typeface="Wingdings" pitchFamily="2" charset="2"/>
              <a:buChar char="q"/>
            </a:pPr>
            <a:r>
              <a:rPr lang="en-US" altLang="en-US" sz="2000"/>
              <a:t> Event and Visit Coordination</a:t>
            </a:r>
          </a:p>
          <a:p>
            <a:pPr lvl="2" eaLnBrk="1" hangingPunct="1">
              <a:buFont typeface="Wingdings" pitchFamily="2" charset="2"/>
              <a:buChar char="q"/>
            </a:pPr>
            <a:r>
              <a:rPr lang="en-US" altLang="en-US" sz="2000"/>
              <a:t> TDA management</a:t>
            </a:r>
          </a:p>
          <a:p>
            <a:pPr lvl="1" eaLnBrk="1" hangingPunct="1">
              <a:buFont typeface="Arial" charset="0"/>
              <a:buChar char="•"/>
            </a:pPr>
            <a:r>
              <a:rPr lang="en-US" altLang="en-US" sz="2400"/>
              <a:t> Digital Staffing</a:t>
            </a:r>
          </a:p>
          <a:p>
            <a:pPr lvl="2" eaLnBrk="1" hangingPunct="1">
              <a:buFont typeface="Wingdings" pitchFamily="2" charset="2"/>
              <a:buChar char="q"/>
            </a:pPr>
            <a:r>
              <a:rPr lang="en-US" altLang="en-US" sz="2400"/>
              <a:t> </a:t>
            </a:r>
            <a:r>
              <a:rPr lang="en-US" altLang="en-US" sz="2000"/>
              <a:t>Read Ahead Drop Boxes</a:t>
            </a:r>
          </a:p>
          <a:p>
            <a:pPr lvl="2" eaLnBrk="1" hangingPunct="1">
              <a:buFont typeface="Wingdings" pitchFamily="2" charset="2"/>
              <a:buChar char="q"/>
            </a:pPr>
            <a:r>
              <a:rPr lang="en-US" altLang="en-US" sz="2000"/>
              <a:t> Historian Files</a:t>
            </a:r>
          </a:p>
          <a:p>
            <a:pPr lvl="2" eaLnBrk="1" hangingPunct="1">
              <a:buFont typeface="Wingdings" pitchFamily="2" charset="2"/>
              <a:buChar char="q"/>
            </a:pPr>
            <a:r>
              <a:rPr lang="en-US" altLang="en-US" sz="2000"/>
              <a:t> Staff Packages</a:t>
            </a:r>
          </a:p>
          <a:p>
            <a:pPr lvl="1" eaLnBrk="1" hangingPunct="1">
              <a:buFont typeface="Arial" charset="0"/>
              <a:buChar char="•"/>
            </a:pPr>
            <a:r>
              <a:rPr lang="en-US" altLang="en-US" sz="2400"/>
              <a:t> Executive Services Support</a:t>
            </a:r>
          </a:p>
        </p:txBody>
      </p:sp>
      <p:sp>
        <p:nvSpPr>
          <p:cNvPr id="18439" name="TextBox 6"/>
          <p:cNvSpPr txBox="1">
            <a:spLocks noChangeArrowheads="1"/>
          </p:cNvSpPr>
          <p:nvPr/>
        </p:nvSpPr>
        <p:spPr bwMode="auto">
          <a:xfrm>
            <a:off x="4953000" y="4800600"/>
            <a:ext cx="38655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All of these process improvements</a:t>
            </a:r>
          </a:p>
          <a:p>
            <a:pPr eaLnBrk="1" hangingPunct="1"/>
            <a:r>
              <a:rPr lang="en-US" altLang="en-US"/>
              <a:t>Means a change to how people</a:t>
            </a:r>
          </a:p>
          <a:p>
            <a:pPr eaLnBrk="1" hangingPunct="1"/>
            <a:r>
              <a:rPr lang="en-US" altLang="en-US"/>
              <a:t>Do business.  Change Management</a:t>
            </a:r>
          </a:p>
          <a:p>
            <a:pPr eaLnBrk="1" hangingPunct="1"/>
            <a:r>
              <a:rPr lang="en-US" altLang="en-US"/>
              <a:t>Skills are critical!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819400"/>
            <a:ext cx="8229600" cy="1143000"/>
          </a:xfrm>
        </p:spPr>
        <p:txBody>
          <a:bodyPr/>
          <a:lstStyle/>
          <a:p>
            <a:r>
              <a:rPr lang="en-US" altLang="en-US" smtClean="0"/>
              <a:t>What was the difference?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52400"/>
            <a:ext cx="8229600" cy="1143000"/>
          </a:xfrm>
        </p:spPr>
        <p:txBody>
          <a:bodyPr/>
          <a:lstStyle/>
          <a:p>
            <a:r>
              <a:rPr lang="en-US" altLang="en-US" sz="3600" b="1" smtClean="0">
                <a:latin typeface="Arial" charset="0"/>
                <a:cs typeface="Arial" charset="0"/>
              </a:rPr>
              <a:t>Take Away’s</a:t>
            </a:r>
          </a:p>
        </p:txBody>
      </p:sp>
      <p:sp>
        <p:nvSpPr>
          <p:cNvPr id="20483" name="Content Placeholder 2"/>
          <p:cNvSpPr>
            <a:spLocks noGrp="1"/>
          </p:cNvSpPr>
          <p:nvPr>
            <p:ph idx="1"/>
          </p:nvPr>
        </p:nvSpPr>
        <p:spPr>
          <a:xfrm>
            <a:off x="304800" y="1219200"/>
            <a:ext cx="8686800" cy="4525963"/>
          </a:xfrm>
        </p:spPr>
        <p:txBody>
          <a:bodyPr/>
          <a:lstStyle/>
          <a:p>
            <a:r>
              <a:rPr lang="en-US" altLang="en-US" smtClean="0"/>
              <a:t>Get guidance from your boss!</a:t>
            </a:r>
          </a:p>
          <a:p>
            <a:r>
              <a:rPr lang="en-US" altLang="en-US" smtClean="0"/>
              <a:t>You are a coordinating staff officer - coordinate</a:t>
            </a:r>
          </a:p>
          <a:p>
            <a:r>
              <a:rPr lang="en-US" altLang="en-US" smtClean="0"/>
              <a:t>Be a good staff officer:</a:t>
            </a:r>
          </a:p>
          <a:p>
            <a:pPr lvl="1"/>
            <a:r>
              <a:rPr lang="en-US" altLang="en-US" smtClean="0"/>
              <a:t>KM Assessment vs. Staff Assessment</a:t>
            </a:r>
          </a:p>
          <a:p>
            <a:pPr lvl="1"/>
            <a:r>
              <a:rPr lang="en-US" altLang="en-US" smtClean="0"/>
              <a:t>Know the organization’s mission/operations and how you fit in</a:t>
            </a:r>
          </a:p>
          <a:p>
            <a:pPr lvl="1"/>
            <a:r>
              <a:rPr lang="en-US" altLang="en-US" smtClean="0"/>
              <a:t>Change management skills are crucial</a:t>
            </a:r>
          </a:p>
          <a:p>
            <a:pPr lvl="1"/>
            <a:endParaRPr lang="en-US" altLang="en-US" smtClean="0"/>
          </a:p>
          <a:p>
            <a:pPr lvl="1">
              <a:buFont typeface="Arial" charset="0"/>
              <a:buNone/>
            </a:pPr>
            <a:endParaRPr lang="en-US" altLang="en-US" smtClean="0"/>
          </a:p>
        </p:txBody>
      </p:sp>
      <p:sp>
        <p:nvSpPr>
          <p:cNvPr id="20484" name="TextBox 3"/>
          <p:cNvSpPr txBox="1">
            <a:spLocks noChangeArrowheads="1"/>
          </p:cNvSpPr>
          <p:nvPr/>
        </p:nvSpPr>
        <p:spPr bwMode="auto">
          <a:xfrm>
            <a:off x="685800" y="5200650"/>
            <a:ext cx="754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i="1"/>
              <a:t>The difference between institutional and operational KM is </a:t>
            </a:r>
            <a:r>
              <a:rPr lang="en-US" altLang="en-US" sz="2400" b="1" i="1"/>
              <a:t>how</a:t>
            </a:r>
            <a:r>
              <a:rPr lang="en-US" altLang="en-US" sz="2400" i="1"/>
              <a:t> you do it, not what you do!</a:t>
            </a:r>
          </a:p>
          <a:p>
            <a:pPr eaLnBrk="1" hangingPunct="1"/>
            <a:endParaRPr lang="en-US" altLang="en-US" sz="24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p:txBody>
          <a:bodyPr/>
          <a:lstStyle/>
          <a:p>
            <a:r>
              <a:rPr lang="en-US" altLang="en-US" dirty="0" smtClean="0"/>
              <a:t>Closing reminders…	</a:t>
            </a:r>
          </a:p>
        </p:txBody>
      </p:sp>
      <p:sp>
        <p:nvSpPr>
          <p:cNvPr id="21507" name="Content Placeholder 3"/>
          <p:cNvSpPr>
            <a:spLocks noGrp="1"/>
          </p:cNvSpPr>
          <p:nvPr>
            <p:ph idx="1"/>
          </p:nvPr>
        </p:nvSpPr>
        <p:spPr/>
        <p:txBody>
          <a:bodyPr/>
          <a:lstStyle/>
          <a:p>
            <a:r>
              <a:rPr lang="en-US" altLang="en-US" dirty="0" smtClean="0"/>
              <a:t>Many of the processes and techniques are the same</a:t>
            </a:r>
          </a:p>
          <a:p>
            <a:r>
              <a:rPr lang="en-US" altLang="en-US" dirty="0" smtClean="0"/>
              <a:t>Timelines are (usually)  different</a:t>
            </a:r>
          </a:p>
          <a:p>
            <a:r>
              <a:rPr lang="en-US" altLang="en-US" dirty="0" smtClean="0"/>
              <a:t>Personnel (Military </a:t>
            </a:r>
            <a:r>
              <a:rPr lang="en-US" altLang="en-US" b="1" u="sng" dirty="0" smtClean="0"/>
              <a:t>AND</a:t>
            </a:r>
            <a:r>
              <a:rPr lang="en-US" altLang="en-US" dirty="0" smtClean="0"/>
              <a:t> Civilian)</a:t>
            </a:r>
          </a:p>
          <a:p>
            <a:r>
              <a:rPr lang="en-US" altLang="en-US" dirty="0" smtClean="0"/>
              <a:t>The Tools are different</a:t>
            </a:r>
          </a:p>
          <a:p>
            <a:r>
              <a:rPr lang="en-US" altLang="en-US" dirty="0" smtClean="0"/>
              <a:t>Its still managing change!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0"/>
            <a:ext cx="8229600" cy="1143000"/>
          </a:xfrm>
        </p:spPr>
        <p:txBody>
          <a:bodyPr/>
          <a:lstStyle/>
          <a:p>
            <a:r>
              <a:rPr lang="en-US" altLang="en-US" b="1" smtClean="0"/>
              <a:t>Bibliography</a:t>
            </a:r>
            <a:br>
              <a:rPr lang="en-US" altLang="en-US" b="1" smtClean="0"/>
            </a:br>
            <a:endParaRPr lang="en-US" altLang="en-US" smtClean="0"/>
          </a:p>
        </p:txBody>
      </p:sp>
      <p:sp>
        <p:nvSpPr>
          <p:cNvPr id="22531" name="Content Placeholder 2"/>
          <p:cNvSpPr>
            <a:spLocks noGrp="1"/>
          </p:cNvSpPr>
          <p:nvPr>
            <p:ph idx="1"/>
          </p:nvPr>
        </p:nvSpPr>
        <p:spPr>
          <a:xfrm>
            <a:off x="457200" y="914400"/>
            <a:ext cx="8229600" cy="4525963"/>
          </a:xfrm>
        </p:spPr>
        <p:txBody>
          <a:bodyPr/>
          <a:lstStyle/>
          <a:p>
            <a:r>
              <a:rPr lang="en-US" altLang="en-US" sz="1400" dirty="0" smtClean="0"/>
              <a:t>Barnett, T. P. (2004). </a:t>
            </a:r>
            <a:r>
              <a:rPr lang="en-US" altLang="en-US" sz="1400" i="1" dirty="0" smtClean="0"/>
              <a:t>The Pentagon's New Map: War and Peace in the Twenty-first Century.</a:t>
            </a:r>
            <a:r>
              <a:rPr lang="en-US" altLang="en-US" sz="1400" dirty="0" smtClean="0"/>
              <a:t> New York, New York, USA: G.P. Putnam's and Sons.</a:t>
            </a:r>
          </a:p>
          <a:p>
            <a:r>
              <a:rPr lang="en-US" altLang="en-US" sz="1400" dirty="0" smtClean="0"/>
              <a:t>Boyatzis, R., &amp; McKee, A. (2005). </a:t>
            </a:r>
            <a:r>
              <a:rPr lang="en-US" altLang="en-US" sz="1400" i="1" dirty="0" smtClean="0"/>
              <a:t>Resonant Leadership: Renewing Yourself and Connecting with Others Through Mindfulness, Hope, and Compassion.</a:t>
            </a:r>
            <a:r>
              <a:rPr lang="en-US" altLang="en-US" sz="1400" dirty="0" smtClean="0"/>
              <a:t> Boston: Harvard Business School Press.</a:t>
            </a:r>
          </a:p>
          <a:p>
            <a:r>
              <a:rPr lang="en-US" altLang="en-US" sz="1400" dirty="0" smtClean="0"/>
              <a:t>Christensen, C. M. (2003). </a:t>
            </a:r>
            <a:r>
              <a:rPr lang="en-US" altLang="en-US" sz="1400" i="1" dirty="0" smtClean="0"/>
              <a:t>The Innovator's Dilemma.</a:t>
            </a:r>
            <a:r>
              <a:rPr lang="en-US" altLang="en-US" sz="1400" dirty="0" smtClean="0"/>
              <a:t> New York: Harper Collins.</a:t>
            </a:r>
          </a:p>
          <a:p>
            <a:r>
              <a:rPr lang="en-US" altLang="en-US" sz="1400" dirty="0" smtClean="0"/>
              <a:t>Covey, S. R. (2004). </a:t>
            </a:r>
            <a:r>
              <a:rPr lang="en-US" altLang="en-US" sz="1400" i="1" dirty="0" smtClean="0"/>
              <a:t>The Seven Habits of Highly Effective People: Powerful Lessons In Change.</a:t>
            </a:r>
            <a:r>
              <a:rPr lang="en-US" altLang="en-US" sz="1400" dirty="0" smtClean="0"/>
              <a:t> New York: Free Press.</a:t>
            </a:r>
          </a:p>
          <a:p>
            <a:r>
              <a:rPr lang="en-US" sz="1400" dirty="0"/>
              <a:t>Follett, M. P. (2011). The Giving of Orders. In W. E. </a:t>
            </a:r>
            <a:r>
              <a:rPr lang="en-US" sz="1400" dirty="0" err="1"/>
              <a:t>Natemeyer</a:t>
            </a:r>
            <a:r>
              <a:rPr lang="en-US" sz="1400" dirty="0"/>
              <a:t>, &amp; P. Hersey (Eds.), </a:t>
            </a:r>
            <a:r>
              <a:rPr lang="en-US" sz="1400" i="1" dirty="0"/>
              <a:t>Classics of Organizational Behavior</a:t>
            </a:r>
            <a:r>
              <a:rPr lang="en-US" sz="1400" dirty="0"/>
              <a:t> (4 ed., pp. 19-28). Long Grove, Illinois: Waveland Press, Inc.</a:t>
            </a:r>
          </a:p>
          <a:p>
            <a:r>
              <a:rPr lang="en-US" altLang="en-US" sz="1400" dirty="0" smtClean="0"/>
              <a:t>Friedman, T. L. (2000). </a:t>
            </a:r>
            <a:r>
              <a:rPr lang="en-US" altLang="en-US" sz="1400" i="1" dirty="0" smtClean="0"/>
              <a:t>The Lexus and the Olive Tree.</a:t>
            </a:r>
            <a:r>
              <a:rPr lang="en-US" altLang="en-US" sz="1400" dirty="0" smtClean="0"/>
              <a:t> New York: Anchor Books.</a:t>
            </a:r>
          </a:p>
          <a:p>
            <a:r>
              <a:rPr lang="en-US" altLang="en-US" sz="1400" dirty="0" smtClean="0"/>
              <a:t>Friedman, T. L. (2007). </a:t>
            </a:r>
            <a:r>
              <a:rPr lang="en-US" altLang="en-US" sz="1400" i="1" dirty="0" smtClean="0"/>
              <a:t>The World Is Flat.</a:t>
            </a:r>
            <a:r>
              <a:rPr lang="en-US" altLang="en-US" sz="1400" dirty="0" smtClean="0"/>
              <a:t> New York: Picador/ Farrar, Straus and Giroux.</a:t>
            </a:r>
          </a:p>
          <a:p>
            <a:r>
              <a:rPr lang="en-US" altLang="en-US" sz="1400" dirty="0" err="1" smtClean="0"/>
              <a:t>Galula</a:t>
            </a:r>
            <a:r>
              <a:rPr lang="en-US" altLang="en-US" sz="1400" dirty="0" smtClean="0"/>
              <a:t>, D. (2006). </a:t>
            </a:r>
            <a:r>
              <a:rPr lang="en-US" altLang="en-US" sz="1400" i="1" dirty="0" smtClean="0"/>
              <a:t>Counterinsurgency Warfare: Theory and Practice.</a:t>
            </a:r>
            <a:r>
              <a:rPr lang="en-US" altLang="en-US" sz="1400" dirty="0" smtClean="0"/>
              <a:t> Westport, CT, USA: </a:t>
            </a:r>
            <a:r>
              <a:rPr lang="en-US" altLang="en-US" sz="1400" dirty="0" err="1" smtClean="0"/>
              <a:t>Praeger</a:t>
            </a:r>
            <a:r>
              <a:rPr lang="en-US" altLang="en-US" sz="1400" dirty="0" smtClean="0"/>
              <a:t>.</a:t>
            </a:r>
          </a:p>
          <a:p>
            <a:r>
              <a:rPr lang="en-US" altLang="en-US" sz="1400" dirty="0" smtClean="0"/>
              <a:t>Gates, B. (1999). </a:t>
            </a:r>
            <a:r>
              <a:rPr lang="en-US" altLang="en-US" sz="1400" i="1" dirty="0" smtClean="0"/>
              <a:t>Business @ the Speed of Thought: Succeeding In the Digital Economy.</a:t>
            </a:r>
            <a:r>
              <a:rPr lang="en-US" altLang="en-US" sz="1400" dirty="0" smtClean="0"/>
              <a:t> New York: Warner Books, Inc.</a:t>
            </a:r>
          </a:p>
          <a:p>
            <a:r>
              <a:rPr lang="en-US" altLang="en-US" sz="1400" dirty="0" smtClean="0"/>
              <a:t>Greenwald, H. (2008). </a:t>
            </a:r>
            <a:r>
              <a:rPr lang="en-US" altLang="en-US" sz="1400" i="1" dirty="0" smtClean="0"/>
              <a:t>Organizations: Management Without Control.</a:t>
            </a:r>
            <a:r>
              <a:rPr lang="en-US" altLang="en-US" sz="1400" dirty="0" smtClean="0"/>
              <a:t> Los Angeles: Sage Publications.</a:t>
            </a:r>
          </a:p>
          <a:p>
            <a:r>
              <a:rPr lang="en-US" altLang="en-US" sz="1400" dirty="0" smtClean="0"/>
              <a:t>Kaplan, R. D. (2010). </a:t>
            </a:r>
            <a:r>
              <a:rPr lang="en-US" altLang="en-US" sz="1400" i="1" dirty="0" smtClean="0"/>
              <a:t>Monsoon: The Indian Ocean and the Future of American Power.</a:t>
            </a:r>
            <a:r>
              <a:rPr lang="en-US" altLang="en-US" sz="1400" dirty="0" smtClean="0"/>
              <a:t> New York: Random House.</a:t>
            </a:r>
          </a:p>
          <a:p>
            <a:r>
              <a:rPr lang="en-US" altLang="en-US" sz="1400" dirty="0" smtClean="0"/>
              <a:t>McGee, J., &amp; </a:t>
            </a:r>
            <a:r>
              <a:rPr lang="en-US" altLang="en-US" sz="1400" dirty="0" err="1" smtClean="0"/>
              <a:t>Prusak</a:t>
            </a:r>
            <a:r>
              <a:rPr lang="en-US" altLang="en-US" sz="1400" dirty="0" smtClean="0"/>
              <a:t>, L. (1993). </a:t>
            </a:r>
            <a:r>
              <a:rPr lang="en-US" altLang="en-US" sz="1400" i="1" dirty="0" smtClean="0"/>
              <a:t>Managing Information Strategically.</a:t>
            </a:r>
            <a:r>
              <a:rPr lang="en-US" altLang="en-US" sz="1400" dirty="0" smtClean="0"/>
              <a:t> New York: John Wiley &amp; Sons, Inc.</a:t>
            </a:r>
          </a:p>
          <a:p>
            <a:r>
              <a:rPr lang="en-US" altLang="en-US" sz="1400" dirty="0" smtClean="0"/>
              <a:t>O'Dell, C., </a:t>
            </a:r>
            <a:r>
              <a:rPr lang="en-US" altLang="en-US" sz="1400" dirty="0" err="1" smtClean="0"/>
              <a:t>Grayson,Jr</a:t>
            </a:r>
            <a:r>
              <a:rPr lang="en-US" altLang="en-US" sz="1400" dirty="0" smtClean="0"/>
              <a:t>., C. J., &amp; </a:t>
            </a:r>
            <a:r>
              <a:rPr lang="en-US" altLang="en-US" sz="1400" dirty="0" err="1" smtClean="0"/>
              <a:t>Essaides</a:t>
            </a:r>
            <a:r>
              <a:rPr lang="en-US" altLang="en-US" sz="1400" dirty="0" smtClean="0"/>
              <a:t>, N. (1998). </a:t>
            </a:r>
            <a:r>
              <a:rPr lang="en-US" altLang="en-US" sz="1400" i="1" dirty="0" smtClean="0"/>
              <a:t>If Only We Knew What We Know: The Transfer of Internal Knowledge and Best Practice.</a:t>
            </a:r>
            <a:r>
              <a:rPr lang="en-US" altLang="en-US" sz="1400" dirty="0" smtClean="0"/>
              <a:t> New York: Free Press.</a:t>
            </a:r>
          </a:p>
          <a:p>
            <a:r>
              <a:rPr lang="en-US" altLang="en-US" sz="1400" dirty="0" smtClean="0"/>
              <a:t>Showalter, D. (2000). </a:t>
            </a:r>
            <a:r>
              <a:rPr lang="en-US" altLang="en-US" sz="1400" i="1" dirty="0" smtClean="0"/>
              <a:t>The Challenge of Change: Military Institutions and New Realities, 1918-1941.</a:t>
            </a:r>
            <a:r>
              <a:rPr lang="en-US" altLang="en-US" sz="1400" dirty="0" smtClean="0"/>
              <a:t> (H. R. Winton, &amp; D. R. Mets, Eds.) Lincoln, NE, USA: University of Nebraska Press.</a:t>
            </a:r>
          </a:p>
          <a:p>
            <a:r>
              <a:rPr lang="en-US" altLang="en-US" sz="1400" i="1" dirty="0" smtClean="0"/>
              <a:t>The U.S. Army/Marine Corps Counterinsurgency Field Manual.</a:t>
            </a:r>
            <a:r>
              <a:rPr lang="en-US" altLang="en-US" sz="1400" dirty="0" smtClean="0"/>
              <a:t> (2007). Chicago: University of Chicago Press.</a:t>
            </a:r>
          </a:p>
          <a:p>
            <a:pPr>
              <a:buFont typeface="Arial" charset="0"/>
              <a:buNone/>
            </a:pPr>
            <a:endParaRPr lang="en-US" altLang="en-US" sz="11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SMS Overview</a:t>
            </a:r>
          </a:p>
        </p:txBody>
      </p:sp>
      <p:sp>
        <p:nvSpPr>
          <p:cNvPr id="23555" name="Content Placeholder 2"/>
          <p:cNvSpPr>
            <a:spLocks noGrp="1"/>
          </p:cNvSpPr>
          <p:nvPr>
            <p:ph idx="1"/>
          </p:nvPr>
        </p:nvSpPr>
        <p:spPr/>
        <p:txBody>
          <a:bodyPr/>
          <a:lstStyle/>
          <a:p>
            <a:r>
              <a:rPr lang="en-US" altLang="en-US" smtClean="0"/>
              <a:t>Strategic Management System</a:t>
            </a:r>
          </a:p>
          <a:p>
            <a:pPr lvl="1"/>
            <a:r>
              <a:rPr lang="en-US" altLang="en-US" smtClean="0"/>
              <a:t>Performance measurement</a:t>
            </a:r>
          </a:p>
          <a:p>
            <a:pPr lvl="1"/>
            <a:r>
              <a:rPr lang="en-US" altLang="en-US" smtClean="0"/>
              <a:t>Metrics</a:t>
            </a:r>
          </a:p>
          <a:p>
            <a:r>
              <a:rPr lang="en-US" altLang="en-US" smtClean="0">
                <a:hlinkClick r:id="rId2"/>
              </a:rPr>
              <a:t>www.sms.army.mil</a:t>
            </a:r>
            <a:endParaRPr lang="en-US" altLang="en-US" smtClean="0"/>
          </a:p>
          <a:p>
            <a:pPr lvl="1"/>
            <a:r>
              <a:rPr lang="en-US" altLang="en-US" smtClean="0"/>
              <a:t>Enterprise Army System</a:t>
            </a:r>
          </a:p>
          <a:p>
            <a:pPr lvl="1"/>
            <a:r>
              <a:rPr lang="en-US" altLang="en-US" smtClean="0"/>
              <a:t>Over 17,000 users</a:t>
            </a:r>
          </a:p>
          <a:p>
            <a:pPr lvl="1"/>
            <a:r>
              <a:rPr lang="en-US" altLang="en-US" smtClean="0"/>
              <a:t>Over 200 Army organizations using it</a:t>
            </a:r>
          </a:p>
          <a:p>
            <a:endParaRPr lang="en-US" alt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Title 1"/>
          <p:cNvSpPr>
            <a:spLocks noGrp="1"/>
          </p:cNvSpPr>
          <p:nvPr>
            <p:ph type="title"/>
          </p:nvPr>
        </p:nvSpPr>
        <p:spPr>
          <a:xfrm>
            <a:off x="381000" y="2971800"/>
            <a:ext cx="8229600" cy="1143000"/>
          </a:xfrm>
        </p:spPr>
        <p:txBody>
          <a:bodyPr/>
          <a:lstStyle/>
          <a:p>
            <a:r>
              <a:rPr lang="en-US" altLang="en-US" smtClean="0"/>
              <a:t>SMS Demo</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Why include this in a KM class?</a:t>
            </a:r>
          </a:p>
        </p:txBody>
      </p:sp>
      <p:sp>
        <p:nvSpPr>
          <p:cNvPr id="25603" name="Content Placeholder 2"/>
          <p:cNvSpPr>
            <a:spLocks noGrp="1"/>
          </p:cNvSpPr>
          <p:nvPr>
            <p:ph idx="1"/>
          </p:nvPr>
        </p:nvSpPr>
        <p:spPr/>
        <p:txBody>
          <a:bodyPr/>
          <a:lstStyle/>
          <a:p>
            <a:r>
              <a:rPr lang="en-US" altLang="en-US" smtClean="0"/>
              <a:t>What role does the CAC CKO play in performance management and SMS?</a:t>
            </a:r>
          </a:p>
          <a:p>
            <a:endParaRPr lang="en-US" altLang="en-US" smtClean="0"/>
          </a:p>
          <a:p>
            <a:r>
              <a:rPr lang="en-US" altLang="en-US" smtClean="0"/>
              <a:t>Shouldn’t the ORSA be doing this?</a:t>
            </a:r>
          </a:p>
          <a:p>
            <a:endParaRPr lang="en-US" altLang="en-US" smtClean="0"/>
          </a:p>
          <a:p>
            <a:r>
              <a:rPr lang="en-US" altLang="en-US" smtClean="0"/>
              <a:t>How is this People, Process, and Tools?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p:txBody>
          <a:bodyPr/>
          <a:lstStyle/>
          <a:p>
            <a:pPr>
              <a:buFont typeface="Wingdings" panose="05000000000000000000" pitchFamily="2" charset="2"/>
              <a:buChar char="q"/>
            </a:pPr>
            <a:r>
              <a:rPr lang="en-US" altLang="en-US" dirty="0" smtClean="0"/>
              <a:t>What does “institutional” mean?</a:t>
            </a:r>
          </a:p>
          <a:p>
            <a:pPr lvl="1"/>
            <a:r>
              <a:rPr lang="en-US" altLang="en-US" dirty="0" smtClean="0"/>
              <a:t>An established organization</a:t>
            </a:r>
          </a:p>
          <a:p>
            <a:pPr lvl="1"/>
            <a:r>
              <a:rPr lang="en-US" altLang="en-US" dirty="0" smtClean="0"/>
              <a:t>A  significant practice, relationship</a:t>
            </a:r>
          </a:p>
          <a:p>
            <a:pPr lvl="1"/>
            <a:r>
              <a:rPr lang="en-US" altLang="en-US" dirty="0" smtClean="0"/>
              <a:t>Someone firmly associated with a place or thing. </a:t>
            </a:r>
          </a:p>
          <a:p>
            <a:pPr>
              <a:buFont typeface="Wingdings" panose="05000000000000000000" pitchFamily="2" charset="2"/>
              <a:buChar char="q"/>
            </a:pPr>
            <a:r>
              <a:rPr lang="en-US" altLang="en-US" dirty="0" smtClean="0"/>
              <a:t>Is there a difference between the two areas with regard to KM?</a:t>
            </a:r>
          </a:p>
          <a:p>
            <a:pPr lvl="1"/>
            <a:r>
              <a:rPr lang="en-US" altLang="en-US" dirty="0" smtClean="0"/>
              <a:t>Difference in time available – less in operational environments</a:t>
            </a:r>
          </a:p>
          <a:p>
            <a:pPr lvl="1"/>
            <a:r>
              <a:rPr lang="en-US" altLang="en-US" dirty="0" smtClean="0"/>
              <a:t>Civilian heavy vs. Military heavy</a:t>
            </a:r>
          </a:p>
          <a:p>
            <a:pPr lvl="1"/>
            <a:r>
              <a:rPr lang="en-US" altLang="en-US" dirty="0" smtClean="0"/>
              <a:t>Systems are different, processes very similar</a:t>
            </a:r>
          </a:p>
          <a:p>
            <a:endParaRPr lang="en-US" altLang="en-US" dirty="0" smtClean="0"/>
          </a:p>
          <a:p>
            <a:endParaRPr lang="en-US" altLang="en-US" dirty="0" smtClean="0"/>
          </a:p>
          <a:p>
            <a:endParaRPr lang="en-US" altLang="en-US" dirty="0" smtClean="0"/>
          </a:p>
        </p:txBody>
      </p:sp>
      <p:sp>
        <p:nvSpPr>
          <p:cNvPr id="5122" name="Title 1"/>
          <p:cNvSpPr>
            <a:spLocks noGrp="1"/>
          </p:cNvSpPr>
          <p:nvPr>
            <p:ph type="title"/>
          </p:nvPr>
        </p:nvSpPr>
        <p:spPr/>
        <p:txBody>
          <a:bodyPr/>
          <a:lstStyle/>
          <a:p>
            <a:r>
              <a:rPr lang="en-US" altLang="en-US" sz="3600" b="1" dirty="0" smtClean="0">
                <a:latin typeface="Arial" charset="0"/>
                <a:cs typeface="Arial" charset="0"/>
              </a:rPr>
              <a:t>Institutional vs. Operational</a:t>
            </a:r>
            <a:br>
              <a:rPr lang="en-US" altLang="en-US" sz="3600" b="1" dirty="0" smtClean="0">
                <a:latin typeface="Arial" charset="0"/>
                <a:cs typeface="Arial" charset="0"/>
              </a:rPr>
            </a:br>
            <a:r>
              <a:rPr lang="en-US" altLang="en-US" sz="3600" b="1" dirty="0" smtClean="0">
                <a:latin typeface="Arial" charset="0"/>
                <a:cs typeface="Arial" charset="0"/>
              </a:rPr>
              <a:t>KM</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590800"/>
            <a:ext cx="8229600" cy="1143000"/>
          </a:xfrm>
        </p:spPr>
        <p:txBody>
          <a:bodyPr/>
          <a:lstStyle/>
          <a:p>
            <a:r>
              <a:rPr lang="en-US" altLang="en-US" smtClean="0"/>
              <a:t>Back-Up</a:t>
            </a:r>
            <a:br>
              <a:rPr lang="en-US" altLang="en-US" smtClean="0"/>
            </a:br>
            <a:r>
              <a:rPr lang="en-US" altLang="en-US" smtClean="0"/>
              <a:t>Slides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762000"/>
            <a:ext cx="8001000" cy="32067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rPr>
              <a:t>	AUG		SEP		      OCT   			NOV</a:t>
            </a:r>
          </a:p>
        </p:txBody>
      </p:sp>
      <p:sp>
        <p:nvSpPr>
          <p:cNvPr id="5" name="Right Arrow 4"/>
          <p:cNvSpPr/>
          <p:nvPr/>
        </p:nvSpPr>
        <p:spPr>
          <a:xfrm>
            <a:off x="838200" y="1066800"/>
            <a:ext cx="4495800" cy="2286000"/>
          </a:xfrm>
          <a:prstGeom prst="right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ln w="0"/>
                <a:solidFill>
                  <a:schemeClr val="tx1"/>
                </a:solidFill>
                <a:latin typeface="Arial" charset="0"/>
                <a:cs typeface="Arial" charset="0"/>
              </a:rPr>
              <a:t>SGS CMD GRP Digital Staffing</a:t>
            </a:r>
          </a:p>
        </p:txBody>
      </p:sp>
      <p:sp>
        <p:nvSpPr>
          <p:cNvPr id="6" name="TextBox 5"/>
          <p:cNvSpPr txBox="1"/>
          <p:nvPr/>
        </p:nvSpPr>
        <p:spPr>
          <a:xfrm>
            <a:off x="0" y="3886200"/>
            <a:ext cx="2286000" cy="3046413"/>
          </a:xfrm>
          <a:prstGeom prst="rect">
            <a:avLst/>
          </a:prstGeom>
          <a:solidFill>
            <a:schemeClr val="accent3">
              <a:lumMod val="40000"/>
              <a:lumOff val="60000"/>
            </a:schemeClr>
          </a:solidFill>
          <a:ln w="28575">
            <a:solidFill>
              <a:schemeClr val="accent1">
                <a:lumMod val="75000"/>
              </a:schemeClr>
            </a:solidFill>
          </a:ln>
        </p:spPr>
        <p:txBody>
          <a:bodyPr>
            <a:spAutoFit/>
          </a:bodyPr>
          <a:lstStyle/>
          <a:p>
            <a:pPr algn="ctr">
              <a:defRPr/>
            </a:pPr>
            <a:r>
              <a:rPr lang="en-US" b="1" u="sng" dirty="0">
                <a:latin typeface="+mn-lt"/>
              </a:rPr>
              <a:t>Problem Statement</a:t>
            </a:r>
          </a:p>
          <a:p>
            <a:pPr>
              <a:defRPr/>
            </a:pPr>
            <a:r>
              <a:rPr lang="en-US" sz="1200" dirty="0">
                <a:solidFill>
                  <a:prstClr val="black"/>
                </a:solidFill>
              </a:rPr>
              <a:t>The current hard copy and email routing of documents up to the CAC command group is complex and time consuming.  CAC Needs a capability to staff actions through digital media</a:t>
            </a:r>
          </a:p>
          <a:p>
            <a:pPr>
              <a:defRPr/>
            </a:pPr>
            <a:r>
              <a:rPr lang="en-US" b="1" u="sng" dirty="0">
                <a:solidFill>
                  <a:prstClr val="black"/>
                </a:solidFill>
                <a:latin typeface="+mn-lt"/>
              </a:rPr>
              <a:t>End-State</a:t>
            </a:r>
          </a:p>
          <a:p>
            <a:pPr>
              <a:defRPr/>
            </a:pPr>
            <a:r>
              <a:rPr lang="en-US" sz="1200" dirty="0">
                <a:solidFill>
                  <a:prstClr val="black"/>
                </a:solidFill>
              </a:rPr>
              <a:t>Digital capability that allows both parallel and consecutive  review of packets, and is user friendly.</a:t>
            </a:r>
          </a:p>
          <a:p>
            <a:pPr>
              <a:defRPr/>
            </a:pPr>
            <a:endParaRPr lang="en-US" sz="1200" dirty="0">
              <a:solidFill>
                <a:prstClr val="black"/>
              </a:solidFill>
            </a:endParaRPr>
          </a:p>
          <a:p>
            <a:pPr>
              <a:defRPr/>
            </a:pPr>
            <a:endParaRPr lang="en-US" sz="1200" dirty="0">
              <a:solidFill>
                <a:prstClr val="black"/>
              </a:solidFill>
            </a:endParaRPr>
          </a:p>
          <a:p>
            <a:pPr>
              <a:defRPr/>
            </a:pPr>
            <a:endParaRPr lang="en-US" sz="1200" dirty="0">
              <a:solidFill>
                <a:prstClr val="black"/>
              </a:solidFill>
            </a:endParaRPr>
          </a:p>
          <a:p>
            <a:pPr>
              <a:defRPr/>
            </a:pPr>
            <a:endParaRPr lang="en-US" sz="1200" dirty="0">
              <a:latin typeface="+mn-lt"/>
            </a:endParaRPr>
          </a:p>
        </p:txBody>
      </p:sp>
      <p:sp>
        <p:nvSpPr>
          <p:cNvPr id="7" name="TextBox 6"/>
          <p:cNvSpPr txBox="1"/>
          <p:nvPr/>
        </p:nvSpPr>
        <p:spPr>
          <a:xfrm>
            <a:off x="4572000" y="3886200"/>
            <a:ext cx="2286000" cy="2954338"/>
          </a:xfrm>
          <a:prstGeom prst="rect">
            <a:avLst/>
          </a:prstGeom>
          <a:solidFill>
            <a:schemeClr val="accent1">
              <a:lumMod val="20000"/>
              <a:lumOff val="80000"/>
            </a:schemeClr>
          </a:solidFill>
          <a:ln w="28575">
            <a:solidFill>
              <a:schemeClr val="accent1">
                <a:lumMod val="75000"/>
              </a:schemeClr>
            </a:solidFill>
          </a:ln>
        </p:spPr>
        <p:txBody>
          <a:bodyPr>
            <a:spAutoFit/>
          </a:bodyPr>
          <a:lstStyle/>
          <a:p>
            <a:pPr algn="ctr">
              <a:defRPr/>
            </a:pPr>
            <a:r>
              <a:rPr lang="en-US" b="1" u="sng" dirty="0">
                <a:latin typeface="+mn-lt"/>
              </a:rPr>
              <a:t>Way Ahead</a:t>
            </a:r>
          </a:p>
          <a:p>
            <a:pPr>
              <a:buFont typeface="Arial" pitchFamily="34" charset="0"/>
              <a:buChar char="•"/>
              <a:defRPr/>
            </a:pPr>
            <a:r>
              <a:rPr lang="en-US" sz="1400" dirty="0">
                <a:latin typeface="+mn-lt"/>
              </a:rPr>
              <a:t> 18 AUG: 100% CAC HQ actions digital, 15% SO</a:t>
            </a:r>
          </a:p>
          <a:p>
            <a:pPr>
              <a:buFont typeface="Arial" pitchFamily="34" charset="0"/>
              <a:buChar char="•"/>
              <a:defRPr/>
            </a:pPr>
            <a:r>
              <a:rPr lang="en-US" sz="1400" dirty="0"/>
              <a:t>9 SEP: 100% CAC HQ, 50% SO actions digital</a:t>
            </a:r>
          </a:p>
          <a:p>
            <a:pPr>
              <a:buFont typeface="Arial" pitchFamily="34" charset="0"/>
              <a:buChar char="•"/>
              <a:defRPr/>
            </a:pPr>
            <a:r>
              <a:rPr lang="en-US" sz="1400" dirty="0">
                <a:latin typeface="+mn-lt"/>
              </a:rPr>
              <a:t> 18 SEP – 100% digital.  </a:t>
            </a:r>
          </a:p>
          <a:p>
            <a:pPr>
              <a:buFont typeface="Arial" pitchFamily="34" charset="0"/>
              <a:buChar char="•"/>
              <a:defRPr/>
            </a:pPr>
            <a:r>
              <a:rPr lang="en-US" sz="1400" dirty="0"/>
              <a:t> Classes weekly through OCT, then as needed.</a:t>
            </a:r>
          </a:p>
          <a:p>
            <a:pPr>
              <a:buFont typeface="Arial" pitchFamily="34" charset="0"/>
              <a:buChar char="•"/>
              <a:defRPr/>
            </a:pPr>
            <a:r>
              <a:rPr lang="en-US" sz="1400" dirty="0"/>
              <a:t> Training video and manual complete and on DS Page</a:t>
            </a:r>
          </a:p>
          <a:p>
            <a:pPr>
              <a:buFont typeface="Arial" pitchFamily="34" charset="0"/>
              <a:buChar char="•"/>
              <a:defRPr/>
            </a:pPr>
            <a:endParaRPr lang="en-US" sz="1400" dirty="0"/>
          </a:p>
          <a:p>
            <a:pPr>
              <a:buFont typeface="Arial" pitchFamily="34" charset="0"/>
              <a:buChar char="•"/>
              <a:defRPr/>
            </a:pPr>
            <a:endParaRPr lang="en-US" sz="1400" dirty="0"/>
          </a:p>
          <a:p>
            <a:pPr>
              <a:defRPr/>
            </a:pPr>
            <a:endParaRPr lang="en-US" sz="1400" dirty="0"/>
          </a:p>
        </p:txBody>
      </p:sp>
      <p:sp>
        <p:nvSpPr>
          <p:cNvPr id="8" name="TextBox 7"/>
          <p:cNvSpPr txBox="1"/>
          <p:nvPr/>
        </p:nvSpPr>
        <p:spPr>
          <a:xfrm>
            <a:off x="6858000" y="3429000"/>
            <a:ext cx="2286000" cy="3416300"/>
          </a:xfrm>
          <a:prstGeom prst="rect">
            <a:avLst/>
          </a:prstGeom>
          <a:solidFill>
            <a:schemeClr val="accent6">
              <a:lumMod val="40000"/>
              <a:lumOff val="60000"/>
            </a:schemeClr>
          </a:solidFill>
          <a:ln w="28575">
            <a:solidFill>
              <a:schemeClr val="accent1">
                <a:lumMod val="75000"/>
              </a:schemeClr>
            </a:solidFill>
          </a:ln>
        </p:spPr>
        <p:txBody>
          <a:bodyPr>
            <a:spAutoFit/>
          </a:bodyPr>
          <a:lstStyle/>
          <a:p>
            <a:pPr algn="ctr">
              <a:defRPr/>
            </a:pPr>
            <a:r>
              <a:rPr lang="en-US" b="1" u="sng" dirty="0">
                <a:latin typeface="+mn-lt"/>
              </a:rPr>
              <a:t>Assessment</a:t>
            </a:r>
          </a:p>
          <a:p>
            <a:pPr>
              <a:defRPr/>
            </a:pPr>
            <a:r>
              <a:rPr lang="en-US" sz="1400" b="1" dirty="0">
                <a:latin typeface="+mn-lt"/>
              </a:rPr>
              <a:t>MOPs</a:t>
            </a:r>
          </a:p>
          <a:p>
            <a:pPr>
              <a:buFont typeface="Arial" pitchFamily="34" charset="0"/>
              <a:buChar char="•"/>
              <a:defRPr/>
            </a:pPr>
            <a:r>
              <a:rPr lang="en-US" sz="1400" dirty="0">
                <a:latin typeface="+mn-lt"/>
              </a:rPr>
              <a:t> </a:t>
            </a:r>
            <a:r>
              <a:rPr lang="en-US" sz="1200" dirty="0"/>
              <a:t>Number of packets staffed digitally </a:t>
            </a:r>
            <a:r>
              <a:rPr lang="en-US" sz="1200" dirty="0" err="1"/>
              <a:t>vs</a:t>
            </a:r>
            <a:r>
              <a:rPr lang="en-US" sz="1200" dirty="0"/>
              <a:t> legacy.  </a:t>
            </a:r>
          </a:p>
          <a:p>
            <a:pPr>
              <a:buFont typeface="Arial" pitchFamily="34" charset="0"/>
              <a:buChar char="•"/>
              <a:defRPr/>
            </a:pPr>
            <a:r>
              <a:rPr lang="en-US" sz="1200" dirty="0"/>
              <a:t>Number of help/assistance calls to SGS</a:t>
            </a:r>
          </a:p>
          <a:p>
            <a:pPr>
              <a:defRPr/>
            </a:pPr>
            <a:r>
              <a:rPr lang="en-US" sz="1400" b="1" dirty="0">
                <a:latin typeface="+mn-lt"/>
              </a:rPr>
              <a:t>MOEs</a:t>
            </a:r>
          </a:p>
          <a:p>
            <a:pPr>
              <a:buFont typeface="Arial" pitchFamily="34" charset="0"/>
              <a:buChar char="•"/>
              <a:defRPr/>
            </a:pPr>
            <a:r>
              <a:rPr lang="en-US" sz="1200" dirty="0">
                <a:latin typeface="+mn-lt"/>
              </a:rPr>
              <a:t> </a:t>
            </a:r>
            <a:r>
              <a:rPr lang="en-US" sz="1200" dirty="0"/>
              <a:t>Increased ability to track packet status </a:t>
            </a:r>
            <a:endParaRPr lang="en-US" sz="1200" dirty="0">
              <a:latin typeface="+mn-lt"/>
            </a:endParaRPr>
          </a:p>
          <a:p>
            <a:pPr>
              <a:buFont typeface="Arial" pitchFamily="34" charset="0"/>
              <a:buChar char="•"/>
              <a:defRPr/>
            </a:pPr>
            <a:r>
              <a:rPr lang="en-US" sz="1200" b="1" i="1" dirty="0"/>
              <a:t> </a:t>
            </a:r>
            <a:r>
              <a:rPr lang="en-US" sz="1200" dirty="0"/>
              <a:t>Reduced time for packets to make it through process</a:t>
            </a:r>
          </a:p>
          <a:p>
            <a:pPr>
              <a:buFont typeface="Arial" pitchFamily="34" charset="0"/>
              <a:buChar char="•"/>
              <a:defRPr/>
            </a:pPr>
            <a:r>
              <a:rPr lang="en-US" sz="1200" dirty="0"/>
              <a:t> Reduced time (man-hours) to manage packets </a:t>
            </a:r>
          </a:p>
          <a:p>
            <a:pPr>
              <a:buFont typeface="Arial" pitchFamily="34" charset="0"/>
              <a:buChar char="•"/>
              <a:defRPr/>
            </a:pPr>
            <a:r>
              <a:rPr lang="en-US" sz="1200" dirty="0"/>
              <a:t>Increase CAC cultural acceptance of digital resources/processes </a:t>
            </a:r>
          </a:p>
          <a:p>
            <a:pPr>
              <a:buFont typeface="Arial" pitchFamily="34" charset="0"/>
              <a:buChar char="•"/>
              <a:defRPr/>
            </a:pPr>
            <a:r>
              <a:rPr lang="en-US" sz="1200" dirty="0"/>
              <a:t>Reduced cost associated with staffing </a:t>
            </a:r>
            <a:endParaRPr lang="en-US" sz="1200" b="1" i="1" dirty="0">
              <a:solidFill>
                <a:srgbClr val="FF0000"/>
              </a:solidFill>
              <a:latin typeface="+mn-lt"/>
            </a:endParaRPr>
          </a:p>
        </p:txBody>
      </p:sp>
      <p:sp>
        <p:nvSpPr>
          <p:cNvPr id="9" name="TextBox 8"/>
          <p:cNvSpPr txBox="1"/>
          <p:nvPr/>
        </p:nvSpPr>
        <p:spPr>
          <a:xfrm>
            <a:off x="2286000" y="3886200"/>
            <a:ext cx="2286000" cy="2954338"/>
          </a:xfrm>
          <a:prstGeom prst="rect">
            <a:avLst/>
          </a:prstGeom>
          <a:solidFill>
            <a:schemeClr val="accent2">
              <a:lumMod val="40000"/>
              <a:lumOff val="60000"/>
            </a:schemeClr>
          </a:solidFill>
          <a:ln w="28575">
            <a:solidFill>
              <a:schemeClr val="accent1">
                <a:lumMod val="75000"/>
              </a:schemeClr>
            </a:solidFill>
          </a:ln>
        </p:spPr>
        <p:txBody>
          <a:bodyPr>
            <a:spAutoFit/>
          </a:bodyPr>
          <a:lstStyle/>
          <a:p>
            <a:pPr algn="ctr">
              <a:defRPr/>
            </a:pPr>
            <a:r>
              <a:rPr lang="en-US" b="1" u="sng" dirty="0">
                <a:latin typeface="+mn-lt"/>
              </a:rPr>
              <a:t>Tasks</a:t>
            </a:r>
          </a:p>
          <a:p>
            <a:pPr>
              <a:buFont typeface="Arial" pitchFamily="34" charset="0"/>
              <a:buChar char="•"/>
              <a:defRPr/>
            </a:pPr>
            <a:r>
              <a:rPr lang="en-US" sz="1400" dirty="0">
                <a:latin typeface="+mn-lt"/>
              </a:rPr>
              <a:t> Requirement analysis / stakeholder input</a:t>
            </a:r>
          </a:p>
          <a:p>
            <a:pPr>
              <a:buFont typeface="Arial" pitchFamily="34" charset="0"/>
              <a:buChar char="•"/>
              <a:defRPr/>
            </a:pPr>
            <a:r>
              <a:rPr lang="en-US" sz="1400" dirty="0"/>
              <a:t> Map process</a:t>
            </a:r>
          </a:p>
          <a:p>
            <a:pPr>
              <a:buFont typeface="Arial" pitchFamily="34" charset="0"/>
              <a:buChar char="•"/>
              <a:defRPr/>
            </a:pPr>
            <a:r>
              <a:rPr lang="en-US" sz="1400" dirty="0">
                <a:latin typeface="+mn-lt"/>
              </a:rPr>
              <a:t>Prototype</a:t>
            </a:r>
          </a:p>
          <a:p>
            <a:pPr>
              <a:buFont typeface="Arial" pitchFamily="34" charset="0"/>
              <a:buChar char="•"/>
              <a:defRPr/>
            </a:pPr>
            <a:r>
              <a:rPr lang="en-US" sz="1400" dirty="0"/>
              <a:t>Test</a:t>
            </a:r>
          </a:p>
          <a:p>
            <a:pPr>
              <a:buFont typeface="Arial" pitchFamily="34" charset="0"/>
              <a:buChar char="•"/>
              <a:defRPr/>
            </a:pPr>
            <a:r>
              <a:rPr lang="en-US" sz="1400" dirty="0">
                <a:latin typeface="+mn-lt"/>
              </a:rPr>
              <a:t>Production build</a:t>
            </a:r>
          </a:p>
          <a:p>
            <a:pPr>
              <a:buFont typeface="Arial" pitchFamily="34" charset="0"/>
              <a:buChar char="•"/>
              <a:defRPr/>
            </a:pPr>
            <a:r>
              <a:rPr lang="en-US" sz="1400" dirty="0"/>
              <a:t>Test</a:t>
            </a:r>
          </a:p>
          <a:p>
            <a:pPr>
              <a:buFont typeface="Arial" pitchFamily="34" charset="0"/>
              <a:buChar char="•"/>
              <a:defRPr/>
            </a:pPr>
            <a:r>
              <a:rPr lang="en-US" sz="1400" dirty="0">
                <a:latin typeface="+mn-lt"/>
              </a:rPr>
              <a:t>Develop/deliver training</a:t>
            </a:r>
          </a:p>
          <a:p>
            <a:pPr>
              <a:buFont typeface="Arial" pitchFamily="34" charset="0"/>
              <a:buChar char="•"/>
              <a:defRPr/>
            </a:pPr>
            <a:r>
              <a:rPr lang="en-US" sz="1400" dirty="0"/>
              <a:t> Develop rollout plan</a:t>
            </a:r>
          </a:p>
          <a:p>
            <a:pPr>
              <a:buFont typeface="Arial" pitchFamily="34" charset="0"/>
              <a:buChar char="•"/>
              <a:defRPr/>
            </a:pPr>
            <a:r>
              <a:rPr lang="en-US" sz="1400" dirty="0">
                <a:latin typeface="+mn-lt"/>
              </a:rPr>
              <a:t> Implement</a:t>
            </a:r>
          </a:p>
          <a:p>
            <a:pPr>
              <a:buFont typeface="Arial" pitchFamily="34" charset="0"/>
              <a:buChar char="•"/>
              <a:defRPr/>
            </a:pPr>
            <a:endParaRPr lang="en-US" sz="1400" dirty="0"/>
          </a:p>
          <a:p>
            <a:pPr>
              <a:buFont typeface="Arial" pitchFamily="34" charset="0"/>
              <a:buChar char="•"/>
              <a:defRPr/>
            </a:pPr>
            <a:endParaRPr lang="en-US" sz="1400" dirty="0">
              <a:latin typeface="+mn-lt"/>
            </a:endParaRPr>
          </a:p>
        </p:txBody>
      </p:sp>
      <p:sp>
        <p:nvSpPr>
          <p:cNvPr id="10" name="Oval 9"/>
          <p:cNvSpPr/>
          <p:nvPr/>
        </p:nvSpPr>
        <p:spPr>
          <a:xfrm>
            <a:off x="5562600" y="1524000"/>
            <a:ext cx="2133600" cy="1219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All CAC staffing packets completed digitally by 18 SEP 13</a:t>
            </a:r>
          </a:p>
        </p:txBody>
      </p:sp>
      <p:sp>
        <p:nvSpPr>
          <p:cNvPr id="14" name="Rectangle 13"/>
          <p:cNvSpPr/>
          <p:nvPr/>
        </p:nvSpPr>
        <p:spPr>
          <a:xfrm>
            <a:off x="2133600" y="3048000"/>
            <a:ext cx="609600" cy="533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schemeClr val="tx1"/>
                </a:solidFill>
              </a:rPr>
              <a:t>100% CAC Staff</a:t>
            </a:r>
          </a:p>
        </p:txBody>
      </p:sp>
      <p:sp>
        <p:nvSpPr>
          <p:cNvPr id="16" name="Rectangle 15"/>
          <p:cNvSpPr/>
          <p:nvPr/>
        </p:nvSpPr>
        <p:spPr>
          <a:xfrm>
            <a:off x="990600" y="3048000"/>
            <a:ext cx="685800"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schemeClr val="tx1"/>
                </a:solidFill>
              </a:rPr>
              <a:t>Staff Training Developed</a:t>
            </a:r>
          </a:p>
        </p:txBody>
      </p:sp>
      <p:sp>
        <p:nvSpPr>
          <p:cNvPr id="18" name="Rectangle 17"/>
          <p:cNvSpPr/>
          <p:nvPr/>
        </p:nvSpPr>
        <p:spPr>
          <a:xfrm>
            <a:off x="3200400" y="3048000"/>
            <a:ext cx="609600"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schemeClr val="tx1"/>
                </a:solidFill>
              </a:rPr>
              <a:t>50% CAC</a:t>
            </a:r>
          </a:p>
          <a:p>
            <a:pPr algn="ctr">
              <a:defRPr/>
            </a:pPr>
            <a:r>
              <a:rPr lang="en-US" sz="800" dirty="0">
                <a:solidFill>
                  <a:schemeClr val="tx1"/>
                </a:solidFill>
              </a:rPr>
              <a:t>SOs </a:t>
            </a:r>
          </a:p>
        </p:txBody>
      </p:sp>
      <p:sp>
        <p:nvSpPr>
          <p:cNvPr id="28684" name="TextBox 18"/>
          <p:cNvSpPr txBox="1">
            <a:spLocks noChangeArrowheads="1"/>
          </p:cNvSpPr>
          <p:nvPr/>
        </p:nvSpPr>
        <p:spPr bwMode="auto">
          <a:xfrm>
            <a:off x="3429000" y="228600"/>
            <a:ext cx="1974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CAC Digital Staffing</a:t>
            </a:r>
          </a:p>
        </p:txBody>
      </p:sp>
      <p:sp>
        <p:nvSpPr>
          <p:cNvPr id="20" name="Rounded Rectangle 19"/>
          <p:cNvSpPr/>
          <p:nvPr/>
        </p:nvSpPr>
        <p:spPr>
          <a:xfrm>
            <a:off x="7848600" y="1371600"/>
            <a:ext cx="11430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Digital staffing process improvement assessment</a:t>
            </a:r>
          </a:p>
        </p:txBody>
      </p:sp>
      <p:cxnSp>
        <p:nvCxnSpPr>
          <p:cNvPr id="22" name="Straight Connector 21"/>
          <p:cNvCxnSpPr/>
          <p:nvPr/>
        </p:nvCxnSpPr>
        <p:spPr>
          <a:xfrm>
            <a:off x="1828800" y="1676400"/>
            <a:ext cx="0" cy="1143000"/>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6" idx="0"/>
          </p:cNvCxnSpPr>
          <p:nvPr/>
        </p:nvCxnSpPr>
        <p:spPr>
          <a:xfrm flipV="1">
            <a:off x="1333500" y="2819400"/>
            <a:ext cx="4953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743200" y="1600200"/>
            <a:ext cx="0" cy="1143000"/>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733800" y="1676400"/>
            <a:ext cx="0" cy="1143000"/>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4" idx="0"/>
          </p:cNvCxnSpPr>
          <p:nvPr/>
        </p:nvCxnSpPr>
        <p:spPr>
          <a:xfrm flipV="1">
            <a:off x="2438400" y="2819400"/>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8" idx="0"/>
          </p:cNvCxnSpPr>
          <p:nvPr/>
        </p:nvCxnSpPr>
        <p:spPr>
          <a:xfrm flipV="1">
            <a:off x="3505200" y="2819400"/>
            <a:ext cx="152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4953000" y="2895600"/>
            <a:ext cx="1447800" cy="762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PII Functionality still being tested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entagon 21"/>
          <p:cNvSpPr/>
          <p:nvPr/>
        </p:nvSpPr>
        <p:spPr>
          <a:xfrm>
            <a:off x="1143000" y="4495800"/>
            <a:ext cx="7620000" cy="914400"/>
          </a:xfrm>
          <a:prstGeom prst="homePlate">
            <a:avLst/>
          </a:prstGeom>
          <a:solidFill>
            <a:schemeClr val="accent3">
              <a:lumMod val="40000"/>
              <a:lumOff val="60000"/>
              <a:alpha val="65000"/>
            </a:schemeClr>
          </a:solidFill>
          <a:ln>
            <a:noFill/>
          </a:ln>
          <a:effectLst>
            <a:outerShdw blurRad="50800" dist="38100" dir="189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Pentagon 22"/>
          <p:cNvSpPr/>
          <p:nvPr/>
        </p:nvSpPr>
        <p:spPr>
          <a:xfrm>
            <a:off x="1143000" y="5781675"/>
            <a:ext cx="7620000" cy="542925"/>
          </a:xfrm>
          <a:prstGeom prst="homePlate">
            <a:avLst/>
          </a:prstGeom>
          <a:solidFill>
            <a:schemeClr val="accent3">
              <a:lumMod val="40000"/>
              <a:lumOff val="60000"/>
              <a:alpha val="65000"/>
            </a:schemeClr>
          </a:solidFill>
          <a:ln>
            <a:noFill/>
          </a:ln>
          <a:effectLst>
            <a:outerShdw blurRad="50800" dist="38100" dir="189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Pentagon 23"/>
          <p:cNvSpPr/>
          <p:nvPr/>
        </p:nvSpPr>
        <p:spPr>
          <a:xfrm>
            <a:off x="1143000" y="3200400"/>
            <a:ext cx="7620000" cy="923925"/>
          </a:xfrm>
          <a:prstGeom prst="homePlate">
            <a:avLst/>
          </a:prstGeom>
          <a:solidFill>
            <a:schemeClr val="accent3">
              <a:lumMod val="40000"/>
              <a:lumOff val="60000"/>
              <a:alpha val="65000"/>
            </a:schemeClr>
          </a:solidFill>
          <a:ln>
            <a:noFill/>
          </a:ln>
          <a:effectLst>
            <a:outerShdw blurRad="50800" dist="38100" dir="189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01" name="Rectangle 4"/>
          <p:cNvSpPr>
            <a:spLocks noChangeArrowheads="1"/>
          </p:cNvSpPr>
          <p:nvPr/>
        </p:nvSpPr>
        <p:spPr bwMode="auto">
          <a:xfrm>
            <a:off x="528638" y="696913"/>
            <a:ext cx="76295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1600"/>
          </a:p>
        </p:txBody>
      </p:sp>
      <p:sp>
        <p:nvSpPr>
          <p:cNvPr id="8" name="TextBox 7"/>
          <p:cNvSpPr txBox="1"/>
          <p:nvPr/>
        </p:nvSpPr>
        <p:spPr>
          <a:xfrm rot="16200000">
            <a:off x="-1010443" y="4515643"/>
            <a:ext cx="3429000" cy="646113"/>
          </a:xfrm>
          <a:prstGeom prst="rect">
            <a:avLst/>
          </a:prstGeom>
          <a:solidFill>
            <a:schemeClr val="accent2">
              <a:lumMod val="40000"/>
              <a:lumOff val="60000"/>
            </a:schemeClr>
          </a:solidFill>
          <a:ln w="28575">
            <a:solidFill>
              <a:schemeClr val="tx1"/>
            </a:solidFill>
          </a:ln>
        </p:spPr>
        <p:txBody>
          <a:bodyPr>
            <a:spAutoFit/>
          </a:bodyPr>
          <a:lstStyle/>
          <a:p>
            <a:pPr algn="ctr" fontAlgn="auto">
              <a:spcBef>
                <a:spcPts val="0"/>
              </a:spcBef>
              <a:spcAft>
                <a:spcPts val="0"/>
              </a:spcAft>
              <a:defRPr/>
            </a:pPr>
            <a:r>
              <a:rPr lang="en-US" b="1" dirty="0">
                <a:latin typeface="Arial" pitchFamily="34" charset="0"/>
                <a:cs typeface="Arial" pitchFamily="34" charset="0"/>
              </a:rPr>
              <a:t>Facilitate CAC’s ability to execute Mission Command</a:t>
            </a:r>
          </a:p>
        </p:txBody>
      </p:sp>
      <p:sp>
        <p:nvSpPr>
          <p:cNvPr id="16" name="Text Box 3"/>
          <p:cNvSpPr txBox="1">
            <a:spLocks noChangeArrowheads="1"/>
          </p:cNvSpPr>
          <p:nvPr/>
        </p:nvSpPr>
        <p:spPr bwMode="auto">
          <a:xfrm>
            <a:off x="609600" y="1687513"/>
            <a:ext cx="8077200" cy="914400"/>
          </a:xfrm>
          <a:prstGeom prst="rect">
            <a:avLst/>
          </a:prstGeom>
          <a:solidFill>
            <a:schemeClr val="bg1">
              <a:lumMod val="95000"/>
            </a:schemeClr>
          </a:solidFill>
          <a:ln w="9525">
            <a:noFill/>
            <a:miter lim="800000"/>
            <a:headEnd/>
            <a:tailEnd/>
          </a:ln>
        </p:spPr>
        <p:txBody>
          <a:bodyPr/>
          <a:lstStyle/>
          <a:p>
            <a:pPr algn="ctr">
              <a:defRPr/>
            </a:pPr>
            <a:r>
              <a:rPr lang="en-US" sz="1400" b="1" i="1" dirty="0"/>
              <a:t>Ensure the CAC knowledge environment supports CAC priorities and Lines of Effort nested within the TRADOC Campaign Plan. Facilitate the improvement of processes and implementation of new solutions to increase knowledge flow and collaboration between the Centers of Excellence, CAC, and TRADOC.</a:t>
            </a:r>
            <a:endParaRPr lang="en-US" sz="1400" dirty="0"/>
          </a:p>
          <a:p>
            <a:pPr algn="ctr">
              <a:defRPr/>
            </a:pPr>
            <a:endParaRPr lang="en-US" sz="1600" dirty="0"/>
          </a:p>
        </p:txBody>
      </p:sp>
      <p:sp>
        <p:nvSpPr>
          <p:cNvPr id="29704" name="Rectangle 3"/>
          <p:cNvSpPr>
            <a:spLocks noChangeArrowheads="1"/>
          </p:cNvSpPr>
          <p:nvPr/>
        </p:nvSpPr>
        <p:spPr bwMode="auto">
          <a:xfrm>
            <a:off x="0" y="0"/>
            <a:ext cx="132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i="1">
                <a:solidFill>
                  <a:srgbClr val="008000"/>
                </a:solidFill>
              </a:rPr>
              <a:t>UNCLASSIFIED</a:t>
            </a:r>
            <a:endParaRPr lang="en-US" altLang="en-US" sz="1200"/>
          </a:p>
        </p:txBody>
      </p:sp>
      <p:sp>
        <p:nvSpPr>
          <p:cNvPr id="29705" name="Rectangle 4"/>
          <p:cNvSpPr>
            <a:spLocks noChangeArrowheads="1"/>
          </p:cNvSpPr>
          <p:nvPr/>
        </p:nvSpPr>
        <p:spPr bwMode="auto">
          <a:xfrm>
            <a:off x="7747000" y="6581775"/>
            <a:ext cx="132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i="1">
                <a:solidFill>
                  <a:srgbClr val="008000"/>
                </a:solidFill>
              </a:rPr>
              <a:t>UNCLASSIFIED</a:t>
            </a:r>
            <a:endParaRPr lang="en-US" altLang="en-US" sz="1200"/>
          </a:p>
        </p:txBody>
      </p:sp>
      <p:sp>
        <p:nvSpPr>
          <p:cNvPr id="29706" name="TextBox 13"/>
          <p:cNvSpPr txBox="1">
            <a:spLocks noChangeArrowheads="1"/>
          </p:cNvSpPr>
          <p:nvPr/>
        </p:nvSpPr>
        <p:spPr bwMode="auto">
          <a:xfrm>
            <a:off x="1219200" y="3429000"/>
            <a:ext cx="64500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b="1"/>
              <a:t>Build KM within the Combined Arms Center (CAC) Headquarters</a:t>
            </a:r>
            <a:endParaRPr lang="en-US" altLang="en-US" sz="1600"/>
          </a:p>
        </p:txBody>
      </p:sp>
      <p:sp>
        <p:nvSpPr>
          <p:cNvPr id="29707" name="TextBox 16"/>
          <p:cNvSpPr txBox="1">
            <a:spLocks noChangeArrowheads="1"/>
          </p:cNvSpPr>
          <p:nvPr/>
        </p:nvSpPr>
        <p:spPr bwMode="auto">
          <a:xfrm>
            <a:off x="1219200" y="4800600"/>
            <a:ext cx="6905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b="1"/>
              <a:t>Develop Knowledge Sharing and Collaboration across CAC/TRADOC</a:t>
            </a:r>
            <a:endParaRPr lang="en-US" altLang="en-US" sz="1600"/>
          </a:p>
        </p:txBody>
      </p:sp>
      <p:sp>
        <p:nvSpPr>
          <p:cNvPr id="29708" name="TextBox 17"/>
          <p:cNvSpPr txBox="1">
            <a:spLocks noChangeArrowheads="1"/>
          </p:cNvSpPr>
          <p:nvPr/>
        </p:nvSpPr>
        <p:spPr bwMode="auto">
          <a:xfrm>
            <a:off x="1219200" y="5867400"/>
            <a:ext cx="71262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b="1"/>
              <a:t>Support Knowledge Management DOTMLPF Development ICW MC CoE</a:t>
            </a:r>
          </a:p>
        </p:txBody>
      </p:sp>
      <p:sp>
        <p:nvSpPr>
          <p:cNvPr id="29709" name="TextBox 18"/>
          <p:cNvSpPr txBox="1">
            <a:spLocks noChangeArrowheads="1"/>
          </p:cNvSpPr>
          <p:nvPr/>
        </p:nvSpPr>
        <p:spPr bwMode="auto">
          <a:xfrm>
            <a:off x="2438400" y="2743200"/>
            <a:ext cx="411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a:t>Lines of Effort</a:t>
            </a:r>
          </a:p>
        </p:txBody>
      </p:sp>
      <p:sp>
        <p:nvSpPr>
          <p:cNvPr id="20" name="Text Box 2"/>
          <p:cNvSpPr txBox="1">
            <a:spLocks noChangeArrowheads="1"/>
          </p:cNvSpPr>
          <p:nvPr/>
        </p:nvSpPr>
        <p:spPr bwMode="auto">
          <a:xfrm>
            <a:off x="304800" y="696912"/>
            <a:ext cx="380999" cy="838200"/>
          </a:xfrm>
          <a:prstGeom prst="rect">
            <a:avLst/>
          </a:prstGeom>
          <a:solidFill>
            <a:srgbClr val="4F81BD"/>
          </a:solidFill>
          <a:ln w="38100">
            <a:noFill/>
            <a:miter lim="800000"/>
            <a:headEnd/>
            <a:tailEnd/>
          </a:ln>
          <a:effectLst/>
        </p:spPr>
        <p:txBody>
          <a:bodyPr vert="vert270" anchor="ctr"/>
          <a:lstStyle/>
          <a:p>
            <a:pPr algn="ctr">
              <a:spcAft>
                <a:spcPts val="1000"/>
              </a:spcAft>
              <a:defRPr/>
            </a:pPr>
            <a:r>
              <a:rPr lang="en-US" sz="1400" b="1" dirty="0">
                <a:solidFill>
                  <a:srgbClr val="FFFFFF"/>
                </a:solidFill>
                <a:latin typeface="Arial" pitchFamily="34" charset="0"/>
              </a:rPr>
              <a:t>VISION</a:t>
            </a:r>
            <a:endParaRPr lang="en-US" sz="1600" dirty="0">
              <a:latin typeface="Arial" pitchFamily="34" charset="0"/>
            </a:endParaRPr>
          </a:p>
        </p:txBody>
      </p:sp>
      <p:sp>
        <p:nvSpPr>
          <p:cNvPr id="21" name="Text Box 3"/>
          <p:cNvSpPr txBox="1">
            <a:spLocks noChangeArrowheads="1"/>
          </p:cNvSpPr>
          <p:nvPr/>
        </p:nvSpPr>
        <p:spPr bwMode="auto">
          <a:xfrm>
            <a:off x="685800" y="696913"/>
            <a:ext cx="8001000" cy="838200"/>
          </a:xfrm>
          <a:prstGeom prst="rect">
            <a:avLst/>
          </a:prstGeom>
          <a:solidFill>
            <a:schemeClr val="bg1">
              <a:lumMod val="95000"/>
            </a:schemeClr>
          </a:solidFill>
          <a:ln w="9525">
            <a:noFill/>
            <a:miter lim="800000"/>
            <a:headEnd/>
            <a:tailEnd/>
          </a:ln>
        </p:spPr>
        <p:txBody>
          <a:bodyPr/>
          <a:lstStyle/>
          <a:p>
            <a:pPr algn="ctr" fontAlgn="auto">
              <a:spcBef>
                <a:spcPts val="0"/>
              </a:spcBef>
              <a:spcAft>
                <a:spcPts val="0"/>
              </a:spcAft>
              <a:defRPr/>
            </a:pPr>
            <a:r>
              <a:rPr lang="en-US" sz="1400" b="1" i="1" dirty="0"/>
              <a:t>Encourage an environment of adaptation, innovation and collaboration that eliminates stovepipes and integrates knowledge processes, increasing organizational learning and efficiency across hierarchical and geographical boundaries.</a:t>
            </a:r>
            <a:endParaRPr lang="en-US" sz="1400" dirty="0"/>
          </a:p>
        </p:txBody>
      </p:sp>
      <p:sp>
        <p:nvSpPr>
          <p:cNvPr id="15" name="Text Box 2"/>
          <p:cNvSpPr txBox="1">
            <a:spLocks noChangeArrowheads="1"/>
          </p:cNvSpPr>
          <p:nvPr/>
        </p:nvSpPr>
        <p:spPr bwMode="auto">
          <a:xfrm>
            <a:off x="304800" y="1687512"/>
            <a:ext cx="380999" cy="914400"/>
          </a:xfrm>
          <a:prstGeom prst="rect">
            <a:avLst/>
          </a:prstGeom>
          <a:solidFill>
            <a:srgbClr val="4F81BD"/>
          </a:solidFill>
          <a:ln w="38100">
            <a:noFill/>
            <a:miter lim="800000"/>
            <a:headEnd/>
            <a:tailEnd/>
          </a:ln>
          <a:effectLst/>
        </p:spPr>
        <p:txBody>
          <a:bodyPr vert="vert270" anchor="ctr"/>
          <a:lstStyle/>
          <a:p>
            <a:pPr algn="ctr">
              <a:spcAft>
                <a:spcPts val="1000"/>
              </a:spcAft>
              <a:defRPr/>
            </a:pPr>
            <a:r>
              <a:rPr lang="en-US" sz="1400" b="1" dirty="0">
                <a:solidFill>
                  <a:srgbClr val="FFFFFF"/>
                </a:solidFill>
                <a:latin typeface="Arial" pitchFamily="34" charset="0"/>
              </a:rPr>
              <a:t>MISSION</a:t>
            </a:r>
            <a:endParaRPr lang="en-US" sz="1600" dirty="0">
              <a:latin typeface="Arial" pitchFamily="34" charset="0"/>
            </a:endParaRPr>
          </a:p>
        </p:txBody>
      </p:sp>
      <p:sp>
        <p:nvSpPr>
          <p:cNvPr id="29713" name="Rectangle 17"/>
          <p:cNvSpPr>
            <a:spLocks noChangeArrowheads="1"/>
          </p:cNvSpPr>
          <p:nvPr/>
        </p:nvSpPr>
        <p:spPr bwMode="auto">
          <a:xfrm>
            <a:off x="2632075" y="147638"/>
            <a:ext cx="4683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a:t>CKO Office Strategic Overview</a:t>
            </a:r>
            <a:endParaRPr lang="en-US" altLang="en-US" sz="24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152400"/>
            <a:ext cx="8229600" cy="1143000"/>
          </a:xfrm>
        </p:spPr>
        <p:txBody>
          <a:bodyPr/>
          <a:lstStyle/>
          <a:p>
            <a:pPr eaLnBrk="1" hangingPunct="1"/>
            <a:r>
              <a:rPr lang="en-US" altLang="en-US" sz="3200" b="1" smtClean="0"/>
              <a:t>Strategic Lines of Effort Activities </a:t>
            </a:r>
          </a:p>
        </p:txBody>
      </p:sp>
      <p:sp>
        <p:nvSpPr>
          <p:cNvPr id="30723" name="Content Placeholder 2"/>
          <p:cNvSpPr>
            <a:spLocks noGrp="1"/>
          </p:cNvSpPr>
          <p:nvPr>
            <p:ph idx="1"/>
          </p:nvPr>
        </p:nvSpPr>
        <p:spPr>
          <a:xfrm>
            <a:off x="381000" y="1371600"/>
            <a:ext cx="8534400" cy="3352800"/>
          </a:xfrm>
        </p:spPr>
        <p:txBody>
          <a:bodyPr/>
          <a:lstStyle/>
          <a:p>
            <a:pPr eaLnBrk="1" hangingPunct="1">
              <a:buFont typeface="Arial" charset="0"/>
              <a:buNone/>
            </a:pPr>
            <a:r>
              <a:rPr lang="en-US" altLang="en-US" sz="2000" smtClean="0">
                <a:latin typeface="Arial" charset="0"/>
                <a:cs typeface="Arial" charset="0"/>
              </a:rPr>
              <a:t>Build KM within the Combined Arms Center (CAC) Headquarters </a:t>
            </a:r>
          </a:p>
          <a:p>
            <a:pPr lvl="1">
              <a:buFont typeface="Wingdings" pitchFamily="2" charset="2"/>
              <a:buChar char="ü"/>
            </a:pPr>
            <a:r>
              <a:rPr lang="en-US" altLang="en-US" sz="1800" smtClean="0">
                <a:latin typeface="Arial" charset="0"/>
                <a:cs typeface="Arial" charset="0"/>
              </a:rPr>
              <a:t>Shared Understanding (COP, Battle Rhythm) </a:t>
            </a:r>
          </a:p>
          <a:p>
            <a:pPr lvl="1">
              <a:buFont typeface="Wingdings" pitchFamily="2" charset="2"/>
              <a:buChar char="ü"/>
            </a:pPr>
            <a:r>
              <a:rPr lang="en-US" altLang="en-US" sz="1800" smtClean="0">
                <a:latin typeface="Arial" charset="0"/>
                <a:cs typeface="Arial" charset="0"/>
              </a:rPr>
              <a:t>Knowledge Flow (Common use of tools, processes)</a:t>
            </a:r>
          </a:p>
          <a:p>
            <a:pPr lvl="1">
              <a:buFont typeface="Wingdings" pitchFamily="2" charset="2"/>
              <a:buChar char="q"/>
            </a:pPr>
            <a:r>
              <a:rPr lang="en-US" altLang="en-US" sz="1800" smtClean="0">
                <a:latin typeface="Arial" charset="0"/>
                <a:cs typeface="Arial" charset="0"/>
              </a:rPr>
              <a:t>Content Discoverability &amp; Accessibility</a:t>
            </a:r>
          </a:p>
          <a:p>
            <a:pPr lvl="1" eaLnBrk="1" hangingPunct="1"/>
            <a:endParaRPr lang="en-US" altLang="en-US" sz="900" smtClean="0">
              <a:latin typeface="Arial" charset="0"/>
              <a:cs typeface="Arial" charset="0"/>
            </a:endParaRPr>
          </a:p>
          <a:p>
            <a:pPr eaLnBrk="1" hangingPunct="1">
              <a:buFont typeface="Arial" charset="0"/>
              <a:buNone/>
            </a:pPr>
            <a:r>
              <a:rPr lang="en-US" altLang="en-US" sz="2000" smtClean="0">
                <a:latin typeface="Arial" charset="0"/>
                <a:cs typeface="Arial" charset="0"/>
              </a:rPr>
              <a:t>Develop Knowledge Sharing and Collaboration across CAC </a:t>
            </a:r>
          </a:p>
          <a:p>
            <a:pPr lvl="1">
              <a:buFont typeface="Wingdings" pitchFamily="2" charset="2"/>
              <a:buChar char="ü"/>
            </a:pPr>
            <a:r>
              <a:rPr lang="en-US" altLang="en-US" sz="1800" smtClean="0">
                <a:latin typeface="Arial" charset="0"/>
                <a:cs typeface="Arial" charset="0"/>
              </a:rPr>
              <a:t>Standardized and coordinated KM effort across CAC, COEs and Subordinate Organizations</a:t>
            </a:r>
          </a:p>
          <a:p>
            <a:pPr lvl="1">
              <a:buFont typeface="Wingdings" pitchFamily="2" charset="2"/>
              <a:buChar char="ü"/>
            </a:pPr>
            <a:r>
              <a:rPr lang="en-US" altLang="en-US" sz="1800" smtClean="0">
                <a:latin typeface="Arial" charset="0"/>
                <a:cs typeface="Arial" charset="0"/>
              </a:rPr>
              <a:t>TSP Analysis of KM Tasks</a:t>
            </a:r>
          </a:p>
          <a:p>
            <a:pPr lvl="1">
              <a:buFont typeface="Wingdings" pitchFamily="2" charset="2"/>
              <a:buChar char="q"/>
            </a:pPr>
            <a:r>
              <a:rPr lang="en-US" altLang="en-US" sz="1800" smtClean="0">
                <a:latin typeface="Arial" charset="0"/>
                <a:cs typeface="Arial" charset="0"/>
              </a:rPr>
              <a:t>Senior Leader Decision Making (GOSC/CoC/KMWG)</a:t>
            </a:r>
          </a:p>
          <a:p>
            <a:pPr lvl="1">
              <a:buFont typeface="Wingdings" pitchFamily="2" charset="2"/>
              <a:buChar char="q"/>
            </a:pPr>
            <a:r>
              <a:rPr lang="en-US" altLang="en-US" sz="1800" smtClean="0">
                <a:latin typeface="Arial" charset="0"/>
                <a:cs typeface="Arial" charset="0"/>
              </a:rPr>
              <a:t>Educated CAC CDRs/LDRs &amp; Trained and Educated KMOs</a:t>
            </a:r>
          </a:p>
          <a:p>
            <a:pPr lvl="1"/>
            <a:endParaRPr lang="en-US" altLang="en-US" sz="900" smtClean="0">
              <a:latin typeface="Arial" charset="0"/>
              <a:cs typeface="Arial" charset="0"/>
            </a:endParaRPr>
          </a:p>
          <a:p>
            <a:pPr eaLnBrk="1" hangingPunct="1">
              <a:buFont typeface="Arial" charset="0"/>
              <a:buNone/>
            </a:pPr>
            <a:r>
              <a:rPr lang="en-US" altLang="en-US" sz="2000" smtClean="0">
                <a:latin typeface="Arial" charset="0"/>
                <a:cs typeface="Arial" charset="0"/>
              </a:rPr>
              <a:t>Facilitate Knowledge Management within the Army</a:t>
            </a:r>
            <a:endParaRPr lang="en-US" altLang="en-US" sz="2000" u="sng" smtClean="0">
              <a:latin typeface="Arial" charset="0"/>
              <a:cs typeface="Arial" charset="0"/>
            </a:endParaRPr>
          </a:p>
          <a:p>
            <a:pPr lvl="1">
              <a:buFont typeface="Wingdings" pitchFamily="2" charset="2"/>
              <a:buChar char="ü"/>
            </a:pPr>
            <a:r>
              <a:rPr lang="en-US" altLang="en-US" sz="1800" smtClean="0">
                <a:latin typeface="Arial" charset="0"/>
                <a:cs typeface="Arial" charset="0"/>
              </a:rPr>
              <a:t>DOTLMPF Development  (Institutional to Operational)</a:t>
            </a:r>
          </a:p>
          <a:p>
            <a:pPr lvl="1">
              <a:buFont typeface="Wingdings" pitchFamily="2" charset="2"/>
              <a:buChar char="ü"/>
            </a:pPr>
            <a:r>
              <a:rPr lang="en-US" altLang="en-US" sz="1800" smtClean="0">
                <a:latin typeface="Arial" charset="0"/>
                <a:cs typeface="Arial" charset="0"/>
              </a:rPr>
              <a:t>Support the AOKM Proponent and CALL</a:t>
            </a:r>
          </a:p>
          <a:p>
            <a:pPr lvl="1">
              <a:buFont typeface="Arial" charset="0"/>
              <a:buNone/>
            </a:pPr>
            <a:endParaRPr lang="en-US" altLang="en-US" sz="1800" smtClean="0">
              <a:latin typeface="Arial" charset="0"/>
              <a:cs typeface="Arial" charset="0"/>
            </a:endParaRPr>
          </a:p>
        </p:txBody>
      </p:sp>
      <p:sp>
        <p:nvSpPr>
          <p:cNvPr id="30724" name="Rectangle 3"/>
          <p:cNvSpPr>
            <a:spLocks noChangeArrowheads="1"/>
          </p:cNvSpPr>
          <p:nvPr/>
        </p:nvSpPr>
        <p:spPr bwMode="auto">
          <a:xfrm>
            <a:off x="0" y="0"/>
            <a:ext cx="132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i="1">
                <a:solidFill>
                  <a:srgbClr val="008000"/>
                </a:solidFill>
              </a:rPr>
              <a:t>UNCLASSIFIED</a:t>
            </a:r>
            <a:endParaRPr lang="en-US" altLang="en-US" sz="1200"/>
          </a:p>
        </p:txBody>
      </p:sp>
      <p:sp>
        <p:nvSpPr>
          <p:cNvPr id="30725" name="Rectangle 4"/>
          <p:cNvSpPr>
            <a:spLocks noChangeArrowheads="1"/>
          </p:cNvSpPr>
          <p:nvPr/>
        </p:nvSpPr>
        <p:spPr bwMode="auto">
          <a:xfrm>
            <a:off x="7772400" y="6581775"/>
            <a:ext cx="132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i="1">
                <a:solidFill>
                  <a:srgbClr val="008000"/>
                </a:solidFill>
              </a:rPr>
              <a:t>UNCLASSIFIED</a:t>
            </a:r>
            <a:endParaRPr lang="en-US" altLang="en-US" sz="12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0"/>
            <a:ext cx="8229600" cy="1143000"/>
          </a:xfrm>
        </p:spPr>
        <p:txBody>
          <a:bodyPr/>
          <a:lstStyle/>
          <a:p>
            <a:pPr eaLnBrk="1" hangingPunct="1"/>
            <a:r>
              <a:rPr lang="en-US" altLang="en-US" sz="3200" b="1" smtClean="0"/>
              <a:t>Current Activities</a:t>
            </a:r>
          </a:p>
        </p:txBody>
      </p:sp>
      <p:sp>
        <p:nvSpPr>
          <p:cNvPr id="31747" name="Content Placeholder 6"/>
          <p:cNvSpPr>
            <a:spLocks noGrp="1"/>
          </p:cNvSpPr>
          <p:nvPr>
            <p:ph idx="1"/>
          </p:nvPr>
        </p:nvSpPr>
        <p:spPr>
          <a:xfrm>
            <a:off x="457200" y="1066800"/>
            <a:ext cx="8229600" cy="4525963"/>
          </a:xfrm>
        </p:spPr>
        <p:txBody>
          <a:bodyPr/>
          <a:lstStyle/>
          <a:p>
            <a:r>
              <a:rPr lang="en-US" altLang="en-US" sz="2400" smtClean="0">
                <a:latin typeface="Arial" charset="0"/>
                <a:cs typeface="Arial" charset="0"/>
              </a:rPr>
              <a:t>Portal Development:</a:t>
            </a:r>
          </a:p>
          <a:p>
            <a:pPr lvl="1">
              <a:buFont typeface="Wingdings" pitchFamily="2" charset="2"/>
              <a:buChar char="q"/>
            </a:pPr>
            <a:r>
              <a:rPr lang="en-US" altLang="en-US" sz="1800" smtClean="0">
                <a:latin typeface="Arial" charset="0"/>
                <a:cs typeface="Arial" charset="0"/>
              </a:rPr>
              <a:t>COP and Battle Rhythm</a:t>
            </a:r>
          </a:p>
          <a:p>
            <a:pPr lvl="1">
              <a:buFont typeface="Wingdings" pitchFamily="2" charset="2"/>
              <a:buChar char="q"/>
            </a:pPr>
            <a:r>
              <a:rPr lang="en-US" altLang="en-US" sz="1800" smtClean="0">
                <a:latin typeface="Arial" charset="0"/>
                <a:cs typeface="Arial" charset="0"/>
              </a:rPr>
              <a:t>Command Dashboards</a:t>
            </a:r>
          </a:p>
          <a:p>
            <a:pPr lvl="1">
              <a:buFont typeface="Wingdings" pitchFamily="2" charset="2"/>
              <a:buChar char="q"/>
            </a:pPr>
            <a:r>
              <a:rPr lang="en-US" altLang="en-US" sz="1800" smtClean="0">
                <a:latin typeface="Arial" charset="0"/>
                <a:cs typeface="Arial" charset="0"/>
              </a:rPr>
              <a:t>Integration with SOs &amp; CoEs</a:t>
            </a:r>
          </a:p>
          <a:p>
            <a:r>
              <a:rPr lang="en-US" altLang="en-US" sz="2400" smtClean="0">
                <a:latin typeface="Arial" charset="0"/>
                <a:cs typeface="Arial" charset="0"/>
              </a:rPr>
              <a:t>Staff Process Improvement</a:t>
            </a:r>
          </a:p>
          <a:p>
            <a:pPr lvl="1">
              <a:buFont typeface="Wingdings" pitchFamily="2" charset="2"/>
              <a:buChar char="q"/>
            </a:pPr>
            <a:r>
              <a:rPr lang="en-US" altLang="en-US" sz="1800" smtClean="0">
                <a:latin typeface="Arial" charset="0"/>
                <a:cs typeface="Arial" charset="0"/>
              </a:rPr>
              <a:t>Map CAC/TRADOC Battle Rhythm Inputs/Outputs</a:t>
            </a:r>
          </a:p>
          <a:p>
            <a:pPr lvl="1">
              <a:buFont typeface="Wingdings" pitchFamily="2" charset="2"/>
              <a:buChar char="q"/>
            </a:pPr>
            <a:r>
              <a:rPr lang="en-US" altLang="en-US" sz="1800" smtClean="0">
                <a:latin typeface="Arial" charset="0"/>
                <a:cs typeface="Arial" charset="0"/>
              </a:rPr>
              <a:t>Digital Staffing</a:t>
            </a:r>
          </a:p>
          <a:p>
            <a:pPr lvl="1">
              <a:buFont typeface="Wingdings" pitchFamily="2" charset="2"/>
              <a:buChar char="q"/>
            </a:pPr>
            <a:r>
              <a:rPr lang="en-US" altLang="en-US" sz="1800" smtClean="0">
                <a:latin typeface="Arial" charset="0"/>
                <a:cs typeface="Arial" charset="0"/>
              </a:rPr>
              <a:t>CAC KM SOP/ Staff Officer’s Guide</a:t>
            </a:r>
          </a:p>
          <a:p>
            <a:pPr lvl="1">
              <a:buFont typeface="Wingdings" pitchFamily="2" charset="2"/>
              <a:buChar char="q"/>
            </a:pPr>
            <a:r>
              <a:rPr lang="en-US" altLang="en-US" sz="1800" smtClean="0">
                <a:latin typeface="Arial" charset="0"/>
                <a:cs typeface="Arial" charset="0"/>
              </a:rPr>
              <a:t>Executive Services Processes</a:t>
            </a:r>
          </a:p>
          <a:p>
            <a:r>
              <a:rPr lang="en-US" altLang="en-US" sz="2400" smtClean="0">
                <a:latin typeface="Arial" charset="0"/>
                <a:cs typeface="Arial" charset="0"/>
              </a:rPr>
              <a:t>SMS</a:t>
            </a:r>
          </a:p>
          <a:p>
            <a:r>
              <a:rPr lang="en-US" altLang="en-US" sz="2400" smtClean="0">
                <a:latin typeface="Arial" charset="0"/>
                <a:cs typeface="Arial" charset="0"/>
              </a:rPr>
              <a:t>TRADOC Strategic Plan (TSP)</a:t>
            </a:r>
          </a:p>
          <a:p>
            <a:r>
              <a:rPr lang="en-US" altLang="en-US" sz="2400" smtClean="0">
                <a:latin typeface="Arial" charset="0"/>
                <a:cs typeface="Arial" charset="0"/>
              </a:rPr>
              <a:t>KM Governance (TKMC &amp; KM WG)</a:t>
            </a:r>
          </a:p>
          <a:p>
            <a:r>
              <a:rPr lang="en-US" altLang="en-US" sz="2400" smtClean="0">
                <a:latin typeface="Arial" charset="0"/>
                <a:cs typeface="Arial" charset="0"/>
              </a:rPr>
              <a:t>KM Education</a:t>
            </a:r>
          </a:p>
        </p:txBody>
      </p:sp>
      <p:sp>
        <p:nvSpPr>
          <p:cNvPr id="31748" name="Rectangle 3"/>
          <p:cNvSpPr>
            <a:spLocks noChangeArrowheads="1"/>
          </p:cNvSpPr>
          <p:nvPr/>
        </p:nvSpPr>
        <p:spPr bwMode="auto">
          <a:xfrm>
            <a:off x="0" y="0"/>
            <a:ext cx="132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i="1">
                <a:solidFill>
                  <a:srgbClr val="008000"/>
                </a:solidFill>
              </a:rPr>
              <a:t>UNCLASSIFIED</a:t>
            </a:r>
            <a:endParaRPr lang="en-US" altLang="en-US" sz="1200"/>
          </a:p>
        </p:txBody>
      </p:sp>
      <p:sp>
        <p:nvSpPr>
          <p:cNvPr id="31749" name="Rectangle 4"/>
          <p:cNvSpPr>
            <a:spLocks noChangeArrowheads="1"/>
          </p:cNvSpPr>
          <p:nvPr/>
        </p:nvSpPr>
        <p:spPr bwMode="auto">
          <a:xfrm>
            <a:off x="7823200" y="6581775"/>
            <a:ext cx="132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i="1">
                <a:solidFill>
                  <a:srgbClr val="008000"/>
                </a:solidFill>
              </a:rPr>
              <a:t>UNCLASSIFIED</a:t>
            </a:r>
            <a:endParaRPr lang="en-US" altLang="en-US" sz="12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7315200" cy="175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sz="1200" b="1" dirty="0">
                <a:solidFill>
                  <a:schemeClr val="tx1"/>
                </a:solidFill>
              </a:rPr>
              <a:t>Project</a:t>
            </a:r>
            <a:r>
              <a:rPr lang="en-US" sz="1200" dirty="0">
                <a:solidFill>
                  <a:schemeClr val="tx1"/>
                </a:solidFill>
              </a:rPr>
              <a:t>: COP</a:t>
            </a:r>
          </a:p>
          <a:p>
            <a:pPr fontAlgn="auto">
              <a:spcBef>
                <a:spcPts val="0"/>
              </a:spcBef>
              <a:spcAft>
                <a:spcPts val="0"/>
              </a:spcAft>
              <a:defRPr/>
            </a:pPr>
            <a:endParaRPr lang="en-US" sz="1200" b="1" dirty="0">
              <a:solidFill>
                <a:schemeClr val="tx1"/>
              </a:solidFill>
            </a:endParaRPr>
          </a:p>
          <a:p>
            <a:pPr fontAlgn="auto">
              <a:spcBef>
                <a:spcPts val="0"/>
              </a:spcBef>
              <a:spcAft>
                <a:spcPts val="0"/>
              </a:spcAft>
              <a:defRPr/>
            </a:pPr>
            <a:r>
              <a:rPr lang="en-US" sz="1200" b="1" dirty="0">
                <a:solidFill>
                  <a:schemeClr val="tx1"/>
                </a:solidFill>
              </a:rPr>
              <a:t>Problem Statement: </a:t>
            </a:r>
            <a:r>
              <a:rPr lang="en-US" sz="1200" dirty="0">
                <a:solidFill>
                  <a:schemeClr val="tx1"/>
                </a:solidFill>
              </a:rPr>
              <a:t>Develop a Common Operating Picture  for CAC to synchronize operations and events.</a:t>
            </a:r>
            <a:endParaRPr lang="en-US" sz="1200" b="1" dirty="0">
              <a:solidFill>
                <a:schemeClr val="tx1"/>
              </a:solidFill>
            </a:endParaRPr>
          </a:p>
          <a:p>
            <a:pPr fontAlgn="auto">
              <a:spcBef>
                <a:spcPts val="0"/>
              </a:spcBef>
              <a:spcAft>
                <a:spcPts val="0"/>
              </a:spcAft>
              <a:defRPr/>
            </a:pPr>
            <a:r>
              <a:rPr lang="en-US" sz="1200" b="1" dirty="0">
                <a:solidFill>
                  <a:schemeClr val="tx1"/>
                </a:solidFill>
              </a:rPr>
              <a:t>Guidance:  </a:t>
            </a:r>
            <a:r>
              <a:rPr lang="en-US" sz="1200" dirty="0">
                <a:solidFill>
                  <a:schemeClr val="tx1"/>
                </a:solidFill>
              </a:rPr>
              <a:t>Keep current COP capability with improved search and cross-reference capabilities (user-friendly, intuitive navigation, quad chart capability). There needs to be a synch matrix or calendar that interfaces with the COP.  The synch matrix/calendar must be interactive and have re-usable data.  There must be a place for online briefings, admin functions, documents, IPRs, staff functions/pages, and travel related documents for the senior leadership.</a:t>
            </a:r>
          </a:p>
        </p:txBody>
      </p:sp>
      <p:sp>
        <p:nvSpPr>
          <p:cNvPr id="6" name="Rectangle 5"/>
          <p:cNvSpPr/>
          <p:nvPr/>
        </p:nvSpPr>
        <p:spPr>
          <a:xfrm>
            <a:off x="7315200" y="0"/>
            <a:ext cx="1828800" cy="175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sz="1200" dirty="0">
                <a:solidFill>
                  <a:schemeClr val="tx1"/>
                </a:solidFill>
              </a:rPr>
              <a:t>Tasked by </a:t>
            </a:r>
            <a:r>
              <a:rPr lang="en-US" sz="1200" dirty="0" err="1">
                <a:solidFill>
                  <a:schemeClr val="tx1"/>
                </a:solidFill>
              </a:rPr>
              <a:t>CofS</a:t>
            </a:r>
            <a:r>
              <a:rPr lang="en-US" sz="1200" dirty="0">
                <a:solidFill>
                  <a:schemeClr val="tx1"/>
                </a:solidFill>
              </a:rPr>
              <a:t> </a:t>
            </a:r>
          </a:p>
          <a:p>
            <a:pPr fontAlgn="auto">
              <a:spcBef>
                <a:spcPts val="0"/>
              </a:spcBef>
              <a:spcAft>
                <a:spcPts val="0"/>
              </a:spcAft>
              <a:defRPr/>
            </a:pPr>
            <a:r>
              <a:rPr lang="en-US" sz="1200" dirty="0">
                <a:solidFill>
                  <a:schemeClr val="tx1"/>
                </a:solidFill>
              </a:rPr>
              <a:t>Assisting: G3, G6</a:t>
            </a:r>
          </a:p>
          <a:p>
            <a:pPr fontAlgn="auto">
              <a:spcBef>
                <a:spcPts val="0"/>
              </a:spcBef>
              <a:spcAft>
                <a:spcPts val="0"/>
              </a:spcAft>
              <a:defRPr/>
            </a:pPr>
            <a:r>
              <a:rPr lang="en-US" sz="1200" dirty="0">
                <a:solidFill>
                  <a:schemeClr val="tx1"/>
                </a:solidFill>
              </a:rPr>
              <a:t>Stakeholders:</a:t>
            </a:r>
          </a:p>
          <a:p>
            <a:pPr fontAlgn="auto">
              <a:spcBef>
                <a:spcPts val="0"/>
              </a:spcBef>
              <a:spcAft>
                <a:spcPts val="0"/>
              </a:spcAft>
              <a:defRPr/>
            </a:pPr>
            <a:r>
              <a:rPr lang="en-US" sz="1200" dirty="0">
                <a:solidFill>
                  <a:schemeClr val="tx1"/>
                </a:solidFill>
              </a:rPr>
              <a:t>CAC Staff, MSOs, Command Group</a:t>
            </a:r>
          </a:p>
        </p:txBody>
      </p:sp>
      <p:sp>
        <p:nvSpPr>
          <p:cNvPr id="7" name="Rectangle 6"/>
          <p:cNvSpPr/>
          <p:nvPr/>
        </p:nvSpPr>
        <p:spPr>
          <a:xfrm>
            <a:off x="0" y="1828800"/>
            <a:ext cx="4572000" cy="434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200" b="1" dirty="0">
                <a:solidFill>
                  <a:schemeClr val="tx1"/>
                </a:solidFill>
              </a:rPr>
              <a:t>Milestones</a:t>
            </a:r>
          </a:p>
          <a:p>
            <a:pPr marL="568325" fontAlgn="auto">
              <a:spcBef>
                <a:spcPts val="0"/>
              </a:spcBef>
              <a:spcAft>
                <a:spcPts val="0"/>
              </a:spcAft>
              <a:buFont typeface="Arial" pitchFamily="34" charset="0"/>
              <a:buChar char="•"/>
              <a:defRPr/>
            </a:pPr>
            <a:r>
              <a:rPr lang="en-US" sz="1200" dirty="0">
                <a:solidFill>
                  <a:schemeClr val="tx1"/>
                </a:solidFill>
              </a:rPr>
              <a:t> Mission assigned		       30 JUL 2012</a:t>
            </a:r>
          </a:p>
          <a:p>
            <a:pPr marL="568325" fontAlgn="auto">
              <a:spcBef>
                <a:spcPts val="0"/>
              </a:spcBef>
              <a:spcAft>
                <a:spcPts val="0"/>
              </a:spcAft>
              <a:buFont typeface="Arial" pitchFamily="34" charset="0"/>
              <a:buChar char="•"/>
              <a:defRPr/>
            </a:pPr>
            <a:endParaRPr lang="en-US" sz="1200" dirty="0">
              <a:solidFill>
                <a:schemeClr val="tx1"/>
              </a:solidFill>
            </a:endParaRPr>
          </a:p>
          <a:p>
            <a:pPr marL="568325" fontAlgn="auto">
              <a:spcBef>
                <a:spcPts val="0"/>
              </a:spcBef>
              <a:spcAft>
                <a:spcPts val="0"/>
              </a:spcAft>
              <a:buFont typeface="Arial" pitchFamily="34" charset="0"/>
              <a:buChar char="•"/>
              <a:defRPr/>
            </a:pPr>
            <a:r>
              <a:rPr lang="en-US" sz="1200" dirty="0">
                <a:solidFill>
                  <a:schemeClr val="tx1"/>
                </a:solidFill>
              </a:rPr>
              <a:t>Mission Analysis/meet with SOs	          1 AUG 2012</a:t>
            </a:r>
          </a:p>
          <a:p>
            <a:pPr marL="568325" fontAlgn="auto">
              <a:spcBef>
                <a:spcPts val="0"/>
              </a:spcBef>
              <a:spcAft>
                <a:spcPts val="0"/>
              </a:spcAft>
              <a:buFont typeface="Arial" pitchFamily="34" charset="0"/>
              <a:buChar char="•"/>
              <a:defRPr/>
            </a:pPr>
            <a:endParaRPr lang="en-US" sz="1200" dirty="0">
              <a:solidFill>
                <a:schemeClr val="tx1"/>
              </a:solidFill>
            </a:endParaRPr>
          </a:p>
          <a:p>
            <a:pPr marL="568325" fontAlgn="auto">
              <a:spcBef>
                <a:spcPts val="0"/>
              </a:spcBef>
              <a:spcAft>
                <a:spcPts val="0"/>
              </a:spcAft>
              <a:buFont typeface="Arial" pitchFamily="34" charset="0"/>
              <a:buChar char="•"/>
              <a:defRPr/>
            </a:pPr>
            <a:r>
              <a:rPr lang="en-US" sz="1200" dirty="0">
                <a:solidFill>
                  <a:schemeClr val="tx1"/>
                </a:solidFill>
              </a:rPr>
              <a:t>KMWG review of requirement	          9 AUG2012</a:t>
            </a:r>
          </a:p>
          <a:p>
            <a:pPr marL="568325" fontAlgn="auto">
              <a:spcBef>
                <a:spcPts val="0"/>
              </a:spcBef>
              <a:spcAft>
                <a:spcPts val="0"/>
              </a:spcAft>
              <a:defRPr/>
            </a:pPr>
            <a:endParaRPr lang="en-US" sz="1200" dirty="0">
              <a:solidFill>
                <a:schemeClr val="tx1"/>
              </a:solidFill>
            </a:endParaRPr>
          </a:p>
          <a:p>
            <a:pPr marL="568325" fontAlgn="auto">
              <a:spcBef>
                <a:spcPts val="0"/>
              </a:spcBef>
              <a:spcAft>
                <a:spcPts val="0"/>
              </a:spcAft>
              <a:buFont typeface="Arial" pitchFamily="34" charset="0"/>
              <a:buChar char="•"/>
              <a:defRPr/>
            </a:pPr>
            <a:r>
              <a:rPr lang="en-US" sz="1200" dirty="0">
                <a:solidFill>
                  <a:schemeClr val="tx1"/>
                </a:solidFill>
              </a:rPr>
              <a:t>IPR to CoS		          4 SEP2012</a:t>
            </a:r>
          </a:p>
          <a:p>
            <a:pPr marL="568325" fontAlgn="auto">
              <a:spcBef>
                <a:spcPts val="0"/>
              </a:spcBef>
              <a:spcAft>
                <a:spcPts val="0"/>
              </a:spcAft>
              <a:buFont typeface="Arial" pitchFamily="34" charset="0"/>
              <a:buChar char="•"/>
              <a:defRPr/>
            </a:pPr>
            <a:endParaRPr lang="en-US" sz="1200" dirty="0">
              <a:solidFill>
                <a:schemeClr val="tx1"/>
              </a:solidFill>
            </a:endParaRPr>
          </a:p>
          <a:p>
            <a:pPr marL="568325" fontAlgn="auto">
              <a:spcBef>
                <a:spcPts val="0"/>
              </a:spcBef>
              <a:spcAft>
                <a:spcPts val="0"/>
              </a:spcAft>
              <a:buFont typeface="Arial" pitchFamily="34" charset="0"/>
              <a:buChar char="•"/>
              <a:defRPr/>
            </a:pPr>
            <a:r>
              <a:rPr lang="en-US" sz="1200" dirty="0">
                <a:solidFill>
                  <a:schemeClr val="tx1"/>
                </a:solidFill>
              </a:rPr>
              <a:t>Validate CAC COP Requirements 	        27SEP 2012</a:t>
            </a:r>
          </a:p>
          <a:p>
            <a:pPr marL="568325" fontAlgn="auto">
              <a:spcBef>
                <a:spcPts val="0"/>
              </a:spcBef>
              <a:spcAft>
                <a:spcPts val="0"/>
              </a:spcAft>
              <a:buFont typeface="Arial" pitchFamily="34" charset="0"/>
              <a:buChar char="•"/>
              <a:defRPr/>
            </a:pPr>
            <a:endParaRPr lang="en-US" sz="1200" dirty="0">
              <a:solidFill>
                <a:schemeClr val="tx1"/>
              </a:solidFill>
            </a:endParaRPr>
          </a:p>
          <a:p>
            <a:pPr marL="568325" fontAlgn="auto">
              <a:spcBef>
                <a:spcPts val="0"/>
              </a:spcBef>
              <a:spcAft>
                <a:spcPts val="0"/>
              </a:spcAft>
              <a:buFont typeface="Arial" pitchFamily="34" charset="0"/>
              <a:buChar char="•"/>
              <a:defRPr/>
            </a:pPr>
            <a:r>
              <a:rPr lang="en-US" sz="1200" dirty="0">
                <a:solidFill>
                  <a:schemeClr val="tx1"/>
                </a:solidFill>
              </a:rPr>
              <a:t>Demo in G3 Synch </a:t>
            </a:r>
            <a:r>
              <a:rPr lang="en-US" sz="1200" dirty="0" err="1">
                <a:solidFill>
                  <a:schemeClr val="tx1"/>
                </a:solidFill>
              </a:rPr>
              <a:t>Mtg</a:t>
            </a:r>
            <a:r>
              <a:rPr lang="en-US" sz="1200" dirty="0">
                <a:solidFill>
                  <a:schemeClr val="tx1"/>
                </a:solidFill>
              </a:rPr>
              <a:t> to SOs 	        31 OCT 2012</a:t>
            </a:r>
          </a:p>
          <a:p>
            <a:pPr marL="568325" fontAlgn="auto">
              <a:spcBef>
                <a:spcPts val="0"/>
              </a:spcBef>
              <a:spcAft>
                <a:spcPts val="0"/>
              </a:spcAft>
              <a:defRPr/>
            </a:pPr>
            <a:endParaRPr lang="en-US" sz="1200" dirty="0">
              <a:solidFill>
                <a:schemeClr val="tx1"/>
              </a:solidFill>
            </a:endParaRPr>
          </a:p>
          <a:p>
            <a:pPr marL="568325" fontAlgn="auto">
              <a:spcBef>
                <a:spcPts val="0"/>
              </a:spcBef>
              <a:spcAft>
                <a:spcPts val="0"/>
              </a:spcAft>
              <a:buFont typeface="Arial" pitchFamily="34" charset="0"/>
              <a:buChar char="•"/>
              <a:defRPr/>
            </a:pPr>
            <a:r>
              <a:rPr lang="en-US" sz="1200" dirty="0">
                <a:solidFill>
                  <a:schemeClr val="tx1"/>
                </a:solidFill>
              </a:rPr>
              <a:t>IOC- 		        31 OCT 2012</a:t>
            </a:r>
          </a:p>
          <a:p>
            <a:pPr marL="568325" fontAlgn="auto">
              <a:spcBef>
                <a:spcPts val="0"/>
              </a:spcBef>
              <a:spcAft>
                <a:spcPts val="0"/>
              </a:spcAft>
              <a:defRPr/>
            </a:pPr>
            <a:endParaRPr lang="en-US" sz="1200" dirty="0">
              <a:solidFill>
                <a:schemeClr val="tx1"/>
              </a:solidFill>
            </a:endParaRPr>
          </a:p>
          <a:p>
            <a:pPr marL="568325" fontAlgn="auto">
              <a:spcBef>
                <a:spcPts val="0"/>
              </a:spcBef>
              <a:spcAft>
                <a:spcPts val="0"/>
              </a:spcAft>
              <a:buFont typeface="Arial" pitchFamily="34" charset="0"/>
              <a:buChar char="•"/>
              <a:defRPr/>
            </a:pPr>
            <a:r>
              <a:rPr lang="en-US" sz="1200" dirty="0">
                <a:solidFill>
                  <a:schemeClr val="tx1"/>
                </a:solidFill>
              </a:rPr>
              <a:t>IPR to CoS		week of 5 NOV 2012 </a:t>
            </a:r>
          </a:p>
          <a:p>
            <a:pPr marL="568325" fontAlgn="auto">
              <a:spcBef>
                <a:spcPts val="0"/>
              </a:spcBef>
              <a:spcAft>
                <a:spcPts val="0"/>
              </a:spcAft>
              <a:buFont typeface="Arial" pitchFamily="34" charset="0"/>
              <a:buChar char="•"/>
              <a:defRPr/>
            </a:pPr>
            <a:endParaRPr lang="en-US" sz="1200" dirty="0">
              <a:solidFill>
                <a:schemeClr val="tx1"/>
              </a:solidFill>
            </a:endParaRPr>
          </a:p>
          <a:p>
            <a:pPr marL="568325" fontAlgn="auto">
              <a:spcBef>
                <a:spcPts val="0"/>
              </a:spcBef>
              <a:spcAft>
                <a:spcPts val="0"/>
              </a:spcAft>
              <a:buFont typeface="Arial" pitchFamily="34" charset="0"/>
              <a:buChar char="•"/>
              <a:defRPr/>
            </a:pPr>
            <a:r>
              <a:rPr lang="en-US" sz="1200" dirty="0">
                <a:solidFill>
                  <a:schemeClr val="tx1"/>
                </a:solidFill>
              </a:rPr>
              <a:t>FOC			            5 JAN 2013</a:t>
            </a:r>
          </a:p>
          <a:p>
            <a:pPr marL="568325" fontAlgn="auto">
              <a:spcBef>
                <a:spcPts val="0"/>
              </a:spcBef>
              <a:spcAft>
                <a:spcPts val="0"/>
              </a:spcAft>
              <a:buFont typeface="Arial" pitchFamily="34" charset="0"/>
              <a:buChar char="•"/>
              <a:defRPr/>
            </a:pPr>
            <a:endParaRPr lang="en-US" sz="1200" dirty="0">
              <a:solidFill>
                <a:schemeClr val="tx1"/>
              </a:solidFill>
            </a:endParaRPr>
          </a:p>
          <a:p>
            <a:pPr fontAlgn="auto">
              <a:spcBef>
                <a:spcPts val="0"/>
              </a:spcBef>
              <a:spcAft>
                <a:spcPts val="0"/>
              </a:spcAft>
              <a:buFont typeface="Arial" pitchFamily="34" charset="0"/>
              <a:buChar char="•"/>
              <a:defRPr/>
            </a:pPr>
            <a:endParaRPr lang="en-US" sz="1200" dirty="0">
              <a:solidFill>
                <a:schemeClr val="tx1"/>
              </a:solidFill>
            </a:endParaRPr>
          </a:p>
          <a:p>
            <a:pPr fontAlgn="auto">
              <a:spcBef>
                <a:spcPts val="0"/>
              </a:spcBef>
              <a:spcAft>
                <a:spcPts val="0"/>
              </a:spcAft>
              <a:buFont typeface="Arial" pitchFamily="34" charset="0"/>
              <a:buChar char="•"/>
              <a:defRPr/>
            </a:pPr>
            <a:endParaRPr lang="en-US" sz="1200" dirty="0">
              <a:solidFill>
                <a:schemeClr val="tx1"/>
              </a:solidFill>
            </a:endParaRPr>
          </a:p>
        </p:txBody>
      </p:sp>
      <p:sp>
        <p:nvSpPr>
          <p:cNvPr id="8" name="Rectangle 7"/>
          <p:cNvSpPr/>
          <p:nvPr/>
        </p:nvSpPr>
        <p:spPr>
          <a:xfrm>
            <a:off x="4572000" y="2514600"/>
            <a:ext cx="4572000" cy="2438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200" b="1" dirty="0">
                <a:solidFill>
                  <a:schemeClr val="tx1"/>
                </a:solidFill>
              </a:rPr>
              <a:t>Guidance / Input</a:t>
            </a:r>
          </a:p>
          <a:p>
            <a:pPr fontAlgn="auto">
              <a:spcBef>
                <a:spcPts val="0"/>
              </a:spcBef>
              <a:spcAft>
                <a:spcPts val="0"/>
              </a:spcAft>
              <a:defRPr/>
            </a:pPr>
            <a:r>
              <a:rPr lang="en-US" sz="1200" b="1" dirty="0">
                <a:solidFill>
                  <a:schemeClr val="tx1"/>
                </a:solidFill>
              </a:rPr>
              <a:t>IOC on 27 SEP 12 will not be made due to developer TDY and Lack of information on related processes.  New IOC 31OCT12.</a:t>
            </a:r>
          </a:p>
          <a:p>
            <a:pPr fontAlgn="auto">
              <a:spcBef>
                <a:spcPts val="0"/>
              </a:spcBef>
              <a:spcAft>
                <a:spcPts val="0"/>
              </a:spcAft>
              <a:defRPr/>
            </a:pPr>
            <a:endParaRPr lang="en-US" sz="1200" b="1" dirty="0">
              <a:solidFill>
                <a:schemeClr val="tx1"/>
              </a:solidFill>
            </a:endParaRPr>
          </a:p>
          <a:p>
            <a:pPr fontAlgn="auto">
              <a:spcBef>
                <a:spcPts val="0"/>
              </a:spcBef>
              <a:spcAft>
                <a:spcPts val="0"/>
              </a:spcAft>
              <a:defRPr/>
            </a:pPr>
            <a:r>
              <a:rPr lang="en-US" sz="1200" b="1" dirty="0">
                <a:solidFill>
                  <a:schemeClr val="tx1"/>
                </a:solidFill>
              </a:rPr>
              <a:t>Working with Staff sections to ID requirements for CAP function</a:t>
            </a:r>
          </a:p>
          <a:p>
            <a:pPr fontAlgn="auto">
              <a:spcBef>
                <a:spcPts val="0"/>
              </a:spcBef>
              <a:spcAft>
                <a:spcPts val="0"/>
              </a:spcAft>
              <a:defRPr/>
            </a:pPr>
            <a:endParaRPr lang="en-US" sz="1200" b="1" dirty="0">
              <a:solidFill>
                <a:schemeClr val="tx1"/>
              </a:solidFill>
            </a:endParaRPr>
          </a:p>
          <a:p>
            <a:pPr fontAlgn="auto">
              <a:spcBef>
                <a:spcPts val="0"/>
              </a:spcBef>
              <a:spcAft>
                <a:spcPts val="0"/>
              </a:spcAft>
              <a:defRPr/>
            </a:pPr>
            <a:endParaRPr lang="en-US" sz="1200" b="1" dirty="0">
              <a:solidFill>
                <a:schemeClr val="tx1"/>
              </a:solidFill>
            </a:endParaRPr>
          </a:p>
          <a:p>
            <a:pPr fontAlgn="auto">
              <a:spcBef>
                <a:spcPts val="0"/>
              </a:spcBef>
              <a:spcAft>
                <a:spcPts val="0"/>
              </a:spcAft>
              <a:defRPr/>
            </a:pPr>
            <a:endParaRPr lang="en-US" sz="1200" b="1" dirty="0">
              <a:solidFill>
                <a:schemeClr val="tx1"/>
              </a:solidFill>
            </a:endParaRPr>
          </a:p>
          <a:p>
            <a:pPr fontAlgn="auto">
              <a:spcBef>
                <a:spcPts val="0"/>
              </a:spcBef>
              <a:spcAft>
                <a:spcPts val="0"/>
              </a:spcAft>
              <a:defRPr/>
            </a:pPr>
            <a:endParaRPr lang="en-US" sz="1200" dirty="0">
              <a:solidFill>
                <a:schemeClr val="tx1"/>
              </a:solidFill>
            </a:endParaRPr>
          </a:p>
        </p:txBody>
      </p:sp>
      <p:sp>
        <p:nvSpPr>
          <p:cNvPr id="10" name="Oval 9"/>
          <p:cNvSpPr/>
          <p:nvPr/>
        </p:nvSpPr>
        <p:spPr>
          <a:xfrm>
            <a:off x="304800" y="1981200"/>
            <a:ext cx="152400" cy="152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304800" y="2286000"/>
            <a:ext cx="152400" cy="152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304800" y="2667000"/>
            <a:ext cx="152400" cy="152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304800" y="3048000"/>
            <a:ext cx="152400" cy="152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304800" y="48768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4572000" y="4953000"/>
            <a:ext cx="4572000" cy="1905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200" b="1" dirty="0">
                <a:solidFill>
                  <a:schemeClr val="tx1"/>
                </a:solidFill>
              </a:rPr>
              <a:t>Way Ahead</a:t>
            </a:r>
          </a:p>
          <a:p>
            <a:pPr fontAlgn="auto">
              <a:spcBef>
                <a:spcPts val="0"/>
              </a:spcBef>
              <a:spcAft>
                <a:spcPts val="0"/>
              </a:spcAft>
              <a:defRPr/>
            </a:pPr>
            <a:r>
              <a:rPr lang="en-US" sz="1200" dirty="0">
                <a:solidFill>
                  <a:schemeClr val="tx1"/>
                </a:solidFill>
              </a:rPr>
              <a:t>Synch Matrix (Calendar)- G6/3 reps are meeting to identify current requirements/capabilities vs. proposed format changes in order to identify sustainment requirements, functionality issues. Will have recommendation for way ahead NLT 31OCT12 for G3 Synch Meeting presentation.</a:t>
            </a:r>
          </a:p>
          <a:p>
            <a:pPr marL="228600" indent="-228600" fontAlgn="auto">
              <a:spcBef>
                <a:spcPts val="0"/>
              </a:spcBef>
              <a:spcAft>
                <a:spcPts val="0"/>
              </a:spcAft>
              <a:defRPr/>
            </a:pPr>
            <a:endParaRPr lang="en-US" sz="1200" dirty="0">
              <a:solidFill>
                <a:schemeClr val="tx1"/>
              </a:solidFill>
            </a:endParaRPr>
          </a:p>
        </p:txBody>
      </p:sp>
      <p:sp>
        <p:nvSpPr>
          <p:cNvPr id="16" name="Oval 15"/>
          <p:cNvSpPr/>
          <p:nvPr/>
        </p:nvSpPr>
        <p:spPr>
          <a:xfrm>
            <a:off x="304800" y="44958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304800" y="3810000"/>
            <a:ext cx="152400" cy="152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a:xfrm>
            <a:off x="-152400" y="4038600"/>
            <a:ext cx="152400" cy="152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Oval 18"/>
          <p:cNvSpPr/>
          <p:nvPr/>
        </p:nvSpPr>
        <p:spPr>
          <a:xfrm>
            <a:off x="304800" y="3429000"/>
            <a:ext cx="152400" cy="152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304800" y="41148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1752600" y="6213475"/>
            <a:ext cx="990600" cy="381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ounded Rectangle 29"/>
          <p:cNvSpPr/>
          <p:nvPr/>
        </p:nvSpPr>
        <p:spPr>
          <a:xfrm>
            <a:off x="1752600" y="5756275"/>
            <a:ext cx="990600" cy="381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0"/>
            <a:ext cx="7315200" cy="175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sz="1200" b="1" dirty="0">
                <a:solidFill>
                  <a:schemeClr val="tx1"/>
                </a:solidFill>
              </a:rPr>
              <a:t>Project</a:t>
            </a:r>
            <a:r>
              <a:rPr lang="en-US" sz="1200" dirty="0">
                <a:solidFill>
                  <a:schemeClr val="tx1"/>
                </a:solidFill>
              </a:rPr>
              <a:t>: Combined Arms Center (CAC) Common Operating Picture (</a:t>
            </a:r>
            <a:r>
              <a:rPr lang="en-US" b="1" dirty="0">
                <a:solidFill>
                  <a:schemeClr val="tx1"/>
                </a:solidFill>
              </a:rPr>
              <a:t>COP</a:t>
            </a:r>
            <a:r>
              <a:rPr lang="en-US" sz="1200" dirty="0">
                <a:solidFill>
                  <a:schemeClr val="tx1"/>
                </a:solidFill>
              </a:rPr>
              <a:t>)</a:t>
            </a:r>
            <a:endParaRPr lang="en-US" sz="1200" b="1" dirty="0">
              <a:solidFill>
                <a:schemeClr val="tx1"/>
              </a:solidFill>
            </a:endParaRPr>
          </a:p>
          <a:p>
            <a:pPr fontAlgn="auto">
              <a:spcBef>
                <a:spcPts val="0"/>
              </a:spcBef>
              <a:spcAft>
                <a:spcPts val="0"/>
              </a:spcAft>
              <a:defRPr/>
            </a:pPr>
            <a:r>
              <a:rPr lang="en-US" sz="1200" b="1" dirty="0">
                <a:solidFill>
                  <a:schemeClr val="tx1"/>
                </a:solidFill>
              </a:rPr>
              <a:t>Problem Statement: </a:t>
            </a:r>
            <a:r>
              <a:rPr lang="en-US" sz="1200" dirty="0">
                <a:solidFill>
                  <a:schemeClr val="tx1"/>
                </a:solidFill>
              </a:rPr>
              <a:t>Develop a Common Operating Picture  for CAC to synchronize operations and events.</a:t>
            </a:r>
            <a:endParaRPr lang="en-US" sz="1200" b="1" dirty="0">
              <a:solidFill>
                <a:schemeClr val="tx1"/>
              </a:solidFill>
            </a:endParaRPr>
          </a:p>
          <a:p>
            <a:pPr fontAlgn="auto">
              <a:spcBef>
                <a:spcPts val="0"/>
              </a:spcBef>
              <a:spcAft>
                <a:spcPts val="0"/>
              </a:spcAft>
              <a:defRPr/>
            </a:pPr>
            <a:r>
              <a:rPr lang="en-US" sz="1200" b="1" dirty="0">
                <a:solidFill>
                  <a:schemeClr val="tx1"/>
                </a:solidFill>
              </a:rPr>
              <a:t>Initial Guidance:  </a:t>
            </a:r>
            <a:r>
              <a:rPr lang="en-US" sz="1200" dirty="0">
                <a:solidFill>
                  <a:schemeClr val="tx1"/>
                </a:solidFill>
              </a:rPr>
              <a:t>Keep current COP capability with improved search and cross-reference capabilities (user-friendly, intuitive navigation, quad chart capability). There needs to be a synch matrix or calendar that interfaces with the COP.  The synch matrix/calendar must be interactive and have re-usable data.  There must be a place for online briefings, admin functions, documents, IPRs, staff functions/pages, and travel related documents for the senior leadership.</a:t>
            </a:r>
          </a:p>
        </p:txBody>
      </p:sp>
      <p:sp>
        <p:nvSpPr>
          <p:cNvPr id="6" name="Rectangle 5"/>
          <p:cNvSpPr/>
          <p:nvPr/>
        </p:nvSpPr>
        <p:spPr>
          <a:xfrm>
            <a:off x="7315200" y="0"/>
            <a:ext cx="1828800" cy="175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sz="1200" b="1" dirty="0">
                <a:solidFill>
                  <a:schemeClr val="tx1"/>
                </a:solidFill>
              </a:rPr>
              <a:t>Tasked by </a:t>
            </a:r>
            <a:r>
              <a:rPr lang="en-US" sz="1200" dirty="0">
                <a:solidFill>
                  <a:schemeClr val="tx1"/>
                </a:solidFill>
              </a:rPr>
              <a:t>:  </a:t>
            </a:r>
            <a:r>
              <a:rPr lang="en-US" sz="1200" dirty="0" err="1">
                <a:solidFill>
                  <a:schemeClr val="tx1"/>
                </a:solidFill>
              </a:rPr>
              <a:t>CofS</a:t>
            </a:r>
            <a:r>
              <a:rPr lang="en-US" sz="1200" dirty="0">
                <a:solidFill>
                  <a:schemeClr val="tx1"/>
                </a:solidFill>
              </a:rPr>
              <a:t> </a:t>
            </a:r>
          </a:p>
          <a:p>
            <a:pPr fontAlgn="auto">
              <a:spcBef>
                <a:spcPts val="0"/>
              </a:spcBef>
              <a:spcAft>
                <a:spcPts val="0"/>
              </a:spcAft>
              <a:defRPr/>
            </a:pPr>
            <a:endParaRPr lang="en-US" sz="1200" dirty="0">
              <a:solidFill>
                <a:schemeClr val="tx1"/>
              </a:solidFill>
            </a:endParaRPr>
          </a:p>
          <a:p>
            <a:pPr fontAlgn="auto">
              <a:spcBef>
                <a:spcPts val="0"/>
              </a:spcBef>
              <a:spcAft>
                <a:spcPts val="0"/>
              </a:spcAft>
              <a:defRPr/>
            </a:pPr>
            <a:r>
              <a:rPr lang="en-US" sz="1200" b="1" dirty="0">
                <a:solidFill>
                  <a:schemeClr val="tx1"/>
                </a:solidFill>
              </a:rPr>
              <a:t>Assisting</a:t>
            </a:r>
            <a:r>
              <a:rPr lang="en-US" sz="1200" dirty="0">
                <a:solidFill>
                  <a:schemeClr val="tx1"/>
                </a:solidFill>
              </a:rPr>
              <a:t>: G3, G6</a:t>
            </a:r>
          </a:p>
          <a:p>
            <a:pPr fontAlgn="auto">
              <a:spcBef>
                <a:spcPts val="0"/>
              </a:spcBef>
              <a:spcAft>
                <a:spcPts val="0"/>
              </a:spcAft>
              <a:defRPr/>
            </a:pPr>
            <a:endParaRPr lang="en-US" sz="1200" dirty="0">
              <a:solidFill>
                <a:schemeClr val="tx1"/>
              </a:solidFill>
            </a:endParaRPr>
          </a:p>
          <a:p>
            <a:pPr fontAlgn="auto">
              <a:spcBef>
                <a:spcPts val="0"/>
              </a:spcBef>
              <a:spcAft>
                <a:spcPts val="0"/>
              </a:spcAft>
              <a:defRPr/>
            </a:pPr>
            <a:r>
              <a:rPr lang="en-US" sz="1200" b="1" dirty="0">
                <a:solidFill>
                  <a:schemeClr val="tx1"/>
                </a:solidFill>
              </a:rPr>
              <a:t>Stakeholders:</a:t>
            </a:r>
          </a:p>
          <a:p>
            <a:pPr fontAlgn="auto">
              <a:spcBef>
                <a:spcPts val="0"/>
              </a:spcBef>
              <a:spcAft>
                <a:spcPts val="0"/>
              </a:spcAft>
              <a:defRPr/>
            </a:pPr>
            <a:r>
              <a:rPr lang="en-US" sz="1200" dirty="0">
                <a:solidFill>
                  <a:schemeClr val="tx1"/>
                </a:solidFill>
              </a:rPr>
              <a:t>CAC Staff, MSOs, Command Group</a:t>
            </a:r>
          </a:p>
        </p:txBody>
      </p:sp>
      <p:sp>
        <p:nvSpPr>
          <p:cNvPr id="7" name="Rectangle 6"/>
          <p:cNvSpPr/>
          <p:nvPr/>
        </p:nvSpPr>
        <p:spPr>
          <a:xfrm>
            <a:off x="0" y="1752600"/>
            <a:ext cx="4572000" cy="510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200" b="1" dirty="0">
                <a:solidFill>
                  <a:schemeClr val="tx1"/>
                </a:solidFill>
              </a:rPr>
              <a:t>Milestones</a:t>
            </a:r>
          </a:p>
          <a:p>
            <a:pPr marL="568325" fontAlgn="auto">
              <a:spcBef>
                <a:spcPts val="0"/>
              </a:spcBef>
              <a:spcAft>
                <a:spcPts val="0"/>
              </a:spcAft>
              <a:defRPr/>
            </a:pPr>
            <a:r>
              <a:rPr lang="en-US" sz="1200" dirty="0">
                <a:solidFill>
                  <a:schemeClr val="tx1"/>
                </a:solidFill>
              </a:rPr>
              <a:t> Mission assigned		30 JUL 2012</a:t>
            </a:r>
          </a:p>
          <a:p>
            <a:pPr marL="568325" fontAlgn="auto">
              <a:spcBef>
                <a:spcPts val="0"/>
              </a:spcBef>
              <a:spcAft>
                <a:spcPts val="0"/>
              </a:spcAft>
              <a:defRPr/>
            </a:pPr>
            <a:endParaRPr lang="en-US" sz="800" dirty="0">
              <a:solidFill>
                <a:schemeClr val="tx1"/>
              </a:solidFill>
            </a:endParaRPr>
          </a:p>
          <a:p>
            <a:pPr marL="568325" fontAlgn="auto">
              <a:spcBef>
                <a:spcPts val="0"/>
              </a:spcBef>
              <a:spcAft>
                <a:spcPts val="0"/>
              </a:spcAft>
              <a:defRPr/>
            </a:pPr>
            <a:r>
              <a:rPr lang="en-US" sz="1200" dirty="0">
                <a:solidFill>
                  <a:schemeClr val="tx1"/>
                </a:solidFill>
              </a:rPr>
              <a:t>Mission Analysis/meet with SOs	1 AUG 2012</a:t>
            </a:r>
          </a:p>
          <a:p>
            <a:pPr marL="568325" fontAlgn="auto">
              <a:spcBef>
                <a:spcPts val="0"/>
              </a:spcBef>
              <a:spcAft>
                <a:spcPts val="0"/>
              </a:spcAft>
              <a:defRPr/>
            </a:pPr>
            <a:endParaRPr lang="en-US" sz="800" dirty="0">
              <a:solidFill>
                <a:schemeClr val="tx1"/>
              </a:solidFill>
            </a:endParaRPr>
          </a:p>
          <a:p>
            <a:pPr marL="568325" fontAlgn="auto">
              <a:spcBef>
                <a:spcPts val="0"/>
              </a:spcBef>
              <a:spcAft>
                <a:spcPts val="0"/>
              </a:spcAft>
              <a:defRPr/>
            </a:pPr>
            <a:r>
              <a:rPr lang="en-US" sz="1200" dirty="0">
                <a:solidFill>
                  <a:schemeClr val="tx1"/>
                </a:solidFill>
              </a:rPr>
              <a:t>KMWG review of requirement	9 AUG2012</a:t>
            </a:r>
          </a:p>
          <a:p>
            <a:pPr marL="568325" fontAlgn="auto">
              <a:spcBef>
                <a:spcPts val="0"/>
              </a:spcBef>
              <a:spcAft>
                <a:spcPts val="0"/>
              </a:spcAft>
              <a:defRPr/>
            </a:pPr>
            <a:endParaRPr lang="en-US" sz="800" dirty="0">
              <a:solidFill>
                <a:schemeClr val="tx1"/>
              </a:solidFill>
            </a:endParaRPr>
          </a:p>
          <a:p>
            <a:pPr marL="568325" fontAlgn="auto">
              <a:spcBef>
                <a:spcPts val="0"/>
              </a:spcBef>
              <a:spcAft>
                <a:spcPts val="0"/>
              </a:spcAft>
              <a:defRPr/>
            </a:pPr>
            <a:r>
              <a:rPr lang="en-US" sz="1200" dirty="0">
                <a:solidFill>
                  <a:schemeClr val="tx1"/>
                </a:solidFill>
              </a:rPr>
              <a:t>IPR 1 to CoS 		16 AUG 2012</a:t>
            </a:r>
          </a:p>
          <a:p>
            <a:pPr marL="568325" fontAlgn="auto">
              <a:spcBef>
                <a:spcPts val="0"/>
              </a:spcBef>
              <a:spcAft>
                <a:spcPts val="0"/>
              </a:spcAft>
              <a:defRPr/>
            </a:pPr>
            <a:endParaRPr lang="en-US" sz="800" dirty="0">
              <a:solidFill>
                <a:schemeClr val="tx1"/>
              </a:solidFill>
            </a:endParaRPr>
          </a:p>
          <a:p>
            <a:pPr marL="568325" fontAlgn="auto">
              <a:spcBef>
                <a:spcPts val="0"/>
              </a:spcBef>
              <a:spcAft>
                <a:spcPts val="0"/>
              </a:spcAft>
              <a:defRPr/>
            </a:pPr>
            <a:r>
              <a:rPr lang="en-US" sz="1200" dirty="0">
                <a:solidFill>
                  <a:schemeClr val="tx1"/>
                </a:solidFill>
              </a:rPr>
              <a:t>G3/ G6/ CKO COP meeting	10 DEC 2012</a:t>
            </a:r>
          </a:p>
          <a:p>
            <a:pPr marL="568325" fontAlgn="auto">
              <a:spcBef>
                <a:spcPts val="0"/>
              </a:spcBef>
              <a:spcAft>
                <a:spcPts val="0"/>
              </a:spcAft>
              <a:defRPr/>
            </a:pPr>
            <a:endParaRPr lang="en-US" sz="800" dirty="0">
              <a:solidFill>
                <a:schemeClr val="tx1"/>
              </a:solidFill>
            </a:endParaRPr>
          </a:p>
          <a:p>
            <a:pPr marL="568325" fontAlgn="auto">
              <a:spcBef>
                <a:spcPts val="0"/>
              </a:spcBef>
              <a:spcAft>
                <a:spcPts val="0"/>
              </a:spcAft>
              <a:defRPr/>
            </a:pPr>
            <a:r>
              <a:rPr lang="en-US" sz="1200" dirty="0">
                <a:solidFill>
                  <a:schemeClr val="tx1"/>
                </a:solidFill>
              </a:rPr>
              <a:t> Publish COP &amp; Battle Rhythm 	13 DEC  2012</a:t>
            </a:r>
          </a:p>
          <a:p>
            <a:pPr marL="568325" fontAlgn="auto">
              <a:spcBef>
                <a:spcPts val="0"/>
              </a:spcBef>
              <a:spcAft>
                <a:spcPts val="0"/>
              </a:spcAft>
              <a:defRPr/>
            </a:pPr>
            <a:endParaRPr lang="en-US" sz="800" dirty="0">
              <a:solidFill>
                <a:schemeClr val="tx1"/>
              </a:solidFill>
            </a:endParaRPr>
          </a:p>
          <a:p>
            <a:pPr marL="568325" fontAlgn="auto">
              <a:spcBef>
                <a:spcPts val="0"/>
              </a:spcBef>
              <a:spcAft>
                <a:spcPts val="0"/>
              </a:spcAft>
              <a:defRPr/>
            </a:pPr>
            <a:r>
              <a:rPr lang="en-US" sz="1200" dirty="0">
                <a:solidFill>
                  <a:schemeClr val="tx1"/>
                </a:solidFill>
              </a:rPr>
              <a:t>FOC			30 DEC 2012</a:t>
            </a:r>
          </a:p>
          <a:p>
            <a:pPr marL="568325" fontAlgn="auto">
              <a:spcBef>
                <a:spcPts val="0"/>
              </a:spcBef>
              <a:spcAft>
                <a:spcPts val="0"/>
              </a:spcAft>
              <a:defRPr/>
            </a:pPr>
            <a:endParaRPr lang="en-US" sz="800" dirty="0">
              <a:solidFill>
                <a:schemeClr val="tx1"/>
              </a:solidFill>
            </a:endParaRPr>
          </a:p>
          <a:p>
            <a:pPr marL="568325" fontAlgn="auto">
              <a:spcBef>
                <a:spcPts val="0"/>
              </a:spcBef>
              <a:spcAft>
                <a:spcPts val="0"/>
              </a:spcAft>
              <a:defRPr/>
            </a:pPr>
            <a:r>
              <a:rPr lang="en-US" sz="1200" dirty="0">
                <a:solidFill>
                  <a:schemeClr val="tx1"/>
                </a:solidFill>
              </a:rPr>
              <a:t>Initiate Continuous Development  30 DEC 2012</a:t>
            </a:r>
          </a:p>
          <a:p>
            <a:pPr marL="568325" fontAlgn="auto">
              <a:spcBef>
                <a:spcPts val="0"/>
              </a:spcBef>
              <a:spcAft>
                <a:spcPts val="0"/>
              </a:spcAft>
              <a:defRPr/>
            </a:pPr>
            <a:r>
              <a:rPr lang="en-US" sz="1200" dirty="0">
                <a:solidFill>
                  <a:schemeClr val="tx1"/>
                </a:solidFill>
              </a:rPr>
              <a:t>     Cycle</a:t>
            </a:r>
            <a:endParaRPr lang="en-US" sz="800" dirty="0">
              <a:solidFill>
                <a:schemeClr val="tx1"/>
              </a:solidFill>
            </a:endParaRPr>
          </a:p>
          <a:p>
            <a:pPr marL="568325" fontAlgn="auto">
              <a:spcBef>
                <a:spcPts val="0"/>
              </a:spcBef>
              <a:spcAft>
                <a:spcPts val="0"/>
              </a:spcAft>
              <a:defRPr/>
            </a:pPr>
            <a:r>
              <a:rPr lang="en-US" sz="1200" dirty="0">
                <a:solidFill>
                  <a:schemeClr val="tx1"/>
                </a:solidFill>
              </a:rPr>
              <a:t> Incorporate CAC SO Feedback  	3-30 JAN 2013</a:t>
            </a:r>
          </a:p>
          <a:p>
            <a:pPr marL="568325" fontAlgn="auto">
              <a:spcBef>
                <a:spcPts val="0"/>
              </a:spcBef>
              <a:spcAft>
                <a:spcPts val="0"/>
              </a:spcAft>
              <a:defRPr/>
            </a:pPr>
            <a:endParaRPr lang="en-US" sz="800" dirty="0">
              <a:solidFill>
                <a:schemeClr val="tx1"/>
              </a:solidFill>
            </a:endParaRPr>
          </a:p>
          <a:p>
            <a:pPr marL="568325" fontAlgn="auto">
              <a:spcBef>
                <a:spcPts val="0"/>
              </a:spcBef>
              <a:spcAft>
                <a:spcPts val="0"/>
              </a:spcAft>
              <a:defRPr/>
            </a:pPr>
            <a:r>
              <a:rPr lang="en-US" sz="1200" dirty="0">
                <a:solidFill>
                  <a:schemeClr val="tx1"/>
                </a:solidFill>
              </a:rPr>
              <a:t>Brief  TRADOC KM Council (TKMC) FEB 2013</a:t>
            </a:r>
          </a:p>
          <a:p>
            <a:pPr marL="568325" fontAlgn="auto">
              <a:spcBef>
                <a:spcPts val="0"/>
              </a:spcBef>
              <a:spcAft>
                <a:spcPts val="0"/>
              </a:spcAft>
              <a:buFont typeface="Arial" pitchFamily="34" charset="0"/>
              <a:buChar char="•"/>
              <a:defRPr/>
            </a:pPr>
            <a:endParaRPr lang="en-US" sz="1200" dirty="0">
              <a:solidFill>
                <a:schemeClr val="tx1"/>
              </a:solidFill>
            </a:endParaRPr>
          </a:p>
          <a:p>
            <a:pPr fontAlgn="auto">
              <a:spcBef>
                <a:spcPts val="0"/>
              </a:spcBef>
              <a:spcAft>
                <a:spcPts val="0"/>
              </a:spcAft>
              <a:buFont typeface="Arial" pitchFamily="34" charset="0"/>
              <a:buChar char="•"/>
              <a:defRPr/>
            </a:pPr>
            <a:r>
              <a:rPr lang="en-US" sz="1200" u="sng" dirty="0">
                <a:hlinkClick r:id="rId3"/>
              </a:rPr>
              <a:t>https://combinedarmscenter.army.mil/cachq/Pages/COP.aspx</a:t>
            </a:r>
            <a:endParaRPr lang="en-US" sz="1200" dirty="0">
              <a:hlinkClick r:id="rId3"/>
            </a:endParaRPr>
          </a:p>
          <a:p>
            <a:pPr fontAlgn="auto">
              <a:spcBef>
                <a:spcPts val="0"/>
              </a:spcBef>
              <a:spcAft>
                <a:spcPts val="0"/>
              </a:spcAft>
              <a:buFont typeface="Arial" pitchFamily="34" charset="0"/>
              <a:buChar char="•"/>
              <a:defRPr/>
            </a:pPr>
            <a:endParaRPr lang="en-US" sz="1200" dirty="0">
              <a:solidFill>
                <a:schemeClr val="tx1"/>
              </a:solidFill>
            </a:endParaRPr>
          </a:p>
          <a:p>
            <a:pPr fontAlgn="auto">
              <a:spcBef>
                <a:spcPts val="0"/>
              </a:spcBef>
              <a:spcAft>
                <a:spcPts val="0"/>
              </a:spcAft>
              <a:buFont typeface="Arial" pitchFamily="34" charset="0"/>
              <a:buChar char="•"/>
              <a:defRPr/>
            </a:pPr>
            <a:endParaRPr lang="en-US" sz="1200" dirty="0">
              <a:solidFill>
                <a:schemeClr val="tx1"/>
              </a:solidFill>
            </a:endParaRPr>
          </a:p>
        </p:txBody>
      </p:sp>
      <p:sp>
        <p:nvSpPr>
          <p:cNvPr id="8" name="Rectangle 7"/>
          <p:cNvSpPr/>
          <p:nvPr/>
        </p:nvSpPr>
        <p:spPr>
          <a:xfrm>
            <a:off x="4572000" y="1752600"/>
            <a:ext cx="4572000" cy="2895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200" b="1" dirty="0">
                <a:solidFill>
                  <a:schemeClr val="tx1"/>
                </a:solidFill>
              </a:rPr>
              <a:t>Guidance / Input</a:t>
            </a:r>
          </a:p>
          <a:p>
            <a:pPr fontAlgn="auto">
              <a:spcBef>
                <a:spcPts val="0"/>
              </a:spcBef>
              <a:spcAft>
                <a:spcPts val="0"/>
              </a:spcAft>
              <a:defRPr/>
            </a:pPr>
            <a:r>
              <a:rPr lang="en-US" sz="1200" u="sng" dirty="0">
                <a:hlinkClick r:id="rId3"/>
              </a:rPr>
              <a:t>https://combinedarmscenter.army.mil/cachq/Pages/COP.aspx</a:t>
            </a:r>
            <a:endParaRPr lang="en-US" sz="1200" dirty="0">
              <a:hlinkClick r:id="rId3"/>
            </a:endParaRPr>
          </a:p>
          <a:p>
            <a:pPr fontAlgn="auto">
              <a:spcBef>
                <a:spcPts val="0"/>
              </a:spcBef>
              <a:spcAft>
                <a:spcPts val="0"/>
              </a:spcAft>
              <a:defRPr/>
            </a:pPr>
            <a:endParaRPr lang="en-US" sz="1200" b="1" dirty="0">
              <a:solidFill>
                <a:schemeClr val="tx1"/>
              </a:solidFill>
            </a:endParaRPr>
          </a:p>
          <a:p>
            <a:pPr fontAlgn="auto">
              <a:spcBef>
                <a:spcPts val="0"/>
              </a:spcBef>
              <a:spcAft>
                <a:spcPts val="0"/>
              </a:spcAft>
              <a:defRPr/>
            </a:pPr>
            <a:r>
              <a:rPr lang="en-US" sz="1200" b="1" dirty="0">
                <a:solidFill>
                  <a:schemeClr val="tx1"/>
                </a:solidFill>
              </a:rPr>
              <a:t>G3 Guidance (10 DEC 12):</a:t>
            </a:r>
          </a:p>
          <a:p>
            <a:pPr fontAlgn="auto">
              <a:spcBef>
                <a:spcPts val="0"/>
              </a:spcBef>
              <a:spcAft>
                <a:spcPts val="0"/>
              </a:spcAft>
              <a:defRPr/>
            </a:pPr>
            <a:endParaRPr lang="en-US" sz="1200" b="1" dirty="0">
              <a:solidFill>
                <a:schemeClr val="tx1"/>
              </a:solidFill>
            </a:endParaRPr>
          </a:p>
          <a:p>
            <a:pPr fontAlgn="auto">
              <a:spcBef>
                <a:spcPts val="0"/>
              </a:spcBef>
              <a:spcAft>
                <a:spcPts val="0"/>
              </a:spcAft>
              <a:buFont typeface="Wingdings" pitchFamily="2" charset="2"/>
              <a:buChar char="ü"/>
              <a:defRPr/>
            </a:pPr>
            <a:r>
              <a:rPr lang="en-US" sz="1200" dirty="0">
                <a:solidFill>
                  <a:schemeClr val="tx1"/>
                </a:solidFill>
              </a:rPr>
              <a:t>Add a “Top 5 Issues or Projects” area above the </a:t>
            </a:r>
            <a:r>
              <a:rPr lang="en-US" sz="1200" dirty="0" err="1">
                <a:solidFill>
                  <a:schemeClr val="tx1"/>
                </a:solidFill>
              </a:rPr>
              <a:t>taskers</a:t>
            </a:r>
            <a:r>
              <a:rPr lang="en-US" sz="1200" dirty="0">
                <a:solidFill>
                  <a:schemeClr val="tx1"/>
                </a:solidFill>
              </a:rPr>
              <a:t> on the COP</a:t>
            </a:r>
          </a:p>
          <a:p>
            <a:pPr fontAlgn="auto">
              <a:spcBef>
                <a:spcPts val="0"/>
              </a:spcBef>
              <a:spcAft>
                <a:spcPts val="0"/>
              </a:spcAft>
              <a:buFont typeface="Wingdings" pitchFamily="2" charset="2"/>
              <a:buChar char="q"/>
              <a:defRPr/>
            </a:pPr>
            <a:r>
              <a:rPr lang="en-US" sz="1200" dirty="0">
                <a:solidFill>
                  <a:schemeClr val="tx1"/>
                </a:solidFill>
              </a:rPr>
              <a:t>Add a threaded discussion to the G3 synch Battle Rhythm Page</a:t>
            </a:r>
          </a:p>
          <a:p>
            <a:pPr fontAlgn="auto">
              <a:spcBef>
                <a:spcPts val="0"/>
              </a:spcBef>
              <a:spcAft>
                <a:spcPts val="0"/>
              </a:spcAft>
              <a:buFont typeface="Wingdings" pitchFamily="2" charset="2"/>
              <a:buChar char="q"/>
              <a:defRPr/>
            </a:pPr>
            <a:r>
              <a:rPr lang="en-US" sz="1200" dirty="0">
                <a:solidFill>
                  <a:schemeClr val="tx1"/>
                </a:solidFill>
              </a:rPr>
              <a:t>Adjust the “late </a:t>
            </a:r>
            <a:r>
              <a:rPr lang="en-US" sz="1200" dirty="0" err="1">
                <a:solidFill>
                  <a:schemeClr val="tx1"/>
                </a:solidFill>
              </a:rPr>
              <a:t>Taskers</a:t>
            </a:r>
            <a:r>
              <a:rPr lang="en-US" sz="1200" dirty="0">
                <a:solidFill>
                  <a:schemeClr val="tx1"/>
                </a:solidFill>
              </a:rPr>
              <a:t> to more accurately reflect the </a:t>
            </a:r>
          </a:p>
          <a:p>
            <a:pPr fontAlgn="auto">
              <a:spcBef>
                <a:spcPts val="0"/>
              </a:spcBef>
              <a:spcAft>
                <a:spcPts val="0"/>
              </a:spcAft>
              <a:buFont typeface="Wingdings" pitchFamily="2" charset="2"/>
              <a:buChar char="ü"/>
              <a:defRPr/>
            </a:pPr>
            <a:r>
              <a:rPr lang="en-US" sz="1200" dirty="0">
                <a:solidFill>
                  <a:schemeClr val="tx1"/>
                </a:solidFill>
              </a:rPr>
              <a:t>Change Projected visitors  from day to week</a:t>
            </a:r>
          </a:p>
          <a:p>
            <a:pPr fontAlgn="auto">
              <a:spcBef>
                <a:spcPts val="0"/>
              </a:spcBef>
              <a:spcAft>
                <a:spcPts val="0"/>
              </a:spcAft>
              <a:buFont typeface="Wingdings" pitchFamily="2" charset="2"/>
              <a:buChar char="q"/>
              <a:defRPr/>
            </a:pPr>
            <a:r>
              <a:rPr lang="en-US" sz="1200" dirty="0">
                <a:solidFill>
                  <a:schemeClr val="tx1"/>
                </a:solidFill>
              </a:rPr>
              <a:t>Build a WX Page</a:t>
            </a:r>
          </a:p>
          <a:p>
            <a:pPr fontAlgn="auto">
              <a:spcBef>
                <a:spcPts val="0"/>
              </a:spcBef>
              <a:spcAft>
                <a:spcPts val="0"/>
              </a:spcAft>
              <a:buFont typeface="Wingdings" pitchFamily="2" charset="2"/>
              <a:buChar char="q"/>
              <a:defRPr/>
            </a:pPr>
            <a:r>
              <a:rPr lang="en-US" sz="1200" dirty="0">
                <a:solidFill>
                  <a:schemeClr val="tx1"/>
                </a:solidFill>
              </a:rPr>
              <a:t>Move ES visitors and events above </a:t>
            </a:r>
            <a:r>
              <a:rPr lang="en-US" sz="1200" dirty="0" err="1">
                <a:solidFill>
                  <a:schemeClr val="tx1"/>
                </a:solidFill>
              </a:rPr>
              <a:t>taskers</a:t>
            </a:r>
            <a:endParaRPr lang="en-US" sz="1200" dirty="0">
              <a:solidFill>
                <a:schemeClr val="tx1"/>
              </a:solidFill>
            </a:endParaRPr>
          </a:p>
          <a:p>
            <a:pPr fontAlgn="auto">
              <a:spcBef>
                <a:spcPts val="0"/>
              </a:spcBef>
              <a:spcAft>
                <a:spcPts val="0"/>
              </a:spcAft>
              <a:defRPr/>
            </a:pPr>
            <a:endParaRPr lang="en-US" sz="1200" b="1" dirty="0">
              <a:solidFill>
                <a:schemeClr val="tx1"/>
              </a:solidFill>
            </a:endParaRPr>
          </a:p>
          <a:p>
            <a:pPr fontAlgn="auto">
              <a:spcBef>
                <a:spcPts val="0"/>
              </a:spcBef>
              <a:spcAft>
                <a:spcPts val="0"/>
              </a:spcAft>
              <a:defRPr/>
            </a:pPr>
            <a:endParaRPr lang="en-US" sz="1200" b="1" dirty="0">
              <a:solidFill>
                <a:schemeClr val="tx1"/>
              </a:solidFill>
            </a:endParaRPr>
          </a:p>
          <a:p>
            <a:pPr fontAlgn="auto">
              <a:spcBef>
                <a:spcPts val="0"/>
              </a:spcBef>
              <a:spcAft>
                <a:spcPts val="0"/>
              </a:spcAft>
              <a:defRPr/>
            </a:pPr>
            <a:endParaRPr lang="en-US" sz="1200" dirty="0">
              <a:solidFill>
                <a:schemeClr val="tx1"/>
              </a:solidFill>
            </a:endParaRPr>
          </a:p>
        </p:txBody>
      </p:sp>
      <p:sp>
        <p:nvSpPr>
          <p:cNvPr id="10" name="Oval 9"/>
          <p:cNvSpPr/>
          <p:nvPr/>
        </p:nvSpPr>
        <p:spPr>
          <a:xfrm>
            <a:off x="304800" y="1981200"/>
            <a:ext cx="152400" cy="152400"/>
          </a:xfrm>
          <a:prstGeom prst="ellipse">
            <a:avLst/>
          </a:prstGeom>
          <a:solidFill>
            <a:srgbClr val="0066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304800" y="2286000"/>
            <a:ext cx="152400" cy="152400"/>
          </a:xfrm>
          <a:prstGeom prst="ellipse">
            <a:avLst/>
          </a:prstGeom>
          <a:solidFill>
            <a:srgbClr val="0066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304800" y="2590800"/>
            <a:ext cx="152400" cy="152400"/>
          </a:xfrm>
          <a:prstGeom prst="ellipse">
            <a:avLst/>
          </a:prstGeom>
          <a:solidFill>
            <a:srgbClr val="0066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304800" y="2895600"/>
            <a:ext cx="152400" cy="152400"/>
          </a:xfrm>
          <a:prstGeom prst="ellipse">
            <a:avLst/>
          </a:prstGeom>
          <a:solidFill>
            <a:srgbClr val="0066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4572000" y="4648200"/>
            <a:ext cx="4572000" cy="2209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200" b="1" dirty="0">
                <a:solidFill>
                  <a:schemeClr val="tx1"/>
                </a:solidFill>
              </a:rPr>
              <a:t>Way Ahead</a:t>
            </a:r>
          </a:p>
          <a:p>
            <a:pPr marL="228600" indent="-228600" fontAlgn="auto">
              <a:spcBef>
                <a:spcPts val="0"/>
              </a:spcBef>
              <a:spcAft>
                <a:spcPts val="0"/>
              </a:spcAft>
              <a:buFont typeface="Wingdings" pitchFamily="2" charset="2"/>
              <a:buChar char="ü"/>
              <a:defRPr/>
            </a:pPr>
            <a:r>
              <a:rPr lang="en-US" sz="1200" dirty="0">
                <a:solidFill>
                  <a:schemeClr val="tx1"/>
                </a:solidFill>
              </a:rPr>
              <a:t>Meet with CAC SOs to introduce the COP and collect recommendations for improvements, synchronize capabilities.</a:t>
            </a:r>
          </a:p>
          <a:p>
            <a:pPr marL="228600" indent="-228600" fontAlgn="auto">
              <a:spcBef>
                <a:spcPts val="0"/>
              </a:spcBef>
              <a:spcAft>
                <a:spcPts val="0"/>
              </a:spcAft>
              <a:defRPr/>
            </a:pPr>
            <a:r>
              <a:rPr lang="en-US" sz="1200" dirty="0">
                <a:solidFill>
                  <a:schemeClr val="tx1"/>
                </a:solidFill>
              </a:rPr>
              <a:t> </a:t>
            </a:r>
          </a:p>
          <a:p>
            <a:pPr marL="228600" indent="-228600" fontAlgn="auto">
              <a:spcBef>
                <a:spcPts val="0"/>
              </a:spcBef>
              <a:spcAft>
                <a:spcPts val="0"/>
              </a:spcAft>
              <a:buFont typeface="Wingdings" pitchFamily="2" charset="2"/>
              <a:buChar char="ü"/>
              <a:defRPr/>
            </a:pPr>
            <a:r>
              <a:rPr lang="en-US" sz="1200" dirty="0">
                <a:solidFill>
                  <a:schemeClr val="tx1"/>
                </a:solidFill>
              </a:rPr>
              <a:t>Visit TRADOC and CoEs to socialize the COP and integrate processes to improve collaboration &amp; communicating.</a:t>
            </a:r>
          </a:p>
          <a:p>
            <a:pPr marL="228600" indent="-228600" fontAlgn="auto">
              <a:spcBef>
                <a:spcPts val="0"/>
              </a:spcBef>
              <a:spcAft>
                <a:spcPts val="0"/>
              </a:spcAft>
              <a:buFont typeface="Arial" pitchFamily="34" charset="0"/>
              <a:buChar char="•"/>
              <a:defRPr/>
            </a:pPr>
            <a:endParaRPr lang="en-US" sz="1200" dirty="0">
              <a:solidFill>
                <a:schemeClr val="tx1"/>
              </a:solidFill>
            </a:endParaRPr>
          </a:p>
          <a:p>
            <a:pPr marL="228600" indent="-228600" fontAlgn="auto">
              <a:spcBef>
                <a:spcPts val="0"/>
              </a:spcBef>
              <a:spcAft>
                <a:spcPts val="0"/>
              </a:spcAft>
              <a:buFont typeface="Wingdings" pitchFamily="2" charset="2"/>
              <a:buChar char="ü"/>
              <a:defRPr/>
            </a:pPr>
            <a:r>
              <a:rPr lang="en-US" sz="1200" dirty="0">
                <a:solidFill>
                  <a:schemeClr val="tx1"/>
                </a:solidFill>
              </a:rPr>
              <a:t>Information Paper to the TRADOC DCOS (requested by TRADOC)</a:t>
            </a:r>
          </a:p>
          <a:p>
            <a:pPr marL="228600" indent="-228600" fontAlgn="auto">
              <a:spcBef>
                <a:spcPts val="0"/>
              </a:spcBef>
              <a:spcAft>
                <a:spcPts val="0"/>
              </a:spcAft>
              <a:buFont typeface="Arial" pitchFamily="34" charset="0"/>
              <a:buChar char="•"/>
              <a:defRPr/>
            </a:pPr>
            <a:endParaRPr lang="en-US" sz="1200" dirty="0">
              <a:solidFill>
                <a:schemeClr val="tx1"/>
              </a:solidFill>
            </a:endParaRPr>
          </a:p>
          <a:p>
            <a:pPr marL="228600" indent="-228600" fontAlgn="auto">
              <a:spcBef>
                <a:spcPts val="0"/>
              </a:spcBef>
              <a:spcAft>
                <a:spcPts val="0"/>
              </a:spcAft>
              <a:buFont typeface="Wingdings" pitchFamily="2" charset="2"/>
              <a:buChar char="ü"/>
              <a:defRPr/>
            </a:pPr>
            <a:r>
              <a:rPr lang="en-US" sz="1200" dirty="0">
                <a:solidFill>
                  <a:schemeClr val="tx1"/>
                </a:solidFill>
              </a:rPr>
              <a:t>Brief the TKMC (FEB 13)</a:t>
            </a:r>
          </a:p>
          <a:p>
            <a:pPr marL="228600" indent="-228600" fontAlgn="auto">
              <a:spcBef>
                <a:spcPts val="0"/>
              </a:spcBef>
              <a:spcAft>
                <a:spcPts val="0"/>
              </a:spcAft>
              <a:defRPr/>
            </a:pPr>
            <a:endParaRPr lang="en-US" sz="1200" dirty="0">
              <a:solidFill>
                <a:schemeClr val="tx1"/>
              </a:solidFill>
            </a:endParaRPr>
          </a:p>
        </p:txBody>
      </p:sp>
      <p:sp>
        <p:nvSpPr>
          <p:cNvPr id="17" name="Oval 16"/>
          <p:cNvSpPr/>
          <p:nvPr/>
        </p:nvSpPr>
        <p:spPr>
          <a:xfrm>
            <a:off x="304800" y="3505200"/>
            <a:ext cx="152400" cy="152400"/>
          </a:xfrm>
          <a:prstGeom prst="ellipse">
            <a:avLst/>
          </a:prstGeom>
          <a:solidFill>
            <a:srgbClr val="0066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a:xfrm>
            <a:off x="304800" y="3810000"/>
            <a:ext cx="152400" cy="152400"/>
          </a:xfrm>
          <a:prstGeom prst="ellipse">
            <a:avLst/>
          </a:prstGeom>
          <a:solidFill>
            <a:srgbClr val="00B05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Oval 18"/>
          <p:cNvSpPr/>
          <p:nvPr/>
        </p:nvSpPr>
        <p:spPr>
          <a:xfrm>
            <a:off x="304800" y="3200400"/>
            <a:ext cx="152400" cy="152400"/>
          </a:xfrm>
          <a:prstGeom prst="ellipse">
            <a:avLst/>
          </a:prstGeom>
          <a:solidFill>
            <a:srgbClr val="0066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Curved Right Arrow 19"/>
          <p:cNvSpPr/>
          <p:nvPr/>
        </p:nvSpPr>
        <p:spPr>
          <a:xfrm>
            <a:off x="609600" y="5832475"/>
            <a:ext cx="990600" cy="685800"/>
          </a:xfrm>
          <a:prstGeom prst="curvedRightArrow">
            <a:avLst>
              <a:gd name="adj1" fmla="val 25000"/>
              <a:gd name="adj2" fmla="val 50000"/>
              <a:gd name="adj3" fmla="val 25000"/>
            </a:avLst>
          </a:prstGeom>
          <a:solidFill>
            <a:srgbClr val="0066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2" name="Curved Right Arrow 21"/>
          <p:cNvSpPr/>
          <p:nvPr/>
        </p:nvSpPr>
        <p:spPr>
          <a:xfrm rot="10800000">
            <a:off x="2971800" y="5832475"/>
            <a:ext cx="990600" cy="677863"/>
          </a:xfrm>
          <a:prstGeom prst="curvedRightArrow">
            <a:avLst/>
          </a:prstGeom>
          <a:solidFill>
            <a:srgbClr val="0066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3810" name="TextBox 22"/>
          <p:cNvSpPr txBox="1">
            <a:spLocks noChangeArrowheads="1"/>
          </p:cNvSpPr>
          <p:nvPr/>
        </p:nvSpPr>
        <p:spPr bwMode="auto">
          <a:xfrm>
            <a:off x="1752600" y="6213475"/>
            <a:ext cx="9810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00">
                <a:latin typeface="Calibri" pitchFamily="34" charset="0"/>
              </a:rPr>
              <a:t>Identify</a:t>
            </a:r>
          </a:p>
          <a:p>
            <a:pPr algn="ctr" eaLnBrk="1" hangingPunct="1"/>
            <a:r>
              <a:rPr lang="en-US" altLang="en-US" sz="1000">
                <a:latin typeface="Calibri" pitchFamily="34" charset="0"/>
              </a:rPr>
              <a:t>Requirements</a:t>
            </a:r>
          </a:p>
        </p:txBody>
      </p:sp>
      <p:sp>
        <p:nvSpPr>
          <p:cNvPr id="33811" name="TextBox 23"/>
          <p:cNvSpPr txBox="1">
            <a:spLocks noChangeArrowheads="1"/>
          </p:cNvSpPr>
          <p:nvPr/>
        </p:nvSpPr>
        <p:spPr bwMode="auto">
          <a:xfrm>
            <a:off x="1752600" y="5756275"/>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00">
                <a:latin typeface="Calibri" pitchFamily="34" charset="0"/>
              </a:rPr>
              <a:t>Implement</a:t>
            </a:r>
          </a:p>
          <a:p>
            <a:pPr algn="ctr" eaLnBrk="1" hangingPunct="1"/>
            <a:r>
              <a:rPr lang="en-US" altLang="en-US" sz="1000">
                <a:latin typeface="Calibri" pitchFamily="34" charset="0"/>
              </a:rPr>
              <a:t>Solutions</a:t>
            </a:r>
          </a:p>
        </p:txBody>
      </p:sp>
      <p:sp>
        <p:nvSpPr>
          <p:cNvPr id="25" name="Oval 24"/>
          <p:cNvSpPr/>
          <p:nvPr/>
        </p:nvSpPr>
        <p:spPr>
          <a:xfrm>
            <a:off x="304800" y="4114800"/>
            <a:ext cx="152400" cy="152400"/>
          </a:xfrm>
          <a:prstGeom prst="ellipse">
            <a:avLst/>
          </a:prstGeom>
          <a:solidFill>
            <a:srgbClr val="00B05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Oval 25"/>
          <p:cNvSpPr/>
          <p:nvPr/>
        </p:nvSpPr>
        <p:spPr>
          <a:xfrm>
            <a:off x="304800" y="4800600"/>
            <a:ext cx="152400" cy="152400"/>
          </a:xfrm>
          <a:prstGeom prst="ellipse">
            <a:avLst/>
          </a:prstGeom>
          <a:solidFill>
            <a:srgbClr val="00B05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8" name="Straight Connector 27"/>
          <p:cNvCxnSpPr/>
          <p:nvPr/>
        </p:nvCxnSpPr>
        <p:spPr>
          <a:xfrm>
            <a:off x="0" y="5410200"/>
            <a:ext cx="45720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815" name="TextBox 28"/>
          <p:cNvSpPr txBox="1">
            <a:spLocks noChangeArrowheads="1"/>
          </p:cNvSpPr>
          <p:nvPr/>
        </p:nvSpPr>
        <p:spPr bwMode="auto">
          <a:xfrm>
            <a:off x="1066800" y="5410200"/>
            <a:ext cx="2674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alibri" pitchFamily="34" charset="0"/>
              </a:rPr>
              <a:t>Initiate Continuous Development Cycle</a:t>
            </a:r>
          </a:p>
        </p:txBody>
      </p:sp>
      <p:sp>
        <p:nvSpPr>
          <p:cNvPr id="32" name="Oval 31"/>
          <p:cNvSpPr/>
          <p:nvPr/>
        </p:nvSpPr>
        <p:spPr>
          <a:xfrm>
            <a:off x="304800" y="4495800"/>
            <a:ext cx="152400" cy="152400"/>
          </a:xfrm>
          <a:prstGeom prst="ellipse">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r>
              <a:rPr lang="en-US" altLang="en-US" sz="3200" dirty="0" smtClean="0"/>
              <a:t>What does “institutional” mean?</a:t>
            </a:r>
            <a:r>
              <a:rPr lang="en-US" sz="3200" dirty="0" smtClean="0"/>
              <a:t/>
            </a:r>
            <a:br>
              <a:rPr lang="en-US" sz="3200" dirty="0" smtClean="0"/>
            </a:br>
            <a:r>
              <a:rPr lang="en-US" sz="3200" dirty="0" smtClean="0"/>
              <a:t>(</a:t>
            </a:r>
            <a:r>
              <a:rPr lang="en-US" sz="3200" dirty="0" smtClean="0">
                <a:hlinkClick r:id="rId3"/>
              </a:rPr>
              <a:t>An established organization</a:t>
            </a:r>
            <a:r>
              <a:rPr lang="en-US" sz="3200" dirty="0" smtClean="0"/>
              <a:t>)</a:t>
            </a:r>
            <a:r>
              <a:rPr lang="en-US" dirty="0" smtClean="0"/>
              <a:t/>
            </a:r>
            <a:br>
              <a:rPr lang="en-US" dirty="0" smtClean="0"/>
            </a:br>
            <a:endParaRPr lang="en-US" dirty="0"/>
          </a:p>
        </p:txBody>
      </p:sp>
      <p:pic>
        <p:nvPicPr>
          <p:cNvPr id="69634"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143000"/>
            <a:ext cx="7239000" cy="5087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755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lstStyle/>
          <a:p>
            <a:r>
              <a:rPr lang="en-US" altLang="en-US" dirty="0" smtClean="0"/>
              <a:t>What does “institutional” mean?</a:t>
            </a:r>
            <a:br>
              <a:rPr lang="en-US" altLang="en-US" dirty="0" smtClean="0"/>
            </a:br>
            <a:r>
              <a:rPr lang="en-US" altLang="en-US" sz="4000" dirty="0" smtClean="0"/>
              <a:t>(</a:t>
            </a:r>
            <a:r>
              <a:rPr lang="en-US" sz="4000" dirty="0" smtClean="0"/>
              <a:t>A  significant practice, relationship)</a:t>
            </a:r>
            <a:r>
              <a:rPr lang="en-US" dirty="0" smtClean="0"/>
              <a:t/>
            </a:r>
            <a:br>
              <a:rPr lang="en-US" dirty="0" smtClean="0"/>
            </a:br>
            <a:endParaRPr lang="en-US" dirty="0"/>
          </a:p>
        </p:txBody>
      </p:sp>
      <p:pic>
        <p:nvPicPr>
          <p:cNvPr id="83970" name="Picture 2" descr="C:\Users\Z0ap99x\Pictures\KM\rings.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32000" y="1958181"/>
            <a:ext cx="508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953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lstStyle/>
          <a:p>
            <a:r>
              <a:rPr lang="en-US" altLang="en-US" sz="2800" dirty="0" smtClean="0"/>
              <a:t>What does “institutional” mean?</a:t>
            </a:r>
            <a:br>
              <a:rPr lang="en-US" altLang="en-US" sz="2800" dirty="0" smtClean="0"/>
            </a:br>
            <a:r>
              <a:rPr lang="en-US" altLang="en-US" sz="2800" dirty="0" smtClean="0"/>
              <a:t>(Someone firmly associated with a place or thing</a:t>
            </a:r>
            <a:r>
              <a:rPr lang="en-US" altLang="en-US" sz="2000" dirty="0" smtClean="0"/>
              <a:t>. )</a:t>
            </a:r>
            <a:r>
              <a:rPr lang="en-US" dirty="0" smtClean="0"/>
              <a:t/>
            </a:r>
            <a:br>
              <a:rPr lang="en-US" dirty="0" smtClean="0"/>
            </a:br>
            <a:endParaRPr lang="en-US" dirty="0"/>
          </a:p>
        </p:txBody>
      </p:sp>
      <p:pic>
        <p:nvPicPr>
          <p:cNvPr id="7065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133600"/>
            <a:ext cx="3200400" cy="443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0" name="Picture 4" descr="http://snapfashion.files.wordpress.com/2012/07/stones-sinistersaladmusikal-wordpress.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4190999"/>
            <a:ext cx="5715000" cy="2514601"/>
          </a:xfrm>
          <a:prstGeom prst="rect">
            <a:avLst/>
          </a:prstGeom>
          <a:noFill/>
          <a:extLst>
            <a:ext uri="{909E8E84-426E-40DD-AFC4-6F175D3DCCD1}">
              <a14:hiddenFill xmlns:a14="http://schemas.microsoft.com/office/drawing/2010/main">
                <a:solidFill>
                  <a:srgbClr val="FFFFFF"/>
                </a:solidFill>
              </a14:hiddenFill>
            </a:ext>
          </a:extLst>
        </p:spPr>
      </p:pic>
      <p:pic>
        <p:nvPicPr>
          <p:cNvPr id="70663" name="Picture 7" descr="C:\Users\Z0ap99x\Pictures\Abraham-Lincoln-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1800" y="1246939"/>
            <a:ext cx="4079916" cy="305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314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a:t>
            </a:r>
            <a:br>
              <a:rPr lang="en-US" dirty="0" smtClean="0"/>
            </a:br>
            <a:r>
              <a:rPr lang="en-US" sz="4000" dirty="0" smtClean="0"/>
              <a:t>Noun? Verb?</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40816889"/>
              </p:ext>
            </p:extLst>
          </p:nvPr>
        </p:nvGraphicFramePr>
        <p:xfrm>
          <a:off x="990600" y="1752600"/>
          <a:ext cx="6934200" cy="3048000"/>
        </p:xfrm>
        <a:graphic>
          <a:graphicData uri="http://schemas.openxmlformats.org/drawingml/2006/table">
            <a:tbl>
              <a:tblPr firstRow="1" bandRow="1">
                <a:tableStyleId>{5C22544A-7EE6-4342-B048-85BDC9FD1C3A}</a:tableStyleId>
              </a:tblPr>
              <a:tblGrid>
                <a:gridCol w="2311400"/>
                <a:gridCol w="2311400"/>
                <a:gridCol w="2311400"/>
              </a:tblGrid>
              <a:tr h="609600">
                <a:tc>
                  <a:txBody>
                    <a:bodyPr/>
                    <a:lstStyle/>
                    <a:p>
                      <a:r>
                        <a:rPr lang="en-US" dirty="0" smtClean="0"/>
                        <a:t>MEANS</a:t>
                      </a:r>
                      <a:endParaRPr lang="en-US" dirty="0"/>
                    </a:p>
                  </a:txBody>
                  <a:tcPr/>
                </a:tc>
                <a:tc>
                  <a:txBody>
                    <a:bodyPr/>
                    <a:lstStyle/>
                    <a:p>
                      <a:r>
                        <a:rPr lang="en-US" dirty="0" smtClean="0"/>
                        <a:t>WAYS</a:t>
                      </a:r>
                      <a:endParaRPr lang="en-US" dirty="0"/>
                    </a:p>
                  </a:txBody>
                  <a:tcPr/>
                </a:tc>
                <a:tc>
                  <a:txBody>
                    <a:bodyPr/>
                    <a:lstStyle/>
                    <a:p>
                      <a:r>
                        <a:rPr lang="en-US" dirty="0" smtClean="0"/>
                        <a:t>ENDS</a:t>
                      </a:r>
                      <a:endParaRPr lang="en-US" dirty="0"/>
                    </a:p>
                  </a:txBody>
                  <a:tcPr/>
                </a:tc>
              </a:tr>
              <a:tr h="609600">
                <a:tc>
                  <a:txBody>
                    <a:bodyPr/>
                    <a:lstStyle/>
                    <a:p>
                      <a:r>
                        <a:rPr lang="en-US" dirty="0" smtClean="0"/>
                        <a:t>People</a:t>
                      </a:r>
                      <a:endParaRPr lang="en-US" dirty="0"/>
                    </a:p>
                  </a:txBody>
                  <a:tcPr/>
                </a:tc>
                <a:tc>
                  <a:txBody>
                    <a:bodyPr/>
                    <a:lstStyle/>
                    <a:p>
                      <a:r>
                        <a:rPr lang="en-US" dirty="0" smtClean="0"/>
                        <a:t>People</a:t>
                      </a:r>
                      <a:endParaRPr lang="en-US" dirty="0"/>
                    </a:p>
                  </a:txBody>
                  <a:tcPr/>
                </a:tc>
                <a:tc>
                  <a:txBody>
                    <a:bodyPr/>
                    <a:lstStyle/>
                    <a:p>
                      <a:r>
                        <a:rPr lang="en-US" dirty="0" smtClean="0"/>
                        <a:t>People</a:t>
                      </a:r>
                      <a:endParaRPr lang="en-US" dirty="0"/>
                    </a:p>
                  </a:txBody>
                  <a:tcPr/>
                </a:tc>
              </a:tr>
              <a:tr h="609600">
                <a:tc>
                  <a:txBody>
                    <a:bodyPr/>
                    <a:lstStyle/>
                    <a:p>
                      <a:r>
                        <a:rPr lang="en-US" dirty="0" smtClean="0"/>
                        <a:t>Processes</a:t>
                      </a:r>
                      <a:endParaRPr lang="en-US" dirty="0"/>
                    </a:p>
                  </a:txBody>
                  <a:tcPr/>
                </a:tc>
                <a:tc>
                  <a:txBody>
                    <a:bodyPr/>
                    <a:lstStyle/>
                    <a:p>
                      <a:r>
                        <a:rPr lang="en-US" dirty="0" smtClean="0"/>
                        <a:t>Processes</a:t>
                      </a:r>
                      <a:endParaRPr lang="en-US" dirty="0"/>
                    </a:p>
                  </a:txBody>
                  <a:tcPr/>
                </a:tc>
                <a:tc>
                  <a:txBody>
                    <a:bodyPr/>
                    <a:lstStyle/>
                    <a:p>
                      <a:r>
                        <a:rPr lang="en-US" dirty="0" smtClean="0"/>
                        <a:t>Processes</a:t>
                      </a:r>
                      <a:endParaRPr lang="en-US" dirty="0"/>
                    </a:p>
                  </a:txBody>
                  <a:tcPr/>
                </a:tc>
              </a:tr>
              <a:tr h="609600">
                <a:tc>
                  <a:txBody>
                    <a:bodyPr/>
                    <a:lstStyle/>
                    <a:p>
                      <a:r>
                        <a:rPr lang="en-US" dirty="0" smtClean="0"/>
                        <a:t>Organization</a:t>
                      </a:r>
                      <a:endParaRPr lang="en-US" dirty="0"/>
                    </a:p>
                  </a:txBody>
                  <a:tcPr/>
                </a:tc>
                <a:tc>
                  <a:txBody>
                    <a:bodyPr/>
                    <a:lstStyle/>
                    <a:p>
                      <a:r>
                        <a:rPr lang="en-US" dirty="0" smtClean="0"/>
                        <a:t>Organization</a:t>
                      </a:r>
                      <a:endParaRPr lang="en-US" dirty="0"/>
                    </a:p>
                  </a:txBody>
                  <a:tcPr/>
                </a:tc>
                <a:tc>
                  <a:txBody>
                    <a:bodyPr/>
                    <a:lstStyle/>
                    <a:p>
                      <a:r>
                        <a:rPr lang="en-US" dirty="0" smtClean="0"/>
                        <a:t>Organization</a:t>
                      </a:r>
                      <a:endParaRPr lang="en-US" dirty="0"/>
                    </a:p>
                  </a:txBody>
                  <a:tcPr/>
                </a:tc>
              </a:tr>
              <a:tr h="609600">
                <a:tc>
                  <a:txBody>
                    <a:bodyPr/>
                    <a:lstStyle/>
                    <a:p>
                      <a:r>
                        <a:rPr lang="en-US" dirty="0" smtClean="0"/>
                        <a:t>Tools</a:t>
                      </a:r>
                      <a:endParaRPr lang="en-US" dirty="0"/>
                    </a:p>
                  </a:txBody>
                  <a:tcPr/>
                </a:tc>
                <a:tc>
                  <a:txBody>
                    <a:bodyPr/>
                    <a:lstStyle/>
                    <a:p>
                      <a:r>
                        <a:rPr lang="en-US" dirty="0" smtClean="0"/>
                        <a:t>Tools</a:t>
                      </a:r>
                      <a:endParaRPr lang="en-US" dirty="0"/>
                    </a:p>
                  </a:txBody>
                  <a:tcPr/>
                </a:tc>
                <a:tc>
                  <a:txBody>
                    <a:bodyPr/>
                    <a:lstStyle/>
                    <a:p>
                      <a:r>
                        <a:rPr lang="en-US" dirty="0" smtClean="0"/>
                        <a:t>Tools</a:t>
                      </a:r>
                      <a:endParaRPr lang="en-US" dirty="0"/>
                    </a:p>
                  </a:txBody>
                  <a:tcPr/>
                </a:tc>
              </a:tr>
            </a:tbl>
          </a:graphicData>
        </a:graphic>
      </p:graphicFrame>
    </p:spTree>
    <p:extLst>
      <p:ext uri="{BB962C8B-B14F-4D97-AF65-F5344CB8AC3E}">
        <p14:creationId xmlns:p14="http://schemas.microsoft.com/office/powerpoint/2010/main" val="3544248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sz="4000" dirty="0" smtClean="0"/>
              <a:t>Is there a difference between the two areas with regard to KM?</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Difference in time horizons – </a:t>
            </a:r>
          </a:p>
          <a:p>
            <a:pPr marL="0" indent="0">
              <a:buNone/>
            </a:pPr>
            <a:r>
              <a:rPr lang="en-US" dirty="0"/>
              <a:t>	</a:t>
            </a:r>
            <a:r>
              <a:rPr lang="en-US" dirty="0" smtClean="0"/>
              <a:t>nearer in operational environments</a:t>
            </a:r>
          </a:p>
          <a:p>
            <a:r>
              <a:rPr lang="en-US" dirty="0" smtClean="0"/>
              <a:t>Civilian “heavy” vs. Military “heavy”</a:t>
            </a:r>
          </a:p>
          <a:p>
            <a:r>
              <a:rPr lang="en-US" dirty="0" smtClean="0"/>
              <a:t>Systems are different, processes very similar</a:t>
            </a:r>
          </a:p>
          <a:p>
            <a:r>
              <a:rPr lang="en-US" dirty="0" smtClean="0"/>
              <a:t>Terminology (vernacular) may be different</a:t>
            </a:r>
          </a:p>
          <a:p>
            <a:endParaRPr lang="en-US" dirty="0" smtClean="0"/>
          </a:p>
          <a:p>
            <a:endParaRPr lang="en-US" dirty="0"/>
          </a:p>
        </p:txBody>
      </p:sp>
    </p:spTree>
    <p:extLst>
      <p:ext uri="{BB962C8B-B14F-4D97-AF65-F5344CB8AC3E}">
        <p14:creationId xmlns:p14="http://schemas.microsoft.com/office/powerpoint/2010/main" val="99918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76200"/>
            <a:ext cx="8229600" cy="1143000"/>
          </a:xfrm>
        </p:spPr>
        <p:txBody>
          <a:bodyPr/>
          <a:lstStyle/>
          <a:p>
            <a:r>
              <a:rPr lang="en-US" altLang="en-US" sz="3600" b="1" smtClean="0">
                <a:latin typeface="Arial" charset="0"/>
                <a:cs typeface="Arial" charset="0"/>
              </a:rPr>
              <a:t>So less talk, let’s just do it…</a:t>
            </a:r>
          </a:p>
        </p:txBody>
      </p:sp>
      <p:sp>
        <p:nvSpPr>
          <p:cNvPr id="6147" name="Rectangle 4"/>
          <p:cNvSpPr>
            <a:spLocks noChangeArrowheads="1"/>
          </p:cNvSpPr>
          <p:nvPr/>
        </p:nvSpPr>
        <p:spPr bwMode="auto">
          <a:xfrm>
            <a:off x="152400" y="1166813"/>
            <a:ext cx="8839200" cy="271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800100" indent="-342900" eaLnBrk="0" hangingPunct="0">
              <a:defRPr>
                <a:solidFill>
                  <a:schemeClr val="tx1"/>
                </a:solidFill>
                <a:latin typeface="Arial" charset="0"/>
                <a:cs typeface="Arial" charset="0"/>
              </a:defRPr>
            </a:lvl2pPr>
            <a:lvl3pPr marL="1200150" indent="-28575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dirty="0" err="1"/>
              <a:t>CoS</a:t>
            </a:r>
            <a:r>
              <a:rPr lang="en-US" altLang="en-US" sz="2400" b="1" dirty="0"/>
              <a:t> Guidance: </a:t>
            </a:r>
            <a:r>
              <a:rPr lang="en-US" altLang="en-US" sz="2800" dirty="0"/>
              <a:t>Develop a Common Operating Picture  for CAC to synchronize operations and events</a:t>
            </a:r>
            <a:r>
              <a:rPr lang="en-US" altLang="en-US" sz="2800" b="1" dirty="0"/>
              <a:t>. </a:t>
            </a:r>
            <a:endParaRPr lang="en-US" altLang="en-US" sz="2800" b="1" dirty="0" smtClean="0"/>
          </a:p>
          <a:p>
            <a:pPr eaLnBrk="1" hangingPunct="1"/>
            <a:r>
              <a:rPr lang="en-US" altLang="en-US" sz="2800" b="1" dirty="0" smtClean="0"/>
              <a:t> </a:t>
            </a:r>
            <a:endParaRPr lang="en-US" altLang="en-US" sz="2400" b="1" dirty="0"/>
          </a:p>
          <a:p>
            <a:pPr lvl="1" eaLnBrk="1" hangingPunct="1">
              <a:spcBef>
                <a:spcPct val="20000"/>
              </a:spcBef>
              <a:buFont typeface="Arial" charset="0"/>
              <a:buChar char="•"/>
            </a:pPr>
            <a:r>
              <a:rPr lang="en-US" altLang="en-US" sz="2400" dirty="0" smtClean="0"/>
              <a:t>Focus </a:t>
            </a:r>
            <a:r>
              <a:rPr lang="en-US" altLang="en-US" sz="2400" dirty="0"/>
              <a:t>on </a:t>
            </a:r>
            <a:r>
              <a:rPr lang="en-US" altLang="en-US" sz="2400" b="1" i="1" dirty="0"/>
              <a:t>sharing information </a:t>
            </a:r>
            <a:endParaRPr lang="en-US" altLang="en-US" sz="2400" b="1" i="1" dirty="0" smtClean="0"/>
          </a:p>
          <a:p>
            <a:pPr lvl="1" eaLnBrk="1" hangingPunct="1">
              <a:spcBef>
                <a:spcPct val="20000"/>
              </a:spcBef>
              <a:buFont typeface="Arial" charset="0"/>
              <a:buChar char="•"/>
            </a:pPr>
            <a:r>
              <a:rPr lang="en-US" altLang="en-US" sz="2400" dirty="0" smtClean="0"/>
              <a:t>Eliminate </a:t>
            </a:r>
            <a:r>
              <a:rPr lang="en-US" altLang="en-US" sz="2400" dirty="0"/>
              <a:t>the </a:t>
            </a:r>
            <a:r>
              <a:rPr lang="en-US" altLang="en-US" sz="2400" b="1" i="1" dirty="0"/>
              <a:t>“Click to Know” </a:t>
            </a:r>
            <a:endParaRPr lang="en-US" altLang="en-US" sz="2400" b="1" i="1" dirty="0" smtClean="0"/>
          </a:p>
          <a:p>
            <a:pPr lvl="1" eaLnBrk="1" hangingPunct="1">
              <a:spcBef>
                <a:spcPct val="20000"/>
              </a:spcBef>
              <a:buFont typeface="Arial" charset="0"/>
              <a:buChar char="•"/>
            </a:pPr>
            <a:r>
              <a:rPr lang="en-US" altLang="en-US" sz="2400" dirty="0" smtClean="0"/>
              <a:t>Use </a:t>
            </a:r>
            <a:r>
              <a:rPr lang="en-US" altLang="en-US" sz="2400" b="1" i="1" dirty="0"/>
              <a:t>Existing</a:t>
            </a:r>
            <a:r>
              <a:rPr lang="en-US" altLang="en-US" sz="2400" dirty="0"/>
              <a:t> </a:t>
            </a:r>
            <a:r>
              <a:rPr lang="en-US" altLang="en-US" sz="2400" dirty="0" smtClean="0"/>
              <a:t>Information</a:t>
            </a:r>
            <a:endParaRPr lang="en-US" alt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44EADDBBD6274E846239A9E384CE92" ma:contentTypeVersion="7" ma:contentTypeDescription="Create a new document." ma:contentTypeScope="" ma:versionID="ec496b51ab2e28e034eeaa1beca005d4">
  <xsd:schema xmlns:xsd="http://www.w3.org/2001/XMLSchema" xmlns:xs="http://www.w3.org/2001/XMLSchema" xmlns:p="http://schemas.microsoft.com/office/2006/metadata/properties" xmlns:ns1="http://schemas.microsoft.com/sharepoint/v3" xmlns:ns2="0428773e-217f-4e15-a2af-b1d476df28c8" targetNamespace="http://schemas.microsoft.com/office/2006/metadata/properties" ma:root="true" ma:fieldsID="574fc0fc314f65e5b9da6d178dcb06d2" ns1:_="" ns2:_="">
    <xsd:import namespace="http://schemas.microsoft.com/sharepoint/v3"/>
    <xsd:import namespace="0428773e-217f-4e15-a2af-b1d476df28c8"/>
    <xsd:element name="properties">
      <xsd:complexType>
        <xsd:sequence>
          <xsd:element name="documentManagement">
            <xsd:complexType>
              <xsd:all>
                <xsd:element ref="ns2:Impacts_x0020_Who" minOccurs="0"/>
                <xsd:element ref="ns2:File_x0020_Type0" minOccurs="0"/>
                <xsd:element ref="ns2:General_x0020_Topic" minOccurs="0"/>
                <xsd:element ref="ns2:Specific_x0020_Category"/>
                <xsd:element ref="ns2:_dlc_DocId" minOccurs="0"/>
                <xsd:element ref="ns2:_dlc_DocIdUrl" minOccurs="0"/>
                <xsd:element ref="ns2:_dlc_DocIdPersistId" minOccurs="0"/>
                <xsd:element ref="ns2:POC_x002f_Source_x002f_Author"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6"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28773e-217f-4e15-a2af-b1d476df28c8" elementFormDefault="qualified">
    <xsd:import namespace="http://schemas.microsoft.com/office/2006/documentManagement/types"/>
    <xsd:import namespace="http://schemas.microsoft.com/office/infopath/2007/PartnerControls"/>
    <xsd:element name="Impacts_x0020_Who" ma:index="8" nillable="true" ma:displayName="Impacts Who" ma:description="Person/Or this document impacts" ma:internalName="Impacts_x0020_Who" ma:readOnly="false">
      <xsd:simpleType>
        <xsd:restriction base="dms:Text">
          <xsd:maxLength value="255"/>
        </xsd:restriction>
      </xsd:simpleType>
    </xsd:element>
    <xsd:element name="File_x0020_Type0" ma:index="9" nillable="true" ma:displayName="File Type" ma:description="What is is? A Plan? A template? A Form?" ma:internalName="File_x0020_Type0" ma:readOnly="false">
      <xsd:simpleType>
        <xsd:restriction base="dms:Text">
          <xsd:maxLength value="255"/>
        </xsd:restriction>
      </xsd:simpleType>
    </xsd:element>
    <xsd:element name="General_x0020_Topic" ma:index="10" nillable="true" ma:displayName="General Topic" ma:description="General category" ma:format="Dropdown" ma:internalName="General_x0020_Topic">
      <xsd:simpleType>
        <xsd:union memberTypes="dms:Text">
          <xsd:simpleType>
            <xsd:restriction base="dms:Choice">
              <xsd:enumeration value="Briefings"/>
              <xsd:enumeration value="CAC Info"/>
              <xsd:enumeration value="CKO Overview"/>
              <xsd:enumeration value="Guidance"/>
              <xsd:enumeration value="History Reports"/>
              <xsd:enumeration value="KM resources"/>
              <xsd:enumeration value="Projects"/>
              <xsd:enumeration value="SMS"/>
              <xsd:enumeration value="Taskings"/>
              <xsd:enumeration value="TASP"/>
              <xsd:enumeration value="TRADOC"/>
              <xsd:enumeration value="Training"/>
              <xsd:enumeration value="WarFighter Forum"/>
            </xsd:restriction>
          </xsd:simpleType>
        </xsd:union>
      </xsd:simpleType>
    </xsd:element>
    <xsd:element name="Specific_x0020_Category" ma:index="11" ma:displayName="Specific Category" ma:description="What it exactly is under the general category" ma:format="RadioButtons" ma:internalName="Specific_x0020_Category">
      <xsd:simpleType>
        <xsd:union memberTypes="dms:Text">
          <xsd:simpleType>
            <xsd:restriction base="dms:Choice">
              <xsd:enumeration value="AOKM CKO Class"/>
              <xsd:enumeration value="AOKM Q Course"/>
              <xsd:enumeration value="Battle Rhythm"/>
              <xsd:enumeration value="CADD Brief on Doctrine 2015"/>
              <xsd:enumeration value="Calendar"/>
              <xsd:enumeration value="CDID"/>
              <xsd:enumeration value="CKO 90 Day update"/>
              <xsd:enumeration value="CKO Inbrief"/>
              <xsd:enumeration value="CKO Manning"/>
              <xsd:enumeration value="CKO Positions"/>
              <xsd:enumeration value="CKO Project Management"/>
              <xsd:enumeration value="CKO Strategy"/>
              <xsd:enumeration value="CMD Dashboards"/>
              <xsd:enumeration value="CMD Digital Staffing"/>
              <xsd:enumeration value="COP"/>
              <xsd:enumeration value="CoS Update"/>
              <xsd:enumeration value="Country Code"/>
              <xsd:enumeration value="Digital Staffing"/>
              <xsd:enumeration value="Executive Services"/>
              <xsd:enumeration value="F2S (Faces to Spaces)"/>
              <xsd:enumeration value="Facebook"/>
              <xsd:enumeration value="Forum Facilitator"/>
              <xsd:enumeration value="Funding"/>
              <xsd:enumeration value="G1 Awards"/>
              <xsd:enumeration value="G2"/>
              <xsd:enumeration value="G8"/>
              <xsd:enumeration value="KM"/>
              <xsd:enumeration value="KM:Compliance"/>
              <xsd:enumeration value="KM:Content Management"/>
              <xsd:enumeration value="KM-PI"/>
              <xsd:enumeration value="KMWG (CAC)"/>
              <xsd:enumeration value="KMWG (CAC):Agendas &amp; Minutes"/>
              <xsd:enumeration value="LD&amp;E"/>
              <xsd:enumeration value="LDE"/>
              <xsd:enumeration value="OSC-I"/>
              <xsd:enumeration value="PCCB"/>
              <xsd:enumeration value="Personnel manning"/>
              <xsd:enumeration value="Points of contact"/>
              <xsd:enumeration value="Portal Initiatives"/>
              <xsd:enumeration value="Portal OPORD"/>
              <xsd:enumeration value="Process (improvement)"/>
              <xsd:enumeration value="Process Interviews"/>
              <xsd:enumeration value="Project list and Strategy"/>
              <xsd:enumeration value="PWS and Funding"/>
              <xsd:enumeration value="Rapid Assessment 201103"/>
              <xsd:enumeration value="Sec+ &amp; PMP"/>
              <xsd:enumeration value="Security"/>
              <xsd:enumeration value="SMS"/>
              <xsd:enumeration value="SOP"/>
              <xsd:enumeration value="Strategy Mapping"/>
              <xsd:enumeration value="Training"/>
              <xsd:enumeration value="Transition"/>
              <xsd:enumeration value="TSSE Brief for Command Dashboard"/>
              <xsd:enumeration value="Warfighter Forum"/>
              <xsd:enumeration value="Warfighter Forums"/>
              <xsd:enumeration value="Weather"/>
              <xsd:enumeration value="What is KM"/>
            </xsd:restriction>
          </xsd:simpleType>
        </xsd:union>
      </xsd:simpleType>
    </xsd:element>
    <xsd:element name="_dlc_DocId" ma:index="12" nillable="true" ma:displayName="Document ID Value" ma:description="The value of the document ID assigned to this item." ma:internalName="_dlc_DocId" ma:readOnly="false">
      <xsd:simpleType>
        <xsd:restriction base="dms:Text"/>
      </xsd:simpleType>
    </xsd:element>
    <xsd:element name="_dlc_DocIdUrl" ma:index="13"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false">
      <xsd:simpleType>
        <xsd:restriction base="dms:Boolean"/>
      </xsd:simpleType>
    </xsd:element>
    <xsd:element name="POC_x002f_Source_x002f_Author" ma:index="15" nillable="true" ma:displayName="POC/Source/Author" ma:internalName="POC_x002f_Source_x002f_Author"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Policy Auditing</Name>
    <Synchronization>Synchronous</Synchronization>
    <Type>10001</Type>
    <SequenceNumber>1100</SequenceNumber>
    <Assembly>Microsoft.Office.Policy, Version=14.0.0.0, Culture=neutral, PublicKeyToken=71e9bce111e9429c</Assembly>
    <Class>Microsoft.Office.RecordsManagement.Internal.AuditHandler</Class>
    <Data/>
    <Filter/>
  </Receiver>
  <Receiver>
    <Name>Policy Auditing</Name>
    <Synchronization>Synchronous</Synchronization>
    <Type>10002</Type>
    <SequenceNumber>1101</SequenceNumber>
    <Assembly>Microsoft.Office.Policy, Version=14.0.0.0, Culture=neutral, PublicKeyToken=71e9bce111e9429c</Assembly>
    <Class>Microsoft.Office.RecordsManagement.Internal.AuditHandler</Class>
    <Data/>
    <Filter/>
  </Receiver>
  <Receiver>
    <Name>Policy Auditing</Name>
    <Synchronization>Synchronous</Synchronization>
    <Type>10004</Type>
    <SequenceNumber>1102</SequenceNumber>
    <Assembly>Microsoft.Office.Policy, Version=14.0.0.0, Culture=neutral, PublicKeyToken=71e9bce111e9429c</Assembly>
    <Class>Microsoft.Office.RecordsManagement.Internal.AuditHandler</Class>
    <Data/>
    <Filter/>
  </Receiver>
  <Receiver>
    <Name>Policy Auditing</Name>
    <Synchronization>Synchronous</Synchronization>
    <Type>10006</Type>
    <SequenceNumber>1103</SequenceNumber>
    <Assembly>Microsoft.Office.Policy, Version=14.0.0.0, Culture=neutral, PublicKeyToken=71e9bce111e9429c</Assembly>
    <Class>Microsoft.Office.RecordsManagement.Internal.AuditHandler</Class>
    <Data/>
    <Filter/>
  </Receiver>
</spe:Receivers>
</file>

<file path=customXml/item4.xml><?xml version="1.0" encoding="utf-8"?>
<?mso-contentType ?>
<p:Policy xmlns:p="office.server.policy" id="" local="true">
  <p:Name>Document</p:Name>
  <p:Description/>
  <p:Statement/>
  <p:PolicyItems>
    <p:PolicyItem featureId="Microsoft.Office.RecordsManagement.PolicyFeatures.PolicyAudit" staticId="0x0101|8138272" UniqueId="b4689997-ad7b-4572-ba64-73a33dfcb7bc">
      <p:Name>Auditing</p:Name>
      <p:Description>Audits user actions on documents and list items to the Audit Log.</p:Description>
      <p:CustomData>
        <Audit>
          <Update/>
          <DeleteRestore/>
        </Audit>
      </p:CustomData>
    </p:PolicyItem>
  </p:PolicyItems>
</p:Policy>
</file>

<file path=customXml/item5.xml><?xml version="1.0" encoding="utf-8"?>
<p:properties xmlns:p="http://schemas.microsoft.com/office/2006/metadata/properties" xmlns:xsi="http://www.w3.org/2001/XMLSchema-instance" xmlns:pc="http://schemas.microsoft.com/office/infopath/2007/PartnerControls">
  <documentManagement>
    <General_x0020_Topic xmlns="0428773e-217f-4e15-a2af-b1d476df28c8">Briefings</General_x0020_Topic>
    <Specific_x0020_Category xmlns="0428773e-217f-4e15-a2af-b1d476df28c8">AOKM CKO Class</Specific_x0020_Category>
    <POC_x002f_Source_x002f_Author xmlns="0428773e-217f-4e15-a2af-b1d476df28c8">CAC CKO</POC_x002f_Source_x002f_Author>
    <File_x0020_Type0 xmlns="0428773e-217f-4e15-a2af-b1d476df28c8" xsi:nil="true"/>
    <_dlc_DocId xmlns="0428773e-217f-4e15-a2af-b1d476df28c8" xsi:nil="true"/>
    <_dlc_DocIdUrl xmlns="0428773e-217f-4e15-a2af-b1d476df28c8">
      <Url xsi:nil="true"/>
      <Description xsi:nil="true"/>
    </_dlc_DocIdUrl>
    <_dlc_DocIdPersistId xmlns="0428773e-217f-4e15-a2af-b1d476df28c8" xsi:nil="true"/>
    <Impacts_x0020_Who xmlns="0428773e-217f-4e15-a2af-b1d476df28c8">CKO</Impacts_x0020_Who>
  </documentManagement>
</p:properties>
</file>

<file path=customXml/item6.xml><?xml version="1.0" encoding="utf-8"?>
<LongProperties xmlns="http://schemas.microsoft.com/office/2006/metadata/longProperties"/>
</file>

<file path=customXml/itemProps1.xml><?xml version="1.0" encoding="utf-8"?>
<ds:datastoreItem xmlns:ds="http://schemas.openxmlformats.org/officeDocument/2006/customXml" ds:itemID="{4EF10F45-D5D3-431A-8D0A-2EABC2FBA4BA}">
  <ds:schemaRefs>
    <ds:schemaRef ds:uri="http://schemas.microsoft.com/sharepoint/v3/contenttype/forms"/>
  </ds:schemaRefs>
</ds:datastoreItem>
</file>

<file path=customXml/itemProps2.xml><?xml version="1.0" encoding="utf-8"?>
<ds:datastoreItem xmlns:ds="http://schemas.openxmlformats.org/officeDocument/2006/customXml" ds:itemID="{1DACAEB3-2CCC-4CB8-9950-BBD8049208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428773e-217f-4e15-a2af-b1d476df28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B22842-8FCD-43A8-BB98-A14F28251291}">
  <ds:schemaRefs>
    <ds:schemaRef ds:uri="http://schemas.microsoft.com/sharepoint/events"/>
  </ds:schemaRefs>
</ds:datastoreItem>
</file>

<file path=customXml/itemProps4.xml><?xml version="1.0" encoding="utf-8"?>
<ds:datastoreItem xmlns:ds="http://schemas.openxmlformats.org/officeDocument/2006/customXml" ds:itemID="{ED8AB221-F3D8-401A-9AE2-74B6F562D09D}">
  <ds:schemaRefs>
    <ds:schemaRef ds:uri="office.server.policy"/>
  </ds:schemaRefs>
</ds:datastoreItem>
</file>

<file path=customXml/itemProps5.xml><?xml version="1.0" encoding="utf-8"?>
<ds:datastoreItem xmlns:ds="http://schemas.openxmlformats.org/officeDocument/2006/customXml" ds:itemID="{DB18CEF8-8F1A-40C2-80B9-F47F4E89F76E}">
  <ds:schemaRefs>
    <ds:schemaRef ds:uri="http://purl.org/dc/elements/1.1/"/>
    <ds:schemaRef ds:uri="http://www.w3.org/XML/1998/namespace"/>
    <ds:schemaRef ds:uri="http://schemas.microsoft.com/office/2006/metadata/properties"/>
    <ds:schemaRef ds:uri="0428773e-217f-4e15-a2af-b1d476df28c8"/>
    <ds:schemaRef ds:uri="http://purl.org/dc/terms/"/>
    <ds:schemaRef ds:uri="http://schemas.microsoft.com/sharepoint/v3"/>
    <ds:schemaRef ds:uri="http://schemas.microsoft.com/office/2006/documentManagement/types"/>
    <ds:schemaRef ds:uri="http://purl.org/dc/dcmitype/"/>
    <ds:schemaRef ds:uri="http://schemas.microsoft.com/office/infopath/2007/PartnerControls"/>
    <ds:schemaRef ds:uri="http://schemas.openxmlformats.org/package/2006/metadata/core-properties"/>
  </ds:schemaRefs>
</ds:datastoreItem>
</file>

<file path=customXml/itemProps6.xml><?xml version="1.0" encoding="utf-8"?>
<ds:datastoreItem xmlns:ds="http://schemas.openxmlformats.org/officeDocument/2006/customXml" ds:itemID="{0B71CA59-3511-4263-AEBB-6B57D5F16B8D}">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6310</TotalTime>
  <Words>3533</Words>
  <Application>Microsoft Office PowerPoint</Application>
  <PresentationFormat>On-screen Show (4:3)</PresentationFormat>
  <Paragraphs>540</Paragraphs>
  <Slides>36</Slides>
  <Notes>21</Notes>
  <HiddenSlides>11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Wingdings</vt:lpstr>
      <vt:lpstr>Office Theme</vt:lpstr>
      <vt:lpstr>AKMQC 16-003 Institutional KM Presentation 08 MAR 16</vt:lpstr>
      <vt:lpstr>Institutional vs. Operational KM</vt:lpstr>
      <vt:lpstr>Institutional vs. Operational KM</vt:lpstr>
      <vt:lpstr>What does “institutional” mean? (An established organization) </vt:lpstr>
      <vt:lpstr>What does “institutional” mean? (A  significant practice, relationship) </vt:lpstr>
      <vt:lpstr>What does “institutional” mean? (Someone firmly associated with a place or thing. ) </vt:lpstr>
      <vt:lpstr>Perspective: Noun? Verb?</vt:lpstr>
      <vt:lpstr> Is there a difference between the two areas with regard to KM? </vt:lpstr>
      <vt:lpstr>So less talk, let’s just do it…</vt:lpstr>
      <vt:lpstr>PowerPoint Presentation</vt:lpstr>
      <vt:lpstr>PowerPoint Presentation</vt:lpstr>
      <vt:lpstr>What do we do?</vt:lpstr>
      <vt:lpstr>What did we do?</vt:lpstr>
      <vt:lpstr>KM Process and the CAC COP</vt:lpstr>
      <vt:lpstr>COP/Battle Rhythm Requirements Review 09 DEC 12</vt:lpstr>
      <vt:lpstr>KM Process of Building a COP</vt:lpstr>
      <vt:lpstr>COP Development</vt:lpstr>
      <vt:lpstr>What we did…</vt:lpstr>
      <vt:lpstr>What we changed…</vt:lpstr>
      <vt:lpstr>PowerPoint Presentation</vt:lpstr>
      <vt:lpstr>PowerPoint Presentation</vt:lpstr>
      <vt:lpstr>Other CKO Initiatives</vt:lpstr>
      <vt:lpstr>What was the difference?</vt:lpstr>
      <vt:lpstr>Take Away’s</vt:lpstr>
      <vt:lpstr>Closing reminders… </vt:lpstr>
      <vt:lpstr>Bibliography </vt:lpstr>
      <vt:lpstr>SMS Overview</vt:lpstr>
      <vt:lpstr>SMS Demo</vt:lpstr>
      <vt:lpstr>Why include this in a KM class?</vt:lpstr>
      <vt:lpstr>Back-Up Slides</vt:lpstr>
      <vt:lpstr>PowerPoint Presentation</vt:lpstr>
      <vt:lpstr>PowerPoint Presentation</vt:lpstr>
      <vt:lpstr>Strategic Lines of Effort Activities </vt:lpstr>
      <vt:lpstr>Current Activities</vt:lpstr>
      <vt:lpstr>PowerPoint Presentation</vt:lpstr>
      <vt:lpstr>PowerPoint Presentation</vt:lpstr>
    </vt:vector>
  </TitlesOfParts>
  <Company>U.S.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AKM Q Course Slides-18JUNE2015</dc:title>
  <dc:creator>bradley.c.hilton</dc:creator>
  <cp:lastModifiedBy>McMahan, Curtis S CTR USA TRADOC</cp:lastModifiedBy>
  <cp:revision>188</cp:revision>
  <dcterms:created xsi:type="dcterms:W3CDTF">2012-11-01T18:45:10Z</dcterms:created>
  <dcterms:modified xsi:type="dcterms:W3CDTF">2016-03-08T12:49:14Z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0x0101009D44EADDBBD6274E846239A9E384CE92</vt:lpwstr>
  </property>
</Properties>
</file>