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7"/>
  </p:notesMasterIdLst>
  <p:handoutMasterIdLst>
    <p:handoutMasterId r:id="rId38"/>
  </p:handoutMasterIdLst>
  <p:sldIdLst>
    <p:sldId id="521" r:id="rId2"/>
    <p:sldId id="519" r:id="rId3"/>
    <p:sldId id="458" r:id="rId4"/>
    <p:sldId id="483" r:id="rId5"/>
    <p:sldId id="480" r:id="rId6"/>
    <p:sldId id="481" r:id="rId7"/>
    <p:sldId id="482" r:id="rId8"/>
    <p:sldId id="513" r:id="rId9"/>
    <p:sldId id="514" r:id="rId10"/>
    <p:sldId id="515" r:id="rId11"/>
    <p:sldId id="484" r:id="rId12"/>
    <p:sldId id="512" r:id="rId13"/>
    <p:sldId id="492" r:id="rId14"/>
    <p:sldId id="494" r:id="rId15"/>
    <p:sldId id="486" r:id="rId16"/>
    <p:sldId id="487" r:id="rId17"/>
    <p:sldId id="488" r:id="rId18"/>
    <p:sldId id="495" r:id="rId19"/>
    <p:sldId id="499" r:id="rId20"/>
    <p:sldId id="497" r:id="rId21"/>
    <p:sldId id="503" r:id="rId22"/>
    <p:sldId id="511" r:id="rId23"/>
    <p:sldId id="496" r:id="rId24"/>
    <p:sldId id="498" r:id="rId25"/>
    <p:sldId id="490" r:id="rId26"/>
    <p:sldId id="501" r:id="rId27"/>
    <p:sldId id="509" r:id="rId28"/>
    <p:sldId id="504" r:id="rId29"/>
    <p:sldId id="505" r:id="rId30"/>
    <p:sldId id="491" r:id="rId31"/>
    <p:sldId id="508" r:id="rId32"/>
    <p:sldId id="506" r:id="rId33"/>
    <p:sldId id="507" r:id="rId34"/>
    <p:sldId id="510" r:id="rId35"/>
    <p:sldId id="476" r:id="rId3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823B"/>
    <a:srgbClr val="82C7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0" autoAdjust="0"/>
    <p:restoredTop sz="92629" autoAdjust="0"/>
  </p:normalViewPr>
  <p:slideViewPr>
    <p:cSldViewPr>
      <p:cViewPr varScale="1">
        <p:scale>
          <a:sx n="87" d="100"/>
          <a:sy n="87" d="100"/>
        </p:scale>
        <p:origin x="-1320"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542" y="552"/>
      </p:cViewPr>
      <p:guideLst>
        <p:guide orient="horz" pos="2928"/>
        <p:guide pos="216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1655" cy="465294"/>
          </a:xfrm>
          <a:prstGeom prst="rect">
            <a:avLst/>
          </a:prstGeom>
        </p:spPr>
        <p:txBody>
          <a:bodyPr vert="horz" lIns="90142" tIns="45071" rIns="90142" bIns="45071" rtlCol="0"/>
          <a:lstStyle>
            <a:lvl1pPr algn="l">
              <a:defRPr sz="1200"/>
            </a:lvl1pPr>
          </a:lstStyle>
          <a:p>
            <a:endParaRPr lang="en-US" dirty="0"/>
          </a:p>
        </p:txBody>
      </p:sp>
      <p:sp>
        <p:nvSpPr>
          <p:cNvPr id="3" name="Date Placeholder 2"/>
          <p:cNvSpPr>
            <a:spLocks noGrp="1"/>
          </p:cNvSpPr>
          <p:nvPr>
            <p:ph type="dt" sz="quarter" idx="1"/>
          </p:nvPr>
        </p:nvSpPr>
        <p:spPr>
          <a:xfrm>
            <a:off x="3898610" y="0"/>
            <a:ext cx="2981654" cy="465294"/>
          </a:xfrm>
          <a:prstGeom prst="rect">
            <a:avLst/>
          </a:prstGeom>
        </p:spPr>
        <p:txBody>
          <a:bodyPr vert="horz" lIns="90142" tIns="45071" rIns="90142" bIns="45071" rtlCol="0"/>
          <a:lstStyle>
            <a:lvl1pPr algn="r">
              <a:defRPr sz="1200"/>
            </a:lvl1pPr>
          </a:lstStyle>
          <a:p>
            <a:fld id="{85141F9B-AD52-495B-9B01-99E4FF59E38F}" type="datetimeFigureOut">
              <a:rPr lang="en-US" smtClean="0"/>
              <a:pPr/>
              <a:t>6/13/2013</a:t>
            </a:fld>
            <a:endParaRPr lang="en-US" dirty="0"/>
          </a:p>
        </p:txBody>
      </p:sp>
      <p:sp>
        <p:nvSpPr>
          <p:cNvPr id="4" name="Footer Placeholder 3"/>
          <p:cNvSpPr>
            <a:spLocks noGrp="1"/>
          </p:cNvSpPr>
          <p:nvPr>
            <p:ph type="ftr" sz="quarter" idx="2"/>
          </p:nvPr>
        </p:nvSpPr>
        <p:spPr>
          <a:xfrm>
            <a:off x="0" y="8829530"/>
            <a:ext cx="2981655" cy="465294"/>
          </a:xfrm>
          <a:prstGeom prst="rect">
            <a:avLst/>
          </a:prstGeom>
        </p:spPr>
        <p:txBody>
          <a:bodyPr vert="horz" lIns="90142" tIns="45071" rIns="90142" bIns="450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610" y="8829530"/>
            <a:ext cx="2981654" cy="465294"/>
          </a:xfrm>
          <a:prstGeom prst="rect">
            <a:avLst/>
          </a:prstGeom>
        </p:spPr>
        <p:txBody>
          <a:bodyPr vert="horz" lIns="90142" tIns="45071" rIns="90142" bIns="45071" rtlCol="0" anchor="b"/>
          <a:lstStyle>
            <a:lvl1pPr algn="r">
              <a:defRPr sz="1200"/>
            </a:lvl1pPr>
          </a:lstStyle>
          <a:p>
            <a:fld id="{501766EB-FCA7-412C-BC51-3B13011E303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1655" cy="465294"/>
          </a:xfrm>
          <a:prstGeom prst="rect">
            <a:avLst/>
          </a:prstGeom>
        </p:spPr>
        <p:txBody>
          <a:bodyPr vert="horz" lIns="90142" tIns="45071" rIns="90142" bIns="45071"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98610" y="0"/>
            <a:ext cx="2981654" cy="465294"/>
          </a:xfrm>
          <a:prstGeom prst="rect">
            <a:avLst/>
          </a:prstGeom>
        </p:spPr>
        <p:txBody>
          <a:bodyPr vert="horz" wrap="square" lIns="90142" tIns="45071" rIns="90142" bIns="45071" numCol="1" anchor="t" anchorCtr="0" compatLnSpc="1">
            <a:prstTxWarp prst="textNoShape">
              <a:avLst/>
            </a:prstTxWarp>
          </a:bodyPr>
          <a:lstStyle>
            <a:lvl1pPr algn="r">
              <a:defRPr sz="1200"/>
            </a:lvl1pPr>
          </a:lstStyle>
          <a:p>
            <a:fld id="{CB5BC535-CDD8-42C0-B6E0-B7A1AF158476}" type="datetime1">
              <a:rPr lang="en-US"/>
              <a:pPr/>
              <a:t>6/13/2013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0142" tIns="45071" rIns="90142" bIns="45071" rtlCol="0" anchor="ctr"/>
          <a:lstStyle/>
          <a:p>
            <a:pPr lvl="0"/>
            <a:endParaRPr lang="en-US" noProof="0" dirty="0"/>
          </a:p>
        </p:txBody>
      </p:sp>
      <p:sp>
        <p:nvSpPr>
          <p:cNvPr id="5" name="Notes Placeholder 4"/>
          <p:cNvSpPr>
            <a:spLocks noGrp="1"/>
          </p:cNvSpPr>
          <p:nvPr>
            <p:ph type="body" sz="quarter" idx="3"/>
          </p:nvPr>
        </p:nvSpPr>
        <p:spPr>
          <a:xfrm>
            <a:off x="687717" y="4416342"/>
            <a:ext cx="5506380" cy="4182907"/>
          </a:xfrm>
          <a:prstGeom prst="rect">
            <a:avLst/>
          </a:prstGeom>
        </p:spPr>
        <p:txBody>
          <a:bodyPr vert="horz" lIns="90142" tIns="45071" rIns="90142" bIns="450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530"/>
            <a:ext cx="2981655" cy="465294"/>
          </a:xfrm>
          <a:prstGeom prst="rect">
            <a:avLst/>
          </a:prstGeom>
        </p:spPr>
        <p:txBody>
          <a:bodyPr vert="horz" lIns="90142" tIns="45071" rIns="90142" bIns="45071"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610" y="8829530"/>
            <a:ext cx="2981654" cy="465294"/>
          </a:xfrm>
          <a:prstGeom prst="rect">
            <a:avLst/>
          </a:prstGeom>
        </p:spPr>
        <p:txBody>
          <a:bodyPr vert="horz" wrap="square" lIns="90142" tIns="45071" rIns="90142" bIns="45071" numCol="1" anchor="b" anchorCtr="0" compatLnSpc="1">
            <a:prstTxWarp prst="textNoShape">
              <a:avLst/>
            </a:prstTxWarp>
          </a:bodyPr>
          <a:lstStyle>
            <a:lvl1pPr algn="r">
              <a:defRPr sz="1200"/>
            </a:lvl1pPr>
          </a:lstStyle>
          <a:p>
            <a:fld id="{5DF11369-2D9F-4B99-B21E-E770B8F419A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Military_law" TargetMode="External"/><Relationship Id="rId13" Type="http://schemas.openxmlformats.org/officeDocument/2006/relationships/hyperlink" Target="http://en.wikipedia.org/wiki/President_of_the_United_States" TargetMode="External"/><Relationship Id="rId18" Type="http://schemas.openxmlformats.org/officeDocument/2006/relationships/hyperlink" Target="http://en.wikipedia.org/wiki/Ronald_Reagan" TargetMode="External"/><Relationship Id="rId26" Type="http://schemas.openxmlformats.org/officeDocument/2006/relationships/hyperlink" Target="http://en.wikipedia.org/wiki/Birthday" TargetMode="External"/><Relationship Id="rId3" Type="http://schemas.openxmlformats.org/officeDocument/2006/relationships/hyperlink" Target="http://en.wikipedia.org/wiki/Code_of_conduct" TargetMode="External"/><Relationship Id="rId21" Type="http://schemas.openxmlformats.org/officeDocument/2006/relationships/hyperlink" Target="http://en.wikipedia.org/wiki/Surrender_(military)" TargetMode="External"/><Relationship Id="rId7" Type="http://schemas.openxmlformats.org/officeDocument/2006/relationships/hyperlink" Target="http://en.wikipedia.org/wiki/Military_doctrine" TargetMode="External"/><Relationship Id="rId12" Type="http://schemas.openxmlformats.org/officeDocument/2006/relationships/hyperlink" Target="file:///\\en.wikisource.org\wiki\Executive_Order_10631" TargetMode="External"/><Relationship Id="rId17" Type="http://schemas.openxmlformats.org/officeDocument/2006/relationships/hyperlink" Target="file:///\\en.wikisource.org\wiki\Executive_Order_12017" TargetMode="External"/><Relationship Id="rId25" Type="http://schemas.openxmlformats.org/officeDocument/2006/relationships/hyperlink" Target="http://en.wikipedia.org/wiki/Service_number" TargetMode="External"/><Relationship Id="rId2" Type="http://schemas.openxmlformats.org/officeDocument/2006/relationships/slide" Target="../slides/slide5.xml"/><Relationship Id="rId16" Type="http://schemas.openxmlformats.org/officeDocument/2006/relationships/hyperlink" Target="http://en.wikipedia.org/wiki/Jimmy_Carter" TargetMode="External"/><Relationship Id="rId20" Type="http://schemas.openxmlformats.org/officeDocument/2006/relationships/hyperlink" Target="http://en.wikipedia.org/wiki/Gender-neutral_pronoun" TargetMode="External"/><Relationship Id="rId1" Type="http://schemas.openxmlformats.org/officeDocument/2006/relationships/notesMaster" Target="../notesMasters/notesMaster1.xml"/><Relationship Id="rId6" Type="http://schemas.openxmlformats.org/officeDocument/2006/relationships/hyperlink" Target="http://en.wikipedia.org/wiki/Military_of_the_United_States" TargetMode="External"/><Relationship Id="rId11" Type="http://schemas.openxmlformats.org/officeDocument/2006/relationships/hyperlink" Target="http://en.wikipedia.org/wiki/Geneva_Conventions" TargetMode="External"/><Relationship Id="rId24" Type="http://schemas.openxmlformats.org/officeDocument/2006/relationships/hyperlink" Target="http://en.wikipedia.org/wiki/Military_rank" TargetMode="External"/><Relationship Id="rId5" Type="http://schemas.openxmlformats.org/officeDocument/2006/relationships/hyperlink" Target="http://en.wikipedia.org/wiki/United_States_Department_of_Defense" TargetMode="External"/><Relationship Id="rId15" Type="http://schemas.openxmlformats.org/officeDocument/2006/relationships/hyperlink" Target="http://en.wikipedia.org/wiki/Korean_War" TargetMode="External"/><Relationship Id="rId23" Type="http://schemas.openxmlformats.org/officeDocument/2006/relationships/hyperlink" Target="http://en.wikipedia.org/wiki/Prisoner_of_war" TargetMode="External"/><Relationship Id="rId10" Type="http://schemas.openxmlformats.org/officeDocument/2006/relationships/hyperlink" Target="http://en.wikipedia.org/wiki/Public_international_law" TargetMode="External"/><Relationship Id="rId19" Type="http://schemas.openxmlformats.org/officeDocument/2006/relationships/hyperlink" Target="file:///\\en.wikisource.org\wiki\Executive_Order_12633" TargetMode="External"/><Relationship Id="rId4" Type="http://schemas.openxmlformats.org/officeDocument/2006/relationships/hyperlink" Target="http://en.wikipedia.org/wiki/Ethics" TargetMode="External"/><Relationship Id="rId9" Type="http://schemas.openxmlformats.org/officeDocument/2006/relationships/hyperlink" Target="http://en.wikipedia.org/wiki/Uniform_Code_of_Military_Justice" TargetMode="External"/><Relationship Id="rId14" Type="http://schemas.openxmlformats.org/officeDocument/2006/relationships/hyperlink" Target="http://en.wikipedia.org/wiki/Dwight_D._Eisenhower" TargetMode="External"/><Relationship Id="rId22" Type="http://schemas.openxmlformats.org/officeDocument/2006/relationships/hyperlink" Target="http://en.wikipedia.org/wiki/Parole" TargetMode="External"/><Relationship Id="rId27" Type="http://schemas.openxmlformats.org/officeDocument/2006/relationships/hyperlink" Target="http://en.wikipedia.org/wiki/Interrog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 state the agenda</a:t>
            </a:r>
            <a:endParaRPr lang="en-US" dirty="0"/>
          </a:p>
        </p:txBody>
      </p:sp>
      <p:sp>
        <p:nvSpPr>
          <p:cNvPr id="4" name="Slide Number Placeholder 3"/>
          <p:cNvSpPr>
            <a:spLocks noGrp="1"/>
          </p:cNvSpPr>
          <p:nvPr>
            <p:ph type="sldNum" sz="quarter" idx="10"/>
          </p:nvPr>
        </p:nvSpPr>
        <p:spPr/>
        <p:txBody>
          <a:bodyPr/>
          <a:lstStyle/>
          <a:p>
            <a:fld id="{1DEF1048-04A9-4FDF-B0E5-7B70D8C01E4D}"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11369-2D9F-4B99-B21E-E770B8F419A6}"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35C9D51-D3AD-4BDA-A975-C27B50EE559B}" type="slidenum">
              <a:rPr lang="en-US" smtClean="0">
                <a:latin typeface="Arial" charset="0"/>
              </a:rPr>
              <a:pPr/>
              <a:t>19</a:t>
            </a:fld>
            <a:endParaRPr lang="en-US" dirty="0" smtClean="0">
              <a:latin typeface="Arial" charset="0"/>
            </a:endParaRPr>
          </a:p>
        </p:txBody>
      </p:sp>
      <p:sp>
        <p:nvSpPr>
          <p:cNvPr id="60419" name="Rectangle 4"/>
          <p:cNvSpPr>
            <a:spLocks noGrp="1" noRot="1" noChangeAspect="1" noChangeArrowheads="1" noTextEdit="1"/>
          </p:cNvSpPr>
          <p:nvPr>
            <p:ph type="sldImg"/>
          </p:nvPr>
        </p:nvSpPr>
        <p:spPr>
          <a:xfrm>
            <a:off x="1125538" y="703263"/>
            <a:ext cx="4630737" cy="3473450"/>
          </a:xfrm>
          <a:ln w="12700" cap="flat">
            <a:solidFill>
              <a:schemeClr val="tx1"/>
            </a:solidFill>
          </a:ln>
        </p:spPr>
      </p:sp>
      <p:sp>
        <p:nvSpPr>
          <p:cNvPr id="60420" name="Rectangle 5"/>
          <p:cNvSpPr>
            <a:spLocks noGrp="1" noChangeArrowheads="1"/>
          </p:cNvSpPr>
          <p:nvPr>
            <p:ph type="body" idx="1"/>
          </p:nvPr>
        </p:nvSpPr>
        <p:spPr>
          <a:xfrm>
            <a:off x="916329" y="4416426"/>
            <a:ext cx="5046040" cy="4183063"/>
          </a:xfrm>
          <a:noFill/>
          <a:ln/>
        </p:spPr>
        <p:txBody>
          <a:bodyPr lIns="92207" tIns="45295" rIns="92207" bIns="45295"/>
          <a:lstStyle/>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11369-2D9F-4B99-B21E-E770B8F419A6}"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231775"/>
            <a:ext cx="4648200" cy="3486150"/>
          </a:xfrm>
          <a:ln/>
        </p:spPr>
      </p:sp>
      <p:sp>
        <p:nvSpPr>
          <p:cNvPr id="69635" name="Rectangle 3"/>
          <p:cNvSpPr>
            <a:spLocks noGrp="1" noChangeArrowheads="1"/>
          </p:cNvSpPr>
          <p:nvPr>
            <p:ph type="body" idx="1"/>
          </p:nvPr>
        </p:nvSpPr>
        <p:spPr>
          <a:xfrm>
            <a:off x="229083" y="3875088"/>
            <a:ext cx="6423649" cy="5111750"/>
          </a:xfrm>
          <a:noFill/>
          <a:ln/>
        </p:spPr>
        <p:txBody>
          <a:bodyPr/>
          <a:lstStyle/>
          <a:p>
            <a:pPr marL="227013" indent="-227013" eaLnBrk="1" hangingPunct="1">
              <a:buFontTx/>
              <a:buChar char="•"/>
            </a:pPr>
            <a:endParaRPr lang="en-US" b="1" dirty="0" smtClean="0">
              <a:latin typeface="Arial" charset="0"/>
            </a:endParaRPr>
          </a:p>
          <a:p>
            <a:pPr marL="227013" indent="-227013" eaLnBrk="1" hangingPunct="1">
              <a:buFontTx/>
              <a:buChar char="•"/>
            </a:pPr>
            <a:r>
              <a:rPr lang="en-US" dirty="0" smtClean="0">
                <a:latin typeface="Arial" charset="0"/>
              </a:rPr>
              <a:t>Evasion Charts are essentially large scale maps printed on tyvek paper.  The EVC is water proof, tear resistant, and camouflaged and patterned similarly to the natural ground colors of the area.  </a:t>
            </a:r>
          </a:p>
          <a:p>
            <a:pPr marL="227013" indent="-227013" eaLnBrk="1" hangingPunct="1">
              <a:buFontTx/>
              <a:buChar char="•"/>
            </a:pPr>
            <a:endParaRPr lang="en-US" dirty="0" smtClean="0">
              <a:latin typeface="Arial" charset="0"/>
            </a:endParaRPr>
          </a:p>
          <a:p>
            <a:pPr marL="227013" indent="-227013" eaLnBrk="1" hangingPunct="1">
              <a:buFontTx/>
              <a:buChar char="•"/>
            </a:pPr>
            <a:r>
              <a:rPr lang="en-US" dirty="0" smtClean="0">
                <a:latin typeface="Arial" charset="0"/>
              </a:rPr>
              <a:t>EVCs are produced to assist IP personnel to navigate, evade, and survive isolating situations in hostile territory. </a:t>
            </a:r>
          </a:p>
          <a:p>
            <a:pPr marL="227013" indent="-227013" eaLnBrk="1" hangingPunct="1"/>
            <a:endParaRPr lang="en-US" dirty="0" smtClean="0">
              <a:latin typeface="Arial" charset="0"/>
            </a:endParaRPr>
          </a:p>
          <a:p>
            <a:pPr marL="227013" indent="-227013" eaLnBrk="1" hangingPunct="1">
              <a:buFontTx/>
              <a:buChar char="•"/>
            </a:pPr>
            <a:r>
              <a:rPr lang="en-US" dirty="0" smtClean="0">
                <a:latin typeface="Arial" charset="0"/>
              </a:rPr>
              <a:t>The EVC margin contains survival information such as celestial navigation, edible plants, poisonous creatures, cultural generalities of the area, water procurement, etc.</a:t>
            </a:r>
          </a:p>
          <a:p>
            <a:pPr marL="227013" indent="-227013" eaLnBrk="1" hangingPunct="1"/>
            <a:endParaRPr lang="en-US" dirty="0" smtClean="0">
              <a:latin typeface="Arial" charset="0"/>
            </a:endParaRPr>
          </a:p>
          <a:p>
            <a:pPr marL="227013" indent="-227013" eaLnBrk="1" hangingPunct="1">
              <a:buFontTx/>
              <a:buChar char="•"/>
            </a:pPr>
            <a:r>
              <a:rPr lang="en-US" dirty="0" smtClean="0">
                <a:latin typeface="Arial" charset="0"/>
              </a:rPr>
              <a:t>Since EVCs are printed on a tear-resistant, waterproof material, they can also be used for water procurement or as a shelter.</a:t>
            </a:r>
            <a:endParaRPr lang="en-US" b="1" dirty="0" smtClean="0">
              <a:latin typeface="Arial" charset="0"/>
            </a:endParaRPr>
          </a:p>
          <a:p>
            <a:pPr marL="227013" indent="-227013" eaLnBrk="1" hangingPunct="1"/>
            <a:endParaRPr lang="en-US" dirty="0" smtClean="0">
              <a:latin typeface="Arial" charset="0"/>
            </a:endParaRPr>
          </a:p>
          <a:p>
            <a:pPr marL="227013" indent="-227013"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11369-2D9F-4B99-B21E-E770B8F419A6}"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3899071" y="8831264"/>
            <a:ext cx="2982742" cy="465137"/>
          </a:xfrm>
          <a:prstGeom prst="rect">
            <a:avLst/>
          </a:prstGeom>
          <a:noFill/>
          <a:ln w="12700">
            <a:noFill/>
            <a:miter lim="800000"/>
            <a:headEnd/>
            <a:tailEnd/>
          </a:ln>
        </p:spPr>
        <p:txBody>
          <a:bodyPr lIns="19412" tIns="0" rIns="19412" bIns="0" anchor="b"/>
          <a:lstStyle/>
          <a:p>
            <a:pPr algn="r" eaLnBrk="0" hangingPunct="0"/>
            <a:r>
              <a:rPr lang="en-US" sz="1000" i="1" dirty="0"/>
              <a:t>4</a:t>
            </a:r>
          </a:p>
        </p:txBody>
      </p:sp>
      <p:sp>
        <p:nvSpPr>
          <p:cNvPr id="63491" name="Rectangle 4"/>
          <p:cNvSpPr>
            <a:spLocks noChangeArrowheads="1"/>
          </p:cNvSpPr>
          <p:nvPr/>
        </p:nvSpPr>
        <p:spPr bwMode="auto">
          <a:xfrm>
            <a:off x="1" y="8831264"/>
            <a:ext cx="2982742" cy="465137"/>
          </a:xfrm>
          <a:prstGeom prst="rect">
            <a:avLst/>
          </a:prstGeom>
          <a:noFill/>
          <a:ln w="12700">
            <a:noFill/>
            <a:miter lim="800000"/>
            <a:headEnd/>
            <a:tailEnd/>
          </a:ln>
        </p:spPr>
        <p:txBody>
          <a:bodyPr wrap="none" lIns="93177" tIns="46589" rIns="93177" bIns="46589" anchor="ctr"/>
          <a:lstStyle/>
          <a:p>
            <a:endParaRPr lang="en-US" dirty="0"/>
          </a:p>
        </p:txBody>
      </p:sp>
      <p:sp>
        <p:nvSpPr>
          <p:cNvPr id="63492" name="Rectangle 6"/>
          <p:cNvSpPr>
            <a:spLocks noGrp="1" noRot="1" noChangeAspect="1" noChangeArrowheads="1" noTextEdit="1"/>
          </p:cNvSpPr>
          <p:nvPr>
            <p:ph type="sldImg"/>
          </p:nvPr>
        </p:nvSpPr>
        <p:spPr>
          <a:ln cap="flat"/>
        </p:spPr>
      </p:sp>
      <p:sp>
        <p:nvSpPr>
          <p:cNvPr id="63493" name="Rectangle 8"/>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 y="8831264"/>
            <a:ext cx="2982742" cy="465137"/>
          </a:xfrm>
          <a:prstGeom prst="rect">
            <a:avLst/>
          </a:prstGeom>
          <a:noFill/>
          <a:ln w="12700">
            <a:noFill/>
            <a:miter lim="800000"/>
            <a:headEnd/>
            <a:tailEnd/>
          </a:ln>
        </p:spPr>
        <p:txBody>
          <a:bodyPr wrap="none" lIns="93177" tIns="46589" rIns="93177" bIns="46589" anchor="ctr"/>
          <a:lstStyle/>
          <a:p>
            <a:endParaRPr lang="en-US" dirty="0"/>
          </a:p>
        </p:txBody>
      </p:sp>
      <p:sp>
        <p:nvSpPr>
          <p:cNvPr id="64515" name="Rectangle 3"/>
          <p:cNvSpPr>
            <a:spLocks noGrp="1" noRot="1" noChangeAspect="1" noChangeArrowheads="1" noTextEdit="1"/>
          </p:cNvSpPr>
          <p:nvPr>
            <p:ph type="sldImg"/>
          </p:nvPr>
        </p:nvSpPr>
        <p:spPr>
          <a:ln cap="flat"/>
        </p:spPr>
      </p:sp>
      <p:sp>
        <p:nvSpPr>
          <p:cNvPr id="64516" name="Rectangle 5"/>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11369-2D9F-4B99-B21E-E770B8F419A6}"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500" b="1" kern="1200" baseline="0" dirty="0" smtClean="0">
                <a:solidFill>
                  <a:schemeClr val="tx1"/>
                </a:solidFill>
                <a:latin typeface="+mn-lt"/>
                <a:ea typeface="MS PGothic" pitchFamily="34" charset="-128"/>
                <a:cs typeface="+mn-cs"/>
              </a:rPr>
              <a:t>SURVIVAL KITS</a:t>
            </a:r>
          </a:p>
          <a:p>
            <a:r>
              <a:rPr lang="en-US" sz="500" kern="1200" baseline="0" dirty="0" smtClean="0">
                <a:solidFill>
                  <a:schemeClr val="tx1"/>
                </a:solidFill>
                <a:latin typeface="+mn-lt"/>
                <a:ea typeface="MS PGothic" pitchFamily="34" charset="-128"/>
                <a:cs typeface="+mn-cs"/>
              </a:rPr>
              <a:t>3-5. The environment is the key to the types of items you will need in your survival kit. How much equipment you put in your kit depends on how you will carry the kit. A kit carried on your body will have</a:t>
            </a:r>
          </a:p>
          <a:p>
            <a:r>
              <a:rPr lang="en-US" sz="500" kern="1200" baseline="0" dirty="0" smtClean="0">
                <a:solidFill>
                  <a:schemeClr val="tx1"/>
                </a:solidFill>
                <a:latin typeface="+mn-lt"/>
                <a:ea typeface="MS PGothic" pitchFamily="34" charset="-128"/>
                <a:cs typeface="+mn-cs"/>
              </a:rPr>
              <a:t>13 to be smaller than one carried in a vehicle. Always layer your survival kit—body, load-bearing vest or equipment, and platform (rucksack, vehicle, or aircraft). Keep the most important items on your body. For</a:t>
            </a:r>
          </a:p>
          <a:p>
            <a:r>
              <a:rPr lang="en-US" sz="500" kern="1200" baseline="0" dirty="0" smtClean="0">
                <a:solidFill>
                  <a:schemeClr val="tx1"/>
                </a:solidFill>
                <a:latin typeface="+mn-lt"/>
                <a:ea typeface="MS PGothic" pitchFamily="34" charset="-128"/>
                <a:cs typeface="+mn-cs"/>
              </a:rPr>
              <a:t>example, your map and compass should always be on your body, as should your basic life-sustaining items (knife, lighter). Carry less important items on your LBE. Place bulky items in the rucksack.</a:t>
            </a:r>
          </a:p>
          <a:p>
            <a:r>
              <a:rPr lang="en-US" sz="500" kern="1200" baseline="0" dirty="0" smtClean="0">
                <a:solidFill>
                  <a:schemeClr val="tx1"/>
                </a:solidFill>
                <a:latin typeface="+mn-lt"/>
                <a:ea typeface="MS PGothic" pitchFamily="34" charset="-128"/>
                <a:cs typeface="+mn-cs"/>
              </a:rPr>
              <a:t>3-6. In preparing your survival kit, select items that are multipurpose, compact, lightweight, durable, and most importantly, functional. An item is not good if it looks great but doesn't do what it was designed for.</a:t>
            </a:r>
          </a:p>
          <a:p>
            <a:r>
              <a:rPr lang="en-US" sz="500" kern="1200" baseline="0" dirty="0" smtClean="0">
                <a:solidFill>
                  <a:schemeClr val="tx1"/>
                </a:solidFill>
                <a:latin typeface="+mn-lt"/>
                <a:ea typeface="MS PGothic" pitchFamily="34" charset="-128"/>
                <a:cs typeface="+mn-cs"/>
              </a:rPr>
              <a:t>Items should complement each other from layer to layer. A signal mirror in your pocket can be backed up by pen flares in your LBE and a signal panel in your rucksack. A lighter in your uniform can be</a:t>
            </a:r>
          </a:p>
          <a:p>
            <a:r>
              <a:rPr lang="en-US" sz="500" kern="1200" baseline="0" dirty="0" smtClean="0">
                <a:solidFill>
                  <a:schemeClr val="tx1"/>
                </a:solidFill>
                <a:latin typeface="+mn-lt"/>
                <a:ea typeface="MS PGothic" pitchFamily="34" charset="-128"/>
                <a:cs typeface="+mn-cs"/>
              </a:rPr>
              <a:t>augmented by a magnesium bar in your LBE and additional dry tinder in your rucksack. </a:t>
            </a:r>
          </a:p>
          <a:p>
            <a:endParaRPr lang="en-US" sz="500" kern="1200" baseline="0" dirty="0" smtClean="0">
              <a:solidFill>
                <a:schemeClr val="tx1"/>
              </a:solidFill>
              <a:latin typeface="+mn-lt"/>
              <a:ea typeface="MS PGothic" pitchFamily="34" charset="-128"/>
              <a:cs typeface="+mn-cs"/>
            </a:endParaRPr>
          </a:p>
          <a:p>
            <a:r>
              <a:rPr lang="en-US" sz="500" kern="1200" baseline="0" dirty="0" smtClean="0">
                <a:solidFill>
                  <a:schemeClr val="tx1"/>
                </a:solidFill>
                <a:latin typeface="+mn-lt"/>
                <a:ea typeface="MS PGothic" pitchFamily="34" charset="-128"/>
                <a:cs typeface="+mn-cs"/>
              </a:rPr>
              <a:t>3-7. Your survival kit need not be elaborate. You need only functional items that will meet your needs and</a:t>
            </a:r>
          </a:p>
          <a:p>
            <a:r>
              <a:rPr lang="en-US" sz="500" kern="1200" baseline="0" dirty="0" smtClean="0">
                <a:solidFill>
                  <a:schemeClr val="tx1"/>
                </a:solidFill>
                <a:latin typeface="+mn-lt"/>
                <a:ea typeface="MS PGothic" pitchFamily="34" charset="-128"/>
                <a:cs typeface="+mn-cs"/>
              </a:rPr>
              <a:t>a case to hold the items. For the case, you might want to use a bandage box, soap dish, tobacco tin, firstaid</a:t>
            </a:r>
          </a:p>
          <a:p>
            <a:r>
              <a:rPr lang="en-US" sz="500" kern="1200" baseline="0" dirty="0" smtClean="0">
                <a:solidFill>
                  <a:schemeClr val="tx1"/>
                </a:solidFill>
                <a:latin typeface="+mn-lt"/>
                <a:ea typeface="MS PGothic" pitchFamily="34" charset="-128"/>
                <a:cs typeface="+mn-cs"/>
              </a:rPr>
              <a:t>case, ammunition pouch, or another suitable case. This case should be—</a:t>
            </a:r>
          </a:p>
          <a:p>
            <a:r>
              <a:rPr lang="en-US" sz="500" kern="1200" baseline="0" dirty="0" smtClean="0">
                <a:solidFill>
                  <a:schemeClr val="tx1"/>
                </a:solidFill>
                <a:latin typeface="+mn-lt"/>
                <a:ea typeface="MS PGothic" pitchFamily="34" charset="-128"/>
                <a:cs typeface="+mn-cs"/>
              </a:rPr>
              <a:t>• Water-repellent or waterproof.</a:t>
            </a:r>
          </a:p>
          <a:p>
            <a:r>
              <a:rPr lang="en-US" sz="500" kern="1200" baseline="0" dirty="0" smtClean="0">
                <a:solidFill>
                  <a:schemeClr val="tx1"/>
                </a:solidFill>
                <a:latin typeface="+mn-lt"/>
                <a:ea typeface="MS PGothic" pitchFamily="34" charset="-128"/>
                <a:cs typeface="+mn-cs"/>
              </a:rPr>
              <a:t>• Easy to carry or attach to your body.</a:t>
            </a:r>
          </a:p>
          <a:p>
            <a:r>
              <a:rPr lang="en-US" sz="500" kern="1200" baseline="0" dirty="0" smtClean="0">
                <a:solidFill>
                  <a:schemeClr val="tx1"/>
                </a:solidFill>
                <a:latin typeface="+mn-lt"/>
                <a:ea typeface="MS PGothic" pitchFamily="34" charset="-128"/>
                <a:cs typeface="+mn-cs"/>
              </a:rPr>
              <a:t>• Suitable to accept various-sized components.</a:t>
            </a:r>
          </a:p>
          <a:p>
            <a:r>
              <a:rPr lang="en-US" sz="500" kern="1200" baseline="0" dirty="0" smtClean="0">
                <a:solidFill>
                  <a:schemeClr val="tx1"/>
                </a:solidFill>
                <a:latin typeface="+mn-lt"/>
                <a:ea typeface="MS PGothic" pitchFamily="34" charset="-128"/>
                <a:cs typeface="+mn-cs"/>
              </a:rPr>
              <a:t>• Durable.</a:t>
            </a:r>
          </a:p>
          <a:p>
            <a:r>
              <a:rPr lang="en-US" sz="500" kern="1200" baseline="0" dirty="0" smtClean="0">
                <a:solidFill>
                  <a:schemeClr val="tx1"/>
                </a:solidFill>
                <a:latin typeface="+mn-lt"/>
                <a:ea typeface="MS PGothic" pitchFamily="34" charset="-128"/>
                <a:cs typeface="+mn-cs"/>
              </a:rPr>
              <a:t>3-8. Your survival kit should be broken down into the following categories:</a:t>
            </a:r>
          </a:p>
          <a:p>
            <a:r>
              <a:rPr lang="en-US" sz="500" kern="1200" baseline="0" dirty="0" smtClean="0">
                <a:solidFill>
                  <a:schemeClr val="tx1"/>
                </a:solidFill>
                <a:latin typeface="+mn-lt"/>
                <a:ea typeface="MS PGothic" pitchFamily="34" charset="-128"/>
                <a:cs typeface="+mn-cs"/>
              </a:rPr>
              <a:t>• Water.</a:t>
            </a:r>
          </a:p>
          <a:p>
            <a:r>
              <a:rPr lang="en-US" sz="500" kern="1200" baseline="0" dirty="0" smtClean="0">
                <a:solidFill>
                  <a:schemeClr val="tx1"/>
                </a:solidFill>
                <a:latin typeface="+mn-lt"/>
                <a:ea typeface="MS PGothic" pitchFamily="34" charset="-128"/>
                <a:cs typeface="+mn-cs"/>
              </a:rPr>
              <a:t>• Fire.</a:t>
            </a:r>
          </a:p>
          <a:p>
            <a:r>
              <a:rPr lang="en-US" sz="500" kern="1200" baseline="0" dirty="0" smtClean="0">
                <a:solidFill>
                  <a:schemeClr val="tx1"/>
                </a:solidFill>
                <a:latin typeface="+mn-lt"/>
                <a:ea typeface="MS PGothic" pitchFamily="34" charset="-128"/>
                <a:cs typeface="+mn-cs"/>
              </a:rPr>
              <a:t>• Shelter.</a:t>
            </a:r>
          </a:p>
          <a:p>
            <a:r>
              <a:rPr lang="en-US" sz="500" kern="1200" baseline="0" dirty="0" smtClean="0">
                <a:solidFill>
                  <a:schemeClr val="tx1"/>
                </a:solidFill>
                <a:latin typeface="+mn-lt"/>
                <a:ea typeface="MS PGothic" pitchFamily="34" charset="-128"/>
                <a:cs typeface="+mn-cs"/>
              </a:rPr>
              <a:t>• Food.</a:t>
            </a:r>
          </a:p>
          <a:p>
            <a:r>
              <a:rPr lang="en-US" sz="500" kern="1200" baseline="0" dirty="0" smtClean="0">
                <a:solidFill>
                  <a:schemeClr val="tx1"/>
                </a:solidFill>
                <a:latin typeface="+mn-lt"/>
                <a:ea typeface="MS PGothic" pitchFamily="34" charset="-128"/>
                <a:cs typeface="+mn-cs"/>
              </a:rPr>
              <a:t>• Medical.</a:t>
            </a:r>
          </a:p>
          <a:p>
            <a:r>
              <a:rPr lang="en-US" sz="500" kern="1200" baseline="0" dirty="0" smtClean="0">
                <a:solidFill>
                  <a:schemeClr val="tx1"/>
                </a:solidFill>
                <a:latin typeface="+mn-lt"/>
                <a:ea typeface="MS PGothic" pitchFamily="34" charset="-128"/>
                <a:cs typeface="+mn-cs"/>
              </a:rPr>
              <a:t>• Signal.</a:t>
            </a:r>
          </a:p>
          <a:p>
            <a:r>
              <a:rPr lang="en-US" sz="500" kern="1200" baseline="0" dirty="0" smtClean="0">
                <a:solidFill>
                  <a:schemeClr val="tx1"/>
                </a:solidFill>
                <a:latin typeface="+mn-lt"/>
                <a:ea typeface="MS PGothic" pitchFamily="34" charset="-128"/>
                <a:cs typeface="+mn-cs"/>
              </a:rPr>
              <a:t>• Miscellaneous.</a:t>
            </a:r>
          </a:p>
          <a:p>
            <a:r>
              <a:rPr lang="en-US" sz="500" kern="1200" baseline="0" dirty="0" smtClean="0">
                <a:solidFill>
                  <a:schemeClr val="tx1"/>
                </a:solidFill>
                <a:latin typeface="+mn-lt"/>
                <a:ea typeface="MS PGothic" pitchFamily="34" charset="-128"/>
                <a:cs typeface="+mn-cs"/>
              </a:rPr>
              <a:t>3-9. Each category should contain items that allow you to sustain your basic needs. For example, water— you should have items that allow you to scoop up, draw up, soak up, or suck up water; something to</a:t>
            </a:r>
          </a:p>
          <a:p>
            <a:r>
              <a:rPr lang="en-US" sz="500" kern="1200" baseline="0" dirty="0" smtClean="0">
                <a:solidFill>
                  <a:schemeClr val="tx1"/>
                </a:solidFill>
                <a:latin typeface="+mn-lt"/>
                <a:ea typeface="MS PGothic" pitchFamily="34" charset="-128"/>
                <a:cs typeface="+mn-cs"/>
              </a:rPr>
              <a:t>gather rainwater, condensation, or perspiration; something to transport water; and something to purify or filter water. Some examples of each category are as follows:</a:t>
            </a:r>
          </a:p>
          <a:p>
            <a:r>
              <a:rPr lang="en-US" sz="500" kern="1200" baseline="0" dirty="0" smtClean="0">
                <a:solidFill>
                  <a:schemeClr val="tx1"/>
                </a:solidFill>
                <a:latin typeface="+mn-lt"/>
                <a:ea typeface="MS PGothic" pitchFamily="34" charset="-128"/>
                <a:cs typeface="+mn-cs"/>
              </a:rPr>
              <a:t>• Water—purification tablets, non-lubricated condoms for carrying water, bleach, povidone-iodine</a:t>
            </a:r>
          </a:p>
          <a:p>
            <a:r>
              <a:rPr lang="en-US" sz="500" kern="1200" baseline="0" dirty="0" smtClean="0">
                <a:solidFill>
                  <a:schemeClr val="tx1"/>
                </a:solidFill>
                <a:latin typeface="+mn-lt"/>
                <a:ea typeface="MS PGothic" pitchFamily="34" charset="-128"/>
                <a:cs typeface="+mn-cs"/>
              </a:rPr>
              <a:t>drops, cravats, sponges, small plastic or rubber tubing, collapsible canteens or water bags.</a:t>
            </a:r>
          </a:p>
          <a:p>
            <a:r>
              <a:rPr lang="en-US" sz="500" kern="1200" baseline="0" dirty="0" smtClean="0">
                <a:solidFill>
                  <a:schemeClr val="tx1"/>
                </a:solidFill>
                <a:latin typeface="+mn-lt"/>
                <a:ea typeface="MS PGothic" pitchFamily="34" charset="-128"/>
                <a:cs typeface="+mn-cs"/>
              </a:rPr>
              <a:t>• Fire—lighter, metal match, waterproof matches, magnesium bar, candle, magnifying lens.</a:t>
            </a:r>
          </a:p>
          <a:p>
            <a:r>
              <a:rPr lang="en-US" sz="500" kern="1200" baseline="0" dirty="0" smtClean="0">
                <a:solidFill>
                  <a:schemeClr val="tx1"/>
                </a:solidFill>
                <a:latin typeface="+mn-lt"/>
                <a:ea typeface="MS PGothic" pitchFamily="34" charset="-128"/>
                <a:cs typeface="+mn-cs"/>
              </a:rPr>
              <a:t>• Shelter—550 parachute cord, large knife, machete or hatchet, poncho, space blanket, hammock,</a:t>
            </a:r>
          </a:p>
          <a:p>
            <a:r>
              <a:rPr lang="en-US" sz="500" kern="1200" baseline="0" dirty="0" smtClean="0">
                <a:solidFill>
                  <a:schemeClr val="tx1"/>
                </a:solidFill>
                <a:latin typeface="+mn-lt"/>
                <a:ea typeface="MS PGothic" pitchFamily="34" charset="-128"/>
                <a:cs typeface="+mn-cs"/>
              </a:rPr>
              <a:t>mosquito net, wire saw.</a:t>
            </a:r>
          </a:p>
          <a:p>
            <a:r>
              <a:rPr lang="en-US" sz="500" kern="1200" baseline="0" dirty="0" smtClean="0">
                <a:solidFill>
                  <a:schemeClr val="tx1"/>
                </a:solidFill>
                <a:latin typeface="+mn-lt"/>
                <a:ea typeface="MS PGothic" pitchFamily="34" charset="-128"/>
                <a:cs typeface="+mn-cs"/>
              </a:rPr>
              <a:t>• Food—knife, snare wire, fishhooks, fish and snare line, bouillon cubes or soup packets, highenergy</a:t>
            </a:r>
          </a:p>
          <a:p>
            <a:r>
              <a:rPr lang="en-US" sz="500" kern="1200" baseline="0" dirty="0" smtClean="0">
                <a:solidFill>
                  <a:schemeClr val="tx1"/>
                </a:solidFill>
                <a:latin typeface="+mn-lt"/>
                <a:ea typeface="MS PGothic" pitchFamily="34" charset="-128"/>
                <a:cs typeface="+mn-cs"/>
              </a:rPr>
              <a:t>food bars, granola bars, gill or yeti net, aluminum foil, freezer bags.</a:t>
            </a:r>
          </a:p>
          <a:p>
            <a:r>
              <a:rPr lang="en-US" sz="500" kern="1200" baseline="0" dirty="0" smtClean="0">
                <a:solidFill>
                  <a:schemeClr val="tx1"/>
                </a:solidFill>
                <a:latin typeface="+mn-lt"/>
                <a:ea typeface="MS PGothic" pitchFamily="34" charset="-128"/>
                <a:cs typeface="+mn-cs"/>
              </a:rPr>
              <a:t>• Medical—oxytetracycline tablets (to treat diarrhea or infection), surgical blades or surgical</a:t>
            </a:r>
          </a:p>
          <a:p>
            <a:r>
              <a:rPr lang="en-US" sz="500" kern="1200" baseline="0" dirty="0" smtClean="0">
                <a:solidFill>
                  <a:schemeClr val="tx1"/>
                </a:solidFill>
                <a:latin typeface="+mn-lt"/>
                <a:ea typeface="MS PGothic" pitchFamily="34" charset="-128"/>
                <a:cs typeface="+mn-cs"/>
              </a:rPr>
              <a:t>preparation knife, butterfly sutures, lip balm, safety pins, sutures, antidiarrheal medication</a:t>
            </a:r>
          </a:p>
          <a:p>
            <a:r>
              <a:rPr lang="en-US" sz="500" kern="1200" baseline="0" dirty="0" smtClean="0">
                <a:solidFill>
                  <a:schemeClr val="tx1"/>
                </a:solidFill>
                <a:latin typeface="+mn-lt"/>
                <a:ea typeface="MS PGothic" pitchFamily="34" charset="-128"/>
                <a:cs typeface="+mn-cs"/>
              </a:rPr>
              <a:t>(imodium), antimalarial medication (doxycycline), broad-spectrum antibiotics (rocephin and</a:t>
            </a:r>
          </a:p>
          <a:p>
            <a:r>
              <a:rPr lang="en-US" sz="500" kern="1200" baseline="0" dirty="0" smtClean="0">
                <a:solidFill>
                  <a:schemeClr val="tx1"/>
                </a:solidFill>
                <a:latin typeface="+mn-lt"/>
                <a:ea typeface="MS PGothic" pitchFamily="34" charset="-128"/>
                <a:cs typeface="+mn-cs"/>
              </a:rPr>
              <a:t>zithromax) and broad spectrum topical ophthalmic (eye) antibiotic, antifungal, anti-inflammatory</a:t>
            </a:r>
          </a:p>
          <a:p>
            <a:r>
              <a:rPr lang="en-US" sz="500" kern="1200" baseline="0" dirty="0" smtClean="0">
                <a:solidFill>
                  <a:schemeClr val="tx1"/>
                </a:solidFill>
                <a:latin typeface="+mn-lt"/>
                <a:ea typeface="MS PGothic" pitchFamily="34" charset="-128"/>
                <a:cs typeface="+mn-cs"/>
              </a:rPr>
              <a:t>(ibuprofen), petrolatum gauze, and soap. Medical items may make up approximately 50 percent of</a:t>
            </a:r>
          </a:p>
          <a:p>
            <a:r>
              <a:rPr lang="en-US" sz="500" kern="1200" baseline="0" dirty="0" smtClean="0">
                <a:solidFill>
                  <a:schemeClr val="tx1"/>
                </a:solidFill>
                <a:latin typeface="+mn-lt"/>
                <a:ea typeface="MS PGothic" pitchFamily="34" charset="-128"/>
                <a:cs typeface="+mn-cs"/>
              </a:rPr>
              <a:t>your survival kit.</a:t>
            </a:r>
          </a:p>
          <a:p>
            <a:r>
              <a:rPr lang="en-US" sz="500" kern="1200" baseline="0" dirty="0" smtClean="0">
                <a:solidFill>
                  <a:schemeClr val="tx1"/>
                </a:solidFill>
                <a:latin typeface="+mn-lt"/>
                <a:ea typeface="MS PGothic" pitchFamily="34" charset="-128"/>
                <a:cs typeface="+mn-cs"/>
              </a:rPr>
              <a:t>14</a:t>
            </a:r>
          </a:p>
          <a:p>
            <a:r>
              <a:rPr lang="en-US" sz="500" kern="1200" baseline="0" dirty="0" smtClean="0">
                <a:solidFill>
                  <a:schemeClr val="tx1"/>
                </a:solidFill>
                <a:latin typeface="+mn-lt"/>
                <a:ea typeface="MS PGothic" pitchFamily="34" charset="-128"/>
                <a:cs typeface="+mn-cs"/>
              </a:rPr>
              <a:t>• Signal—signaling mirror, strobe, pen flares, whistle, U.S. flag, pilot scarf or other bright orange</a:t>
            </a:r>
          </a:p>
          <a:p>
            <a:r>
              <a:rPr lang="en-US" sz="500" kern="1200" baseline="0" dirty="0" smtClean="0">
                <a:solidFill>
                  <a:schemeClr val="tx1"/>
                </a:solidFill>
                <a:latin typeface="+mn-lt"/>
                <a:ea typeface="MS PGothic" pitchFamily="34" charset="-128"/>
                <a:cs typeface="+mn-cs"/>
              </a:rPr>
              <a:t>silk scarf, glint tape, flashlight, laser pointer, solar blanket.</a:t>
            </a:r>
          </a:p>
          <a:p>
            <a:r>
              <a:rPr lang="en-US" sz="500" kern="1200" baseline="0" dirty="0" smtClean="0">
                <a:solidFill>
                  <a:schemeClr val="tx1"/>
                </a:solidFill>
                <a:latin typeface="+mn-lt"/>
                <a:ea typeface="MS PGothic" pitchFamily="34" charset="-128"/>
                <a:cs typeface="+mn-cs"/>
              </a:rPr>
              <a:t>• Miscellaneous—wrist compass, needle and thread, money, extra eyeglasses, knife sharpener, cork,</a:t>
            </a:r>
          </a:p>
          <a:p>
            <a:r>
              <a:rPr lang="en-US" sz="500" kern="1200" baseline="0" dirty="0" smtClean="0">
                <a:solidFill>
                  <a:schemeClr val="tx1"/>
                </a:solidFill>
                <a:latin typeface="+mn-lt"/>
                <a:ea typeface="MS PGothic" pitchFamily="34" charset="-128"/>
                <a:cs typeface="+mn-cs"/>
              </a:rPr>
              <a:t>camouflage stick, and survival manual.</a:t>
            </a:r>
          </a:p>
          <a:p>
            <a:r>
              <a:rPr lang="en-US" sz="500" kern="1200" baseline="0" dirty="0" smtClean="0">
                <a:solidFill>
                  <a:schemeClr val="tx1"/>
                </a:solidFill>
                <a:latin typeface="+mn-lt"/>
                <a:ea typeface="MS PGothic" pitchFamily="34" charset="-128"/>
                <a:cs typeface="+mn-cs"/>
              </a:rPr>
              <a:t>3-10. Include a weapon only if the situation so dictates. Ambassadors and theater commanders may</a:t>
            </a:r>
          </a:p>
          <a:p>
            <a:r>
              <a:rPr lang="en-US" sz="500" kern="1200" baseline="0" dirty="0" smtClean="0">
                <a:solidFill>
                  <a:schemeClr val="tx1"/>
                </a:solidFill>
                <a:latin typeface="+mn-lt"/>
                <a:ea typeface="MS PGothic" pitchFamily="34" charset="-128"/>
                <a:cs typeface="+mn-cs"/>
              </a:rPr>
              <a:t>prohibit weapons even in extreme circumstances. Read and practice the survival techniques in this manual</a:t>
            </a:r>
          </a:p>
          <a:p>
            <a:r>
              <a:rPr lang="en-US" sz="500" kern="1200" baseline="0" dirty="0" smtClean="0">
                <a:solidFill>
                  <a:schemeClr val="tx1"/>
                </a:solidFill>
                <a:latin typeface="+mn-lt"/>
                <a:ea typeface="MS PGothic" pitchFamily="34" charset="-128"/>
                <a:cs typeface="+mn-cs"/>
              </a:rPr>
              <a:t>and apply these basic concepts to those you read about in other civilian publications. Consider your</a:t>
            </a:r>
          </a:p>
          <a:p>
            <a:r>
              <a:rPr lang="en-US" sz="500" kern="1200" baseline="0" dirty="0" smtClean="0">
                <a:solidFill>
                  <a:schemeClr val="tx1"/>
                </a:solidFill>
                <a:latin typeface="+mn-lt"/>
                <a:ea typeface="MS PGothic" pitchFamily="34" charset="-128"/>
                <a:cs typeface="+mn-cs"/>
              </a:rPr>
              <a:t>mission and the environment in which you will operate. Then prepare your survival kit with items that are</a:t>
            </a:r>
          </a:p>
          <a:p>
            <a:r>
              <a:rPr lang="en-US" sz="500" kern="1200" baseline="0" dirty="0" smtClean="0">
                <a:solidFill>
                  <a:schemeClr val="tx1"/>
                </a:solidFill>
                <a:latin typeface="+mn-lt"/>
                <a:ea typeface="MS PGothic" pitchFamily="34" charset="-128"/>
                <a:cs typeface="+mn-cs"/>
              </a:rPr>
              <a:t>durable, multipurpose, and lightweight. Imagination may be the largest part of your kit. It can replace</a:t>
            </a:r>
          </a:p>
          <a:p>
            <a:r>
              <a:rPr lang="en-US" sz="500" kern="1200" baseline="0" dirty="0" smtClean="0">
                <a:solidFill>
                  <a:schemeClr val="tx1"/>
                </a:solidFill>
                <a:latin typeface="+mn-lt"/>
                <a:ea typeface="MS PGothic" pitchFamily="34" charset="-128"/>
                <a:cs typeface="+mn-cs"/>
              </a:rPr>
              <a:t>many of the items in a kit. Combined with the will to live, it can mean the difference between surviving to</a:t>
            </a:r>
          </a:p>
          <a:p>
            <a:r>
              <a:rPr lang="en-US" sz="500" kern="1200" baseline="0" dirty="0" smtClean="0">
                <a:solidFill>
                  <a:schemeClr val="tx1"/>
                </a:solidFill>
                <a:latin typeface="+mn-lt"/>
                <a:ea typeface="MS PGothic" pitchFamily="34" charset="-128"/>
                <a:cs typeface="+mn-cs"/>
              </a:rPr>
              <a:t>return home with honor or not returning at all.</a:t>
            </a:r>
            <a:endParaRPr lang="en-US" sz="500" dirty="0"/>
          </a:p>
        </p:txBody>
      </p:sp>
      <p:sp>
        <p:nvSpPr>
          <p:cNvPr id="4" name="Slide Number Placeholder 3"/>
          <p:cNvSpPr>
            <a:spLocks noGrp="1"/>
          </p:cNvSpPr>
          <p:nvPr>
            <p:ph type="sldNum" sz="quarter" idx="10"/>
          </p:nvPr>
        </p:nvSpPr>
        <p:spPr/>
        <p:txBody>
          <a:bodyPr/>
          <a:lstStyle/>
          <a:p>
            <a:fld id="{5DF11369-2D9F-4B99-B21E-E770B8F419A6}"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11369-2D9F-4B99-B21E-E770B8F419A6}"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dirty="0" smtClean="0"/>
              <a:t>The </a:t>
            </a:r>
            <a:r>
              <a:rPr lang="en-US" b="1" dirty="0" smtClean="0"/>
              <a:t>Code of the U.S. Fighting Force</a:t>
            </a:r>
            <a:r>
              <a:rPr lang="en-US" dirty="0" smtClean="0"/>
              <a:t> is a </a:t>
            </a:r>
            <a:r>
              <a:rPr lang="en-US" dirty="0" smtClean="0">
                <a:hlinkClick r:id="rId3" action="ppaction://hlinkfile" tooltip="Code of conduct"/>
              </a:rPr>
              <a:t>code of conduct</a:t>
            </a:r>
            <a:r>
              <a:rPr lang="en-US" dirty="0" smtClean="0"/>
              <a:t> that is an "</a:t>
            </a:r>
            <a:r>
              <a:rPr lang="en-US" dirty="0" smtClean="0">
                <a:hlinkClick r:id="rId4" action="ppaction://hlinkfile" tooltip="Ethics"/>
              </a:rPr>
              <a:t>ethical</a:t>
            </a:r>
            <a:r>
              <a:rPr lang="en-US" dirty="0" smtClean="0"/>
              <a:t> guide" and a </a:t>
            </a:r>
            <a:r>
              <a:rPr lang="en-US" dirty="0" smtClean="0">
                <a:hlinkClick r:id="rId5" action="ppaction://hlinkfile" tooltip="United States Department of Defense"/>
              </a:rPr>
              <a:t>United States Department of Defense</a:t>
            </a:r>
            <a:r>
              <a:rPr lang="en-US" dirty="0" smtClean="0"/>
              <a:t> directive consisting of six articles to members of the </a:t>
            </a:r>
            <a:r>
              <a:rPr lang="en-US" dirty="0" smtClean="0">
                <a:hlinkClick r:id="rId6" action="ppaction://hlinkfile" tooltip="Military of the United States"/>
              </a:rPr>
              <a:t>U.S. armed forces</a:t>
            </a:r>
            <a:r>
              <a:rPr lang="en-US" dirty="0" smtClean="0"/>
              <a:t> addressing how U.S. personnel in combat should act when they must "evade capture, resist while a prisoner or escape from the enemy." It is considered an important part of U.S. </a:t>
            </a:r>
            <a:r>
              <a:rPr lang="en-US" dirty="0" smtClean="0">
                <a:hlinkClick r:id="rId7" action="ppaction://hlinkfile" tooltip="Military doctrine"/>
              </a:rPr>
              <a:t>military doctrine</a:t>
            </a:r>
            <a:r>
              <a:rPr lang="en-US" dirty="0" smtClean="0"/>
              <a:t> but is not formal </a:t>
            </a:r>
            <a:r>
              <a:rPr lang="en-US" dirty="0" smtClean="0">
                <a:hlinkClick r:id="rId8" action="ppaction://hlinkfile" tooltip="Military law"/>
              </a:rPr>
              <a:t>military law</a:t>
            </a:r>
            <a:r>
              <a:rPr lang="en-US" dirty="0" smtClean="0"/>
              <a:t> in the manner of the </a:t>
            </a:r>
            <a:r>
              <a:rPr lang="en-US" dirty="0" smtClean="0">
                <a:hlinkClick r:id="rId9" action="ppaction://hlinkfile" tooltip="Uniform Code of Military Justice"/>
              </a:rPr>
              <a:t>Uniform Code of Military Justice</a:t>
            </a:r>
            <a:r>
              <a:rPr lang="en-US" dirty="0" smtClean="0"/>
              <a:t> and </a:t>
            </a:r>
            <a:r>
              <a:rPr lang="en-US" dirty="0" smtClean="0">
                <a:hlinkClick r:id="rId10" action="ppaction://hlinkfile" tooltip="Public international law"/>
              </a:rPr>
              <a:t>public international law</a:t>
            </a:r>
            <a:r>
              <a:rPr lang="en-US" dirty="0" smtClean="0"/>
              <a:t> (such as the </a:t>
            </a:r>
            <a:r>
              <a:rPr lang="en-US" dirty="0" smtClean="0">
                <a:hlinkClick r:id="rId11" action="ppaction://hlinkfile" tooltip="Geneva Conventions"/>
              </a:rPr>
              <a:t>Geneva Conventions</a:t>
            </a:r>
            <a:r>
              <a:rPr lang="en-US" dirty="0" smtClean="0"/>
              <a:t>).</a:t>
            </a:r>
          </a:p>
          <a:p>
            <a:pPr rtl="0"/>
            <a:r>
              <a:rPr lang="en-US" dirty="0" smtClean="0"/>
              <a:t>Colonel Franklin Brooke </a:t>
            </a:r>
            <a:r>
              <a:rPr lang="en-US" dirty="0" err="1" smtClean="0"/>
              <a:t>Nihart</a:t>
            </a:r>
            <a:r>
              <a:rPr lang="en-US" dirty="0" smtClean="0"/>
              <a:t>, USMC, worked at Marine Corps headquarters throughout the summer of 1955, outlined his ideas in longhand and the Code of Conduct was established with the issuance of </a:t>
            </a:r>
            <a:r>
              <a:rPr lang="en-US" dirty="0" smtClean="0">
                <a:hlinkClick r:id="rId12" action="ppaction://hlinkfile" tooltip="s:Executive Order 10631"/>
              </a:rPr>
              <a:t>Executive Order 10631</a:t>
            </a:r>
            <a:r>
              <a:rPr lang="en-US" dirty="0" smtClean="0"/>
              <a:t> by </a:t>
            </a:r>
            <a:r>
              <a:rPr lang="en-US" dirty="0" smtClean="0">
                <a:hlinkClick r:id="rId13" action="ppaction://hlinkfile" tooltip="President of the United States"/>
              </a:rPr>
              <a:t>President</a:t>
            </a:r>
            <a:r>
              <a:rPr lang="en-US" dirty="0" smtClean="0"/>
              <a:t> </a:t>
            </a:r>
            <a:r>
              <a:rPr lang="en-US" dirty="0" smtClean="0">
                <a:hlinkClick r:id="rId14" action="ppaction://hlinkfile" tooltip="Dwight D. Eisenhower"/>
              </a:rPr>
              <a:t>Dwight D. Eisenhower</a:t>
            </a:r>
            <a:r>
              <a:rPr lang="en-US" dirty="0" smtClean="0"/>
              <a:t> on 17 August 1955, after the </a:t>
            </a:r>
            <a:r>
              <a:rPr lang="en-US" dirty="0" smtClean="0">
                <a:hlinkClick r:id="rId15" action="ppaction://hlinkfile" tooltip="Korean War"/>
              </a:rPr>
              <a:t>Korean War</a:t>
            </a:r>
            <a:r>
              <a:rPr lang="en-US" dirty="0" smtClean="0"/>
              <a:t>. It has been modified twice—once in 1977 by President </a:t>
            </a:r>
            <a:r>
              <a:rPr lang="en-US" dirty="0" smtClean="0">
                <a:hlinkClick r:id="rId16" action="ppaction://hlinkfile" tooltip="Jimmy Carter"/>
              </a:rPr>
              <a:t>Jimmy Carter</a:t>
            </a:r>
            <a:r>
              <a:rPr lang="en-US" dirty="0" smtClean="0"/>
              <a:t> in </a:t>
            </a:r>
            <a:r>
              <a:rPr lang="en-US" dirty="0" smtClean="0">
                <a:hlinkClick r:id="rId17" action="ppaction://hlinkfile" tooltip="s:Executive Order 12017"/>
              </a:rPr>
              <a:t>Executive Order 12017</a:t>
            </a:r>
            <a:r>
              <a:rPr lang="en-US" dirty="0" smtClean="0"/>
              <a:t>, and most recently in President </a:t>
            </a:r>
            <a:r>
              <a:rPr lang="en-US" dirty="0" smtClean="0">
                <a:hlinkClick r:id="rId18" action="ppaction://hlinkfile" tooltip="Ronald Reagan"/>
              </a:rPr>
              <a:t>Ronald Reagan's</a:t>
            </a:r>
            <a:r>
              <a:rPr lang="en-US" dirty="0" smtClean="0"/>
              <a:t> </a:t>
            </a:r>
            <a:r>
              <a:rPr lang="en-US" dirty="0" smtClean="0">
                <a:hlinkClick r:id="rId19" action="ppaction://hlinkfile" tooltip="s:Executive Order 12633"/>
              </a:rPr>
              <a:t>Executive Order 12633</a:t>
            </a:r>
            <a:r>
              <a:rPr lang="en-US" dirty="0" smtClean="0"/>
              <a:t> of March 1988, which amended the code to make it </a:t>
            </a:r>
            <a:r>
              <a:rPr lang="en-US" dirty="0" smtClean="0">
                <a:hlinkClick r:id="rId20" action="ppaction://hlinkfile" tooltip="Gender-neutral pronoun"/>
              </a:rPr>
              <a:t>gender-neutral</a:t>
            </a:r>
            <a:r>
              <a:rPr lang="en-US" dirty="0" smtClean="0"/>
              <a:t>.</a:t>
            </a:r>
          </a:p>
          <a:p>
            <a:pPr rtl="0"/>
            <a:r>
              <a:rPr lang="en-US" dirty="0" smtClean="0"/>
              <a:t>Notably, the code prohibits </a:t>
            </a:r>
            <a:r>
              <a:rPr lang="en-US" dirty="0" smtClean="0">
                <a:hlinkClick r:id="rId21" action="ppaction://hlinkfile" tooltip="Surrender (military)"/>
              </a:rPr>
              <a:t>surrender</a:t>
            </a:r>
            <a:r>
              <a:rPr lang="en-US" dirty="0" smtClean="0"/>
              <a:t> except when "all reasonable means of resistance [are] exhausted and...certain death the only alternative," enjoins captured Americans to "resist by all means available" and "make every effort to escape and aid others," and bars the acceptance of </a:t>
            </a:r>
            <a:r>
              <a:rPr lang="en-US" dirty="0" smtClean="0">
                <a:hlinkClick r:id="rId22" action="ppaction://hlinkfile" tooltip="Parole"/>
              </a:rPr>
              <a:t>parole</a:t>
            </a:r>
            <a:r>
              <a:rPr lang="en-US" dirty="0" smtClean="0"/>
              <a:t> or special favors from enemies. The code also outlines proper conduct for American </a:t>
            </a:r>
            <a:r>
              <a:rPr lang="en-US" dirty="0" smtClean="0">
                <a:hlinkClick r:id="rId23" action="ppaction://hlinkfile" tooltip="Prisoner of war"/>
              </a:rPr>
              <a:t>prisoners of war</a:t>
            </a:r>
            <a:r>
              <a:rPr lang="en-US" dirty="0" smtClean="0"/>
              <a:t>, reaffirms that under the Geneva Conventions prisoners of war should give "name, </a:t>
            </a:r>
            <a:r>
              <a:rPr lang="en-US" dirty="0" smtClean="0">
                <a:hlinkClick r:id="rId24" action="ppaction://hlinkfile" tooltip="Military rank"/>
              </a:rPr>
              <a:t>rank</a:t>
            </a:r>
            <a:r>
              <a:rPr lang="en-US" dirty="0" smtClean="0"/>
              <a:t>, </a:t>
            </a:r>
            <a:r>
              <a:rPr lang="en-US" dirty="0" smtClean="0">
                <a:hlinkClick r:id="rId25" action="ppaction://hlinkfile" tooltip="Service number"/>
              </a:rPr>
              <a:t>service number</a:t>
            </a:r>
            <a:r>
              <a:rPr lang="en-US" dirty="0" smtClean="0"/>
              <a:t>, and </a:t>
            </a:r>
            <a:r>
              <a:rPr lang="en-US" dirty="0" smtClean="0">
                <a:hlinkClick r:id="rId26" action="ppaction://hlinkfile" tooltip="Birthday"/>
              </a:rPr>
              <a:t>date of birth</a:t>
            </a:r>
            <a:r>
              <a:rPr lang="en-US" dirty="0" smtClean="0"/>
              <a:t>" and requires that under </a:t>
            </a:r>
            <a:r>
              <a:rPr lang="en-US" dirty="0" smtClean="0">
                <a:hlinkClick r:id="rId27" action="ppaction://hlinkfile" tooltip="Interrogation"/>
              </a:rPr>
              <a:t>interrogation</a:t>
            </a:r>
            <a:r>
              <a:rPr lang="en-US" dirty="0" smtClean="0"/>
              <a:t> captured military personnel should "evade answering further questions to the utmost of my ability."</a:t>
            </a:r>
          </a:p>
        </p:txBody>
      </p:sp>
      <p:sp>
        <p:nvSpPr>
          <p:cNvPr id="4" name="Slide Number Placeholder 3"/>
          <p:cNvSpPr>
            <a:spLocks noGrp="1"/>
          </p:cNvSpPr>
          <p:nvPr>
            <p:ph type="sldNum" sz="quarter" idx="10"/>
          </p:nvPr>
        </p:nvSpPr>
        <p:spPr/>
        <p:txBody>
          <a:bodyPr/>
          <a:lstStyle/>
          <a:p>
            <a:fld id="{5DF11369-2D9F-4B99-B21E-E770B8F419A6}"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852613" y="155575"/>
            <a:ext cx="3406775" cy="2555875"/>
          </a:xfrm>
          <a:ln/>
        </p:spPr>
      </p:sp>
      <p:sp>
        <p:nvSpPr>
          <p:cNvPr id="54275" name="Rectangle 3"/>
          <p:cNvSpPr>
            <a:spLocks noGrp="1" noChangeArrowheads="1"/>
          </p:cNvSpPr>
          <p:nvPr>
            <p:ph type="body" idx="1"/>
          </p:nvPr>
        </p:nvSpPr>
        <p:spPr>
          <a:xfrm>
            <a:off x="229083" y="2789239"/>
            <a:ext cx="6423649" cy="6351587"/>
          </a:xfrm>
          <a:noFill/>
          <a:ln/>
        </p:spPr>
        <p:txBody>
          <a:bodyPr/>
          <a:lstStyle/>
          <a:p>
            <a:pPr marL="227013" indent="-227013" eaLnBrk="1" hangingPunct="1"/>
            <a:r>
              <a:rPr lang="en-US" sz="1000" dirty="0" smtClean="0">
                <a:latin typeface="Arial" charset="0"/>
              </a:rPr>
              <a:t>Individual equipment must support the 5 PR Proficiency Tasks:</a:t>
            </a:r>
          </a:p>
          <a:p>
            <a:pPr marL="227013" indent="-227013" eaLnBrk="1" hangingPunct="1"/>
            <a:endParaRPr lang="en-US" sz="1000" dirty="0" smtClean="0">
              <a:latin typeface="Arial" charset="0"/>
            </a:endParaRPr>
          </a:p>
          <a:p>
            <a:pPr marL="227013" indent="-227013" eaLnBrk="1" hangingPunct="1"/>
            <a:r>
              <a:rPr lang="en-US" sz="1000" u="sng" dirty="0" smtClean="0">
                <a:latin typeface="Arial" charset="0"/>
              </a:rPr>
              <a:t>Preserve Life</a:t>
            </a:r>
          </a:p>
          <a:p>
            <a:pPr marL="227013" indent="-227013" eaLnBrk="1" hangingPunct="1"/>
            <a:r>
              <a:rPr lang="en-US" sz="1000" dirty="0" smtClean="0">
                <a:latin typeface="Arial" charset="0"/>
              </a:rPr>
              <a:t>- Personal Survival Kits</a:t>
            </a:r>
          </a:p>
          <a:p>
            <a:pPr marL="227013" indent="-227013" eaLnBrk="1" hangingPunct="1"/>
            <a:r>
              <a:rPr lang="en-US" sz="1000" dirty="0" smtClean="0">
                <a:latin typeface="Arial" charset="0"/>
              </a:rPr>
              <a:t>- Individual First Aid Kits</a:t>
            </a:r>
          </a:p>
          <a:p>
            <a:pPr marL="227013" indent="-227013" eaLnBrk="1" hangingPunct="1"/>
            <a:r>
              <a:rPr lang="en-US" sz="1000" dirty="0" smtClean="0">
                <a:latin typeface="Arial" charset="0"/>
              </a:rPr>
              <a:t>- Combat Lifesaver Kits</a:t>
            </a:r>
          </a:p>
          <a:p>
            <a:pPr marL="227013" indent="-227013" eaLnBrk="1" hangingPunct="1"/>
            <a:endParaRPr lang="en-US" sz="1000" dirty="0" smtClean="0">
              <a:latin typeface="Arial" charset="0"/>
            </a:endParaRPr>
          </a:p>
          <a:p>
            <a:pPr marL="227013" indent="-227013" eaLnBrk="1" hangingPunct="1"/>
            <a:r>
              <a:rPr lang="en-US" sz="1000" u="sng" dirty="0" smtClean="0">
                <a:latin typeface="Arial" charset="0"/>
              </a:rPr>
              <a:t>Architecture and Doctrine</a:t>
            </a:r>
          </a:p>
          <a:p>
            <a:pPr marL="227013" indent="-227013" eaLnBrk="1" hangingPunct="1"/>
            <a:r>
              <a:rPr lang="en-US" sz="1000" dirty="0" smtClean="0">
                <a:latin typeface="Arial" charset="0"/>
              </a:rPr>
              <a:t>- PR GTA (GTA 80-01-001) Fundamentals of Army Personnel Recovery</a:t>
            </a:r>
          </a:p>
          <a:p>
            <a:pPr marL="227013" indent="-227013" eaLnBrk="1" hangingPunct="1"/>
            <a:r>
              <a:rPr lang="en-US" sz="1000" dirty="0" smtClean="0">
                <a:latin typeface="Arial" charset="0"/>
              </a:rPr>
              <a:t>- FM 3-50.1</a:t>
            </a:r>
          </a:p>
          <a:p>
            <a:pPr marL="227013" indent="-227013" eaLnBrk="1" hangingPunct="1"/>
            <a:r>
              <a:rPr lang="en-US" sz="1000" dirty="0" smtClean="0">
                <a:latin typeface="Arial" charset="0"/>
              </a:rPr>
              <a:t>- CALL Handbook 09-25</a:t>
            </a:r>
          </a:p>
          <a:p>
            <a:pPr marL="227013" indent="-227013" eaLnBrk="1" hangingPunct="1"/>
            <a:endParaRPr lang="en-US" sz="1000" dirty="0" smtClean="0">
              <a:latin typeface="Arial" charset="0"/>
            </a:endParaRPr>
          </a:p>
          <a:p>
            <a:pPr marL="227013" indent="-227013" eaLnBrk="1" hangingPunct="1"/>
            <a:r>
              <a:rPr lang="en-US" sz="1000" u="sng" dirty="0" smtClean="0">
                <a:latin typeface="Arial" charset="0"/>
              </a:rPr>
              <a:t>Communicate</a:t>
            </a:r>
          </a:p>
          <a:p>
            <a:pPr marL="227013" indent="-227013" eaLnBrk="1" hangingPunct="1"/>
            <a:r>
              <a:rPr lang="en-US" sz="1000" dirty="0" smtClean="0">
                <a:latin typeface="Arial" charset="0"/>
              </a:rPr>
              <a:t>- Beacons and Radios</a:t>
            </a:r>
          </a:p>
          <a:p>
            <a:pPr marL="227013" indent="-227013" eaLnBrk="1" hangingPunct="1"/>
            <a:r>
              <a:rPr lang="en-US" sz="1000" dirty="0" smtClean="0">
                <a:latin typeface="Arial" charset="0"/>
              </a:rPr>
              <a:t>- Visual Signaling Equipment</a:t>
            </a:r>
          </a:p>
          <a:p>
            <a:pPr marL="227013" indent="-227013" eaLnBrk="1" hangingPunct="1"/>
            <a:endParaRPr lang="en-US" sz="1000" dirty="0" smtClean="0">
              <a:latin typeface="Arial" charset="0"/>
            </a:endParaRPr>
          </a:p>
          <a:p>
            <a:pPr marL="227013" indent="-227013" eaLnBrk="1" hangingPunct="1"/>
            <a:r>
              <a:rPr lang="en-US" sz="1000" u="sng" dirty="0" smtClean="0">
                <a:latin typeface="Arial" charset="0"/>
              </a:rPr>
              <a:t>Endure Hardship</a:t>
            </a:r>
          </a:p>
          <a:p>
            <a:pPr marL="227013" indent="-227013" eaLnBrk="1" hangingPunct="1"/>
            <a:r>
              <a:rPr lang="en-US" sz="1000" dirty="0" smtClean="0">
                <a:latin typeface="Arial" charset="0"/>
              </a:rPr>
              <a:t>- Code of Conduct GTA (GTA 21-03-009)</a:t>
            </a:r>
          </a:p>
          <a:p>
            <a:pPr marL="227013" indent="-227013" eaLnBrk="1" hangingPunct="1"/>
            <a:endParaRPr lang="en-US" sz="1000" dirty="0" smtClean="0">
              <a:latin typeface="Arial" charset="0"/>
            </a:endParaRPr>
          </a:p>
          <a:p>
            <a:pPr marL="227013" indent="-227013" eaLnBrk="1" hangingPunct="1"/>
            <a:r>
              <a:rPr lang="en-US" sz="1000" u="sng" dirty="0" smtClean="0">
                <a:latin typeface="Arial" charset="0"/>
              </a:rPr>
              <a:t>Navigate</a:t>
            </a:r>
          </a:p>
          <a:p>
            <a:pPr marL="227013" indent="-227013" eaLnBrk="1" hangingPunct="1"/>
            <a:r>
              <a:rPr lang="en-US" sz="1000" dirty="0" smtClean="0">
                <a:latin typeface="Arial" charset="0"/>
              </a:rPr>
              <a:t>- Compass</a:t>
            </a:r>
          </a:p>
          <a:p>
            <a:pPr marL="227013" indent="-227013" eaLnBrk="1" hangingPunct="1"/>
            <a:r>
              <a:rPr lang="en-US" sz="1000" dirty="0" smtClean="0">
                <a:latin typeface="Arial" charset="0"/>
              </a:rPr>
              <a:t>- GPS</a:t>
            </a:r>
          </a:p>
          <a:p>
            <a:pPr marL="227013" indent="-227013" eaLnBrk="1" hangingPunct="1">
              <a:buFontTx/>
              <a:buChar char="-"/>
            </a:pPr>
            <a:r>
              <a:rPr lang="en-US" sz="1000" dirty="0" smtClean="0">
                <a:latin typeface="Arial" charset="0"/>
              </a:rPr>
              <a:t>Maps and evasion charts</a:t>
            </a:r>
          </a:p>
          <a:p>
            <a:pPr marL="227013" indent="-227013" eaLnBrk="1" hangingPunct="1">
              <a:buFontTx/>
              <a:buChar char="-"/>
            </a:pPr>
            <a:endParaRPr lang="en-US" sz="1000" dirty="0" smtClean="0">
              <a:solidFill>
                <a:srgbClr val="FF33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6126775-38F1-4B74-93C5-ADD891FEC2F3}" type="slidenum">
              <a:rPr lang="en-US" smtClean="0">
                <a:latin typeface="Arial" charset="0"/>
              </a:rPr>
              <a:pPr/>
              <a:t>29</a:t>
            </a:fld>
            <a:endParaRPr lang="en-US" dirty="0" smtClean="0">
              <a:latin typeface="Arial" charset="0"/>
            </a:endParaRPr>
          </a:p>
        </p:txBody>
      </p:sp>
      <p:sp>
        <p:nvSpPr>
          <p:cNvPr id="55299" name="Rectangle 2"/>
          <p:cNvSpPr>
            <a:spLocks noGrp="1" noRot="1" noChangeAspect="1" noChangeArrowheads="1" noTextEdit="1"/>
          </p:cNvSpPr>
          <p:nvPr>
            <p:ph type="sldImg"/>
          </p:nvPr>
        </p:nvSpPr>
        <p:spPr>
          <a:xfrm>
            <a:off x="1125538" y="703263"/>
            <a:ext cx="4630737" cy="3473450"/>
          </a:xfrm>
          <a:ln/>
        </p:spPr>
      </p:sp>
      <p:sp>
        <p:nvSpPr>
          <p:cNvPr id="55300" name="Rectangle 4"/>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4BEB7E5-89A2-438D-80CC-B1F3A4273888}" type="slidenum">
              <a:rPr lang="en-US" smtClean="0">
                <a:latin typeface="Arial" charset="0"/>
              </a:rPr>
              <a:pPr/>
              <a:t>31</a:t>
            </a:fld>
            <a:endParaRPr lang="en-US" dirty="0" smtClean="0">
              <a:latin typeface="Arial" charset="0"/>
            </a:endParaRPr>
          </a:p>
        </p:txBody>
      </p:sp>
      <p:sp>
        <p:nvSpPr>
          <p:cNvPr id="69635" name="Rectangle 4"/>
          <p:cNvSpPr>
            <a:spLocks noGrp="1" noRot="1" noChangeAspect="1" noChangeArrowheads="1" noTextEdit="1"/>
          </p:cNvSpPr>
          <p:nvPr>
            <p:ph type="sldImg"/>
          </p:nvPr>
        </p:nvSpPr>
        <p:spPr>
          <a:xfrm>
            <a:off x="1125538" y="231775"/>
            <a:ext cx="4630737" cy="3473450"/>
          </a:xfrm>
          <a:ln w="12700" cap="flat">
            <a:solidFill>
              <a:schemeClr val="tx1"/>
            </a:solidFill>
          </a:ln>
        </p:spPr>
      </p:sp>
      <p:sp>
        <p:nvSpPr>
          <p:cNvPr id="69636" name="Rectangle 5"/>
          <p:cNvSpPr>
            <a:spLocks noGrp="1" noChangeArrowheads="1"/>
          </p:cNvSpPr>
          <p:nvPr>
            <p:ph type="body" idx="1"/>
          </p:nvPr>
        </p:nvSpPr>
        <p:spPr>
          <a:xfrm>
            <a:off x="305443" y="4029076"/>
            <a:ext cx="6270927" cy="4183063"/>
          </a:xfrm>
          <a:noFill/>
          <a:ln/>
        </p:spPr>
        <p:txBody>
          <a:bodyPr lIns="92207" tIns="45295" rIns="92207" bIns="45295"/>
          <a:lstStyle/>
          <a:p>
            <a:pPr eaLnBrk="1" hangingPunct="1"/>
            <a:endParaRPr lang="en-US" sz="900"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17600" y="155575"/>
            <a:ext cx="4648200" cy="3486150"/>
          </a:xfrm>
          <a:ln/>
        </p:spPr>
      </p:sp>
      <p:sp>
        <p:nvSpPr>
          <p:cNvPr id="78851" name="Rectangle 3"/>
          <p:cNvSpPr>
            <a:spLocks noGrp="1" noChangeArrowheads="1"/>
          </p:cNvSpPr>
          <p:nvPr>
            <p:ph type="body" idx="1"/>
          </p:nvPr>
        </p:nvSpPr>
        <p:spPr>
          <a:xfrm>
            <a:off x="229083" y="3795713"/>
            <a:ext cx="6423649" cy="5268912"/>
          </a:xfrm>
          <a:noFill/>
          <a:ln/>
        </p:spPr>
        <p:txBody>
          <a:bodyPr/>
          <a:lstStyle/>
          <a:p>
            <a:pPr marL="227013" indent="-227013" eaLnBrk="1" hangingPunct="1">
              <a:lnSpc>
                <a:spcPct val="90000"/>
              </a:lnSpc>
            </a:pPr>
            <a:r>
              <a:rPr lang="en-US" dirty="0" smtClean="0">
                <a:latin typeface="Arial" charset="0"/>
              </a:rPr>
              <a:t>Ground to Air Signals (GTAS) are symbols commonly constructed at ground level in the shape of large letters or shapes that can be seen from altitude by aircraft, UASs, and possibly satellites. </a:t>
            </a:r>
          </a:p>
          <a:p>
            <a:pPr marL="227013" indent="-227013" eaLnBrk="1" hangingPunct="1">
              <a:lnSpc>
                <a:spcPct val="90000"/>
              </a:lnSpc>
            </a:pPr>
            <a:endParaRPr lang="en-US" dirty="0" smtClean="0">
              <a:latin typeface="Arial" charset="0"/>
            </a:endParaRPr>
          </a:p>
          <a:p>
            <a:pPr marL="227013" indent="-227013" eaLnBrk="1" hangingPunct="1">
              <a:lnSpc>
                <a:spcPct val="90000"/>
              </a:lnSpc>
            </a:pPr>
            <a:r>
              <a:rPr lang="en-US" b="1" dirty="0" smtClean="0">
                <a:latin typeface="Arial" charset="0"/>
              </a:rPr>
              <a:t>Contrast and Angularity is most easily observed from the air; “code letter” right angles do not occur naturally. </a:t>
            </a:r>
          </a:p>
          <a:p>
            <a:pPr marL="227013" indent="-227013" eaLnBrk="1" hangingPunct="1">
              <a:lnSpc>
                <a:spcPct val="90000"/>
              </a:lnSpc>
            </a:pPr>
            <a:endParaRPr lang="en-US" b="1" dirty="0" smtClean="0">
              <a:latin typeface="Arial" charset="0"/>
            </a:endParaRPr>
          </a:p>
          <a:p>
            <a:pPr marL="227013" indent="-227013" eaLnBrk="1" hangingPunct="1">
              <a:lnSpc>
                <a:spcPct val="90000"/>
              </a:lnSpc>
            </a:pPr>
            <a:r>
              <a:rPr lang="en-US" dirty="0" smtClean="0">
                <a:latin typeface="Arial" charset="0"/>
              </a:rPr>
              <a:t>The goal in site selection is to make them unobservable to ground forces meaning that if enemy forces are in the immediate area, they would not be able to see the GTAS.  For instance, if you constructed an X on the desert floor out of old tires, from the air it would be easily observed as an X.  If you were standing right by the GTAS, it would only look like old tires in a row.</a:t>
            </a:r>
          </a:p>
          <a:p>
            <a:pPr marL="227013" indent="-227013" eaLnBrk="1" hangingPunct="1">
              <a:lnSpc>
                <a:spcPct val="90000"/>
              </a:lnSpc>
              <a:buFontTx/>
              <a:buAutoNum type="arabicPeriod" startAt="3"/>
            </a:pPr>
            <a:endParaRPr lang="en-US" dirty="0" smtClean="0">
              <a:latin typeface="Arial" charset="0"/>
            </a:endParaRPr>
          </a:p>
          <a:p>
            <a:pPr marL="227013" indent="-227013" eaLnBrk="1" hangingPunct="1">
              <a:lnSpc>
                <a:spcPct val="90000"/>
              </a:lnSpc>
            </a:pPr>
            <a:r>
              <a:rPr lang="en-US" dirty="0" smtClean="0">
                <a:latin typeface="Arial" charset="0"/>
              </a:rPr>
              <a:t>The GTAS should be as big as possible.  The guidelines of GTAS construction are 18 ft X 3 ft or 6 to 1 ratio, per leg of the symbol.</a:t>
            </a:r>
          </a:p>
          <a:p>
            <a:pPr marL="227013" indent="-227013" eaLnBrk="1" hangingPunct="1">
              <a:lnSpc>
                <a:spcPct val="90000"/>
              </a:lnSpc>
              <a:buFontTx/>
              <a:buChar char="•"/>
            </a:pPr>
            <a:endParaRPr lang="en-US" dirty="0" smtClean="0">
              <a:latin typeface="Arial" charset="0"/>
            </a:endParaRPr>
          </a:p>
          <a:p>
            <a:pPr marL="227013" indent="-227013" eaLnBrk="1" hangingPunct="1">
              <a:lnSpc>
                <a:spcPct val="90000"/>
              </a:lnSpc>
            </a:pPr>
            <a:r>
              <a:rPr lang="en-US" dirty="0" smtClean="0">
                <a:latin typeface="Arial" charset="0"/>
              </a:rPr>
              <a:t>Quality construction is key.  Ideal Materials are metallic/reflective such as Space Blanket or Metallic trash (aluminum cans).  In the absence of metallic or reflective materials, pick items that contrast with the surroundings such as black tires on a desert floor or white cloth on a green grassy clearing.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mn-ea"/>
            </a:endParaRPr>
          </a:p>
        </p:txBody>
      </p:sp>
      <p:sp>
        <p:nvSpPr>
          <p:cNvPr id="4" name="Slide Number Placeholder 3"/>
          <p:cNvSpPr>
            <a:spLocks noGrp="1"/>
          </p:cNvSpPr>
          <p:nvPr>
            <p:ph type="sldNum" sz="quarter" idx="10"/>
          </p:nvPr>
        </p:nvSpPr>
        <p:spPr/>
        <p:txBody>
          <a:bodyPr/>
          <a:lstStyle/>
          <a:p>
            <a:pPr>
              <a:defRPr/>
            </a:pPr>
            <a:fld id="{4BA58E86-96CD-4E45-8246-E31B66236168}" type="slidenum">
              <a:rPr lang="en-US" smtClean="0"/>
              <a:pPr>
                <a:defRPr/>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5DF11369-2D9F-4B99-B21E-E770B8F419A6}"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85% is the passive</a:t>
            </a:r>
            <a:r>
              <a:rPr lang="en-US" baseline="0" dirty="0" smtClean="0"/>
              <a:t> keeping an eye out.  The 15% left, is what everyone would expect, walking around making sure HNF isn't pointing a loaded weapon at anyone, etc. Doing more of the obvious, sometimes this may cause an intentional diversion so a passive security can verify exactly what that person needs.</a:t>
            </a:r>
          </a:p>
          <a:p>
            <a:r>
              <a:rPr lang="en-US" baseline="0" dirty="0" smtClean="0"/>
              <a:t>-This is an internal team plan.</a:t>
            </a:r>
          </a:p>
          <a:p>
            <a:r>
              <a:rPr lang="en-US" baseline="0" dirty="0" smtClean="0"/>
              <a:t>Considerations: HNF capabilities =(weapons, ammo, training, political pull, controlling the environment), Local sit.=(everyone should know even the smallest detail that my have an adverse effect towards US), reaction time=(time it takes for the plan to get out and have everyone emplaced), commo=(having the “code word” passed effectively to all members that may be separated), availability= pax. Ava.</a:t>
            </a:r>
          </a:p>
          <a:p>
            <a:endParaRPr lang="en-US" baseline="0" dirty="0" smtClean="0"/>
          </a:p>
          <a:p>
            <a:r>
              <a:rPr lang="en-US" baseline="0" dirty="0" smtClean="0"/>
              <a:t>-Indicators=majority comes from arguments</a:t>
            </a:r>
          </a:p>
        </p:txBody>
      </p:sp>
      <p:sp>
        <p:nvSpPr>
          <p:cNvPr id="4" name="Slide Number Placeholder 3"/>
          <p:cNvSpPr>
            <a:spLocks noGrp="1"/>
          </p:cNvSpPr>
          <p:nvPr>
            <p:ph type="sldNum" sz="quarter" idx="10"/>
          </p:nvPr>
        </p:nvSpPr>
        <p:spPr/>
        <p:txBody>
          <a:bodyPr/>
          <a:lstStyle/>
          <a:p>
            <a:fld id="{5DF11369-2D9F-4B99-B21E-E770B8F419A6}"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4B3C4A-6A9A-4A2F-BC39-744679CEF859}"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477963" y="696913"/>
            <a:ext cx="3925887" cy="2944812"/>
          </a:xfrm>
          <a:ln/>
        </p:spPr>
      </p:sp>
      <p:sp>
        <p:nvSpPr>
          <p:cNvPr id="50179" name="Rectangle 4"/>
          <p:cNvSpPr>
            <a:spLocks noGrp="1" noChangeArrowheads="1"/>
          </p:cNvSpPr>
          <p:nvPr>
            <p:ph type="body" idx="1"/>
          </p:nvPr>
        </p:nvSpPr>
        <p:spPr>
          <a:xfrm>
            <a:off x="152722" y="3795713"/>
            <a:ext cx="6576370" cy="5268912"/>
          </a:xfrm>
          <a:noFill/>
          <a:ln/>
        </p:spPr>
        <p:txBody>
          <a:bodyPr/>
          <a:lstStyle/>
          <a:p>
            <a:pPr eaLnBrk="1" hangingPunct="1"/>
            <a:endParaRPr lang="en-US" b="1" dirty="0" smtClean="0">
              <a:latin typeface="Arial" charset="0"/>
            </a:endParaRPr>
          </a:p>
          <a:p>
            <a:pPr eaLnBrk="1" hangingPunct="1">
              <a:buFontTx/>
              <a:buChar char="•"/>
            </a:pPr>
            <a:r>
              <a:rPr lang="en-US" dirty="0" smtClean="0">
                <a:latin typeface="Arial" charset="0"/>
              </a:rPr>
              <a:t> EPAs include capabilities and outline intentions, or immediate action drills in the event of an isolating incident.</a:t>
            </a:r>
          </a:p>
          <a:p>
            <a:pPr eaLnBrk="1" hangingPunct="1"/>
            <a:endParaRPr lang="en-US" dirty="0" smtClean="0">
              <a:latin typeface="Arial" charset="0"/>
            </a:endParaRPr>
          </a:p>
          <a:p>
            <a:pPr eaLnBrk="1" hangingPunct="1">
              <a:buFontTx/>
              <a:buChar char="•"/>
            </a:pPr>
            <a:r>
              <a:rPr lang="en-US" dirty="0" smtClean="0">
                <a:latin typeface="Arial" charset="0"/>
              </a:rPr>
              <a:t> An example of “Intentions” is: “We will move north of crash site to high ground, wait 12 hours, then move west to next terrain feature.”</a:t>
            </a:r>
          </a:p>
          <a:p>
            <a:pPr eaLnBrk="1" hangingPunct="1"/>
            <a:endParaRPr lang="en-US" dirty="0" smtClean="0">
              <a:latin typeface="Arial" charset="0"/>
            </a:endParaRPr>
          </a:p>
          <a:p>
            <a:pPr eaLnBrk="1" hangingPunct="1">
              <a:buFontTx/>
              <a:buChar char="•"/>
            </a:pPr>
            <a:r>
              <a:rPr lang="en-US" dirty="0" smtClean="0">
                <a:latin typeface="Arial" charset="0"/>
              </a:rPr>
              <a:t> EPAs are used by commanders and staff to expedite their response to isolating events.  When commanders and staff know an IPs capabilities and intentions it assists their planning and actions to recover the IP.</a:t>
            </a:r>
          </a:p>
          <a:p>
            <a:pPr eaLnBrk="1" hangingPunct="1"/>
            <a:endParaRPr lang="en-US" dirty="0" smtClean="0">
              <a:latin typeface="Arial" charset="0"/>
            </a:endParaRPr>
          </a:p>
          <a:p>
            <a:pPr eaLnBrk="1" hangingPunct="1">
              <a:buFontTx/>
              <a:buChar char="•"/>
            </a:pPr>
            <a:r>
              <a:rPr lang="en-US" dirty="0" smtClean="0">
                <a:latin typeface="Arial" charset="0"/>
              </a:rPr>
              <a:t> Some of the information for an EPA may be derived from the Air Tasking Order (ATO) Combat Search and Rescue (CSAR) Special Instructions (SPINS) or the units SOP (covered later in this lesson).</a:t>
            </a:r>
            <a:endParaRPr lang="en-US" b="1" i="1" dirty="0" smtClean="0">
              <a:latin typeface="Arial" charset="0"/>
            </a:endParaRPr>
          </a:p>
          <a:p>
            <a:pPr eaLnBrk="1" hangingPunct="1"/>
            <a:endParaRPr lang="en-US" i="1"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152722" y="4416426"/>
            <a:ext cx="6576370" cy="4879975"/>
          </a:xfrm>
          <a:noFill/>
          <a:ln/>
        </p:spPr>
        <p:txBody>
          <a:bodyPr/>
          <a:lstStyle/>
          <a:p>
            <a:pPr eaLnBrk="1" hangingPunct="1"/>
            <a:endParaRPr lang="en-US" b="1" dirty="0" smtClean="0">
              <a:latin typeface="Arial" charset="0"/>
            </a:endParaRPr>
          </a:p>
          <a:p>
            <a:pPr eaLnBrk="1" hangingPunct="1">
              <a:buFontTx/>
              <a:buChar char="•"/>
            </a:pPr>
            <a:r>
              <a:rPr lang="en-US" dirty="0" smtClean="0">
                <a:latin typeface="Arial" charset="0"/>
              </a:rPr>
              <a:t> EPA must be accurate and kept updated throughout different missions, and filed with higher headquarters.</a:t>
            </a:r>
          </a:p>
          <a:p>
            <a:pPr eaLnBrk="1" hangingPunct="1">
              <a:buFontTx/>
              <a:buChar char="•"/>
            </a:pPr>
            <a:r>
              <a:rPr lang="en-US" dirty="0" smtClean="0">
                <a:latin typeface="Arial" charset="0"/>
              </a:rPr>
              <a:t> Remember, the intent is for commanders and staff, as well as recovery forces, to use your EPA to locate and recover you.</a:t>
            </a:r>
          </a:p>
          <a:p>
            <a:pPr eaLnBrk="1" hangingPunct="1"/>
            <a:r>
              <a:rPr lang="en-US" b="1" u="sng" dirty="0" smtClean="0">
                <a:latin typeface="Arial" charset="0"/>
              </a:rPr>
              <a:t>Key Information:</a:t>
            </a:r>
          </a:p>
          <a:p>
            <a:pPr eaLnBrk="1" hangingPunct="1"/>
            <a:r>
              <a:rPr lang="en-US" dirty="0" smtClean="0">
                <a:latin typeface="Arial" charset="0"/>
              </a:rPr>
              <a:t>Callsign and Vehicle Bumper #</a:t>
            </a:r>
          </a:p>
          <a:p>
            <a:pPr eaLnBrk="1" hangingPunct="1"/>
            <a:r>
              <a:rPr lang="en-US" b="1" dirty="0" smtClean="0">
                <a:latin typeface="Arial" charset="0"/>
              </a:rPr>
              <a:t>Crew Names</a:t>
            </a:r>
          </a:p>
          <a:p>
            <a:pPr eaLnBrk="1" hangingPunct="1"/>
            <a:r>
              <a:rPr lang="en-US" dirty="0" smtClean="0">
                <a:latin typeface="Arial" charset="0"/>
              </a:rPr>
              <a:t>Authentication Information</a:t>
            </a:r>
          </a:p>
          <a:p>
            <a:pPr eaLnBrk="1" hangingPunct="1"/>
            <a:r>
              <a:rPr lang="en-US" b="1" dirty="0" smtClean="0">
                <a:latin typeface="Arial" charset="0"/>
              </a:rPr>
              <a:t>Communications Plan</a:t>
            </a:r>
          </a:p>
          <a:p>
            <a:pPr eaLnBrk="1" hangingPunct="1"/>
            <a:r>
              <a:rPr lang="en-US" b="1" dirty="0" smtClean="0">
                <a:latin typeface="Arial" charset="0"/>
              </a:rPr>
              <a:t>Equipment Carried</a:t>
            </a:r>
          </a:p>
          <a:p>
            <a:pPr eaLnBrk="1" hangingPunct="1"/>
            <a:r>
              <a:rPr lang="en-US" b="1" dirty="0" smtClean="0">
                <a:latin typeface="Arial" charset="0"/>
              </a:rPr>
              <a:t>Short and long-term evasion plans</a:t>
            </a:r>
          </a:p>
          <a:p>
            <a:pPr eaLnBrk="1" hangingPunct="1"/>
            <a:r>
              <a:rPr lang="en-US" dirty="0" smtClean="0">
                <a:latin typeface="Arial" charset="0"/>
              </a:rPr>
              <a:t>Pre-mission checklist</a:t>
            </a:r>
          </a:p>
          <a:p>
            <a:pPr eaLnBrk="1" hangingPunct="1"/>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Arial" charset="0"/>
            </a:endParaRPr>
          </a:p>
          <a:p>
            <a:pPr eaLnBrk="1" hangingPunct="1"/>
            <a:r>
              <a:rPr lang="en-US" b="1" i="1" dirty="0" smtClean="0">
                <a:latin typeface="Arial" charset="0"/>
              </a:rPr>
              <a:t>Transition:  In order to properly execute ISG/EPA, IP’s must be properly equipped.</a:t>
            </a:r>
          </a:p>
          <a:p>
            <a:pPr eaLnBrk="1" hangingPunct="1"/>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11369-2D9F-4B99-B21E-E770B8F419A6}"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11369-2D9F-4B99-B21E-E770B8F419A6}"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11369-2D9F-4B99-B21E-E770B8F419A6}"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F9B88A-CB59-4ED6-8B61-B15452803A5D}" type="datetime1">
              <a:rPr lang="en-US" smtClean="0"/>
              <a:pPr>
                <a:defRPr/>
              </a:pPr>
              <a:t>6/13/2013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0C87BA1-396E-4226-80BC-EB13463347E6}"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C13A41-16DC-4F42-90B1-B0C7A18BEECA}" type="datetime1">
              <a:rPr lang="en-US" smtClean="0"/>
              <a:pPr>
                <a:defRPr/>
              </a:pPr>
              <a:t>6/13/2013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B0A8E0-CAD1-48B9-BA08-19312A489744}"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A67C10-6010-44EC-9ADB-CF196C391428}" type="datetime1">
              <a:rPr lang="en-US" smtClean="0"/>
              <a:pPr>
                <a:defRPr/>
              </a:pPr>
              <a:t>6/13/2013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D6E3E18-F308-4A86-B09D-3E8BABD5CE7A}"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4012ED-1073-4678-B8A8-503A588E0773}" type="datetime1">
              <a:rPr lang="en-US" smtClean="0"/>
              <a:pPr>
                <a:defRPr/>
              </a:pPr>
              <a:t>6/13/2013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57C911-EFBF-4674-A8CB-DB0F6214B358}"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500E07-048D-469B-82F1-D43C21A6C33A}" type="datetime1">
              <a:rPr lang="en-US" smtClean="0"/>
              <a:pPr>
                <a:defRPr/>
              </a:pPr>
              <a:t>6/13/2013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FAC25C-957E-44A5-9F1D-14FE5A2C9B73}"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xfrm>
            <a:off x="6553200" y="6243638"/>
            <a:ext cx="2133600" cy="457200"/>
          </a:xfrm>
          <a:prstGeom prst="rect">
            <a:avLst/>
          </a:prstGeom>
        </p:spPr>
        <p:txBody>
          <a:bodyPr/>
          <a:lstStyle>
            <a:lvl1pPr>
              <a:defRPr/>
            </a:lvl1pPr>
          </a:lstStyle>
          <a:p>
            <a:pPr>
              <a:defRPr/>
            </a:pPr>
            <a:fld id="{65EA5B1B-8FDA-41F9-BBA5-4B0E6232F6C4}" type="slidenum">
              <a:rPr lang="en-US"/>
              <a:pPr>
                <a:defRPr/>
              </a:pPr>
              <a:t>‹#›</a:t>
            </a:fld>
            <a:endParaRPr lang="en-US" dirty="0"/>
          </a:p>
        </p:txBody>
      </p:sp>
      <p:sp>
        <p:nvSpPr>
          <p:cNvPr id="6" name="Rectangle 219"/>
          <p:cNvSpPr>
            <a:spLocks noGrp="1" noChangeArrowheads="1"/>
          </p:cNvSpPr>
          <p:nvPr>
            <p:ph type="dt" sz="half" idx="11"/>
          </p:nvPr>
        </p:nvSpPr>
        <p:spPr>
          <a:xfrm>
            <a:off x="0" y="6400800"/>
            <a:ext cx="2133600" cy="457200"/>
          </a:xfrm>
          <a:prstGeom prst="rect">
            <a:avLst/>
          </a:prstGeom>
        </p:spPr>
        <p:txBody>
          <a:bodyPr/>
          <a:lstStyle>
            <a:lvl1pPr>
              <a:defRPr/>
            </a:lvl1pPr>
          </a:lstStyle>
          <a:p>
            <a:pPr>
              <a:defRPr/>
            </a:pPr>
            <a:r>
              <a:rPr lang="en-US" dirty="0"/>
              <a:t>FOUO</a:t>
            </a:r>
          </a:p>
        </p:txBody>
      </p:sp>
      <p:sp>
        <p:nvSpPr>
          <p:cNvPr id="7" name="Rectangle 220"/>
          <p:cNvSpPr>
            <a:spLocks noGrp="1" noChangeArrowheads="1"/>
          </p:cNvSpPr>
          <p:nvPr>
            <p:ph type="ftr" sz="quarter" idx="12"/>
          </p:nvPr>
        </p:nvSpPr>
        <p:spPr>
          <a:xfrm>
            <a:off x="3124200" y="6243638"/>
            <a:ext cx="2895600" cy="457200"/>
          </a:xfrm>
          <a:prstGeom prst="rect">
            <a:avLst/>
          </a:prstGeom>
        </p:spPr>
        <p:txBody>
          <a:bodyPr/>
          <a:lstStyle>
            <a:lvl1pPr>
              <a:defRPr/>
            </a:lvl1pPr>
          </a:lstStyle>
          <a:p>
            <a:pPr>
              <a:defRPr/>
            </a:pP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D46940-1DB0-4067-8165-F279958F4A35}" type="datetime1">
              <a:rPr lang="en-US" smtClean="0"/>
              <a:pPr>
                <a:defRPr/>
              </a:pPr>
              <a:t>6/13/2013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0C87BA1-396E-4226-80BC-EB13463347E6}" type="slidenum">
              <a:rPr lang="en-US"/>
              <a:pPr>
                <a:defRPr/>
              </a:pPr>
              <a:t>‹#›</a:t>
            </a:fld>
            <a:endParaRPr lang="en-US" dirty="0"/>
          </a:p>
        </p:txBody>
      </p:sp>
      <p:pic>
        <p:nvPicPr>
          <p:cNvPr id="5" name="Picture 4" descr="D:\Users\demetrios.a.ghikas\Pictures\world_map_no2 - Copy.jpg"/>
          <p:cNvPicPr>
            <a:picLocks noChangeAspect="1" noChangeArrowheads="1"/>
          </p:cNvPicPr>
          <p:nvPr userDrawn="1"/>
        </p:nvPicPr>
        <p:blipFill>
          <a:blip r:embed="rId2" cstate="print"/>
          <a:srcRect b="2745"/>
          <a:stretch>
            <a:fillRect/>
          </a:stretch>
        </p:blipFill>
        <p:spPr bwMode="auto">
          <a:xfrm>
            <a:off x="0" y="1010444"/>
            <a:ext cx="9144000" cy="4668837"/>
          </a:xfrm>
          <a:prstGeom prst="rect">
            <a:avLst/>
          </a:prstGeom>
          <a:ln>
            <a:noFill/>
          </a:ln>
          <a:effectLst>
            <a:softEdge rad="112500"/>
          </a:effectLst>
        </p:spPr>
      </p:pic>
      <p:sp>
        <p:nvSpPr>
          <p:cNvPr id="6" name="Subtitle 2"/>
          <p:cNvSpPr txBox="1">
            <a:spLocks/>
          </p:cNvSpPr>
          <p:nvPr userDrawn="1"/>
        </p:nvSpPr>
        <p:spPr>
          <a:xfrm>
            <a:off x="0" y="5679282"/>
            <a:ext cx="9144000" cy="381000"/>
          </a:xfrm>
          <a:prstGeom prst="rect">
            <a:avLst/>
          </a:prstGeom>
          <a:solidFill>
            <a:srgbClr val="3A5282"/>
          </a:solidFill>
        </p:spPr>
        <p:txBody>
          <a:bodyPr lIns="91430" tIns="45716" rIns="91430" bIns="45716"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228576" indent="-228576" algn="ctr" eaLnBrk="0" fontAlgn="auto" hangingPunct="0">
              <a:spcBef>
                <a:spcPct val="20000"/>
              </a:spcBef>
              <a:spcAft>
                <a:spcPts val="0"/>
              </a:spcAft>
              <a:defRPr/>
            </a:pPr>
            <a:r>
              <a:rPr lang="en-US" b="1" kern="0" dirty="0" smtClean="0">
                <a:solidFill>
                  <a:schemeClr val="bg1"/>
                </a:solidFill>
                <a:effectLst>
                  <a:outerShdw blurRad="38100" dist="38100" dir="2700000" algn="tl">
                    <a:srgbClr val="000000">
                      <a:alpha val="43137"/>
                    </a:srgbClr>
                  </a:outerShdw>
                </a:effectLst>
                <a:latin typeface="+mn-lt"/>
                <a:cs typeface="+mn-cs"/>
              </a:rPr>
              <a:t>162</a:t>
            </a:r>
            <a:r>
              <a:rPr lang="en-US" b="1" kern="0" baseline="30000" dirty="0" smtClean="0">
                <a:solidFill>
                  <a:schemeClr val="bg1"/>
                </a:solidFill>
                <a:effectLst>
                  <a:outerShdw blurRad="38100" dist="38100" dir="2700000" algn="tl">
                    <a:srgbClr val="000000">
                      <a:alpha val="43137"/>
                    </a:srgbClr>
                  </a:outerShdw>
                </a:effectLst>
                <a:latin typeface="+mn-lt"/>
                <a:cs typeface="+mn-cs"/>
              </a:rPr>
              <a:t>nd</a:t>
            </a:r>
            <a:r>
              <a:rPr lang="en-US" b="1" kern="0" baseline="0" dirty="0" smtClean="0">
                <a:solidFill>
                  <a:schemeClr val="bg1"/>
                </a:solidFill>
                <a:effectLst>
                  <a:outerShdw blurRad="38100" dist="38100" dir="2700000" algn="tl">
                    <a:srgbClr val="000000">
                      <a:alpha val="43137"/>
                    </a:srgbClr>
                  </a:outerShdw>
                </a:effectLst>
                <a:latin typeface="+mn-lt"/>
                <a:cs typeface="+mn-cs"/>
              </a:rPr>
              <a:t> </a:t>
            </a:r>
            <a:r>
              <a:rPr lang="en-US" b="1" kern="0" dirty="0" smtClean="0">
                <a:solidFill>
                  <a:schemeClr val="bg1"/>
                </a:solidFill>
                <a:effectLst>
                  <a:outerShdw blurRad="38100" dist="38100" dir="2700000" algn="tl">
                    <a:srgbClr val="000000">
                      <a:alpha val="43137"/>
                    </a:srgbClr>
                  </a:outerShdw>
                </a:effectLst>
                <a:latin typeface="+mn-lt"/>
                <a:cs typeface="+mn-cs"/>
              </a:rPr>
              <a:t> IN BDE Security Force Assistance Battalion (SFA-B)</a:t>
            </a:r>
            <a:endParaRPr lang="en-US" b="1" kern="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3E3CA7-A401-4688-ABB1-B36853ACF456}" type="datetime1">
              <a:rPr lang="en-US" smtClean="0"/>
              <a:pPr>
                <a:defRPr/>
              </a:pPr>
              <a:t>6/13/2013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0C87BA1-396E-4226-80BC-EB13463347E6}" type="slidenum">
              <a:rPr lang="en-US"/>
              <a:pPr>
                <a:defRPr/>
              </a:pPr>
              <a:t>‹#›</a:t>
            </a:fld>
            <a:endParaRPr lang="en-US" dirty="0"/>
          </a:p>
        </p:txBody>
      </p:sp>
      <p:pic>
        <p:nvPicPr>
          <p:cNvPr id="5" name="Picture 4" descr="D:\Users\demetrios.a.ghikas\Pictures\world_map_no2 - Copy.jpg"/>
          <p:cNvPicPr>
            <a:picLocks noChangeAspect="1" noChangeArrowheads="1"/>
          </p:cNvPicPr>
          <p:nvPr userDrawn="1"/>
        </p:nvPicPr>
        <p:blipFill>
          <a:blip r:embed="rId2" cstate="print"/>
          <a:srcRect/>
          <a:stretch>
            <a:fillRect/>
          </a:stretch>
        </p:blipFill>
        <p:spPr bwMode="auto">
          <a:xfrm>
            <a:off x="0" y="1010444"/>
            <a:ext cx="9144000" cy="4800600"/>
          </a:xfrm>
          <a:prstGeom prst="rect">
            <a:avLst/>
          </a:prstGeom>
          <a:ln>
            <a:noFill/>
          </a:ln>
          <a:effectLst>
            <a:softEdge rad="112500"/>
          </a:effectLst>
        </p:spPr>
      </p:pic>
      <p:sp>
        <p:nvSpPr>
          <p:cNvPr id="6" name="Subtitle 2"/>
          <p:cNvSpPr txBox="1">
            <a:spLocks/>
          </p:cNvSpPr>
          <p:nvPr userDrawn="1"/>
        </p:nvSpPr>
        <p:spPr>
          <a:xfrm>
            <a:off x="0" y="5466556"/>
            <a:ext cx="9144000" cy="381000"/>
          </a:xfrm>
          <a:prstGeom prst="rect">
            <a:avLst/>
          </a:prstGeom>
          <a:solidFill>
            <a:srgbClr val="3A5282"/>
          </a:solidFill>
        </p:spPr>
        <p:txBody>
          <a:bodyPr lIns="91425" tIns="45713" rIns="91425" bIns="45713"/>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228564" indent="-228564" algn="ctr" eaLnBrk="0" fontAlgn="auto" hangingPunct="0">
              <a:spcBef>
                <a:spcPct val="20000"/>
              </a:spcBef>
              <a:spcAft>
                <a:spcPts val="0"/>
              </a:spcAft>
              <a:defRPr/>
            </a:pPr>
            <a:r>
              <a:rPr lang="en-US" b="1" kern="0" dirty="0" smtClean="0">
                <a:solidFill>
                  <a:schemeClr val="bg1"/>
                </a:solidFill>
                <a:latin typeface="+mn-lt"/>
                <a:cs typeface="+mn-cs"/>
              </a:rPr>
              <a:t>162</a:t>
            </a:r>
            <a:r>
              <a:rPr lang="en-US" b="1" kern="0" baseline="30000" dirty="0" smtClean="0">
                <a:solidFill>
                  <a:schemeClr val="bg1"/>
                </a:solidFill>
                <a:latin typeface="+mn-lt"/>
                <a:cs typeface="+mn-cs"/>
              </a:rPr>
              <a:t>nd</a:t>
            </a:r>
            <a:r>
              <a:rPr lang="en-US" b="1" kern="0" baseline="0" dirty="0" smtClean="0">
                <a:solidFill>
                  <a:schemeClr val="bg1"/>
                </a:solidFill>
                <a:latin typeface="+mn-lt"/>
                <a:cs typeface="+mn-cs"/>
              </a:rPr>
              <a:t> </a:t>
            </a:r>
            <a:r>
              <a:rPr lang="en-US" b="1" kern="0" dirty="0" smtClean="0">
                <a:solidFill>
                  <a:schemeClr val="bg1"/>
                </a:solidFill>
                <a:latin typeface="+mn-lt"/>
                <a:cs typeface="+mn-cs"/>
              </a:rPr>
              <a:t> IN BDE Security Force Assistance Battalion (SFA-B)</a:t>
            </a:r>
            <a:endParaRPr lang="en-US" b="1" kern="0" dirty="0">
              <a:solidFill>
                <a:schemeClr val="bg1"/>
              </a:solidFill>
              <a:latin typeface="+mn-lt"/>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DE809E-8F91-4C85-8984-F90BA58A3EDE}" type="datetime1">
              <a:rPr lang="en-US" smtClean="0"/>
              <a:pPr>
                <a:defRPr/>
              </a:pPr>
              <a:t>6/13/2013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A15E98-933A-48BA-88D8-E5C62E4D7FB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597A08-F906-4131-A90A-7D84CDEB72FA}" type="datetime1">
              <a:rPr lang="en-US" smtClean="0"/>
              <a:pPr>
                <a:defRPr/>
              </a:pPr>
              <a:t>6/13/2013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CE6EFD-86A6-45DF-B182-D838CCE166F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1BB366-C905-42FF-8163-AFAE9790D5FC}" type="datetime1">
              <a:rPr lang="en-US" smtClean="0"/>
              <a:pPr>
                <a:defRPr/>
              </a:pPr>
              <a:t>6/13/2013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9F8123-5A91-4024-ABB2-BA0BE73D6C29}"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A679D0-48F7-46BF-A21E-3135C7A23501}" type="datetime1">
              <a:rPr lang="en-US" smtClean="0"/>
              <a:pPr>
                <a:defRPr/>
              </a:pPr>
              <a:t>6/13/2013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5E6158-8A35-4DF3-B913-C266B6BE55AB}"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10FCE7-FAAB-4B17-A05C-8A255E6D46EE}" type="datetime1">
              <a:rPr lang="en-US" smtClean="0"/>
              <a:pPr>
                <a:defRPr/>
              </a:pPr>
              <a:t>6/13/2013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47E15A7-7F91-4471-B934-A755A58E84D9}"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DC846F-D204-46D0-BDF6-4A66F578D6C4}" type="datetime1">
              <a:rPr lang="en-US" smtClean="0"/>
              <a:pPr>
                <a:defRPr/>
              </a:pPr>
              <a:t>6/13/2013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F9DDC4E-B188-42FC-B7E7-BC9D4074354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1E55988-9E25-456D-9B83-2B996469B69B}" type="datetime1">
              <a:rPr lang="en-US" smtClean="0"/>
              <a:pPr>
                <a:defRPr/>
              </a:pPr>
              <a:t>6/13/2013</a:t>
            </a:fld>
            <a:endParaRPr lang="en-US" dirty="0"/>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B54FD12-8E5C-4195-939A-77E2EDEC36CF}" type="slidenum">
              <a:rPr lang="en-US"/>
              <a:pPr>
                <a:defRPr/>
              </a:pPr>
              <a:t>‹#›</a:t>
            </a:fld>
            <a:endParaRPr lang="en-US" dirty="0"/>
          </a:p>
        </p:txBody>
      </p:sp>
      <p:pic>
        <p:nvPicPr>
          <p:cNvPr id="1033" name="Picture 5" descr="http://ts2.mm.bing.net/images/thumbnail.aspx?q=995831524601&amp;id=af7f7a0b7e29866f38a74b6b5d15c26f&amp;url=http%3a%2f%2fjoshmoyers.com%2fwp-content%2fuploads%2f2011%2f01%2fUS_Army_Logo.gif"/>
          <p:cNvPicPr>
            <a:picLocks noChangeAspect="1" noChangeArrowheads="1"/>
          </p:cNvPicPr>
          <p:nvPr userDrawn="1"/>
        </p:nvPicPr>
        <p:blipFill>
          <a:blip r:embed="rId16" cstate="print"/>
          <a:srcRect/>
          <a:stretch>
            <a:fillRect/>
          </a:stretch>
        </p:blipFill>
        <p:spPr bwMode="auto">
          <a:xfrm>
            <a:off x="8712200" y="6299200"/>
            <a:ext cx="371475" cy="498475"/>
          </a:xfrm>
          <a:prstGeom prst="rect">
            <a:avLst/>
          </a:prstGeom>
          <a:noFill/>
          <a:ln w="9525">
            <a:noFill/>
            <a:miter lim="800000"/>
            <a:headEnd/>
            <a:tailEnd/>
          </a:ln>
        </p:spPr>
      </p:pic>
      <p:sp>
        <p:nvSpPr>
          <p:cNvPr id="11" name="TextBox 10"/>
          <p:cNvSpPr txBox="1"/>
          <p:nvPr userDrawn="1"/>
        </p:nvSpPr>
        <p:spPr>
          <a:xfrm>
            <a:off x="0" y="6553200"/>
            <a:ext cx="1643145" cy="265456"/>
          </a:xfrm>
          <a:prstGeom prst="rect">
            <a:avLst/>
          </a:prstGeom>
          <a:noFill/>
        </p:spPr>
        <p:txBody>
          <a:bodyPr wrap="none" lIns="91435" tIns="45718" rIns="91435" bIns="45718">
            <a:spAutoFit/>
          </a:bodyPr>
          <a:lstStyle/>
          <a:p>
            <a:pPr fontAlgn="auto">
              <a:spcBef>
                <a:spcPts val="0"/>
              </a:spcBef>
              <a:spcAft>
                <a:spcPts val="0"/>
              </a:spcAft>
              <a:defRPr/>
            </a:pPr>
            <a:r>
              <a:rPr lang="en-US" sz="1100" i="1" dirty="0">
                <a:latin typeface="Arial Rounded MT Bold" pitchFamily="34" charset="0"/>
                <a:cs typeface="+mn-cs"/>
              </a:rPr>
              <a:t>“OMNE  VIR TIGRIS” </a:t>
            </a:r>
          </a:p>
        </p:txBody>
      </p:sp>
      <p:pic>
        <p:nvPicPr>
          <p:cNvPr id="12" name="Picture 5" descr="162 INFANTRY BDE-SSI 2"/>
          <p:cNvPicPr>
            <a:picLocks noChangeAspect="1" noChangeArrowheads="1"/>
          </p:cNvPicPr>
          <p:nvPr userDrawn="1"/>
        </p:nvPicPr>
        <p:blipFill>
          <a:blip r:embed="rId17" cstate="print"/>
          <a:srcRect/>
          <a:stretch>
            <a:fillRect/>
          </a:stretch>
        </p:blipFill>
        <p:spPr bwMode="auto">
          <a:xfrm>
            <a:off x="206006" y="181218"/>
            <a:ext cx="488583"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46"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7" r:id="rId14"/>
  </p:sldLayoutIdLs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12" indent="-285736"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42" indent="-22858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18" indent="-22858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95" indent="-22858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11" Type="http://schemas.microsoft.com/office/2007/relationships/hdphoto" Target="../media/hdphoto1.wdp"/><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aviation.dla.mil/rm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http://www.nvec-night-vision.com/products/images/flags.jpg"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combinedarmscenter.army.mil/mccoe/CDID/PRPO/Pages/default.aspx" TargetMode="External"/><Relationship Id="rId2" Type="http://schemas.openxmlformats.org/officeDocument/2006/relationships/hyperlink" Target="https://jkodirect.jten.mil/Atlas2/faces/page/login/Login.seam?cid=92378" TargetMode="External"/><Relationship Id="rId1" Type="http://schemas.openxmlformats.org/officeDocument/2006/relationships/slideLayout" Target="../slideLayouts/slideLayout5.xml"/><Relationship Id="rId4" Type="http://schemas.openxmlformats.org/officeDocument/2006/relationships/hyperlink" Target="https://www.us.army.mil/suite/page/650428"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3886200" y="54102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n 9"/>
          <p:cNvSpPr/>
          <p:nvPr/>
        </p:nvSpPr>
        <p:spPr>
          <a:xfrm rot="15586316">
            <a:off x="2319141" y="3634797"/>
            <a:ext cx="838200" cy="2726164"/>
          </a:xfrm>
          <a:prstGeom prst="can">
            <a:avLst>
              <a:gd name="adj" fmla="val 90010"/>
            </a:avLst>
          </a:prstGeom>
          <a:blipFill dpi="0" rotWithShape="0">
            <a:blip r:embed="rId2" cstate="print"/>
            <a:srcRect/>
            <a:tile tx="-304800" ty="0" sx="100000" sy="100000" flip="none" algn="b"/>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n 16"/>
          <p:cNvSpPr/>
          <p:nvPr/>
        </p:nvSpPr>
        <p:spPr>
          <a:xfrm rot="15586316">
            <a:off x="3061787" y="3787197"/>
            <a:ext cx="838200" cy="2726164"/>
          </a:xfrm>
          <a:prstGeom prst="can">
            <a:avLst>
              <a:gd name="adj" fmla="val 90010"/>
            </a:avLst>
          </a:prstGeom>
          <a:blipFill dpi="0" rotWithShape="0">
            <a:blip r:embed="rId2" cstate="print"/>
            <a:srcRect/>
            <a:tile tx="-304800" ty="0" sx="100000" sy="100000" flip="none" algn="b"/>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an 17"/>
          <p:cNvSpPr/>
          <p:nvPr/>
        </p:nvSpPr>
        <p:spPr>
          <a:xfrm rot="15586316">
            <a:off x="3816139" y="3939596"/>
            <a:ext cx="838200" cy="2726164"/>
          </a:xfrm>
          <a:prstGeom prst="can">
            <a:avLst>
              <a:gd name="adj" fmla="val 90010"/>
            </a:avLst>
          </a:prstGeom>
          <a:blipFill dpi="0" rotWithShape="0">
            <a:blip r:embed="rId2" cstate="print"/>
            <a:srcRect/>
            <a:tile tx="-304800" ty="0" sx="100000" sy="100000" flip="none" algn="b"/>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an 18"/>
          <p:cNvSpPr/>
          <p:nvPr/>
        </p:nvSpPr>
        <p:spPr>
          <a:xfrm rot="15586316">
            <a:off x="4579927" y="4091997"/>
            <a:ext cx="838200" cy="2726164"/>
          </a:xfrm>
          <a:prstGeom prst="can">
            <a:avLst>
              <a:gd name="adj" fmla="val 90010"/>
            </a:avLst>
          </a:prstGeom>
          <a:blipFill dpi="0" rotWithShape="0">
            <a:blip r:embed="rId2" cstate="print"/>
            <a:srcRect/>
            <a:tile tx="-304800" ty="0" sx="100000" sy="100000" flip="none" algn="b"/>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an 19"/>
          <p:cNvSpPr/>
          <p:nvPr/>
        </p:nvSpPr>
        <p:spPr>
          <a:xfrm rot="15586316">
            <a:off x="5340139" y="4244396"/>
            <a:ext cx="838200" cy="2726164"/>
          </a:xfrm>
          <a:prstGeom prst="can">
            <a:avLst>
              <a:gd name="adj" fmla="val 90010"/>
            </a:avLst>
          </a:prstGeom>
          <a:blipFill dpi="0" rotWithShape="0">
            <a:blip r:embed="rId2" cstate="print"/>
            <a:srcRect/>
            <a:tile tx="-304800" ty="0" sx="100000" sy="100000" flip="none" algn="b"/>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Wave 20"/>
          <p:cNvSpPr/>
          <p:nvPr/>
        </p:nvSpPr>
        <p:spPr>
          <a:xfrm>
            <a:off x="1066800" y="1524000"/>
            <a:ext cx="2231875" cy="1219200"/>
          </a:xfrm>
          <a:prstGeom prst="wave">
            <a:avLst>
              <a:gd name="adj1" fmla="val 8594"/>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2095500" y="4676775"/>
            <a:ext cx="3048000" cy="609600"/>
          </a:xfrm>
          <a:prstGeom prst="line">
            <a:avLst/>
          </a:prstGeom>
          <a:ln w="31750"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57400" y="4688041"/>
            <a:ext cx="3048000" cy="609600"/>
          </a:xfrm>
          <a:prstGeom prst="line">
            <a:avLst/>
          </a:prstGeom>
          <a:ln w="31750"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56" idx="0"/>
          </p:cNvCxnSpPr>
          <p:nvPr/>
        </p:nvCxnSpPr>
        <p:spPr>
          <a:xfrm>
            <a:off x="2209800" y="4648200"/>
            <a:ext cx="3020256" cy="642105"/>
          </a:xfrm>
          <a:prstGeom prst="line">
            <a:avLst/>
          </a:prstGeom>
          <a:ln w="31750"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20306660">
            <a:off x="5960900" y="5065749"/>
            <a:ext cx="799599" cy="976239"/>
          </a:xfrm>
          <a:prstGeom prst="arc">
            <a:avLst>
              <a:gd name="adj1" fmla="val 17248637"/>
              <a:gd name="adj2" fmla="val 3461799"/>
            </a:avLst>
          </a:prstGeom>
          <a:noFill/>
          <a:ln w="34925"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2" name="Straight Connector 41"/>
          <p:cNvCxnSpPr/>
          <p:nvPr/>
        </p:nvCxnSpPr>
        <p:spPr>
          <a:xfrm>
            <a:off x="3276600" y="4457700"/>
            <a:ext cx="3048000" cy="609600"/>
          </a:xfrm>
          <a:prstGeom prst="line">
            <a:avLst/>
          </a:prstGeom>
          <a:ln w="31750"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rot="20306660">
            <a:off x="5875175" y="5103849"/>
            <a:ext cx="799599" cy="976239"/>
          </a:xfrm>
          <a:prstGeom prst="arc">
            <a:avLst>
              <a:gd name="adj1" fmla="val 17248637"/>
              <a:gd name="adj2" fmla="val 3461799"/>
            </a:avLst>
          </a:prstGeom>
          <a:noFill/>
          <a:ln w="34925"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p:cNvCxnSpPr/>
          <p:nvPr/>
        </p:nvCxnSpPr>
        <p:spPr>
          <a:xfrm>
            <a:off x="3190875" y="4495800"/>
            <a:ext cx="3048000" cy="609600"/>
          </a:xfrm>
          <a:prstGeom prst="line">
            <a:avLst/>
          </a:prstGeom>
          <a:ln w="31750"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rot="20306660">
            <a:off x="5913275" y="5084799"/>
            <a:ext cx="799599" cy="976239"/>
          </a:xfrm>
          <a:prstGeom prst="arc">
            <a:avLst>
              <a:gd name="adj1" fmla="val 17248637"/>
              <a:gd name="adj2" fmla="val 3461799"/>
            </a:avLst>
          </a:prstGeom>
          <a:noFill/>
          <a:ln w="34925"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6" name="Straight Connector 45"/>
          <p:cNvCxnSpPr/>
          <p:nvPr/>
        </p:nvCxnSpPr>
        <p:spPr>
          <a:xfrm>
            <a:off x="3228975" y="4476750"/>
            <a:ext cx="3048000" cy="609600"/>
          </a:xfrm>
          <a:prstGeom prst="line">
            <a:avLst/>
          </a:prstGeom>
          <a:ln w="31750"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81225" y="5219700"/>
            <a:ext cx="914400" cy="246221"/>
          </a:xfrm>
          <a:prstGeom prst="rect">
            <a:avLst/>
          </a:prstGeom>
          <a:noFill/>
        </p:spPr>
        <p:txBody>
          <a:bodyPr wrap="square" rtlCol="0">
            <a:spAutoFit/>
          </a:bodyPr>
          <a:lstStyle/>
          <a:p>
            <a:r>
              <a:rPr lang="en-US" sz="1000" dirty="0" smtClean="0">
                <a:latin typeface="Stencil" pitchFamily="82" charset="0"/>
                <a:cs typeface="Arial" pitchFamily="34" charset="0"/>
              </a:rPr>
              <a:t>PACOM</a:t>
            </a:r>
            <a:endParaRPr lang="en-US" sz="1000" dirty="0">
              <a:latin typeface="Stencil" pitchFamily="82" charset="0"/>
              <a:cs typeface="Arial" pitchFamily="34" charset="0"/>
            </a:endParaRPr>
          </a:p>
        </p:txBody>
      </p:sp>
      <p:sp>
        <p:nvSpPr>
          <p:cNvPr id="51" name="TextBox 50"/>
          <p:cNvSpPr txBox="1"/>
          <p:nvPr/>
        </p:nvSpPr>
        <p:spPr>
          <a:xfrm>
            <a:off x="2876550" y="5372100"/>
            <a:ext cx="914400" cy="246221"/>
          </a:xfrm>
          <a:prstGeom prst="rect">
            <a:avLst/>
          </a:prstGeom>
          <a:noFill/>
        </p:spPr>
        <p:txBody>
          <a:bodyPr wrap="square" rtlCol="0">
            <a:spAutoFit/>
          </a:bodyPr>
          <a:lstStyle/>
          <a:p>
            <a:r>
              <a:rPr lang="en-US" sz="1000" dirty="0" smtClean="0">
                <a:latin typeface="Stencil" pitchFamily="82" charset="0"/>
                <a:cs typeface="Arial" pitchFamily="34" charset="0"/>
              </a:rPr>
              <a:t>CENTCOM</a:t>
            </a:r>
            <a:endParaRPr lang="en-US" sz="1000" dirty="0">
              <a:latin typeface="Stencil" pitchFamily="82" charset="0"/>
              <a:cs typeface="Arial" pitchFamily="34" charset="0"/>
            </a:endParaRPr>
          </a:p>
        </p:txBody>
      </p:sp>
      <p:sp>
        <p:nvSpPr>
          <p:cNvPr id="22" name="Can 21"/>
          <p:cNvSpPr/>
          <p:nvPr/>
        </p:nvSpPr>
        <p:spPr>
          <a:xfrm>
            <a:off x="3298675" y="1600200"/>
            <a:ext cx="76200" cy="3124200"/>
          </a:xfrm>
          <a:prstGeom prst="can">
            <a:avLst/>
          </a:prstGeom>
          <a:blipFill>
            <a:blip r:embed="rId2" cstate="print"/>
            <a:tile tx="0" ty="0" sx="100000" sy="100000" flip="none" algn="ctr"/>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rc 53"/>
          <p:cNvSpPr/>
          <p:nvPr/>
        </p:nvSpPr>
        <p:spPr>
          <a:xfrm>
            <a:off x="4581525" y="5284825"/>
            <a:ext cx="799599" cy="976239"/>
          </a:xfrm>
          <a:prstGeom prst="arc">
            <a:avLst>
              <a:gd name="adj1" fmla="val 17248637"/>
              <a:gd name="adj2" fmla="val 3115363"/>
            </a:avLst>
          </a:prstGeom>
          <a:noFill/>
          <a:ln w="34925"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p:cNvSpPr/>
          <p:nvPr/>
        </p:nvSpPr>
        <p:spPr>
          <a:xfrm>
            <a:off x="4629150" y="5257800"/>
            <a:ext cx="799599" cy="976239"/>
          </a:xfrm>
          <a:prstGeom prst="arc">
            <a:avLst>
              <a:gd name="adj1" fmla="val 17248637"/>
              <a:gd name="adj2" fmla="val 3115363"/>
            </a:avLst>
          </a:prstGeom>
          <a:noFill/>
          <a:ln w="34925"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p:cNvSpPr/>
          <p:nvPr/>
        </p:nvSpPr>
        <p:spPr>
          <a:xfrm>
            <a:off x="4686801" y="5257800"/>
            <a:ext cx="799599" cy="976239"/>
          </a:xfrm>
          <a:prstGeom prst="arc">
            <a:avLst>
              <a:gd name="adj1" fmla="val 17248637"/>
              <a:gd name="adj2" fmla="val 3115363"/>
            </a:avLst>
          </a:prstGeom>
          <a:noFill/>
          <a:ln w="34925" cap="rnd">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4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Rectangle 69"/>
          <p:cNvSpPr/>
          <p:nvPr/>
        </p:nvSpPr>
        <p:spPr>
          <a:xfrm rot="224431">
            <a:off x="1406641" y="2383462"/>
            <a:ext cx="1828800" cy="274320"/>
          </a:xfrm>
          <a:prstGeom prst="rect">
            <a:avLst/>
          </a:prstGeom>
          <a:noFill/>
        </p:spPr>
        <p:txBody>
          <a:bodyPr wrap="none" lIns="91440" tIns="45720" rIns="91440" bIns="45720">
            <a:prstTxWarp prst="textWave1">
              <a:avLst>
                <a:gd name="adj1" fmla="val 2000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Training Teams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1" name="Rectangle 70"/>
          <p:cNvSpPr/>
          <p:nvPr/>
        </p:nvSpPr>
        <p:spPr>
          <a:xfrm>
            <a:off x="1066800" y="1733550"/>
            <a:ext cx="11650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RAF</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2" name="Rectangle 71"/>
          <p:cNvSpPr/>
          <p:nvPr/>
        </p:nvSpPr>
        <p:spPr>
          <a:xfrm>
            <a:off x="2438400" y="1914086"/>
            <a:ext cx="93647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TT</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2" name="Picture 1" descr="C:\Documents and Settings\albert.goetz\My Documents\My Pictures\4-353 symbol.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55675" y="1828800"/>
            <a:ext cx="471207" cy="685800"/>
          </a:xfrm>
          <a:prstGeom prst="rect">
            <a:avLst/>
          </a:prstGeom>
          <a:noFill/>
          <a:ln w="9525">
            <a:noFill/>
            <a:miter lim="800000"/>
            <a:headEnd/>
            <a:tailEnd/>
          </a:ln>
        </p:spPr>
      </p:pic>
      <p:sp>
        <p:nvSpPr>
          <p:cNvPr id="68" name="Rectangle 67"/>
          <p:cNvSpPr/>
          <p:nvPr/>
        </p:nvSpPr>
        <p:spPr>
          <a:xfrm rot="224431">
            <a:off x="1396658" y="1630987"/>
            <a:ext cx="1828800" cy="274320"/>
          </a:xfrm>
          <a:prstGeom prst="rect">
            <a:avLst/>
          </a:prstGeom>
          <a:noFill/>
        </p:spPr>
        <p:txBody>
          <a:bodyPr wrap="none" lIns="91440" tIns="45720" rIns="91440" bIns="45720">
            <a:prstTxWarp prst="textWave1">
              <a:avLst>
                <a:gd name="adj1" fmla="val 2000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Regionally Aligned Forces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Oval 32"/>
          <p:cNvSpPr/>
          <p:nvPr/>
        </p:nvSpPr>
        <p:spPr>
          <a:xfrm>
            <a:off x="2133600" y="4953000"/>
            <a:ext cx="7620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a3.sphotos.ak.fbcdn.net/hphotos-ak-snc6/37887_113620042022844_113619942022854_85378_6482820_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4927599"/>
            <a:ext cx="761999" cy="787401"/>
          </a:xfrm>
          <a:prstGeom prst="rect">
            <a:avLst/>
          </a:prstGeom>
          <a:noFill/>
        </p:spPr>
      </p:pic>
      <p:pic>
        <p:nvPicPr>
          <p:cNvPr id="34" name="Picture 12" descr="http://scmilitarynews.com/wp-content/uploads/2011/01/3rd-army-logo.gif"/>
          <p:cNvPicPr>
            <a:picLocks noChangeAspect="1" noChangeArrowheads="1"/>
          </p:cNvPicPr>
          <p:nvPr/>
        </p:nvPicPr>
        <p:blipFill>
          <a:blip r:embed="rId5" cstate="print"/>
          <a:srcRect/>
          <a:stretch>
            <a:fillRect/>
          </a:stretch>
        </p:blipFill>
        <p:spPr bwMode="auto">
          <a:xfrm>
            <a:off x="2895600" y="5067300"/>
            <a:ext cx="754380" cy="838200"/>
          </a:xfrm>
          <a:prstGeom prst="rect">
            <a:avLst/>
          </a:prstGeom>
          <a:noFill/>
        </p:spPr>
      </p:pic>
      <p:grpSp>
        <p:nvGrpSpPr>
          <p:cNvPr id="3" name="Group 57"/>
          <p:cNvGrpSpPr/>
          <p:nvPr/>
        </p:nvGrpSpPr>
        <p:grpSpPr>
          <a:xfrm>
            <a:off x="3733800" y="5257800"/>
            <a:ext cx="533400" cy="685800"/>
            <a:chOff x="6019800" y="1371600"/>
            <a:chExt cx="533400" cy="685800"/>
          </a:xfrm>
        </p:grpSpPr>
        <p:sp>
          <p:nvSpPr>
            <p:cNvPr id="57" name="Oval 56"/>
            <p:cNvSpPr/>
            <p:nvPr/>
          </p:nvSpPr>
          <p:spPr>
            <a:xfrm>
              <a:off x="6019800" y="144780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8"/>
            <p:cNvGrpSpPr/>
            <p:nvPr/>
          </p:nvGrpSpPr>
          <p:grpSpPr>
            <a:xfrm>
              <a:off x="6019800" y="1371600"/>
              <a:ext cx="533400" cy="685800"/>
              <a:chOff x="7062629" y="5720686"/>
              <a:chExt cx="392681" cy="442563"/>
            </a:xfrm>
          </p:grpSpPr>
          <p:pic>
            <p:nvPicPr>
              <p:cNvPr id="35" name="Picture 22" descr="http://www.tioh.hqda.pentagon.mil/ImageProxy.ashx?n=1&amp;t=original&amp;id=533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2629" y="5720686"/>
                <a:ext cx="319617" cy="319617"/>
              </a:xfrm>
              <a:prstGeom prst="rect">
                <a:avLst/>
              </a:prstGeom>
              <a:noFill/>
            </p:spPr>
          </p:pic>
          <p:pic>
            <p:nvPicPr>
              <p:cNvPr id="37" name="Picture 2" descr="D:\Users\michael.leslie.evans\Pictures\USARNORTH.gif"/>
              <p:cNvPicPr>
                <a:picLocks noChangeAspect="1" noChangeArrowheads="1"/>
              </p:cNvPicPr>
              <p:nvPr/>
            </p:nvPicPr>
            <p:blipFill>
              <a:blip r:embed="rId7" cstate="print"/>
              <a:srcRect/>
              <a:stretch>
                <a:fillRect/>
              </a:stretch>
            </p:blipFill>
            <p:spPr bwMode="auto">
              <a:xfrm>
                <a:off x="7191044" y="5869620"/>
                <a:ext cx="264266" cy="293629"/>
              </a:xfrm>
              <a:prstGeom prst="rect">
                <a:avLst/>
              </a:prstGeom>
              <a:noFill/>
            </p:spPr>
          </p:pic>
        </p:grpSp>
      </p:grpSp>
      <p:sp>
        <p:nvSpPr>
          <p:cNvPr id="48" name="Oval 47"/>
          <p:cNvSpPr/>
          <p:nvPr/>
        </p:nvSpPr>
        <p:spPr>
          <a:xfrm>
            <a:off x="3657600" y="5257800"/>
            <a:ext cx="609600" cy="533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20" descr="http://www.tioh.hqda.pentagon.mil/ImageProxy.ashx?n=1&amp;t=original&amp;id=118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95800" y="5486400"/>
            <a:ext cx="522308" cy="685800"/>
          </a:xfrm>
          <a:prstGeom prst="rect">
            <a:avLst/>
          </a:prstGeom>
          <a:noFill/>
        </p:spPr>
      </p:pic>
      <p:grpSp>
        <p:nvGrpSpPr>
          <p:cNvPr id="5" name="Group 61"/>
          <p:cNvGrpSpPr/>
          <p:nvPr/>
        </p:nvGrpSpPr>
        <p:grpSpPr>
          <a:xfrm>
            <a:off x="1435100" y="4876800"/>
            <a:ext cx="647700" cy="685800"/>
            <a:chOff x="5791200" y="1447800"/>
            <a:chExt cx="533400" cy="618406"/>
          </a:xfrm>
        </p:grpSpPr>
        <p:sp>
          <p:nvSpPr>
            <p:cNvPr id="61" name="Oval 60"/>
            <p:cNvSpPr/>
            <p:nvPr/>
          </p:nvSpPr>
          <p:spPr>
            <a:xfrm>
              <a:off x="5930900" y="1638300"/>
              <a:ext cx="279400" cy="40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24" descr="http://www.tioh.hqda.pentagon.mil/ImageProxy.ashx?n=1&amp;t=original&amp;id=516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791200" y="1447800"/>
              <a:ext cx="533400" cy="618406"/>
            </a:xfrm>
            <a:prstGeom prst="rect">
              <a:avLst/>
            </a:prstGeom>
            <a:noFill/>
          </p:spPr>
        </p:pic>
      </p:grpSp>
      <p:sp>
        <p:nvSpPr>
          <p:cNvPr id="63" name="Rectangle 62"/>
          <p:cNvSpPr/>
          <p:nvPr/>
        </p:nvSpPr>
        <p:spPr>
          <a:xfrm rot="19335191">
            <a:off x="1834079" y="5637276"/>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10" cstate="print">
            <a:extLst>
              <a:ext uri="{BEBA8EAE-BF5A-486C-A8C5-ECC9F3942E4B}">
                <a14:imgProps xmlns="" xmlns:a14="http://schemas.microsoft.com/office/drawing/2010/main">
                  <a14:imgLayer r:embed="rId11">
                    <a14:imgEffect>
                      <a14:backgroundRemoval t="0" b="100000" l="0" r="100000"/>
                    </a14:imgEffect>
                  </a14:imgLayer>
                </a14:imgProps>
              </a:ext>
              <a:ext uri="{28A0092B-C50C-407E-A947-70E740481C1C}">
                <a14:useLocalDpi xmlns="" xmlns:a14="http://schemas.microsoft.com/office/drawing/2010/main" val="0"/>
              </a:ext>
            </a:extLst>
          </a:blip>
          <a:srcRect/>
          <a:stretch>
            <a:fillRect/>
          </a:stretch>
        </p:blipFill>
        <p:spPr bwMode="auto">
          <a:xfrm>
            <a:off x="3578107" y="2868128"/>
            <a:ext cx="3965693" cy="2959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 name="Title 46"/>
          <p:cNvSpPr>
            <a:spLocks noGrp="1"/>
          </p:cNvSpPr>
          <p:nvPr>
            <p:ph type="title"/>
          </p:nvPr>
        </p:nvSpPr>
        <p:spPr/>
        <p:txBody>
          <a:bodyPr/>
          <a:lstStyle/>
          <a:p>
            <a:r>
              <a:rPr lang="en-US" dirty="0" smtClean="0"/>
              <a:t>RAF TEAM SURVIVABILITY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Considerations</a:t>
            </a:r>
            <a:endParaRPr lang="en-US" dirty="0"/>
          </a:p>
        </p:txBody>
      </p:sp>
      <p:sp>
        <p:nvSpPr>
          <p:cNvPr id="5" name="Content Placeholder 4"/>
          <p:cNvSpPr>
            <a:spLocks noGrp="1"/>
          </p:cNvSpPr>
          <p:nvPr>
            <p:ph idx="1"/>
          </p:nvPr>
        </p:nvSpPr>
        <p:spPr>
          <a:xfrm>
            <a:off x="457200" y="1112837"/>
            <a:ext cx="8229600" cy="4525963"/>
          </a:xfrm>
        </p:spPr>
        <p:txBody>
          <a:bodyPr/>
          <a:lstStyle/>
          <a:p>
            <a:r>
              <a:rPr lang="en-US" sz="2800" dirty="0" smtClean="0"/>
              <a:t>Individual</a:t>
            </a:r>
          </a:p>
          <a:p>
            <a:pPr lvl="1"/>
            <a:r>
              <a:rPr lang="en-US" sz="2400" dirty="0" smtClean="0"/>
              <a:t>Sidearm placement</a:t>
            </a:r>
          </a:p>
          <a:p>
            <a:pPr lvl="1"/>
            <a:r>
              <a:rPr lang="en-US" sz="2400" dirty="0" smtClean="0"/>
              <a:t>Use of soft underarmor</a:t>
            </a:r>
          </a:p>
          <a:p>
            <a:pPr lvl="1"/>
            <a:r>
              <a:rPr lang="en-US" sz="2400" dirty="0" smtClean="0"/>
              <a:t>Hardening of workspace</a:t>
            </a:r>
          </a:p>
          <a:p>
            <a:r>
              <a:rPr lang="en-US" sz="2800" dirty="0" smtClean="0"/>
              <a:t>Weapons drills</a:t>
            </a:r>
          </a:p>
          <a:p>
            <a:pPr lvl="1"/>
            <a:r>
              <a:rPr lang="en-US" sz="2400" dirty="0" smtClean="0"/>
              <a:t>Shoot from a desk</a:t>
            </a:r>
          </a:p>
          <a:p>
            <a:pPr lvl="1"/>
            <a:r>
              <a:rPr lang="en-US" sz="2400" dirty="0" smtClean="0"/>
              <a:t>Shoot from a sofa / chair</a:t>
            </a:r>
          </a:p>
          <a:p>
            <a:pPr lvl="1"/>
            <a:r>
              <a:rPr lang="en-US" sz="2400" dirty="0" smtClean="0"/>
              <a:t>Shoot from a light tactical vehicle (pickup truck / SUV)</a:t>
            </a:r>
          </a:p>
          <a:p>
            <a:pPr lvl="1"/>
            <a:r>
              <a:rPr lang="en-US" sz="2400" dirty="0" smtClean="0"/>
              <a:t>Shoot with your weak arm</a:t>
            </a:r>
          </a:p>
          <a:p>
            <a:pPr lvl="1"/>
            <a:r>
              <a:rPr lang="en-US" sz="2400" dirty="0" smtClean="0"/>
              <a:t>Active Shooter drills</a:t>
            </a:r>
            <a:endParaRPr lang="en-US"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b="1" dirty="0" smtClean="0">
                <a:latin typeface="Arial" pitchFamily="34" charset="0"/>
                <a:cs typeface="Arial" pitchFamily="34" charset="0"/>
              </a:rPr>
              <a:t>Alamo</a:t>
            </a:r>
            <a:r>
              <a:rPr lang="en-US" b="1" dirty="0" smtClean="0">
                <a:cs typeface="Arial" pitchFamily="34" charset="0"/>
              </a:rPr>
              <a:t> Plan</a:t>
            </a:r>
            <a:endParaRPr lang="en-US" b="1" dirty="0">
              <a:cs typeface="Arial" pitchFamily="34" charset="0"/>
            </a:endParaRPr>
          </a:p>
        </p:txBody>
      </p:sp>
      <p:sp>
        <p:nvSpPr>
          <p:cNvPr id="3" name="TextBox 2"/>
          <p:cNvSpPr txBox="1"/>
          <p:nvPr/>
        </p:nvSpPr>
        <p:spPr>
          <a:xfrm>
            <a:off x="381000" y="1026378"/>
            <a:ext cx="8305800" cy="5632311"/>
          </a:xfrm>
          <a:prstGeom prst="rect">
            <a:avLst/>
          </a:prstGeom>
          <a:noFill/>
        </p:spPr>
        <p:txBody>
          <a:bodyPr wrap="square" rtlCol="0">
            <a:spAutoFit/>
          </a:bodyPr>
          <a:lstStyle/>
          <a:p>
            <a:r>
              <a:rPr lang="en-US" sz="1600" dirty="0" smtClean="0"/>
              <a:t>An Alamo Plan is not a set document, doctrine or set of rules.  It is a team/unit internal contingency plan that all members know and can be put into action according to a set specific signal (i.e. EAGLE – ANVIL!  EAGLE – ANVIL!).</a:t>
            </a:r>
          </a:p>
          <a:p>
            <a:endParaRPr lang="en-US" sz="1600" dirty="0" smtClean="0"/>
          </a:p>
          <a:p>
            <a:r>
              <a:rPr lang="en-US" sz="1600" dirty="0" smtClean="0"/>
              <a:t>Considerations for developing and establishing an Alamo Plan:</a:t>
            </a:r>
          </a:p>
          <a:p>
            <a:endParaRPr lang="en-US" sz="1400" dirty="0" smtClean="0"/>
          </a:p>
          <a:p>
            <a:pPr marL="800100" lvl="1" indent="-342900">
              <a:buAutoNum type="romanUcPeriod"/>
            </a:pPr>
            <a:r>
              <a:rPr lang="en-US" sz="1400" b="1" dirty="0" smtClean="0"/>
              <a:t>Initiation Criteria</a:t>
            </a:r>
          </a:p>
          <a:p>
            <a:pPr marL="342900" indent="-342900"/>
            <a:r>
              <a:rPr lang="en-US" sz="1400" b="1" dirty="0" smtClean="0"/>
              <a:t>	  	A)  Indicators to enact Alamo Plan</a:t>
            </a:r>
          </a:p>
          <a:p>
            <a:pPr marL="342900" indent="-342900"/>
            <a:r>
              <a:rPr lang="en-US" sz="1400" b="1" dirty="0" smtClean="0"/>
              <a:t>	  	B)  Signals</a:t>
            </a:r>
          </a:p>
          <a:p>
            <a:pPr marL="800100" lvl="1" indent="-342900">
              <a:buAutoNum type="romanUcPeriod" startAt="2"/>
            </a:pPr>
            <a:r>
              <a:rPr lang="en-US" sz="1400" b="1" dirty="0" smtClean="0"/>
              <a:t>Defensibility of Site</a:t>
            </a:r>
          </a:p>
          <a:p>
            <a:pPr marL="342900" indent="-342900"/>
            <a:r>
              <a:rPr lang="en-US" sz="1400" b="1" dirty="0" smtClean="0"/>
              <a:t>	  	A)  Site location</a:t>
            </a:r>
          </a:p>
          <a:p>
            <a:pPr marL="342900" indent="-342900"/>
            <a:r>
              <a:rPr lang="en-US" sz="1400" b="1" dirty="0" smtClean="0"/>
              <a:t>	  	B)  Site hardening</a:t>
            </a:r>
          </a:p>
          <a:p>
            <a:pPr marL="342900" indent="-342900"/>
            <a:r>
              <a:rPr lang="en-US" sz="1400" b="1" dirty="0" smtClean="0"/>
              <a:t>		      i.  Sandbagging</a:t>
            </a:r>
          </a:p>
          <a:p>
            <a:pPr marL="342900" indent="-342900"/>
            <a:r>
              <a:rPr lang="en-US" sz="1400" b="1" dirty="0" smtClean="0"/>
              <a:t>		      ii.  Fighting positions / Gun placement</a:t>
            </a:r>
          </a:p>
          <a:p>
            <a:pPr marL="800100" lvl="1" indent="-342900">
              <a:buAutoNum type="romanUcPeriod" startAt="3"/>
            </a:pPr>
            <a:r>
              <a:rPr lang="en-US" sz="1400" b="1" dirty="0" smtClean="0"/>
              <a:t>Sustainment of Site</a:t>
            </a:r>
          </a:p>
          <a:p>
            <a:pPr marL="342900" indent="-342900"/>
            <a:r>
              <a:rPr lang="en-US" sz="1400" b="1" dirty="0" smtClean="0"/>
              <a:t>	  	A)  Ammo Placement</a:t>
            </a:r>
          </a:p>
          <a:p>
            <a:pPr marL="342900" indent="-342900"/>
            <a:r>
              <a:rPr lang="en-US" sz="1400" b="1" dirty="0" smtClean="0"/>
              <a:t>	  	B)  Food / Water</a:t>
            </a:r>
          </a:p>
          <a:p>
            <a:pPr marL="342900" indent="-342900"/>
            <a:r>
              <a:rPr lang="en-US" sz="1400" b="1" dirty="0" smtClean="0"/>
              <a:t>	  	C)  Special Equipment</a:t>
            </a:r>
          </a:p>
          <a:p>
            <a:pPr marL="342900" indent="-342900"/>
            <a:r>
              <a:rPr lang="en-US" sz="1400" b="1" dirty="0" smtClean="0"/>
              <a:t>		      i.  Commo</a:t>
            </a:r>
          </a:p>
          <a:p>
            <a:pPr marL="342900" indent="-342900"/>
            <a:r>
              <a:rPr lang="en-US" sz="1400" b="1" dirty="0" smtClean="0"/>
              <a:t>		      ii.  Medical</a:t>
            </a:r>
          </a:p>
          <a:p>
            <a:pPr marL="342900" indent="-342900"/>
            <a:r>
              <a:rPr lang="en-US" sz="1400" b="1" dirty="0" smtClean="0"/>
              <a:t>		      iii. Power source and Fuel</a:t>
            </a:r>
          </a:p>
          <a:p>
            <a:pPr marL="800100" lvl="1" indent="-342900">
              <a:buAutoNum type="romanUcPeriod" startAt="4"/>
            </a:pPr>
            <a:r>
              <a:rPr lang="en-US" sz="1400" b="1" dirty="0" smtClean="0"/>
              <a:t>Escape &amp; Evasion Criteria</a:t>
            </a:r>
          </a:p>
          <a:p>
            <a:pPr marL="342900" indent="-342900"/>
            <a:r>
              <a:rPr lang="en-US" sz="1400" b="1" dirty="0" smtClean="0"/>
              <a:t>	  	A)  Indicators to enact E&amp;E</a:t>
            </a:r>
          </a:p>
          <a:p>
            <a:pPr marL="342900" indent="-342900"/>
            <a:r>
              <a:rPr lang="en-US" sz="1400" b="1" dirty="0" smtClean="0"/>
              <a:t>	  	B)  Escape Routes</a:t>
            </a:r>
          </a:p>
          <a:p>
            <a:pPr marL="342900" indent="-342900"/>
            <a:r>
              <a:rPr lang="en-US" sz="1400" b="1" dirty="0" smtClean="0"/>
              <a:t>		      i.  EPA / ISG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Current TTP’s</a:t>
            </a:r>
            <a:endParaRPr lang="en-US" b="1"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r>
              <a:rPr lang="en-US" dirty="0" smtClean="0"/>
              <a:t>Have an internal camp SOP for communications within the team.</a:t>
            </a:r>
          </a:p>
          <a:p>
            <a:pPr lvl="1"/>
            <a:r>
              <a:rPr lang="en-US" dirty="0" smtClean="0"/>
              <a:t>Let team members know where you are going and for how long.</a:t>
            </a:r>
          </a:p>
          <a:p>
            <a:pPr lvl="1"/>
            <a:r>
              <a:rPr lang="en-US" dirty="0" smtClean="0"/>
              <a:t>Buddy system</a:t>
            </a:r>
          </a:p>
          <a:p>
            <a:pPr lvl="1"/>
            <a:r>
              <a:rPr lang="en-US" dirty="0" smtClean="0"/>
              <a:t>Brevity codes for certain events</a:t>
            </a:r>
          </a:p>
          <a:p>
            <a:pPr lvl="1"/>
            <a:r>
              <a:rPr lang="en-US" dirty="0" smtClean="0"/>
              <a:t>PACE plan (Primary, Alternate, Contingency, Emergency)</a:t>
            </a:r>
          </a:p>
          <a:p>
            <a:pPr lvl="2"/>
            <a:r>
              <a:rPr lang="en-US" dirty="0" smtClean="0"/>
              <a:t>Radio, </a:t>
            </a:r>
            <a:r>
              <a:rPr lang="en-US" dirty="0" err="1" smtClean="0"/>
              <a:t>Pyro</a:t>
            </a:r>
            <a:r>
              <a:rPr lang="en-US" dirty="0" smtClean="0"/>
              <a:t>, Smoke, etc…</a:t>
            </a:r>
          </a:p>
          <a:p>
            <a:pPr lvl="2"/>
            <a:endParaRPr lang="en-US" dirty="0" smtClean="0"/>
          </a:p>
          <a:p>
            <a:r>
              <a:rPr lang="en-US" dirty="0" smtClean="0"/>
              <a:t>Ensure all members understand </a:t>
            </a:r>
          </a:p>
          <a:p>
            <a:pPr lvl="1"/>
            <a:r>
              <a:rPr lang="en-US" dirty="0" smtClean="0"/>
              <a:t>Rally points on the camp</a:t>
            </a:r>
          </a:p>
          <a:p>
            <a:pPr lvl="1"/>
            <a:r>
              <a:rPr lang="en-US" dirty="0" smtClean="0"/>
              <a:t>Escape and Evasion plan</a:t>
            </a:r>
          </a:p>
          <a:p>
            <a:pPr lvl="1"/>
            <a:r>
              <a:rPr lang="en-US" dirty="0" smtClean="0"/>
              <a:t>Battle positions in case of emergency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0"/>
            <a:ext cx="8229600" cy="1066800"/>
          </a:xfrm>
        </p:spPr>
        <p:txBody>
          <a:bodyPr/>
          <a:lstStyle/>
          <a:p>
            <a:pPr eaLnBrk="1" hangingPunct="1"/>
            <a:r>
              <a:rPr lang="en-US" b="1" dirty="0" smtClean="0">
                <a:solidFill>
                  <a:srgbClr val="000000"/>
                </a:solidFill>
                <a:cs typeface="Arial" charset="0"/>
              </a:rPr>
              <a:t>Evasion Plan of Action</a:t>
            </a:r>
          </a:p>
        </p:txBody>
      </p:sp>
      <p:sp>
        <p:nvSpPr>
          <p:cNvPr id="176132" name="Rectangle 5"/>
          <p:cNvSpPr>
            <a:spLocks noGrp="1" noChangeArrowheads="1"/>
          </p:cNvSpPr>
          <p:nvPr>
            <p:ph idx="1"/>
          </p:nvPr>
        </p:nvSpPr>
        <p:spPr>
          <a:xfrm>
            <a:off x="457200" y="1295400"/>
            <a:ext cx="8229600" cy="4533900"/>
          </a:xfrm>
        </p:spPr>
        <p:txBody>
          <a:bodyPr rtlCol="0">
            <a:normAutofit lnSpcReduction="10000"/>
          </a:bodyPr>
          <a:lstStyle/>
          <a:p>
            <a:pPr eaLnBrk="1" fontAlgn="auto" hangingPunct="1">
              <a:spcBef>
                <a:spcPct val="0"/>
              </a:spcBef>
              <a:spcAft>
                <a:spcPts val="0"/>
              </a:spcAft>
              <a:buFont typeface="Arial" pitchFamily="34" charset="0"/>
              <a:buChar char="•"/>
              <a:defRPr/>
            </a:pPr>
            <a:r>
              <a:rPr lang="en-US" dirty="0" smtClean="0">
                <a:solidFill>
                  <a:srgbClr val="000000"/>
                </a:solidFill>
              </a:rPr>
              <a:t>Evasion Plan of Action (EPA)</a:t>
            </a:r>
          </a:p>
          <a:p>
            <a:pPr lvl="1" eaLnBrk="1" fontAlgn="auto" hangingPunct="1">
              <a:spcBef>
                <a:spcPct val="0"/>
              </a:spcBef>
              <a:spcAft>
                <a:spcPts val="0"/>
              </a:spcAft>
              <a:buSzPct val="115000"/>
              <a:buFont typeface="Calibri" pitchFamily="34" charset="0"/>
              <a:buChar char="‒"/>
              <a:defRPr/>
            </a:pPr>
            <a:r>
              <a:rPr lang="en-US" sz="2400" dirty="0" smtClean="0">
                <a:solidFill>
                  <a:srgbClr val="000000"/>
                </a:solidFill>
              </a:rPr>
              <a:t>Developed by action elements.</a:t>
            </a:r>
          </a:p>
          <a:p>
            <a:pPr lvl="1" eaLnBrk="1" fontAlgn="auto" hangingPunct="1">
              <a:spcAft>
                <a:spcPts val="0"/>
              </a:spcAft>
              <a:buSzPct val="115000"/>
              <a:buFont typeface="Calibri" pitchFamily="34" charset="0"/>
              <a:buChar char="‒"/>
              <a:defRPr/>
            </a:pPr>
            <a:r>
              <a:rPr lang="en-US" sz="2400" dirty="0" smtClean="0">
                <a:solidFill>
                  <a:srgbClr val="000000"/>
                </a:solidFill>
              </a:rPr>
              <a:t>In an isolating event, the unit HQ has a document outlining the element’s capabilities, intentions and basic plan of action.</a:t>
            </a:r>
          </a:p>
          <a:p>
            <a:pPr lvl="1" eaLnBrk="1" fontAlgn="auto" hangingPunct="1">
              <a:spcAft>
                <a:spcPts val="0"/>
              </a:spcAft>
              <a:buSzPct val="115000"/>
              <a:buFont typeface="Calibri" pitchFamily="34" charset="0"/>
              <a:buChar char="‒"/>
              <a:defRPr/>
            </a:pPr>
            <a:r>
              <a:rPr lang="en-US" sz="2400" dirty="0" smtClean="0">
                <a:solidFill>
                  <a:srgbClr val="000000"/>
                </a:solidFill>
              </a:rPr>
              <a:t>At a minimum, the EPA contains personnel roster, medical information (blood types, allergies, etc.), weapons carried, survival equipment, signaling capability, SOPs and intentions.</a:t>
            </a:r>
          </a:p>
          <a:p>
            <a:pPr lvl="1" eaLnBrk="1" fontAlgn="auto" hangingPunct="1">
              <a:spcAft>
                <a:spcPts val="0"/>
              </a:spcAft>
              <a:buSzPct val="115000"/>
              <a:buFont typeface="Calibri" pitchFamily="34" charset="0"/>
              <a:buChar char="‒"/>
              <a:defRPr/>
            </a:pPr>
            <a:r>
              <a:rPr lang="en-US" sz="2400" dirty="0" smtClean="0">
                <a:solidFill>
                  <a:srgbClr val="000000"/>
                </a:solidFill>
              </a:rPr>
              <a:t>Historically utilized by Aviation and SOF, therefore, some of the information for an EPA may be derived from the ATO (CSAR) SPINS (covered later in this lesson).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90600"/>
          </a:xfrm>
        </p:spPr>
        <p:txBody>
          <a:bodyPr rtlCol="0">
            <a:noAutofit/>
          </a:bodyPr>
          <a:lstStyle/>
          <a:p>
            <a:pPr eaLnBrk="1" hangingPunct="1">
              <a:defRPr/>
            </a:pPr>
            <a:r>
              <a:rPr lang="en-US" b="1" dirty="0" smtClean="0">
                <a:solidFill>
                  <a:srgbClr val="000000"/>
                </a:solidFill>
                <a:cs typeface="Arial" charset="0"/>
              </a:rPr>
              <a:t>Example EPA</a:t>
            </a:r>
          </a:p>
        </p:txBody>
      </p:sp>
      <p:sp>
        <p:nvSpPr>
          <p:cNvPr id="11267" name="Rectangle 5"/>
          <p:cNvSpPr>
            <a:spLocks noGrp="1" noChangeArrowheads="1"/>
          </p:cNvSpPr>
          <p:nvPr>
            <p:ph type="body" sz="half" idx="1"/>
          </p:nvPr>
        </p:nvSpPr>
        <p:spPr/>
        <p:txBody>
          <a:bodyPr/>
          <a:lstStyle/>
          <a:p>
            <a:pPr eaLnBrk="1" hangingPunct="1"/>
            <a:r>
              <a:rPr lang="en-US" sz="2000" b="1" dirty="0" smtClean="0">
                <a:solidFill>
                  <a:srgbClr val="000000"/>
                </a:solidFill>
                <a:latin typeface="Arial" charset="0"/>
                <a:cs typeface="Arial" charset="0"/>
              </a:rPr>
              <a:t>EPA must be accurate and kept updated throughout different missions, and filed with higher headquarters.</a:t>
            </a:r>
          </a:p>
          <a:p>
            <a:pPr eaLnBrk="1" hangingPunct="1"/>
            <a:endParaRPr lang="en-US" sz="2000" b="1" dirty="0" smtClean="0">
              <a:solidFill>
                <a:srgbClr val="000000"/>
              </a:solidFill>
              <a:latin typeface="Arial" charset="0"/>
              <a:cs typeface="Arial" charset="0"/>
            </a:endParaRPr>
          </a:p>
          <a:p>
            <a:pPr eaLnBrk="1" hangingPunct="1"/>
            <a:r>
              <a:rPr lang="en-US" sz="2000" b="1" dirty="0" smtClean="0">
                <a:solidFill>
                  <a:srgbClr val="000000"/>
                </a:solidFill>
                <a:latin typeface="Arial" charset="0"/>
                <a:cs typeface="Arial" charset="0"/>
              </a:rPr>
              <a:t>Remember, the intent is for commanders and staff, as well as recovery forces to use your EPA to locate and recover you.</a:t>
            </a:r>
          </a:p>
          <a:p>
            <a:pPr eaLnBrk="1" hangingPunct="1"/>
            <a:endParaRPr lang="en-US" sz="2000" b="1" dirty="0" smtClean="0">
              <a:solidFill>
                <a:srgbClr val="000000"/>
              </a:solidFill>
              <a:latin typeface="Arial" charset="0"/>
              <a:cs typeface="Arial" charset="0"/>
            </a:endParaRPr>
          </a:p>
          <a:p>
            <a:pPr eaLnBrk="1" hangingPunct="1"/>
            <a:r>
              <a:rPr lang="en-US" sz="2000" b="1" dirty="0" smtClean="0">
                <a:solidFill>
                  <a:srgbClr val="000000"/>
                </a:solidFill>
                <a:latin typeface="Arial" charset="0"/>
                <a:cs typeface="Arial" charset="0"/>
              </a:rPr>
              <a:t>Sample EPA to right.  </a:t>
            </a:r>
          </a:p>
        </p:txBody>
      </p:sp>
      <p:pic>
        <p:nvPicPr>
          <p:cNvPr id="11268" name="Picture 7"/>
          <p:cNvPicPr>
            <a:picLocks noGrp="1" noChangeAspect="1" noChangeArrowheads="1"/>
          </p:cNvPicPr>
          <p:nvPr>
            <p:ph sz="half" idx="2"/>
          </p:nvPr>
        </p:nvPicPr>
        <p:blipFill>
          <a:blip r:embed="rId3" cstate="print"/>
          <a:srcRect/>
          <a:stretch>
            <a:fillRect/>
          </a:stretch>
        </p:blipFill>
        <p:spPr>
          <a:xfrm>
            <a:off x="4562475" y="904875"/>
            <a:ext cx="4352925" cy="5572125"/>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89025"/>
          </a:xfrm>
        </p:spPr>
        <p:txBody>
          <a:bodyPr/>
          <a:lstStyle/>
          <a:p>
            <a:r>
              <a:rPr lang="en-US" b="1" dirty="0" smtClean="0">
                <a:cs typeface="Arial" pitchFamily="34" charset="0"/>
              </a:rPr>
              <a:t>Personnel Recovery Guidance</a:t>
            </a:r>
            <a:endParaRPr lang="en-US" b="1" dirty="0">
              <a:cs typeface="Arial" pitchFamily="34" charset="0"/>
            </a:endParaRPr>
          </a:p>
        </p:txBody>
      </p:sp>
      <p:sp>
        <p:nvSpPr>
          <p:cNvPr id="3" name="Subtitle 2"/>
          <p:cNvSpPr>
            <a:spLocks noGrp="1"/>
          </p:cNvSpPr>
          <p:nvPr>
            <p:ph type="subTitle" idx="1"/>
          </p:nvPr>
        </p:nvSpPr>
        <p:spPr>
          <a:xfrm>
            <a:off x="381000" y="1066800"/>
            <a:ext cx="8382000" cy="2590800"/>
          </a:xfrm>
        </p:spPr>
        <p:txBody>
          <a:bodyPr/>
          <a:lstStyle/>
          <a:p>
            <a:pPr algn="l">
              <a:buFont typeface="Arial" pitchFamily="34" charset="0"/>
              <a:buChar char="•"/>
            </a:pPr>
            <a:r>
              <a:rPr lang="en-US" sz="2000" dirty="0" smtClean="0">
                <a:solidFill>
                  <a:schemeClr val="tx1"/>
                </a:solidFill>
                <a:latin typeface="Arial" pitchFamily="34" charset="0"/>
                <a:cs typeface="Arial" pitchFamily="34" charset="0"/>
              </a:rPr>
              <a:t>  Personnel Recovery Guidance (PRG) has no fixed format, it is embedded</a:t>
            </a:r>
            <a:r>
              <a:rPr lang="en-US" sz="2000" dirty="0" smtClean="0">
                <a:latin typeface="Arial" pitchFamily="34" charset="0"/>
                <a:cs typeface="Arial" pitchFamily="34" charset="0"/>
              </a:rPr>
              <a:t> </a:t>
            </a:r>
            <a:r>
              <a:rPr lang="en-US" sz="2000" dirty="0" smtClean="0">
                <a:solidFill>
                  <a:schemeClr val="tx1"/>
                </a:solidFill>
                <a:latin typeface="Arial" pitchFamily="34" charset="0"/>
                <a:cs typeface="Arial" pitchFamily="34" charset="0"/>
              </a:rPr>
              <a:t>in various parts of the order. </a:t>
            </a:r>
          </a:p>
          <a:p>
            <a:pPr algn="l">
              <a:buFont typeface="Arial" pitchFamily="34" charset="0"/>
              <a:buChar char="•"/>
            </a:pPr>
            <a:r>
              <a:rPr lang="en-US" sz="2000" dirty="0" smtClean="0">
                <a:solidFill>
                  <a:schemeClr val="tx1"/>
                </a:solidFill>
                <a:latin typeface="Arial" pitchFamily="34" charset="0"/>
                <a:cs typeface="Arial" pitchFamily="34" charset="0"/>
              </a:rPr>
              <a:t>  At a minimum PRG:</a:t>
            </a:r>
          </a:p>
          <a:p>
            <a:pPr marL="0" lvl="1" algn="l"/>
            <a:r>
              <a:rPr lang="en-US" sz="2000" dirty="0" smtClean="0">
                <a:solidFill>
                  <a:schemeClr val="tx1"/>
                </a:solidFill>
                <a:latin typeface="Arial" pitchFamily="34" charset="0"/>
                <a:cs typeface="Arial" pitchFamily="34" charset="0"/>
              </a:rPr>
              <a:t>	</a:t>
            </a:r>
            <a:r>
              <a:rPr lang="en-US" sz="1800" dirty="0" smtClean="0">
                <a:solidFill>
                  <a:schemeClr val="tx2">
                    <a:lumMod val="75000"/>
                  </a:schemeClr>
                </a:solidFill>
                <a:latin typeface="Arial" pitchFamily="34" charset="0"/>
                <a:cs typeface="Arial" pitchFamily="34" charset="0"/>
              </a:rPr>
              <a:t>- Establish isolation criteria.</a:t>
            </a:r>
          </a:p>
          <a:p>
            <a:pPr marL="0" lvl="1" algn="l"/>
            <a:r>
              <a:rPr lang="en-US" sz="1800" dirty="0" smtClean="0">
                <a:solidFill>
                  <a:schemeClr val="tx2">
                    <a:lumMod val="75000"/>
                  </a:schemeClr>
                </a:solidFill>
                <a:latin typeface="Arial" pitchFamily="34" charset="0"/>
                <a:cs typeface="Arial" pitchFamily="34" charset="0"/>
              </a:rPr>
              <a:t>	- Communicate the Commander’s concept for PR.</a:t>
            </a:r>
          </a:p>
          <a:p>
            <a:pPr marL="0" lvl="1" algn="l"/>
            <a:r>
              <a:rPr lang="en-US" sz="1800" dirty="0" smtClean="0">
                <a:solidFill>
                  <a:schemeClr val="tx2">
                    <a:lumMod val="75000"/>
                  </a:schemeClr>
                </a:solidFill>
                <a:latin typeface="Arial" pitchFamily="34" charset="0"/>
                <a:cs typeface="Arial" pitchFamily="34" charset="0"/>
              </a:rPr>
              <a:t>	- Establish PR command, support, and liaison relationships.</a:t>
            </a:r>
          </a:p>
          <a:p>
            <a:pPr marL="0" lvl="1" algn="l"/>
            <a:r>
              <a:rPr lang="en-US" sz="1800" dirty="0" smtClean="0">
                <a:solidFill>
                  <a:schemeClr val="tx2">
                    <a:lumMod val="75000"/>
                  </a:schemeClr>
                </a:solidFill>
                <a:latin typeface="Arial" pitchFamily="34" charset="0"/>
                <a:cs typeface="Arial" pitchFamily="34" charset="0"/>
              </a:rPr>
              <a:t>	- Incorporate PR activities in unit SOPs.</a:t>
            </a:r>
          </a:p>
          <a:p>
            <a:pPr marL="0" lvl="1" algn="l"/>
            <a:r>
              <a:rPr lang="en-US" sz="1800" dirty="0" smtClean="0">
                <a:solidFill>
                  <a:schemeClr val="tx2">
                    <a:lumMod val="75000"/>
                  </a:schemeClr>
                </a:solidFill>
                <a:latin typeface="Arial" pitchFamily="34" charset="0"/>
                <a:cs typeface="Arial" pitchFamily="34" charset="0"/>
              </a:rPr>
              <a:t>	- Include PR in OPLANs and OPORDs.</a:t>
            </a:r>
          </a:p>
          <a:p>
            <a:pPr marL="0" lvl="1" algn="l"/>
            <a:r>
              <a:rPr lang="en-US" sz="2000" u="sng" dirty="0" smtClean="0">
                <a:solidFill>
                  <a:schemeClr val="tx1"/>
                </a:solidFill>
                <a:latin typeface="Arial" pitchFamily="34" charset="0"/>
                <a:cs typeface="Arial" pitchFamily="34" charset="0"/>
              </a:rPr>
              <a:t>Special Considerations</a:t>
            </a:r>
          </a:p>
          <a:p>
            <a:pPr algn="l">
              <a:buFont typeface="Arial" pitchFamily="34" charset="0"/>
              <a:buChar char="•"/>
            </a:pPr>
            <a:r>
              <a:rPr lang="en-US" sz="2000" dirty="0" smtClean="0">
                <a:solidFill>
                  <a:schemeClr val="tx1"/>
                </a:solidFill>
                <a:latin typeface="Arial" pitchFamily="34" charset="0"/>
                <a:cs typeface="Arial" pitchFamily="34" charset="0"/>
              </a:rPr>
              <a:t>Consider incorporating any standard elements of guidance that pertain to all activities in an Area of Responsibility into unit SOPs. Examples include:</a:t>
            </a:r>
          </a:p>
          <a:p>
            <a:pPr algn="l"/>
            <a:r>
              <a:rPr lang="en-US" sz="2000" dirty="0" smtClean="0">
                <a:solidFill>
                  <a:schemeClr val="tx1"/>
                </a:solidFill>
                <a:latin typeface="Arial" pitchFamily="34" charset="0"/>
                <a:cs typeface="Arial" pitchFamily="34" charset="0"/>
              </a:rPr>
              <a:t>	</a:t>
            </a:r>
            <a:r>
              <a:rPr lang="en-US" sz="1800" dirty="0" smtClean="0">
                <a:solidFill>
                  <a:schemeClr val="tx2">
                    <a:lumMod val="75000"/>
                  </a:schemeClr>
                </a:solidFill>
                <a:latin typeface="Arial" pitchFamily="34" charset="0"/>
                <a:cs typeface="Arial" pitchFamily="34" charset="0"/>
              </a:rPr>
              <a:t>- PR specific radio frequencies (such as Sheriff’s net).</a:t>
            </a:r>
          </a:p>
          <a:p>
            <a:pPr algn="l"/>
            <a:r>
              <a:rPr lang="en-US" sz="1800" dirty="0" smtClean="0">
                <a:solidFill>
                  <a:schemeClr val="tx2">
                    <a:lumMod val="75000"/>
                  </a:schemeClr>
                </a:solidFill>
                <a:latin typeface="Arial" pitchFamily="34" charset="0"/>
                <a:cs typeface="Arial" pitchFamily="34" charset="0"/>
              </a:rPr>
              <a:t>	- Designated Areas for Recovery (DAFRs).</a:t>
            </a:r>
          </a:p>
          <a:p>
            <a:pPr algn="l"/>
            <a:r>
              <a:rPr lang="en-US" sz="1800" dirty="0" smtClean="0">
                <a:solidFill>
                  <a:schemeClr val="tx2">
                    <a:lumMod val="75000"/>
                  </a:schemeClr>
                </a:solidFill>
                <a:latin typeface="Arial" pitchFamily="34" charset="0"/>
                <a:cs typeface="Arial" pitchFamily="34" charset="0"/>
              </a:rPr>
              <a:t>	- Personal Locator Beacon utilization.</a:t>
            </a:r>
          </a:p>
          <a:p>
            <a:pPr algn="l"/>
            <a:r>
              <a:rPr lang="en-US" sz="1800" dirty="0" smtClean="0">
                <a:solidFill>
                  <a:schemeClr val="tx2">
                    <a:lumMod val="75000"/>
                  </a:schemeClr>
                </a:solidFill>
                <a:latin typeface="Arial" pitchFamily="34" charset="0"/>
                <a:cs typeface="Arial" pitchFamily="34" charset="0"/>
              </a:rPr>
              <a:t>	- Particular signaling techniques.</a:t>
            </a:r>
          </a:p>
          <a:p>
            <a:pPr marL="0" lvl="1" algn="l"/>
            <a:endParaRPr lang="en-US" sz="2000" dirty="0" smtClean="0">
              <a:solidFill>
                <a:schemeClr val="tx1"/>
              </a:solidFill>
              <a:latin typeface="Arial" pitchFamily="34" charset="0"/>
              <a:cs typeface="Arial" pitchFamily="34" charset="0"/>
            </a:endParaRPr>
          </a:p>
          <a:p>
            <a:pPr marL="0" lvl="1" algn="l"/>
            <a:endParaRPr lang="en-US" sz="2000" dirty="0" smtClean="0">
              <a:solidFill>
                <a:schemeClr val="tx1"/>
              </a:solidFill>
              <a:latin typeface="Arial" pitchFamily="34" charset="0"/>
              <a:cs typeface="Arial" pitchFamily="34" charset="0"/>
            </a:endParaRPr>
          </a:p>
          <a:p>
            <a:pPr marL="0" lvl="1" algn="l"/>
            <a:endParaRPr lang="en-US" sz="2000" dirty="0" smtClean="0">
              <a:solidFill>
                <a:schemeClr val="tx1"/>
              </a:solidFill>
              <a:latin typeface="Arial" pitchFamily="34" charset="0"/>
              <a:cs typeface="Arial" pitchFamily="34" charset="0"/>
            </a:endParaRPr>
          </a:p>
          <a:p>
            <a:pPr algn="l"/>
            <a:endParaRPr lang="en-US" sz="2000" dirty="0" smtClean="0">
              <a:solidFill>
                <a:schemeClr val="tx1"/>
              </a:solidFill>
              <a:latin typeface="Arial" pitchFamily="34" charset="0"/>
              <a:cs typeface="Arial"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020" y="1842448"/>
            <a:ext cx="8611180" cy="3948752"/>
            <a:chOff x="228020" y="1842448"/>
            <a:chExt cx="8611180" cy="3948752"/>
          </a:xfrm>
        </p:grpSpPr>
        <p:pic>
          <p:nvPicPr>
            <p:cNvPr id="1026" name="Picture 2"/>
            <p:cNvPicPr>
              <a:picLocks noChangeAspect="1" noChangeArrowheads="1"/>
            </p:cNvPicPr>
            <p:nvPr/>
          </p:nvPicPr>
          <p:blipFill>
            <a:blip r:embed="rId3" cstate="print"/>
            <a:srcRect/>
            <a:stretch>
              <a:fillRect/>
            </a:stretch>
          </p:blipFill>
          <p:spPr bwMode="auto">
            <a:xfrm>
              <a:off x="228020" y="3838575"/>
              <a:ext cx="8611180" cy="19526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28600" y="1842448"/>
              <a:ext cx="8610600" cy="1981200"/>
            </a:xfrm>
            <a:prstGeom prst="rect">
              <a:avLst/>
            </a:prstGeom>
            <a:noFill/>
            <a:ln w="9525">
              <a:noFill/>
              <a:miter lim="800000"/>
              <a:headEnd/>
              <a:tailEnd/>
            </a:ln>
          </p:spPr>
        </p:pic>
      </p:grpSp>
      <p:sp>
        <p:nvSpPr>
          <p:cNvPr id="8" name="TextBox 7"/>
          <p:cNvSpPr txBox="1"/>
          <p:nvPr/>
        </p:nvSpPr>
        <p:spPr>
          <a:xfrm>
            <a:off x="1040296" y="76200"/>
            <a:ext cx="7086600" cy="1446550"/>
          </a:xfrm>
          <a:prstGeom prst="rect">
            <a:avLst/>
          </a:prstGeom>
          <a:noFill/>
        </p:spPr>
        <p:txBody>
          <a:bodyPr wrap="square" rtlCol="0">
            <a:spAutoFit/>
          </a:bodyPr>
          <a:lstStyle/>
          <a:p>
            <a:pPr algn="ctr"/>
            <a:r>
              <a:rPr lang="en-US" sz="4400" b="1" dirty="0" smtClean="0">
                <a:latin typeface="+mj-lt"/>
              </a:rPr>
              <a:t>Personnel Recovery Component</a:t>
            </a:r>
            <a:endParaRPr lang="en-US" sz="4400" b="1" dirty="0">
              <a:latin typeface="+mj-l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96238" y="1346537"/>
            <a:ext cx="8745666" cy="3647648"/>
          </a:xfrm>
          <a:prstGeom prst="rect">
            <a:avLst/>
          </a:prstGeom>
          <a:noFill/>
          <a:ln w="9525">
            <a:noFill/>
            <a:miter lim="800000"/>
            <a:headEnd/>
            <a:tailEnd/>
          </a:ln>
        </p:spPr>
      </p:pic>
      <p:sp>
        <p:nvSpPr>
          <p:cNvPr id="5" name="TextBox 4"/>
          <p:cNvSpPr txBox="1"/>
          <p:nvPr/>
        </p:nvSpPr>
        <p:spPr>
          <a:xfrm>
            <a:off x="0" y="0"/>
            <a:ext cx="9144000" cy="1446550"/>
          </a:xfrm>
          <a:prstGeom prst="rect">
            <a:avLst/>
          </a:prstGeom>
          <a:noFill/>
        </p:spPr>
        <p:txBody>
          <a:bodyPr wrap="square" rtlCol="0">
            <a:spAutoFit/>
          </a:bodyPr>
          <a:lstStyle/>
          <a:p>
            <a:pPr algn="ctr"/>
            <a:r>
              <a:rPr lang="en-US" sz="4400" b="1" dirty="0" smtClean="0">
                <a:latin typeface="+mj-lt"/>
              </a:rPr>
              <a:t>Army Personnel Recovery Proficiencies</a:t>
            </a:r>
            <a:endParaRPr lang="en-US" sz="4400" b="1" dirty="0">
              <a:latin typeface="+mj-lt"/>
            </a:endParaRPr>
          </a:p>
        </p:txBody>
      </p:sp>
      <p:sp>
        <p:nvSpPr>
          <p:cNvPr id="7" name="TextBox 6"/>
          <p:cNvSpPr txBox="1"/>
          <p:nvPr/>
        </p:nvSpPr>
        <p:spPr>
          <a:xfrm>
            <a:off x="304800" y="5232737"/>
            <a:ext cx="8001000" cy="1015663"/>
          </a:xfrm>
          <a:prstGeom prst="rect">
            <a:avLst/>
          </a:prstGeom>
          <a:noFill/>
        </p:spPr>
        <p:txBody>
          <a:bodyPr wrap="square" rtlCol="0">
            <a:spAutoFit/>
          </a:bodyPr>
          <a:lstStyle/>
          <a:p>
            <a:pPr>
              <a:buFont typeface="Arial" pitchFamily="34" charset="0"/>
              <a:buChar char="•"/>
            </a:pPr>
            <a:r>
              <a:rPr lang="en-US" sz="2000" dirty="0" smtClean="0"/>
              <a:t> What is the isolated person’s responsibility in Personnel Recovery?</a:t>
            </a:r>
          </a:p>
          <a:p>
            <a:pPr>
              <a:buFont typeface="Arial" pitchFamily="34" charset="0"/>
              <a:buChar char="•"/>
            </a:pPr>
            <a:endParaRPr lang="en-US" sz="2000" dirty="0" smtClean="0"/>
          </a:p>
          <a:p>
            <a:pPr>
              <a:buFont typeface="Arial" pitchFamily="34" charset="0"/>
              <a:buChar char="•"/>
            </a:pPr>
            <a:r>
              <a:rPr lang="en-US" sz="2000" dirty="0" smtClean="0"/>
              <a:t> What do these proficiencies mean to you the individual?</a:t>
            </a:r>
            <a:endParaRPr lang="en-US" sz="20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3149600" y="1603375"/>
            <a:ext cx="2819400" cy="2638425"/>
            <a:chOff x="16" y="997"/>
            <a:chExt cx="1776" cy="1662"/>
          </a:xfrm>
        </p:grpSpPr>
        <p:sp>
          <p:nvSpPr>
            <p:cNvPr id="31760" name="Text Box 5"/>
            <p:cNvSpPr txBox="1">
              <a:spLocks noChangeArrowheads="1"/>
            </p:cNvSpPr>
            <p:nvPr/>
          </p:nvSpPr>
          <p:spPr bwMode="auto">
            <a:xfrm>
              <a:off x="16" y="1911"/>
              <a:ext cx="1776" cy="748"/>
            </a:xfrm>
            <a:prstGeom prst="rect">
              <a:avLst/>
            </a:prstGeom>
            <a:solidFill>
              <a:srgbClr val="CC9900"/>
            </a:solidFill>
            <a:ln w="9525">
              <a:noFill/>
              <a:miter lim="800000"/>
              <a:headEnd/>
              <a:tailEnd/>
            </a:ln>
          </p:spPr>
          <p:txBody>
            <a:bodyPr>
              <a:spAutoFit/>
            </a:bodyPr>
            <a:lstStyle/>
            <a:p>
              <a:pPr>
                <a:buFontTx/>
                <a:buChar char="•"/>
              </a:pPr>
              <a:r>
                <a:rPr lang="en-US" sz="1200" b="1" dirty="0">
                  <a:solidFill>
                    <a:srgbClr val="000000"/>
                  </a:solidFill>
                </a:rPr>
                <a:t> Understand the architecture that is designed to report, locate and recover IP </a:t>
              </a:r>
            </a:p>
            <a:p>
              <a:pPr>
                <a:buFontTx/>
                <a:buChar char="•"/>
              </a:pPr>
              <a:r>
                <a:rPr lang="en-US" sz="1200" b="1" dirty="0">
                  <a:solidFill>
                    <a:srgbClr val="000000"/>
                  </a:solidFill>
                </a:rPr>
                <a:t> Understand roles all three Focal Groups play in IP recovery </a:t>
              </a:r>
            </a:p>
          </p:txBody>
        </p:sp>
        <p:pic>
          <p:nvPicPr>
            <p:cNvPr id="31761" name="Picture 6"/>
            <p:cNvPicPr>
              <a:picLocks noChangeAspect="1" noChangeArrowheads="1"/>
            </p:cNvPicPr>
            <p:nvPr/>
          </p:nvPicPr>
          <p:blipFill>
            <a:blip r:embed="rId3" cstate="print"/>
            <a:srcRect/>
            <a:stretch>
              <a:fillRect/>
            </a:stretch>
          </p:blipFill>
          <p:spPr bwMode="auto">
            <a:xfrm>
              <a:off x="384" y="997"/>
              <a:ext cx="1056" cy="866"/>
            </a:xfrm>
            <a:prstGeom prst="rect">
              <a:avLst/>
            </a:prstGeom>
            <a:noFill/>
            <a:ln w="9525">
              <a:noFill/>
              <a:miter lim="800000"/>
              <a:headEnd/>
              <a:tailEnd/>
            </a:ln>
          </p:spPr>
        </p:pic>
      </p:grpSp>
      <p:grpSp>
        <p:nvGrpSpPr>
          <p:cNvPr id="3" name="Group 18"/>
          <p:cNvGrpSpPr>
            <a:grpSpLocks/>
          </p:cNvGrpSpPr>
          <p:nvPr/>
        </p:nvGrpSpPr>
        <p:grpSpPr bwMode="auto">
          <a:xfrm>
            <a:off x="6324600" y="1600200"/>
            <a:ext cx="2743200" cy="2497138"/>
            <a:chOff x="3984" y="1008"/>
            <a:chExt cx="1728" cy="1573"/>
          </a:xfrm>
        </p:grpSpPr>
        <p:pic>
          <p:nvPicPr>
            <p:cNvPr id="31758" name="Picture 9"/>
            <p:cNvPicPr>
              <a:picLocks noChangeAspect="1" noChangeArrowheads="1"/>
            </p:cNvPicPr>
            <p:nvPr/>
          </p:nvPicPr>
          <p:blipFill>
            <a:blip r:embed="rId4" cstate="print"/>
            <a:srcRect/>
            <a:stretch>
              <a:fillRect/>
            </a:stretch>
          </p:blipFill>
          <p:spPr bwMode="auto">
            <a:xfrm>
              <a:off x="4320" y="1008"/>
              <a:ext cx="1056" cy="870"/>
            </a:xfrm>
            <a:prstGeom prst="rect">
              <a:avLst/>
            </a:prstGeom>
            <a:noFill/>
            <a:ln w="9525">
              <a:noFill/>
              <a:miter lim="800000"/>
              <a:headEnd/>
              <a:tailEnd/>
            </a:ln>
          </p:spPr>
        </p:pic>
        <p:sp>
          <p:nvSpPr>
            <p:cNvPr id="31759" name="Text Box 14"/>
            <p:cNvSpPr txBox="1">
              <a:spLocks noChangeArrowheads="1"/>
            </p:cNvSpPr>
            <p:nvPr/>
          </p:nvSpPr>
          <p:spPr bwMode="auto">
            <a:xfrm>
              <a:off x="3984" y="1941"/>
              <a:ext cx="1728" cy="640"/>
            </a:xfrm>
            <a:prstGeom prst="rect">
              <a:avLst/>
            </a:prstGeom>
            <a:solidFill>
              <a:srgbClr val="CC9900"/>
            </a:solidFill>
            <a:ln w="9525">
              <a:noFill/>
              <a:miter lim="800000"/>
              <a:headEnd/>
              <a:tailEnd/>
            </a:ln>
          </p:spPr>
          <p:txBody>
            <a:bodyPr>
              <a:spAutoFit/>
            </a:bodyPr>
            <a:lstStyle/>
            <a:p>
              <a:pPr>
                <a:buFontTx/>
                <a:buChar char="•"/>
              </a:pPr>
              <a:r>
                <a:rPr lang="en-US" sz="1200" b="1" dirty="0">
                  <a:solidFill>
                    <a:srgbClr val="000000"/>
                  </a:solidFill>
                </a:rPr>
                <a:t> “Report” is key to “Locate”</a:t>
              </a:r>
            </a:p>
            <a:p>
              <a:pPr>
                <a:buFontTx/>
                <a:buChar char="•"/>
              </a:pPr>
              <a:r>
                <a:rPr lang="en-US" sz="1200" b="1" dirty="0">
                  <a:solidFill>
                    <a:srgbClr val="000000"/>
                  </a:solidFill>
                </a:rPr>
                <a:t> Use all available means to communicate </a:t>
              </a:r>
            </a:p>
            <a:p>
              <a:pPr>
                <a:buFontTx/>
                <a:buChar char="•"/>
              </a:pPr>
              <a:r>
                <a:rPr lang="en-US" sz="1200" b="1" dirty="0">
                  <a:solidFill>
                    <a:srgbClr val="000000"/>
                  </a:solidFill>
                </a:rPr>
                <a:t> Maintain situational understanding </a:t>
              </a:r>
              <a:r>
                <a:rPr lang="en-US" sz="1200" b="1" dirty="0" smtClean="0">
                  <a:solidFill>
                    <a:srgbClr val="000000"/>
                  </a:solidFill>
                </a:rPr>
                <a:t>vs. </a:t>
              </a:r>
              <a:r>
                <a:rPr lang="en-US" sz="1200" b="1" dirty="0">
                  <a:solidFill>
                    <a:srgbClr val="000000"/>
                  </a:solidFill>
                </a:rPr>
                <a:t>COE</a:t>
              </a:r>
            </a:p>
          </p:txBody>
        </p:sp>
      </p:grpSp>
      <p:grpSp>
        <p:nvGrpSpPr>
          <p:cNvPr id="4" name="Group 20"/>
          <p:cNvGrpSpPr>
            <a:grpSpLocks/>
          </p:cNvGrpSpPr>
          <p:nvPr/>
        </p:nvGrpSpPr>
        <p:grpSpPr bwMode="auto">
          <a:xfrm>
            <a:off x="0" y="4648200"/>
            <a:ext cx="3200400" cy="2209800"/>
            <a:chOff x="40" y="2724"/>
            <a:chExt cx="2208" cy="1603"/>
          </a:xfrm>
        </p:grpSpPr>
        <p:pic>
          <p:nvPicPr>
            <p:cNvPr id="31756" name="Picture 10"/>
            <p:cNvPicPr>
              <a:picLocks noChangeAspect="1" noChangeArrowheads="1"/>
            </p:cNvPicPr>
            <p:nvPr/>
          </p:nvPicPr>
          <p:blipFill>
            <a:blip r:embed="rId5" cstate="print"/>
            <a:srcRect/>
            <a:stretch>
              <a:fillRect/>
            </a:stretch>
          </p:blipFill>
          <p:spPr bwMode="auto">
            <a:xfrm>
              <a:off x="696" y="2724"/>
              <a:ext cx="888" cy="867"/>
            </a:xfrm>
            <a:prstGeom prst="rect">
              <a:avLst/>
            </a:prstGeom>
            <a:noFill/>
            <a:ln w="9525">
              <a:noFill/>
              <a:miter lim="800000"/>
              <a:headEnd/>
              <a:tailEnd/>
            </a:ln>
          </p:spPr>
        </p:pic>
        <p:sp>
          <p:nvSpPr>
            <p:cNvPr id="31757" name="Text Box 15"/>
            <p:cNvSpPr txBox="1">
              <a:spLocks noChangeArrowheads="1"/>
            </p:cNvSpPr>
            <p:nvPr/>
          </p:nvSpPr>
          <p:spPr bwMode="auto">
            <a:xfrm>
              <a:off x="40" y="3590"/>
              <a:ext cx="2208" cy="737"/>
            </a:xfrm>
            <a:prstGeom prst="rect">
              <a:avLst/>
            </a:prstGeom>
            <a:solidFill>
              <a:srgbClr val="CC9900"/>
            </a:solidFill>
            <a:ln w="9525">
              <a:noFill/>
              <a:miter lim="800000"/>
              <a:headEnd/>
              <a:tailEnd/>
            </a:ln>
          </p:spPr>
          <p:txBody>
            <a:bodyPr>
              <a:spAutoFit/>
            </a:bodyPr>
            <a:lstStyle/>
            <a:p>
              <a:pPr>
                <a:buFontTx/>
                <a:buChar char="•"/>
              </a:pPr>
              <a:r>
                <a:rPr lang="en-US" sz="1200" b="1" dirty="0">
                  <a:solidFill>
                    <a:srgbClr val="000000"/>
                  </a:solidFill>
                </a:rPr>
                <a:t> Endure anticipated hardships </a:t>
              </a:r>
            </a:p>
            <a:p>
              <a:pPr>
                <a:buFontTx/>
                <a:buChar char="•"/>
              </a:pPr>
              <a:r>
                <a:rPr lang="en-US" sz="1200" b="1" dirty="0">
                  <a:solidFill>
                    <a:srgbClr val="000000"/>
                  </a:solidFill>
                </a:rPr>
                <a:t> Psychology during evasion &amp; captivity </a:t>
              </a:r>
            </a:p>
            <a:p>
              <a:pPr>
                <a:buFontTx/>
                <a:buChar char="•"/>
              </a:pPr>
              <a:r>
                <a:rPr lang="en-US" sz="1200" b="1" dirty="0">
                  <a:solidFill>
                    <a:srgbClr val="000000"/>
                  </a:solidFill>
                </a:rPr>
                <a:t> Defines captivity models of Prisoner of War (PW), Hostage Captivity (HC), Peacetime Government Detention (PGD)</a:t>
              </a:r>
            </a:p>
          </p:txBody>
        </p:sp>
      </p:grpSp>
      <p:grpSp>
        <p:nvGrpSpPr>
          <p:cNvPr id="5" name="Group 19"/>
          <p:cNvGrpSpPr>
            <a:grpSpLocks/>
          </p:cNvGrpSpPr>
          <p:nvPr/>
        </p:nvGrpSpPr>
        <p:grpSpPr bwMode="auto">
          <a:xfrm>
            <a:off x="5867400" y="4648200"/>
            <a:ext cx="3276600" cy="2209800"/>
            <a:chOff x="3592" y="2736"/>
            <a:chExt cx="2016" cy="1343"/>
          </a:xfrm>
        </p:grpSpPr>
        <p:pic>
          <p:nvPicPr>
            <p:cNvPr id="31754" name="Picture 7"/>
            <p:cNvPicPr>
              <a:picLocks noChangeAspect="1" noChangeArrowheads="1"/>
            </p:cNvPicPr>
            <p:nvPr/>
          </p:nvPicPr>
          <p:blipFill>
            <a:blip r:embed="rId6" cstate="print"/>
            <a:srcRect/>
            <a:stretch>
              <a:fillRect/>
            </a:stretch>
          </p:blipFill>
          <p:spPr bwMode="auto">
            <a:xfrm>
              <a:off x="4208" y="2736"/>
              <a:ext cx="784" cy="864"/>
            </a:xfrm>
            <a:prstGeom prst="rect">
              <a:avLst/>
            </a:prstGeom>
            <a:noFill/>
            <a:ln w="9525">
              <a:noFill/>
              <a:miter lim="800000"/>
              <a:headEnd/>
              <a:tailEnd/>
            </a:ln>
          </p:spPr>
        </p:pic>
        <p:sp>
          <p:nvSpPr>
            <p:cNvPr id="31755" name="Text Box 16"/>
            <p:cNvSpPr txBox="1">
              <a:spLocks noChangeArrowheads="1"/>
            </p:cNvSpPr>
            <p:nvPr/>
          </p:nvSpPr>
          <p:spPr bwMode="auto">
            <a:xfrm>
              <a:off x="3592" y="3686"/>
              <a:ext cx="2016" cy="393"/>
            </a:xfrm>
            <a:prstGeom prst="rect">
              <a:avLst/>
            </a:prstGeom>
            <a:solidFill>
              <a:srgbClr val="CC9900"/>
            </a:solidFill>
            <a:ln w="9525">
              <a:noFill/>
              <a:miter lim="800000"/>
              <a:headEnd/>
              <a:tailEnd/>
            </a:ln>
          </p:spPr>
          <p:txBody>
            <a:bodyPr>
              <a:spAutoFit/>
            </a:bodyPr>
            <a:lstStyle/>
            <a:p>
              <a:pPr>
                <a:buFontTx/>
                <a:buChar char="•"/>
              </a:pPr>
              <a:r>
                <a:rPr lang="en-US" sz="1200" b="1" dirty="0">
                  <a:solidFill>
                    <a:srgbClr val="000000"/>
                  </a:solidFill>
                </a:rPr>
                <a:t> Know where I am</a:t>
              </a:r>
            </a:p>
            <a:p>
              <a:pPr>
                <a:buFontTx/>
                <a:buChar char="•"/>
              </a:pPr>
              <a:r>
                <a:rPr lang="en-US" sz="1200" b="1" dirty="0">
                  <a:solidFill>
                    <a:srgbClr val="000000"/>
                  </a:solidFill>
                </a:rPr>
                <a:t> Know where I have to go</a:t>
              </a:r>
            </a:p>
            <a:p>
              <a:pPr>
                <a:buFontTx/>
                <a:buChar char="•"/>
              </a:pPr>
              <a:r>
                <a:rPr lang="en-US" sz="1200" b="1" dirty="0">
                  <a:solidFill>
                    <a:srgbClr val="000000"/>
                  </a:solidFill>
                </a:rPr>
                <a:t> Able / capable to get there</a:t>
              </a:r>
            </a:p>
          </p:txBody>
        </p:sp>
      </p:grpSp>
      <p:grpSp>
        <p:nvGrpSpPr>
          <p:cNvPr id="6" name="Group 16"/>
          <p:cNvGrpSpPr>
            <a:grpSpLocks/>
          </p:cNvGrpSpPr>
          <p:nvPr/>
        </p:nvGrpSpPr>
        <p:grpSpPr bwMode="auto">
          <a:xfrm>
            <a:off x="50800" y="1587500"/>
            <a:ext cx="3048000" cy="2659063"/>
            <a:chOff x="1920" y="1000"/>
            <a:chExt cx="1920" cy="1675"/>
          </a:xfrm>
        </p:grpSpPr>
        <p:pic>
          <p:nvPicPr>
            <p:cNvPr id="31752" name="Picture 8"/>
            <p:cNvPicPr>
              <a:picLocks noChangeAspect="1" noChangeArrowheads="1"/>
            </p:cNvPicPr>
            <p:nvPr/>
          </p:nvPicPr>
          <p:blipFill>
            <a:blip r:embed="rId7" cstate="print"/>
            <a:srcRect/>
            <a:stretch>
              <a:fillRect/>
            </a:stretch>
          </p:blipFill>
          <p:spPr bwMode="auto">
            <a:xfrm>
              <a:off x="2448" y="1000"/>
              <a:ext cx="864" cy="864"/>
            </a:xfrm>
            <a:prstGeom prst="rect">
              <a:avLst/>
            </a:prstGeom>
            <a:noFill/>
            <a:ln w="9525">
              <a:noFill/>
              <a:miter lim="800000"/>
              <a:headEnd/>
              <a:tailEnd/>
            </a:ln>
          </p:spPr>
        </p:pic>
        <p:sp>
          <p:nvSpPr>
            <p:cNvPr id="31753" name="Text Box 18"/>
            <p:cNvSpPr txBox="1">
              <a:spLocks noChangeArrowheads="1"/>
            </p:cNvSpPr>
            <p:nvPr/>
          </p:nvSpPr>
          <p:spPr bwMode="auto">
            <a:xfrm>
              <a:off x="1920" y="1927"/>
              <a:ext cx="1920" cy="748"/>
            </a:xfrm>
            <a:prstGeom prst="rect">
              <a:avLst/>
            </a:prstGeom>
            <a:solidFill>
              <a:srgbClr val="CC9900"/>
            </a:solidFill>
            <a:ln w="9525">
              <a:noFill/>
              <a:miter lim="800000"/>
              <a:headEnd/>
              <a:tailEnd/>
            </a:ln>
          </p:spPr>
          <p:txBody>
            <a:bodyPr>
              <a:spAutoFit/>
            </a:bodyPr>
            <a:lstStyle/>
            <a:p>
              <a:pPr>
                <a:buFontTx/>
                <a:buChar char="•"/>
              </a:pPr>
              <a:r>
                <a:rPr lang="en-US" sz="1200" b="1" dirty="0">
                  <a:solidFill>
                    <a:srgbClr val="000000"/>
                  </a:solidFill>
                </a:rPr>
                <a:t> Reinforces security</a:t>
              </a:r>
            </a:p>
            <a:p>
              <a:pPr>
                <a:buFontTx/>
                <a:buChar char="•"/>
              </a:pPr>
              <a:r>
                <a:rPr lang="en-US" sz="1200" b="1" dirty="0">
                  <a:solidFill>
                    <a:srgbClr val="000000"/>
                  </a:solidFill>
                </a:rPr>
                <a:t> Includes first aid (for self and others) including monitor and sustain critical aspects of health (e.g. hydration &amp; core body functions)</a:t>
              </a:r>
            </a:p>
          </p:txBody>
        </p:sp>
      </p:grpSp>
      <p:sp>
        <p:nvSpPr>
          <p:cNvPr id="20" name="Rectangle 15"/>
          <p:cNvSpPr txBox="1">
            <a:spLocks noChangeArrowheads="1"/>
          </p:cNvSpPr>
          <p:nvPr/>
        </p:nvSpPr>
        <p:spPr bwMode="auto">
          <a:xfrm>
            <a:off x="304800" y="228600"/>
            <a:ext cx="8534400" cy="1143000"/>
          </a:xfrm>
          <a:prstGeom prst="rect">
            <a:avLst/>
          </a:prstGeom>
          <a:noFill/>
          <a:ln w="9525">
            <a:noFill/>
            <a:miter lim="800000"/>
            <a:headEnd/>
            <a:tailEnd/>
          </a:ln>
          <a:effectLst/>
        </p:spPr>
        <p:txBody>
          <a:bodyPr anchor="ctr"/>
          <a:lstStyle/>
          <a:p>
            <a:pPr algn="ctr">
              <a:defRPr/>
            </a:pPr>
            <a:r>
              <a:rPr lang="en-US" sz="4400" b="1" kern="0" dirty="0">
                <a:latin typeface="+mj-lt"/>
                <a:ea typeface="+mj-ea"/>
                <a:cs typeface="Arial" pitchFamily="34" charset="0"/>
              </a:rPr>
              <a:t>Five PR</a:t>
            </a:r>
            <a:br>
              <a:rPr lang="en-US" sz="4400" b="1" kern="0" dirty="0">
                <a:latin typeface="+mj-lt"/>
                <a:ea typeface="+mj-ea"/>
                <a:cs typeface="Arial" pitchFamily="34" charset="0"/>
              </a:rPr>
            </a:br>
            <a:r>
              <a:rPr lang="en-US" sz="4400" b="1" kern="0" dirty="0" smtClean="0">
                <a:latin typeface="+mj-lt"/>
                <a:ea typeface="+mj-ea"/>
                <a:cs typeface="Arial" pitchFamily="34" charset="0"/>
              </a:rPr>
              <a:t>Proficiencies as It Relates </a:t>
            </a:r>
            <a:r>
              <a:rPr lang="en-US" sz="4400" b="1" kern="0" dirty="0" smtClean="0">
                <a:latin typeface="+mj-lt"/>
                <a:ea typeface="+mj-ea"/>
              </a:rPr>
              <a:t>T</a:t>
            </a:r>
            <a:r>
              <a:rPr lang="en-US" sz="4400" b="1" kern="0" dirty="0" smtClean="0">
                <a:latin typeface="+mj-lt"/>
                <a:ea typeface="+mj-ea"/>
                <a:cs typeface="Arial" pitchFamily="34" charset="0"/>
              </a:rPr>
              <a:t>o </a:t>
            </a:r>
            <a:r>
              <a:rPr lang="en-US" sz="4400" b="1" kern="0" dirty="0" smtClean="0">
                <a:latin typeface="+mj-lt"/>
                <a:ea typeface="+mj-ea"/>
              </a:rPr>
              <a:t>T</a:t>
            </a:r>
            <a:r>
              <a:rPr lang="en-US" sz="4400" b="1" kern="0" dirty="0" smtClean="0">
                <a:latin typeface="+mj-lt"/>
                <a:ea typeface="+mj-ea"/>
                <a:cs typeface="Arial" pitchFamily="34" charset="0"/>
              </a:rPr>
              <a:t>he IP</a:t>
            </a:r>
            <a:endParaRPr lang="en-US" sz="4400" b="1" kern="0" dirty="0">
              <a:latin typeface="+mj-lt"/>
              <a:ea typeface="+mj-ea"/>
              <a:cs typeface="Arial"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8" name="Rectangle 14"/>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900" b="1" dirty="0" smtClean="0">
                <a:cs typeface="Arial" pitchFamily="34" charset="0"/>
              </a:rPr>
              <a:t>Premission Preparation</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t>
            </a:r>
            <a:r>
              <a:rPr lang="en-US" sz="2400" b="1" dirty="0" smtClean="0">
                <a:latin typeface="Arial" pitchFamily="34" charset="0"/>
                <a:cs typeface="Arial" pitchFamily="34" charset="0"/>
              </a:rPr>
              <a:t>What you can do to become a “Smart Survivor”</a:t>
            </a:r>
          </a:p>
        </p:txBody>
      </p:sp>
      <p:sp>
        <p:nvSpPr>
          <p:cNvPr id="27651" name="Rectangle 17"/>
          <p:cNvSpPr>
            <a:spLocks noGrp="1" noChangeArrowheads="1"/>
          </p:cNvSpPr>
          <p:nvPr>
            <p:ph sz="half" idx="1"/>
          </p:nvPr>
        </p:nvSpPr>
        <p:spPr>
          <a:xfrm>
            <a:off x="0" y="1600200"/>
            <a:ext cx="4495800" cy="4876800"/>
          </a:xfrm>
        </p:spPr>
        <p:txBody>
          <a:bodyPr/>
          <a:lstStyle/>
          <a:p>
            <a:pPr eaLnBrk="1" hangingPunct="1">
              <a:lnSpc>
                <a:spcPct val="80000"/>
              </a:lnSpc>
            </a:pPr>
            <a:r>
              <a:rPr lang="en-US" sz="2400" b="1" u="sng" dirty="0" smtClean="0">
                <a:latin typeface="Arial" charset="0"/>
                <a:cs typeface="Arial" charset="0"/>
              </a:rPr>
              <a:t>PERSONAL EQUIPMENT</a:t>
            </a:r>
            <a:r>
              <a:rPr lang="en-US" sz="2400" dirty="0" smtClean="0">
                <a:latin typeface="Arial" charset="0"/>
                <a:cs typeface="Arial" charset="0"/>
              </a:rPr>
              <a:t> </a:t>
            </a:r>
          </a:p>
          <a:p>
            <a:pPr eaLnBrk="1" hangingPunct="1">
              <a:lnSpc>
                <a:spcPct val="80000"/>
              </a:lnSpc>
              <a:buFont typeface="Wingdings" pitchFamily="2" charset="2"/>
              <a:buNone/>
            </a:pPr>
            <a:endParaRPr lang="en-US" sz="1000" dirty="0" smtClean="0">
              <a:latin typeface="Arial" charset="0"/>
              <a:cs typeface="Arial" charset="0"/>
            </a:endParaRPr>
          </a:p>
          <a:p>
            <a:pPr lvl="1" eaLnBrk="1" hangingPunct="1">
              <a:lnSpc>
                <a:spcPct val="80000"/>
              </a:lnSpc>
            </a:pPr>
            <a:r>
              <a:rPr lang="en-US" sz="2000" dirty="0" smtClean="0">
                <a:latin typeface="Arial" charset="0"/>
                <a:cs typeface="Arial" charset="0"/>
              </a:rPr>
              <a:t>WHAT GEAR DO YOU HAVE? </a:t>
            </a:r>
          </a:p>
          <a:p>
            <a:pPr lvl="1" eaLnBrk="1" hangingPunct="1">
              <a:lnSpc>
                <a:spcPct val="80000"/>
              </a:lnSpc>
              <a:buFont typeface="Wingdings" pitchFamily="2" charset="2"/>
              <a:buNone/>
            </a:pPr>
            <a:endParaRPr lang="en-US" sz="900" dirty="0" smtClean="0">
              <a:latin typeface="Arial" charset="0"/>
              <a:cs typeface="Arial" charset="0"/>
            </a:endParaRPr>
          </a:p>
          <a:p>
            <a:pPr lvl="1" eaLnBrk="1" hangingPunct="1">
              <a:lnSpc>
                <a:spcPct val="80000"/>
              </a:lnSpc>
            </a:pPr>
            <a:r>
              <a:rPr lang="en-US" sz="2000" dirty="0" smtClean="0">
                <a:latin typeface="Arial" charset="0"/>
                <a:cs typeface="Arial" charset="0"/>
              </a:rPr>
              <a:t>WHERE IS IT STORED?</a:t>
            </a:r>
          </a:p>
          <a:p>
            <a:pPr lvl="1" eaLnBrk="1" hangingPunct="1">
              <a:lnSpc>
                <a:spcPct val="80000"/>
              </a:lnSpc>
              <a:buFont typeface="Wingdings" pitchFamily="2" charset="2"/>
              <a:buNone/>
            </a:pPr>
            <a:endParaRPr lang="en-US" sz="900" dirty="0" smtClean="0">
              <a:latin typeface="Arial" charset="0"/>
              <a:cs typeface="Arial" charset="0"/>
            </a:endParaRPr>
          </a:p>
          <a:p>
            <a:pPr lvl="1" eaLnBrk="1" hangingPunct="1">
              <a:lnSpc>
                <a:spcPct val="80000"/>
              </a:lnSpc>
            </a:pPr>
            <a:r>
              <a:rPr lang="en-US" sz="2000" dirty="0" smtClean="0">
                <a:latin typeface="Arial" charset="0"/>
                <a:cs typeface="Arial" charset="0"/>
              </a:rPr>
              <a:t>KNOW HOW TO USE ITEM! </a:t>
            </a:r>
          </a:p>
          <a:p>
            <a:pPr lvl="1" eaLnBrk="1" hangingPunct="1">
              <a:lnSpc>
                <a:spcPct val="80000"/>
              </a:lnSpc>
              <a:buFont typeface="Wingdings" pitchFamily="2" charset="2"/>
              <a:buNone/>
            </a:pPr>
            <a:endParaRPr lang="en-US" sz="900" dirty="0" smtClean="0">
              <a:latin typeface="Arial" charset="0"/>
              <a:cs typeface="Arial" charset="0"/>
            </a:endParaRPr>
          </a:p>
          <a:p>
            <a:pPr lvl="1" eaLnBrk="1" hangingPunct="1">
              <a:lnSpc>
                <a:spcPct val="80000"/>
              </a:lnSpc>
            </a:pPr>
            <a:r>
              <a:rPr lang="en-US" sz="2000" dirty="0" smtClean="0">
                <a:latin typeface="Arial" charset="0"/>
                <a:cs typeface="Arial" charset="0"/>
              </a:rPr>
              <a:t>KNOW WHEN TO USE ITEM! </a:t>
            </a:r>
          </a:p>
          <a:p>
            <a:pPr lvl="1" eaLnBrk="1" hangingPunct="1">
              <a:lnSpc>
                <a:spcPct val="80000"/>
              </a:lnSpc>
              <a:buFont typeface="Wingdings" pitchFamily="2" charset="2"/>
              <a:buNone/>
            </a:pPr>
            <a:endParaRPr lang="en-US" sz="800" dirty="0" smtClean="0">
              <a:latin typeface="Arial" charset="0"/>
              <a:cs typeface="Arial" charset="0"/>
            </a:endParaRPr>
          </a:p>
          <a:p>
            <a:pPr lvl="1" eaLnBrk="1" hangingPunct="1">
              <a:lnSpc>
                <a:spcPct val="80000"/>
              </a:lnSpc>
            </a:pPr>
            <a:r>
              <a:rPr lang="en-US" sz="2000" dirty="0" smtClean="0">
                <a:latin typeface="Arial" charset="0"/>
                <a:cs typeface="Arial" charset="0"/>
              </a:rPr>
              <a:t>VALUE FOR EVASION / SURVIVAL </a:t>
            </a:r>
          </a:p>
          <a:p>
            <a:pPr lvl="1" eaLnBrk="1" hangingPunct="1">
              <a:lnSpc>
                <a:spcPct val="80000"/>
              </a:lnSpc>
              <a:buFont typeface="Wingdings" pitchFamily="2" charset="2"/>
              <a:buNone/>
            </a:pPr>
            <a:endParaRPr lang="en-US" sz="800" dirty="0" smtClean="0">
              <a:latin typeface="Arial" charset="0"/>
              <a:cs typeface="Arial" charset="0"/>
            </a:endParaRPr>
          </a:p>
          <a:p>
            <a:pPr lvl="1" eaLnBrk="1" hangingPunct="1">
              <a:lnSpc>
                <a:spcPct val="80000"/>
              </a:lnSpc>
            </a:pPr>
            <a:r>
              <a:rPr lang="en-US" sz="2000" dirty="0" smtClean="0">
                <a:latin typeface="Arial" charset="0"/>
                <a:cs typeface="Arial" charset="0"/>
              </a:rPr>
              <a:t>KNOW THE OPERATING PROCEDURES</a:t>
            </a:r>
          </a:p>
          <a:p>
            <a:pPr lvl="1" eaLnBrk="1" hangingPunct="1">
              <a:lnSpc>
                <a:spcPct val="80000"/>
              </a:lnSpc>
              <a:buFont typeface="Wingdings" pitchFamily="2" charset="2"/>
              <a:buNone/>
            </a:pPr>
            <a:endParaRPr lang="en-US" sz="800" dirty="0" smtClean="0">
              <a:latin typeface="Arial" charset="0"/>
              <a:cs typeface="Arial" charset="0"/>
            </a:endParaRPr>
          </a:p>
          <a:p>
            <a:pPr lvl="1" eaLnBrk="1" hangingPunct="1">
              <a:lnSpc>
                <a:spcPct val="80000"/>
              </a:lnSpc>
            </a:pPr>
            <a:r>
              <a:rPr lang="en-US" sz="2000" dirty="0" smtClean="0">
                <a:latin typeface="Arial" charset="0"/>
                <a:cs typeface="Arial" charset="0"/>
              </a:rPr>
              <a:t>REFER TO SURVIVAL KIT &amp; E&amp;R KIT ITEMS PREVIOUSLY LISTED</a:t>
            </a:r>
          </a:p>
        </p:txBody>
      </p:sp>
      <p:sp>
        <p:nvSpPr>
          <p:cNvPr id="27652" name="Rectangle 18"/>
          <p:cNvSpPr>
            <a:spLocks noGrp="1" noChangeArrowheads="1"/>
          </p:cNvSpPr>
          <p:nvPr>
            <p:ph sz="half" idx="2"/>
          </p:nvPr>
        </p:nvSpPr>
        <p:spPr>
          <a:xfrm>
            <a:off x="4495800" y="1600200"/>
            <a:ext cx="4724400" cy="5257800"/>
          </a:xfrm>
        </p:spPr>
        <p:txBody>
          <a:bodyPr/>
          <a:lstStyle/>
          <a:p>
            <a:pPr eaLnBrk="1" hangingPunct="1">
              <a:lnSpc>
                <a:spcPct val="80000"/>
              </a:lnSpc>
            </a:pPr>
            <a:r>
              <a:rPr lang="en-US" sz="2400" b="1" u="sng" dirty="0" smtClean="0">
                <a:latin typeface="Arial" charset="0"/>
                <a:cs typeface="Arial" charset="0"/>
              </a:rPr>
              <a:t>PERSONAL PREPARATION</a:t>
            </a:r>
            <a:r>
              <a:rPr lang="en-US" sz="2000" b="1" u="sng" dirty="0" smtClean="0">
                <a:latin typeface="Arial" charset="0"/>
                <a:cs typeface="Arial" charset="0"/>
              </a:rPr>
              <a:t> </a:t>
            </a:r>
          </a:p>
          <a:p>
            <a:pPr eaLnBrk="1" hangingPunct="1">
              <a:lnSpc>
                <a:spcPct val="80000"/>
              </a:lnSpc>
              <a:buFont typeface="Wingdings" pitchFamily="2" charset="2"/>
              <a:buNone/>
            </a:pPr>
            <a:endParaRPr lang="en-US" sz="1000" dirty="0" smtClean="0">
              <a:latin typeface="Arial" charset="0"/>
              <a:cs typeface="Arial" charset="0"/>
            </a:endParaRPr>
          </a:p>
          <a:p>
            <a:pPr lvl="1" eaLnBrk="1" hangingPunct="1">
              <a:lnSpc>
                <a:spcPct val="80000"/>
              </a:lnSpc>
            </a:pPr>
            <a:r>
              <a:rPr lang="en-US" sz="2000" dirty="0" smtClean="0">
                <a:latin typeface="Arial" charset="0"/>
                <a:cs typeface="Arial" charset="0"/>
              </a:rPr>
              <a:t>BE  FAMILIAR WITH THE LOCAL FOOD</a:t>
            </a:r>
          </a:p>
          <a:p>
            <a:pPr lvl="1" eaLnBrk="1" hangingPunct="1">
              <a:lnSpc>
                <a:spcPct val="80000"/>
              </a:lnSpc>
            </a:pPr>
            <a:r>
              <a:rPr lang="en-US" sz="2000" dirty="0" smtClean="0">
                <a:latin typeface="Arial" charset="0"/>
                <a:cs typeface="Arial" charset="0"/>
              </a:rPr>
              <a:t>PHYSICAL CONDITIONING</a:t>
            </a:r>
            <a:endParaRPr lang="en-US" sz="1800" dirty="0" smtClean="0">
              <a:latin typeface="Arial" charset="0"/>
              <a:cs typeface="Arial" charset="0"/>
            </a:endParaRPr>
          </a:p>
          <a:p>
            <a:pPr lvl="1" eaLnBrk="1" hangingPunct="1">
              <a:lnSpc>
                <a:spcPct val="80000"/>
              </a:lnSpc>
            </a:pPr>
            <a:r>
              <a:rPr lang="en-US" sz="2000" dirty="0" smtClean="0">
                <a:latin typeface="Arial" charset="0"/>
                <a:cs typeface="Arial" charset="0"/>
              </a:rPr>
              <a:t>PSYCHOLOGICAL PREPARATION FOR A SURVIVAL SITUATION</a:t>
            </a:r>
          </a:p>
          <a:p>
            <a:pPr lvl="1" eaLnBrk="1" hangingPunct="1">
              <a:lnSpc>
                <a:spcPct val="80000"/>
              </a:lnSpc>
            </a:pPr>
            <a:r>
              <a:rPr lang="en-US" sz="2000" dirty="0" smtClean="0">
                <a:latin typeface="Arial" charset="0"/>
                <a:cs typeface="Arial" charset="0"/>
              </a:rPr>
              <a:t>HOME FRONT IS ESTABLISHED</a:t>
            </a:r>
          </a:p>
          <a:p>
            <a:pPr lvl="2" eaLnBrk="1" hangingPunct="1">
              <a:lnSpc>
                <a:spcPct val="80000"/>
              </a:lnSpc>
            </a:pPr>
            <a:r>
              <a:rPr lang="en-US" sz="1600" dirty="0" smtClean="0">
                <a:latin typeface="Arial" charset="0"/>
                <a:cs typeface="Arial" charset="0"/>
              </a:rPr>
              <a:t>WILL, </a:t>
            </a:r>
          </a:p>
          <a:p>
            <a:pPr lvl="2" eaLnBrk="1" hangingPunct="1">
              <a:lnSpc>
                <a:spcPct val="80000"/>
              </a:lnSpc>
            </a:pPr>
            <a:r>
              <a:rPr lang="en-US" sz="1600" dirty="0" smtClean="0">
                <a:latin typeface="Arial" charset="0"/>
                <a:cs typeface="Arial" charset="0"/>
              </a:rPr>
              <a:t>POWER OF ATTORNEY</a:t>
            </a:r>
          </a:p>
          <a:p>
            <a:pPr lvl="2" eaLnBrk="1" hangingPunct="1">
              <a:lnSpc>
                <a:spcPct val="80000"/>
              </a:lnSpc>
            </a:pPr>
            <a:r>
              <a:rPr lang="en-US" sz="1600" dirty="0" smtClean="0">
                <a:latin typeface="Arial" charset="0"/>
                <a:cs typeface="Arial" charset="0"/>
              </a:rPr>
              <a:t>DENTAL</a:t>
            </a:r>
          </a:p>
          <a:p>
            <a:pPr lvl="1" eaLnBrk="1" hangingPunct="1">
              <a:lnSpc>
                <a:spcPct val="80000"/>
              </a:lnSpc>
            </a:pPr>
            <a:r>
              <a:rPr lang="en-US" sz="2000" dirty="0" smtClean="0">
                <a:latin typeface="Arial" charset="0"/>
                <a:cs typeface="Arial" charset="0"/>
              </a:rPr>
              <a:t>SANITIZE FOR THE MISSION</a:t>
            </a:r>
          </a:p>
          <a:p>
            <a:pPr lvl="2" eaLnBrk="1" hangingPunct="1">
              <a:lnSpc>
                <a:spcPct val="80000"/>
              </a:lnSpc>
            </a:pPr>
            <a:r>
              <a:rPr lang="en-US" sz="1600" dirty="0" smtClean="0">
                <a:latin typeface="Arial" charset="0"/>
                <a:cs typeface="Arial" charset="0"/>
              </a:rPr>
              <a:t>NO UNIT RECALL ROSTERS</a:t>
            </a:r>
          </a:p>
          <a:p>
            <a:pPr lvl="2" eaLnBrk="1" hangingPunct="1">
              <a:lnSpc>
                <a:spcPct val="80000"/>
              </a:lnSpc>
            </a:pPr>
            <a:r>
              <a:rPr lang="en-US" sz="1600" dirty="0" smtClean="0">
                <a:latin typeface="Arial" charset="0"/>
                <a:cs typeface="Arial" charset="0"/>
              </a:rPr>
              <a:t>NO EMERGENCY CONTACT INFO</a:t>
            </a:r>
          </a:p>
          <a:p>
            <a:pPr lvl="2" eaLnBrk="1" hangingPunct="1">
              <a:lnSpc>
                <a:spcPct val="80000"/>
              </a:lnSpc>
            </a:pPr>
            <a:r>
              <a:rPr lang="en-US" sz="1600" dirty="0" smtClean="0">
                <a:latin typeface="Arial" charset="0"/>
                <a:cs typeface="Arial" charset="0"/>
              </a:rPr>
              <a:t>NO BASE MAPS</a:t>
            </a:r>
          </a:p>
          <a:p>
            <a:pPr lvl="2" eaLnBrk="1" hangingPunct="1">
              <a:lnSpc>
                <a:spcPct val="80000"/>
              </a:lnSpc>
            </a:pPr>
            <a:r>
              <a:rPr lang="en-US" sz="1600" dirty="0" smtClean="0">
                <a:latin typeface="Arial" charset="0"/>
                <a:cs typeface="Arial" charset="0"/>
              </a:rPr>
              <a:t>NO CREDIT CARD RECEIPTS</a:t>
            </a:r>
          </a:p>
          <a:p>
            <a:pPr lvl="2" eaLnBrk="1" hangingPunct="1">
              <a:lnSpc>
                <a:spcPct val="80000"/>
              </a:lnSpc>
            </a:pPr>
            <a:r>
              <a:rPr lang="en-US" sz="1600" dirty="0" smtClean="0">
                <a:latin typeface="Arial" charset="0"/>
                <a:cs typeface="Arial" charset="0"/>
              </a:rPr>
              <a:t>ELIMINATE FOREIGN ODORS</a:t>
            </a:r>
          </a:p>
        </p:txBody>
      </p:sp>
      <p:sp>
        <p:nvSpPr>
          <p:cNvPr id="2765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2765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Agenda</a:t>
            </a:r>
            <a:endParaRPr lang="en-US" b="1" dirty="0"/>
          </a:p>
        </p:txBody>
      </p:sp>
      <p:sp>
        <p:nvSpPr>
          <p:cNvPr id="3" name="Content Placeholder 2"/>
          <p:cNvSpPr>
            <a:spLocks noGrp="1"/>
          </p:cNvSpPr>
          <p:nvPr>
            <p:ph idx="1"/>
          </p:nvPr>
        </p:nvSpPr>
        <p:spPr>
          <a:xfrm>
            <a:off x="457200" y="1066800"/>
            <a:ext cx="8229600" cy="4572000"/>
          </a:xfrm>
        </p:spPr>
        <p:txBody>
          <a:bodyPr/>
          <a:lstStyle/>
          <a:p>
            <a:r>
              <a:rPr lang="en-US" dirty="0" smtClean="0"/>
              <a:t>Code of Conduct</a:t>
            </a:r>
          </a:p>
          <a:p>
            <a:r>
              <a:rPr lang="en-US" dirty="0" smtClean="0"/>
              <a:t>Guardian Angel / Alamo Plan</a:t>
            </a:r>
          </a:p>
          <a:p>
            <a:r>
              <a:rPr lang="en-US" dirty="0" smtClean="0"/>
              <a:t>Evasion Plan of Action (EPA)</a:t>
            </a:r>
          </a:p>
          <a:p>
            <a:r>
              <a:rPr lang="en-US" dirty="0" smtClean="0"/>
              <a:t>Personnel Recovery</a:t>
            </a:r>
          </a:p>
          <a:p>
            <a:pPr lvl="1"/>
            <a:r>
              <a:rPr lang="en-US" sz="3200" dirty="0" smtClean="0"/>
              <a:t>Personnel Recovery Framework</a:t>
            </a:r>
          </a:p>
          <a:p>
            <a:pPr lvl="1"/>
            <a:r>
              <a:rPr lang="en-US" sz="3200" dirty="0" smtClean="0"/>
              <a:t>Isolated Personnel Responsibilities</a:t>
            </a:r>
            <a:endParaRPr lang="en-US" sz="3200" dirty="0"/>
          </a:p>
          <a:p>
            <a:r>
              <a:rPr lang="en-US" dirty="0" smtClean="0"/>
              <a:t>Evasion</a:t>
            </a:r>
          </a:p>
          <a:p>
            <a:r>
              <a:rPr lang="en-US" dirty="0" smtClean="0"/>
              <a:t>Survival</a:t>
            </a:r>
            <a:endParaRPr lang="en-US" dirty="0"/>
          </a:p>
          <a:p>
            <a:r>
              <a:rPr lang="en-US" dirty="0" smtClean="0"/>
              <a:t>Recovery</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425"/>
            <a:ext cx="7772400" cy="1470025"/>
          </a:xfrm>
        </p:spPr>
        <p:txBody>
          <a:bodyPr/>
          <a:lstStyle/>
          <a:p>
            <a:r>
              <a:rPr lang="en-US" b="1" dirty="0" smtClean="0"/>
              <a:t>Evasion</a:t>
            </a:r>
            <a:r>
              <a:rPr lang="en-US" dirty="0" smtClean="0"/>
              <a:t/>
            </a:r>
            <a:br>
              <a:rPr lang="en-US" dirty="0" smtClean="0"/>
            </a:br>
            <a:r>
              <a:rPr lang="en-US" sz="2500" b="1" i="1" dirty="0" smtClean="0">
                <a:solidFill>
                  <a:srgbClr val="C00000"/>
                </a:solidFill>
              </a:rPr>
              <a:t>1000 days of evasion are better than one day of captivity!</a:t>
            </a:r>
            <a:endParaRPr lang="en-US" sz="2500" b="1" i="1" dirty="0"/>
          </a:p>
        </p:txBody>
      </p:sp>
      <p:sp>
        <p:nvSpPr>
          <p:cNvPr id="4" name="TextBox 3"/>
          <p:cNvSpPr txBox="1"/>
          <p:nvPr/>
        </p:nvSpPr>
        <p:spPr>
          <a:xfrm>
            <a:off x="129208" y="1219200"/>
            <a:ext cx="8839200" cy="5324535"/>
          </a:xfrm>
          <a:prstGeom prst="rect">
            <a:avLst/>
          </a:prstGeom>
          <a:noFill/>
        </p:spPr>
        <p:txBody>
          <a:bodyPr wrap="square" rtlCol="0">
            <a:spAutoFit/>
          </a:bodyPr>
          <a:lstStyle/>
          <a:p>
            <a:r>
              <a:rPr lang="en-US" sz="2000" b="1" dirty="0" smtClean="0"/>
              <a:t>Camouflage:</a:t>
            </a:r>
            <a:r>
              <a:rPr lang="en-US" sz="2000" dirty="0" smtClean="0"/>
              <a:t>  Basic principles </a:t>
            </a:r>
          </a:p>
          <a:p>
            <a:r>
              <a:rPr lang="en-US" sz="2000" dirty="0" smtClean="0"/>
              <a:t>	-  Disturb the area as little as possible. </a:t>
            </a:r>
          </a:p>
          <a:p>
            <a:r>
              <a:rPr lang="en-US" sz="2000" dirty="0" smtClean="0"/>
              <a:t>	-  Avoid activity that reveals movement to the enemy. </a:t>
            </a:r>
          </a:p>
          <a:p>
            <a:r>
              <a:rPr lang="en-US" sz="2000" dirty="0" smtClean="0"/>
              <a:t>	-  Apply personal camouflage.</a:t>
            </a:r>
          </a:p>
          <a:p>
            <a:r>
              <a:rPr lang="en-US" sz="2000" dirty="0" smtClean="0"/>
              <a:t>	-  Remove bright, shiny or noisy items. </a:t>
            </a:r>
          </a:p>
          <a:p>
            <a:endParaRPr lang="en-US" sz="2000" b="1" dirty="0" smtClean="0"/>
          </a:p>
          <a:p>
            <a:r>
              <a:rPr lang="en-US" sz="2000" b="1" dirty="0" smtClean="0"/>
              <a:t>Movement: </a:t>
            </a:r>
            <a:endParaRPr lang="en-US" sz="2000" dirty="0" smtClean="0"/>
          </a:p>
          <a:p>
            <a:r>
              <a:rPr lang="en-US" sz="2000" b="1" dirty="0" smtClean="0"/>
              <a:t>	</a:t>
            </a:r>
            <a:r>
              <a:rPr lang="en-US" sz="2000" dirty="0" smtClean="0"/>
              <a:t>-  Avoid open terrain and silhouetting (such as fields and ridge lines)</a:t>
            </a:r>
          </a:p>
          <a:p>
            <a:r>
              <a:rPr lang="en-US" sz="2000" b="1" dirty="0" smtClean="0"/>
              <a:t>	</a:t>
            </a:r>
            <a:r>
              <a:rPr lang="en-US" sz="2000" dirty="0" smtClean="0"/>
              <a:t>-  Avoid built up areas (villages, towns, roads, etc.)</a:t>
            </a:r>
          </a:p>
          <a:p>
            <a:r>
              <a:rPr lang="en-US" sz="2000" dirty="0" smtClean="0"/>
              <a:t>	-  Move in irregular patterns (zigzag)</a:t>
            </a:r>
          </a:p>
          <a:p>
            <a:r>
              <a:rPr lang="en-US" sz="2000" dirty="0" smtClean="0"/>
              <a:t>	-  Move slow, take time to STOP, LOOK, LISTEN and SMELL for 		    signs of human / animal activity.</a:t>
            </a:r>
          </a:p>
          <a:p>
            <a:r>
              <a:rPr lang="en-US" sz="2000" dirty="0" smtClean="0"/>
              <a:t>	-  Move during low light and inclement weather to mask movement        	    and noise.</a:t>
            </a:r>
          </a:p>
          <a:p>
            <a:endParaRPr lang="en-US" sz="2000" dirty="0" smtClean="0"/>
          </a:p>
          <a:p>
            <a:r>
              <a:rPr lang="en-US" sz="2000" b="1" dirty="0" smtClean="0"/>
              <a:t>Navigation:  </a:t>
            </a:r>
            <a:r>
              <a:rPr lang="en-US" sz="2000" dirty="0" smtClean="0"/>
              <a:t>Must know and understand how to use map, compass and terrain association.  </a:t>
            </a:r>
            <a:r>
              <a:rPr lang="en-US" sz="2000" b="1" dirty="0" smtClean="0">
                <a:solidFill>
                  <a:srgbClr val="C00000"/>
                </a:solidFill>
              </a:rPr>
              <a:t>DO NOT </a:t>
            </a:r>
            <a:r>
              <a:rPr lang="en-US" sz="2000" dirty="0" smtClean="0"/>
              <a:t>be dependent on electronic means.</a:t>
            </a:r>
            <a:endParaRPr lang="en-US" sz="2000" b="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7"/>
          <p:cNvSpPr>
            <a:spLocks noGrp="1"/>
          </p:cNvSpPr>
          <p:nvPr>
            <p:ph type="title"/>
          </p:nvPr>
        </p:nvSpPr>
        <p:spPr>
          <a:xfrm>
            <a:off x="457200" y="76200"/>
            <a:ext cx="8229600" cy="914400"/>
          </a:xfrm>
        </p:spPr>
        <p:txBody>
          <a:bodyPr anchorCtr="1"/>
          <a:lstStyle/>
          <a:p>
            <a:pPr eaLnBrk="1" hangingPunct="1"/>
            <a:r>
              <a:rPr lang="en-US" b="1" dirty="0" smtClean="0">
                <a:solidFill>
                  <a:srgbClr val="000000"/>
                </a:solidFill>
                <a:cs typeface="Arial" charset="0"/>
              </a:rPr>
              <a:t>Evasion Aid</a:t>
            </a:r>
          </a:p>
        </p:txBody>
      </p:sp>
      <p:sp>
        <p:nvSpPr>
          <p:cNvPr id="35843" name="Content Placeholder 8"/>
          <p:cNvSpPr>
            <a:spLocks noGrp="1"/>
          </p:cNvSpPr>
          <p:nvPr>
            <p:ph idx="1"/>
          </p:nvPr>
        </p:nvSpPr>
        <p:spPr>
          <a:xfrm>
            <a:off x="228600" y="1219200"/>
            <a:ext cx="4495800" cy="4953000"/>
          </a:xfrm>
        </p:spPr>
        <p:txBody>
          <a:bodyPr/>
          <a:lstStyle/>
          <a:p>
            <a:pPr eaLnBrk="1" hangingPunct="1">
              <a:lnSpc>
                <a:spcPct val="90000"/>
              </a:lnSpc>
              <a:buSzPct val="115000"/>
            </a:pPr>
            <a:r>
              <a:rPr lang="en-US" sz="1800" dirty="0" smtClean="0">
                <a:solidFill>
                  <a:srgbClr val="000000"/>
                </a:solidFill>
                <a:latin typeface="Arial" charset="0"/>
                <a:cs typeface="Arial" charset="0"/>
              </a:rPr>
              <a:t>Evasion Charts (EVCs) are produced to assist IP’s in navigating and surviving isolating situations.</a:t>
            </a:r>
          </a:p>
          <a:p>
            <a:pPr eaLnBrk="1" hangingPunct="1">
              <a:lnSpc>
                <a:spcPct val="90000"/>
              </a:lnSpc>
              <a:buSzPct val="115000"/>
              <a:buNone/>
            </a:pPr>
            <a:r>
              <a:rPr lang="en-US" sz="1800" dirty="0" smtClean="0">
                <a:solidFill>
                  <a:srgbClr val="000000"/>
                </a:solidFill>
                <a:latin typeface="Arial" charset="0"/>
                <a:cs typeface="Arial" charset="0"/>
              </a:rPr>
              <a:t> </a:t>
            </a:r>
          </a:p>
          <a:p>
            <a:pPr eaLnBrk="1" hangingPunct="1">
              <a:lnSpc>
                <a:spcPct val="90000"/>
              </a:lnSpc>
              <a:buSzPct val="115000"/>
            </a:pPr>
            <a:r>
              <a:rPr lang="en-US" sz="1800" dirty="0" smtClean="0">
                <a:solidFill>
                  <a:srgbClr val="000000"/>
                </a:solidFill>
                <a:latin typeface="Arial" charset="0"/>
                <a:cs typeface="Arial" charset="0"/>
              </a:rPr>
              <a:t>If a unit or individual plans their ISG or EPA to great detail they may find that traditional maps are inadequate for some isolating situations.  </a:t>
            </a:r>
          </a:p>
          <a:p>
            <a:pPr eaLnBrk="1" hangingPunct="1">
              <a:lnSpc>
                <a:spcPct val="90000"/>
              </a:lnSpc>
              <a:buSzPct val="115000"/>
            </a:pPr>
            <a:endParaRPr lang="en-US" sz="1800" dirty="0" smtClean="0">
              <a:solidFill>
                <a:srgbClr val="000000"/>
              </a:solidFill>
              <a:latin typeface="Arial" charset="0"/>
              <a:cs typeface="Arial" charset="0"/>
            </a:endParaRPr>
          </a:p>
          <a:p>
            <a:pPr eaLnBrk="1" hangingPunct="1">
              <a:lnSpc>
                <a:spcPct val="90000"/>
              </a:lnSpc>
              <a:buSzPct val="115000"/>
            </a:pPr>
            <a:r>
              <a:rPr lang="en-US" sz="1800" dirty="0" smtClean="0">
                <a:solidFill>
                  <a:srgbClr val="000000"/>
                </a:solidFill>
                <a:latin typeface="Arial" charset="0"/>
                <a:cs typeface="Arial" charset="0"/>
              </a:rPr>
              <a:t>The EVC margin contains survival information such as celestial navigation, edible plants, poisonous creatures, cultural generalities of the area, etc.</a:t>
            </a:r>
          </a:p>
          <a:p>
            <a:pPr eaLnBrk="1" hangingPunct="1">
              <a:lnSpc>
                <a:spcPct val="90000"/>
              </a:lnSpc>
              <a:buSzPct val="115000"/>
            </a:pPr>
            <a:endParaRPr lang="en-US" sz="1800" dirty="0" smtClean="0">
              <a:solidFill>
                <a:srgbClr val="000000"/>
              </a:solidFill>
              <a:latin typeface="Arial" charset="0"/>
              <a:cs typeface="Arial" charset="0"/>
            </a:endParaRPr>
          </a:p>
          <a:p>
            <a:pPr eaLnBrk="1" hangingPunct="1">
              <a:lnSpc>
                <a:spcPct val="90000"/>
              </a:lnSpc>
              <a:buSzPct val="115000"/>
            </a:pPr>
            <a:r>
              <a:rPr lang="en-US" sz="1800" dirty="0" smtClean="0">
                <a:solidFill>
                  <a:srgbClr val="000000"/>
                </a:solidFill>
                <a:latin typeface="Arial" charset="0"/>
                <a:cs typeface="Arial" charset="0"/>
              </a:rPr>
              <a:t>Most EVCs are printed on a tear-resistant, waterproof material and can be used as shelter.</a:t>
            </a:r>
          </a:p>
        </p:txBody>
      </p:sp>
      <p:pic>
        <p:nvPicPr>
          <p:cNvPr id="35844" name="Picture 2" descr="EVC front and back (42)"/>
          <p:cNvPicPr>
            <a:picLocks noChangeAspect="1" noChangeArrowheads="1"/>
          </p:cNvPicPr>
          <p:nvPr/>
        </p:nvPicPr>
        <p:blipFill>
          <a:blip r:embed="rId3" cstate="print"/>
          <a:srcRect/>
          <a:stretch>
            <a:fillRect/>
          </a:stretch>
        </p:blipFill>
        <p:spPr bwMode="auto">
          <a:xfrm>
            <a:off x="4953000" y="1334135"/>
            <a:ext cx="3987800" cy="4685665"/>
          </a:xfrm>
          <a:prstGeom prst="rect">
            <a:avLst/>
          </a:prstGeom>
          <a:noFill/>
          <a:ln w="9525">
            <a:solidFill>
              <a:srgbClr val="CC9900"/>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EVC Ordering Procedures</a:t>
            </a:r>
            <a:endParaRPr lang="en-US" dirty="0"/>
          </a:p>
        </p:txBody>
      </p:sp>
      <p:sp>
        <p:nvSpPr>
          <p:cNvPr id="3" name="Content Placeholder 2"/>
          <p:cNvSpPr>
            <a:spLocks noGrp="1"/>
          </p:cNvSpPr>
          <p:nvPr>
            <p:ph idx="1"/>
          </p:nvPr>
        </p:nvSpPr>
        <p:spPr/>
        <p:txBody>
          <a:bodyPr/>
          <a:lstStyle/>
          <a:p>
            <a:r>
              <a:rPr lang="en-US" sz="2800" dirty="0" smtClean="0"/>
              <a:t>Evasion charts are ordered by the same method and from the same place that other maps and charts are ordered - DLA. Contact your Maps, Charts, and Geodesy (MC&amp;G) section to request EVCs.  </a:t>
            </a:r>
          </a:p>
          <a:p>
            <a:endParaRPr lang="en-US" sz="2800" dirty="0" smtClean="0"/>
          </a:p>
          <a:p>
            <a:r>
              <a:rPr lang="en-US" sz="2800" dirty="0" smtClean="0"/>
              <a:t>You can create your own map ordering account via </a:t>
            </a:r>
            <a:r>
              <a:rPr lang="en-US" sz="2800" dirty="0" smtClean="0">
                <a:hlinkClick r:id="rId3"/>
              </a:rPr>
              <a:t>DOD EMALL</a:t>
            </a:r>
            <a:r>
              <a:rPr lang="en-US" sz="2800" dirty="0" smtClean="0"/>
              <a:t>.</a:t>
            </a:r>
          </a:p>
          <a:p>
            <a:pPr>
              <a:buNone/>
            </a:pPr>
            <a:r>
              <a:rPr lang="en-US" sz="2400" dirty="0" smtClean="0"/>
              <a:t>[https://dod-emall.dla.mil/acct/logout.action]</a:t>
            </a:r>
            <a:endParaRPr lang="en-US" sz="3600" dirty="0" smtClean="0"/>
          </a:p>
          <a:p>
            <a:pPr>
              <a:buNone/>
            </a:pPr>
            <a:endParaRPr lang="en-US" sz="28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09600" y="228600"/>
            <a:ext cx="7924800" cy="1143000"/>
          </a:xfrm>
        </p:spPr>
        <p:txBody>
          <a:bodyPr lIns="90488" tIns="44450" rIns="90488" bIns="44450" rtlCol="0">
            <a:noAutofit/>
          </a:bodyPr>
          <a:lstStyle/>
          <a:p>
            <a:pPr eaLnBrk="1" fontAlgn="auto" hangingPunct="1">
              <a:spcAft>
                <a:spcPts val="0"/>
              </a:spcAft>
              <a:defRPr/>
            </a:pPr>
            <a:r>
              <a:rPr lang="en-US" sz="4000" b="1" dirty="0" smtClean="0">
                <a:cs typeface="Arial" pitchFamily="34" charset="0"/>
              </a:rPr>
              <a:t>Legal Aspects Of Evasion During War</a:t>
            </a:r>
          </a:p>
        </p:txBody>
      </p:sp>
      <p:sp>
        <p:nvSpPr>
          <p:cNvPr id="33797" name="Rectangle 5"/>
          <p:cNvSpPr>
            <a:spLocks noGrp="1" noChangeArrowheads="1"/>
          </p:cNvSpPr>
          <p:nvPr>
            <p:ph idx="1"/>
          </p:nvPr>
        </p:nvSpPr>
        <p:spPr>
          <a:xfrm>
            <a:off x="457200" y="1447800"/>
            <a:ext cx="8153400" cy="4953000"/>
          </a:xfrm>
        </p:spPr>
        <p:txBody>
          <a:bodyPr lIns="90488" tIns="44450" rIns="90488" bIns="44450"/>
          <a:lstStyle/>
          <a:p>
            <a:pPr eaLnBrk="1" hangingPunct="1">
              <a:lnSpc>
                <a:spcPct val="80000"/>
              </a:lnSpc>
            </a:pPr>
            <a:r>
              <a:rPr lang="en-US" sz="2800" dirty="0" smtClean="0">
                <a:latin typeface="Arial" charset="0"/>
                <a:cs typeface="Arial" charset="0"/>
              </a:rPr>
              <a:t>Under International Law, an evader is considered a lawful combatant until captured.</a:t>
            </a:r>
          </a:p>
          <a:p>
            <a:pPr lvl="1" eaLnBrk="1" hangingPunct="1">
              <a:lnSpc>
                <a:spcPct val="80000"/>
              </a:lnSpc>
            </a:pPr>
            <a:r>
              <a:rPr lang="en-US" sz="2400" dirty="0" smtClean="0">
                <a:latin typeface="Arial" charset="0"/>
                <a:cs typeface="Arial" charset="0"/>
              </a:rPr>
              <a:t>May commit acts of violence against legitimate military targets.</a:t>
            </a:r>
          </a:p>
          <a:p>
            <a:pPr eaLnBrk="1" hangingPunct="1">
              <a:lnSpc>
                <a:spcPct val="80000"/>
              </a:lnSpc>
            </a:pPr>
            <a:endParaRPr lang="en-US" sz="2800" dirty="0" smtClean="0">
              <a:latin typeface="Arial" charset="0"/>
              <a:cs typeface="Arial" charset="0"/>
            </a:endParaRPr>
          </a:p>
          <a:p>
            <a:pPr eaLnBrk="1" hangingPunct="1">
              <a:lnSpc>
                <a:spcPct val="80000"/>
              </a:lnSpc>
            </a:pPr>
            <a:r>
              <a:rPr lang="en-US" sz="2800" dirty="0" smtClean="0">
                <a:latin typeface="Arial" charset="0"/>
                <a:cs typeface="Arial" charset="0"/>
              </a:rPr>
              <a:t>A POW escapee evading recapture is not considered a lawful combatant.</a:t>
            </a:r>
          </a:p>
          <a:p>
            <a:pPr lvl="1" eaLnBrk="1" hangingPunct="1">
              <a:lnSpc>
                <a:spcPct val="80000"/>
              </a:lnSpc>
            </a:pPr>
            <a:r>
              <a:rPr lang="en-US" sz="2400" dirty="0" smtClean="0">
                <a:latin typeface="Arial" charset="0"/>
                <a:cs typeface="Arial" charset="0"/>
              </a:rPr>
              <a:t>May not commit hostile acts.</a:t>
            </a:r>
          </a:p>
          <a:p>
            <a:pPr eaLnBrk="1" hangingPunct="1">
              <a:lnSpc>
                <a:spcPct val="80000"/>
              </a:lnSpc>
            </a:pPr>
            <a:endParaRPr lang="en-US" sz="2800" dirty="0" smtClean="0">
              <a:latin typeface="Arial" charset="0"/>
              <a:cs typeface="Arial" charset="0"/>
            </a:endParaRPr>
          </a:p>
          <a:p>
            <a:pPr eaLnBrk="1" hangingPunct="1">
              <a:lnSpc>
                <a:spcPct val="80000"/>
              </a:lnSpc>
            </a:pPr>
            <a:r>
              <a:rPr lang="en-US" sz="2800" dirty="0" smtClean="0">
                <a:latin typeface="Arial" charset="0"/>
                <a:cs typeface="Arial" charset="0"/>
              </a:rPr>
              <a:t>Regardless of your status, evader or escapee, </a:t>
            </a:r>
            <a:r>
              <a:rPr lang="en-US" sz="2800" dirty="0" smtClean="0">
                <a:solidFill>
                  <a:srgbClr val="C00000"/>
                </a:solidFill>
                <a:latin typeface="Arial" charset="0"/>
                <a:cs typeface="Arial" charset="0"/>
              </a:rPr>
              <a:t>you ALWAY retain the right to Self Defense.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8" name="Rectangle 4"/>
          <p:cNvSpPr>
            <a:spLocks noGrp="1" noChangeArrowheads="1"/>
          </p:cNvSpPr>
          <p:nvPr>
            <p:ph type="title"/>
          </p:nvPr>
        </p:nvSpPr>
        <p:spPr>
          <a:xfrm>
            <a:off x="762000" y="0"/>
            <a:ext cx="7772400" cy="1066800"/>
          </a:xfrm>
        </p:spPr>
        <p:txBody>
          <a:bodyPr lIns="90488" tIns="44450" rIns="90488" bIns="44450" rtlCol="0">
            <a:noAutofit/>
          </a:bodyPr>
          <a:lstStyle/>
          <a:p>
            <a:pPr eaLnBrk="1" fontAlgn="auto" hangingPunct="1">
              <a:spcAft>
                <a:spcPts val="0"/>
              </a:spcAft>
              <a:defRPr/>
            </a:pPr>
            <a:r>
              <a:rPr lang="en-US" b="1" dirty="0" smtClean="0">
                <a:cs typeface="Arial" pitchFamily="34" charset="0"/>
              </a:rPr>
              <a:t>Use Of Disguises While Evading</a:t>
            </a:r>
          </a:p>
        </p:txBody>
      </p:sp>
      <p:sp>
        <p:nvSpPr>
          <p:cNvPr id="34821" name="Rectangle 5"/>
          <p:cNvSpPr>
            <a:spLocks noGrp="1" noChangeArrowheads="1"/>
          </p:cNvSpPr>
          <p:nvPr>
            <p:ph idx="1"/>
          </p:nvPr>
        </p:nvSpPr>
        <p:spPr>
          <a:xfrm>
            <a:off x="304800" y="1371600"/>
            <a:ext cx="8610600" cy="5105400"/>
          </a:xfrm>
        </p:spPr>
        <p:txBody>
          <a:bodyPr lIns="90488" tIns="44450" rIns="90488" bIns="44450"/>
          <a:lstStyle/>
          <a:p>
            <a:pPr eaLnBrk="1" hangingPunct="1"/>
            <a:r>
              <a:rPr lang="en-US" sz="2800" dirty="0" smtClean="0">
                <a:latin typeface="Arial" charset="0"/>
                <a:cs typeface="Arial" charset="0"/>
              </a:rPr>
              <a:t>Disguises may be worn during both pre-capture and post-capture phases of evasion</a:t>
            </a:r>
          </a:p>
          <a:p>
            <a:pPr eaLnBrk="1" hangingPunct="1">
              <a:buFont typeface="Wingdings" pitchFamily="2" charset="2"/>
              <a:buNone/>
            </a:pPr>
            <a:endParaRPr lang="en-US" sz="1400" dirty="0" smtClean="0">
              <a:latin typeface="Arial" charset="0"/>
              <a:cs typeface="Arial" charset="0"/>
            </a:endParaRPr>
          </a:p>
          <a:p>
            <a:pPr eaLnBrk="1" hangingPunct="1"/>
            <a:r>
              <a:rPr lang="en-US" sz="2800" dirty="0" smtClean="0">
                <a:latin typeface="Arial" charset="0"/>
                <a:cs typeface="Arial" charset="0"/>
              </a:rPr>
              <a:t>Enemy uniforms and/or civilian clothing can legally be worn during escape attempts and while evading capture as long as no military operations or espionage activities are conducted while disguised</a:t>
            </a:r>
          </a:p>
          <a:p>
            <a:pPr eaLnBrk="1" hangingPunct="1">
              <a:buFont typeface="Wingdings" pitchFamily="2" charset="2"/>
              <a:buNone/>
            </a:pPr>
            <a:endParaRPr lang="en-US" sz="1400" dirty="0" smtClean="0">
              <a:latin typeface="Arial" charset="0"/>
              <a:cs typeface="Arial" charset="0"/>
            </a:endParaRPr>
          </a:p>
          <a:p>
            <a:pPr eaLnBrk="1" hangingPunct="1"/>
            <a:r>
              <a:rPr lang="en-US" sz="2800" dirty="0" smtClean="0">
                <a:latin typeface="Arial" charset="0"/>
                <a:cs typeface="Arial" charset="0"/>
              </a:rPr>
              <a:t>Evaders may be required to use a disguise to facilitate movement within an assisted evasion network</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990600"/>
          </a:xfrm>
        </p:spPr>
        <p:txBody>
          <a:bodyPr/>
          <a:lstStyle/>
          <a:p>
            <a:r>
              <a:rPr lang="en-US" b="1" dirty="0" smtClean="0">
                <a:cs typeface="Arial" pitchFamily="34" charset="0"/>
              </a:rPr>
              <a:t>Survival</a:t>
            </a:r>
            <a:endParaRPr lang="en-US" b="1" dirty="0">
              <a:cs typeface="Arial" pitchFamily="34" charset="0"/>
            </a:endParaRPr>
          </a:p>
        </p:txBody>
      </p:sp>
      <p:sp>
        <p:nvSpPr>
          <p:cNvPr id="4" name="TextBox 3"/>
          <p:cNvSpPr txBox="1"/>
          <p:nvPr/>
        </p:nvSpPr>
        <p:spPr>
          <a:xfrm>
            <a:off x="381000" y="990600"/>
            <a:ext cx="8229600" cy="1015663"/>
          </a:xfrm>
          <a:prstGeom prst="rect">
            <a:avLst/>
          </a:prstGeom>
          <a:noFill/>
        </p:spPr>
        <p:txBody>
          <a:bodyPr wrap="square" rtlCol="0">
            <a:spAutoFit/>
          </a:bodyPr>
          <a:lstStyle/>
          <a:p>
            <a:pPr algn="ctr"/>
            <a:r>
              <a:rPr lang="en-US" sz="2400" b="1" dirty="0" smtClean="0">
                <a:solidFill>
                  <a:srgbClr val="C00000"/>
                </a:solidFill>
              </a:rPr>
              <a:t>The key to survival is preparation</a:t>
            </a:r>
          </a:p>
          <a:p>
            <a:endParaRPr lang="en-US" b="1" dirty="0" smtClean="0">
              <a:solidFill>
                <a:srgbClr val="C00000"/>
              </a:solidFill>
            </a:endParaRPr>
          </a:p>
          <a:p>
            <a:endParaRPr lang="en-US" b="1" dirty="0">
              <a:solidFill>
                <a:srgbClr val="C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4953000" y="1828800"/>
            <a:ext cx="3810000" cy="4114800"/>
          </a:xfrm>
          <a:prstGeom prst="rect">
            <a:avLst/>
          </a:prstGeom>
          <a:noFill/>
          <a:ln w="9525">
            <a:noFill/>
            <a:miter lim="800000"/>
            <a:headEnd/>
            <a:tailEnd/>
          </a:ln>
        </p:spPr>
      </p:pic>
      <p:sp>
        <p:nvSpPr>
          <p:cNvPr id="6" name="TextBox 5"/>
          <p:cNvSpPr txBox="1"/>
          <p:nvPr/>
        </p:nvSpPr>
        <p:spPr>
          <a:xfrm>
            <a:off x="533400" y="1676400"/>
            <a:ext cx="4267200" cy="4745915"/>
          </a:xfrm>
          <a:prstGeom prst="rect">
            <a:avLst/>
          </a:prstGeom>
          <a:noFill/>
        </p:spPr>
        <p:txBody>
          <a:bodyPr wrap="square" rtlCol="0">
            <a:spAutoFit/>
          </a:bodyPr>
          <a:lstStyle/>
          <a:p>
            <a:pPr eaLnBrk="1" hangingPunct="1">
              <a:lnSpc>
                <a:spcPct val="80000"/>
              </a:lnSpc>
            </a:pPr>
            <a:r>
              <a:rPr lang="en-US" dirty="0" smtClean="0">
                <a:solidFill>
                  <a:srgbClr val="000000"/>
                </a:solidFill>
                <a:latin typeface="Arial" charset="0"/>
                <a:cs typeface="Arial" charset="0"/>
              </a:rPr>
              <a:t>Resources available to you include;</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CIA WORLD FACT BOOK   (online)</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LOAC BRIEF (Calendar Year requirement)</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ANTI-TERRORISM &amp; FORCE PROTECTION (ATFP) BRIEFS / TRAINING</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ROE BRIEF (Pre-Deployment)</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EVASION  AIDS / KITS  (E&amp;R Kits)</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COUNTRY STUDY GUIDES</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UNIT INTELLIGENCE BRIEFINGS</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MILITARY THREATS</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TOPOGRAPHY</a:t>
            </a:r>
          </a:p>
          <a:p>
            <a:pPr lvl="2" eaLnBrk="1" hangingPunct="1">
              <a:lnSpc>
                <a:spcPct val="80000"/>
              </a:lnSpc>
            </a:pPr>
            <a:r>
              <a:rPr lang="en-US" dirty="0" smtClean="0">
                <a:solidFill>
                  <a:srgbClr val="000000"/>
                </a:solidFill>
                <a:latin typeface="Arial" charset="0"/>
                <a:cs typeface="Arial" charset="0"/>
              </a:rPr>
              <a:t> Prominent land features</a:t>
            </a:r>
          </a:p>
          <a:p>
            <a:pPr lvl="2" eaLnBrk="1" hangingPunct="1">
              <a:lnSpc>
                <a:spcPct val="80000"/>
              </a:lnSpc>
            </a:pPr>
            <a:r>
              <a:rPr lang="en-US" dirty="0" smtClean="0">
                <a:solidFill>
                  <a:srgbClr val="000000"/>
                </a:solidFill>
                <a:latin typeface="Arial" charset="0"/>
                <a:cs typeface="Arial" charset="0"/>
              </a:rPr>
              <a:t> Water / food sources</a:t>
            </a:r>
          </a:p>
          <a:p>
            <a:pPr lvl="1" eaLnBrk="1" hangingPunct="1">
              <a:lnSpc>
                <a:spcPct val="80000"/>
              </a:lnSpc>
              <a:buSzPct val="115000"/>
              <a:buFont typeface="Arial" charset="0"/>
              <a:buChar char="‒"/>
            </a:pPr>
            <a:r>
              <a:rPr lang="en-US" dirty="0" smtClean="0">
                <a:solidFill>
                  <a:srgbClr val="000000"/>
                </a:solidFill>
                <a:latin typeface="Arial" charset="0"/>
                <a:cs typeface="Arial" charset="0"/>
              </a:rPr>
              <a:t> CLIMATE</a:t>
            </a:r>
          </a:p>
          <a:p>
            <a:pPr lvl="2" eaLnBrk="1" hangingPunct="1">
              <a:lnSpc>
                <a:spcPct val="80000"/>
              </a:lnSpc>
            </a:pPr>
            <a:r>
              <a:rPr lang="en-US" dirty="0" smtClean="0">
                <a:solidFill>
                  <a:srgbClr val="000000"/>
                </a:solidFill>
                <a:latin typeface="Arial" charset="0"/>
                <a:cs typeface="Arial" charset="0"/>
              </a:rPr>
              <a:t>Seasonal changes</a:t>
            </a:r>
          </a:p>
          <a:p>
            <a:pPr lvl="2" eaLnBrk="1" hangingPunct="1">
              <a:lnSpc>
                <a:spcPct val="80000"/>
              </a:lnSpc>
            </a:pPr>
            <a:r>
              <a:rPr lang="en-US" dirty="0" smtClean="0">
                <a:solidFill>
                  <a:srgbClr val="000000"/>
                </a:solidFill>
                <a:latin typeface="Arial" charset="0"/>
                <a:cs typeface="Arial" charset="0"/>
              </a:rPr>
              <a:t>Wet or dry season</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89025"/>
          </a:xfrm>
        </p:spPr>
        <p:txBody>
          <a:bodyPr/>
          <a:lstStyle/>
          <a:p>
            <a:r>
              <a:rPr lang="en-US" b="1" dirty="0" smtClean="0">
                <a:cs typeface="Arial" pitchFamily="34" charset="0"/>
              </a:rPr>
              <a:t>Survival Kits</a:t>
            </a:r>
            <a:endParaRPr lang="en-US" b="1" dirty="0">
              <a:cs typeface="Arial" pitchFamily="34" charset="0"/>
            </a:endParaRPr>
          </a:p>
        </p:txBody>
      </p:sp>
      <p:sp>
        <p:nvSpPr>
          <p:cNvPr id="4" name="TextBox 3"/>
          <p:cNvSpPr txBox="1"/>
          <p:nvPr/>
        </p:nvSpPr>
        <p:spPr>
          <a:xfrm>
            <a:off x="304800" y="1066800"/>
            <a:ext cx="3048000" cy="369332"/>
          </a:xfrm>
          <a:prstGeom prst="rect">
            <a:avLst/>
          </a:prstGeom>
          <a:noFill/>
        </p:spPr>
        <p:txBody>
          <a:bodyPr wrap="square" rtlCol="0">
            <a:spAutoFit/>
          </a:bodyPr>
          <a:lstStyle/>
          <a:p>
            <a:endParaRPr lang="en-US" dirty="0"/>
          </a:p>
        </p:txBody>
      </p:sp>
      <p:pic>
        <p:nvPicPr>
          <p:cNvPr id="5" name="Picture 3" descr="kodiak_kit_spread2_400w"/>
          <p:cNvPicPr>
            <a:picLocks noChangeAspect="1" noChangeArrowheads="1"/>
          </p:cNvPicPr>
          <p:nvPr/>
        </p:nvPicPr>
        <p:blipFill>
          <a:blip r:embed="rId3" cstate="print"/>
          <a:srcRect/>
          <a:stretch>
            <a:fillRect/>
          </a:stretch>
        </p:blipFill>
        <p:spPr bwMode="auto">
          <a:xfrm>
            <a:off x="4658272" y="2438400"/>
            <a:ext cx="4333328" cy="3048000"/>
          </a:xfrm>
          <a:prstGeom prst="rect">
            <a:avLst/>
          </a:prstGeom>
          <a:noFill/>
          <a:ln w="9525">
            <a:noFill/>
            <a:miter lim="800000"/>
            <a:headEnd/>
            <a:tailEnd/>
          </a:ln>
        </p:spPr>
      </p:pic>
      <p:sp>
        <p:nvSpPr>
          <p:cNvPr id="7" name="TextBox 6"/>
          <p:cNvSpPr txBox="1"/>
          <p:nvPr/>
        </p:nvSpPr>
        <p:spPr>
          <a:xfrm>
            <a:off x="76200" y="914400"/>
            <a:ext cx="8991600" cy="646331"/>
          </a:xfrm>
          <a:prstGeom prst="rect">
            <a:avLst/>
          </a:prstGeom>
          <a:noFill/>
        </p:spPr>
        <p:txBody>
          <a:bodyPr wrap="square" rtlCol="0">
            <a:spAutoFit/>
          </a:bodyPr>
          <a:lstStyle/>
          <a:p>
            <a:pPr algn="ctr"/>
            <a:r>
              <a:rPr lang="en-US" dirty="0" smtClean="0">
                <a:solidFill>
                  <a:srgbClr val="002060"/>
                </a:solidFill>
              </a:rPr>
              <a:t>  </a:t>
            </a:r>
            <a:r>
              <a:rPr lang="en-US" b="1" dirty="0" smtClean="0">
                <a:solidFill>
                  <a:srgbClr val="002060"/>
                </a:solidFill>
              </a:rPr>
              <a:t>Select items that are multipurpose, compact, lightweight, durable, and most importantly, functional.</a:t>
            </a:r>
            <a:endParaRPr lang="en-US" b="1" dirty="0">
              <a:solidFill>
                <a:srgbClr val="002060"/>
              </a:solidFill>
            </a:endParaRPr>
          </a:p>
        </p:txBody>
      </p:sp>
      <p:sp>
        <p:nvSpPr>
          <p:cNvPr id="8" name="TextBox 7"/>
          <p:cNvSpPr txBox="1"/>
          <p:nvPr/>
        </p:nvSpPr>
        <p:spPr>
          <a:xfrm>
            <a:off x="76200" y="1751886"/>
            <a:ext cx="4572000" cy="4801314"/>
          </a:xfrm>
          <a:prstGeom prst="rect">
            <a:avLst/>
          </a:prstGeom>
          <a:noFill/>
        </p:spPr>
        <p:txBody>
          <a:bodyPr wrap="square" rtlCol="0">
            <a:spAutoFit/>
          </a:bodyPr>
          <a:lstStyle/>
          <a:p>
            <a:pPr>
              <a:buFont typeface="Arial" pitchFamily="34" charset="0"/>
              <a:buChar char="•"/>
            </a:pPr>
            <a:r>
              <a:rPr lang="en-US" dirty="0" smtClean="0"/>
              <a:t>  The environment will dictate what include in the kit.</a:t>
            </a:r>
          </a:p>
          <a:p>
            <a:pPr>
              <a:buFont typeface="Arial" pitchFamily="34" charset="0"/>
              <a:buChar char="•"/>
            </a:pPr>
            <a:endParaRPr lang="en-US" dirty="0" smtClean="0"/>
          </a:p>
          <a:p>
            <a:pPr>
              <a:buFont typeface="Arial" pitchFamily="34" charset="0"/>
              <a:buChar char="•"/>
            </a:pPr>
            <a:r>
              <a:rPr lang="en-US" dirty="0" smtClean="0"/>
              <a:t>  Layer your survival kit between: on your person to in your rucksack to on the truck.  </a:t>
            </a:r>
            <a:r>
              <a:rPr lang="en-US" b="1" dirty="0" smtClean="0">
                <a:solidFill>
                  <a:srgbClr val="C00000"/>
                </a:solidFill>
              </a:rPr>
              <a:t>(Keep most important items on your body, i.e. knife, map, compass, EVC)</a:t>
            </a:r>
          </a:p>
          <a:p>
            <a:pPr>
              <a:buFont typeface="Arial" pitchFamily="34" charset="0"/>
              <a:buChar char="•"/>
            </a:pPr>
            <a:endParaRPr lang="en-US" b="1" dirty="0" smtClean="0">
              <a:solidFill>
                <a:srgbClr val="C00000"/>
              </a:solidFill>
            </a:endParaRPr>
          </a:p>
          <a:p>
            <a:pPr>
              <a:buFont typeface="Arial" pitchFamily="34" charset="0"/>
              <a:buChar char="•"/>
            </a:pPr>
            <a:r>
              <a:rPr lang="en-US" b="1" dirty="0" smtClean="0"/>
              <a:t> </a:t>
            </a:r>
            <a:r>
              <a:rPr lang="en-US" b="1" dirty="0" smtClean="0">
                <a:solidFill>
                  <a:srgbClr val="C00000"/>
                </a:solidFill>
              </a:rPr>
              <a:t> </a:t>
            </a:r>
            <a:r>
              <a:rPr lang="en-US" dirty="0" smtClean="0"/>
              <a:t>Your survival kit should be broken down into the following categories:</a:t>
            </a:r>
          </a:p>
          <a:p>
            <a:r>
              <a:rPr lang="en-US" dirty="0" smtClean="0"/>
              <a:t>	- Water.</a:t>
            </a:r>
          </a:p>
          <a:p>
            <a:r>
              <a:rPr lang="en-US" dirty="0" smtClean="0"/>
              <a:t>	- Fire.</a:t>
            </a:r>
          </a:p>
          <a:p>
            <a:r>
              <a:rPr lang="en-US" dirty="0" smtClean="0"/>
              <a:t> 	- Shelter.</a:t>
            </a:r>
          </a:p>
          <a:p>
            <a:r>
              <a:rPr lang="en-US" dirty="0" smtClean="0"/>
              <a:t>	- Food.</a:t>
            </a:r>
          </a:p>
          <a:p>
            <a:r>
              <a:rPr lang="en-US" dirty="0" smtClean="0"/>
              <a:t>	- Medical.</a:t>
            </a:r>
          </a:p>
          <a:p>
            <a:r>
              <a:rPr lang="en-US" dirty="0" smtClean="0"/>
              <a:t>	- Signal.</a:t>
            </a:r>
          </a:p>
          <a:p>
            <a:r>
              <a:rPr lang="en-US" dirty="0" smtClean="0"/>
              <a:t>	- Miscellaneous.</a:t>
            </a:r>
            <a:endParaRPr lang="en-US" b="1" dirty="0">
              <a:solidFill>
                <a:srgbClr val="C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u="sng" dirty="0" smtClean="0"/>
              <a:t>SURVIVAL KIT</a:t>
            </a:r>
            <a:r>
              <a:rPr lang="en-US" u="sng" dirty="0" smtClean="0"/>
              <a:t/>
            </a:r>
            <a:br>
              <a:rPr lang="en-US" u="sng" dirty="0" smtClean="0"/>
            </a:br>
            <a:r>
              <a:rPr lang="en-US" sz="1600" dirty="0" smtClean="0"/>
              <a:t>MIL-B-131H</a:t>
            </a:r>
            <a:br>
              <a:rPr lang="en-US" sz="1600" dirty="0" smtClean="0"/>
            </a:br>
            <a:r>
              <a:rPr lang="en-US" sz="1600" dirty="0" smtClean="0"/>
              <a:t>Type 1 Class III</a:t>
            </a:r>
            <a:br>
              <a:rPr lang="en-US" sz="1600" dirty="0" smtClean="0"/>
            </a:br>
            <a:r>
              <a:rPr lang="en-US" sz="1600" dirty="0" smtClean="0"/>
              <a:t>Bell </a:t>
            </a:r>
            <a:r>
              <a:rPr lang="en-US" sz="1600" dirty="0" err="1" smtClean="0"/>
              <a:t>Fibre</a:t>
            </a:r>
            <a:r>
              <a:rPr lang="en-US" sz="1600" dirty="0" smtClean="0"/>
              <a:t> Products Corp.</a:t>
            </a:r>
            <a:br>
              <a:rPr lang="en-US" sz="1600" dirty="0" smtClean="0"/>
            </a:br>
            <a:r>
              <a:rPr lang="en-US" sz="1600" dirty="0" smtClean="0"/>
              <a:t>Columbus, </a:t>
            </a:r>
            <a:r>
              <a:rPr lang="en-US" sz="1600" dirty="0" err="1" smtClean="0"/>
              <a:t>Ceorgia</a:t>
            </a:r>
            <a:r>
              <a:rPr lang="en-US" sz="1600" dirty="0" smtClean="0"/>
              <a:t/>
            </a:r>
            <a:br>
              <a:rPr lang="en-US" sz="1600" dirty="0" smtClean="0"/>
            </a:br>
            <a:r>
              <a:rPr lang="en-US" sz="1600" dirty="0" smtClean="0"/>
              <a:t>FR2160</a:t>
            </a:r>
            <a:br>
              <a:rPr lang="en-US" sz="1600" dirty="0" smtClean="0"/>
            </a:br>
            <a:r>
              <a:rPr lang="en-US" sz="1600" dirty="0" smtClean="0"/>
              <a:t>LOT NO. 1 Jul 1991</a:t>
            </a:r>
            <a:r>
              <a:rPr lang="en-US" sz="1800" dirty="0" smtClean="0"/>
              <a:t/>
            </a:r>
            <a:br>
              <a:rPr lang="en-US" sz="1800" dirty="0" smtClean="0"/>
            </a:br>
            <a:endParaRPr lang="en-US" dirty="0"/>
          </a:p>
        </p:txBody>
      </p:sp>
      <p:graphicFrame>
        <p:nvGraphicFramePr>
          <p:cNvPr id="5" name="Table 4"/>
          <p:cNvGraphicFramePr>
            <a:graphicFrameLocks noGrp="1"/>
          </p:cNvGraphicFramePr>
          <p:nvPr/>
        </p:nvGraphicFramePr>
        <p:xfrm>
          <a:off x="1531620" y="2322576"/>
          <a:ext cx="6080760" cy="3925824"/>
        </p:xfrm>
        <a:graphic>
          <a:graphicData uri="http://schemas.openxmlformats.org/drawingml/2006/table">
            <a:tbl>
              <a:tblPr/>
              <a:tblGrid>
                <a:gridCol w="3040380"/>
                <a:gridCol w="3040380"/>
              </a:tblGrid>
              <a:tr h="0">
                <a:tc>
                  <a:txBody>
                    <a:bodyPr/>
                    <a:lstStyle/>
                    <a:p>
                      <a:pPr marL="0" marR="0">
                        <a:lnSpc>
                          <a:spcPct val="115000"/>
                        </a:lnSpc>
                        <a:spcBef>
                          <a:spcPts val="0"/>
                        </a:spcBef>
                        <a:spcAft>
                          <a:spcPts val="0"/>
                        </a:spcAft>
                      </a:pPr>
                      <a:r>
                        <a:rPr lang="en-US" sz="1400" dirty="0">
                          <a:latin typeface="Calibri"/>
                          <a:ea typeface="Calibri"/>
                          <a:cs typeface="Arial"/>
                        </a:rPr>
                        <a:t>Saw, Finger Ring</a:t>
                      </a:r>
                      <a:endParaRPr lang="en-US" sz="1100" dirty="0">
                        <a:latin typeface="Calibri"/>
                        <a:ea typeface="Calibri"/>
                        <a:cs typeface="Arial"/>
                      </a:endParaRPr>
                    </a:p>
                    <a:p>
                      <a:pPr marL="0" marR="0">
                        <a:lnSpc>
                          <a:spcPct val="115000"/>
                        </a:lnSpc>
                        <a:spcBef>
                          <a:spcPts val="0"/>
                        </a:spcBef>
                        <a:spcAft>
                          <a:spcPts val="0"/>
                        </a:spcAft>
                      </a:pPr>
                      <a:r>
                        <a:rPr lang="en-US" sz="1400" dirty="0">
                          <a:latin typeface="Calibri"/>
                          <a:ea typeface="Calibri"/>
                          <a:cs typeface="Arial"/>
                        </a:rPr>
                        <a:t>NSN 5110-00-570-6896</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Arial"/>
                        </a:rPr>
                        <a:t>Whistle, Extreme Cold</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8465-01-278-6982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a:latin typeface="Calibri"/>
                          <a:ea typeface="Calibri"/>
                          <a:cs typeface="Arial"/>
                        </a:rPr>
                        <a:t>Snare Wire</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9525-00-596-3498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Arial"/>
                        </a:rPr>
                        <a:t>Compass, Smoke Chaser</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6605-00-553-8795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a:latin typeface="Calibri"/>
                          <a:ea typeface="Calibri"/>
                          <a:cs typeface="Arial"/>
                        </a:rPr>
                        <a:t>Candle</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9925-00-202-4417</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Arial"/>
                        </a:rPr>
                        <a:t>Fire Starter, Magnesium</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4240-01-160-5618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a:latin typeface="Calibri"/>
                          <a:ea typeface="Calibri"/>
                          <a:cs typeface="Arial"/>
                        </a:rPr>
                        <a:t>Plastic Bag</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8105-00-837-7755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Arial"/>
                        </a:rPr>
                        <a:t>Plastic Bag</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8105-00-634-4499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a:latin typeface="Calibri"/>
                          <a:ea typeface="Calibri"/>
                          <a:cs typeface="Arial"/>
                        </a:rPr>
                        <a:t>Survival Blanket</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9210-00-935-6666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Arial"/>
                        </a:rPr>
                        <a:t>Water Bag, Drinking</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8645-00-634-4499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a:latin typeface="Calibri"/>
                          <a:ea typeface="Calibri"/>
                          <a:cs typeface="Arial"/>
                        </a:rPr>
                        <a:t>Fishing Kit, Emergency</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4220-00-244-0764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Arial"/>
                        </a:rPr>
                        <a:t>Matches</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9920-01-191-3434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a:latin typeface="Calibri"/>
                          <a:ea typeface="Calibri"/>
                          <a:cs typeface="Arial"/>
                        </a:rPr>
                        <a:t>Knife, Pocket</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6110-00-102-2205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a:latin typeface="Calibri"/>
                          <a:ea typeface="Calibri"/>
                          <a:cs typeface="Arial"/>
                        </a:rPr>
                        <a:t>Signaling Mirror</a:t>
                      </a:r>
                      <a:endParaRPr lang="en-US" sz="1100">
                        <a:latin typeface="Calibri"/>
                        <a:ea typeface="Calibri"/>
                        <a:cs typeface="Arial"/>
                      </a:endParaRPr>
                    </a:p>
                    <a:p>
                      <a:pPr marL="0" marR="0">
                        <a:lnSpc>
                          <a:spcPct val="115000"/>
                        </a:lnSpc>
                        <a:spcBef>
                          <a:spcPts val="0"/>
                        </a:spcBef>
                        <a:spcAft>
                          <a:spcPts val="0"/>
                        </a:spcAft>
                      </a:pPr>
                      <a:r>
                        <a:rPr lang="en-US" sz="1400">
                          <a:latin typeface="Calibri"/>
                          <a:ea typeface="Calibri"/>
                          <a:cs typeface="Arial"/>
                        </a:rPr>
                        <a:t>NSN 6350-105-1252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nchorCtr="1"/>
          <a:lstStyle/>
          <a:p>
            <a:pPr eaLnBrk="1" hangingPunct="1"/>
            <a:r>
              <a:rPr lang="en-US" b="1" dirty="0" smtClean="0">
                <a:solidFill>
                  <a:srgbClr val="000000"/>
                </a:solidFill>
                <a:cs typeface="Arial" charset="0"/>
              </a:rPr>
              <a:t>Additional Individual Equipment</a:t>
            </a:r>
          </a:p>
        </p:txBody>
      </p:sp>
      <p:sp>
        <p:nvSpPr>
          <p:cNvPr id="14339" name="Content Placeholder 2"/>
          <p:cNvSpPr>
            <a:spLocks noGrp="1"/>
          </p:cNvSpPr>
          <p:nvPr>
            <p:ph idx="1"/>
          </p:nvPr>
        </p:nvSpPr>
        <p:spPr>
          <a:xfrm>
            <a:off x="0" y="1143000"/>
            <a:ext cx="9144000" cy="5257800"/>
          </a:xfrm>
        </p:spPr>
        <p:txBody>
          <a:bodyPr/>
          <a:lstStyle/>
          <a:p>
            <a:pPr eaLnBrk="1" hangingPunct="1">
              <a:lnSpc>
                <a:spcPct val="90000"/>
              </a:lnSpc>
              <a:buFont typeface="Arial" charset="0"/>
              <a:buNone/>
            </a:pPr>
            <a:r>
              <a:rPr lang="en-US" sz="2000" dirty="0" smtClean="0">
                <a:solidFill>
                  <a:srgbClr val="000000"/>
                </a:solidFill>
                <a:latin typeface="Arial" charset="0"/>
                <a:cs typeface="Arial" charset="0"/>
              </a:rPr>
              <a:t>Individual equipment must support the Five PR Proficiency Tasks:</a:t>
            </a:r>
          </a:p>
          <a:p>
            <a:pPr marL="914400" lvl="1" indent="-457200" eaLnBrk="1" hangingPunct="1">
              <a:lnSpc>
                <a:spcPct val="90000"/>
              </a:lnSpc>
              <a:spcBef>
                <a:spcPct val="0"/>
              </a:spcBef>
            </a:pPr>
            <a:r>
              <a:rPr lang="en-US" sz="2400" u="sng" dirty="0" smtClean="0">
                <a:solidFill>
                  <a:srgbClr val="000000"/>
                </a:solidFill>
                <a:latin typeface="Arial" charset="0"/>
                <a:cs typeface="Arial" charset="0"/>
              </a:rPr>
              <a:t>Preserve Life</a:t>
            </a:r>
            <a:r>
              <a:rPr lang="en-US" sz="2400" dirty="0" smtClean="0">
                <a:solidFill>
                  <a:srgbClr val="000000"/>
                </a:solidFill>
                <a:latin typeface="Arial" charset="0"/>
                <a:cs typeface="Arial" charset="0"/>
              </a:rPr>
              <a:t> </a:t>
            </a:r>
          </a:p>
          <a:p>
            <a:pPr lvl="2" eaLnBrk="1" hangingPunct="1">
              <a:lnSpc>
                <a:spcPct val="90000"/>
              </a:lnSpc>
              <a:spcBef>
                <a:spcPct val="0"/>
              </a:spcBef>
            </a:pPr>
            <a:r>
              <a:rPr lang="en-US" sz="1600" dirty="0" smtClean="0">
                <a:solidFill>
                  <a:srgbClr val="000000"/>
                </a:solidFill>
                <a:latin typeface="Arial" charset="0"/>
                <a:cs typeface="Arial" charset="0"/>
              </a:rPr>
              <a:t>Personal Survival Kit</a:t>
            </a:r>
          </a:p>
          <a:p>
            <a:pPr lvl="2" eaLnBrk="1" hangingPunct="1">
              <a:lnSpc>
                <a:spcPct val="90000"/>
              </a:lnSpc>
              <a:spcBef>
                <a:spcPct val="0"/>
              </a:spcBef>
            </a:pPr>
            <a:r>
              <a:rPr lang="en-US" sz="1600" dirty="0" smtClean="0">
                <a:solidFill>
                  <a:srgbClr val="000000"/>
                </a:solidFill>
                <a:latin typeface="Arial" charset="0"/>
                <a:cs typeface="Arial" charset="0"/>
              </a:rPr>
              <a:t>Individual First Aid Kit (IFAK)</a:t>
            </a:r>
          </a:p>
          <a:p>
            <a:pPr marL="914400" lvl="1" indent="-457200" eaLnBrk="1" hangingPunct="1">
              <a:lnSpc>
                <a:spcPct val="90000"/>
              </a:lnSpc>
            </a:pPr>
            <a:r>
              <a:rPr lang="en-US" sz="2400" u="sng" dirty="0" smtClean="0">
                <a:solidFill>
                  <a:srgbClr val="000000"/>
                </a:solidFill>
                <a:latin typeface="Arial" charset="0"/>
                <a:cs typeface="Arial" charset="0"/>
              </a:rPr>
              <a:t>Architecture and Doctrine</a:t>
            </a:r>
          </a:p>
          <a:p>
            <a:pPr lvl="2" eaLnBrk="1" hangingPunct="1">
              <a:lnSpc>
                <a:spcPct val="90000"/>
              </a:lnSpc>
              <a:spcBef>
                <a:spcPct val="0"/>
              </a:spcBef>
            </a:pPr>
            <a:r>
              <a:rPr lang="en-US" sz="1600" dirty="0" smtClean="0">
                <a:solidFill>
                  <a:srgbClr val="000000"/>
                </a:solidFill>
                <a:latin typeface="Arial" charset="0"/>
                <a:cs typeface="Arial" charset="0"/>
              </a:rPr>
              <a:t>Fundamentals of Army PR (GTA 80-01-001)</a:t>
            </a:r>
          </a:p>
          <a:p>
            <a:pPr marL="914400" lvl="1" indent="-457200" eaLnBrk="1" hangingPunct="1">
              <a:lnSpc>
                <a:spcPct val="90000"/>
              </a:lnSpc>
              <a:spcBef>
                <a:spcPct val="0"/>
              </a:spcBef>
            </a:pPr>
            <a:r>
              <a:rPr lang="en-US" sz="2400" u="sng" dirty="0" smtClean="0">
                <a:solidFill>
                  <a:srgbClr val="000000"/>
                </a:solidFill>
                <a:latin typeface="Arial" charset="0"/>
                <a:cs typeface="Arial" charset="0"/>
              </a:rPr>
              <a:t>Communicate</a:t>
            </a:r>
          </a:p>
          <a:p>
            <a:pPr lvl="2" eaLnBrk="1" hangingPunct="1">
              <a:lnSpc>
                <a:spcPct val="90000"/>
              </a:lnSpc>
              <a:spcBef>
                <a:spcPct val="0"/>
              </a:spcBef>
            </a:pPr>
            <a:r>
              <a:rPr lang="en-US" sz="1600" dirty="0" smtClean="0">
                <a:solidFill>
                  <a:srgbClr val="000000"/>
                </a:solidFill>
                <a:latin typeface="Arial" charset="0"/>
                <a:cs typeface="Arial" charset="0"/>
              </a:rPr>
              <a:t>PLB, Radios</a:t>
            </a:r>
          </a:p>
          <a:p>
            <a:pPr lvl="2" eaLnBrk="1" hangingPunct="1">
              <a:lnSpc>
                <a:spcPct val="90000"/>
              </a:lnSpc>
              <a:spcBef>
                <a:spcPct val="0"/>
              </a:spcBef>
            </a:pPr>
            <a:r>
              <a:rPr lang="en-US" sz="1600" dirty="0" smtClean="0">
                <a:solidFill>
                  <a:srgbClr val="000000"/>
                </a:solidFill>
                <a:latin typeface="Arial" charset="0"/>
                <a:cs typeface="Arial" charset="0"/>
              </a:rPr>
              <a:t>MS-2000, firefly, r/g/ir chemlights, star clusters</a:t>
            </a:r>
          </a:p>
          <a:p>
            <a:pPr lvl="2" eaLnBrk="1" hangingPunct="1">
              <a:lnSpc>
                <a:spcPct val="90000"/>
              </a:lnSpc>
              <a:spcBef>
                <a:spcPct val="0"/>
              </a:spcBef>
            </a:pPr>
            <a:r>
              <a:rPr lang="en-US" sz="1600" dirty="0" smtClean="0">
                <a:solidFill>
                  <a:srgbClr val="000000"/>
                </a:solidFill>
                <a:latin typeface="Arial" charset="0"/>
                <a:cs typeface="Arial" charset="0"/>
              </a:rPr>
              <a:t>Pointee-Talkee</a:t>
            </a:r>
          </a:p>
          <a:p>
            <a:pPr marL="914400" lvl="1" indent="-457200" eaLnBrk="1" hangingPunct="1">
              <a:lnSpc>
                <a:spcPct val="90000"/>
              </a:lnSpc>
              <a:spcBef>
                <a:spcPct val="0"/>
              </a:spcBef>
            </a:pPr>
            <a:r>
              <a:rPr lang="en-US" sz="2400" u="sng" dirty="0" smtClean="0">
                <a:solidFill>
                  <a:srgbClr val="000000"/>
                </a:solidFill>
                <a:latin typeface="Arial" charset="0"/>
                <a:cs typeface="Arial" charset="0"/>
              </a:rPr>
              <a:t>Endure Hardship</a:t>
            </a:r>
          </a:p>
          <a:p>
            <a:pPr lvl="2" eaLnBrk="1" hangingPunct="1">
              <a:lnSpc>
                <a:spcPct val="90000"/>
              </a:lnSpc>
              <a:spcBef>
                <a:spcPct val="0"/>
              </a:spcBef>
            </a:pPr>
            <a:r>
              <a:rPr lang="en-US" sz="1600" dirty="0" smtClean="0">
                <a:solidFill>
                  <a:srgbClr val="000000"/>
                </a:solidFill>
                <a:latin typeface="Arial" charset="0"/>
                <a:cs typeface="Arial" charset="0"/>
              </a:rPr>
              <a:t>Code of Conduct GTA (GTA 21-03-009)</a:t>
            </a:r>
          </a:p>
          <a:p>
            <a:pPr marL="914400" lvl="1" indent="-457200" eaLnBrk="1" hangingPunct="1">
              <a:lnSpc>
                <a:spcPct val="90000"/>
              </a:lnSpc>
              <a:spcBef>
                <a:spcPct val="0"/>
              </a:spcBef>
            </a:pPr>
            <a:r>
              <a:rPr lang="en-US" sz="2400" u="sng" dirty="0" smtClean="0">
                <a:solidFill>
                  <a:srgbClr val="000000"/>
                </a:solidFill>
                <a:latin typeface="Arial" charset="0"/>
                <a:cs typeface="Arial" charset="0"/>
              </a:rPr>
              <a:t>Navigate</a:t>
            </a:r>
          </a:p>
          <a:p>
            <a:pPr lvl="2" eaLnBrk="1" hangingPunct="1">
              <a:lnSpc>
                <a:spcPct val="90000"/>
              </a:lnSpc>
              <a:spcBef>
                <a:spcPct val="0"/>
              </a:spcBef>
            </a:pPr>
            <a:r>
              <a:rPr lang="en-US" sz="1600" dirty="0" smtClean="0">
                <a:solidFill>
                  <a:srgbClr val="000000"/>
                </a:solidFill>
                <a:latin typeface="Arial" charset="0"/>
                <a:cs typeface="Arial" charset="0"/>
              </a:rPr>
              <a:t>GPS, Compass, Map/EVC</a:t>
            </a:r>
          </a:p>
          <a:p>
            <a:pPr eaLnBrk="1" hangingPunct="1">
              <a:lnSpc>
                <a:spcPct val="90000"/>
              </a:lnSpc>
              <a:spcBef>
                <a:spcPct val="0"/>
              </a:spcBef>
              <a:buFont typeface="Arial" charset="0"/>
              <a:buNone/>
            </a:pPr>
            <a:endParaRPr lang="en-US" sz="900" dirty="0" smtClean="0">
              <a:solidFill>
                <a:srgbClr val="000000"/>
              </a:solidFill>
              <a:latin typeface="Arial" charset="0"/>
              <a:cs typeface="Arial" charset="0"/>
            </a:endParaRPr>
          </a:p>
          <a:p>
            <a:pPr eaLnBrk="1" hangingPunct="1">
              <a:lnSpc>
                <a:spcPct val="90000"/>
              </a:lnSpc>
              <a:spcBef>
                <a:spcPct val="0"/>
              </a:spcBef>
              <a:buFont typeface="Arial" charset="0"/>
              <a:buNone/>
            </a:pPr>
            <a:r>
              <a:rPr lang="en-US" sz="2000" dirty="0" smtClean="0">
                <a:solidFill>
                  <a:srgbClr val="000000"/>
                </a:solidFill>
                <a:latin typeface="Arial" charset="0"/>
                <a:cs typeface="Arial" charset="0"/>
              </a:rPr>
              <a:t>Consider “layering” of individual equipment…</a:t>
            </a:r>
          </a:p>
          <a:p>
            <a:pPr marL="914400" lvl="1" indent="-457200" eaLnBrk="1" hangingPunct="1">
              <a:lnSpc>
                <a:spcPct val="90000"/>
              </a:lnSpc>
              <a:spcBef>
                <a:spcPct val="0"/>
              </a:spcBef>
            </a:pPr>
            <a:r>
              <a:rPr lang="en-US" sz="2400" dirty="0" smtClean="0">
                <a:solidFill>
                  <a:srgbClr val="000000"/>
                </a:solidFill>
                <a:latin typeface="Arial" charset="0"/>
                <a:cs typeface="Arial" charset="0"/>
              </a:rPr>
              <a:t>On the Soldier</a:t>
            </a:r>
          </a:p>
          <a:p>
            <a:pPr marL="914400" lvl="1" indent="-457200" eaLnBrk="1" hangingPunct="1">
              <a:lnSpc>
                <a:spcPct val="90000"/>
              </a:lnSpc>
              <a:spcBef>
                <a:spcPct val="0"/>
              </a:spcBef>
            </a:pPr>
            <a:r>
              <a:rPr lang="en-US" sz="2400" dirty="0" smtClean="0">
                <a:solidFill>
                  <a:srgbClr val="000000"/>
                </a:solidFill>
                <a:latin typeface="Arial" charset="0"/>
                <a:cs typeface="Arial" charset="0"/>
              </a:rPr>
              <a:t>On the Vehicle</a:t>
            </a:r>
          </a:p>
          <a:p>
            <a:pPr marL="914400" lvl="1" indent="-457200" eaLnBrk="1" hangingPunct="1">
              <a:lnSpc>
                <a:spcPct val="90000"/>
              </a:lnSpc>
              <a:spcBef>
                <a:spcPct val="0"/>
              </a:spcBef>
            </a:pPr>
            <a:r>
              <a:rPr lang="en-US" sz="2400" dirty="0" smtClean="0">
                <a:solidFill>
                  <a:srgbClr val="000000"/>
                </a:solidFill>
                <a:latin typeface="Arial" charset="0"/>
                <a:cs typeface="Arial" charset="0"/>
              </a:rPr>
              <a:t>“Go Bag”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0"/>
            <a:ext cx="9067800" cy="1371600"/>
          </a:xfrm>
        </p:spPr>
        <p:txBody>
          <a:bodyPr/>
          <a:lstStyle/>
          <a:p>
            <a:pPr eaLnBrk="1" hangingPunct="1"/>
            <a:r>
              <a:rPr lang="en-US" b="1" dirty="0" smtClean="0">
                <a:solidFill>
                  <a:srgbClr val="000000"/>
                </a:solidFill>
                <a:cs typeface="Arial" charset="0"/>
              </a:rPr>
              <a:t>Additional Items of Evasion &amp; Recovery</a:t>
            </a:r>
          </a:p>
        </p:txBody>
      </p:sp>
      <p:sp>
        <p:nvSpPr>
          <p:cNvPr id="71683" name="Rectangle 3"/>
          <p:cNvSpPr>
            <a:spLocks noGrp="1" noChangeArrowheads="1"/>
          </p:cNvSpPr>
          <p:nvPr>
            <p:ph idx="1"/>
          </p:nvPr>
        </p:nvSpPr>
        <p:spPr>
          <a:xfrm>
            <a:off x="76200" y="1295400"/>
            <a:ext cx="4495800" cy="5181600"/>
          </a:xfrm>
        </p:spPr>
        <p:txBody>
          <a:bodyPr rtlCol="0">
            <a:normAutofit/>
          </a:bodyPr>
          <a:lstStyle/>
          <a:p>
            <a:pPr marL="285750" indent="-285750" eaLnBrk="1" fontAlgn="auto" hangingPunct="1">
              <a:lnSpc>
                <a:spcPct val="77000"/>
              </a:lnSpc>
              <a:spcAft>
                <a:spcPts val="0"/>
              </a:spcAft>
              <a:buFontTx/>
              <a:buChar char="–"/>
              <a:defRPr/>
            </a:pPr>
            <a:r>
              <a:rPr lang="en-US" sz="2400" dirty="0" smtClean="0">
                <a:solidFill>
                  <a:srgbClr val="000000"/>
                </a:solidFill>
              </a:rPr>
              <a:t>Per CENTCOM Reg 525-33, the Minimum items that WILL be carried on your person:</a:t>
            </a:r>
          </a:p>
          <a:p>
            <a:pPr marL="685800" lvl="1" indent="-228600" eaLnBrk="1" fontAlgn="auto" hangingPunct="1">
              <a:lnSpc>
                <a:spcPct val="77000"/>
              </a:lnSpc>
              <a:spcAft>
                <a:spcPts val="0"/>
              </a:spcAft>
              <a:buFont typeface="Arial" pitchFamily="34" charset="0"/>
              <a:buChar char="•"/>
              <a:defRPr/>
            </a:pPr>
            <a:r>
              <a:rPr lang="en-US" sz="2000" dirty="0" smtClean="0">
                <a:solidFill>
                  <a:srgbClr val="000000"/>
                </a:solidFill>
              </a:rPr>
              <a:t>Evasion Chart(s)</a:t>
            </a:r>
          </a:p>
          <a:p>
            <a:pPr lvl="2" eaLnBrk="1" fontAlgn="auto" hangingPunct="1">
              <a:lnSpc>
                <a:spcPct val="77000"/>
              </a:lnSpc>
              <a:spcAft>
                <a:spcPts val="0"/>
              </a:spcAft>
              <a:buFont typeface="Arial" pitchFamily="34" charset="0"/>
              <a:buChar char="•"/>
              <a:defRPr/>
            </a:pPr>
            <a:r>
              <a:rPr lang="en-US" sz="1800" dirty="0" smtClean="0">
                <a:solidFill>
                  <a:srgbClr val="000000"/>
                </a:solidFill>
              </a:rPr>
              <a:t>Free issue; through Unit, </a:t>
            </a:r>
          </a:p>
          <a:p>
            <a:pPr lvl="2" eaLnBrk="1" fontAlgn="auto" hangingPunct="1">
              <a:lnSpc>
                <a:spcPct val="77000"/>
              </a:lnSpc>
              <a:spcAft>
                <a:spcPts val="0"/>
              </a:spcAft>
              <a:buFont typeface="Arial" pitchFamily="34" charset="0"/>
              <a:buChar char="•"/>
              <a:defRPr/>
            </a:pPr>
            <a:r>
              <a:rPr lang="en-US" sz="1800" dirty="0" smtClean="0">
                <a:solidFill>
                  <a:srgbClr val="000000"/>
                </a:solidFill>
              </a:rPr>
              <a:t>POC  is normally the individual who orders Maps &amp; Charts</a:t>
            </a:r>
          </a:p>
          <a:p>
            <a:pPr marL="685800" lvl="1" indent="-228600" eaLnBrk="1" fontAlgn="auto" hangingPunct="1">
              <a:lnSpc>
                <a:spcPct val="77000"/>
              </a:lnSpc>
              <a:spcAft>
                <a:spcPts val="0"/>
              </a:spcAft>
              <a:buFont typeface="Arial" pitchFamily="34" charset="0"/>
              <a:buChar char="•"/>
              <a:defRPr/>
            </a:pPr>
            <a:r>
              <a:rPr lang="en-US" sz="2000" dirty="0" smtClean="0">
                <a:solidFill>
                  <a:srgbClr val="000000"/>
                </a:solidFill>
              </a:rPr>
              <a:t>Blood Chit</a:t>
            </a:r>
          </a:p>
          <a:p>
            <a:pPr lvl="2" eaLnBrk="1" fontAlgn="auto" hangingPunct="1">
              <a:lnSpc>
                <a:spcPct val="77000"/>
              </a:lnSpc>
              <a:spcAft>
                <a:spcPts val="0"/>
              </a:spcAft>
              <a:buFont typeface="Arial" pitchFamily="34" charset="0"/>
              <a:buChar char="•"/>
              <a:defRPr/>
            </a:pPr>
            <a:r>
              <a:rPr lang="en-US" sz="1800" dirty="0" smtClean="0">
                <a:solidFill>
                  <a:srgbClr val="000000"/>
                </a:solidFill>
              </a:rPr>
              <a:t>Free Issue; </a:t>
            </a:r>
          </a:p>
          <a:p>
            <a:pPr lvl="2" eaLnBrk="1" fontAlgn="auto" hangingPunct="1">
              <a:lnSpc>
                <a:spcPct val="77000"/>
              </a:lnSpc>
              <a:spcAft>
                <a:spcPts val="0"/>
              </a:spcAft>
              <a:buFont typeface="Arial" pitchFamily="34" charset="0"/>
              <a:buChar char="•"/>
              <a:defRPr/>
            </a:pPr>
            <a:r>
              <a:rPr lang="en-US" sz="1800" dirty="0" smtClean="0">
                <a:solidFill>
                  <a:srgbClr val="000000"/>
                </a:solidFill>
              </a:rPr>
              <a:t>OPR is CENTAF A3-DOOR</a:t>
            </a:r>
          </a:p>
          <a:p>
            <a:pPr marL="685800" lvl="1" indent="-228600" eaLnBrk="1" fontAlgn="auto" hangingPunct="1">
              <a:lnSpc>
                <a:spcPct val="77000"/>
              </a:lnSpc>
              <a:spcAft>
                <a:spcPts val="0"/>
              </a:spcAft>
              <a:buFont typeface="Arial" pitchFamily="34" charset="0"/>
              <a:buChar char="•"/>
              <a:defRPr/>
            </a:pPr>
            <a:r>
              <a:rPr lang="en-US" sz="2000" dirty="0" smtClean="0">
                <a:solidFill>
                  <a:srgbClr val="000000"/>
                </a:solidFill>
              </a:rPr>
              <a:t>Pointee-Talkee</a:t>
            </a:r>
          </a:p>
          <a:p>
            <a:pPr lvl="2" eaLnBrk="1" fontAlgn="auto" hangingPunct="1">
              <a:lnSpc>
                <a:spcPct val="77000"/>
              </a:lnSpc>
              <a:spcAft>
                <a:spcPts val="0"/>
              </a:spcAft>
              <a:buFont typeface="Arial" pitchFamily="34" charset="0"/>
              <a:buChar char="•"/>
              <a:defRPr/>
            </a:pPr>
            <a:r>
              <a:rPr lang="en-US" sz="1800" dirty="0" smtClean="0">
                <a:solidFill>
                  <a:srgbClr val="000000"/>
                </a:solidFill>
              </a:rPr>
              <a:t>Free Issue; </a:t>
            </a:r>
          </a:p>
          <a:p>
            <a:pPr lvl="2" eaLnBrk="1" fontAlgn="auto" hangingPunct="1">
              <a:lnSpc>
                <a:spcPct val="77000"/>
              </a:lnSpc>
              <a:spcAft>
                <a:spcPts val="0"/>
              </a:spcAft>
              <a:buFont typeface="Arial" pitchFamily="34" charset="0"/>
              <a:buChar char="•"/>
              <a:defRPr/>
            </a:pPr>
            <a:r>
              <a:rPr lang="en-US" sz="1800" dirty="0" smtClean="0">
                <a:solidFill>
                  <a:srgbClr val="000000"/>
                </a:solidFill>
              </a:rPr>
              <a:t>Downloaded &amp; printed on to regular paper.  POC is usually Unit Intel</a:t>
            </a:r>
          </a:p>
          <a:p>
            <a:pPr marL="685800" lvl="1" indent="-228600" eaLnBrk="1" fontAlgn="auto" hangingPunct="1">
              <a:lnSpc>
                <a:spcPct val="77000"/>
              </a:lnSpc>
              <a:spcAft>
                <a:spcPts val="0"/>
              </a:spcAft>
              <a:buFont typeface="Arial" pitchFamily="34" charset="0"/>
              <a:buChar char="•"/>
              <a:defRPr/>
            </a:pPr>
            <a:r>
              <a:rPr lang="en-US" sz="2000" dirty="0" smtClean="0">
                <a:solidFill>
                  <a:srgbClr val="000000"/>
                </a:solidFill>
              </a:rPr>
              <a:t>IR light</a:t>
            </a:r>
          </a:p>
          <a:p>
            <a:pPr lvl="2" eaLnBrk="1" fontAlgn="auto" hangingPunct="1">
              <a:lnSpc>
                <a:spcPct val="77000"/>
              </a:lnSpc>
              <a:spcAft>
                <a:spcPts val="0"/>
              </a:spcAft>
              <a:buFont typeface="Arial" pitchFamily="34" charset="0"/>
              <a:buChar char="•"/>
              <a:defRPr/>
            </a:pPr>
            <a:r>
              <a:rPr lang="en-US" sz="1800" dirty="0" smtClean="0">
                <a:solidFill>
                  <a:srgbClr val="000000"/>
                </a:solidFill>
              </a:rPr>
              <a:t>Can be battery powered or a Chem light</a:t>
            </a:r>
          </a:p>
        </p:txBody>
      </p:sp>
      <p:pic>
        <p:nvPicPr>
          <p:cNvPr id="15364" name="Object 5"/>
          <p:cNvPicPr>
            <a:picLocks noChangeAspect="1" noChangeArrowheads="1"/>
          </p:cNvPicPr>
          <p:nvPr/>
        </p:nvPicPr>
        <p:blipFill>
          <a:blip r:embed="rId3" cstate="print"/>
          <a:srcRect/>
          <a:stretch>
            <a:fillRect/>
          </a:stretch>
        </p:blipFill>
        <p:spPr bwMode="auto">
          <a:xfrm>
            <a:off x="6400800" y="3429000"/>
            <a:ext cx="2733675" cy="1524000"/>
          </a:xfrm>
          <a:prstGeom prst="rect">
            <a:avLst/>
          </a:prstGeom>
          <a:noFill/>
          <a:ln w="12700">
            <a:noFill/>
            <a:miter lim="800000"/>
            <a:headEnd/>
            <a:tailEnd/>
          </a:ln>
        </p:spPr>
      </p:pic>
      <p:pic>
        <p:nvPicPr>
          <p:cNvPr id="15365" name="Object 6"/>
          <p:cNvPicPr>
            <a:picLocks noChangeAspect="1" noChangeArrowheads="1"/>
          </p:cNvPicPr>
          <p:nvPr/>
        </p:nvPicPr>
        <p:blipFill>
          <a:blip r:embed="rId4" cstate="print"/>
          <a:srcRect/>
          <a:stretch>
            <a:fillRect/>
          </a:stretch>
        </p:blipFill>
        <p:spPr bwMode="auto">
          <a:xfrm>
            <a:off x="6858000" y="1219200"/>
            <a:ext cx="2286000" cy="3429000"/>
          </a:xfrm>
          <a:prstGeom prst="rect">
            <a:avLst/>
          </a:prstGeom>
          <a:noFill/>
          <a:ln w="12700">
            <a:noFill/>
            <a:miter lim="800000"/>
            <a:headEnd/>
            <a:tailEnd/>
          </a:ln>
        </p:spPr>
      </p:pic>
      <p:sp>
        <p:nvSpPr>
          <p:cNvPr id="15366" name="Rectangle 7"/>
          <p:cNvSpPr>
            <a:spLocks noChangeArrowheads="1"/>
          </p:cNvSpPr>
          <p:nvPr/>
        </p:nvSpPr>
        <p:spPr bwMode="auto">
          <a:xfrm>
            <a:off x="3381375" y="2638425"/>
            <a:ext cx="9144000" cy="0"/>
          </a:xfrm>
          <a:prstGeom prst="rect">
            <a:avLst/>
          </a:prstGeom>
          <a:noFill/>
          <a:ln w="12700">
            <a:noFill/>
            <a:miter lim="800000"/>
            <a:headEnd/>
            <a:tailEnd/>
          </a:ln>
        </p:spPr>
        <p:txBody>
          <a:bodyPr>
            <a:spAutoFit/>
          </a:bodyPr>
          <a:lstStyle/>
          <a:p>
            <a:endParaRPr lang="en-US" dirty="0"/>
          </a:p>
        </p:txBody>
      </p:sp>
      <p:pic>
        <p:nvPicPr>
          <p:cNvPr id="15367" name="Picture 8" descr="http://www.nvec-night-vision.com/products/images/flags.jpg"/>
          <p:cNvPicPr>
            <a:picLocks noChangeAspect="1" noChangeArrowheads="1"/>
          </p:cNvPicPr>
          <p:nvPr/>
        </p:nvPicPr>
        <p:blipFill>
          <a:blip r:embed="rId5" r:link="rId6" cstate="print"/>
          <a:srcRect/>
          <a:stretch>
            <a:fillRect/>
          </a:stretch>
        </p:blipFill>
        <p:spPr bwMode="auto">
          <a:xfrm>
            <a:off x="6400800" y="4876800"/>
            <a:ext cx="2743200" cy="1981200"/>
          </a:xfrm>
          <a:prstGeom prst="rect">
            <a:avLst/>
          </a:prstGeom>
          <a:noFill/>
          <a:ln w="9525">
            <a:noFill/>
            <a:miter lim="800000"/>
            <a:headEnd/>
            <a:tailEnd/>
          </a:ln>
        </p:spPr>
      </p:pic>
      <p:pic>
        <p:nvPicPr>
          <p:cNvPr id="15369" name="Picture 4"/>
          <p:cNvPicPr>
            <a:picLocks noChangeArrowheads="1"/>
          </p:cNvPicPr>
          <p:nvPr/>
        </p:nvPicPr>
        <p:blipFill>
          <a:blip r:embed="rId7" cstate="print"/>
          <a:srcRect/>
          <a:stretch>
            <a:fillRect/>
          </a:stretch>
        </p:blipFill>
        <p:spPr bwMode="auto">
          <a:xfrm>
            <a:off x="4648200" y="1600200"/>
            <a:ext cx="2286000" cy="3429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0488"/>
            <a:ext cx="8229600" cy="1143001"/>
          </a:xfrm>
        </p:spPr>
        <p:txBody>
          <a:bodyPr/>
          <a:lstStyle/>
          <a:p>
            <a:pPr eaLnBrk="1" hangingPunct="1">
              <a:defRPr/>
            </a:pPr>
            <a:r>
              <a:rPr lang="en-US" b="1" dirty="0" smtClean="0">
                <a:effectLst>
                  <a:outerShdw blurRad="38100" dist="38100" dir="2700000" algn="tl">
                    <a:srgbClr val="000000">
                      <a:alpha val="43137"/>
                    </a:srgbClr>
                  </a:outerShdw>
                </a:effectLst>
              </a:rPr>
              <a:t>Course Objective</a:t>
            </a:r>
          </a:p>
        </p:txBody>
      </p:sp>
      <p:sp>
        <p:nvSpPr>
          <p:cNvPr id="4" name="Rectangle 3"/>
          <p:cNvSpPr>
            <a:spLocks noGrp="1" noChangeArrowheads="1"/>
          </p:cNvSpPr>
          <p:nvPr>
            <p:ph idx="1"/>
          </p:nvPr>
        </p:nvSpPr>
        <p:spPr>
          <a:xfrm>
            <a:off x="457200" y="1066800"/>
            <a:ext cx="8229600" cy="4525963"/>
          </a:xfrm>
          <a:solidFill>
            <a:schemeClr val="bg1">
              <a:lumMod val="85000"/>
            </a:schemeClr>
          </a:solidFill>
          <a:ln w="19050" cmpd="dbl">
            <a:solidFill>
              <a:schemeClr val="tx1"/>
            </a:solidFill>
          </a:ln>
        </p:spPr>
        <p:txBody>
          <a:bodyPr rtlCol="0">
            <a:normAutofit/>
          </a:bodyPr>
          <a:lstStyle/>
          <a:p>
            <a:pPr algn="just" eaLnBrk="1" fontAlgn="auto" hangingPunct="1">
              <a:lnSpc>
                <a:spcPct val="90000"/>
              </a:lnSpc>
              <a:spcAft>
                <a:spcPts val="0"/>
              </a:spcAft>
              <a:buFontTx/>
              <a:buNone/>
              <a:defRPr/>
            </a:pPr>
            <a:r>
              <a:rPr lang="en-US" sz="2000" dirty="0" smtClean="0"/>
              <a:t>	  Service Members understand their role as Security Cooperation Team to </a:t>
            </a:r>
            <a:r>
              <a:rPr lang="en-US" sz="2000" i="1" dirty="0" smtClean="0"/>
              <a:t>train, advise, and assist Host Nation Security Forces (HNSF)</a:t>
            </a:r>
            <a:r>
              <a:rPr lang="en-US" sz="2000" dirty="0" smtClean="0"/>
              <a:t>.  Teams understand that </a:t>
            </a:r>
            <a:r>
              <a:rPr lang="en-US" sz="2000" i="1" dirty="0" smtClean="0">
                <a:solidFill>
                  <a:srgbClr val="0000CC"/>
                </a:solidFill>
              </a:rPr>
              <a:t>HNSF must </a:t>
            </a:r>
            <a:r>
              <a:rPr lang="en-US" sz="2000" dirty="0" smtClean="0"/>
              <a:t>principally </a:t>
            </a:r>
          </a:p>
          <a:p>
            <a:pPr algn="ctr" eaLnBrk="1" fontAlgn="auto" hangingPunct="1">
              <a:lnSpc>
                <a:spcPct val="90000"/>
              </a:lnSpc>
              <a:spcAft>
                <a:spcPts val="0"/>
              </a:spcAft>
              <a:buFontTx/>
              <a:buNone/>
              <a:defRPr/>
            </a:pPr>
            <a:endParaRPr lang="en-US" dirty="0" smtClean="0"/>
          </a:p>
          <a:p>
            <a:pPr lvl="3" eaLnBrk="1" fontAlgn="auto" hangingPunct="1">
              <a:lnSpc>
                <a:spcPct val="90000"/>
              </a:lnSpc>
              <a:spcAft>
                <a:spcPts val="0"/>
              </a:spcAft>
              <a:buFont typeface="Arial" pitchFamily="34" charset="0"/>
              <a:buChar char="–"/>
              <a:defRPr/>
            </a:pPr>
            <a:r>
              <a:rPr lang="en-US" i="1" dirty="0" smtClean="0"/>
              <a:t> provide </a:t>
            </a:r>
            <a:r>
              <a:rPr lang="en-US" i="1" dirty="0" smtClean="0">
                <a:solidFill>
                  <a:srgbClr val="0000CC"/>
                </a:solidFill>
              </a:rPr>
              <a:t>security</a:t>
            </a:r>
            <a:r>
              <a:rPr lang="en-US" i="1" dirty="0" smtClean="0"/>
              <a:t> for the population</a:t>
            </a:r>
            <a:endParaRPr lang="en-US" dirty="0" smtClean="0"/>
          </a:p>
          <a:p>
            <a:pPr lvl="3" eaLnBrk="1" fontAlgn="auto" hangingPunct="1">
              <a:lnSpc>
                <a:spcPct val="90000"/>
              </a:lnSpc>
              <a:spcAft>
                <a:spcPts val="0"/>
              </a:spcAft>
              <a:buFont typeface="Arial" pitchFamily="34" charset="0"/>
              <a:buChar char="–"/>
              <a:defRPr/>
            </a:pPr>
            <a:r>
              <a:rPr lang="en-US" i="1" dirty="0" smtClean="0"/>
              <a:t> facilitate effective </a:t>
            </a:r>
            <a:r>
              <a:rPr lang="en-US" i="1" dirty="0" smtClean="0">
                <a:solidFill>
                  <a:srgbClr val="0000CC"/>
                </a:solidFill>
              </a:rPr>
              <a:t>governance</a:t>
            </a:r>
          </a:p>
          <a:p>
            <a:pPr lvl="3" eaLnBrk="1" fontAlgn="auto" hangingPunct="1">
              <a:lnSpc>
                <a:spcPct val="90000"/>
              </a:lnSpc>
              <a:spcAft>
                <a:spcPts val="0"/>
              </a:spcAft>
              <a:buFont typeface="Arial" pitchFamily="34" charset="0"/>
              <a:buChar char="–"/>
              <a:defRPr/>
            </a:pPr>
            <a:r>
              <a:rPr lang="en-US" i="1" dirty="0" smtClean="0"/>
              <a:t> assist in the provision of </a:t>
            </a:r>
            <a:r>
              <a:rPr lang="en-US" i="1" dirty="0" smtClean="0">
                <a:solidFill>
                  <a:srgbClr val="0000CC"/>
                </a:solidFill>
              </a:rPr>
              <a:t>basic services</a:t>
            </a:r>
            <a:r>
              <a:rPr lang="en-US" i="1" dirty="0" smtClean="0"/>
              <a:t>, and</a:t>
            </a:r>
          </a:p>
          <a:p>
            <a:pPr lvl="3" eaLnBrk="1" fontAlgn="auto" hangingPunct="1">
              <a:lnSpc>
                <a:spcPct val="90000"/>
              </a:lnSpc>
              <a:spcAft>
                <a:spcPts val="0"/>
              </a:spcAft>
              <a:buFont typeface="Arial" pitchFamily="34" charset="0"/>
              <a:buChar char="–"/>
              <a:defRPr/>
            </a:pPr>
            <a:r>
              <a:rPr lang="en-US" i="1" dirty="0" smtClean="0"/>
              <a:t> </a:t>
            </a:r>
            <a:r>
              <a:rPr lang="en-US" i="1" dirty="0" smtClean="0">
                <a:solidFill>
                  <a:srgbClr val="0000CC"/>
                </a:solidFill>
              </a:rPr>
              <a:t>uphold the rule of law</a:t>
            </a:r>
            <a:r>
              <a:rPr lang="en-US" dirty="0" smtClean="0">
                <a:solidFill>
                  <a:srgbClr val="0000CC"/>
                </a:solidFill>
              </a:rPr>
              <a:t> </a:t>
            </a:r>
          </a:p>
          <a:p>
            <a:pPr lvl="3" eaLnBrk="1" fontAlgn="auto" hangingPunct="1">
              <a:lnSpc>
                <a:spcPct val="90000"/>
              </a:lnSpc>
              <a:spcAft>
                <a:spcPts val="0"/>
              </a:spcAft>
              <a:buFont typeface="Wingdings" pitchFamily="2" charset="2"/>
              <a:buNone/>
              <a:defRPr/>
            </a:pPr>
            <a:endParaRPr lang="en-US" sz="1800" dirty="0" smtClean="0"/>
          </a:p>
          <a:p>
            <a:pPr algn="just" eaLnBrk="1" fontAlgn="auto" hangingPunct="1">
              <a:lnSpc>
                <a:spcPct val="90000"/>
              </a:lnSpc>
              <a:spcAft>
                <a:spcPts val="0"/>
              </a:spcAft>
              <a:buFontTx/>
              <a:buNone/>
              <a:defRPr/>
            </a:pPr>
            <a:r>
              <a:rPr lang="en-US" sz="2000" dirty="0" smtClean="0"/>
              <a:t>	in order to </a:t>
            </a:r>
            <a:r>
              <a:rPr lang="en-US" sz="2000" i="1" dirty="0" smtClean="0">
                <a:solidFill>
                  <a:srgbClr val="0000CC"/>
                </a:solidFill>
              </a:rPr>
              <a:t>prevent subversion, lawlessness, and insurgency, and address drivers of conflict and instability.</a:t>
            </a:r>
            <a:endParaRPr lang="en-US" sz="2000" dirty="0" smtClean="0">
              <a:solidFill>
                <a:srgbClr val="0000CC"/>
              </a:solidFill>
            </a:endParaRPr>
          </a:p>
        </p:txBody>
      </p:sp>
      <p:sp>
        <p:nvSpPr>
          <p:cNvPr id="5" name="TextBox 4"/>
          <p:cNvSpPr txBox="1"/>
          <p:nvPr/>
        </p:nvSpPr>
        <p:spPr>
          <a:xfrm>
            <a:off x="457200" y="5768975"/>
            <a:ext cx="8229600" cy="784225"/>
          </a:xfrm>
          <a:prstGeom prst="rect">
            <a:avLst/>
          </a:prstGeom>
          <a:solidFill>
            <a:schemeClr val="bg2">
              <a:lumMod val="60000"/>
              <a:lumOff val="40000"/>
            </a:schemeClr>
          </a:solidFill>
          <a:ln>
            <a:solidFill>
              <a:schemeClr val="tx1"/>
            </a:solidFill>
          </a:ln>
        </p:spPr>
        <p:txBody>
          <a:bodyPr>
            <a:spAutoFit/>
          </a:bodyPr>
          <a:lstStyle/>
          <a:p>
            <a:pPr algn="ctr" fontAlgn="auto">
              <a:lnSpc>
                <a:spcPct val="90000"/>
              </a:lnSpc>
              <a:spcBef>
                <a:spcPts val="0"/>
              </a:spcBef>
              <a:spcAft>
                <a:spcPts val="0"/>
              </a:spcAft>
              <a:defRPr/>
            </a:pPr>
            <a:r>
              <a:rPr lang="en-US" sz="1600" dirty="0">
                <a:solidFill>
                  <a:srgbClr val="0000CC"/>
                </a:solidFill>
                <a:latin typeface="+mn-lt"/>
                <a:cs typeface="+mn-cs"/>
              </a:rPr>
              <a:t>References: </a:t>
            </a:r>
          </a:p>
          <a:p>
            <a:pPr algn="ctr" fontAlgn="auto">
              <a:lnSpc>
                <a:spcPct val="90000"/>
              </a:lnSpc>
              <a:spcBef>
                <a:spcPts val="0"/>
              </a:spcBef>
              <a:spcAft>
                <a:spcPts val="0"/>
              </a:spcAft>
              <a:defRPr/>
            </a:pPr>
            <a:r>
              <a:rPr lang="en-US" sz="1600" dirty="0">
                <a:solidFill>
                  <a:srgbClr val="0000CC"/>
                </a:solidFill>
                <a:latin typeface="+mn-lt"/>
                <a:cs typeface="+mn-cs"/>
              </a:rPr>
              <a:t>FM 3-07 (Stability Ops), FM 3-07.1 (SFA), FM 3-07.10 (Advising),           </a:t>
            </a:r>
          </a:p>
          <a:p>
            <a:pPr algn="ctr" fontAlgn="auto">
              <a:lnSpc>
                <a:spcPct val="90000"/>
              </a:lnSpc>
              <a:spcBef>
                <a:spcPts val="0"/>
              </a:spcBef>
              <a:spcAft>
                <a:spcPts val="0"/>
              </a:spcAft>
              <a:defRPr/>
            </a:pPr>
            <a:r>
              <a:rPr lang="en-US" sz="1600" dirty="0">
                <a:solidFill>
                  <a:srgbClr val="0000CC"/>
                </a:solidFill>
                <a:latin typeface="+mn-lt"/>
                <a:cs typeface="+mn-cs"/>
              </a:rPr>
              <a:t>                 FM 3-24 (COIN),  FM 3-24.2 (Tactics in COIN)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66800"/>
          </a:xfrm>
        </p:spPr>
        <p:txBody>
          <a:bodyPr/>
          <a:lstStyle/>
          <a:p>
            <a:r>
              <a:rPr lang="en-US" b="1" dirty="0" smtClean="0">
                <a:cs typeface="Arial" pitchFamily="34" charset="0"/>
              </a:rPr>
              <a:t>Recovery</a:t>
            </a:r>
            <a:endParaRPr lang="en-US" b="1" dirty="0">
              <a:cs typeface="Arial" pitchFamily="34" charset="0"/>
            </a:endParaRPr>
          </a:p>
        </p:txBody>
      </p:sp>
      <p:sp>
        <p:nvSpPr>
          <p:cNvPr id="4" name="TextBox 3"/>
          <p:cNvSpPr txBox="1"/>
          <p:nvPr/>
        </p:nvSpPr>
        <p:spPr>
          <a:xfrm>
            <a:off x="685800" y="838200"/>
            <a:ext cx="7848600" cy="400110"/>
          </a:xfrm>
          <a:prstGeom prst="rect">
            <a:avLst/>
          </a:prstGeom>
          <a:noFill/>
        </p:spPr>
        <p:txBody>
          <a:bodyPr wrap="square" rtlCol="0">
            <a:spAutoFit/>
          </a:bodyPr>
          <a:lstStyle/>
          <a:p>
            <a:pPr algn="ctr"/>
            <a:r>
              <a:rPr lang="en-US" sz="2000" b="1" dirty="0" smtClean="0">
                <a:solidFill>
                  <a:srgbClr val="C00000"/>
                </a:solidFill>
              </a:rPr>
              <a:t>YOUR EFFORTS ARE INSTRUMENTAL TO YOUR RECOVERY. </a:t>
            </a:r>
            <a:endParaRPr lang="en-US" sz="2000" dirty="0">
              <a:solidFill>
                <a:srgbClr val="C00000"/>
              </a:solidFill>
            </a:endParaRPr>
          </a:p>
        </p:txBody>
      </p:sp>
      <p:pic>
        <p:nvPicPr>
          <p:cNvPr id="5" name="Picture 7" descr="Security2"/>
          <p:cNvPicPr>
            <a:picLocks noChangeAspect="1" noChangeArrowheads="1"/>
          </p:cNvPicPr>
          <p:nvPr/>
        </p:nvPicPr>
        <p:blipFill>
          <a:blip r:embed="rId2" cstate="print"/>
          <a:srcRect/>
          <a:stretch>
            <a:fillRect/>
          </a:stretch>
        </p:blipFill>
        <p:spPr bwMode="auto">
          <a:xfrm>
            <a:off x="5410200" y="1550987"/>
            <a:ext cx="3581400" cy="2487613"/>
          </a:xfrm>
          <a:prstGeom prst="rect">
            <a:avLst/>
          </a:prstGeom>
          <a:noFill/>
          <a:ln w="9525">
            <a:noFill/>
            <a:miter lim="800000"/>
            <a:headEnd/>
            <a:tailEnd/>
          </a:ln>
        </p:spPr>
      </p:pic>
      <p:pic>
        <p:nvPicPr>
          <p:cNvPr id="6" name="Picture 6"/>
          <p:cNvPicPr>
            <a:picLocks noChangeArrowheads="1"/>
          </p:cNvPicPr>
          <p:nvPr/>
        </p:nvPicPr>
        <p:blipFill>
          <a:blip r:embed="rId3" cstate="print"/>
          <a:srcRect/>
          <a:stretch>
            <a:fillRect/>
          </a:stretch>
        </p:blipFill>
        <p:spPr>
          <a:xfrm>
            <a:off x="6477000" y="3467100"/>
            <a:ext cx="2514600" cy="2933700"/>
          </a:xfrm>
          <a:prstGeom prst="rect">
            <a:avLst/>
          </a:prstGeom>
          <a:noFill/>
        </p:spPr>
      </p:pic>
      <p:sp>
        <p:nvSpPr>
          <p:cNvPr id="7" name="TextBox 6"/>
          <p:cNvSpPr txBox="1"/>
          <p:nvPr/>
        </p:nvSpPr>
        <p:spPr>
          <a:xfrm>
            <a:off x="228600" y="1371600"/>
            <a:ext cx="4648200" cy="5078313"/>
          </a:xfrm>
          <a:prstGeom prst="rect">
            <a:avLst/>
          </a:prstGeom>
          <a:noFill/>
        </p:spPr>
        <p:txBody>
          <a:bodyPr wrap="square" rtlCol="0">
            <a:spAutoFit/>
          </a:bodyPr>
          <a:lstStyle/>
          <a:p>
            <a:pPr>
              <a:buFont typeface="Arial" pitchFamily="34" charset="0"/>
              <a:buChar char="•"/>
            </a:pPr>
            <a:r>
              <a:rPr lang="en-US" dirty="0" smtClean="0"/>
              <a:t> Follow EPA to best of ability.</a:t>
            </a:r>
          </a:p>
          <a:p>
            <a:pPr>
              <a:buFont typeface="Arial" pitchFamily="34" charset="0"/>
              <a:buChar char="•"/>
            </a:pPr>
            <a:endParaRPr lang="en-US" dirty="0" smtClean="0"/>
          </a:p>
          <a:p>
            <a:pPr>
              <a:buFont typeface="Arial" pitchFamily="34" charset="0"/>
              <a:buChar char="•"/>
            </a:pPr>
            <a:r>
              <a:rPr lang="en-US" dirty="0" smtClean="0"/>
              <a:t> Be prepared for any form of recovery.</a:t>
            </a:r>
          </a:p>
          <a:p>
            <a:endParaRPr lang="en-US" dirty="0" smtClean="0"/>
          </a:p>
          <a:p>
            <a:pPr>
              <a:buFont typeface="Arial" pitchFamily="34" charset="0"/>
              <a:buChar char="•"/>
            </a:pPr>
            <a:r>
              <a:rPr lang="en-US" dirty="0" smtClean="0"/>
              <a:t> If applicable, be prepared to authenticate via DD Form 1833. </a:t>
            </a:r>
          </a:p>
          <a:p>
            <a:endParaRPr lang="en-US" dirty="0" smtClean="0"/>
          </a:p>
          <a:p>
            <a:pPr>
              <a:buFont typeface="Arial" pitchFamily="34" charset="0"/>
              <a:buChar char="•"/>
            </a:pPr>
            <a:r>
              <a:rPr lang="en-US" dirty="0" smtClean="0"/>
              <a:t> Assist recovery forces in identifying your position. </a:t>
            </a:r>
          </a:p>
          <a:p>
            <a:r>
              <a:rPr lang="en-US" dirty="0" smtClean="0"/>
              <a:t> </a:t>
            </a:r>
          </a:p>
          <a:p>
            <a:pPr>
              <a:buFont typeface="Arial" pitchFamily="34" charset="0"/>
              <a:buChar char="•"/>
            </a:pPr>
            <a:r>
              <a:rPr lang="en-US" dirty="0" smtClean="0"/>
              <a:t> Assume non-threatening posture. </a:t>
            </a:r>
          </a:p>
          <a:p>
            <a:endParaRPr lang="en-US" dirty="0" smtClean="0"/>
          </a:p>
          <a:p>
            <a:pPr>
              <a:buFont typeface="Arial" pitchFamily="34" charset="0"/>
              <a:buChar char="•"/>
            </a:pPr>
            <a:r>
              <a:rPr lang="en-US" dirty="0" smtClean="0"/>
              <a:t> Secure weapons and avoid quick movement. </a:t>
            </a:r>
          </a:p>
          <a:p>
            <a:endParaRPr lang="en-US" b="1" dirty="0" smtClean="0"/>
          </a:p>
          <a:p>
            <a:pPr>
              <a:buFont typeface="Arial" pitchFamily="34" charset="0"/>
              <a:buChar char="•"/>
            </a:pPr>
            <a:r>
              <a:rPr lang="en-US" b="1" dirty="0" smtClean="0"/>
              <a:t> DO NOT approach recovery vehicle until instructed. </a:t>
            </a:r>
          </a:p>
          <a:p>
            <a:pPr>
              <a:buFont typeface="Arial" pitchFamily="34" charset="0"/>
              <a:buChar char="•"/>
            </a:pPr>
            <a:endParaRPr lang="en-US" dirty="0" smtClean="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title"/>
          </p:nvPr>
        </p:nvSpPr>
        <p:spPr>
          <a:xfrm>
            <a:off x="457200" y="198438"/>
            <a:ext cx="8229600" cy="639762"/>
          </a:xfrm>
        </p:spPr>
        <p:txBody>
          <a:bodyPr rtlCol="0">
            <a:noAutofit/>
          </a:bodyPr>
          <a:lstStyle/>
          <a:p>
            <a:pPr eaLnBrk="1" fontAlgn="auto" hangingPunct="1">
              <a:spcAft>
                <a:spcPts val="0"/>
              </a:spcAft>
              <a:defRPr/>
            </a:pPr>
            <a:r>
              <a:rPr lang="en-US" b="1" dirty="0" smtClean="0">
                <a:cs typeface="Arial" pitchFamily="34" charset="0"/>
              </a:rPr>
              <a:t>Phases of Personnel Recovery</a:t>
            </a:r>
          </a:p>
        </p:txBody>
      </p:sp>
      <p:sp>
        <p:nvSpPr>
          <p:cNvPr id="39939" name="Rectangle 11"/>
          <p:cNvSpPr>
            <a:spLocks noGrp="1" noChangeArrowheads="1"/>
          </p:cNvSpPr>
          <p:nvPr>
            <p:ph sz="half" idx="1"/>
          </p:nvPr>
        </p:nvSpPr>
        <p:spPr>
          <a:xfrm>
            <a:off x="0" y="1752600"/>
            <a:ext cx="4495800" cy="4953000"/>
          </a:xfrm>
        </p:spPr>
        <p:txBody>
          <a:bodyPr/>
          <a:lstStyle/>
          <a:p>
            <a:pPr algn="ctr" eaLnBrk="1" hangingPunct="1">
              <a:lnSpc>
                <a:spcPct val="90000"/>
              </a:lnSpc>
              <a:buFont typeface="Wingdings" pitchFamily="2" charset="2"/>
              <a:buNone/>
            </a:pPr>
            <a:r>
              <a:rPr lang="en-US" sz="3200" u="sng" dirty="0" smtClean="0">
                <a:latin typeface="Arial" charset="0"/>
                <a:cs typeface="Arial" charset="0"/>
              </a:rPr>
              <a:t>VISUAL </a:t>
            </a:r>
          </a:p>
          <a:p>
            <a:pPr eaLnBrk="1" hangingPunct="1">
              <a:lnSpc>
                <a:spcPct val="90000"/>
              </a:lnSpc>
            </a:pPr>
            <a:r>
              <a:rPr lang="en-US" sz="2000" dirty="0" smtClean="0">
                <a:latin typeface="Arial" charset="0"/>
                <a:cs typeface="Arial" charset="0"/>
              </a:rPr>
              <a:t>Mirror</a:t>
            </a:r>
          </a:p>
          <a:p>
            <a:pPr eaLnBrk="1" hangingPunct="1">
              <a:lnSpc>
                <a:spcPct val="90000"/>
              </a:lnSpc>
            </a:pPr>
            <a:r>
              <a:rPr lang="en-US" sz="2000" dirty="0" smtClean="0">
                <a:latin typeface="Arial" charset="0"/>
                <a:cs typeface="Arial" charset="0"/>
              </a:rPr>
              <a:t>Red/Orange Smoke (MK-13 / 124)</a:t>
            </a:r>
          </a:p>
          <a:p>
            <a:pPr eaLnBrk="1" hangingPunct="1">
              <a:lnSpc>
                <a:spcPct val="90000"/>
              </a:lnSpc>
            </a:pPr>
            <a:r>
              <a:rPr lang="en-US" sz="2000" dirty="0" smtClean="0">
                <a:latin typeface="Arial" charset="0"/>
                <a:cs typeface="Arial" charset="0"/>
              </a:rPr>
              <a:t>White/Blue Strobe (SDU 5/E)</a:t>
            </a:r>
          </a:p>
          <a:p>
            <a:pPr eaLnBrk="1" hangingPunct="1">
              <a:lnSpc>
                <a:spcPct val="90000"/>
              </a:lnSpc>
            </a:pPr>
            <a:r>
              <a:rPr lang="en-US" sz="2000" dirty="0" smtClean="0">
                <a:latin typeface="Arial" charset="0"/>
                <a:cs typeface="Arial" charset="0"/>
              </a:rPr>
              <a:t>IR Strobe </a:t>
            </a:r>
          </a:p>
          <a:p>
            <a:pPr lvl="1" eaLnBrk="1" hangingPunct="1">
              <a:lnSpc>
                <a:spcPct val="90000"/>
              </a:lnSpc>
            </a:pPr>
            <a:r>
              <a:rPr lang="en-US" sz="1800" dirty="0" smtClean="0">
                <a:latin typeface="Arial" charset="0"/>
                <a:cs typeface="Arial" charset="0"/>
              </a:rPr>
              <a:t>SDU-5/E, Phoenix, Fire Fly</a:t>
            </a:r>
          </a:p>
          <a:p>
            <a:pPr eaLnBrk="1" hangingPunct="1">
              <a:lnSpc>
                <a:spcPct val="90000"/>
              </a:lnSpc>
            </a:pPr>
            <a:r>
              <a:rPr lang="en-US" sz="2000" dirty="0" smtClean="0">
                <a:latin typeface="Arial" charset="0"/>
                <a:cs typeface="Arial" charset="0"/>
              </a:rPr>
              <a:t>Signal Panel (VS-17/GVX)</a:t>
            </a:r>
          </a:p>
          <a:p>
            <a:pPr eaLnBrk="1" hangingPunct="1">
              <a:lnSpc>
                <a:spcPct val="90000"/>
              </a:lnSpc>
            </a:pPr>
            <a:r>
              <a:rPr lang="en-US" sz="2000" dirty="0" smtClean="0">
                <a:latin typeface="Arial" charset="0"/>
                <a:cs typeface="Arial" charset="0"/>
              </a:rPr>
              <a:t>Panel Marker, Survival Aviation (Orange)</a:t>
            </a:r>
          </a:p>
          <a:p>
            <a:pPr eaLnBrk="1" hangingPunct="1">
              <a:lnSpc>
                <a:spcPct val="90000"/>
              </a:lnSpc>
            </a:pPr>
            <a:r>
              <a:rPr lang="en-US" sz="2000" dirty="0" smtClean="0">
                <a:latin typeface="Arial" charset="0"/>
                <a:cs typeface="Arial" charset="0"/>
              </a:rPr>
              <a:t>Flashlight (Red Lense or IR Cap)</a:t>
            </a:r>
          </a:p>
          <a:p>
            <a:pPr eaLnBrk="1" hangingPunct="1">
              <a:lnSpc>
                <a:spcPct val="90000"/>
              </a:lnSpc>
            </a:pPr>
            <a:r>
              <a:rPr lang="en-US" sz="2000" dirty="0" smtClean="0">
                <a:latin typeface="Arial" charset="0"/>
                <a:cs typeface="Arial" charset="0"/>
              </a:rPr>
              <a:t>IR Chemlight</a:t>
            </a:r>
          </a:p>
          <a:p>
            <a:pPr eaLnBrk="1" hangingPunct="1">
              <a:lnSpc>
                <a:spcPct val="90000"/>
              </a:lnSpc>
            </a:pPr>
            <a:r>
              <a:rPr lang="en-US" sz="2000" dirty="0" smtClean="0">
                <a:latin typeface="Arial" charset="0"/>
                <a:cs typeface="Arial" charset="0"/>
              </a:rPr>
              <a:t>Glint Tape (IR Reflective)</a:t>
            </a:r>
          </a:p>
          <a:p>
            <a:pPr eaLnBrk="1" hangingPunct="1">
              <a:lnSpc>
                <a:spcPct val="90000"/>
              </a:lnSpc>
            </a:pPr>
            <a:r>
              <a:rPr lang="en-US" sz="2000" dirty="0" smtClean="0">
                <a:latin typeface="Arial" charset="0"/>
                <a:cs typeface="Arial" charset="0"/>
              </a:rPr>
              <a:t>Space Blanket</a:t>
            </a:r>
          </a:p>
          <a:p>
            <a:pPr eaLnBrk="1" hangingPunct="1">
              <a:lnSpc>
                <a:spcPct val="90000"/>
              </a:lnSpc>
            </a:pPr>
            <a:r>
              <a:rPr lang="en-US" sz="2000" dirty="0" smtClean="0">
                <a:latin typeface="Arial" charset="0"/>
                <a:cs typeface="Arial" charset="0"/>
              </a:rPr>
              <a:t>Gyro Jet / Pen-Gun Flare</a:t>
            </a:r>
          </a:p>
          <a:p>
            <a:pPr eaLnBrk="1" hangingPunct="1">
              <a:lnSpc>
                <a:spcPct val="90000"/>
              </a:lnSpc>
            </a:pPr>
            <a:endParaRPr lang="en-US" sz="1600" dirty="0" smtClean="0"/>
          </a:p>
        </p:txBody>
      </p:sp>
      <p:sp>
        <p:nvSpPr>
          <p:cNvPr id="39940" name="Rectangle 12"/>
          <p:cNvSpPr>
            <a:spLocks noGrp="1" noChangeArrowheads="1"/>
          </p:cNvSpPr>
          <p:nvPr>
            <p:ph sz="half" idx="2"/>
          </p:nvPr>
        </p:nvSpPr>
        <p:spPr>
          <a:xfrm>
            <a:off x="4800600" y="1828800"/>
            <a:ext cx="4038600" cy="2209800"/>
          </a:xfrm>
        </p:spPr>
        <p:txBody>
          <a:bodyPr/>
          <a:lstStyle/>
          <a:p>
            <a:pPr algn="ctr" eaLnBrk="1" hangingPunct="1">
              <a:lnSpc>
                <a:spcPct val="90000"/>
              </a:lnSpc>
              <a:buFont typeface="Wingdings" pitchFamily="2" charset="2"/>
              <a:buNone/>
            </a:pPr>
            <a:r>
              <a:rPr lang="en-US" sz="3200" u="sng" dirty="0" smtClean="0">
                <a:latin typeface="Arial" charset="0"/>
                <a:cs typeface="Arial" charset="0"/>
              </a:rPr>
              <a:t>ELECTRONIC</a:t>
            </a:r>
          </a:p>
          <a:p>
            <a:pPr eaLnBrk="1" hangingPunct="1">
              <a:lnSpc>
                <a:spcPct val="90000"/>
              </a:lnSpc>
            </a:pPr>
            <a:endParaRPr lang="en-US" sz="2000" dirty="0" smtClean="0">
              <a:latin typeface="Arial" charset="0"/>
              <a:cs typeface="Arial" charset="0"/>
            </a:endParaRPr>
          </a:p>
          <a:p>
            <a:pPr eaLnBrk="1" hangingPunct="1">
              <a:lnSpc>
                <a:spcPct val="90000"/>
              </a:lnSpc>
            </a:pPr>
            <a:r>
              <a:rPr lang="en-US" sz="2000" dirty="0" smtClean="0">
                <a:latin typeface="Arial" charset="0"/>
                <a:cs typeface="Arial" charset="0"/>
              </a:rPr>
              <a:t>Personal Locator Beacon</a:t>
            </a:r>
          </a:p>
          <a:p>
            <a:pPr eaLnBrk="1" hangingPunct="1">
              <a:lnSpc>
                <a:spcPct val="90000"/>
              </a:lnSpc>
            </a:pPr>
            <a:r>
              <a:rPr lang="en-US" sz="2000" dirty="0" smtClean="0">
                <a:latin typeface="Arial" charset="0"/>
                <a:cs typeface="Arial" charset="0"/>
              </a:rPr>
              <a:t>Blue Force Tracker</a:t>
            </a:r>
          </a:p>
          <a:p>
            <a:pPr eaLnBrk="1" hangingPunct="1">
              <a:lnSpc>
                <a:spcPct val="90000"/>
              </a:lnSpc>
            </a:pPr>
            <a:r>
              <a:rPr lang="en-US" sz="2000" dirty="0" smtClean="0">
                <a:latin typeface="Arial" charset="0"/>
                <a:cs typeface="Arial" charset="0"/>
              </a:rPr>
              <a:t>Transceivers</a:t>
            </a:r>
          </a:p>
          <a:p>
            <a:pPr eaLnBrk="1" hangingPunct="1">
              <a:lnSpc>
                <a:spcPct val="90000"/>
              </a:lnSpc>
            </a:pPr>
            <a:endParaRPr lang="en-US" sz="2000" dirty="0" smtClean="0"/>
          </a:p>
        </p:txBody>
      </p:sp>
      <p:sp>
        <p:nvSpPr>
          <p:cNvPr id="39943" name="Text Box 5"/>
          <p:cNvSpPr txBox="1">
            <a:spLocks noChangeArrowheads="1"/>
          </p:cNvSpPr>
          <p:nvPr/>
        </p:nvSpPr>
        <p:spPr bwMode="auto">
          <a:xfrm>
            <a:off x="1524000" y="990600"/>
            <a:ext cx="6019800" cy="534988"/>
          </a:xfrm>
          <a:prstGeom prst="rect">
            <a:avLst/>
          </a:prstGeom>
          <a:noFill/>
          <a:ln w="12700">
            <a:noFill/>
            <a:miter lim="800000"/>
            <a:headEnd/>
            <a:tailEnd/>
          </a:ln>
        </p:spPr>
        <p:txBody>
          <a:bodyPr>
            <a:spAutoFit/>
          </a:bodyPr>
          <a:lstStyle/>
          <a:p>
            <a:pPr algn="ctr" eaLnBrk="0" hangingPunct="0">
              <a:lnSpc>
                <a:spcPct val="90000"/>
              </a:lnSpc>
              <a:spcBef>
                <a:spcPct val="30000"/>
              </a:spcBef>
              <a:buClr>
                <a:schemeClr val="tx2"/>
              </a:buClr>
              <a:buSzPct val="125000"/>
            </a:pPr>
            <a:r>
              <a:rPr lang="en-US" sz="3200" b="1" u="sng" dirty="0">
                <a:solidFill>
                  <a:srgbClr val="FF0000"/>
                </a:solidFill>
              </a:rPr>
              <a:t>LOCATE &amp; IDENTIFY</a:t>
            </a:r>
            <a:endParaRPr lang="en-US" sz="3200" dirty="0"/>
          </a:p>
        </p:txBody>
      </p:sp>
      <p:sp>
        <p:nvSpPr>
          <p:cNvPr id="88077" name="Rectangle 13"/>
          <p:cNvSpPr>
            <a:spLocks noChangeArrowheads="1"/>
          </p:cNvSpPr>
          <p:nvPr/>
        </p:nvSpPr>
        <p:spPr bwMode="auto">
          <a:xfrm>
            <a:off x="4953000" y="4800600"/>
            <a:ext cx="4043363" cy="1421928"/>
          </a:xfrm>
          <a:prstGeom prst="rect">
            <a:avLst/>
          </a:prstGeom>
          <a:noFill/>
          <a:ln w="9525">
            <a:noFill/>
            <a:miter lim="800000"/>
            <a:headEnd/>
            <a:tailEnd/>
          </a:ln>
          <a:effectLst/>
        </p:spPr>
        <p:txBody>
          <a:bodyPr>
            <a:spAutoFit/>
          </a:bodyPr>
          <a:lstStyle/>
          <a:p>
            <a:pPr>
              <a:lnSpc>
                <a:spcPct val="90000"/>
              </a:lnSpc>
              <a:spcBef>
                <a:spcPct val="20000"/>
              </a:spcBef>
              <a:buClr>
                <a:schemeClr val="hlink"/>
              </a:buClr>
              <a:defRPr/>
            </a:pPr>
            <a:r>
              <a:rPr lang="en-US" sz="2400" i="1" dirty="0">
                <a:solidFill>
                  <a:srgbClr val="FF0000"/>
                </a:solidFill>
                <a:latin typeface="Arial" pitchFamily="34" charset="0"/>
              </a:rPr>
              <a:t>Being able to positively identify your location is vital for your security and that of the recovery forces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Grp="1" noChangeArrowheads="1"/>
          </p:cNvSpPr>
          <p:nvPr>
            <p:ph type="body" sz="half" idx="4294967295"/>
          </p:nvPr>
        </p:nvSpPr>
        <p:spPr>
          <a:xfrm>
            <a:off x="4724400" y="1722438"/>
            <a:ext cx="4191000" cy="4678362"/>
          </a:xfrm>
        </p:spPr>
        <p:txBody>
          <a:bodyPr/>
          <a:lstStyle/>
          <a:p>
            <a:pPr eaLnBrk="1" hangingPunct="1">
              <a:lnSpc>
                <a:spcPct val="80000"/>
              </a:lnSpc>
              <a:buSzPct val="115000"/>
            </a:pPr>
            <a:r>
              <a:rPr lang="en-US" sz="2000" dirty="0" smtClean="0">
                <a:solidFill>
                  <a:srgbClr val="000000"/>
                </a:solidFill>
                <a:latin typeface="Arial" charset="0"/>
                <a:cs typeface="Arial" charset="0"/>
              </a:rPr>
              <a:t>Quality construction is key</a:t>
            </a:r>
          </a:p>
          <a:p>
            <a:pPr eaLnBrk="1" hangingPunct="1">
              <a:lnSpc>
                <a:spcPct val="80000"/>
              </a:lnSpc>
              <a:buSzPct val="115000"/>
            </a:pPr>
            <a:r>
              <a:rPr lang="en-US" sz="2000" dirty="0" smtClean="0">
                <a:solidFill>
                  <a:srgbClr val="000000"/>
                </a:solidFill>
                <a:latin typeface="Arial" charset="0"/>
                <a:cs typeface="Arial" charset="0"/>
              </a:rPr>
              <a:t>Ideal Materials are metallic/reflective;</a:t>
            </a:r>
          </a:p>
          <a:p>
            <a:pPr lvl="1" eaLnBrk="1" hangingPunct="1">
              <a:lnSpc>
                <a:spcPct val="80000"/>
              </a:lnSpc>
              <a:buSzPct val="115000"/>
              <a:buFont typeface="Arial" charset="0"/>
              <a:buChar char="‒"/>
            </a:pPr>
            <a:r>
              <a:rPr lang="en-US" sz="1800" dirty="0" smtClean="0">
                <a:solidFill>
                  <a:srgbClr val="000000"/>
                </a:solidFill>
                <a:latin typeface="Arial" charset="0"/>
                <a:cs typeface="Arial" charset="0"/>
              </a:rPr>
              <a:t>Space Blanket</a:t>
            </a:r>
          </a:p>
          <a:p>
            <a:pPr lvl="1" eaLnBrk="1" hangingPunct="1">
              <a:lnSpc>
                <a:spcPct val="80000"/>
              </a:lnSpc>
              <a:buSzPct val="115000"/>
              <a:buFont typeface="Arial" charset="0"/>
              <a:buChar char="‒"/>
            </a:pPr>
            <a:r>
              <a:rPr lang="en-US" sz="1800" dirty="0" smtClean="0">
                <a:solidFill>
                  <a:srgbClr val="000000"/>
                </a:solidFill>
                <a:latin typeface="Arial" charset="0"/>
                <a:cs typeface="Arial" charset="0"/>
              </a:rPr>
              <a:t>Metallic trash (aluminum cans)</a:t>
            </a:r>
          </a:p>
          <a:p>
            <a:pPr eaLnBrk="1" hangingPunct="1">
              <a:lnSpc>
                <a:spcPct val="80000"/>
              </a:lnSpc>
              <a:buSzPct val="115000"/>
            </a:pPr>
            <a:r>
              <a:rPr lang="en-US" sz="2000" b="1" dirty="0" smtClean="0">
                <a:solidFill>
                  <a:srgbClr val="000000"/>
                </a:solidFill>
                <a:latin typeface="Arial" charset="0"/>
                <a:cs typeface="Arial" charset="0"/>
              </a:rPr>
              <a:t>Almost anything will work if coordinated in ISG or an EPA.</a:t>
            </a:r>
          </a:p>
          <a:p>
            <a:pPr eaLnBrk="1" hangingPunct="1">
              <a:lnSpc>
                <a:spcPct val="80000"/>
              </a:lnSpc>
              <a:buSzPct val="115000"/>
            </a:pPr>
            <a:endParaRPr lang="en-US" sz="2000" dirty="0" smtClean="0">
              <a:solidFill>
                <a:srgbClr val="000000"/>
              </a:solidFill>
            </a:endParaRPr>
          </a:p>
        </p:txBody>
      </p:sp>
      <p:sp>
        <p:nvSpPr>
          <p:cNvPr id="187397" name="Rectangle 2"/>
          <p:cNvSpPr>
            <a:spLocks noGrp="1" noChangeArrowheads="1"/>
          </p:cNvSpPr>
          <p:nvPr>
            <p:ph type="title" idx="4294967295"/>
          </p:nvPr>
        </p:nvSpPr>
        <p:spPr>
          <a:xfrm>
            <a:off x="1066800" y="228600"/>
            <a:ext cx="6858000" cy="1143000"/>
          </a:xfrm>
        </p:spPr>
        <p:txBody>
          <a:bodyPr rtlCol="0" anchorCtr="1">
            <a:noAutofit/>
          </a:bodyPr>
          <a:lstStyle/>
          <a:p>
            <a:pPr eaLnBrk="1" fontAlgn="auto" hangingPunct="1">
              <a:spcAft>
                <a:spcPts val="0"/>
              </a:spcAft>
              <a:defRPr/>
            </a:pPr>
            <a:r>
              <a:rPr lang="en-US" b="1" dirty="0" smtClean="0">
                <a:solidFill>
                  <a:srgbClr val="000000"/>
                </a:solidFill>
                <a:cs typeface="Arial" pitchFamily="34" charset="0"/>
              </a:rPr>
              <a:t>Visual Ground To Air Signals (GTAS)</a:t>
            </a:r>
          </a:p>
        </p:txBody>
      </p:sp>
      <p:sp>
        <p:nvSpPr>
          <p:cNvPr id="45060" name="Rectangle 9"/>
          <p:cNvSpPr>
            <a:spLocks noGrp="1" noChangeArrowheads="1"/>
          </p:cNvSpPr>
          <p:nvPr>
            <p:ph type="body" sz="half" idx="4294967295"/>
          </p:nvPr>
        </p:nvSpPr>
        <p:spPr>
          <a:xfrm>
            <a:off x="0" y="1600200"/>
            <a:ext cx="4267200" cy="5257800"/>
          </a:xfrm>
        </p:spPr>
        <p:txBody>
          <a:bodyPr/>
          <a:lstStyle/>
          <a:p>
            <a:pPr eaLnBrk="1" hangingPunct="1">
              <a:buSzPct val="115000"/>
            </a:pPr>
            <a:r>
              <a:rPr lang="en-US" sz="2000" dirty="0" smtClean="0">
                <a:solidFill>
                  <a:srgbClr val="000000"/>
                </a:solidFill>
                <a:latin typeface="Arial" charset="0"/>
                <a:cs typeface="Arial" charset="0"/>
              </a:rPr>
              <a:t>Commonly constructed in the shape of large letters or shapes. </a:t>
            </a:r>
          </a:p>
          <a:p>
            <a:pPr eaLnBrk="1" hangingPunct="1">
              <a:buSzPct val="115000"/>
            </a:pPr>
            <a:r>
              <a:rPr lang="en-US" sz="2000" dirty="0" smtClean="0">
                <a:solidFill>
                  <a:srgbClr val="000000"/>
                </a:solidFill>
                <a:latin typeface="Arial" charset="0"/>
                <a:cs typeface="Arial" charset="0"/>
              </a:rPr>
              <a:t>They are intended to be seen from aircraft or </a:t>
            </a:r>
            <a:r>
              <a:rPr lang="en-US" sz="2000" b="1" dirty="0" smtClean="0">
                <a:solidFill>
                  <a:srgbClr val="000000"/>
                </a:solidFill>
                <a:latin typeface="Arial" charset="0"/>
                <a:cs typeface="Arial" charset="0"/>
              </a:rPr>
              <a:t>other assets</a:t>
            </a:r>
            <a:r>
              <a:rPr lang="en-US" sz="2000" dirty="0" smtClean="0">
                <a:solidFill>
                  <a:srgbClr val="000000"/>
                </a:solidFill>
                <a:latin typeface="Arial" charset="0"/>
                <a:cs typeface="Arial" charset="0"/>
              </a:rPr>
              <a:t>. </a:t>
            </a:r>
          </a:p>
          <a:p>
            <a:pPr lvl="1" eaLnBrk="1" hangingPunct="1">
              <a:buSzPct val="115000"/>
              <a:buFont typeface="Arial" charset="0"/>
              <a:buChar char="‒"/>
            </a:pPr>
            <a:r>
              <a:rPr lang="en-US" sz="1800" dirty="0" smtClean="0">
                <a:solidFill>
                  <a:srgbClr val="000000"/>
                </a:solidFill>
                <a:latin typeface="Arial" charset="0"/>
                <a:cs typeface="Arial" charset="0"/>
              </a:rPr>
              <a:t>Contrast and Angularity is most easily observed from the air. </a:t>
            </a:r>
          </a:p>
          <a:p>
            <a:pPr eaLnBrk="1" hangingPunct="1">
              <a:buSzPct val="115000"/>
            </a:pPr>
            <a:r>
              <a:rPr lang="en-US" sz="2000" dirty="0" smtClean="0">
                <a:solidFill>
                  <a:srgbClr val="000000"/>
                </a:solidFill>
                <a:latin typeface="Arial" charset="0"/>
                <a:cs typeface="Arial" charset="0"/>
              </a:rPr>
              <a:t>The goal in site selection is to make them unobservable to ground forces</a:t>
            </a:r>
          </a:p>
          <a:p>
            <a:pPr eaLnBrk="1" hangingPunct="1">
              <a:buSzPct val="115000"/>
            </a:pPr>
            <a:r>
              <a:rPr lang="en-US" sz="2000" dirty="0" smtClean="0">
                <a:solidFill>
                  <a:srgbClr val="000000"/>
                </a:solidFill>
                <a:latin typeface="Arial" charset="0"/>
                <a:cs typeface="Arial" charset="0"/>
              </a:rPr>
              <a:t>Construction principles</a:t>
            </a:r>
          </a:p>
          <a:p>
            <a:pPr lvl="1" eaLnBrk="1" hangingPunct="1">
              <a:buSzPct val="115000"/>
              <a:buFont typeface="Arial" charset="0"/>
              <a:buChar char="‒"/>
            </a:pPr>
            <a:r>
              <a:rPr lang="en-US" sz="1800" dirty="0" smtClean="0">
                <a:solidFill>
                  <a:srgbClr val="000000"/>
                </a:solidFill>
                <a:latin typeface="Arial" charset="0"/>
                <a:cs typeface="Arial" charset="0"/>
              </a:rPr>
              <a:t>Size 18’ X 3’</a:t>
            </a:r>
          </a:p>
          <a:p>
            <a:pPr lvl="1" eaLnBrk="1" hangingPunct="1">
              <a:buSzPct val="115000"/>
              <a:buFont typeface="Arial" charset="0"/>
              <a:buChar char="‒"/>
            </a:pPr>
            <a:r>
              <a:rPr lang="en-US" sz="1800" dirty="0" smtClean="0">
                <a:solidFill>
                  <a:srgbClr val="000000"/>
                </a:solidFill>
                <a:latin typeface="Arial" charset="0"/>
                <a:cs typeface="Arial" charset="0"/>
              </a:rPr>
              <a:t>Ratio 6 to 1</a:t>
            </a:r>
          </a:p>
        </p:txBody>
      </p:sp>
      <p:grpSp>
        <p:nvGrpSpPr>
          <p:cNvPr id="2" name="Group 12"/>
          <p:cNvGrpSpPr>
            <a:grpSpLocks/>
          </p:cNvGrpSpPr>
          <p:nvPr/>
        </p:nvGrpSpPr>
        <p:grpSpPr bwMode="auto">
          <a:xfrm>
            <a:off x="76200" y="5119688"/>
            <a:ext cx="806450" cy="1433512"/>
            <a:chOff x="3192" y="2937"/>
            <a:chExt cx="508" cy="903"/>
          </a:xfrm>
        </p:grpSpPr>
        <p:sp>
          <p:nvSpPr>
            <p:cNvPr id="45066" name="Text Box 7"/>
            <p:cNvSpPr txBox="1">
              <a:spLocks noChangeArrowheads="1"/>
            </p:cNvSpPr>
            <p:nvPr/>
          </p:nvSpPr>
          <p:spPr bwMode="auto">
            <a:xfrm>
              <a:off x="3192" y="2937"/>
              <a:ext cx="508" cy="903"/>
            </a:xfrm>
            <a:prstGeom prst="rect">
              <a:avLst/>
            </a:prstGeom>
            <a:noFill/>
            <a:ln w="9525">
              <a:noFill/>
              <a:miter lim="800000"/>
              <a:headEnd/>
              <a:tailEnd/>
            </a:ln>
          </p:spPr>
          <p:txBody>
            <a:bodyPr>
              <a:spAutoFit/>
            </a:bodyPr>
            <a:lstStyle/>
            <a:p>
              <a:r>
                <a:rPr lang="en-US" sz="8800" b="1" dirty="0">
                  <a:solidFill>
                    <a:srgbClr val="CC9900"/>
                  </a:solidFill>
                </a:rPr>
                <a:t>_</a:t>
              </a:r>
            </a:p>
          </p:txBody>
        </p:sp>
        <p:sp>
          <p:nvSpPr>
            <p:cNvPr id="45067" name="Text Box 6"/>
            <p:cNvSpPr txBox="1">
              <a:spLocks noChangeArrowheads="1"/>
            </p:cNvSpPr>
            <p:nvPr/>
          </p:nvSpPr>
          <p:spPr bwMode="auto">
            <a:xfrm>
              <a:off x="3196" y="3091"/>
              <a:ext cx="500" cy="749"/>
            </a:xfrm>
            <a:prstGeom prst="rect">
              <a:avLst/>
            </a:prstGeom>
            <a:noFill/>
            <a:ln w="9525">
              <a:noFill/>
              <a:miter lim="800000"/>
              <a:headEnd/>
              <a:tailEnd/>
            </a:ln>
          </p:spPr>
          <p:txBody>
            <a:bodyPr>
              <a:spAutoFit/>
            </a:bodyPr>
            <a:lstStyle/>
            <a:p>
              <a:r>
                <a:rPr lang="en-US" sz="7200" b="1" dirty="0">
                  <a:solidFill>
                    <a:srgbClr val="CC9900"/>
                  </a:solidFill>
                </a:rPr>
                <a:t>X</a:t>
              </a:r>
            </a:p>
          </p:txBody>
        </p:sp>
      </p:grpSp>
      <p:sp>
        <p:nvSpPr>
          <p:cNvPr id="45062" name="Text Box 4"/>
          <p:cNvSpPr txBox="1">
            <a:spLocks noChangeArrowheads="1"/>
          </p:cNvSpPr>
          <p:nvPr/>
        </p:nvSpPr>
        <p:spPr bwMode="auto">
          <a:xfrm>
            <a:off x="762000" y="5252554"/>
            <a:ext cx="1065212" cy="1555750"/>
          </a:xfrm>
          <a:prstGeom prst="rect">
            <a:avLst/>
          </a:prstGeom>
          <a:noFill/>
          <a:ln w="9525">
            <a:noFill/>
            <a:miter lim="800000"/>
            <a:headEnd/>
            <a:tailEnd/>
          </a:ln>
        </p:spPr>
        <p:txBody>
          <a:bodyPr wrap="none">
            <a:spAutoFit/>
          </a:bodyPr>
          <a:lstStyle/>
          <a:p>
            <a:r>
              <a:rPr lang="en-US" sz="9600" b="1" dirty="0">
                <a:solidFill>
                  <a:srgbClr val="CC9900"/>
                </a:solidFill>
              </a:rPr>
              <a:t>K</a:t>
            </a:r>
          </a:p>
        </p:txBody>
      </p:sp>
      <p:grpSp>
        <p:nvGrpSpPr>
          <p:cNvPr id="3" name="Group 13"/>
          <p:cNvGrpSpPr>
            <a:grpSpLocks/>
          </p:cNvGrpSpPr>
          <p:nvPr/>
        </p:nvGrpSpPr>
        <p:grpSpPr bwMode="auto">
          <a:xfrm>
            <a:off x="1702904" y="3889508"/>
            <a:ext cx="1060450" cy="3019425"/>
            <a:chOff x="4464" y="2208"/>
            <a:chExt cx="668" cy="1902"/>
          </a:xfrm>
        </p:grpSpPr>
        <p:sp>
          <p:nvSpPr>
            <p:cNvPr id="45064" name="Text Box 5"/>
            <p:cNvSpPr txBox="1">
              <a:spLocks noChangeArrowheads="1"/>
            </p:cNvSpPr>
            <p:nvPr/>
          </p:nvSpPr>
          <p:spPr bwMode="auto">
            <a:xfrm>
              <a:off x="4464" y="2208"/>
              <a:ext cx="668" cy="1902"/>
            </a:xfrm>
            <a:prstGeom prst="rect">
              <a:avLst/>
            </a:prstGeom>
            <a:noFill/>
            <a:ln w="9525">
              <a:noFill/>
              <a:miter lim="800000"/>
              <a:headEnd/>
              <a:tailEnd/>
            </a:ln>
          </p:spPr>
          <p:txBody>
            <a:bodyPr>
              <a:spAutoFit/>
            </a:bodyPr>
            <a:lstStyle/>
            <a:p>
              <a:r>
                <a:rPr lang="en-US" sz="9600" b="1" dirty="0">
                  <a:solidFill>
                    <a:srgbClr val="CC9900"/>
                  </a:solidFill>
                </a:rPr>
                <a:t> +</a:t>
              </a:r>
            </a:p>
          </p:txBody>
        </p:sp>
        <p:sp>
          <p:nvSpPr>
            <p:cNvPr id="45065" name="Text Box 8"/>
            <p:cNvSpPr txBox="1">
              <a:spLocks noChangeArrowheads="1"/>
            </p:cNvSpPr>
            <p:nvPr/>
          </p:nvSpPr>
          <p:spPr bwMode="auto">
            <a:xfrm>
              <a:off x="4464" y="2435"/>
              <a:ext cx="543" cy="980"/>
            </a:xfrm>
            <a:prstGeom prst="rect">
              <a:avLst/>
            </a:prstGeom>
            <a:noFill/>
            <a:ln w="9525">
              <a:noFill/>
              <a:miter lim="800000"/>
              <a:headEnd/>
              <a:tailEnd/>
            </a:ln>
          </p:spPr>
          <p:txBody>
            <a:bodyPr wrap="none">
              <a:spAutoFit/>
            </a:bodyPr>
            <a:lstStyle/>
            <a:p>
              <a:r>
                <a:rPr lang="en-US" sz="9600" dirty="0">
                  <a:solidFill>
                    <a:srgbClr val="CC9900"/>
                  </a:solidFill>
                </a:rPr>
                <a:t>_</a:t>
              </a:r>
            </a:p>
          </p:txBody>
        </p:sp>
      </p:grpSp>
      <p:pic>
        <p:nvPicPr>
          <p:cNvPr id="12" name="Picture 2" descr="SOS"/>
          <p:cNvPicPr>
            <a:picLocks noChangeAspect="1" noChangeArrowheads="1"/>
          </p:cNvPicPr>
          <p:nvPr/>
        </p:nvPicPr>
        <p:blipFill>
          <a:blip r:embed="rId3" cstate="print"/>
          <a:srcRect/>
          <a:stretch>
            <a:fillRect/>
          </a:stretch>
        </p:blipFill>
        <p:spPr bwMode="auto">
          <a:xfrm>
            <a:off x="4038600" y="3837062"/>
            <a:ext cx="4572000" cy="2563738"/>
          </a:xfrm>
          <a:prstGeom prst="rect">
            <a:avLst/>
          </a:prstGeom>
          <a:noFill/>
          <a:ln w="9525">
            <a:solidFill>
              <a:srgbClr val="CC9900"/>
            </a:solid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9359"/>
            <a:ext cx="9144000" cy="5447641"/>
          </a:xfrm>
          <a:noFill/>
          <a:ln>
            <a:noFill/>
          </a:ln>
        </p:spPr>
        <p:txBody>
          <a:bodyPr>
            <a:spAutoFit/>
          </a:bodyPr>
          <a:lstStyle/>
          <a:p>
            <a:pPr marL="411163">
              <a:buNone/>
            </a:pPr>
            <a:r>
              <a:rPr lang="en-US" sz="2400" dirty="0" smtClean="0">
                <a:latin typeface="Arial" pitchFamily="34" charset="0"/>
                <a:cs typeface="Arial" pitchFamily="34" charset="0"/>
              </a:rPr>
              <a:t>Considerations</a:t>
            </a:r>
          </a:p>
          <a:p>
            <a:pPr>
              <a:buFont typeface="Arial" pitchFamily="34" charset="0"/>
              <a:buChar char="•"/>
            </a:pPr>
            <a:r>
              <a:rPr lang="en-US" sz="2000" dirty="0" smtClean="0">
                <a:latin typeface="Arial" pitchFamily="34" charset="0"/>
                <a:cs typeface="Arial" pitchFamily="34" charset="0"/>
              </a:rPr>
              <a:t>Give specific instructions on how IP identify themselves to friendly forces. </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Authentication may not be immediately possible due to tactical situation (extraction from high-threat area).</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IP may not be immediately recognized as part of the friendly force.</a:t>
            </a:r>
          </a:p>
          <a:p>
            <a:pPr lvl="1">
              <a:buNone/>
            </a:pPr>
            <a:r>
              <a:rPr lang="en-US" sz="2000" dirty="0" smtClean="0">
                <a:latin typeface="Arial" pitchFamily="34" charset="0"/>
                <a:cs typeface="Arial" pitchFamily="34" charset="0"/>
              </a:rPr>
              <a:t>-  U.S. personnel wearing disguise.</a:t>
            </a:r>
          </a:p>
          <a:p>
            <a:pPr lvl="1">
              <a:buNone/>
            </a:pPr>
            <a:r>
              <a:rPr lang="en-US" sz="2000" dirty="0" smtClean="0">
                <a:latin typeface="Arial" pitchFamily="34" charset="0"/>
                <a:cs typeface="Arial" pitchFamily="34" charset="0"/>
              </a:rPr>
              <a:t>-  Host nation personnel.</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In unassisted recovery, it is possible that the presence of IP is unknown to the recovery force (especially if not from the same unit). </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Friendly forces are more likely to open fire when unexpectedly contacted in hostile areas.</a:t>
            </a:r>
          </a:p>
        </p:txBody>
      </p:sp>
      <p:sp>
        <p:nvSpPr>
          <p:cNvPr id="4" name="TextBox 3"/>
          <p:cNvSpPr txBox="1"/>
          <p:nvPr/>
        </p:nvSpPr>
        <p:spPr>
          <a:xfrm>
            <a:off x="1457325" y="144959"/>
            <a:ext cx="5810250" cy="769441"/>
          </a:xfrm>
          <a:prstGeom prst="rect">
            <a:avLst/>
          </a:prstGeom>
          <a:noFill/>
        </p:spPr>
        <p:txBody>
          <a:bodyPr wrap="square" rtlCol="0">
            <a:spAutoFit/>
          </a:bodyPr>
          <a:lstStyle/>
          <a:p>
            <a:pPr algn="ctr"/>
            <a:r>
              <a:rPr lang="en-US" sz="4400" b="1" dirty="0" smtClean="0">
                <a:latin typeface="+mj-lt"/>
              </a:rPr>
              <a:t>Link-up Procedures</a:t>
            </a:r>
            <a:endParaRPr lang="en-US" sz="4400" b="1" dirty="0">
              <a:latin typeface="+mj-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Links</a:t>
            </a:r>
            <a:endParaRPr lang="en-US" b="1" dirty="0"/>
          </a:p>
        </p:txBody>
      </p:sp>
      <p:sp>
        <p:nvSpPr>
          <p:cNvPr id="3" name="Content Placeholder 2"/>
          <p:cNvSpPr>
            <a:spLocks noGrp="1"/>
          </p:cNvSpPr>
          <p:nvPr>
            <p:ph idx="1"/>
          </p:nvPr>
        </p:nvSpPr>
        <p:spPr>
          <a:xfrm>
            <a:off x="457200" y="1417637"/>
            <a:ext cx="8229600" cy="4525963"/>
          </a:xfrm>
        </p:spPr>
        <p:txBody>
          <a:bodyPr/>
          <a:lstStyle/>
          <a:p>
            <a:r>
              <a:rPr lang="en-US" u="sng" dirty="0" smtClean="0">
                <a:hlinkClick r:id="rId2"/>
              </a:rPr>
              <a:t>https://jkodirect.jten.mil/Atlas2/faces/page/login/Login.seam?cid=92378</a:t>
            </a:r>
            <a:r>
              <a:rPr lang="en-US" dirty="0" smtClean="0"/>
              <a:t> </a:t>
            </a:r>
          </a:p>
          <a:p>
            <a:endParaRPr lang="en-US" dirty="0" smtClean="0"/>
          </a:p>
          <a:p>
            <a:r>
              <a:rPr lang="en-US" u="sng" dirty="0" smtClean="0">
                <a:hlinkClick r:id="rId3"/>
              </a:rPr>
              <a:t>https://combinedarmscenter.army.mil/mccoe/CDID/PRPO/Pages/default.aspx</a:t>
            </a:r>
            <a:r>
              <a:rPr lang="en-US" dirty="0" smtClean="0"/>
              <a:t> </a:t>
            </a:r>
          </a:p>
          <a:p>
            <a:endParaRPr lang="en-US" u="sng" dirty="0" smtClean="0">
              <a:hlinkClick r:id="rId4"/>
            </a:endParaRPr>
          </a:p>
          <a:p>
            <a:r>
              <a:rPr lang="en-US" u="sng" dirty="0" smtClean="0">
                <a:hlinkClick r:id="rId4"/>
              </a:rPr>
              <a:t>https://www.us.army.mil/suite/page/650428</a:t>
            </a:r>
            <a:r>
              <a:rPr lang="en-US" dirty="0" smtClean="0"/>
              <a:t> </a:t>
            </a:r>
          </a:p>
          <a:p>
            <a:pPr>
              <a:buNone/>
            </a:pPr>
            <a:r>
              <a:rPr lang="en-US" sz="2000" dirty="0" smtClean="0"/>
              <a:t>(SERE 100.1, PR101A, PR101B, PR101C, PR102, PR202)</a:t>
            </a:r>
          </a:p>
          <a:p>
            <a:pPr>
              <a:buNone/>
            </a:pPr>
            <a:r>
              <a:rPr lang="en-US" sz="2000" dirty="0" smtClean="0"/>
              <a:t>USCENTCOM Moderate Risk of Isolation (MRI)</a:t>
            </a:r>
            <a:endParaRPr lang="en-US" sz="20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0"/>
            <a:ext cx="7848600" cy="1143000"/>
          </a:xfrm>
        </p:spPr>
        <p:txBody>
          <a:bodyPr/>
          <a:lstStyle/>
          <a:p>
            <a:r>
              <a:rPr lang="en-US" sz="4000" b="1" dirty="0" smtClean="0"/>
              <a:t>Questions</a:t>
            </a:r>
            <a:endParaRPr lang="en-US" sz="4000" b="1" dirty="0"/>
          </a:p>
        </p:txBody>
      </p:sp>
      <p:sp>
        <p:nvSpPr>
          <p:cNvPr id="3" name="TextBox 2"/>
          <p:cNvSpPr txBox="1"/>
          <p:nvPr/>
        </p:nvSpPr>
        <p:spPr>
          <a:xfrm>
            <a:off x="685800" y="1461036"/>
            <a:ext cx="7848600" cy="369332"/>
          </a:xfrm>
          <a:prstGeom prst="rect">
            <a:avLst/>
          </a:prstGeom>
          <a:noFill/>
        </p:spPr>
        <p:txBody>
          <a:bodyPr wrap="square" rtlCol="0">
            <a:spAutoFit/>
          </a:bodyPr>
          <a:lstStyle/>
          <a:p>
            <a:r>
              <a:rPr lang="en-US" dirty="0" smtClean="0"/>
              <a:t>What is the Guardian Angel Program?</a:t>
            </a:r>
            <a:endParaRPr lang="en-US" dirty="0"/>
          </a:p>
        </p:txBody>
      </p:sp>
      <p:sp>
        <p:nvSpPr>
          <p:cNvPr id="4" name="TextBox 3"/>
          <p:cNvSpPr txBox="1"/>
          <p:nvPr/>
        </p:nvSpPr>
        <p:spPr>
          <a:xfrm>
            <a:off x="685800" y="2623900"/>
            <a:ext cx="7848600" cy="369332"/>
          </a:xfrm>
          <a:prstGeom prst="rect">
            <a:avLst/>
          </a:prstGeom>
          <a:noFill/>
        </p:spPr>
        <p:txBody>
          <a:bodyPr wrap="square" rtlCol="0">
            <a:spAutoFit/>
          </a:bodyPr>
          <a:lstStyle/>
          <a:p>
            <a:r>
              <a:rPr lang="en-US" dirty="0" smtClean="0"/>
              <a:t>What is an Alamo Plan?</a:t>
            </a:r>
            <a:endParaRPr lang="en-US" dirty="0"/>
          </a:p>
        </p:txBody>
      </p:sp>
      <p:sp>
        <p:nvSpPr>
          <p:cNvPr id="5" name="TextBox 4"/>
          <p:cNvSpPr txBox="1"/>
          <p:nvPr/>
        </p:nvSpPr>
        <p:spPr>
          <a:xfrm>
            <a:off x="685800" y="3869584"/>
            <a:ext cx="7848600" cy="369332"/>
          </a:xfrm>
          <a:prstGeom prst="rect">
            <a:avLst/>
          </a:prstGeom>
          <a:noFill/>
        </p:spPr>
        <p:txBody>
          <a:bodyPr wrap="square" rtlCol="0">
            <a:spAutoFit/>
          </a:bodyPr>
          <a:lstStyle/>
          <a:p>
            <a:r>
              <a:rPr lang="en-US" dirty="0" smtClean="0"/>
              <a:t>What are the five PR tasks?</a:t>
            </a:r>
            <a:endParaRPr lang="en-US" dirty="0"/>
          </a:p>
        </p:txBody>
      </p:sp>
      <p:sp>
        <p:nvSpPr>
          <p:cNvPr id="6" name="TextBox 5"/>
          <p:cNvSpPr txBox="1"/>
          <p:nvPr/>
        </p:nvSpPr>
        <p:spPr>
          <a:xfrm>
            <a:off x="685800" y="4949624"/>
            <a:ext cx="7848600" cy="369332"/>
          </a:xfrm>
          <a:prstGeom prst="rect">
            <a:avLst/>
          </a:prstGeom>
          <a:noFill/>
        </p:spPr>
        <p:txBody>
          <a:bodyPr wrap="square" rtlCol="0">
            <a:spAutoFit/>
          </a:bodyPr>
          <a:lstStyle/>
          <a:p>
            <a:r>
              <a:rPr lang="en-US" dirty="0" smtClean="0"/>
              <a:t>What is an Evasion Plan of Action (EPA)</a:t>
            </a:r>
            <a:endParaRPr lang="en-US" dirty="0"/>
          </a:p>
        </p:txBody>
      </p:sp>
      <p:sp>
        <p:nvSpPr>
          <p:cNvPr id="7" name="TextBox 6"/>
          <p:cNvSpPr txBox="1"/>
          <p:nvPr/>
        </p:nvSpPr>
        <p:spPr>
          <a:xfrm>
            <a:off x="1371600" y="2918756"/>
            <a:ext cx="6858000" cy="923330"/>
          </a:xfrm>
          <a:prstGeom prst="rect">
            <a:avLst/>
          </a:prstGeom>
          <a:noFill/>
        </p:spPr>
        <p:txBody>
          <a:bodyPr wrap="square" rtlCol="0">
            <a:spAutoFit/>
          </a:bodyPr>
          <a:lstStyle/>
          <a:p>
            <a:r>
              <a:rPr lang="en-US" dirty="0" smtClean="0"/>
              <a:t>An internal plan developed to allow Security Cooperation Teams the ability to maintain and sustain an isolated defensive position for up to 72 hours.</a:t>
            </a:r>
            <a:endParaRPr lang="en-US" dirty="0"/>
          </a:p>
        </p:txBody>
      </p:sp>
      <p:sp>
        <p:nvSpPr>
          <p:cNvPr id="9" name="TextBox 8"/>
          <p:cNvSpPr txBox="1"/>
          <p:nvPr/>
        </p:nvSpPr>
        <p:spPr>
          <a:xfrm>
            <a:off x="1371600" y="1752596"/>
            <a:ext cx="6705600" cy="646331"/>
          </a:xfrm>
          <a:prstGeom prst="rect">
            <a:avLst/>
          </a:prstGeom>
          <a:noFill/>
        </p:spPr>
        <p:txBody>
          <a:bodyPr wrap="square" rtlCol="0">
            <a:spAutoFit/>
          </a:bodyPr>
          <a:lstStyle/>
          <a:p>
            <a:r>
              <a:rPr lang="en-US" dirty="0" smtClean="0"/>
              <a:t>An individual designated who conducts passive surveillance during all engagements</a:t>
            </a:r>
            <a:endParaRPr lang="en-US" dirty="0"/>
          </a:p>
        </p:txBody>
      </p:sp>
      <p:sp>
        <p:nvSpPr>
          <p:cNvPr id="10" name="TextBox 9"/>
          <p:cNvSpPr txBox="1"/>
          <p:nvPr/>
        </p:nvSpPr>
        <p:spPr>
          <a:xfrm>
            <a:off x="1371600" y="5241236"/>
            <a:ext cx="6934200" cy="646331"/>
          </a:xfrm>
          <a:prstGeom prst="rect">
            <a:avLst/>
          </a:prstGeom>
          <a:noFill/>
        </p:spPr>
        <p:txBody>
          <a:bodyPr wrap="square" rtlCol="0">
            <a:spAutoFit/>
          </a:bodyPr>
          <a:lstStyle/>
          <a:p>
            <a:r>
              <a:rPr lang="en-US" dirty="0" smtClean="0"/>
              <a:t>A course of action developed before executing a mission that improves an evader’s chance to return to friendly lines.</a:t>
            </a:r>
            <a:endParaRPr lang="en-US" dirty="0"/>
          </a:p>
        </p:txBody>
      </p:sp>
      <p:sp>
        <p:nvSpPr>
          <p:cNvPr id="11" name="TextBox 10"/>
          <p:cNvSpPr txBox="1"/>
          <p:nvPr/>
        </p:nvSpPr>
        <p:spPr>
          <a:xfrm>
            <a:off x="1371600" y="4184372"/>
            <a:ext cx="6781800" cy="369332"/>
          </a:xfrm>
          <a:prstGeom prst="rect">
            <a:avLst/>
          </a:prstGeom>
          <a:noFill/>
        </p:spPr>
        <p:txBody>
          <a:bodyPr wrap="square" rtlCol="0">
            <a:spAutoFit/>
          </a:bodyPr>
          <a:lstStyle/>
          <a:p>
            <a:r>
              <a:rPr lang="en-US" dirty="0" smtClean="0"/>
              <a:t>Report, Locate, Support, Recover, and Re-integrate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1+#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effectLst>
                  <a:outerShdw blurRad="38100" dist="38100" dir="2700000" algn="tl">
                    <a:srgbClr val="000000">
                      <a:alpha val="43137"/>
                    </a:srgbClr>
                  </a:outerShdw>
                </a:effectLst>
              </a:rPr>
              <a:t>Learning Objective</a:t>
            </a:r>
            <a:endParaRPr lang="en-US" b="1" dirty="0">
              <a:effectLst>
                <a:outerShdw blurRad="38100" dist="38100" dir="2700000" algn="tl">
                  <a:srgbClr val="000000">
                    <a:alpha val="43137"/>
                  </a:srgbClr>
                </a:outerShdw>
              </a:effectLst>
            </a:endParaRPr>
          </a:p>
        </p:txBody>
      </p:sp>
      <p:sp>
        <p:nvSpPr>
          <p:cNvPr id="4" name="Rectangle 3"/>
          <p:cNvSpPr>
            <a:spLocks noGrp="1" noChangeArrowheads="1"/>
          </p:cNvSpPr>
          <p:nvPr>
            <p:ph idx="1"/>
          </p:nvPr>
        </p:nvSpPr>
        <p:spPr>
          <a:xfrm>
            <a:off x="457200" y="1143000"/>
            <a:ext cx="8229600" cy="4525963"/>
          </a:xfrm>
          <a:solidFill>
            <a:schemeClr val="bg1">
              <a:lumMod val="85000"/>
            </a:schemeClr>
          </a:solidFill>
          <a:ln w="19050" cmpd="dbl">
            <a:solidFill>
              <a:schemeClr val="tx1"/>
            </a:solidFill>
          </a:ln>
        </p:spPr>
        <p:txBody>
          <a:bodyPr rtlCol="0">
            <a:normAutofit/>
          </a:bodyPr>
          <a:lstStyle/>
          <a:p>
            <a:pPr algn="ctr" eaLnBrk="1" fontAlgn="auto" hangingPunct="1">
              <a:lnSpc>
                <a:spcPct val="90000"/>
              </a:lnSpc>
              <a:spcAft>
                <a:spcPts val="0"/>
              </a:spcAft>
              <a:buFontTx/>
              <a:buNone/>
              <a:defRPr/>
            </a:pPr>
            <a:endParaRPr lang="en-US" sz="3600" dirty="0" smtClean="0"/>
          </a:p>
          <a:p>
            <a:pPr algn="ctr" eaLnBrk="1" fontAlgn="auto" hangingPunct="1">
              <a:lnSpc>
                <a:spcPct val="90000"/>
              </a:lnSpc>
              <a:spcAft>
                <a:spcPts val="0"/>
              </a:spcAft>
              <a:buFontTx/>
              <a:buNone/>
              <a:defRPr/>
            </a:pPr>
            <a:r>
              <a:rPr lang="en-US" sz="3600" dirty="0" smtClean="0"/>
              <a:t>Security Cooperation Team must understand their individual role within Personnel Recovery in order to survive and return home with honor.</a:t>
            </a:r>
          </a:p>
        </p:txBody>
      </p:sp>
      <p:sp>
        <p:nvSpPr>
          <p:cNvPr id="5" name="TextBox 4"/>
          <p:cNvSpPr txBox="1"/>
          <p:nvPr/>
        </p:nvSpPr>
        <p:spPr>
          <a:xfrm>
            <a:off x="457200" y="5768975"/>
            <a:ext cx="8229600" cy="757130"/>
          </a:xfrm>
          <a:prstGeom prst="rect">
            <a:avLst/>
          </a:prstGeom>
          <a:solidFill>
            <a:schemeClr val="bg2">
              <a:lumMod val="60000"/>
              <a:lumOff val="40000"/>
            </a:schemeClr>
          </a:solidFill>
          <a:ln>
            <a:solidFill>
              <a:schemeClr val="tx1"/>
            </a:solidFill>
          </a:ln>
        </p:spPr>
        <p:txBody>
          <a:bodyPr>
            <a:spAutoFit/>
          </a:bodyPr>
          <a:lstStyle/>
          <a:p>
            <a:pPr algn="ctr" fontAlgn="auto">
              <a:lnSpc>
                <a:spcPct val="90000"/>
              </a:lnSpc>
              <a:spcBef>
                <a:spcPts val="0"/>
              </a:spcBef>
              <a:spcAft>
                <a:spcPts val="0"/>
              </a:spcAft>
              <a:defRPr/>
            </a:pPr>
            <a:r>
              <a:rPr lang="en-US" sz="1600" dirty="0">
                <a:solidFill>
                  <a:srgbClr val="0000CC"/>
                </a:solidFill>
                <a:latin typeface="+mn-lt"/>
                <a:cs typeface="+mn-cs"/>
              </a:rPr>
              <a:t>References: </a:t>
            </a:r>
          </a:p>
          <a:p>
            <a:pPr algn="ctr" fontAlgn="auto">
              <a:lnSpc>
                <a:spcPct val="90000"/>
              </a:lnSpc>
              <a:spcBef>
                <a:spcPts val="0"/>
              </a:spcBef>
              <a:spcAft>
                <a:spcPts val="0"/>
              </a:spcAft>
              <a:defRPr/>
            </a:pPr>
            <a:r>
              <a:rPr lang="en-US" sz="1600" dirty="0">
                <a:solidFill>
                  <a:srgbClr val="0000CC"/>
                </a:solidFill>
                <a:latin typeface="+mn-lt"/>
                <a:cs typeface="+mn-cs"/>
              </a:rPr>
              <a:t>FM </a:t>
            </a:r>
            <a:r>
              <a:rPr lang="en-US" sz="1600" dirty="0" smtClean="0">
                <a:solidFill>
                  <a:srgbClr val="0000CC"/>
                </a:solidFill>
                <a:latin typeface="+mn-lt"/>
                <a:cs typeface="+mn-cs"/>
              </a:rPr>
              <a:t>3-05.70 (U.S. Army Survival); JP 3-50 (Personnel Recovery); FM 3-50.1 (Army Personnel Recovery); FM 3-50.3 (Joint Survival and Evasion)</a:t>
            </a:r>
            <a:endParaRPr lang="en-US" sz="1600" dirty="0">
              <a:solidFill>
                <a:srgbClr val="0000CC"/>
              </a:solidFill>
              <a:latin typeface="+mn-lt"/>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sz="900" b="1" dirty="0"/>
              <a:t/>
            </a:r>
            <a:br>
              <a:rPr lang="en-US" sz="900" b="1" dirty="0"/>
            </a:br>
            <a:endParaRPr lang="en-US" sz="900" dirty="0"/>
          </a:p>
        </p:txBody>
      </p:sp>
      <p:sp>
        <p:nvSpPr>
          <p:cNvPr id="3" name="Subtitle 2"/>
          <p:cNvSpPr>
            <a:spLocks noGrp="1"/>
          </p:cNvSpPr>
          <p:nvPr>
            <p:ph type="subTitle" idx="1"/>
          </p:nvPr>
        </p:nvSpPr>
        <p:spPr>
          <a:xfrm>
            <a:off x="0" y="0"/>
            <a:ext cx="9144000" cy="6858000"/>
          </a:xfrm>
        </p:spPr>
        <p:txBody>
          <a:bodyPr>
            <a:normAutofit fontScale="62500" lnSpcReduction="20000"/>
          </a:bodyPr>
          <a:lstStyle/>
          <a:p>
            <a:endParaRPr lang="en-US" sz="3800" b="1" dirty="0" smtClean="0">
              <a:solidFill>
                <a:schemeClr val="tx1"/>
              </a:solidFill>
              <a:latin typeface="+mj-lt"/>
              <a:cs typeface="Times New Roman" pitchFamily="18" charset="0"/>
            </a:endParaRPr>
          </a:p>
          <a:p>
            <a:r>
              <a:rPr lang="en-US" sz="3800" b="1" dirty="0" smtClean="0">
                <a:solidFill>
                  <a:schemeClr val="tx1"/>
                </a:solidFill>
                <a:latin typeface="+mj-lt"/>
                <a:cs typeface="Times New Roman" pitchFamily="18" charset="0"/>
              </a:rPr>
              <a:t>Executive </a:t>
            </a:r>
            <a:r>
              <a:rPr lang="en-US" sz="3800" b="1" dirty="0">
                <a:solidFill>
                  <a:schemeClr val="tx1"/>
                </a:solidFill>
                <a:latin typeface="+mj-lt"/>
                <a:cs typeface="Times New Roman" pitchFamily="18" charset="0"/>
              </a:rPr>
              <a:t>Order 10631, Code of Conduct for</a:t>
            </a:r>
          </a:p>
          <a:p>
            <a:r>
              <a:rPr lang="en-US" sz="3800" b="1" dirty="0">
                <a:solidFill>
                  <a:schemeClr val="tx1"/>
                </a:solidFill>
                <a:latin typeface="+mj-lt"/>
                <a:cs typeface="Times New Roman" pitchFamily="18" charset="0"/>
              </a:rPr>
              <a:t>Members of the Armed Forces of the United</a:t>
            </a:r>
          </a:p>
          <a:p>
            <a:r>
              <a:rPr lang="en-US" sz="3800" b="1" dirty="0">
                <a:solidFill>
                  <a:schemeClr val="tx1"/>
                </a:solidFill>
                <a:latin typeface="+mj-lt"/>
                <a:cs typeface="Times New Roman" pitchFamily="18" charset="0"/>
              </a:rPr>
              <a:t>States—As Amended by Executive Order 12017,</a:t>
            </a:r>
          </a:p>
          <a:p>
            <a:r>
              <a:rPr lang="en-US" sz="3800" b="1" dirty="0">
                <a:solidFill>
                  <a:schemeClr val="tx1"/>
                </a:solidFill>
                <a:latin typeface="+mj-lt"/>
                <a:cs typeface="Times New Roman" pitchFamily="18" charset="0"/>
              </a:rPr>
              <a:t>November 3, </a:t>
            </a:r>
            <a:r>
              <a:rPr lang="en-US" sz="3800" b="1" dirty="0" smtClean="0">
                <a:solidFill>
                  <a:schemeClr val="tx1"/>
                </a:solidFill>
                <a:latin typeface="+mj-lt"/>
                <a:cs typeface="Times New Roman" pitchFamily="18" charset="0"/>
              </a:rPr>
              <a:t>1977</a:t>
            </a:r>
          </a:p>
          <a:p>
            <a:endParaRPr lang="en-US" b="1" dirty="0">
              <a:latin typeface="+mj-lt"/>
              <a:cs typeface="Times New Roman" pitchFamily="18" charset="0"/>
            </a:endParaRPr>
          </a:p>
          <a:p>
            <a:pPr algn="l"/>
            <a:r>
              <a:rPr lang="en-US" dirty="0">
                <a:solidFill>
                  <a:schemeClr val="tx2">
                    <a:lumMod val="75000"/>
                  </a:schemeClr>
                </a:solidFill>
                <a:latin typeface="+mj-lt"/>
                <a:cs typeface="Times New Roman" pitchFamily="18" charset="0"/>
              </a:rPr>
              <a:t>By virtue of the authority vested in me as President of the </a:t>
            </a:r>
            <a:r>
              <a:rPr lang="en-US" dirty="0" smtClean="0">
                <a:solidFill>
                  <a:schemeClr val="tx2">
                    <a:lumMod val="75000"/>
                  </a:schemeClr>
                </a:solidFill>
                <a:latin typeface="+mj-lt"/>
                <a:cs typeface="Times New Roman" pitchFamily="18" charset="0"/>
              </a:rPr>
              <a:t>United States</a:t>
            </a:r>
            <a:r>
              <a:rPr lang="en-US" dirty="0">
                <a:solidFill>
                  <a:schemeClr val="tx2">
                    <a:lumMod val="75000"/>
                  </a:schemeClr>
                </a:solidFill>
                <a:latin typeface="+mj-lt"/>
                <a:cs typeface="Times New Roman" pitchFamily="18" charset="0"/>
              </a:rPr>
              <a:t>, and as Commander in Chief of the armed forces of </a:t>
            </a:r>
            <a:r>
              <a:rPr lang="en-US" dirty="0" smtClean="0">
                <a:solidFill>
                  <a:schemeClr val="tx2">
                    <a:lumMod val="75000"/>
                  </a:schemeClr>
                </a:solidFill>
                <a:latin typeface="+mj-lt"/>
                <a:cs typeface="Times New Roman" pitchFamily="18" charset="0"/>
              </a:rPr>
              <a:t>the United </a:t>
            </a:r>
            <a:r>
              <a:rPr lang="en-US" dirty="0">
                <a:solidFill>
                  <a:schemeClr val="tx2">
                    <a:lumMod val="75000"/>
                  </a:schemeClr>
                </a:solidFill>
                <a:latin typeface="+mj-lt"/>
                <a:cs typeface="Times New Roman" pitchFamily="18" charset="0"/>
              </a:rPr>
              <a:t>States, I hereby prescribe the Code of Conduct for </a:t>
            </a:r>
            <a:r>
              <a:rPr lang="en-US" dirty="0" smtClean="0">
                <a:solidFill>
                  <a:schemeClr val="tx2">
                    <a:lumMod val="75000"/>
                  </a:schemeClr>
                </a:solidFill>
                <a:latin typeface="+mj-lt"/>
                <a:cs typeface="Times New Roman" pitchFamily="18" charset="0"/>
              </a:rPr>
              <a:t>Members of </a:t>
            </a:r>
            <a:r>
              <a:rPr lang="en-US" dirty="0">
                <a:solidFill>
                  <a:schemeClr val="tx2">
                    <a:lumMod val="75000"/>
                  </a:schemeClr>
                </a:solidFill>
                <a:latin typeface="+mj-lt"/>
                <a:cs typeface="Times New Roman" pitchFamily="18" charset="0"/>
              </a:rPr>
              <a:t>the Armed Forces of the United States which is attached to </a:t>
            </a:r>
            <a:r>
              <a:rPr lang="en-US" dirty="0" smtClean="0">
                <a:solidFill>
                  <a:schemeClr val="tx2">
                    <a:lumMod val="75000"/>
                  </a:schemeClr>
                </a:solidFill>
                <a:latin typeface="+mj-lt"/>
                <a:cs typeface="Times New Roman" pitchFamily="18" charset="0"/>
              </a:rPr>
              <a:t>this order </a:t>
            </a:r>
            <a:r>
              <a:rPr lang="en-US" dirty="0">
                <a:solidFill>
                  <a:schemeClr val="tx2">
                    <a:lumMod val="75000"/>
                  </a:schemeClr>
                </a:solidFill>
                <a:latin typeface="+mj-lt"/>
                <a:cs typeface="Times New Roman" pitchFamily="18" charset="0"/>
              </a:rPr>
              <a:t>and hereby made a part </a:t>
            </a:r>
            <a:r>
              <a:rPr lang="en-US" dirty="0" smtClean="0">
                <a:solidFill>
                  <a:schemeClr val="tx2">
                    <a:lumMod val="75000"/>
                  </a:schemeClr>
                </a:solidFill>
                <a:latin typeface="+mj-lt"/>
                <a:cs typeface="Times New Roman" pitchFamily="18" charset="0"/>
              </a:rPr>
              <a:t>thereof. Every </a:t>
            </a:r>
            <a:r>
              <a:rPr lang="en-US" dirty="0">
                <a:solidFill>
                  <a:schemeClr val="tx2">
                    <a:lumMod val="75000"/>
                  </a:schemeClr>
                </a:solidFill>
                <a:latin typeface="+mj-lt"/>
                <a:cs typeface="Times New Roman" pitchFamily="18" charset="0"/>
              </a:rPr>
              <a:t>member of the armed forces of the United States is </a:t>
            </a:r>
            <a:r>
              <a:rPr lang="en-US" dirty="0" smtClean="0">
                <a:solidFill>
                  <a:schemeClr val="tx2">
                    <a:lumMod val="75000"/>
                  </a:schemeClr>
                </a:solidFill>
                <a:latin typeface="+mj-lt"/>
                <a:cs typeface="Times New Roman" pitchFamily="18" charset="0"/>
              </a:rPr>
              <a:t>expected to </a:t>
            </a:r>
            <a:r>
              <a:rPr lang="en-US" dirty="0">
                <a:solidFill>
                  <a:schemeClr val="tx2">
                    <a:lumMod val="75000"/>
                  </a:schemeClr>
                </a:solidFill>
                <a:latin typeface="+mj-lt"/>
                <a:cs typeface="Times New Roman" pitchFamily="18" charset="0"/>
              </a:rPr>
              <a:t>measure up to the standards embodied in this Code </a:t>
            </a:r>
            <a:r>
              <a:rPr lang="en-US" dirty="0" smtClean="0">
                <a:solidFill>
                  <a:schemeClr val="tx2">
                    <a:lumMod val="75000"/>
                  </a:schemeClr>
                </a:solidFill>
                <a:latin typeface="+mj-lt"/>
                <a:cs typeface="Times New Roman" pitchFamily="18" charset="0"/>
              </a:rPr>
              <a:t>of Conduct </a:t>
            </a:r>
            <a:r>
              <a:rPr lang="en-US" dirty="0">
                <a:solidFill>
                  <a:schemeClr val="tx2">
                    <a:lumMod val="75000"/>
                  </a:schemeClr>
                </a:solidFill>
                <a:latin typeface="+mj-lt"/>
                <a:cs typeface="Times New Roman" pitchFamily="18" charset="0"/>
              </a:rPr>
              <a:t>while he is in combat or in captivity. To ensure </a:t>
            </a:r>
            <a:r>
              <a:rPr lang="en-US" dirty="0" smtClean="0">
                <a:solidFill>
                  <a:schemeClr val="tx2">
                    <a:lumMod val="75000"/>
                  </a:schemeClr>
                </a:solidFill>
                <a:latin typeface="+mj-lt"/>
                <a:cs typeface="Times New Roman" pitchFamily="18" charset="0"/>
              </a:rPr>
              <a:t>achievement of </a:t>
            </a:r>
            <a:r>
              <a:rPr lang="en-US" dirty="0">
                <a:solidFill>
                  <a:schemeClr val="tx2">
                    <a:lumMod val="75000"/>
                  </a:schemeClr>
                </a:solidFill>
                <a:latin typeface="+mj-lt"/>
                <a:cs typeface="Times New Roman" pitchFamily="18" charset="0"/>
              </a:rPr>
              <a:t>these standards, each member of the armed forces liable </a:t>
            </a:r>
            <a:r>
              <a:rPr lang="en-US" dirty="0" smtClean="0">
                <a:solidFill>
                  <a:schemeClr val="tx2">
                    <a:lumMod val="75000"/>
                  </a:schemeClr>
                </a:solidFill>
                <a:latin typeface="+mj-lt"/>
                <a:cs typeface="Times New Roman" pitchFamily="18" charset="0"/>
              </a:rPr>
              <a:t>to capture </a:t>
            </a:r>
            <a:r>
              <a:rPr lang="en-US" dirty="0">
                <a:solidFill>
                  <a:schemeClr val="tx2">
                    <a:lumMod val="75000"/>
                  </a:schemeClr>
                </a:solidFill>
                <a:latin typeface="+mj-lt"/>
                <a:cs typeface="Times New Roman" pitchFamily="18" charset="0"/>
              </a:rPr>
              <a:t>shall be provided with specific training and instruction </a:t>
            </a:r>
            <a:r>
              <a:rPr lang="en-US" dirty="0" smtClean="0">
                <a:solidFill>
                  <a:schemeClr val="tx2">
                    <a:lumMod val="75000"/>
                  </a:schemeClr>
                </a:solidFill>
                <a:latin typeface="+mj-lt"/>
                <a:cs typeface="Times New Roman" pitchFamily="18" charset="0"/>
              </a:rPr>
              <a:t>designed to </a:t>
            </a:r>
            <a:r>
              <a:rPr lang="en-US" dirty="0">
                <a:solidFill>
                  <a:schemeClr val="tx2">
                    <a:lumMod val="75000"/>
                  </a:schemeClr>
                </a:solidFill>
                <a:latin typeface="+mj-lt"/>
                <a:cs typeface="Times New Roman" pitchFamily="18" charset="0"/>
              </a:rPr>
              <a:t>better equip him to counter and withstand all </a:t>
            </a:r>
            <a:r>
              <a:rPr lang="en-US" dirty="0" smtClean="0">
                <a:solidFill>
                  <a:schemeClr val="tx2">
                    <a:lumMod val="75000"/>
                  </a:schemeClr>
                </a:solidFill>
                <a:latin typeface="+mj-lt"/>
                <a:cs typeface="Times New Roman" pitchFamily="18" charset="0"/>
              </a:rPr>
              <a:t>enemy efforts </a:t>
            </a:r>
            <a:r>
              <a:rPr lang="en-US" dirty="0">
                <a:solidFill>
                  <a:schemeClr val="tx2">
                    <a:lumMod val="75000"/>
                  </a:schemeClr>
                </a:solidFill>
                <a:latin typeface="+mj-lt"/>
                <a:cs typeface="Times New Roman" pitchFamily="18" charset="0"/>
              </a:rPr>
              <a:t>against him, and shall be fully instructed as to the </a:t>
            </a:r>
            <a:r>
              <a:rPr lang="en-US" dirty="0" smtClean="0">
                <a:solidFill>
                  <a:schemeClr val="tx2">
                    <a:lumMod val="75000"/>
                  </a:schemeClr>
                </a:solidFill>
                <a:latin typeface="+mj-lt"/>
                <a:cs typeface="Times New Roman" pitchFamily="18" charset="0"/>
              </a:rPr>
              <a:t>behavior and </a:t>
            </a:r>
            <a:r>
              <a:rPr lang="en-US" dirty="0">
                <a:solidFill>
                  <a:schemeClr val="tx2">
                    <a:lumMod val="75000"/>
                  </a:schemeClr>
                </a:solidFill>
                <a:latin typeface="+mj-lt"/>
                <a:cs typeface="Times New Roman" pitchFamily="18" charset="0"/>
              </a:rPr>
              <a:t>obligations expected of him during combat or </a:t>
            </a:r>
            <a:r>
              <a:rPr lang="en-US" dirty="0" smtClean="0">
                <a:solidFill>
                  <a:schemeClr val="tx2">
                    <a:lumMod val="75000"/>
                  </a:schemeClr>
                </a:solidFill>
                <a:latin typeface="+mj-lt"/>
                <a:cs typeface="Times New Roman" pitchFamily="18" charset="0"/>
              </a:rPr>
              <a:t>captivity. The </a:t>
            </a:r>
            <a:r>
              <a:rPr lang="en-US" dirty="0">
                <a:solidFill>
                  <a:schemeClr val="tx2">
                    <a:lumMod val="75000"/>
                  </a:schemeClr>
                </a:solidFill>
                <a:latin typeface="+mj-lt"/>
                <a:cs typeface="Times New Roman" pitchFamily="18" charset="0"/>
              </a:rPr>
              <a:t>Secretary of Defense (and the Secretary of the Treasury </a:t>
            </a:r>
            <a:r>
              <a:rPr lang="en-US" dirty="0" smtClean="0">
                <a:solidFill>
                  <a:schemeClr val="tx2">
                    <a:lumMod val="75000"/>
                  </a:schemeClr>
                </a:solidFill>
                <a:latin typeface="+mj-lt"/>
                <a:cs typeface="Times New Roman" pitchFamily="18" charset="0"/>
              </a:rPr>
              <a:t>with respect </a:t>
            </a:r>
            <a:r>
              <a:rPr lang="en-US" dirty="0">
                <a:solidFill>
                  <a:schemeClr val="tx2">
                    <a:lumMod val="75000"/>
                  </a:schemeClr>
                </a:solidFill>
                <a:latin typeface="+mj-lt"/>
                <a:cs typeface="Times New Roman" pitchFamily="18" charset="0"/>
              </a:rPr>
              <a:t>to the Coast Guard except when it is serving as part of </a:t>
            </a:r>
            <a:r>
              <a:rPr lang="en-US" dirty="0" smtClean="0">
                <a:solidFill>
                  <a:schemeClr val="tx2">
                    <a:lumMod val="75000"/>
                  </a:schemeClr>
                </a:solidFill>
                <a:latin typeface="+mj-lt"/>
                <a:cs typeface="Times New Roman" pitchFamily="18" charset="0"/>
              </a:rPr>
              <a:t>the Navy</a:t>
            </a:r>
            <a:r>
              <a:rPr lang="en-US" dirty="0">
                <a:solidFill>
                  <a:schemeClr val="tx2">
                    <a:lumMod val="75000"/>
                  </a:schemeClr>
                </a:solidFill>
                <a:latin typeface="+mj-lt"/>
                <a:cs typeface="Times New Roman" pitchFamily="18" charset="0"/>
              </a:rPr>
              <a:t>) shall take such actions as is deemed necessary to </a:t>
            </a:r>
            <a:r>
              <a:rPr lang="en-US" dirty="0" smtClean="0">
                <a:solidFill>
                  <a:schemeClr val="tx2">
                    <a:lumMod val="75000"/>
                  </a:schemeClr>
                </a:solidFill>
                <a:latin typeface="+mj-lt"/>
                <a:cs typeface="Times New Roman" pitchFamily="18" charset="0"/>
              </a:rPr>
              <a:t>implement this </a:t>
            </a:r>
            <a:r>
              <a:rPr lang="en-US" dirty="0">
                <a:solidFill>
                  <a:schemeClr val="tx2">
                    <a:lumMod val="75000"/>
                  </a:schemeClr>
                </a:solidFill>
                <a:latin typeface="+mj-lt"/>
                <a:cs typeface="Times New Roman" pitchFamily="18" charset="0"/>
              </a:rPr>
              <a:t>order and to disseminate and make the said Code known to </a:t>
            </a:r>
            <a:r>
              <a:rPr lang="en-US" dirty="0" smtClean="0">
                <a:solidFill>
                  <a:schemeClr val="tx2">
                    <a:lumMod val="75000"/>
                  </a:schemeClr>
                </a:solidFill>
                <a:latin typeface="+mj-lt"/>
                <a:cs typeface="Times New Roman" pitchFamily="18" charset="0"/>
              </a:rPr>
              <a:t>all members </a:t>
            </a:r>
            <a:r>
              <a:rPr lang="en-US" dirty="0">
                <a:solidFill>
                  <a:schemeClr val="tx2">
                    <a:lumMod val="75000"/>
                  </a:schemeClr>
                </a:solidFill>
                <a:latin typeface="+mj-lt"/>
                <a:cs typeface="Times New Roman" pitchFamily="18" charset="0"/>
              </a:rPr>
              <a:t>of the armed forces of the United States.</a:t>
            </a:r>
          </a:p>
          <a:p>
            <a:r>
              <a:rPr lang="en-US" dirty="0">
                <a:solidFill>
                  <a:schemeClr val="tx1"/>
                </a:solidFill>
                <a:latin typeface="+mj-lt"/>
                <a:cs typeface="Times New Roman" pitchFamily="18" charset="0"/>
              </a:rPr>
              <a:t>THE WHITE HOUSE</a:t>
            </a:r>
          </a:p>
          <a:p>
            <a:r>
              <a:rPr lang="en-US" dirty="0">
                <a:solidFill>
                  <a:schemeClr val="tx1"/>
                </a:solidFill>
                <a:latin typeface="+mj-lt"/>
                <a:cs typeface="Times New Roman" pitchFamily="18" charset="0"/>
              </a:rPr>
              <a:t>DWIGHT D. EISENHOWER</a:t>
            </a:r>
          </a:p>
          <a:p>
            <a:r>
              <a:rPr lang="en-US" dirty="0">
                <a:solidFill>
                  <a:schemeClr val="tx1"/>
                </a:solidFill>
                <a:latin typeface="+mj-lt"/>
                <a:cs typeface="Times New Roman" pitchFamily="18" charset="0"/>
              </a:rPr>
              <a:t>August 17, 1955</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44959"/>
            <a:ext cx="4114800" cy="769441"/>
          </a:xfrm>
          <a:prstGeom prst="rect">
            <a:avLst/>
          </a:prstGeom>
          <a:noFill/>
        </p:spPr>
        <p:txBody>
          <a:bodyPr wrap="square" rtlCol="0">
            <a:spAutoFit/>
          </a:bodyPr>
          <a:lstStyle/>
          <a:p>
            <a:pPr algn="ctr"/>
            <a:r>
              <a:rPr lang="en-US" sz="4400" b="1" dirty="0" smtClean="0">
                <a:latin typeface="+mj-lt"/>
              </a:rPr>
              <a:t>Code of Conduct</a:t>
            </a:r>
            <a:endParaRPr lang="en-US" sz="4400" b="1" dirty="0">
              <a:latin typeface="+mj-lt"/>
            </a:endParaRPr>
          </a:p>
        </p:txBody>
      </p:sp>
      <p:sp>
        <p:nvSpPr>
          <p:cNvPr id="5" name="TextBox 4"/>
          <p:cNvSpPr txBox="1"/>
          <p:nvPr/>
        </p:nvSpPr>
        <p:spPr>
          <a:xfrm>
            <a:off x="228600" y="1152465"/>
            <a:ext cx="8686800" cy="5109091"/>
          </a:xfrm>
          <a:prstGeom prst="rect">
            <a:avLst/>
          </a:prstGeom>
          <a:noFill/>
        </p:spPr>
        <p:txBody>
          <a:bodyPr wrap="square" rtlCol="0">
            <a:spAutoFit/>
          </a:bodyPr>
          <a:lstStyle/>
          <a:p>
            <a:r>
              <a:rPr lang="en-US" sz="1400" b="1" u="sng" dirty="0" smtClean="0">
                <a:latin typeface="+mj-lt"/>
              </a:rPr>
              <a:t>ARTICLE I</a:t>
            </a:r>
            <a:r>
              <a:rPr lang="en-US" sz="1400" dirty="0" smtClean="0">
                <a:latin typeface="+mj-lt"/>
              </a:rPr>
              <a:t>:  I AM AN AMERICAN, FIGHTING IN THE FORCES WHICH GUARD MY COUNTRY AND OUR WAY OF LIFE. I AM PREPARED TO GIVE MY LIFE IN THEIR DEFENSE.</a:t>
            </a:r>
          </a:p>
          <a:p>
            <a:endParaRPr lang="en-US" sz="1400" dirty="0" smtClean="0">
              <a:latin typeface="+mj-lt"/>
            </a:endParaRPr>
          </a:p>
          <a:p>
            <a:r>
              <a:rPr lang="en-US" sz="1400" b="1" u="sng" dirty="0" smtClean="0">
                <a:latin typeface="+mj-lt"/>
              </a:rPr>
              <a:t>ARTICLE II</a:t>
            </a:r>
            <a:r>
              <a:rPr lang="en-US" sz="1400" dirty="0" smtClean="0">
                <a:latin typeface="+mj-lt"/>
              </a:rPr>
              <a:t>:  I WILL NEVER SURRENDER OF MY OWN FREE WILL. IF IN COMMAND, I WILL NEVER SURRENDER THE MEMBERS OF MY COMMAND WHILE THEY STILL HAVE THE MEANS TO RESIST.</a:t>
            </a:r>
          </a:p>
          <a:p>
            <a:endParaRPr lang="en-US" sz="1400" dirty="0" smtClean="0">
              <a:latin typeface="+mj-lt"/>
            </a:endParaRPr>
          </a:p>
          <a:p>
            <a:r>
              <a:rPr lang="en-US" sz="1400" b="1" u="sng" dirty="0" smtClean="0">
                <a:latin typeface="+mj-lt"/>
              </a:rPr>
              <a:t>ARTICLE III</a:t>
            </a:r>
            <a:r>
              <a:rPr lang="en-US" sz="1400" dirty="0" smtClean="0">
                <a:latin typeface="+mj-lt"/>
              </a:rPr>
              <a:t>:  IF I AM CAPTURED, I WILL CONTINUE TO RESIST BY ALL MEANS AVAILABLE. I WILL MAKE EVERY EFFORT TO ESCAPE AND AID OTHERS TO ESCAPE. I WILL ACCEPT NEITHER PAROLE NOR SPECIAL FAVORS FROM THE ENEMY.</a:t>
            </a:r>
          </a:p>
          <a:p>
            <a:endParaRPr lang="en-US" sz="1400" b="1" u="sng" dirty="0" smtClean="0">
              <a:latin typeface="+mj-lt"/>
            </a:endParaRPr>
          </a:p>
          <a:p>
            <a:r>
              <a:rPr lang="en-US" sz="1400" b="1" u="sng" dirty="0" smtClean="0">
                <a:latin typeface="+mj-lt"/>
              </a:rPr>
              <a:t>ARTICLE IV</a:t>
            </a:r>
            <a:r>
              <a:rPr lang="en-US" sz="1400" dirty="0" smtClean="0">
                <a:latin typeface="+mj-lt"/>
              </a:rPr>
              <a:t>:  IF I BECOME A PRISONER OF WAR, I WILL KEEP FAITH WITH MY FELLOW PRISONERS. I WILL GIVE NO INFORMATION OR TAKE PART IN ANY ACTION WHICH MIGHT BE HARMFUL TO MY COMRADES. IF I AM SENIOR, I WILL TAKE COMMAND. IF NOT, I WILL OBEY THE LAWFUL ORDERS OF THOSE APPOINTED OVER ME AND WILL BACK THEM UP IN EVERY WAY.</a:t>
            </a:r>
          </a:p>
          <a:p>
            <a:endParaRPr lang="en-US" sz="1400" dirty="0" smtClean="0">
              <a:latin typeface="+mj-lt"/>
            </a:endParaRPr>
          </a:p>
          <a:p>
            <a:r>
              <a:rPr lang="en-US" sz="1400" b="1" u="sng" dirty="0" smtClean="0">
                <a:latin typeface="+mj-lt"/>
              </a:rPr>
              <a:t>ARTICLE V</a:t>
            </a:r>
            <a:r>
              <a:rPr lang="en-US" sz="1400" dirty="0" smtClean="0">
                <a:latin typeface="+mj-lt"/>
              </a:rPr>
              <a:t>:  WHEN QUESTIONED, SHOULD I BECOME A PRISONER OF WAR, I AM REQUIRED TO GIVE NAME, RANK, SERVICE NUMBER, AND DATE OF BIRTH. I WILL EVADE ANSWERING FURTHER QUESTIONS TO THE UTMOST OF MY ABILITY. I WILL MAKE NO ORAL OR WRITTEN STATEMENTS DISLOYAL TO MY COUNTRY AND ITS ALLIES OR HARMFUL TO THEIR CAUSE.</a:t>
            </a:r>
          </a:p>
          <a:p>
            <a:endParaRPr lang="en-US" sz="1400" b="1" u="sng" dirty="0" smtClean="0">
              <a:latin typeface="+mj-lt"/>
            </a:endParaRPr>
          </a:p>
          <a:p>
            <a:r>
              <a:rPr lang="en-US" sz="1400" b="1" u="sng" dirty="0" smtClean="0">
                <a:latin typeface="+mj-lt"/>
              </a:rPr>
              <a:t>ARTICLE VI</a:t>
            </a:r>
            <a:r>
              <a:rPr lang="en-US" sz="1400" dirty="0" smtClean="0">
                <a:latin typeface="+mj-lt"/>
              </a:rPr>
              <a:t>:  I WILL NEVER FORGET THAT I AM AN AMERICAN, FIGHTING FOR FREEDOM, RESPONSIBLE FOR MY ACTIONS, AND DEDICATED TO THE PRINCIPLES WHICH MADE MY COUNTRY FREE. I WILL TRUST IN MY GOD AND IN THE UNITED STATES OF AMERICA.</a:t>
            </a:r>
          </a:p>
          <a:p>
            <a:endParaRPr lang="en-US" dirty="0">
              <a:latin typeface="+mj-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0"/>
            <a:ext cx="6248400" cy="993774"/>
          </a:xfrm>
        </p:spPr>
        <p:txBody>
          <a:bodyPr/>
          <a:lstStyle/>
          <a:p>
            <a:r>
              <a:rPr lang="en-US" b="1" dirty="0" smtClean="0">
                <a:cs typeface="Arial" pitchFamily="34" charset="0"/>
              </a:rPr>
              <a:t>Key Terms</a:t>
            </a:r>
            <a:endParaRPr lang="en-US" b="1" dirty="0">
              <a:cs typeface="Arial" pitchFamily="34" charset="0"/>
            </a:endParaRPr>
          </a:p>
        </p:txBody>
      </p:sp>
      <p:sp>
        <p:nvSpPr>
          <p:cNvPr id="3" name="Subtitle 2"/>
          <p:cNvSpPr>
            <a:spLocks noGrp="1"/>
          </p:cNvSpPr>
          <p:nvPr>
            <p:ph type="subTitle" idx="1"/>
          </p:nvPr>
        </p:nvSpPr>
        <p:spPr>
          <a:xfrm>
            <a:off x="354496" y="1030356"/>
            <a:ext cx="8458200" cy="5029200"/>
          </a:xfrm>
        </p:spPr>
        <p:txBody>
          <a:bodyPr/>
          <a:lstStyle/>
          <a:p>
            <a:pPr algn="l"/>
            <a:r>
              <a:rPr lang="en-US" sz="1300" b="1" u="sng" dirty="0" smtClean="0">
                <a:solidFill>
                  <a:schemeClr val="tx1"/>
                </a:solidFill>
                <a:latin typeface="Arial" pitchFamily="34" charset="0"/>
                <a:cs typeface="Arial" pitchFamily="34" charset="0"/>
              </a:rPr>
              <a:t>Guardian Angel</a:t>
            </a:r>
            <a:r>
              <a:rPr lang="en-US" sz="1300" dirty="0" smtClean="0">
                <a:solidFill>
                  <a:schemeClr val="tx1"/>
                </a:solidFill>
                <a:latin typeface="Arial" pitchFamily="34" charset="0"/>
                <a:cs typeface="Arial" pitchFamily="34" charset="0"/>
              </a:rPr>
              <a:t> – An individual designated who conducts passive surveillance during all engagements with Host Nation Forces and Host Nation Representatives to include local populace.</a:t>
            </a:r>
            <a:endParaRPr lang="en-US" sz="1300" b="1" u="sng" dirty="0" smtClean="0">
              <a:solidFill>
                <a:schemeClr val="tx1"/>
              </a:solidFill>
              <a:latin typeface="Arial" pitchFamily="34" charset="0"/>
              <a:cs typeface="Arial" pitchFamily="34" charset="0"/>
            </a:endParaRPr>
          </a:p>
          <a:p>
            <a:pPr algn="l"/>
            <a:endParaRPr lang="en-US" sz="1300" b="1" u="sng" dirty="0" smtClean="0">
              <a:solidFill>
                <a:schemeClr val="tx1"/>
              </a:solidFill>
              <a:latin typeface="Arial" pitchFamily="34" charset="0"/>
              <a:cs typeface="Arial" pitchFamily="34" charset="0"/>
            </a:endParaRPr>
          </a:p>
          <a:p>
            <a:pPr algn="l"/>
            <a:r>
              <a:rPr lang="en-US" sz="1300" b="1" u="sng" dirty="0" smtClean="0">
                <a:solidFill>
                  <a:schemeClr val="tx1"/>
                </a:solidFill>
                <a:latin typeface="Arial" pitchFamily="34" charset="0"/>
                <a:cs typeface="Arial" pitchFamily="34" charset="0"/>
              </a:rPr>
              <a:t>Alamo Plan</a:t>
            </a:r>
            <a:r>
              <a:rPr lang="en-US" sz="1300" dirty="0" smtClean="0">
                <a:solidFill>
                  <a:schemeClr val="tx1"/>
                </a:solidFill>
                <a:latin typeface="Arial" pitchFamily="34" charset="0"/>
                <a:cs typeface="Arial" pitchFamily="34" charset="0"/>
              </a:rPr>
              <a:t> – An internal plan developed to allow teams the ability to maintain and sustain an isolated defensive position for up to 72 hours. </a:t>
            </a:r>
          </a:p>
          <a:p>
            <a:pPr algn="l"/>
            <a:endParaRPr lang="en-US" sz="1300" b="1" u="sng" dirty="0" smtClean="0">
              <a:solidFill>
                <a:schemeClr val="tx1"/>
              </a:solidFill>
              <a:latin typeface="Arial" pitchFamily="34" charset="0"/>
              <a:cs typeface="Arial" pitchFamily="34" charset="0"/>
            </a:endParaRPr>
          </a:p>
          <a:p>
            <a:pPr algn="l"/>
            <a:r>
              <a:rPr lang="en-US" sz="1300" b="1" u="sng" dirty="0" smtClean="0">
                <a:solidFill>
                  <a:schemeClr val="tx1"/>
                </a:solidFill>
                <a:latin typeface="Arial" pitchFamily="34" charset="0"/>
                <a:cs typeface="Arial" pitchFamily="34" charset="0"/>
              </a:rPr>
              <a:t>Personnel Recovery (PR)</a:t>
            </a:r>
            <a:r>
              <a:rPr lang="en-US" sz="1300" dirty="0" smtClean="0">
                <a:solidFill>
                  <a:schemeClr val="tx1"/>
                </a:solidFill>
                <a:latin typeface="Arial" pitchFamily="34" charset="0"/>
                <a:cs typeface="Arial" pitchFamily="34" charset="0"/>
              </a:rPr>
              <a:t> – The sum of military, diplomatic and civil efforts to prepare for and execute the recovery and reintegration of Isolated Personnel.</a:t>
            </a:r>
          </a:p>
          <a:p>
            <a:pPr algn="l"/>
            <a:endParaRPr lang="en-US" sz="1300" b="1" u="sng" dirty="0" smtClean="0">
              <a:solidFill>
                <a:schemeClr val="tx1"/>
              </a:solidFill>
              <a:latin typeface="Arial" pitchFamily="34" charset="0"/>
              <a:cs typeface="Arial" pitchFamily="34" charset="0"/>
            </a:endParaRPr>
          </a:p>
          <a:p>
            <a:pPr algn="l"/>
            <a:r>
              <a:rPr lang="en-US" sz="1300" b="1" u="sng" dirty="0" smtClean="0">
                <a:solidFill>
                  <a:schemeClr val="tx1"/>
                </a:solidFill>
                <a:latin typeface="Arial" pitchFamily="34" charset="0"/>
                <a:cs typeface="Arial" pitchFamily="34" charset="0"/>
              </a:rPr>
              <a:t>Isolated Personnel (IP)</a:t>
            </a:r>
            <a:r>
              <a:rPr lang="en-US" sz="1300" dirty="0" smtClean="0">
                <a:solidFill>
                  <a:schemeClr val="tx1"/>
                </a:solidFill>
                <a:latin typeface="Arial" pitchFamily="34" charset="0"/>
                <a:cs typeface="Arial" pitchFamily="34" charset="0"/>
              </a:rPr>
              <a:t> – U.S. military, DoD civilians and contractor personnel (and others designated by the President or Secretary of Defense) who are separated from friendly forces and unable to complete their intended mission or activity and are, or may be, in a situation where they must survive, evade, resist or escape.</a:t>
            </a:r>
          </a:p>
          <a:p>
            <a:pPr marL="0" lvl="1" algn="l"/>
            <a:endParaRPr lang="en-US" sz="1300" b="1" u="sng" dirty="0" smtClean="0">
              <a:solidFill>
                <a:schemeClr val="tx1"/>
              </a:solidFill>
              <a:latin typeface="Arial" pitchFamily="34" charset="0"/>
              <a:cs typeface="Arial" pitchFamily="34" charset="0"/>
            </a:endParaRPr>
          </a:p>
          <a:p>
            <a:pPr marL="0" lvl="1" algn="l"/>
            <a:r>
              <a:rPr lang="en-US" sz="1300" b="1" u="sng" dirty="0" smtClean="0">
                <a:solidFill>
                  <a:schemeClr val="tx1"/>
                </a:solidFill>
                <a:latin typeface="Arial" pitchFamily="34" charset="0"/>
                <a:cs typeface="Arial" pitchFamily="34" charset="0"/>
              </a:rPr>
              <a:t>Isolated Soldier Guidance (ISG)</a:t>
            </a:r>
            <a:r>
              <a:rPr lang="en-US" sz="1300" dirty="0" smtClean="0">
                <a:solidFill>
                  <a:schemeClr val="tx1"/>
                </a:solidFill>
                <a:latin typeface="Arial" pitchFamily="34" charset="0"/>
                <a:cs typeface="Arial" pitchFamily="34" charset="0"/>
              </a:rPr>
              <a:t> – Defines what constitutes being isolated and what actions to take if isolated.  Is based on the Commander’s PR guidance, but not a set of rules.  It must be simple, concise and specific to the mission.</a:t>
            </a:r>
          </a:p>
          <a:p>
            <a:pPr marL="0" lvl="1" algn="l"/>
            <a:endParaRPr lang="en-US" sz="1300" b="1" u="sng" dirty="0" smtClean="0">
              <a:solidFill>
                <a:schemeClr val="tx1"/>
              </a:solidFill>
              <a:latin typeface="Arial" pitchFamily="34" charset="0"/>
              <a:cs typeface="Arial" pitchFamily="34" charset="0"/>
            </a:endParaRPr>
          </a:p>
          <a:p>
            <a:pPr marL="0" lvl="1" algn="l"/>
            <a:r>
              <a:rPr lang="en-US" sz="1300" b="1" u="sng" dirty="0" smtClean="0">
                <a:solidFill>
                  <a:schemeClr val="tx1"/>
                </a:solidFill>
                <a:latin typeface="Arial" pitchFamily="34" charset="0"/>
                <a:cs typeface="Arial" pitchFamily="34" charset="0"/>
              </a:rPr>
              <a:t>Evasion Plan of Action (EPA)</a:t>
            </a:r>
            <a:r>
              <a:rPr lang="en-US" sz="1300" dirty="0" smtClean="0">
                <a:solidFill>
                  <a:schemeClr val="tx1"/>
                </a:solidFill>
                <a:latin typeface="Arial" pitchFamily="34" charset="0"/>
                <a:cs typeface="Arial" pitchFamily="34" charset="0"/>
              </a:rPr>
              <a:t> –A course of action, developed before executing a combat mission, which is intended to improve a potential evader’s chance of successful evasion and recovery by providing recovery forces with an additional source of information that can increase the predictability of the evader’s actions and movement. </a:t>
            </a:r>
          </a:p>
          <a:p>
            <a:pPr marL="0" lvl="1" algn="l"/>
            <a:endParaRPr lang="en-US" sz="1300" b="1" u="sng" dirty="0" smtClean="0">
              <a:solidFill>
                <a:srgbClr val="000000"/>
              </a:solidFill>
              <a:latin typeface="Arial" pitchFamily="34" charset="0"/>
              <a:cs typeface="Arial" pitchFamily="34" charset="0"/>
            </a:endParaRPr>
          </a:p>
          <a:p>
            <a:pPr marL="0" lvl="1" algn="l"/>
            <a:r>
              <a:rPr lang="en-US" sz="1300" b="1" u="sng" dirty="0" smtClean="0">
                <a:solidFill>
                  <a:srgbClr val="000000"/>
                </a:solidFill>
                <a:latin typeface="Arial" pitchFamily="34" charset="0"/>
                <a:cs typeface="Arial" pitchFamily="34" charset="0"/>
              </a:rPr>
              <a:t>At Risk</a:t>
            </a:r>
            <a:r>
              <a:rPr lang="en-US" sz="1300" dirty="0" smtClean="0">
                <a:solidFill>
                  <a:srgbClr val="000000"/>
                </a:solidFill>
                <a:latin typeface="Arial" pitchFamily="34" charset="0"/>
                <a:cs typeface="Arial" pitchFamily="34" charset="0"/>
              </a:rPr>
              <a:t> – Soldiers, DoD civilians and DoD contractors operating worldwide are all “at risk” because of the asymmetrical, noncontiguous operational environment and clusters of failing nations.</a:t>
            </a:r>
            <a:endParaRPr lang="en-US" sz="1300" b="1" u="sng" dirty="0" smtClean="0">
              <a:solidFill>
                <a:srgbClr val="000000"/>
              </a:solidFill>
              <a:latin typeface="Arial" pitchFamily="34" charset="0"/>
              <a:cs typeface="Arial" pitchFamily="34" charset="0"/>
            </a:endParaRPr>
          </a:p>
          <a:p>
            <a:pPr algn="l"/>
            <a:endParaRPr lang="en-US" sz="1600" b="1" u="sng" dirty="0">
              <a:solidFill>
                <a:schemeClr val="tx1"/>
              </a:solidFill>
              <a:latin typeface="Arial" pitchFamily="34" charset="0"/>
              <a:cs typeface="Arial"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sz="3200" b="1" dirty="0" smtClean="0"/>
              <a:t>Rapport is your First Line of Defense</a:t>
            </a:r>
            <a:r>
              <a:rPr lang="en-US" sz="2800" dirty="0" smtClean="0"/>
              <a:t/>
            </a:r>
            <a:br>
              <a:rPr lang="en-US" sz="2800" dirty="0" smtClean="0"/>
            </a:br>
            <a:r>
              <a:rPr lang="en-US" sz="2400" dirty="0" smtClean="0"/>
              <a:t> Keep your Friends Close.  Learn everything about them.  Learn </a:t>
            </a:r>
            <a:r>
              <a:rPr lang="en-US" sz="2400" i="1" u="sng" dirty="0" smtClean="0"/>
              <a:t>their</a:t>
            </a:r>
            <a:r>
              <a:rPr lang="en-US" sz="2400" dirty="0" smtClean="0"/>
              <a:t> Problems.  Develop Solutions!!!</a:t>
            </a:r>
            <a:endParaRPr lang="en-US" sz="2800" dirty="0"/>
          </a:p>
        </p:txBody>
      </p:sp>
      <p:graphicFrame>
        <p:nvGraphicFramePr>
          <p:cNvPr id="9" name="Table 8"/>
          <p:cNvGraphicFramePr>
            <a:graphicFrameLocks noGrp="1"/>
          </p:cNvGraphicFramePr>
          <p:nvPr/>
        </p:nvGraphicFramePr>
        <p:xfrm>
          <a:off x="457199" y="1447800"/>
          <a:ext cx="8229600" cy="5029200"/>
        </p:xfrm>
        <a:graphic>
          <a:graphicData uri="http://schemas.openxmlformats.org/drawingml/2006/table">
            <a:tbl>
              <a:tblPr/>
              <a:tblGrid>
                <a:gridCol w="4114800"/>
                <a:gridCol w="4114800"/>
              </a:tblGrid>
              <a:tr h="162560">
                <a:tc gridSpan="2">
                  <a:txBody>
                    <a:bodyPr/>
                    <a:lstStyle/>
                    <a:p>
                      <a:pPr marL="0" marR="0" algn="ctr">
                        <a:spcBef>
                          <a:spcPts val="0"/>
                        </a:spcBef>
                        <a:spcAft>
                          <a:spcPts val="0"/>
                        </a:spcAft>
                      </a:pPr>
                      <a:r>
                        <a:rPr lang="en-US" sz="1400" b="1" u="sng" dirty="0">
                          <a:latin typeface="Times New Roman"/>
                          <a:ea typeface="Times New Roman"/>
                          <a:cs typeface="Arial"/>
                        </a:rPr>
                        <a:t>Layer your Defenses</a:t>
                      </a:r>
                      <a:endParaRPr lang="en-US" sz="1600" dirty="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62560">
                <a:tc>
                  <a:txBody>
                    <a:bodyPr/>
                    <a:lstStyle/>
                    <a:p>
                      <a:pPr marL="0" marR="0" algn="ctr">
                        <a:spcBef>
                          <a:spcPts val="0"/>
                        </a:spcBef>
                        <a:spcAft>
                          <a:spcPts val="0"/>
                        </a:spcAft>
                      </a:pPr>
                      <a:r>
                        <a:rPr lang="en-US" sz="1400" b="1" dirty="0">
                          <a:latin typeface="Times New Roman"/>
                          <a:ea typeface="Times New Roman"/>
                          <a:cs typeface="Arial"/>
                        </a:rPr>
                        <a:t>Immediate Security</a:t>
                      </a:r>
                      <a:endParaRPr lang="en-US" sz="1600" dirty="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err="1">
                          <a:latin typeface="Times New Roman"/>
                          <a:ea typeface="Times New Roman"/>
                          <a:cs typeface="Arial"/>
                        </a:rPr>
                        <a:t>Overwatch</a:t>
                      </a:r>
                      <a:endParaRPr lang="en-US" sz="1600" dirty="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spcBef>
                          <a:spcPts val="0"/>
                        </a:spcBef>
                        <a:spcAft>
                          <a:spcPts val="0"/>
                        </a:spcAft>
                      </a:pPr>
                      <a:r>
                        <a:rPr lang="en-US" sz="1400" b="1">
                          <a:latin typeface="Times New Roman"/>
                          <a:ea typeface="Times New Roman"/>
                          <a:cs typeface="Arial"/>
                        </a:rPr>
                        <a:t>MINDSET</a:t>
                      </a:r>
                      <a:r>
                        <a:rPr lang="en-US" sz="1400">
                          <a:latin typeface="Times New Roman"/>
                          <a:ea typeface="Times New Roman"/>
                          <a:cs typeface="Arial"/>
                        </a:rPr>
                        <a:t>:  Know what’s </a:t>
                      </a:r>
                      <a:r>
                        <a:rPr lang="en-US" sz="1400" u="sng">
                          <a:latin typeface="Times New Roman"/>
                          <a:ea typeface="Times New Roman"/>
                          <a:cs typeface="Arial"/>
                        </a:rPr>
                        <a:t>Normal</a:t>
                      </a:r>
                      <a:r>
                        <a:rPr lang="en-US" sz="1400">
                          <a:latin typeface="Times New Roman"/>
                          <a:ea typeface="Times New Roman"/>
                          <a:cs typeface="Arial"/>
                        </a:rPr>
                        <a:t> in your Partners (Culturally, Personally, Professionally)</a:t>
                      </a:r>
                      <a:endParaRPr lang="en-US" sz="1600">
                        <a:latin typeface="Times New Roman"/>
                        <a:ea typeface="Times New Roman"/>
                        <a:cs typeface="Arial"/>
                      </a:endParaRPr>
                    </a:p>
                    <a:p>
                      <a:pPr marL="0" marR="0">
                        <a:spcBef>
                          <a:spcPts val="0"/>
                        </a:spcBef>
                        <a:spcAft>
                          <a:spcPts val="0"/>
                        </a:spcAft>
                      </a:pPr>
                      <a:r>
                        <a:rPr lang="en-US" sz="1400">
                          <a:latin typeface="Times New Roman"/>
                          <a:ea typeface="Times New Roman"/>
                          <a:cs typeface="Arial"/>
                        </a:rPr>
                        <a:t>That knowledge comes from close relationships</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sng">
                          <a:latin typeface="Times New Roman"/>
                          <a:ea typeface="Times New Roman"/>
                          <a:cs typeface="Arial"/>
                        </a:rPr>
                        <a:t>Buddy Team</a:t>
                      </a:r>
                      <a:r>
                        <a:rPr lang="en-US" sz="1400">
                          <a:latin typeface="Times New Roman"/>
                          <a:ea typeface="Times New Roman"/>
                          <a:cs typeface="Arial"/>
                        </a:rPr>
                        <a:t>- Keep Intervals, 360° Security, Cover entryways / AveApp, Be Ready to Shoot First!</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marL="0" marR="0">
                        <a:spcBef>
                          <a:spcPts val="0"/>
                        </a:spcBef>
                        <a:spcAft>
                          <a:spcPts val="0"/>
                        </a:spcAft>
                      </a:pPr>
                      <a:r>
                        <a:rPr lang="en-US" sz="1400">
                          <a:latin typeface="Times New Roman"/>
                          <a:ea typeface="Times New Roman"/>
                          <a:cs typeface="Arial"/>
                        </a:rPr>
                        <a:t>“</a:t>
                      </a:r>
                      <a:r>
                        <a:rPr lang="en-US" sz="1400" i="1">
                          <a:latin typeface="Times New Roman"/>
                          <a:ea typeface="Times New Roman"/>
                          <a:cs typeface="Arial"/>
                        </a:rPr>
                        <a:t>Absence of the Normal</a:t>
                      </a:r>
                      <a:r>
                        <a:rPr lang="en-US" sz="1400">
                          <a:latin typeface="Times New Roman"/>
                          <a:ea typeface="Times New Roman"/>
                          <a:cs typeface="Arial"/>
                        </a:rPr>
                        <a:t>” = </a:t>
                      </a:r>
                      <a:r>
                        <a:rPr lang="en-US" sz="1400" b="1">
                          <a:latin typeface="Times New Roman"/>
                          <a:ea typeface="Times New Roman"/>
                          <a:cs typeface="Arial"/>
                        </a:rPr>
                        <a:t>Indicators</a:t>
                      </a:r>
                      <a:r>
                        <a:rPr lang="en-US" sz="1400">
                          <a:latin typeface="Times New Roman"/>
                          <a:ea typeface="Times New Roman"/>
                          <a:cs typeface="Arial"/>
                        </a:rPr>
                        <a:t> </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240">
                <a:tc>
                  <a:txBody>
                    <a:bodyPr/>
                    <a:lstStyle/>
                    <a:p>
                      <a:pPr marL="0" marR="0">
                        <a:spcBef>
                          <a:spcPts val="0"/>
                        </a:spcBef>
                        <a:spcAft>
                          <a:spcPts val="0"/>
                        </a:spcAft>
                      </a:pPr>
                      <a:r>
                        <a:rPr lang="en-US" sz="1400">
                          <a:latin typeface="Times New Roman"/>
                          <a:ea typeface="Times New Roman"/>
                          <a:cs typeface="Arial"/>
                        </a:rPr>
                        <a:t>Situational Awareness </a:t>
                      </a:r>
                      <a:endParaRPr lang="en-US" sz="1600">
                        <a:latin typeface="Times New Roman"/>
                        <a:ea typeface="Times New Roman"/>
                        <a:cs typeface="Arial"/>
                      </a:endParaRPr>
                    </a:p>
                    <a:p>
                      <a:pPr marL="0" marR="0">
                        <a:spcBef>
                          <a:spcPts val="0"/>
                        </a:spcBef>
                        <a:spcAft>
                          <a:spcPts val="0"/>
                        </a:spcAft>
                      </a:pPr>
                      <a:r>
                        <a:rPr lang="en-US" sz="1400">
                          <a:latin typeface="Times New Roman"/>
                          <a:ea typeface="Times New Roman"/>
                          <a:cs typeface="Arial"/>
                        </a:rPr>
                        <a:t>Be “Escape Minded” </a:t>
                      </a:r>
                      <a:endParaRPr lang="en-US" sz="1600">
                        <a:latin typeface="Times New Roman"/>
                        <a:ea typeface="Times New Roman"/>
                        <a:cs typeface="Arial"/>
                      </a:endParaRPr>
                    </a:p>
                    <a:p>
                      <a:pPr marL="0" marR="0">
                        <a:spcBef>
                          <a:spcPts val="0"/>
                        </a:spcBef>
                        <a:spcAft>
                          <a:spcPts val="0"/>
                        </a:spcAft>
                      </a:pPr>
                      <a:r>
                        <a:rPr lang="en-US" sz="1400">
                          <a:latin typeface="Times New Roman"/>
                          <a:ea typeface="Times New Roman"/>
                          <a:cs typeface="Arial"/>
                        </a:rPr>
                        <a:t>Do regular AARs- Note rapport changes in Partners (especially after fire fights, failed KLEs, SIGACTs)</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sng">
                          <a:latin typeface="Times New Roman"/>
                          <a:ea typeface="Times New Roman"/>
                          <a:cs typeface="Arial"/>
                        </a:rPr>
                        <a:t>Squad</a:t>
                      </a:r>
                      <a:r>
                        <a:rPr lang="en-US" sz="1400">
                          <a:latin typeface="Times New Roman"/>
                          <a:ea typeface="Times New Roman"/>
                          <a:cs typeface="Arial"/>
                        </a:rPr>
                        <a:t>- Build Rapport!! Spot Potential Threats, Enforce buddy team habits and mutual support, Prepare Physical Security (Searches, CPs), Plan for Active Shooter/PR/Alamo, REHEARSE!</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marL="0" marR="0">
                        <a:spcBef>
                          <a:spcPts val="0"/>
                        </a:spcBef>
                        <a:spcAft>
                          <a:spcPts val="0"/>
                        </a:spcAft>
                      </a:pPr>
                      <a:r>
                        <a:rPr lang="en-US" sz="1400" b="1">
                          <a:latin typeface="Times New Roman"/>
                          <a:ea typeface="Times New Roman"/>
                          <a:cs typeface="Arial"/>
                        </a:rPr>
                        <a:t>PREPARATION</a:t>
                      </a:r>
                      <a:r>
                        <a:rPr lang="en-US" sz="1400">
                          <a:latin typeface="Times New Roman"/>
                          <a:ea typeface="Times New Roman"/>
                          <a:cs typeface="Arial"/>
                        </a:rPr>
                        <a:t>:</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sng">
                          <a:latin typeface="Times New Roman"/>
                          <a:ea typeface="Times New Roman"/>
                          <a:cs typeface="Arial"/>
                        </a:rPr>
                        <a:t>Unit</a:t>
                      </a:r>
                      <a:r>
                        <a:rPr lang="en-US" sz="1400">
                          <a:latin typeface="Times New Roman"/>
                          <a:ea typeface="Times New Roman"/>
                          <a:cs typeface="Arial"/>
                        </a:rPr>
                        <a:t>- (Tactical Prep, Targeting, Inform/Influence)</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a:txBody>
                    <a:bodyPr/>
                    <a:lstStyle/>
                    <a:p>
                      <a:pPr marL="0" marR="0">
                        <a:spcBef>
                          <a:spcPts val="0"/>
                        </a:spcBef>
                        <a:spcAft>
                          <a:spcPts val="0"/>
                        </a:spcAft>
                      </a:pPr>
                      <a:r>
                        <a:rPr lang="en-US" sz="1400" u="sng">
                          <a:latin typeface="Times New Roman"/>
                          <a:ea typeface="Times New Roman"/>
                          <a:cs typeface="Arial"/>
                        </a:rPr>
                        <a:t>Knowledge</a:t>
                      </a:r>
                      <a:r>
                        <a:rPr lang="en-US" sz="1400">
                          <a:latin typeface="Times New Roman"/>
                          <a:ea typeface="Times New Roman"/>
                          <a:cs typeface="Arial"/>
                        </a:rPr>
                        <a:t>- Rally Pt/Alamo, PACE, Link Up plan, Lost Soldier Drill, Who is Overwatching Me?  </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latin typeface="Times New Roman"/>
                          <a:ea typeface="Times New Roman"/>
                          <a:cs typeface="Arial"/>
                        </a:rPr>
                        <a:t>LoE</a:t>
                      </a:r>
                      <a:r>
                        <a:rPr lang="en-US" sz="1400">
                          <a:latin typeface="Times New Roman"/>
                          <a:ea typeface="Times New Roman"/>
                          <a:cs typeface="Arial"/>
                        </a:rPr>
                        <a:t> </a:t>
                      </a:r>
                      <a:r>
                        <a:rPr lang="en-US" sz="1400" i="1">
                          <a:latin typeface="Times New Roman"/>
                          <a:ea typeface="Times New Roman"/>
                          <a:cs typeface="Arial"/>
                        </a:rPr>
                        <a:t>Tactical Prep</a:t>
                      </a:r>
                      <a:r>
                        <a:rPr lang="en-US" sz="1400">
                          <a:latin typeface="Times New Roman"/>
                          <a:ea typeface="Times New Roman"/>
                          <a:cs typeface="Arial"/>
                        </a:rPr>
                        <a:t>: TOC Drills, Alamo Plans, QRFs, Resource Physical Security (Search, BiMX)</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spcBef>
                          <a:spcPts val="0"/>
                        </a:spcBef>
                        <a:spcAft>
                          <a:spcPts val="0"/>
                        </a:spcAft>
                      </a:pPr>
                      <a:r>
                        <a:rPr lang="en-US" sz="1400" u="sng">
                          <a:latin typeface="Times New Roman"/>
                          <a:ea typeface="Times New Roman"/>
                          <a:cs typeface="Arial"/>
                        </a:rPr>
                        <a:t>Protect</a:t>
                      </a:r>
                      <a:r>
                        <a:rPr lang="en-US" sz="1400">
                          <a:latin typeface="Times New Roman"/>
                          <a:ea typeface="Times New Roman"/>
                          <a:cs typeface="Arial"/>
                        </a:rPr>
                        <a:t>- Have a Weapon (or 2), be </a:t>
                      </a:r>
                      <a:r>
                        <a:rPr lang="en-US" sz="1400" i="1">
                          <a:latin typeface="Times New Roman"/>
                          <a:ea typeface="Times New Roman"/>
                          <a:cs typeface="Arial"/>
                        </a:rPr>
                        <a:t>Escape-Minded</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a:latin typeface="Times New Roman"/>
                          <a:ea typeface="Times New Roman"/>
                          <a:cs typeface="Arial"/>
                        </a:rPr>
                        <a:t>LoE Targeting</a:t>
                      </a:r>
                      <a:r>
                        <a:rPr lang="en-US" sz="1400">
                          <a:latin typeface="Times New Roman"/>
                          <a:ea typeface="Times New Roman"/>
                          <a:cs typeface="Arial"/>
                        </a:rPr>
                        <a:t>: Early Vetting, confirm/deny Potential Insiders, Recruiters, Target Packets, Finish Force</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spcBef>
                          <a:spcPts val="0"/>
                        </a:spcBef>
                        <a:spcAft>
                          <a:spcPts val="0"/>
                        </a:spcAft>
                      </a:pPr>
                      <a:r>
                        <a:rPr lang="en-US" sz="1400" u="sng">
                          <a:latin typeface="Times New Roman"/>
                          <a:ea typeface="Times New Roman"/>
                          <a:cs typeface="Arial"/>
                        </a:rPr>
                        <a:t>Navigate</a:t>
                      </a:r>
                      <a:r>
                        <a:rPr lang="en-US" sz="1400">
                          <a:latin typeface="Times New Roman"/>
                          <a:ea typeface="Times New Roman"/>
                          <a:cs typeface="Arial"/>
                        </a:rPr>
                        <a:t>- Compass, Map (Print from TIGR), GPS</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i="1" dirty="0" err="1">
                          <a:latin typeface="Times New Roman"/>
                          <a:ea typeface="Times New Roman"/>
                          <a:cs typeface="Arial"/>
                        </a:rPr>
                        <a:t>LoE</a:t>
                      </a:r>
                      <a:r>
                        <a:rPr lang="en-US" sz="1400" i="1" dirty="0">
                          <a:latin typeface="Times New Roman"/>
                          <a:ea typeface="Times New Roman"/>
                          <a:cs typeface="Arial"/>
                        </a:rPr>
                        <a:t> Inform/Influence</a:t>
                      </a:r>
                      <a:r>
                        <a:rPr lang="en-US" sz="1400" dirty="0">
                          <a:latin typeface="Times New Roman"/>
                          <a:ea typeface="Times New Roman"/>
                          <a:cs typeface="Arial"/>
                        </a:rPr>
                        <a:t>: Multiple Audiences (HNSF, Local </a:t>
                      </a:r>
                      <a:r>
                        <a:rPr lang="en-US" sz="1400" dirty="0" err="1">
                          <a:latin typeface="Times New Roman"/>
                          <a:ea typeface="Times New Roman"/>
                          <a:cs typeface="Arial"/>
                        </a:rPr>
                        <a:t>Govt</a:t>
                      </a:r>
                      <a:r>
                        <a:rPr lang="en-US" sz="1400" dirty="0">
                          <a:latin typeface="Times New Roman"/>
                          <a:ea typeface="Times New Roman"/>
                          <a:cs typeface="Arial"/>
                        </a:rPr>
                        <a:t>, Insurgents), </a:t>
                      </a:r>
                      <a:r>
                        <a:rPr lang="en-US" sz="1400">
                          <a:latin typeface="Times New Roman"/>
                          <a:ea typeface="Times New Roman"/>
                          <a:cs typeface="Arial"/>
                        </a:rPr>
                        <a:t>Different </a:t>
                      </a:r>
                      <a:r>
                        <a:rPr lang="en-US" sz="1400" smtClean="0">
                          <a:latin typeface="Times New Roman"/>
                          <a:ea typeface="Times New Roman"/>
                          <a:cs typeface="Arial"/>
                        </a:rPr>
                        <a:t>Messages</a:t>
                      </a:r>
                      <a:endParaRPr lang="en-US" sz="1600" dirty="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spcBef>
                          <a:spcPts val="0"/>
                        </a:spcBef>
                        <a:spcAft>
                          <a:spcPts val="0"/>
                        </a:spcAft>
                      </a:pPr>
                      <a:r>
                        <a:rPr lang="en-US" sz="1400" u="sng">
                          <a:latin typeface="Times New Roman"/>
                          <a:ea typeface="Times New Roman"/>
                          <a:cs typeface="Arial"/>
                        </a:rPr>
                        <a:t>Signal</a:t>
                      </a:r>
                      <a:r>
                        <a:rPr lang="en-US" sz="1400">
                          <a:latin typeface="Times New Roman"/>
                          <a:ea typeface="Times New Roman"/>
                          <a:cs typeface="Arial"/>
                        </a:rPr>
                        <a:t>- Small VS-17, Squeeze Light, Phone# Card</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sng">
                          <a:latin typeface="Times New Roman"/>
                          <a:ea typeface="Times New Roman"/>
                          <a:cs typeface="Arial"/>
                        </a:rPr>
                        <a:t>Reach Back</a:t>
                      </a:r>
                      <a:r>
                        <a:rPr lang="en-US" sz="1400">
                          <a:latin typeface="Times New Roman"/>
                          <a:ea typeface="Times New Roman"/>
                          <a:cs typeface="Arial"/>
                        </a:rPr>
                        <a:t>- Spot/Assess potential threats at the lowest level then send info to BSO, Higher HQ, or CONUS to confirm or deny.</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spcBef>
                          <a:spcPts val="0"/>
                        </a:spcBef>
                        <a:spcAft>
                          <a:spcPts val="0"/>
                        </a:spcAft>
                      </a:pPr>
                      <a:r>
                        <a:rPr lang="en-US" sz="1400" u="sng">
                          <a:latin typeface="Times New Roman"/>
                          <a:ea typeface="Times New Roman"/>
                          <a:cs typeface="Arial"/>
                        </a:rPr>
                        <a:t>Sustain</a:t>
                      </a:r>
                      <a:r>
                        <a:rPr lang="en-US" sz="1400">
                          <a:latin typeface="Times New Roman"/>
                          <a:ea typeface="Times New Roman"/>
                          <a:cs typeface="Arial"/>
                        </a:rPr>
                        <a:t>- Tourniquet, Combat Gauze, Power Bar</a:t>
                      </a:r>
                      <a:endParaRPr lang="en-US" sz="160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Arial"/>
                        </a:rPr>
                        <a:t>Use Biometrics, HUMINT, ISR, Exploitation, Deception Detection Techniques, and </a:t>
                      </a:r>
                      <a:endParaRPr lang="en-US" sz="1600" dirty="0">
                        <a:latin typeface="Times New Roman"/>
                        <a:ea typeface="Times New Roman"/>
                        <a:cs typeface="Arial"/>
                      </a:endParaRPr>
                    </a:p>
                    <a:p>
                      <a:pPr marL="0" marR="0">
                        <a:spcBef>
                          <a:spcPts val="0"/>
                        </a:spcBef>
                        <a:spcAft>
                          <a:spcPts val="0"/>
                        </a:spcAft>
                      </a:pPr>
                      <a:r>
                        <a:rPr lang="en-US" sz="1400" dirty="0">
                          <a:latin typeface="Times New Roman"/>
                          <a:ea typeface="Times New Roman"/>
                          <a:cs typeface="Arial"/>
                        </a:rPr>
                        <a:t>Know- “</a:t>
                      </a:r>
                      <a:r>
                        <a:rPr lang="en-US" sz="1400" i="1" dirty="0">
                          <a:latin typeface="Times New Roman"/>
                          <a:ea typeface="Times New Roman"/>
                          <a:cs typeface="Arial"/>
                        </a:rPr>
                        <a:t>Absence of the Normal</a:t>
                      </a:r>
                      <a:r>
                        <a:rPr lang="en-US" sz="1400" dirty="0">
                          <a:latin typeface="Times New Roman"/>
                          <a:ea typeface="Times New Roman"/>
                          <a:cs typeface="Arial"/>
                        </a:rPr>
                        <a:t>”</a:t>
                      </a:r>
                      <a:endParaRPr lang="en-US" sz="1600" dirty="0">
                        <a:latin typeface="Times New Roman"/>
                        <a:ea typeface="Times New Roman"/>
                        <a:cs typeface="Arial"/>
                      </a:endParaRPr>
                    </a:p>
                  </a:txBody>
                  <a:tcPr marL="66502" marR="6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89025"/>
          </a:xfrm>
        </p:spPr>
        <p:txBody>
          <a:bodyPr/>
          <a:lstStyle/>
          <a:p>
            <a:r>
              <a:rPr lang="en-US" b="1" dirty="0" smtClean="0">
                <a:cs typeface="Arial" pitchFamily="34" charset="0"/>
              </a:rPr>
              <a:t>Guardian Angel</a:t>
            </a:r>
            <a:br>
              <a:rPr lang="en-US" b="1" dirty="0" smtClean="0">
                <a:cs typeface="Arial" pitchFamily="34" charset="0"/>
              </a:rPr>
            </a:br>
            <a:r>
              <a:rPr lang="en-US" sz="2400" b="1" dirty="0" smtClean="0">
                <a:solidFill>
                  <a:srgbClr val="C00000"/>
                </a:solidFill>
              </a:rPr>
              <a:t>MY SHIELD             PROTECTS YOU</a:t>
            </a:r>
            <a:endParaRPr lang="en-US" sz="2400" b="1" dirty="0">
              <a:cs typeface="Arial" pitchFamily="34" charset="0"/>
            </a:endParaRPr>
          </a:p>
        </p:txBody>
      </p:sp>
      <p:grpSp>
        <p:nvGrpSpPr>
          <p:cNvPr id="3" name="Group 6"/>
          <p:cNvGrpSpPr/>
          <p:nvPr/>
        </p:nvGrpSpPr>
        <p:grpSpPr>
          <a:xfrm>
            <a:off x="4038600" y="685800"/>
            <a:ext cx="609600" cy="609600"/>
            <a:chOff x="3505200" y="1752600"/>
            <a:chExt cx="609600" cy="609600"/>
          </a:xfrm>
        </p:grpSpPr>
        <p:sp>
          <p:nvSpPr>
            <p:cNvPr id="5" name="Oval 4"/>
            <p:cNvSpPr/>
            <p:nvPr/>
          </p:nvSpPr>
          <p:spPr>
            <a:xfrm>
              <a:off x="3505200" y="1752600"/>
              <a:ext cx="609600" cy="6096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0800000">
              <a:off x="3670851" y="1752600"/>
              <a:ext cx="381001" cy="584775"/>
            </a:xfrm>
            <a:prstGeom prst="rect">
              <a:avLst/>
            </a:prstGeom>
            <a:noFill/>
          </p:spPr>
          <p:txBody>
            <a:bodyPr wrap="square" rtlCol="0">
              <a:spAutoFit/>
            </a:bodyPr>
            <a:lstStyle/>
            <a:p>
              <a:r>
                <a:rPr lang="en-US" sz="3200" dirty="0" smtClean="0">
                  <a:solidFill>
                    <a:schemeClr val="bg1"/>
                  </a:solidFill>
                </a:rPr>
                <a:t>V</a:t>
              </a:r>
              <a:endParaRPr lang="en-US" sz="3200" dirty="0">
                <a:solidFill>
                  <a:schemeClr val="bg1"/>
                </a:solidFill>
              </a:endParaRPr>
            </a:p>
          </p:txBody>
        </p:sp>
      </p:grpSp>
      <p:sp>
        <p:nvSpPr>
          <p:cNvPr id="10" name="TextBox 9"/>
          <p:cNvSpPr txBox="1"/>
          <p:nvPr/>
        </p:nvSpPr>
        <p:spPr>
          <a:xfrm>
            <a:off x="152400" y="1295400"/>
            <a:ext cx="8839200" cy="5355312"/>
          </a:xfrm>
          <a:prstGeom prst="rect">
            <a:avLst/>
          </a:prstGeom>
          <a:noFill/>
        </p:spPr>
        <p:txBody>
          <a:bodyPr wrap="square" rtlCol="0">
            <a:spAutoFit/>
          </a:bodyPr>
          <a:lstStyle/>
          <a:p>
            <a:pPr>
              <a:buFont typeface="Arial" pitchFamily="34" charset="0"/>
              <a:buChar char="•"/>
            </a:pPr>
            <a:r>
              <a:rPr lang="en-US" dirty="0" smtClean="0"/>
              <a:t> Guardian Angel plan is having all members of the team passively and actively conducting security who are engaged with Host Nation Representatives. This plan is to protect American’s ONLY and only YOU should know what the details are.  </a:t>
            </a:r>
          </a:p>
          <a:p>
            <a:endParaRPr lang="en-US" dirty="0" smtClean="0"/>
          </a:p>
          <a:p>
            <a:pPr>
              <a:buFont typeface="Arial" pitchFamily="34" charset="0"/>
              <a:buChar char="•"/>
            </a:pPr>
            <a:r>
              <a:rPr lang="en-US" dirty="0" smtClean="0"/>
              <a:t> This function will be performed discretely by the team or overtly depending on the situation. (roughly 85% will be active/passive)</a:t>
            </a:r>
          </a:p>
          <a:p>
            <a:pPr lvl="1"/>
            <a:r>
              <a:rPr lang="en-US" dirty="0" smtClean="0"/>
              <a:t>-During sudden acts of violence, this plan may go into effect immediately.</a:t>
            </a:r>
          </a:p>
          <a:p>
            <a:r>
              <a:rPr lang="en-US" dirty="0" smtClean="0"/>
              <a:t>	*once you initiate this plan, everyone knows*</a:t>
            </a:r>
          </a:p>
          <a:p>
            <a:pPr>
              <a:buFont typeface="Arial" pitchFamily="34" charset="0"/>
              <a:buChar char="•"/>
            </a:pPr>
            <a:endParaRPr lang="en-US" dirty="0" smtClean="0"/>
          </a:p>
          <a:p>
            <a:pPr>
              <a:buFont typeface="Arial" pitchFamily="34" charset="0"/>
              <a:buChar char="•"/>
            </a:pPr>
            <a:r>
              <a:rPr lang="en-US" dirty="0" smtClean="0"/>
              <a:t> Considerations:</a:t>
            </a:r>
          </a:p>
          <a:p>
            <a:pPr marL="236538" lvl="1"/>
            <a:r>
              <a:rPr lang="en-US" dirty="0" smtClean="0"/>
              <a:t>- HNF capabilities, local situation, reaction time, communication, sustainment, availability of personnel.</a:t>
            </a:r>
          </a:p>
          <a:p>
            <a:pPr marL="236538" lvl="1"/>
            <a:endParaRPr lang="en-US" dirty="0" smtClean="0"/>
          </a:p>
          <a:p>
            <a:pPr marL="236538" lvl="1">
              <a:buFontTx/>
              <a:buChar char="-"/>
            </a:pPr>
            <a:r>
              <a:rPr lang="en-US" dirty="0" smtClean="0"/>
              <a:t> Personnel placement (Strongholds, Infil points, Exit, CCP, Sensitive Site’s, Max effectiveness of weapons).</a:t>
            </a:r>
          </a:p>
          <a:p>
            <a:pPr marL="236538" lvl="1">
              <a:buFontTx/>
              <a:buChar char="-"/>
            </a:pPr>
            <a:endParaRPr lang="en-US" dirty="0" smtClean="0"/>
          </a:p>
          <a:p>
            <a:pPr marL="236538" lvl="1">
              <a:buFontTx/>
              <a:buChar char="-"/>
            </a:pPr>
            <a:r>
              <a:rPr lang="en-US" dirty="0" smtClean="0"/>
              <a:t> Indicators to look for (reference Call Handbook No. 12-07, FEB 12).</a:t>
            </a:r>
          </a:p>
          <a:p>
            <a:pPr marL="236538" lvl="1">
              <a:buFontTx/>
              <a:buChar char="-"/>
            </a:pPr>
            <a:endParaRPr lang="en-US" dirty="0" smtClean="0"/>
          </a:p>
          <a:p>
            <a:pPr marL="236538" lvl="1">
              <a:buFontTx/>
              <a:buChar char="-"/>
            </a:pPr>
            <a:r>
              <a:rPr lang="en-US" dirty="0" smtClean="0"/>
              <a:t> Engagement Criteria (when to de-escalate the situation or take lethal action). </a:t>
            </a:r>
            <a:endParaRPr lang="en-US" dirty="0"/>
          </a:p>
        </p:txBody>
      </p:sp>
    </p:spTree>
  </p:cSld>
  <p:clrMapOvr>
    <a:masterClrMapping/>
  </p:clrMapOvr>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DCC Slide Master</Template>
  <TotalTime>4708</TotalTime>
  <Words>5018</Words>
  <Application>Microsoft Office PowerPoint</Application>
  <PresentationFormat>On-screen Show (4:3)</PresentationFormat>
  <Paragraphs>597</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2_Office Theme</vt:lpstr>
      <vt:lpstr>RAF TEAM SURVIVABILITY</vt:lpstr>
      <vt:lpstr>Agenda</vt:lpstr>
      <vt:lpstr>Course Objective</vt:lpstr>
      <vt:lpstr>Learning Objective</vt:lpstr>
      <vt:lpstr> </vt:lpstr>
      <vt:lpstr>Slide 6</vt:lpstr>
      <vt:lpstr>Key Terms</vt:lpstr>
      <vt:lpstr>Rapport is your First Line of Defense  Keep your Friends Close.  Learn everything about them.  Learn their Problems.  Develop Solutions!!!</vt:lpstr>
      <vt:lpstr>Guardian Angel MY SHIELD             PROTECTS YOU</vt:lpstr>
      <vt:lpstr>Considerations</vt:lpstr>
      <vt:lpstr>Alamo Plan</vt:lpstr>
      <vt:lpstr>Current TTP’s</vt:lpstr>
      <vt:lpstr>Evasion Plan of Action</vt:lpstr>
      <vt:lpstr>Example EPA</vt:lpstr>
      <vt:lpstr>Personnel Recovery Guidance</vt:lpstr>
      <vt:lpstr>Slide 16</vt:lpstr>
      <vt:lpstr>Slide 17</vt:lpstr>
      <vt:lpstr>Slide 18</vt:lpstr>
      <vt:lpstr>Premission Preparation  What you can do to become a “Smart Survivor”</vt:lpstr>
      <vt:lpstr>Evasion 1000 days of evasion are better than one day of captivity!</vt:lpstr>
      <vt:lpstr>Evasion Aid</vt:lpstr>
      <vt:lpstr>EVC Ordering Procedures</vt:lpstr>
      <vt:lpstr>Legal Aspects Of Evasion During War</vt:lpstr>
      <vt:lpstr>Use Of Disguises While Evading</vt:lpstr>
      <vt:lpstr>Survival</vt:lpstr>
      <vt:lpstr>Survival Kits</vt:lpstr>
      <vt:lpstr>SURVIVAL KIT MIL-B-131H Type 1 Class III Bell Fibre Products Corp. Columbus, Ceorgia FR2160 LOT NO. 1 Jul 1991 </vt:lpstr>
      <vt:lpstr>Additional Individual Equipment</vt:lpstr>
      <vt:lpstr>Additional Items of Evasion &amp; Recovery</vt:lpstr>
      <vt:lpstr>Recovery</vt:lpstr>
      <vt:lpstr>Phases of Personnel Recovery</vt:lpstr>
      <vt:lpstr>Visual Ground To Air Signals (GTAS)</vt:lpstr>
      <vt:lpstr>Slide 33</vt:lpstr>
      <vt:lpstr>Links</vt:lpstr>
      <vt:lpstr>Questions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michael.a.jennings</dc:creator>
  <cp:lastModifiedBy>Curtis.McMahan</cp:lastModifiedBy>
  <cp:revision>471</cp:revision>
  <dcterms:created xsi:type="dcterms:W3CDTF">2011-06-06T22:45:09Z</dcterms:created>
  <dcterms:modified xsi:type="dcterms:W3CDTF">2013-06-13T14:46:13Z</dcterms:modified>
</cp:coreProperties>
</file>