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5"/>
    <p:sldMasterId id="2147483851" r:id="rId6"/>
  </p:sldMasterIdLst>
  <p:notesMasterIdLst>
    <p:notesMasterId r:id="rId70"/>
  </p:notesMasterIdLst>
  <p:handoutMasterIdLst>
    <p:handoutMasterId r:id="rId71"/>
  </p:handoutMasterIdLst>
  <p:sldIdLst>
    <p:sldId id="380" r:id="rId7"/>
    <p:sldId id="369" r:id="rId8"/>
    <p:sldId id="482" r:id="rId9"/>
    <p:sldId id="385" r:id="rId10"/>
    <p:sldId id="471" r:id="rId11"/>
    <p:sldId id="426" r:id="rId12"/>
    <p:sldId id="427" r:id="rId13"/>
    <p:sldId id="452" r:id="rId14"/>
    <p:sldId id="453" r:id="rId15"/>
    <p:sldId id="428" r:id="rId16"/>
    <p:sldId id="429" r:id="rId17"/>
    <p:sldId id="425" r:id="rId18"/>
    <p:sldId id="476" r:id="rId19"/>
    <p:sldId id="477" r:id="rId20"/>
    <p:sldId id="435" r:id="rId21"/>
    <p:sldId id="423" r:id="rId22"/>
    <p:sldId id="446" r:id="rId23"/>
    <p:sldId id="455" r:id="rId24"/>
    <p:sldId id="456" r:id="rId25"/>
    <p:sldId id="457" r:id="rId26"/>
    <p:sldId id="424" r:id="rId27"/>
    <p:sldId id="458" r:id="rId28"/>
    <p:sldId id="430" r:id="rId29"/>
    <p:sldId id="445" r:id="rId30"/>
    <p:sldId id="460" r:id="rId31"/>
    <p:sldId id="459" r:id="rId32"/>
    <p:sldId id="431" r:id="rId33"/>
    <p:sldId id="434" r:id="rId34"/>
    <p:sldId id="448" r:id="rId35"/>
    <p:sldId id="432" r:id="rId36"/>
    <p:sldId id="449" r:id="rId37"/>
    <p:sldId id="433" r:id="rId38"/>
    <p:sldId id="450" r:id="rId39"/>
    <p:sldId id="478" r:id="rId40"/>
    <p:sldId id="418" r:id="rId41"/>
    <p:sldId id="403" r:id="rId42"/>
    <p:sldId id="407" r:id="rId43"/>
    <p:sldId id="416" r:id="rId44"/>
    <p:sldId id="420" r:id="rId45"/>
    <p:sldId id="419" r:id="rId46"/>
    <p:sldId id="417" r:id="rId47"/>
    <p:sldId id="469" r:id="rId48"/>
    <p:sldId id="463" r:id="rId49"/>
    <p:sldId id="464" r:id="rId50"/>
    <p:sldId id="465" r:id="rId51"/>
    <p:sldId id="462" r:id="rId52"/>
    <p:sldId id="461" r:id="rId53"/>
    <p:sldId id="439" r:id="rId54"/>
    <p:sldId id="438" r:id="rId55"/>
    <p:sldId id="437" r:id="rId56"/>
    <p:sldId id="440" r:id="rId57"/>
    <p:sldId id="436" r:id="rId58"/>
    <p:sldId id="442" r:id="rId59"/>
    <p:sldId id="444" r:id="rId60"/>
    <p:sldId id="443" r:id="rId61"/>
    <p:sldId id="441" r:id="rId62"/>
    <p:sldId id="470" r:id="rId63"/>
    <p:sldId id="479" r:id="rId64"/>
    <p:sldId id="480" r:id="rId65"/>
    <p:sldId id="481" r:id="rId66"/>
    <p:sldId id="388" r:id="rId67"/>
    <p:sldId id="364" r:id="rId68"/>
    <p:sldId id="415"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9900"/>
    <a:srgbClr val="996600"/>
    <a:srgbClr val="996633"/>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94023" autoAdjust="0"/>
  </p:normalViewPr>
  <p:slideViewPr>
    <p:cSldViewPr>
      <p:cViewPr>
        <p:scale>
          <a:sx n="107" d="100"/>
          <a:sy n="107" d="100"/>
        </p:scale>
        <p:origin x="-324" y="960"/>
      </p:cViewPr>
      <p:guideLst>
        <p:guide orient="horz" pos="2160"/>
        <p:guide pos="2880"/>
      </p:guideLst>
    </p:cSldViewPr>
  </p:slideViewPr>
  <p:outlineViewPr>
    <p:cViewPr>
      <p:scale>
        <a:sx n="33" d="100"/>
        <a:sy n="33" d="100"/>
      </p:scale>
      <p:origin x="0" y="12846"/>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1" d="100"/>
          <a:sy n="81" d="100"/>
        </p:scale>
        <p:origin x="-189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3"/>
          <p:cNvSpPr>
            <a:spLocks noGrp="1"/>
          </p:cNvSpPr>
          <p:nvPr/>
        </p:nvSpPr>
        <p:spPr>
          <a:xfrm>
            <a:off x="1997708" y="0"/>
            <a:ext cx="2939690" cy="453678"/>
          </a:xfrm>
          <a:prstGeom prst="rect">
            <a:avLst/>
          </a:prstGeom>
        </p:spPr>
        <p:txBody>
          <a:bodyPr lIns="90583" tIns="45291" rIns="90583" bIns="45291" anchor="b"/>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mn-cs"/>
              </a:defRPr>
            </a:lvl1pPr>
            <a:lvl2pPr marL="457200" algn="l" rtl="0" fontAlgn="base">
              <a:spcBef>
                <a:spcPct val="0"/>
              </a:spcBef>
              <a:spcAft>
                <a:spcPct val="0"/>
              </a:spcAft>
              <a:defRPr sz="2400" b="1" kern="1200">
                <a:solidFill>
                  <a:srgbClr val="FF0000"/>
                </a:solidFill>
                <a:latin typeface="Times New Roman" pitchFamily="18" charset="0"/>
                <a:ea typeface="+mn-ea"/>
                <a:cs typeface="+mn-cs"/>
              </a:defRPr>
            </a:lvl2pPr>
            <a:lvl3pPr marL="914400" algn="l" rtl="0" fontAlgn="base">
              <a:spcBef>
                <a:spcPct val="0"/>
              </a:spcBef>
              <a:spcAft>
                <a:spcPct val="0"/>
              </a:spcAft>
              <a:defRPr sz="2400" b="1" kern="1200">
                <a:solidFill>
                  <a:srgbClr val="FF0000"/>
                </a:solidFill>
                <a:latin typeface="Times New Roman" pitchFamily="18" charset="0"/>
                <a:ea typeface="+mn-ea"/>
                <a:cs typeface="+mn-cs"/>
              </a:defRPr>
            </a:lvl3pPr>
            <a:lvl4pPr marL="1371600" algn="l" rtl="0" fontAlgn="base">
              <a:spcBef>
                <a:spcPct val="0"/>
              </a:spcBef>
              <a:spcAft>
                <a:spcPct val="0"/>
              </a:spcAft>
              <a:defRPr sz="2400" b="1" kern="1200">
                <a:solidFill>
                  <a:srgbClr val="FF0000"/>
                </a:solidFill>
                <a:latin typeface="Times New Roman" pitchFamily="18" charset="0"/>
                <a:ea typeface="+mn-ea"/>
                <a:cs typeface="+mn-cs"/>
              </a:defRPr>
            </a:lvl4pPr>
            <a:lvl5pPr marL="1828800" algn="l" rtl="0" fontAlgn="base">
              <a:spcBef>
                <a:spcPct val="0"/>
              </a:spcBef>
              <a:spcAft>
                <a:spcPct val="0"/>
              </a:spcAft>
              <a:defRPr sz="2400" b="1" kern="1200">
                <a:solidFill>
                  <a:srgbClr val="FF0000"/>
                </a:solidFill>
                <a:latin typeface="Times New Roman" pitchFamily="18" charset="0"/>
                <a:ea typeface="+mn-ea"/>
                <a:cs typeface="+mn-cs"/>
              </a:defRPr>
            </a:lvl5pPr>
            <a:lvl6pPr marL="2286000" algn="l" defTabSz="914400" rtl="0" eaLnBrk="1" latinLnBrk="0" hangingPunct="1">
              <a:defRPr sz="2400" b="1" kern="1200">
                <a:solidFill>
                  <a:srgbClr val="FF0000"/>
                </a:solidFill>
                <a:latin typeface="Times New Roman" pitchFamily="18" charset="0"/>
                <a:ea typeface="+mn-ea"/>
                <a:cs typeface="+mn-cs"/>
              </a:defRPr>
            </a:lvl6pPr>
            <a:lvl7pPr marL="2743200" algn="l" defTabSz="914400" rtl="0" eaLnBrk="1" latinLnBrk="0" hangingPunct="1">
              <a:defRPr sz="2400" b="1" kern="1200">
                <a:solidFill>
                  <a:srgbClr val="FF0000"/>
                </a:solidFill>
                <a:latin typeface="Times New Roman" pitchFamily="18" charset="0"/>
                <a:ea typeface="+mn-ea"/>
                <a:cs typeface="+mn-cs"/>
              </a:defRPr>
            </a:lvl7pPr>
            <a:lvl8pPr marL="3200400" algn="l" defTabSz="914400" rtl="0" eaLnBrk="1" latinLnBrk="0" hangingPunct="1">
              <a:defRPr sz="2400" b="1" kern="1200">
                <a:solidFill>
                  <a:srgbClr val="FF0000"/>
                </a:solidFill>
                <a:latin typeface="Times New Roman" pitchFamily="18" charset="0"/>
                <a:ea typeface="+mn-ea"/>
                <a:cs typeface="+mn-cs"/>
              </a:defRPr>
            </a:lvl8pPr>
            <a:lvl9pPr marL="3657600" algn="l" defTabSz="914400" rtl="0" eaLnBrk="1" latinLnBrk="0" hangingPunct="1">
              <a:defRPr sz="2400" b="1" kern="1200">
                <a:solidFill>
                  <a:srgbClr val="FF0000"/>
                </a:solidFill>
                <a:latin typeface="Times New Roman" pitchFamily="18" charset="0"/>
                <a:ea typeface="+mn-ea"/>
                <a:cs typeface="+mn-cs"/>
              </a:defRPr>
            </a:lvl9pPr>
          </a:lstStyle>
          <a:p>
            <a:pPr algn="ctr">
              <a:defRPr/>
            </a:pPr>
            <a:r>
              <a:rPr lang="en-US" sz="800" b="0" dirty="0" smtClean="0">
                <a:solidFill>
                  <a:srgbClr val="000104"/>
                </a:solidFill>
                <a:latin typeface="Arial" pitchFamily="34" charset="0"/>
                <a:cs typeface="Arial" pitchFamily="34" charset="0"/>
              </a:rPr>
              <a:t>Unclassified/FOUO </a:t>
            </a:r>
            <a:endParaRPr lang="en-US" sz="800" b="0" dirty="0">
              <a:solidFill>
                <a:srgbClr val="000104"/>
              </a:solidFill>
              <a:latin typeface="Arial" pitchFamily="34" charset="0"/>
              <a:cs typeface="Arial" pitchFamily="34" charset="0"/>
            </a:endParaRPr>
          </a:p>
        </p:txBody>
      </p:sp>
      <p:sp>
        <p:nvSpPr>
          <p:cNvPr id="4" name="Footer Placeholder 3"/>
          <p:cNvSpPr>
            <a:spLocks noGrp="1"/>
          </p:cNvSpPr>
          <p:nvPr/>
        </p:nvSpPr>
        <p:spPr>
          <a:xfrm>
            <a:off x="2148297" y="8804519"/>
            <a:ext cx="2939690" cy="453677"/>
          </a:xfrm>
          <a:prstGeom prst="rect">
            <a:avLst/>
          </a:prstGeom>
        </p:spPr>
        <p:txBody>
          <a:bodyPr lIns="90583" tIns="45291" rIns="90583" bIns="45291" anchor="b"/>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mn-cs"/>
              </a:defRPr>
            </a:lvl1pPr>
            <a:lvl2pPr marL="457200" algn="l" rtl="0" fontAlgn="base">
              <a:spcBef>
                <a:spcPct val="0"/>
              </a:spcBef>
              <a:spcAft>
                <a:spcPct val="0"/>
              </a:spcAft>
              <a:defRPr sz="2400" b="1" kern="1200">
                <a:solidFill>
                  <a:srgbClr val="FF0000"/>
                </a:solidFill>
                <a:latin typeface="Times New Roman" pitchFamily="18" charset="0"/>
                <a:ea typeface="+mn-ea"/>
                <a:cs typeface="+mn-cs"/>
              </a:defRPr>
            </a:lvl2pPr>
            <a:lvl3pPr marL="914400" algn="l" rtl="0" fontAlgn="base">
              <a:spcBef>
                <a:spcPct val="0"/>
              </a:spcBef>
              <a:spcAft>
                <a:spcPct val="0"/>
              </a:spcAft>
              <a:defRPr sz="2400" b="1" kern="1200">
                <a:solidFill>
                  <a:srgbClr val="FF0000"/>
                </a:solidFill>
                <a:latin typeface="Times New Roman" pitchFamily="18" charset="0"/>
                <a:ea typeface="+mn-ea"/>
                <a:cs typeface="+mn-cs"/>
              </a:defRPr>
            </a:lvl3pPr>
            <a:lvl4pPr marL="1371600" algn="l" rtl="0" fontAlgn="base">
              <a:spcBef>
                <a:spcPct val="0"/>
              </a:spcBef>
              <a:spcAft>
                <a:spcPct val="0"/>
              </a:spcAft>
              <a:defRPr sz="2400" b="1" kern="1200">
                <a:solidFill>
                  <a:srgbClr val="FF0000"/>
                </a:solidFill>
                <a:latin typeface="Times New Roman" pitchFamily="18" charset="0"/>
                <a:ea typeface="+mn-ea"/>
                <a:cs typeface="+mn-cs"/>
              </a:defRPr>
            </a:lvl4pPr>
            <a:lvl5pPr marL="1828800" algn="l" rtl="0" fontAlgn="base">
              <a:spcBef>
                <a:spcPct val="0"/>
              </a:spcBef>
              <a:spcAft>
                <a:spcPct val="0"/>
              </a:spcAft>
              <a:defRPr sz="2400" b="1" kern="1200">
                <a:solidFill>
                  <a:srgbClr val="FF0000"/>
                </a:solidFill>
                <a:latin typeface="Times New Roman" pitchFamily="18" charset="0"/>
                <a:ea typeface="+mn-ea"/>
                <a:cs typeface="+mn-cs"/>
              </a:defRPr>
            </a:lvl5pPr>
            <a:lvl6pPr marL="2286000" algn="l" defTabSz="914400" rtl="0" eaLnBrk="1" latinLnBrk="0" hangingPunct="1">
              <a:defRPr sz="2400" b="1" kern="1200">
                <a:solidFill>
                  <a:srgbClr val="FF0000"/>
                </a:solidFill>
                <a:latin typeface="Times New Roman" pitchFamily="18" charset="0"/>
                <a:ea typeface="+mn-ea"/>
                <a:cs typeface="+mn-cs"/>
              </a:defRPr>
            </a:lvl6pPr>
            <a:lvl7pPr marL="2743200" algn="l" defTabSz="914400" rtl="0" eaLnBrk="1" latinLnBrk="0" hangingPunct="1">
              <a:defRPr sz="2400" b="1" kern="1200">
                <a:solidFill>
                  <a:srgbClr val="FF0000"/>
                </a:solidFill>
                <a:latin typeface="Times New Roman" pitchFamily="18" charset="0"/>
                <a:ea typeface="+mn-ea"/>
                <a:cs typeface="+mn-cs"/>
              </a:defRPr>
            </a:lvl7pPr>
            <a:lvl8pPr marL="3200400" algn="l" defTabSz="914400" rtl="0" eaLnBrk="1" latinLnBrk="0" hangingPunct="1">
              <a:defRPr sz="2400" b="1" kern="1200">
                <a:solidFill>
                  <a:srgbClr val="FF0000"/>
                </a:solidFill>
                <a:latin typeface="Times New Roman" pitchFamily="18" charset="0"/>
                <a:ea typeface="+mn-ea"/>
                <a:cs typeface="+mn-cs"/>
              </a:defRPr>
            </a:lvl8pPr>
            <a:lvl9pPr marL="3657600" algn="l" defTabSz="914400" rtl="0" eaLnBrk="1" latinLnBrk="0" hangingPunct="1">
              <a:defRPr sz="2400" b="1" kern="1200">
                <a:solidFill>
                  <a:srgbClr val="FF0000"/>
                </a:solidFill>
                <a:latin typeface="Times New Roman" pitchFamily="18" charset="0"/>
                <a:ea typeface="+mn-ea"/>
                <a:cs typeface="+mn-cs"/>
              </a:defRPr>
            </a:lvl9pPr>
          </a:lstStyle>
          <a:p>
            <a:pPr algn="ctr">
              <a:defRPr/>
            </a:pPr>
            <a:r>
              <a:rPr lang="en-US" sz="800" b="0" dirty="0" smtClean="0">
                <a:solidFill>
                  <a:srgbClr val="000104"/>
                </a:solidFill>
                <a:latin typeface="Arial" pitchFamily="34" charset="0"/>
                <a:cs typeface="Arial" pitchFamily="34" charset="0"/>
              </a:rPr>
              <a:t>Unclassified/FOUO </a:t>
            </a:r>
            <a:endParaRPr lang="en-US" sz="800" b="0" dirty="0">
              <a:solidFill>
                <a:srgbClr val="000104"/>
              </a:solidFill>
              <a:latin typeface="Arial" pitchFamily="34" charset="0"/>
              <a:cs typeface="Arial" pitchFamily="34" charset="0"/>
            </a:endParaRPr>
          </a:p>
        </p:txBody>
      </p:sp>
    </p:spTree>
    <p:extLst>
      <p:ext uri="{BB962C8B-B14F-4D97-AF65-F5344CB8AC3E}">
        <p14:creationId xmlns="" xmlns:p14="http://schemas.microsoft.com/office/powerpoint/2010/main" val="4127149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413"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cs typeface="+mn-cs"/>
              </a:defRPr>
            </a:lvl1pPr>
          </a:lstStyle>
          <a:p>
            <a:pPr>
              <a:defRPr/>
            </a:pPr>
            <a:endParaRPr lang="en-US" dirty="0"/>
          </a:p>
        </p:txBody>
      </p:sp>
      <p:sp>
        <p:nvSpPr>
          <p:cNvPr id="27651" name="Rectangle 3"/>
          <p:cNvSpPr>
            <a:spLocks noGrp="1" noChangeArrowheads="1"/>
          </p:cNvSpPr>
          <p:nvPr>
            <p:ph type="dt" idx="1"/>
          </p:nvPr>
        </p:nvSpPr>
        <p:spPr bwMode="auto">
          <a:xfrm>
            <a:off x="3971386" y="0"/>
            <a:ext cx="3037413"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00080" y="4415790"/>
            <a:ext cx="5610242"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29989"/>
            <a:ext cx="3037413"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cs typeface="+mn-cs"/>
              </a:defRPr>
            </a:lvl1pPr>
          </a:lstStyle>
          <a:p>
            <a:pPr>
              <a:defRPr/>
            </a:pPr>
            <a:endParaRPr lang="en-US" dirty="0"/>
          </a:p>
        </p:txBody>
      </p:sp>
      <p:sp>
        <p:nvSpPr>
          <p:cNvPr id="27655" name="Rectangle 7"/>
          <p:cNvSpPr>
            <a:spLocks noGrp="1" noChangeArrowheads="1"/>
          </p:cNvSpPr>
          <p:nvPr>
            <p:ph type="sldNum" sz="quarter" idx="5"/>
          </p:nvPr>
        </p:nvSpPr>
        <p:spPr bwMode="auto">
          <a:xfrm>
            <a:off x="3971386" y="8829989"/>
            <a:ext cx="3037413"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cs typeface="+mn-cs"/>
              </a:defRPr>
            </a:lvl1pPr>
          </a:lstStyle>
          <a:p>
            <a:pPr>
              <a:defRPr/>
            </a:pPr>
            <a:fld id="{C7D388DE-06BF-4B5B-AD6E-C78C959C96C3}" type="slidenum">
              <a:rPr lang="en-US"/>
              <a:pPr>
                <a:defRPr/>
              </a:pPr>
              <a:t>‹#›</a:t>
            </a:fld>
            <a:endParaRPr lang="en-US" dirty="0"/>
          </a:p>
        </p:txBody>
      </p:sp>
    </p:spTree>
    <p:extLst>
      <p:ext uri="{BB962C8B-B14F-4D97-AF65-F5344CB8AC3E}">
        <p14:creationId xmlns="" xmlns:p14="http://schemas.microsoft.com/office/powerpoint/2010/main" val="786084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026D8D1C-9031-4D42-96DF-03DB2980B7E2}" type="slidenum">
              <a:rPr lang="en-US" smtClean="0">
                <a:cs typeface="Arial" charset="0"/>
              </a:rPr>
              <a:pPr/>
              <a:t>1</a:t>
            </a:fld>
            <a:endParaRPr lang="en-US" dirty="0" smtClean="0">
              <a:cs typeface="Arial"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r>
              <a:rPr lang="en-US" b="1" u="sng" dirty="0" smtClean="0"/>
              <a:t>Introduce yourself:</a:t>
            </a:r>
          </a:p>
          <a:p>
            <a:endParaRPr lang="en-US" b="0" u="sng" dirty="0" smtClean="0"/>
          </a:p>
          <a:p>
            <a:r>
              <a:rPr lang="en-US" b="0" dirty="0" smtClean="0"/>
              <a:t>Only needed for the first time delivering instruction to the students. </a:t>
            </a:r>
          </a:p>
          <a:p>
            <a:endParaRPr lang="en-US" dirty="0" smtClean="0"/>
          </a:p>
          <a:p>
            <a:r>
              <a:rPr lang="en-US" dirty="0" smtClean="0"/>
              <a:t>Brief description about your experience while in the military to include: (Infantry, EOD, Combat Engineer). How you stay relevant. Example: Input from JCOE, Deploy as a civilian instructor, read storyboards, infusion of intelligence from our forward deployed civilian cells in Afghanistan. Explain how the material covered in this module will help Soldiers in theater conduct</a:t>
            </a:r>
            <a:r>
              <a:rPr lang="en-US" baseline="0" dirty="0" smtClean="0"/>
              <a:t> COIN operations</a:t>
            </a:r>
            <a:r>
              <a:rPr lang="en-US" dirty="0" smtClean="0"/>
              <a:t>.</a:t>
            </a:r>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Crime Scene Evidence Collection:</a:t>
            </a:r>
          </a:p>
          <a:p>
            <a:endParaRPr lang="en-US" dirty="0" smtClean="0"/>
          </a:p>
          <a:p>
            <a:r>
              <a:rPr lang="en-US" dirty="0" smtClean="0">
                <a:solidFill>
                  <a:schemeClr val="bg1"/>
                </a:solidFill>
              </a:rPr>
              <a:t>Today the battlefield is treated like a crime scene and members of the U.S. military are being taught to collect, analyze, and preserve information on battlefields ranging from tire treads on tarmacs of airports and exploded devices in the mountains of Afghanistan and on the roadways of Iraq.</a:t>
            </a:r>
          </a:p>
          <a:p>
            <a:endParaRPr lang="en-US" dirty="0" smtClean="0">
              <a:solidFill>
                <a:schemeClr val="bg1"/>
              </a:solidFill>
            </a:endParaRPr>
          </a:p>
          <a:p>
            <a:r>
              <a:rPr lang="en-US" dirty="0" smtClean="0">
                <a:solidFill>
                  <a:schemeClr val="bg1"/>
                </a:solidFill>
              </a:rPr>
              <a:t>This information collected by trained military personnel, captured in engagements with terrorists or seized from their bases and safe houses, includes:</a:t>
            </a:r>
          </a:p>
          <a:p>
            <a:endParaRPr lang="en-US" dirty="0" smtClean="0">
              <a:solidFill>
                <a:schemeClr val="bg1"/>
              </a:solidFill>
            </a:endParaRPr>
          </a:p>
          <a:p>
            <a:pPr marL="118109" indent="-118109">
              <a:buFont typeface="Arial" pitchFamily="34" charset="0"/>
              <a:buChar char="•"/>
            </a:pPr>
            <a:r>
              <a:rPr lang="en-US" dirty="0" smtClean="0">
                <a:solidFill>
                  <a:schemeClr val="bg1"/>
                </a:solidFill>
              </a:rPr>
              <a:t>latent fingerprints recovered from explosive devices, vehicles and safe houses </a:t>
            </a:r>
          </a:p>
          <a:p>
            <a:pPr marL="118109" indent="-118109">
              <a:buFont typeface="Arial" pitchFamily="34" charset="0"/>
              <a:buChar char="•"/>
            </a:pPr>
            <a:r>
              <a:rPr lang="en-US" dirty="0" smtClean="0">
                <a:solidFill>
                  <a:schemeClr val="bg1"/>
                </a:solidFill>
              </a:rPr>
              <a:t>hair and blood samples </a:t>
            </a:r>
          </a:p>
          <a:p>
            <a:pPr marL="118109" indent="-118109">
              <a:buFont typeface="Arial" pitchFamily="34" charset="0"/>
              <a:buChar char="•"/>
            </a:pPr>
            <a:r>
              <a:rPr lang="en-US" dirty="0" smtClean="0">
                <a:solidFill>
                  <a:schemeClr val="bg1"/>
                </a:solidFill>
              </a:rPr>
              <a:t>firearms (for clues as to their origin and use) </a:t>
            </a:r>
          </a:p>
          <a:p>
            <a:pPr marL="118109" indent="-118109">
              <a:buFont typeface="Arial" pitchFamily="34" charset="0"/>
              <a:buChar char="•"/>
            </a:pPr>
            <a:r>
              <a:rPr lang="en-US" dirty="0" smtClean="0">
                <a:solidFill>
                  <a:schemeClr val="bg1"/>
                </a:solidFill>
              </a:rPr>
              <a:t>papers and identity cards </a:t>
            </a:r>
          </a:p>
          <a:p>
            <a:pPr marL="118109" indent="-118109">
              <a:buFont typeface="Arial" pitchFamily="34" charset="0"/>
              <a:buChar char="•"/>
            </a:pPr>
            <a:r>
              <a:rPr lang="en-US" dirty="0" smtClean="0">
                <a:solidFill>
                  <a:schemeClr val="bg1"/>
                </a:solidFill>
              </a:rPr>
              <a:t>software, and computer data</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Potential Evidence and Intelligence Applications</a:t>
            </a:r>
          </a:p>
          <a:p>
            <a:endParaRPr lang="en-US" dirty="0" smtClean="0"/>
          </a:p>
          <a:p>
            <a:pPr defTabSz="919338">
              <a:defRPr/>
            </a:pPr>
            <a:r>
              <a:rPr lang="en-US" dirty="0" smtClean="0">
                <a:solidFill>
                  <a:schemeClr val="bg1"/>
                </a:solidFill>
              </a:rPr>
              <a:t>A lot of information gathered in battlefield forensics has significant intelligence applications, but can also be important in making criminal cases against terrorist suspects captured by the military. Biometric evidence obtained on the battlefield also can be used to place terrorist fugitives on various watch lists.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Potential Evidence and Intelligence Applications</a:t>
            </a:r>
          </a:p>
          <a:p>
            <a:endParaRPr lang="en-US" dirty="0" smtClean="0"/>
          </a:p>
          <a:p>
            <a:pPr marL="0" lvl="1" defTabSz="919338">
              <a:defRPr/>
            </a:pPr>
            <a:r>
              <a:rPr lang="en-US" dirty="0" smtClean="0">
                <a:solidFill>
                  <a:schemeClr val="bg1"/>
                </a:solidFill>
              </a:rPr>
              <a:t>Military personnel in the army, navy and air force learn how to collect and preserve physical and biological evidence, obtain fingerprints for later analysis and take forensic-quality photographs, from a battle location. Students learn to process evidence, identify usable evidence upon processing and complete intelligence reports.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9338" eaLnBrk="1" hangingPunct="1">
              <a:lnSpc>
                <a:spcPct val="90000"/>
              </a:lnSpc>
              <a:spcBef>
                <a:spcPct val="0"/>
              </a:spcBef>
              <a:defRPr/>
            </a:pPr>
            <a:r>
              <a:rPr lang="en-US" b="1" u="sng" kern="0" dirty="0" smtClean="0">
                <a:solidFill>
                  <a:schemeClr val="bg1"/>
                </a:solidFill>
                <a:latin typeface="Arial" pitchFamily="34" charset="0"/>
                <a:cs typeface="Arial" pitchFamily="34" charset="0"/>
              </a:rPr>
              <a:t>Forensic Functions &amp; Mission Areas</a:t>
            </a:r>
          </a:p>
          <a:p>
            <a:pPr eaLnBrk="1" hangingPunct="1">
              <a:lnSpc>
                <a:spcPct val="90000"/>
              </a:lnSpc>
              <a:spcBef>
                <a:spcPct val="0"/>
              </a:spcBef>
            </a:pPr>
            <a:endParaRPr lang="en-US" dirty="0" smtClean="0">
              <a:solidFill>
                <a:srgbClr val="000000"/>
              </a:solidFill>
              <a:latin typeface="Arial" pitchFamily="34" charset="0"/>
            </a:endParaRPr>
          </a:p>
          <a:p>
            <a:pPr eaLnBrk="1" hangingPunct="1">
              <a:lnSpc>
                <a:spcPct val="90000"/>
              </a:lnSpc>
              <a:spcBef>
                <a:spcPct val="0"/>
              </a:spcBef>
            </a:pPr>
            <a:r>
              <a:rPr lang="en-US" dirty="0" smtClean="0">
                <a:solidFill>
                  <a:srgbClr val="000000"/>
                </a:solidFill>
                <a:latin typeface="Arial" pitchFamily="34" charset="0"/>
              </a:rPr>
              <a:t>`These are the six forensic functions:  Recognize, Preserve, Collect; Analyze; Store; and Share.  They do not always occur sequentially, but can occur in parallel order.</a:t>
            </a:r>
          </a:p>
          <a:p>
            <a:pPr eaLnBrk="1" hangingPunct="1">
              <a:lnSpc>
                <a:spcPct val="90000"/>
              </a:lnSpc>
              <a:spcBef>
                <a:spcPct val="0"/>
              </a:spcBef>
            </a:pPr>
            <a:r>
              <a:rPr lang="en-US" dirty="0" smtClean="0">
                <a:solidFill>
                  <a:srgbClr val="000000"/>
                </a:solidFill>
                <a:latin typeface="Arial" pitchFamily="34" charset="0"/>
              </a:rPr>
              <a:t>  </a:t>
            </a:r>
          </a:p>
          <a:p>
            <a:pPr eaLnBrk="1" hangingPunct="1">
              <a:lnSpc>
                <a:spcPct val="90000"/>
              </a:lnSpc>
              <a:spcBef>
                <a:spcPct val="0"/>
              </a:spcBef>
            </a:pPr>
            <a:r>
              <a:rPr lang="en-US" dirty="0" smtClean="0">
                <a:solidFill>
                  <a:srgbClr val="000000"/>
                </a:solidFill>
                <a:latin typeface="Arial" pitchFamily="34" charset="0"/>
              </a:rPr>
              <a:t>Let’s discuss each function:</a:t>
            </a:r>
          </a:p>
          <a:p>
            <a:pPr eaLnBrk="1" hangingPunct="1">
              <a:lnSpc>
                <a:spcPct val="90000"/>
              </a:lnSpc>
              <a:spcBef>
                <a:spcPct val="0"/>
              </a:spcBef>
            </a:pPr>
            <a:r>
              <a:rPr lang="en-US" dirty="0" smtClean="0">
                <a:solidFill>
                  <a:srgbClr val="000000"/>
                </a:solidFill>
                <a:latin typeface="Arial" pitchFamily="34" charset="0"/>
              </a:rPr>
              <a:t> </a:t>
            </a:r>
          </a:p>
          <a:p>
            <a:pPr eaLnBrk="1" hangingPunct="1">
              <a:lnSpc>
                <a:spcPct val="90000"/>
              </a:lnSpc>
              <a:spcBef>
                <a:spcPct val="0"/>
              </a:spcBef>
            </a:pPr>
            <a:r>
              <a:rPr lang="en-US" b="1" dirty="0" smtClean="0">
                <a:solidFill>
                  <a:srgbClr val="000000"/>
                </a:solidFill>
                <a:latin typeface="Arial" pitchFamily="34" charset="0"/>
              </a:rPr>
              <a:t>Recognize:  </a:t>
            </a:r>
            <a:r>
              <a:rPr lang="en-US" dirty="0" smtClean="0">
                <a:solidFill>
                  <a:srgbClr val="000000"/>
                </a:solidFill>
                <a:latin typeface="Arial" pitchFamily="34" charset="0"/>
              </a:rPr>
              <a:t>Locate and distinguish materials that have potential forensic value.  May entail special methods an advanced training to detect items.</a:t>
            </a:r>
          </a:p>
          <a:p>
            <a:pPr eaLnBrk="1" hangingPunct="1">
              <a:lnSpc>
                <a:spcPct val="90000"/>
              </a:lnSpc>
              <a:spcBef>
                <a:spcPct val="0"/>
              </a:spcBef>
            </a:pPr>
            <a:endParaRPr lang="en-US" dirty="0" smtClean="0">
              <a:solidFill>
                <a:srgbClr val="000000"/>
              </a:solidFill>
              <a:latin typeface="Arial" pitchFamily="34" charset="0"/>
            </a:endParaRPr>
          </a:p>
          <a:p>
            <a:pPr eaLnBrk="1" hangingPunct="1">
              <a:lnSpc>
                <a:spcPct val="90000"/>
              </a:lnSpc>
              <a:spcBef>
                <a:spcPct val="0"/>
              </a:spcBef>
            </a:pPr>
            <a:r>
              <a:rPr lang="en-US" b="1" dirty="0" smtClean="0">
                <a:solidFill>
                  <a:srgbClr val="000000"/>
                </a:solidFill>
                <a:latin typeface="Arial" pitchFamily="34" charset="0"/>
              </a:rPr>
              <a:t>Preserve:  </a:t>
            </a:r>
            <a:r>
              <a:rPr lang="en-US" dirty="0" smtClean="0">
                <a:solidFill>
                  <a:srgbClr val="000000"/>
                </a:solidFill>
                <a:latin typeface="Arial" pitchFamily="34" charset="0"/>
              </a:rPr>
              <a:t>Protect materials and data from the moment those items are recognized as holding potential forensic value.  Materials must be protected and preserved by available, reasonable measures (marking, packaging, and tracking) to prevent contamination, loss, or alteration.</a:t>
            </a:r>
          </a:p>
          <a:p>
            <a:pPr eaLnBrk="1" hangingPunct="1">
              <a:lnSpc>
                <a:spcPct val="90000"/>
              </a:lnSpc>
              <a:spcBef>
                <a:spcPct val="0"/>
              </a:spcBef>
            </a:pPr>
            <a:endParaRPr lang="en-US" b="1" dirty="0" smtClean="0">
              <a:solidFill>
                <a:srgbClr val="000000"/>
              </a:solidFill>
              <a:latin typeface="Arial" pitchFamily="34" charset="0"/>
            </a:endParaRPr>
          </a:p>
          <a:p>
            <a:pPr eaLnBrk="1" hangingPunct="1">
              <a:lnSpc>
                <a:spcPct val="90000"/>
              </a:lnSpc>
              <a:spcBef>
                <a:spcPct val="0"/>
              </a:spcBef>
            </a:pPr>
            <a:r>
              <a:rPr lang="en-US" b="1" dirty="0" smtClean="0">
                <a:solidFill>
                  <a:srgbClr val="000000"/>
                </a:solidFill>
                <a:latin typeface="Arial" pitchFamily="34" charset="0"/>
              </a:rPr>
              <a:t>Collect</a:t>
            </a:r>
            <a:r>
              <a:rPr lang="en-US" dirty="0" smtClean="0">
                <a:solidFill>
                  <a:srgbClr val="000000"/>
                </a:solidFill>
                <a:latin typeface="Arial" pitchFamily="34" charset="0"/>
              </a:rPr>
              <a:t>:  This describes recovery of and accounting for materials from a site.  The site is documented and contextual information is recorded, within the parameters allowed by the situation.  This often includes limited processing of specific items or areas in an effort to detect additional forensically-relevant information.  Presumptive testing of materials may also be involved.</a:t>
            </a:r>
          </a:p>
          <a:p>
            <a:pPr eaLnBrk="1" hangingPunct="1">
              <a:lnSpc>
                <a:spcPct val="90000"/>
              </a:lnSpc>
              <a:spcBef>
                <a:spcPct val="0"/>
              </a:spcBef>
            </a:pPr>
            <a:endParaRPr lang="en-US" b="1" dirty="0" smtClean="0">
              <a:solidFill>
                <a:srgbClr val="000000"/>
              </a:solidFill>
              <a:latin typeface="Arial" pitchFamily="34" charset="0"/>
            </a:endParaRPr>
          </a:p>
          <a:p>
            <a:pPr eaLnBrk="1" hangingPunct="1">
              <a:lnSpc>
                <a:spcPct val="90000"/>
              </a:lnSpc>
              <a:spcBef>
                <a:spcPct val="0"/>
              </a:spcBef>
            </a:pPr>
            <a:r>
              <a:rPr lang="en-US" b="1" dirty="0" smtClean="0">
                <a:solidFill>
                  <a:srgbClr val="000000"/>
                </a:solidFill>
                <a:latin typeface="Arial" pitchFamily="34" charset="0"/>
              </a:rPr>
              <a:t>Analyze</a:t>
            </a:r>
            <a:r>
              <a:rPr lang="en-US" dirty="0" smtClean="0">
                <a:solidFill>
                  <a:srgbClr val="000000"/>
                </a:solidFill>
                <a:latin typeface="Arial" pitchFamily="34" charset="0"/>
              </a:rPr>
              <a:t>:  Forensic analysis may occur from the recognition of materials and contextual information at the site, to in-depth examination at mobile or traditional laboratories.  Presumptive testing of materials may be involved. A variety of factors dictate the type of analyses and examinations that a lab will perform.  *  Forensic analyses attempt to scientifically link materials, people, places, things, intentions, activities, and events.  Results may require interpretation and further scientific analysis.  </a:t>
            </a:r>
          </a:p>
          <a:p>
            <a:pPr eaLnBrk="1" hangingPunct="1">
              <a:lnSpc>
                <a:spcPct val="90000"/>
              </a:lnSpc>
              <a:spcBef>
                <a:spcPct val="0"/>
              </a:spcBef>
            </a:pPr>
            <a:r>
              <a:rPr lang="en-US" b="1" dirty="0" smtClean="0">
                <a:solidFill>
                  <a:srgbClr val="000000"/>
                </a:solidFill>
              </a:rPr>
              <a:t>*Reference</a:t>
            </a:r>
            <a:r>
              <a:rPr lang="en-US" dirty="0" smtClean="0">
                <a:solidFill>
                  <a:srgbClr val="000000"/>
                </a:solidFill>
              </a:rPr>
              <a:t>:  USMC </a:t>
            </a:r>
            <a:r>
              <a:rPr lang="en-US" dirty="0" err="1" smtClean="0">
                <a:solidFill>
                  <a:srgbClr val="000000"/>
                </a:solidFill>
              </a:rPr>
              <a:t>Warfighting</a:t>
            </a:r>
            <a:r>
              <a:rPr lang="en-US" dirty="0" smtClean="0">
                <a:solidFill>
                  <a:srgbClr val="000000"/>
                </a:solidFill>
              </a:rPr>
              <a:t> Publication 2-1 Intelligence Operations, SEP03</a:t>
            </a:r>
          </a:p>
          <a:p>
            <a:pPr eaLnBrk="1" hangingPunct="1">
              <a:lnSpc>
                <a:spcPct val="90000"/>
              </a:lnSpc>
              <a:spcBef>
                <a:spcPct val="0"/>
              </a:spcBef>
            </a:pPr>
            <a:endParaRPr lang="en-US" b="1" dirty="0" smtClean="0">
              <a:solidFill>
                <a:srgbClr val="000000"/>
              </a:solidFill>
              <a:latin typeface="Arial" pitchFamily="34" charset="0"/>
            </a:endParaRPr>
          </a:p>
          <a:p>
            <a:pPr eaLnBrk="1" hangingPunct="1">
              <a:lnSpc>
                <a:spcPct val="90000"/>
              </a:lnSpc>
              <a:spcBef>
                <a:spcPct val="0"/>
              </a:spcBef>
            </a:pPr>
            <a:r>
              <a:rPr lang="en-US" b="1" dirty="0" smtClean="0">
                <a:solidFill>
                  <a:srgbClr val="000000"/>
                </a:solidFill>
                <a:latin typeface="Arial" pitchFamily="34" charset="0"/>
              </a:rPr>
              <a:t>Store</a:t>
            </a:r>
            <a:r>
              <a:rPr lang="en-US" dirty="0" smtClean="0">
                <a:solidFill>
                  <a:srgbClr val="000000"/>
                </a:solidFill>
                <a:latin typeface="Arial" pitchFamily="34" charset="0"/>
              </a:rPr>
              <a:t>:  Materials and associated information should be maintained until forensic material disposition is fully adjudicated, or resolved.  Policies and procedures should dictate proper disposition.  Balancing information assurance with necessary retrieval capabilities is critical when storing data.</a:t>
            </a:r>
          </a:p>
          <a:p>
            <a:pPr eaLnBrk="1" hangingPunct="1">
              <a:lnSpc>
                <a:spcPct val="90000"/>
              </a:lnSpc>
              <a:spcBef>
                <a:spcPct val="0"/>
              </a:spcBef>
            </a:pPr>
            <a:endParaRPr lang="en-US" dirty="0" smtClean="0">
              <a:solidFill>
                <a:srgbClr val="000000"/>
              </a:solidFill>
              <a:latin typeface="Arial" pitchFamily="34" charset="0"/>
            </a:endParaRPr>
          </a:p>
          <a:p>
            <a:pPr eaLnBrk="1" hangingPunct="1">
              <a:lnSpc>
                <a:spcPct val="90000"/>
              </a:lnSpc>
              <a:spcBef>
                <a:spcPct val="0"/>
              </a:spcBef>
            </a:pPr>
            <a:r>
              <a:rPr lang="en-US" b="1" dirty="0" smtClean="0">
                <a:solidFill>
                  <a:srgbClr val="000000"/>
                </a:solidFill>
                <a:latin typeface="Arial" pitchFamily="34" charset="0"/>
              </a:rPr>
              <a:t>Share</a:t>
            </a:r>
            <a:r>
              <a:rPr lang="en-US" dirty="0" smtClean="0">
                <a:solidFill>
                  <a:srgbClr val="000000"/>
                </a:solidFill>
                <a:latin typeface="Arial" pitchFamily="34" charset="0"/>
              </a:rPr>
              <a:t>:  As forensic analyses are completed, results are catalogued and shared in accordance with policies and procedures.  Interoperability is key to developing databases and retrieving information .*  Sharing information with the relevant stakeholders, including the submitting unit is vital.</a:t>
            </a:r>
          </a:p>
          <a:p>
            <a:pPr eaLnBrk="1" hangingPunct="1">
              <a:lnSpc>
                <a:spcPct val="90000"/>
              </a:lnSpc>
              <a:spcBef>
                <a:spcPct val="0"/>
              </a:spcBef>
            </a:pPr>
            <a:endParaRPr lang="en-US" dirty="0" smtClean="0">
              <a:solidFill>
                <a:srgbClr val="000000"/>
              </a:solidFill>
              <a:latin typeface="Arial" pitchFamily="34" charset="0"/>
            </a:endParaRPr>
          </a:p>
          <a:p>
            <a:pPr eaLnBrk="1" hangingPunct="1">
              <a:lnSpc>
                <a:spcPct val="90000"/>
              </a:lnSpc>
              <a:spcBef>
                <a:spcPct val="0"/>
              </a:spcBef>
            </a:pPr>
            <a:r>
              <a:rPr lang="en-US" dirty="0" smtClean="0">
                <a:solidFill>
                  <a:srgbClr val="000000"/>
                </a:solidFill>
                <a:latin typeface="Arial" pitchFamily="34" charset="0"/>
              </a:rPr>
              <a:t>During TSE and BFF, you will be doing the first 3 forensic functions.  Depending on your MOS, you may do parts of function 4 such as analyzing documents for intelligence and other things.  You will also maintain a copy of your reports for your records.  All information will be shared with other law enforcement agencies, such as CEXE, TEDAC, WTI or NGIC.</a:t>
            </a:r>
          </a:p>
          <a:p>
            <a:pPr defTabSz="919338" eaLnBrk="1" hangingPunct="1">
              <a:lnSpc>
                <a:spcPct val="90000"/>
              </a:lnSpc>
              <a:spcBef>
                <a:spcPct val="0"/>
              </a:spcBef>
              <a:defRPr/>
            </a:pPr>
            <a:r>
              <a:rPr lang="en-US" b="1" dirty="0" smtClean="0">
                <a:solidFill>
                  <a:srgbClr val="000000"/>
                </a:solidFill>
                <a:latin typeface="Arial" pitchFamily="34" charset="0"/>
              </a:rPr>
              <a:t>*Reference </a:t>
            </a:r>
            <a:r>
              <a:rPr lang="en-US" dirty="0" err="1" smtClean="0">
                <a:solidFill>
                  <a:srgbClr val="000000"/>
                </a:solidFill>
                <a:latin typeface="Arial" pitchFamily="34" charset="0"/>
              </a:rPr>
              <a:t>DoD</a:t>
            </a:r>
            <a:r>
              <a:rPr lang="en-US" dirty="0" smtClean="0">
                <a:solidFill>
                  <a:srgbClr val="000000"/>
                </a:solidFill>
                <a:latin typeface="Arial" pitchFamily="34" charset="0"/>
              </a:rPr>
              <a:t> Net-Centric Operational Environment Joint Integrating Concept, Version 1.0, OCT05</a:t>
            </a:r>
          </a:p>
          <a:p>
            <a:pPr eaLnBrk="1" hangingPunct="1">
              <a:lnSpc>
                <a:spcPct val="90000"/>
              </a:lnSpc>
              <a:spcBef>
                <a:spcPct val="0"/>
              </a:spcBef>
            </a:pPr>
            <a:endParaRPr lang="en-US" dirty="0" smtClean="0">
              <a:solidFill>
                <a:srgbClr val="000000"/>
              </a:solidFill>
              <a:latin typeface="Arial" pitchFamily="34" charset="0"/>
            </a:endParaRPr>
          </a:p>
          <a:p>
            <a:pPr eaLnBrk="1" hangingPunct="1">
              <a:lnSpc>
                <a:spcPct val="90000"/>
              </a:lnSpc>
              <a:spcBef>
                <a:spcPct val="0"/>
              </a:spcBef>
            </a:pPr>
            <a:r>
              <a:rPr lang="en-US" dirty="0" smtClean="0">
                <a:solidFill>
                  <a:srgbClr val="000000"/>
                </a:solidFill>
                <a:latin typeface="Arial" pitchFamily="34" charset="0"/>
              </a:rPr>
              <a:t>The forensic functions then play a factor in the Mission Areas. Could the forensic evidence you collect play a role in force protection on your FOB?</a:t>
            </a:r>
          </a:p>
          <a:p>
            <a:pPr eaLnBrk="1" hangingPunct="1">
              <a:lnSpc>
                <a:spcPct val="90000"/>
              </a:lnSpc>
              <a:spcBef>
                <a:spcPct val="0"/>
              </a:spcBef>
            </a:pPr>
            <a:endParaRPr lang="en-US" dirty="0" smtClean="0">
              <a:solidFill>
                <a:srgbClr val="000000"/>
              </a:solidFill>
              <a:latin typeface="Arial" pitchFamily="34" charset="0"/>
            </a:endParaRPr>
          </a:p>
          <a:p>
            <a:pPr defTabSz="919338" eaLnBrk="1" hangingPunct="1">
              <a:lnSpc>
                <a:spcPct val="90000"/>
              </a:lnSpc>
              <a:spcBef>
                <a:spcPct val="0"/>
              </a:spcBef>
              <a:defRPr/>
            </a:pPr>
            <a:r>
              <a:rPr lang="en-US" b="1" dirty="0" smtClean="0"/>
              <a:t>Reference: </a:t>
            </a:r>
            <a:r>
              <a:rPr lang="en-US" dirty="0" smtClean="0"/>
              <a:t>PMO’s Forensics Guide for Commanders</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kern="0" dirty="0" smtClean="0">
                <a:solidFill>
                  <a:schemeClr val="bg1"/>
                </a:solidFill>
                <a:cs typeface="Arial" pitchFamily="34" charset="0"/>
              </a:rPr>
              <a:t>Forensics Architecture – How It All Fits Together</a:t>
            </a:r>
          </a:p>
          <a:p>
            <a:endParaRPr lang="en-US" dirty="0" smtClean="0"/>
          </a:p>
          <a:p>
            <a:r>
              <a:rPr lang="en-US" dirty="0" smtClean="0"/>
              <a:t>So where</a:t>
            </a:r>
            <a:r>
              <a:rPr lang="en-US" baseline="0" dirty="0" smtClean="0"/>
              <a:t> are you as the Soldier in all of this?  </a:t>
            </a:r>
            <a:endParaRPr lang="en-US" dirty="0" smtClean="0"/>
          </a:p>
          <a:p>
            <a:r>
              <a:rPr lang="en-US" dirty="0" smtClean="0"/>
              <a:t>Forensics establishes what the enemy has done.  </a:t>
            </a:r>
            <a:r>
              <a:rPr lang="en-US" dirty="0" smtClean="0">
                <a:latin typeface="Arial" pitchFamily="34" charset="0"/>
                <a:cs typeface="Arial" pitchFamily="34" charset="0"/>
              </a:rPr>
              <a:t>Forensic examiners access and input data into this database and then forward the information to organizations such as the Combined Explosives Exploitation Cell (CEXC) who in turn process forensic material and help facilitate prosecution and/or target insurgent/criminal networks.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Multiple agency are working together to share and process the information.</a:t>
            </a:r>
          </a:p>
          <a:p>
            <a:endParaRPr lang="en-US" dirty="0" smtClean="0">
              <a:latin typeface="Arial" pitchFamily="34" charset="0"/>
              <a:cs typeface="Arial" pitchFamily="34" charset="0"/>
            </a:endParaRPr>
          </a:p>
          <a:p>
            <a:r>
              <a:rPr lang="en-US" b="1" dirty="0" err="1" smtClean="0"/>
              <a:t>DoD</a:t>
            </a:r>
            <a:r>
              <a:rPr lang="en-US" b="1" dirty="0" smtClean="0"/>
              <a:t> Automated Biometric Identification System (ABIS)</a:t>
            </a:r>
          </a:p>
          <a:p>
            <a:r>
              <a:rPr lang="en-US" b="1" dirty="0" smtClean="0"/>
              <a:t>Integrated Automated Fingerprint Identification System or IAFIS</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Identification</a:t>
            </a:r>
          </a:p>
          <a:p>
            <a:endParaRPr lang="en-US" dirty="0" smtClean="0"/>
          </a:p>
          <a:p>
            <a:r>
              <a:rPr lang="en-US" dirty="0" smtClean="0">
                <a:solidFill>
                  <a:schemeClr val="bg1"/>
                </a:solidFill>
              </a:rPr>
              <a:t>Fingerprint Identification is the method of identification using the impressions made by the minute ridge formations or patterns found on the fingertips. No two persons have exactly the same arrangement of ridge patterns, and the patterns of any one individual remain unchanged throughout life. Fingerprints offer an infallible means of personal identification. Other personal characteristics may change, but fingerprints do not.</a:t>
            </a:r>
          </a:p>
          <a:p>
            <a:endParaRPr lang="en-US" dirty="0" smtClean="0">
              <a:solidFill>
                <a:schemeClr val="bg1"/>
              </a:solidFill>
            </a:endParaRPr>
          </a:p>
          <a:p>
            <a:r>
              <a:rPr lang="en-US" dirty="0" smtClean="0">
                <a:solidFill>
                  <a:schemeClr val="bg1"/>
                </a:solidFill>
              </a:rPr>
              <a:t>Fingerprints can be recorded on a standard fingerprint card or can be recorded digitally and transmitted electronically to the FBI for comparison. By comparing fingerprints at the scene of a crime with the fingerprint record of suspected persons, officials can establish absolute proof of the presence or identity of a person.</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Identification</a:t>
            </a:r>
          </a:p>
          <a:p>
            <a:endParaRPr lang="en-US" dirty="0" smtClean="0"/>
          </a:p>
          <a:p>
            <a:r>
              <a:rPr lang="en-US" dirty="0" smtClean="0">
                <a:solidFill>
                  <a:schemeClr val="bg1"/>
                </a:solidFill>
              </a:rPr>
              <a:t>The first year for the first known systematic use of fingerprint identification began in the United States is 1902. The New York Civil Service Commission established the practice of fingerprinting applicants to prevent them from having better qualified persons take their tests for them. The New York state prison system began to use fingerprints for the identification of criminals in 1903. </a:t>
            </a:r>
          </a:p>
          <a:p>
            <a:endParaRPr lang="en-US" dirty="0" smtClean="0">
              <a:solidFill>
                <a:schemeClr val="bg1"/>
              </a:solidFill>
            </a:endParaRPr>
          </a:p>
          <a:p>
            <a:r>
              <a:rPr lang="en-US" dirty="0" smtClean="0">
                <a:solidFill>
                  <a:schemeClr val="bg1"/>
                </a:solidFill>
              </a:rPr>
              <a:t>In 1904 the fingerprint system accelerated when the United States Penitentiary at Leavenworth, Kansas, and the St. Louis, Missouri, Police Department both established fingerprint bureaus.</a:t>
            </a:r>
          </a:p>
          <a:p>
            <a:endParaRPr lang="en-US" dirty="0" smtClean="0">
              <a:solidFill>
                <a:schemeClr val="bg1"/>
              </a:solidFill>
            </a:endParaRPr>
          </a:p>
          <a:p>
            <a:r>
              <a:rPr lang="en-US" dirty="0" smtClean="0">
                <a:solidFill>
                  <a:schemeClr val="bg1"/>
                </a:solidFill>
              </a:rPr>
              <a:t>The growing need and demand by police officials for a national repository and clearinghouse for fingerprint records led to an Act of Congress on July 1, 1921, establishing the Identification Division of the FBI.</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Pattern Type</a:t>
            </a:r>
          </a:p>
          <a:p>
            <a:endParaRPr lang="en-US" dirty="0" smtClean="0"/>
          </a:p>
          <a:p>
            <a:pPr fontAlgn="t"/>
            <a:r>
              <a:rPr lang="en-US" dirty="0" smtClean="0"/>
              <a:t>There are three main fingerprint patterns: arches, loops and whorls.</a:t>
            </a:r>
          </a:p>
          <a:p>
            <a:pPr fontAlgn="t"/>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Pattern Type</a:t>
            </a:r>
          </a:p>
          <a:p>
            <a:pPr defTabSz="919338">
              <a:defRPr/>
            </a:pPr>
            <a:endParaRPr lang="en-US" dirty="0" smtClean="0"/>
          </a:p>
          <a:p>
            <a:pPr defTabSz="919338">
              <a:defRPr/>
            </a:pPr>
            <a:r>
              <a:rPr lang="en-US" dirty="0" smtClean="0">
                <a:solidFill>
                  <a:schemeClr val="bg1"/>
                </a:solidFill>
              </a:rPr>
              <a:t>Arches are found in about 5% of fingerprint patterns encountered. The ridges run from one side to the other of the pattern, making no backward turn. Ordinarily, there is no delta in an arch pattern but where there a delta, no re-curving ridge must intervene between the core and delta points.</a:t>
            </a:r>
          </a:p>
          <a:p>
            <a:pPr defTabSz="919338">
              <a:defRPr/>
            </a:pPr>
            <a:endParaRPr lang="en-US" dirty="0" smtClean="0"/>
          </a:p>
          <a:p>
            <a:pPr defTabSz="919338">
              <a:defRPr/>
            </a:pPr>
            <a:r>
              <a:rPr lang="en-US" dirty="0" smtClean="0"/>
              <a:t>There are four types of arch patterns: plain arches, radial arches, ulnar arches and tented arches. Plain arches have an even flow of ridges from one side to the other of the pattern, no “significant up thrusts” and the ridges enter on one side of the impression, and flow out the other with a rise or wave in the center. The ridges of radial arches slope towards the thumb, have one delta and no re-curving ridges. </a:t>
            </a:r>
          </a:p>
          <a:p>
            <a:endParaRPr lang="en-US" dirty="0" smtClean="0"/>
          </a:p>
          <a:p>
            <a:pPr defTabSz="919338">
              <a:defRPr/>
            </a:pPr>
            <a:r>
              <a:rPr lang="en-US" dirty="0" smtClean="0"/>
              <a:t>On ulnar arches, the ridges slope towards the little finger, have one delta and no re-curving ridges. Tented arches have an angle, an up thrust, or two of the three basic characteristics of the loop. They don’t have the same "easy" flow that plain arches do and particularly have “significant up thrusts” in the ridges near the middle that arrange themselves on both sides of a spine or axis towards which the adjoining ridges converge and appear to form tents.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Pattern Type</a:t>
            </a:r>
          </a:p>
          <a:p>
            <a:endParaRPr lang="en-US" dirty="0" smtClean="0"/>
          </a:p>
          <a:p>
            <a:pPr defTabSz="919338" fontAlgn="t">
              <a:defRPr/>
            </a:pPr>
            <a:r>
              <a:rPr lang="en-US" dirty="0" smtClean="0">
                <a:solidFill>
                  <a:schemeClr val="bg1"/>
                </a:solidFill>
              </a:rPr>
              <a:t>Loops occur in about 60-70 % of fingerprint patterns encountered. One or more of the ridges enters on either side of the impression, re-curves, touches or crosses the line running from the delta to the core and terminates on or in the direction of the side where the ridge or ridges entered. </a:t>
            </a:r>
          </a:p>
          <a:p>
            <a:pPr fontAlgn="t"/>
            <a:endParaRPr lang="en-US" dirty="0" smtClean="0"/>
          </a:p>
          <a:p>
            <a:pPr fontAlgn="t"/>
            <a:r>
              <a:rPr lang="en-US" dirty="0" smtClean="0"/>
              <a:t>Each loop pattern has is one delta and one core and has a ridge count. Radial loops are named after the radius, a bone in the forearm that joins the hand on the same side as the thumb. The flow of the pattern in radial loops runs in the direction of the radius (toward the thumb). Radial loops are not very common and most of the time radial loops will be found on the index fingers. Ulnar loops are named after the ulna, a bone in the forearm. The ulna is on the same side as the little finger and the flow of the pattern in an ulnar loop runs in the direction of the ulna (toward the little finger).</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0A8E4266-99ED-4AF8-8F3F-821C762D9B45}" type="slidenum">
              <a:rPr lang="en-US" smtClean="0">
                <a:cs typeface="Arial" charset="0"/>
              </a:rPr>
              <a:pPr/>
              <a:t>2</a:t>
            </a:fld>
            <a:endParaRPr lang="en-US" dirty="0" smtClean="0">
              <a:cs typeface="Arial"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r>
              <a:rPr lang="en-US" b="1" u="sng" dirty="0" smtClean="0"/>
              <a:t>Objectives:</a:t>
            </a:r>
          </a:p>
          <a:p>
            <a:endParaRPr lang="en-US" dirty="0" smtClean="0"/>
          </a:p>
          <a:p>
            <a:pPr defTabSz="919338">
              <a:defRPr/>
            </a:pPr>
            <a:r>
              <a:rPr lang="en-US" dirty="0" smtClean="0">
                <a:solidFill>
                  <a:schemeClr val="bg1"/>
                </a:solidFill>
              </a:rPr>
              <a:t>Upon completion of this module each student will have the knowledge, skills, and abilities to:</a:t>
            </a:r>
          </a:p>
          <a:p>
            <a:endParaRPr lang="en-US" dirty="0" smtClean="0"/>
          </a:p>
          <a:p>
            <a:pPr>
              <a:buFont typeface="Arial" pitchFamily="34" charset="0"/>
              <a:buChar char="•"/>
            </a:pPr>
            <a:r>
              <a:rPr lang="en-US" baseline="0" dirty="0" smtClean="0"/>
              <a:t> </a:t>
            </a:r>
            <a:r>
              <a:rPr lang="en-US" dirty="0" smtClean="0"/>
              <a:t>Identify the types of fingerprints and main characteristics.    </a:t>
            </a:r>
          </a:p>
          <a:p>
            <a:pPr>
              <a:buFont typeface="Arial" pitchFamily="34" charset="0"/>
              <a:buChar char="•"/>
            </a:pPr>
            <a:r>
              <a:rPr lang="en-US" baseline="0" dirty="0" smtClean="0"/>
              <a:t> Know the tools used to collect latent prints and the procedures to do it</a:t>
            </a:r>
            <a:r>
              <a:rPr lang="en-US" dirty="0" smtClean="0"/>
              <a:t>.</a:t>
            </a:r>
          </a:p>
          <a:p>
            <a:pPr>
              <a:buFont typeface="Arial" pitchFamily="34" charset="0"/>
              <a:buChar char="•"/>
            </a:pPr>
            <a:r>
              <a:rPr lang="en-US" baseline="0" dirty="0" smtClean="0"/>
              <a:t> </a:t>
            </a:r>
            <a:r>
              <a:rPr lang="en-US" dirty="0" smtClean="0"/>
              <a:t>This is forensic</a:t>
            </a:r>
            <a:r>
              <a:rPr lang="en-US" baseline="0" dirty="0" smtClean="0"/>
              <a:t> </a:t>
            </a:r>
            <a:r>
              <a:rPr lang="en-US" dirty="0" smtClean="0"/>
              <a:t>class.</a:t>
            </a:r>
          </a:p>
          <a:p>
            <a:pPr>
              <a:buFont typeface="Arial" pitchFamily="34" charset="0"/>
              <a:buChar char="•"/>
            </a:pPr>
            <a:r>
              <a:rPr lang="en-US" baseline="0" dirty="0" smtClean="0"/>
              <a:t> </a:t>
            </a:r>
            <a:r>
              <a:rPr lang="en-US" dirty="0" smtClean="0"/>
              <a:t>Appreciating the importance</a:t>
            </a:r>
            <a:r>
              <a:rPr lang="en-US" baseline="0" dirty="0" smtClean="0"/>
              <a:t> of battlefield forensics and how </a:t>
            </a:r>
            <a:r>
              <a:rPr lang="en-US" dirty="0" smtClean="0"/>
              <a:t>?”</a:t>
            </a:r>
          </a:p>
          <a:p>
            <a:endParaRPr lang="en-A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9338">
              <a:defRPr/>
            </a:pPr>
            <a:r>
              <a:rPr lang="en-US" b="1" u="sng" dirty="0" smtClean="0">
                <a:solidFill>
                  <a:schemeClr val="bg1"/>
                </a:solidFill>
              </a:rPr>
              <a:t>Fingerprint Pattern Type</a:t>
            </a:r>
          </a:p>
          <a:p>
            <a:endParaRPr lang="en-US" dirty="0" smtClean="0"/>
          </a:p>
          <a:p>
            <a:r>
              <a:rPr lang="en-US" dirty="0" smtClean="0"/>
              <a:t>Whorls are seen in about 25-35 % of fingerprint patterns encountered. In a whorl, some of the ridges make a turn through at least one circuit. Any fingerprint pattern which contains 2 or more deltas will be a whorl pattern. </a:t>
            </a:r>
          </a:p>
          <a:p>
            <a:endParaRPr lang="en-US" dirty="0" smtClean="0"/>
          </a:p>
          <a:p>
            <a:r>
              <a:rPr lang="en-US" dirty="0" smtClean="0"/>
              <a:t>There are four types of whorl patterns. </a:t>
            </a:r>
          </a:p>
          <a:p>
            <a:endParaRPr lang="en-US" dirty="0" smtClean="0"/>
          </a:p>
          <a:p>
            <a:pPr>
              <a:buFont typeface="Arial" pitchFamily="34" charset="0"/>
              <a:buChar char="•"/>
            </a:pPr>
            <a:r>
              <a:rPr lang="en-US" dirty="0" smtClean="0"/>
              <a:t> </a:t>
            </a:r>
            <a:r>
              <a:rPr lang="en-US" b="1" dirty="0" smtClean="0"/>
              <a:t>Plain whorls</a:t>
            </a:r>
            <a:r>
              <a:rPr lang="en-US" dirty="0" smtClean="0"/>
              <a:t> consist of one or more ridges which make or tend to make a complete circuit with two deltas, between which an imaginary line is drawn and at least one re-curving ridge within the inner pattern area is cut or touched. </a:t>
            </a:r>
          </a:p>
          <a:p>
            <a:endParaRPr lang="en-US" dirty="0" smtClean="0"/>
          </a:p>
          <a:p>
            <a:pPr>
              <a:buFont typeface="Arial" pitchFamily="34" charset="0"/>
              <a:buChar char="•"/>
            </a:pPr>
            <a:r>
              <a:rPr lang="en-US" dirty="0" smtClean="0"/>
              <a:t> </a:t>
            </a:r>
            <a:r>
              <a:rPr lang="en-US" b="1" dirty="0" smtClean="0"/>
              <a:t>Central pocket loop whorls </a:t>
            </a:r>
            <a:r>
              <a:rPr lang="en-US" dirty="0" smtClean="0"/>
              <a:t>consist of at least one re-curving ridge or an obstruction at right angles to the line of flow, with two deltas, between which when an imaginary line is drawn, no re-curving ridge within the pattern area is cut or touched. Central pocket loop whorl ridges make one complete circuit which may be spiral, oval, circular or any variant of a circle. </a:t>
            </a:r>
          </a:p>
          <a:p>
            <a:endParaRPr lang="en-US" dirty="0" smtClean="0"/>
          </a:p>
          <a:p>
            <a:pPr>
              <a:buFont typeface="Arial" pitchFamily="34" charset="0"/>
              <a:buChar char="•"/>
            </a:pPr>
            <a:r>
              <a:rPr lang="en-US" dirty="0" smtClean="0"/>
              <a:t> </a:t>
            </a:r>
            <a:r>
              <a:rPr lang="en-US" b="1" dirty="0" smtClean="0"/>
              <a:t>Double loop whorls</a:t>
            </a:r>
            <a:r>
              <a:rPr lang="en-US" dirty="0" smtClean="0"/>
              <a:t> consist of two separate and distinct loop formations with two separate and distinct shoulders for each core, two deltas and one or more ridges which make, a complete circuit. Between the two at least one re-curving ridge within the inner pattern area is cut or touched when an imaginary line is drawn. </a:t>
            </a:r>
          </a:p>
          <a:p>
            <a:endParaRPr lang="en-US" dirty="0" smtClean="0"/>
          </a:p>
          <a:p>
            <a:pPr>
              <a:buFont typeface="Arial" pitchFamily="34" charset="0"/>
              <a:buChar char="•"/>
            </a:pPr>
            <a:r>
              <a:rPr lang="en-US" dirty="0" smtClean="0"/>
              <a:t> </a:t>
            </a:r>
            <a:r>
              <a:rPr lang="en-US" b="1" dirty="0" smtClean="0"/>
              <a:t>Accidental whorls </a:t>
            </a:r>
            <a:r>
              <a:rPr lang="en-US" dirty="0" smtClean="0"/>
              <a:t>consist of two different types of patterns with the exception of the plain arch, have two or more deltas or a pattern which possess some of the requirements for two or more different types or a pattern which conforms to none of the definitions.</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 Pattern Type</a:t>
            </a:r>
          </a:p>
          <a:p>
            <a:endParaRPr lang="en-US" dirty="0" smtClean="0"/>
          </a:p>
          <a:p>
            <a:r>
              <a:rPr lang="en-US" dirty="0" smtClean="0"/>
              <a:t>Additional examples of each type compared together.</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Ridge Characteristics</a:t>
            </a:r>
          </a:p>
          <a:p>
            <a:endParaRPr lang="en-US" dirty="0" smtClean="0"/>
          </a:p>
          <a:p>
            <a:pPr defTabSz="919338">
              <a:defRPr/>
            </a:pPr>
            <a:r>
              <a:rPr lang="en-US" dirty="0" smtClean="0">
                <a:solidFill>
                  <a:schemeClr val="bg1"/>
                </a:solidFill>
              </a:rPr>
              <a:t>A single rolled fingerprint may have as many as 100 or more identification points that can be used for identification purposes. These points are often ridge characteristics. </a:t>
            </a:r>
          </a:p>
          <a:p>
            <a:endParaRPr lang="en-US" dirty="0" smtClean="0"/>
          </a:p>
          <a:p>
            <a:r>
              <a:rPr lang="en-US" dirty="0" smtClean="0">
                <a:solidFill>
                  <a:schemeClr val="bg1"/>
                </a:solidFill>
              </a:rPr>
              <a:t>There are many different ridge characteristics, although some of them are more common than others. These points can be used as points of comparison for fingerprint identification. Depending on how prevalent the ridge characteristics, fewer or more points of comparison may be needed for a positive identification. </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6514" indent="-116514" defTabSz="919338">
              <a:defRPr/>
            </a:pPr>
            <a:r>
              <a:rPr lang="en-US" b="1" u="sng" dirty="0" smtClean="0">
                <a:solidFill>
                  <a:schemeClr val="bg1"/>
                </a:solidFill>
              </a:rPr>
              <a:t>Latent prints </a:t>
            </a:r>
            <a:endParaRPr lang="en-US" b="1" u="sng" dirty="0" smtClean="0"/>
          </a:p>
          <a:p>
            <a:pPr marL="116514" indent="-116514">
              <a:buFont typeface="Arial" pitchFamily="34" charset="0"/>
              <a:buChar char="•"/>
            </a:pPr>
            <a:endParaRPr lang="en-US" dirty="0" smtClean="0">
              <a:solidFill>
                <a:schemeClr val="bg1"/>
              </a:solidFill>
            </a:endParaRPr>
          </a:p>
          <a:p>
            <a:pPr marL="116514" indent="-116514">
              <a:buFont typeface="Arial" pitchFamily="34" charset="0"/>
              <a:buChar char="•"/>
            </a:pPr>
            <a:r>
              <a:rPr lang="en-US" dirty="0" smtClean="0">
                <a:solidFill>
                  <a:schemeClr val="bg1"/>
                </a:solidFill>
              </a:rPr>
              <a:t>Latent prints are those that cannot be seen by the naked eye. They are caused by the perspiration and other materials that may be on the ridges of the skin. The method used for obtaining latent prints depends on the type of surface to be examined, the manner in which the prints were left, and the quantity of material taken to the crime lab. </a:t>
            </a:r>
          </a:p>
          <a:p>
            <a:endParaRPr lang="en-US" dirty="0" smtClean="0">
              <a:solidFill>
                <a:schemeClr val="bg1"/>
              </a:solidFill>
            </a:endParaRPr>
          </a:p>
          <a:p>
            <a:pPr marL="116514" indent="-116514">
              <a:buFont typeface="Arial" pitchFamily="34" charset="0"/>
              <a:buChar char="•"/>
            </a:pPr>
            <a:r>
              <a:rPr lang="en-US" dirty="0" smtClean="0">
                <a:solidFill>
                  <a:schemeClr val="bg1"/>
                </a:solidFill>
              </a:rPr>
              <a:t>They are compared to the prints of all persons known to have been at the scene of the crime or who had legal access to the crime scene. This procedure eliminates all but the criminal's prints. Making such prints visible is a matter of both skill and luck. </a:t>
            </a:r>
            <a:br>
              <a:rPr lang="en-US" dirty="0" smtClean="0">
                <a:solidFill>
                  <a:schemeClr val="bg1"/>
                </a:solidFill>
              </a:rPr>
            </a:b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r>
              <a:rPr lang="en-US" dirty="0" smtClean="0">
                <a:solidFill>
                  <a:schemeClr val="bg1"/>
                </a:solidFill>
              </a:rPr>
              <a:t>Latent fingerprint evidence is generally divided into two categories:</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Porous evidence</a:t>
            </a:r>
            <a:r>
              <a:rPr lang="en-US" dirty="0" smtClean="0">
                <a:solidFill>
                  <a:schemeClr val="bg1"/>
                </a:solidFill>
              </a:rPr>
              <a:t>, such as cardboard, paper, and unfinished wood, that readily allows for the preservation of latent fingerprints because residue soaks into the surface</a:t>
            </a:r>
          </a:p>
          <a:p>
            <a:endParaRPr lang="en-US" dirty="0" smtClean="0">
              <a:solidFill>
                <a:schemeClr val="bg1"/>
              </a:solidFill>
            </a:endParaRPr>
          </a:p>
          <a:p>
            <a:pPr>
              <a:buFont typeface="Arial" pitchFamily="34" charset="0"/>
              <a:buChar char="•"/>
            </a:pPr>
            <a:r>
              <a:rPr lang="en-US" dirty="0" smtClean="0">
                <a:solidFill>
                  <a:schemeClr val="bg1"/>
                </a:solidFill>
              </a:rPr>
              <a:t> </a:t>
            </a:r>
            <a:r>
              <a:rPr lang="en-US" b="1" dirty="0" smtClean="0">
                <a:solidFill>
                  <a:schemeClr val="bg1"/>
                </a:solidFill>
              </a:rPr>
              <a:t>Non-porous evidence</a:t>
            </a:r>
            <a:r>
              <a:rPr lang="en-US" dirty="0" smtClean="0">
                <a:solidFill>
                  <a:schemeClr val="bg1"/>
                </a:solidFill>
              </a:rPr>
              <a:t>, such as </a:t>
            </a:r>
            <a:r>
              <a:rPr lang="en-US" b="1" dirty="0" smtClean="0">
                <a:solidFill>
                  <a:schemeClr val="bg1"/>
                </a:solidFill>
              </a:rPr>
              <a:t>glass</a:t>
            </a:r>
            <a:r>
              <a:rPr lang="en-US" dirty="0" smtClean="0">
                <a:solidFill>
                  <a:schemeClr val="bg1"/>
                </a:solidFill>
              </a:rPr>
              <a:t>, </a:t>
            </a:r>
            <a:r>
              <a:rPr lang="en-US" b="1" dirty="0" smtClean="0">
                <a:solidFill>
                  <a:schemeClr val="bg1"/>
                </a:solidFill>
              </a:rPr>
              <a:t>finished wood</a:t>
            </a:r>
            <a:r>
              <a:rPr lang="en-US" dirty="0" smtClean="0">
                <a:solidFill>
                  <a:schemeClr val="bg1"/>
                </a:solidFill>
              </a:rPr>
              <a:t>, and </a:t>
            </a:r>
            <a:r>
              <a:rPr lang="en-US" b="1" dirty="0" smtClean="0">
                <a:solidFill>
                  <a:schemeClr val="bg1"/>
                </a:solidFill>
              </a:rPr>
              <a:t>plastic</a:t>
            </a:r>
            <a:r>
              <a:rPr lang="en-US" b="0" dirty="0" smtClean="0">
                <a:solidFill>
                  <a:schemeClr val="bg1"/>
                </a:solidFill>
              </a:rPr>
              <a:t>,</a:t>
            </a:r>
            <a:r>
              <a:rPr lang="en-US" dirty="0" smtClean="0">
                <a:solidFill>
                  <a:schemeClr val="bg1"/>
                </a:solidFill>
              </a:rPr>
              <a:t> which does not easily permit the preservation of latent fingerprints because substances only lie on the surface and can be intentionally or accidentally wiped away.</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9338">
              <a:defRPr/>
            </a:pPr>
            <a:r>
              <a:rPr lang="en-US" b="1" u="sng" dirty="0" smtClean="0">
                <a:solidFill>
                  <a:schemeClr val="bg1"/>
                </a:solidFill>
              </a:rPr>
              <a:t>Developing Powders</a:t>
            </a:r>
          </a:p>
          <a:p>
            <a:pPr defTabSz="919338">
              <a:defRPr/>
            </a:pPr>
            <a:endParaRPr lang="en-US" b="1" u="sng" dirty="0" smtClean="0">
              <a:solidFill>
                <a:schemeClr val="bg1"/>
              </a:solidFill>
            </a:endParaRPr>
          </a:p>
          <a:p>
            <a:pPr defTabSz="919338">
              <a:defRPr/>
            </a:pPr>
            <a:r>
              <a:rPr lang="en-US" dirty="0" smtClean="0">
                <a:solidFill>
                  <a:schemeClr val="bg1"/>
                </a:solidFill>
              </a:rPr>
              <a:t>There are many types of powders available for processing, such as regular fingerprint powders, magnetic fingerprint powders and fluorescent fingerprint powders.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In selecting a powder it is best to select a powder that is in contrast to the surface on which is being processed. One uses black lifters with gray powder and white lifters with black powder.</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REGULAR FINGERPRINT POWDERS </a:t>
            </a:r>
            <a:r>
              <a:rPr lang="en-US" dirty="0" smtClean="0">
                <a:solidFill>
                  <a:schemeClr val="bg1"/>
                </a:solidFill>
              </a:rPr>
              <a:t>come in various colors such as black, gray, white, red, dual-use and super black to name a few.</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MAGNETIC FINGERPRINT POWDERS </a:t>
            </a:r>
            <a:r>
              <a:rPr lang="en-US" dirty="0" smtClean="0">
                <a:solidFill>
                  <a:schemeClr val="bg1"/>
                </a:solidFill>
              </a:rPr>
              <a:t>come in various colors such as black, gray, white and dual-use to name a few.</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FLUORESCENT MAGNETIC FINGERPRINT POWDERS </a:t>
            </a:r>
            <a:r>
              <a:rPr lang="en-US" dirty="0" smtClean="0">
                <a:solidFill>
                  <a:schemeClr val="bg1"/>
                </a:solidFill>
              </a:rPr>
              <a:t>come in various colors such as red and yellow to name a few.</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REGULAR POWDERS </a:t>
            </a:r>
            <a:r>
              <a:rPr lang="en-US" dirty="0" smtClean="0">
                <a:solidFill>
                  <a:schemeClr val="bg1"/>
                </a:solidFill>
              </a:rPr>
              <a:t>may be used on any surface, which is relatively smooth and non-tacky. They are not suitable for use on surfaces that are wet, very rough or tacky.</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MAGNETIC POWDERS </a:t>
            </a:r>
            <a:r>
              <a:rPr lang="en-US" dirty="0" smtClean="0">
                <a:solidFill>
                  <a:schemeClr val="bg1"/>
                </a:solidFill>
              </a:rPr>
              <a:t>are sometimes more effective on rough, grained or porous surfaces, which would otherwise become heavily coated with regular powder.</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FLUORESCENT POWDERS </a:t>
            </a:r>
            <a:r>
              <a:rPr lang="en-US" dirty="0" smtClean="0">
                <a:solidFill>
                  <a:schemeClr val="bg1"/>
                </a:solidFill>
              </a:rPr>
              <a:t>are very strongly fluorescent and can be detected with a low power U-V lamp or an alternate light source such as the Blue Light Special or Blue Light Ultra. This is a very fine powder and is effective on multicolored surfaces, which would otherwise present a contrast problem. </a:t>
            </a:r>
            <a:endParaRPr lang="en-US" u="sng" dirty="0" smtClean="0">
              <a:solidFill>
                <a:schemeClr val="bg1"/>
              </a:solidFill>
            </a:endParaRPr>
          </a:p>
          <a:p>
            <a:endParaRPr lang="en-US" b="0" i="0"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9338" eaLnBrk="1" fontAlgn="ctr" hangingPunct="1">
              <a:defRPr/>
            </a:pPr>
            <a:r>
              <a:rPr lang="en-US" b="1" u="sng" dirty="0" smtClean="0">
                <a:solidFill>
                  <a:schemeClr val="bg1"/>
                </a:solidFill>
              </a:rPr>
              <a:t>Developing Powders</a:t>
            </a:r>
          </a:p>
          <a:p>
            <a:pPr rtl="0" eaLnBrk="1" fontAlgn="ctr" latinLnBrk="0" hangingPunct="1"/>
            <a:endParaRPr lang="en-US" dirty="0" smtClean="0"/>
          </a:p>
          <a:p>
            <a:pPr rtl="0" eaLnBrk="1" fontAlgn="ctr" latinLnBrk="0" hangingPunct="1"/>
            <a:r>
              <a:rPr lang="en-US" dirty="0" smtClean="0"/>
              <a:t>Pure Grey Powder		General materials</a:t>
            </a:r>
          </a:p>
          <a:p>
            <a:pPr rtl="0" eaLnBrk="1" fontAlgn="ctr" latinLnBrk="0" hangingPunct="1"/>
            <a:r>
              <a:rPr lang="en-US" dirty="0" smtClean="0"/>
              <a:t>Black Powder			Paper, unglazed pottery, eggshells, synthetic resins</a:t>
            </a:r>
          </a:p>
          <a:p>
            <a:pPr rtl="0" eaLnBrk="1" fontAlgn="ctr" latinLnBrk="0" hangingPunct="1"/>
            <a:r>
              <a:rPr lang="en-US" dirty="0" smtClean="0"/>
              <a:t>White Powder		Leather, rubber, oily fingerprints</a:t>
            </a:r>
          </a:p>
          <a:p>
            <a:pPr rtl="0" eaLnBrk="1" fontAlgn="ctr" latinLnBrk="0" hangingPunct="1"/>
            <a:r>
              <a:rPr lang="en-US" dirty="0" smtClean="0"/>
              <a:t>Copper Powder		Plant stem and leaves, fruit rinds</a:t>
            </a:r>
          </a:p>
          <a:p>
            <a:pPr rtl="0" eaLnBrk="1" fontAlgn="ctr" latinLnBrk="0" hangingPunct="1"/>
            <a:r>
              <a:rPr lang="en-US" dirty="0" smtClean="0"/>
              <a:t>Gold Powder			Rough surface metals, synthetic resins</a:t>
            </a:r>
          </a:p>
          <a:p>
            <a:pPr rtl="0" eaLnBrk="1" fontAlgn="ctr" latinLnBrk="0" hangingPunct="1"/>
            <a:r>
              <a:rPr lang="en-US" dirty="0" smtClean="0"/>
              <a:t>Yellow Power			Leather, rubber</a:t>
            </a:r>
          </a:p>
          <a:p>
            <a:pPr rtl="0" eaLnBrk="1" fontAlgn="ctr" latinLnBrk="0" hangingPunct="1"/>
            <a:r>
              <a:rPr lang="en-US" dirty="0" smtClean="0"/>
              <a:t>Lycopodium Powder		General materials, oily fingerprints</a:t>
            </a:r>
          </a:p>
          <a:p>
            <a:pPr rtl="0" eaLnBrk="1" fontAlgn="ctr" latinLnBrk="0" hangingPunct="1"/>
            <a:r>
              <a:rPr lang="en-US" dirty="0" smtClean="0"/>
              <a:t>Dragon Blood Powder		Rough surface metals, stone</a:t>
            </a:r>
          </a:p>
          <a:p>
            <a:pPr rtl="0" eaLnBrk="1" fontAlgn="ctr" latinLnBrk="0" hangingPunct="1"/>
            <a:r>
              <a:rPr lang="en-US" dirty="0" smtClean="0"/>
              <a:t>Indigo Powder		</a:t>
            </a:r>
            <a:r>
              <a:rPr lang="nb-NO" dirty="0" smtClean="0"/>
              <a:t>Synthetic resins, frosted glass, metal frames, eggshell</a:t>
            </a:r>
            <a:endParaRPr lang="en-US" dirty="0" smtClean="0"/>
          </a:p>
          <a:p>
            <a:pPr rtl="0" eaLnBrk="1" fontAlgn="ctr" latinLnBrk="0" hangingPunct="1"/>
            <a:r>
              <a:rPr lang="en-US" dirty="0" smtClean="0"/>
              <a:t>SP Black Powder		Aluminum building materials</a:t>
            </a:r>
          </a:p>
          <a:p>
            <a:pPr rtl="0" eaLnBrk="1" fontAlgn="ctr" latinLnBrk="0" hangingPunct="1"/>
            <a:r>
              <a:rPr lang="en-US" dirty="0" smtClean="0"/>
              <a:t>Ultranium Powder		Synthetic resins</a:t>
            </a:r>
          </a:p>
          <a:p>
            <a:pPr rtl="0" eaLnBrk="1" fontAlgn="ctr" latinLnBrk="0" hangingPunct="1"/>
            <a:r>
              <a:rPr lang="en-US" dirty="0" smtClean="0"/>
              <a:t>Aluminum Powder		Glass, ceramics, lacquer</a:t>
            </a:r>
          </a:p>
          <a:p>
            <a:pPr rtl="0" eaLnBrk="1" fontAlgn="ctr" latinLnBrk="0" hangingPunct="1"/>
            <a:r>
              <a:rPr lang="en-US" dirty="0" smtClean="0"/>
              <a:t>Pure Aluminum Powder		Synthetic resins, plated metal</a:t>
            </a:r>
          </a:p>
          <a:p>
            <a:pPr rtl="0" eaLnBrk="1" fontAlgn="ctr" latinLnBrk="0" hangingPunct="1"/>
            <a:r>
              <a:rPr lang="en-US" dirty="0" smtClean="0"/>
              <a:t>Lead Carbonate Powder		Synthetic resins, leather</a:t>
            </a:r>
          </a:p>
          <a:p>
            <a:pPr rtl="0" eaLnBrk="1" fontAlgn="ctr" latinLnBrk="0" hangingPunct="1"/>
            <a:r>
              <a:rPr lang="en-US" dirty="0" smtClean="0"/>
              <a:t>Stone Powder		Leather, rubber, oily fingerprints</a:t>
            </a:r>
          </a:p>
          <a:p>
            <a:pPr rtl="0" eaLnBrk="1" fontAlgn="ctr" latinLnBrk="0" hangingPunct="1"/>
            <a:r>
              <a:rPr lang="en-US" dirty="0" smtClean="0"/>
              <a:t>Fluorescence Powder		Color print paper (viewed under UV light)</a:t>
            </a:r>
          </a:p>
          <a:p>
            <a:pPr rtl="0" eaLnBrk="1" fontAlgn="ctr" latinLnBrk="0" hangingPunct="1"/>
            <a:r>
              <a:rPr lang="en-US" dirty="0" smtClean="0"/>
              <a:t>Anthracene Powder		Leather, rubber</a:t>
            </a:r>
          </a:p>
          <a:p>
            <a:pPr rtl="0" eaLnBrk="1" fontAlgn="ctr" latinLnBrk="0" hangingPunct="1"/>
            <a:r>
              <a:rPr lang="en-US" dirty="0" smtClean="0"/>
              <a:t>Magnetic Powder		Paper (works with brush or wand)</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9338">
              <a:defRPr/>
            </a:pPr>
            <a:r>
              <a:rPr lang="en-US" b="1" u="sng" dirty="0" smtClean="0">
                <a:solidFill>
                  <a:schemeClr val="bg1"/>
                </a:solidFill>
              </a:rPr>
              <a:t>Latent prints </a:t>
            </a:r>
            <a:endParaRPr lang="en-US" b="1" u="sng" dirty="0" smtClean="0"/>
          </a:p>
          <a:p>
            <a:endParaRPr lang="en-US" dirty="0" smtClean="0"/>
          </a:p>
          <a:p>
            <a:pPr defTabSz="919338">
              <a:defRPr/>
            </a:pPr>
            <a:r>
              <a:rPr lang="en-US" dirty="0" smtClean="0">
                <a:solidFill>
                  <a:schemeClr val="bg1"/>
                </a:solidFill>
              </a:rPr>
              <a:t>The following steps provide instructions on how to take latent fingerprints:</a:t>
            </a:r>
            <a:endParaRPr lang="en-US" dirty="0" smtClean="0"/>
          </a:p>
          <a:p>
            <a:endParaRPr lang="en-US" dirty="0" smtClean="0"/>
          </a:p>
          <a:p>
            <a:pPr defTabSz="919338">
              <a:defRPr/>
            </a:pPr>
            <a:r>
              <a:rPr lang="en-US" dirty="0" smtClean="0">
                <a:solidFill>
                  <a:schemeClr val="bg1"/>
                </a:solidFill>
              </a:rPr>
              <a:t>1. Dust the surface with the appropriate powder and lightly dust the area containing the print. (You can choose the appropriate powder by using a powder that will contrast with the surface of the print.)</a:t>
            </a:r>
          </a:p>
          <a:p>
            <a:pPr defTabSz="919338">
              <a:defRPr/>
            </a:pPr>
            <a:r>
              <a:rPr lang="en-US" dirty="0" smtClean="0">
                <a:solidFill>
                  <a:schemeClr val="bg1"/>
                </a:solidFill>
              </a:rPr>
              <a:t>2. After the print is developed, remove the excess powder by gently blowing or brushing it away. Be careful not to destroy the print with too hard a brush stroke. </a:t>
            </a:r>
          </a:p>
          <a:p>
            <a:endParaRPr lang="en-US" dirty="0" smtClean="0"/>
          </a:p>
          <a:p>
            <a:r>
              <a:rPr lang="en-US" b="1" dirty="0" smtClean="0"/>
              <a:t>Cleaning techniques </a:t>
            </a:r>
            <a:r>
              <a:rPr lang="en-US" dirty="0" smtClean="0"/>
              <a:t>that can improve the quality and clarity of powdered prints by removing excess powder</a:t>
            </a:r>
          </a:p>
          <a:p>
            <a:r>
              <a:rPr lang="en-US" dirty="0" smtClean="0"/>
              <a:t>include:</a:t>
            </a:r>
          </a:p>
          <a:p>
            <a:endParaRPr lang="en-US" dirty="0" smtClean="0"/>
          </a:p>
          <a:p>
            <a:r>
              <a:rPr lang="en-US" dirty="0" smtClean="0"/>
              <a:t>A. Using a powder-free detail brush following the flow of the ridges of the print.</a:t>
            </a:r>
          </a:p>
          <a:p>
            <a:r>
              <a:rPr lang="en-US" dirty="0" smtClean="0"/>
              <a:t>B. Tapping the item on edge.</a:t>
            </a:r>
          </a:p>
          <a:p>
            <a:r>
              <a:rPr lang="en-US" dirty="0" smtClean="0"/>
              <a:t>C. Gently blowing on the print.</a:t>
            </a:r>
          </a:p>
          <a:p>
            <a:endParaRPr lang="en-US" dirty="0" smtClean="0"/>
          </a:p>
          <a:p>
            <a:r>
              <a:rPr lang="en-US" b="1" dirty="0" smtClean="0"/>
              <a:t>Porous </a:t>
            </a:r>
            <a:r>
              <a:rPr lang="en-US" dirty="0" smtClean="0"/>
              <a:t>items should be collected for future processing whenever possible. While it may be possible to develop prints through the use of powders on porous and semi-porous items, it is not recommended for optimal development. Other chemical techniques will provide better results on these items.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solidFill>
                <a:schemeClr val="bg1"/>
              </a:solidFill>
            </a:endParaRPr>
          </a:p>
          <a:p>
            <a:r>
              <a:rPr lang="en-US" dirty="0" smtClean="0">
                <a:solidFill>
                  <a:schemeClr val="bg1"/>
                </a:solidFill>
              </a:rPr>
              <a:t>3. To lift the print from the dusted item: </a:t>
            </a:r>
            <a:endParaRPr lang="en-US" dirty="0" smtClean="0"/>
          </a:p>
          <a:p>
            <a:endParaRPr lang="en-US" dirty="0" smtClean="0"/>
          </a:p>
          <a:p>
            <a:pPr>
              <a:buFont typeface="Arial" pitchFamily="34" charset="0"/>
              <a:buChar char="•"/>
            </a:pPr>
            <a:r>
              <a:rPr lang="en-US" dirty="0" smtClean="0">
                <a:solidFill>
                  <a:schemeClr val="bg1"/>
                </a:solidFill>
              </a:rPr>
              <a:t> Secure the end of the tape on the surface without covering the print(s) to be lifted to ensure the tape will not buckle. </a:t>
            </a:r>
          </a:p>
          <a:p>
            <a:pPr>
              <a:buFont typeface="Arial" pitchFamily="34" charset="0"/>
              <a:buChar char="•"/>
            </a:pPr>
            <a:r>
              <a:rPr lang="en-US" dirty="0" smtClean="0">
                <a:solidFill>
                  <a:schemeClr val="bg1"/>
                </a:solidFill>
              </a:rPr>
              <a:t> Keeping the tape above the surface, slowly push the tape across the print(s) with your fingers until the print is covered. </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r>
              <a:rPr lang="en-US" dirty="0" smtClean="0">
                <a:solidFill>
                  <a:schemeClr val="bg1"/>
                </a:solidFill>
              </a:rPr>
              <a:t>4.</a:t>
            </a:r>
            <a:r>
              <a:rPr lang="en-US" baseline="0" dirty="0" smtClean="0">
                <a:solidFill>
                  <a:schemeClr val="bg1"/>
                </a:solidFill>
              </a:rPr>
              <a:t> </a:t>
            </a:r>
            <a:r>
              <a:rPr lang="en-US" dirty="0" smtClean="0">
                <a:solidFill>
                  <a:schemeClr val="bg1"/>
                </a:solidFill>
              </a:rPr>
              <a:t>To lift the print from the dusted item to the index card, obtain a 3"-4" length of tape and place one end of tape to the right of the print and allow the tape to cover the whole print. Be sure that the tape is flat and has no air bubbles.</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0A8E4266-99ED-4AF8-8F3F-821C762D9B45}" type="slidenum">
              <a:rPr lang="en-US" smtClean="0">
                <a:cs typeface="Arial" charset="0"/>
              </a:rPr>
              <a:pPr/>
              <a:t>3</a:t>
            </a:fld>
            <a:endParaRPr lang="en-US" dirty="0" smtClean="0">
              <a:cs typeface="Arial"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r>
              <a:rPr lang="en-US" b="1" u="sng" dirty="0" smtClean="0"/>
              <a:t>Safety Requirements:</a:t>
            </a:r>
          </a:p>
          <a:p>
            <a:endParaRPr lang="en-AU" dirty="0" smtClean="0"/>
          </a:p>
          <a:p>
            <a:pPr rtl="0" eaLnBrk="1" fontAlgn="base" latinLnBrk="0" hangingPunct="1"/>
            <a:r>
              <a:rPr lang="en-US" b="1" dirty="0" smtClean="0"/>
              <a:t>Safety Requirements: </a:t>
            </a:r>
            <a:r>
              <a:rPr lang="en-US" dirty="0" smtClean="0"/>
              <a:t>None</a:t>
            </a:r>
          </a:p>
          <a:p>
            <a:pPr rtl="0" eaLnBrk="1" fontAlgn="base" latinLnBrk="0" hangingPunct="1"/>
            <a:r>
              <a:rPr lang="en-US" b="1" dirty="0" smtClean="0"/>
              <a:t>Risk Assessment: </a:t>
            </a:r>
            <a:r>
              <a:rPr lang="en-US" dirty="0" smtClean="0"/>
              <a:t>Low</a:t>
            </a:r>
          </a:p>
          <a:p>
            <a:pPr rtl="0" eaLnBrk="1" fontAlgn="base" latinLnBrk="0" hangingPunct="1"/>
            <a:r>
              <a:rPr lang="en-US" b="1" dirty="0" smtClean="0"/>
              <a:t>Safety Considerations: </a:t>
            </a:r>
            <a:r>
              <a:rPr lang="en-US" dirty="0" smtClean="0"/>
              <a:t>Low</a:t>
            </a:r>
          </a:p>
          <a:p>
            <a:pPr rtl="0" eaLnBrk="1" fontAlgn="base" latinLnBrk="0" hangingPunct="1"/>
            <a:r>
              <a:rPr lang="en-US" b="1" dirty="0" smtClean="0"/>
              <a:t>Environmental Considerations: </a:t>
            </a:r>
            <a:r>
              <a:rPr lang="en-US" dirty="0" smtClean="0"/>
              <a:t>None</a:t>
            </a:r>
          </a:p>
          <a:p>
            <a:pPr rtl="0" eaLnBrk="1" fontAlgn="base" latinLnBrk="0" hangingPunct="1"/>
            <a:endParaRPr lang="en-US" dirty="0" smtClean="0"/>
          </a:p>
          <a:p>
            <a:pPr rtl="0" eaLnBrk="1" fontAlgn="base" latinLnBrk="0" hangingPunct="1"/>
            <a:r>
              <a:rPr lang="en-US" dirty="0" smtClean="0"/>
              <a:t>NOTE: It is the responsibility of all Soldiers and DA civilians to protect the environment from damage.</a:t>
            </a:r>
          </a:p>
          <a:p>
            <a:endParaRPr lang="en-A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pPr defTabSz="919338">
              <a:defRPr/>
            </a:pPr>
            <a:r>
              <a:rPr lang="en-US" dirty="0" smtClean="0">
                <a:solidFill>
                  <a:schemeClr val="bg1"/>
                </a:solidFill>
              </a:rPr>
              <a:t>5. Slide a finger over the tape and smooth it down over the print to force out all air bubbles. </a:t>
            </a:r>
          </a:p>
          <a:p>
            <a:endParaRPr lang="en-US" dirty="0" smtClean="0"/>
          </a:p>
          <a:p>
            <a:pPr>
              <a:buFont typeface="Arial" pitchFamily="34" charset="0"/>
              <a:buChar char="•"/>
            </a:pPr>
            <a:r>
              <a:rPr lang="en-US" dirty="0" smtClean="0">
                <a:solidFill>
                  <a:schemeClr val="bg1"/>
                </a:solidFill>
              </a:rPr>
              <a:t> Minimize or eliminate any resulting air bubbles or debris voids by rubbing with the flat surface of your fingernail. </a:t>
            </a:r>
          </a:p>
          <a:p>
            <a:pPr>
              <a:buFont typeface="Arial" pitchFamily="34" charset="0"/>
              <a:buChar char="•"/>
            </a:pPr>
            <a:r>
              <a:rPr lang="en-US" dirty="0" smtClean="0">
                <a:solidFill>
                  <a:schemeClr val="bg1"/>
                </a:solidFill>
              </a:rPr>
              <a:t> Larger air bubbles can be eliminated by first poking a small hole in the tape before smoothing with your fingernail.</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pPr defTabSz="919338">
              <a:defRPr/>
            </a:pPr>
            <a:r>
              <a:rPr lang="en-US" dirty="0" smtClean="0">
                <a:solidFill>
                  <a:schemeClr val="bg1"/>
                </a:solidFill>
              </a:rPr>
              <a:t>6. The print can be removed pulling up on one end of the tape and then placing  it on the fingerprint card in the same manner as the tape was placed over the  latent print.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r>
              <a:rPr lang="en-US" dirty="0" smtClean="0">
                <a:solidFill>
                  <a:schemeClr val="bg1"/>
                </a:solidFill>
              </a:rPr>
              <a:t>Magna Brush</a:t>
            </a:r>
          </a:p>
          <a:p>
            <a:endParaRPr lang="en-US" dirty="0" smtClean="0">
              <a:solidFill>
                <a:schemeClr val="bg1"/>
              </a:solidFill>
            </a:endParaRPr>
          </a:p>
          <a:p>
            <a:pPr>
              <a:buFont typeface="Arial" pitchFamily="34" charset="0"/>
              <a:buChar char="•"/>
            </a:pPr>
            <a:r>
              <a:rPr lang="en-US" dirty="0" smtClean="0">
                <a:solidFill>
                  <a:schemeClr val="bg1"/>
                </a:solidFill>
              </a:rPr>
              <a:t> Is a specially designed magnet, which picks up finely divided metallic powder. The brush has no bristles, so only the powder touches the surface containing the latent print. This characteristic reduces the chance of destroying or damaging the ridge detail of the print, which can happen with a bristle brush. </a:t>
            </a:r>
          </a:p>
          <a:p>
            <a:endParaRPr lang="en-US" dirty="0" smtClean="0"/>
          </a:p>
          <a:p>
            <a:pPr defTabSz="919338">
              <a:buFont typeface="Arial" pitchFamily="34" charset="0"/>
              <a:buChar char="•"/>
              <a:defRPr/>
            </a:pPr>
            <a:r>
              <a:rPr lang="en-US" dirty="0" smtClean="0">
                <a:solidFill>
                  <a:schemeClr val="bg1"/>
                </a:solidFill>
              </a:rPr>
              <a:t> This method also permits the use of the same powder over and over again, conserving the powder and leaving cleaner surfaces. Excellent latent prints have been developed on paper, wood, leather, and other slightly porous surfaces using the Magna Brush.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Latent prints </a:t>
            </a:r>
            <a:endParaRPr lang="en-US" b="1" u="sng" dirty="0" smtClean="0"/>
          </a:p>
          <a:p>
            <a:endParaRPr lang="en-US" dirty="0" smtClean="0"/>
          </a:p>
          <a:p>
            <a:pPr defTabSz="919338">
              <a:defRPr/>
            </a:pPr>
            <a:r>
              <a:rPr lang="en-US" dirty="0" smtClean="0">
                <a:solidFill>
                  <a:schemeClr val="bg1"/>
                </a:solidFill>
              </a:rPr>
              <a:t>Magna Brush</a:t>
            </a:r>
          </a:p>
          <a:p>
            <a:endParaRPr lang="en-US" dirty="0" smtClean="0"/>
          </a:p>
          <a:p>
            <a:pPr>
              <a:buFont typeface="Arial" pitchFamily="34" charset="0"/>
              <a:buChar char="•"/>
            </a:pPr>
            <a:r>
              <a:rPr lang="en-US" dirty="0" smtClean="0">
                <a:solidFill>
                  <a:schemeClr val="bg1"/>
                </a:solidFill>
              </a:rPr>
              <a:t> Coated paper and paperboard surfaces such as cigarette packs and cartons present unique issues in processing with conventional chemicals and powders.</a:t>
            </a:r>
          </a:p>
          <a:p>
            <a:pPr defTabSz="919338">
              <a:buFont typeface="Arial" pitchFamily="34" charset="0"/>
              <a:buChar char="•"/>
              <a:defRPr/>
            </a:pPr>
            <a:r>
              <a:rPr lang="en-US" dirty="0" smtClean="0">
                <a:solidFill>
                  <a:schemeClr val="bg1"/>
                </a:solidFill>
              </a:rPr>
              <a:t> Because of the semi-porous nature of these surfaces, magnetic powders adhere to the ridge detail while reducing background contamination.</a:t>
            </a:r>
          </a:p>
          <a:p>
            <a:pPr>
              <a:buFont typeface="Arial" pitchFamily="34" charset="0"/>
              <a:buChar char="•"/>
            </a:pPr>
            <a:r>
              <a:rPr lang="en-US" dirty="0" smtClean="0">
                <a:solidFill>
                  <a:schemeClr val="bg1"/>
                </a:solidFill>
              </a:rPr>
              <a:t> Gentle application of Dual Contrast Magnetic Powder reveals detailed latent fingerprints.</a:t>
            </a:r>
            <a:endParaRPr lang="en-US" dirty="0" smtClean="0"/>
          </a:p>
          <a:p>
            <a:pPr defTabSz="919338">
              <a:buFont typeface="Arial" pitchFamily="34" charset="0"/>
              <a:buChar char="•"/>
              <a:defRPr/>
            </a:pPr>
            <a:r>
              <a:rPr lang="en-US" dirty="0" smtClean="0">
                <a:solidFill>
                  <a:schemeClr val="bg1"/>
                </a:solidFill>
              </a:rPr>
              <a:t> Dual contrast powders allow visualization on multi-colored surfaces.  </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dirty="0" smtClean="0">
                <a:solidFill>
                  <a:schemeClr val="bg1"/>
                </a:solidFill>
              </a:rPr>
              <a:t>Inked prints are those taken directly from a person’s fingers through the use of an ink pad or block</a:t>
            </a:r>
          </a:p>
          <a:p>
            <a:endParaRPr lang="en-US" dirty="0" smtClean="0">
              <a:solidFill>
                <a:schemeClr val="bg1"/>
              </a:solidFill>
            </a:endParaRPr>
          </a:p>
          <a:p>
            <a:r>
              <a:rPr lang="en-US" dirty="0" smtClean="0">
                <a:solidFill>
                  <a:schemeClr val="bg1"/>
                </a:solidFill>
              </a:rPr>
              <a:t>Most biometrics are taken using electronic scanners on the BAT, HIIDE or SEEK.</a:t>
            </a:r>
          </a:p>
          <a:p>
            <a:endParaRPr lang="en-US" dirty="0" smtClean="0">
              <a:solidFill>
                <a:schemeClr val="bg1"/>
              </a:solidFill>
            </a:endParaRPr>
          </a:p>
          <a:p>
            <a:r>
              <a:rPr lang="en-US" dirty="0" smtClean="0">
                <a:solidFill>
                  <a:schemeClr val="bg1"/>
                </a:solidFill>
              </a:rPr>
              <a:t>If these devices are broken or a unit does not have one, you will be required to take ink prints.</a:t>
            </a:r>
          </a:p>
          <a:p>
            <a:endParaRPr lang="en-US" dirty="0" smtClean="0">
              <a:solidFill>
                <a:schemeClr val="bg1"/>
              </a:solidFill>
            </a:endParaRPr>
          </a:p>
          <a:p>
            <a:r>
              <a:rPr lang="en-US" dirty="0" smtClean="0">
                <a:solidFill>
                  <a:schemeClr val="bg1"/>
                </a:solidFill>
              </a:rPr>
              <a:t>Post mortem prints can also be taken.</a:t>
            </a:r>
            <a:endParaRPr lang="en-US" dirty="0" smtClean="0">
              <a:solidFill>
                <a:schemeClr val="tx1"/>
              </a:solidFill>
            </a:endParaRPr>
          </a:p>
          <a:p>
            <a:endParaRPr lang="en-US" dirty="0" smtClean="0">
              <a:solidFill>
                <a:schemeClr val="bg1"/>
              </a:solidFill>
            </a:endParaRPr>
          </a:p>
          <a:p>
            <a:r>
              <a:rPr lang="en-US" dirty="0" smtClean="0">
                <a:solidFill>
                  <a:schemeClr val="bg1"/>
                </a:solidFill>
              </a:rPr>
              <a:t>Ask the class why it is important to take</a:t>
            </a:r>
            <a:r>
              <a:rPr lang="en-US" baseline="0" dirty="0" smtClean="0">
                <a:solidFill>
                  <a:schemeClr val="bg1"/>
                </a:solidFill>
              </a:rPr>
              <a:t> prints of deceased personnel.</a:t>
            </a: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r>
              <a:rPr lang="en-US" dirty="0" smtClean="0">
                <a:solidFill>
                  <a:schemeClr val="bg1"/>
                </a:solidFill>
              </a:rPr>
              <a:t>The recommended height for recording legible fingerprints is approximately 39 inches from the floor. This allows the forearm of an average adult to be parallel with the floor. This is the recommended position to record fingerprints.</a:t>
            </a:r>
          </a:p>
          <a:p>
            <a:r>
              <a:rPr lang="en-US" dirty="0" smtClean="0">
                <a:solidFill>
                  <a:schemeClr val="bg1"/>
                </a:solidFill>
              </a:rPr>
              <a:t> </a:t>
            </a:r>
          </a:p>
          <a:p>
            <a:pPr marL="118109" lvl="1" indent="-118109">
              <a:buFont typeface="Arial" pitchFamily="34" charset="0"/>
              <a:buChar char="•"/>
            </a:pPr>
            <a:r>
              <a:rPr lang="en-US" dirty="0" smtClean="0">
                <a:solidFill>
                  <a:schemeClr val="bg1"/>
                </a:solidFill>
              </a:rPr>
              <a:t>Soap and water are preferred; however, rubbing alcohol may be substituted. </a:t>
            </a:r>
          </a:p>
          <a:p>
            <a:pPr marL="118109" lvl="1" indent="-118109">
              <a:buFont typeface="Arial" pitchFamily="34" charset="0"/>
              <a:buChar char="•"/>
            </a:pPr>
            <a:endParaRPr lang="en-US" dirty="0" smtClean="0">
              <a:solidFill>
                <a:schemeClr val="bg1"/>
              </a:solidFill>
            </a:endParaRPr>
          </a:p>
          <a:p>
            <a:pPr marL="118109" lvl="1" indent="-118109">
              <a:buFont typeface="Arial" pitchFamily="34" charset="0"/>
              <a:buChar char="•"/>
            </a:pPr>
            <a:r>
              <a:rPr lang="en-US" dirty="0" smtClean="0">
                <a:solidFill>
                  <a:schemeClr val="bg1"/>
                </a:solidFill>
              </a:rPr>
              <a:t>If hands are moist, wipe each finger with rubbing alcohol. If hands are dry or flaky use a small amount of hand lotion and wipe off any residue. The best method to moisten</a:t>
            </a:r>
            <a:r>
              <a:rPr lang="en-US" baseline="0" dirty="0" smtClean="0">
                <a:solidFill>
                  <a:schemeClr val="bg1"/>
                </a:solidFill>
              </a:rPr>
              <a:t> fingers is to have the person rub his/her fingers along their nose or behind the ears.  These places on the person’s face produce the largest amount of natural oils.</a:t>
            </a:r>
            <a:endParaRPr lang="en-US" dirty="0" smtClean="0">
              <a:solidFill>
                <a:schemeClr val="bg1"/>
              </a:solidFill>
            </a:endParaRPr>
          </a:p>
          <a:p>
            <a:pPr marL="118109" lvl="1" indent="-118109">
              <a:buFont typeface="Arial" pitchFamily="34" charset="0"/>
              <a:buChar char="•"/>
            </a:pPr>
            <a:endParaRPr lang="en-US" dirty="0" smtClean="0">
              <a:solidFill>
                <a:schemeClr val="bg1"/>
              </a:solidFill>
            </a:endParaRPr>
          </a:p>
          <a:p>
            <a:pPr marL="118109" lvl="1" indent="-118109">
              <a:buFont typeface="Arial" pitchFamily="34" charset="0"/>
              <a:buChar char="•"/>
            </a:pPr>
            <a:r>
              <a:rPr lang="en-US" dirty="0" smtClean="0">
                <a:solidFill>
                  <a:schemeClr val="bg1"/>
                </a:solidFill>
              </a:rPr>
              <a:t>If capturing fingerprints electronically, ensure the live scan fingerprint device is properly calibrated and the platen is free of dust, dirt, and any residual fingerprint images. </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p:spPr>
        <p:txBody>
          <a:bodyPr/>
          <a:lstStyle/>
          <a:p>
            <a:pPr algn="l"/>
            <a:r>
              <a:rPr lang="en-US" sz="2800" b="1" u="sng" dirty="0" smtClean="0">
                <a:solidFill>
                  <a:schemeClr val="bg1"/>
                </a:solidFill>
              </a:rPr>
              <a:t>Fingerprinting Process</a:t>
            </a:r>
          </a:p>
          <a:p>
            <a:pPr marL="339683" indent="-339683">
              <a:spcBef>
                <a:spcPct val="20000"/>
              </a:spcBef>
              <a:defRPr/>
            </a:pPr>
            <a:endParaRPr lang="en-US" sz="2800" kern="0" dirty="0" smtClean="0">
              <a:solidFill>
                <a:srgbClr val="000000"/>
              </a:solidFill>
              <a:latin typeface="Arial"/>
            </a:endParaRPr>
          </a:p>
          <a:p>
            <a:r>
              <a:rPr lang="en-US" sz="2800" dirty="0" smtClean="0">
                <a:solidFill>
                  <a:schemeClr val="bg1"/>
                </a:solidFill>
              </a:rPr>
              <a:t>The individual's hands should be cleaned prior to printing: </a:t>
            </a:r>
          </a:p>
          <a:p>
            <a:endParaRPr lang="en-US" sz="2800" dirty="0" smtClean="0">
              <a:solidFill>
                <a:schemeClr val="bg1"/>
              </a:solidFill>
            </a:endParaRPr>
          </a:p>
          <a:p>
            <a:pPr indent="-116514" defTabSz="919338">
              <a:buFont typeface="Arial" pitchFamily="34" charset="0"/>
              <a:buChar char="•"/>
              <a:defRPr/>
            </a:pPr>
            <a:r>
              <a:rPr lang="en-US" sz="2800" dirty="0" smtClean="0">
                <a:solidFill>
                  <a:schemeClr val="bg1"/>
                </a:solidFill>
              </a:rPr>
              <a:t> Always stand at the individual’s left, whether you are rolling his left or right-hand fingers.  The individual should stand at forearm’s length from the edge of the bench and should be slightly behind you.</a:t>
            </a:r>
          </a:p>
          <a:p>
            <a:pPr indent="-116514">
              <a:buFont typeface="Arial" pitchFamily="34" charset="0"/>
              <a:buChar char="•"/>
            </a:pPr>
            <a:endParaRPr lang="en-US" sz="2800" dirty="0" smtClean="0">
              <a:solidFill>
                <a:schemeClr val="bg1"/>
              </a:solidFill>
            </a:endParaRPr>
          </a:p>
          <a:p>
            <a:pPr indent="-116514">
              <a:buFont typeface="Arial" pitchFamily="34" charset="0"/>
              <a:buChar char="•"/>
            </a:pPr>
            <a:r>
              <a:rPr lang="en-US" sz="2800" dirty="0" smtClean="0">
                <a:solidFill>
                  <a:schemeClr val="bg1"/>
                </a:solidFill>
              </a:rPr>
              <a:t>Instruct the individual to look away from the fingerprint device, not to assist in the fingerprint process, and to relax. Grasp the individual's right hand at the base of the thumb with your right hand. Cup your hand over the individual's fingers, tucking under those fingers not being printed. Guide the finger being printed with your left hand. </a:t>
            </a:r>
          </a:p>
          <a:p>
            <a:pPr marL="118109" indent="-118109">
              <a:buFont typeface="Arial" pitchFamily="34" charset="0"/>
              <a:buChar char="•"/>
            </a:pPr>
            <a:endParaRPr lang="en-US" sz="2800" dirty="0" smtClean="0">
              <a:solidFill>
                <a:schemeClr val="bg1"/>
              </a:solidFill>
            </a:endParaRPr>
          </a:p>
          <a:p>
            <a:pPr indent="-118109">
              <a:buFont typeface="Arial" pitchFamily="34" charset="0"/>
              <a:buChar char="•"/>
            </a:pPr>
            <a:r>
              <a:rPr lang="en-US" sz="2800" dirty="0" smtClean="0">
                <a:solidFill>
                  <a:schemeClr val="bg1"/>
                </a:solidFill>
              </a:rPr>
              <a:t>If using the ink and paper method, roll the finger on the inking plate or pad so the entire fingerprint pattern area is evenly covered with ink. The ink should cover from one edge of the nail to the other and from the crease of the first joint to the tip of the finger. Using the correct amount of ink is vital. </a:t>
            </a:r>
          </a:p>
          <a:p>
            <a:pPr marL="118109" indent="-118109">
              <a:buFont typeface="Arial" pitchFamily="34" charset="0"/>
              <a:buChar char="•"/>
            </a:pPr>
            <a:endParaRPr lang="en-US" sz="2800" dirty="0">
              <a:solidFill>
                <a:schemeClr val="bg1"/>
              </a:solidFill>
            </a:endParaRPr>
          </a:p>
        </p:txBody>
      </p:sp>
      <p:sp>
        <p:nvSpPr>
          <p:cNvPr id="19459" name="Slide Number Placeholder 3"/>
          <p:cNvSpPr>
            <a:spLocks noGrp="1"/>
          </p:cNvSpPr>
          <p:nvPr>
            <p:ph type="sldNum" sz="quarter" idx="5"/>
          </p:nvPr>
        </p:nvSpPr>
        <p:spPr>
          <a:noFill/>
        </p:spPr>
        <p:txBody>
          <a:bodyPr/>
          <a:lstStyle/>
          <a:p>
            <a:fld id="{2294BC87-F1E8-4F18-B016-FA28125F807A}" type="slidenum">
              <a:rPr lang="en-US" smtClean="0">
                <a:cs typeface="Arial" charset="0"/>
              </a:rPr>
              <a:pPr/>
              <a:t>36</a:t>
            </a:fld>
            <a:endParaRPr lang="en-US" dirty="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a:lstStyle/>
          <a:p>
            <a:pPr algn="l"/>
            <a:r>
              <a:rPr lang="en-US" sz="2800" b="1" u="sng" dirty="0" smtClean="0">
                <a:solidFill>
                  <a:schemeClr val="bg1"/>
                </a:solidFill>
              </a:rPr>
              <a:t>Fingerprinting Process</a:t>
            </a:r>
          </a:p>
          <a:p>
            <a:pPr marL="339683" indent="-339683">
              <a:spcBef>
                <a:spcPct val="20000"/>
              </a:spcBef>
              <a:buFontTx/>
              <a:buChar char="•"/>
              <a:defRPr/>
            </a:pPr>
            <a:endParaRPr lang="en-US" sz="2800" kern="0" dirty="0" smtClean="0">
              <a:solidFill>
                <a:srgbClr val="000000"/>
              </a:solidFill>
              <a:latin typeface="Arial"/>
            </a:endParaRPr>
          </a:p>
          <a:p>
            <a:pPr indent="-116514">
              <a:buFont typeface="Arial" pitchFamily="34" charset="0"/>
              <a:buChar char="•"/>
            </a:pPr>
            <a:r>
              <a:rPr lang="en-US" sz="2800" dirty="0" smtClean="0">
                <a:solidFill>
                  <a:schemeClr val="bg1"/>
                </a:solidFill>
              </a:rPr>
              <a:t>When taking the rolled impression, the side of the finger bulb is placed upon the card or platen. The finger is then rolled to the other side until it faces the opposite direction. </a:t>
            </a:r>
          </a:p>
          <a:p>
            <a:endParaRPr lang="en-US" sz="2800" dirty="0" smtClean="0">
              <a:solidFill>
                <a:schemeClr val="bg1"/>
              </a:solidFill>
            </a:endParaRPr>
          </a:p>
          <a:p>
            <a:pPr indent="-116514">
              <a:buFont typeface="Arial" pitchFamily="34" charset="0"/>
              <a:buChar char="•"/>
            </a:pPr>
            <a:r>
              <a:rPr lang="en-US" sz="2800" dirty="0" smtClean="0">
                <a:solidFill>
                  <a:schemeClr val="bg1"/>
                </a:solidFill>
              </a:rPr>
              <a:t>Care should be exercised so the bulb of each finger, from tip to below the first joint, is rolled evenly. Generally, the weight of the finger is the maximum pressure needed to clearly record a fingerprint. In order to take advantage of the natural movement of the forearm, the hand should be rotated from the more difficult position to the easiest position. This requires the thumbs be rolled toward and the fingers away from the center of the individual's body. </a:t>
            </a:r>
          </a:p>
          <a:p>
            <a:endParaRPr lang="en-US" sz="2800" dirty="0" smtClean="0">
              <a:solidFill>
                <a:schemeClr val="bg1"/>
              </a:solidFill>
            </a:endParaRPr>
          </a:p>
          <a:p>
            <a:pPr indent="-116514">
              <a:buFont typeface="Arial" pitchFamily="34" charset="0"/>
              <a:buChar char="•"/>
            </a:pPr>
            <a:r>
              <a:rPr lang="en-US" sz="2800" dirty="0" smtClean="0">
                <a:solidFill>
                  <a:schemeClr val="bg1"/>
                </a:solidFill>
              </a:rPr>
              <a:t>Roll each finger from nail to nail in the appropriate space, taking care to lift each finger up after rolling to avoid smudging. </a:t>
            </a:r>
            <a:endParaRPr lang="en-US" sz="2800" dirty="0">
              <a:solidFill>
                <a:schemeClr val="bg1"/>
              </a:solidFill>
            </a:endParaRPr>
          </a:p>
        </p:txBody>
      </p:sp>
      <p:sp>
        <p:nvSpPr>
          <p:cNvPr id="21507" name="Slide Number Placeholder 3"/>
          <p:cNvSpPr>
            <a:spLocks noGrp="1"/>
          </p:cNvSpPr>
          <p:nvPr>
            <p:ph type="sldNum" sz="quarter" idx="5"/>
          </p:nvPr>
        </p:nvSpPr>
        <p:spPr>
          <a:noFill/>
        </p:spPr>
        <p:txBody>
          <a:bodyPr/>
          <a:lstStyle/>
          <a:p>
            <a:fld id="{2C0239D0-5A21-4254-A7E5-EBEA7F8E2F04}" type="slidenum">
              <a:rPr lang="en-US" smtClean="0">
                <a:cs typeface="Arial" charset="0"/>
              </a:rPr>
              <a:pPr/>
              <a:t>37</a:t>
            </a:fld>
            <a:endParaRPr lang="en-US" dirty="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Fingerprinting Process</a:t>
            </a:r>
          </a:p>
          <a:p>
            <a:pPr defTabSz="919338">
              <a:defRPr/>
            </a:pPr>
            <a:endParaRPr lang="en-US" u="sng" kern="0" dirty="0" smtClean="0">
              <a:solidFill>
                <a:schemeClr val="bg1"/>
              </a:solidFill>
            </a:endParaRPr>
          </a:p>
          <a:p>
            <a:pPr indent="-116514">
              <a:buFont typeface="Arial" pitchFamily="34" charset="0"/>
              <a:buChar char="•"/>
            </a:pPr>
            <a:r>
              <a:rPr lang="en-US" dirty="0" smtClean="0">
                <a:solidFill>
                  <a:schemeClr val="bg1"/>
                </a:solidFill>
              </a:rPr>
              <a:t>When using the ink and paper method and a rolled impression is not acceptable, you may use an adhesive retab to cover the fingerprint in its space. (Only two retabs can be applied to each fingerprint block.) </a:t>
            </a:r>
          </a:p>
          <a:p>
            <a:pPr marL="116514" indent="-116514">
              <a:buFont typeface="Arial" pitchFamily="34" charset="0"/>
              <a:buChar char="•"/>
            </a:pPr>
            <a:endParaRPr lang="en-US" dirty="0" smtClean="0">
              <a:solidFill>
                <a:schemeClr val="bg1"/>
              </a:solidFill>
            </a:endParaRPr>
          </a:p>
          <a:p>
            <a:pPr marL="116514" indent="-116514">
              <a:buFont typeface="Arial" pitchFamily="34" charset="0"/>
              <a:buChar char="•"/>
            </a:pPr>
            <a:r>
              <a:rPr lang="en-US" dirty="0" smtClean="0">
                <a:solidFill>
                  <a:schemeClr val="bg1"/>
                </a:solidFill>
              </a:rPr>
              <a:t>For live scan, the image should be deleted and retaken</a:t>
            </a:r>
            <a:endParaRPr lang="en-US" kern="0" dirty="0" smtClean="0">
              <a:solidFill>
                <a:schemeClr val="bg1"/>
              </a:solidFill>
            </a:endParaRPr>
          </a:p>
          <a:p>
            <a:pPr defTabSz="919338">
              <a:defRPr/>
            </a:pPr>
            <a:r>
              <a:rPr lang="en-US" kern="0" dirty="0" smtClean="0">
                <a:solidFill>
                  <a:schemeClr val="bg1"/>
                </a:solidFill>
              </a:rPr>
              <a:t> </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Fingerprinting Process</a:t>
            </a:r>
          </a:p>
          <a:p>
            <a:pPr defTabSz="919338">
              <a:defRPr/>
            </a:pPr>
            <a:endParaRPr lang="en-US" kern="0" dirty="0" smtClean="0">
              <a:solidFill>
                <a:schemeClr val="bg1"/>
              </a:solidFill>
            </a:endParaRPr>
          </a:p>
          <a:p>
            <a:pPr indent="-116514">
              <a:buFont typeface="Arial" pitchFamily="34" charset="0"/>
              <a:buChar char="•"/>
            </a:pPr>
            <a:r>
              <a:rPr lang="en-US" dirty="0" smtClean="0">
                <a:solidFill>
                  <a:schemeClr val="bg1"/>
                </a:solidFill>
              </a:rPr>
              <a:t>For a Type-4, plain impressions are typically printed last. The technician simultaneously presses the individual's four fingers (of the right hand), keeping the fingers together on the surface of the card or live scan device (at a 45-degree angle) to capture all four fingers in the allotted space. </a:t>
            </a:r>
          </a:p>
          <a:p>
            <a:pPr marL="116514" indent="-116514">
              <a:buFont typeface="Arial" pitchFamily="34" charset="0"/>
              <a:buChar char="•"/>
            </a:pPr>
            <a:endParaRPr lang="en-US" dirty="0" smtClean="0">
              <a:solidFill>
                <a:schemeClr val="bg1"/>
              </a:solidFill>
            </a:endParaRPr>
          </a:p>
          <a:p>
            <a:pPr indent="-116514">
              <a:buFont typeface="Arial" pitchFamily="34" charset="0"/>
              <a:buChar char="•"/>
            </a:pPr>
            <a:r>
              <a:rPr lang="en-US" dirty="0" smtClean="0">
                <a:solidFill>
                  <a:schemeClr val="bg1"/>
                </a:solidFill>
              </a:rPr>
              <a:t>Repeat this process for the left hand and then print both thumbs. Type-14 capture protocol requires the technician to simultaneously press the individual's four fingers on the surface of the live scan device at a 90-degree vertical angle.</a:t>
            </a:r>
          </a:p>
          <a:p>
            <a:pPr marL="116514" indent="-116514">
              <a:buFont typeface="Arial" pitchFamily="34" charset="0"/>
              <a:buChar char="•"/>
            </a:pPr>
            <a:endParaRPr lang="en-US" dirty="0" smtClean="0">
              <a:solidFill>
                <a:schemeClr val="bg1"/>
              </a:solidFill>
            </a:endParaRPr>
          </a:p>
          <a:p>
            <a:pPr indent="-116514">
              <a:buFont typeface="Arial" pitchFamily="34" charset="0"/>
              <a:buChar char="•"/>
            </a:pPr>
            <a:r>
              <a:rPr lang="en-US" dirty="0" smtClean="0">
                <a:solidFill>
                  <a:schemeClr val="bg1"/>
                </a:solidFill>
              </a:rPr>
              <a:t>Care should be taken to capture all fingers in the allotted space. Repeat this process for the left hand and then print both thumbs simultaneously (4-4-2 method). Capturing all fingers and thumbs in a vertical position improves finger segmentation software accuracy. </a:t>
            </a:r>
          </a:p>
          <a:p>
            <a:pPr marL="116514" indent="-116514">
              <a:buFont typeface="Arial" pitchFamily="34" charset="0"/>
              <a:buChar char="•"/>
            </a:pPr>
            <a:endParaRPr lang="en-US" dirty="0" smtClean="0">
              <a:solidFill>
                <a:schemeClr val="bg1"/>
              </a:solidFill>
            </a:endParaRPr>
          </a:p>
          <a:p>
            <a:pPr indent="-116514">
              <a:buFont typeface="Arial" pitchFamily="34" charset="0"/>
              <a:buChar char="•"/>
            </a:pPr>
            <a:r>
              <a:rPr lang="en-US" dirty="0" smtClean="0">
                <a:solidFill>
                  <a:schemeClr val="bg1"/>
                </a:solidFill>
              </a:rPr>
              <a:t>Complete all required textual information. It is important to enter the appropriate data in all fields when known. </a:t>
            </a:r>
          </a:p>
          <a:p>
            <a:pPr defTabSz="919338">
              <a:defRPr/>
            </a:pPr>
            <a:endParaRPr lang="en-US" dirty="0" smtClean="0"/>
          </a:p>
          <a:p>
            <a:pPr defTabSz="919338">
              <a:defRPr/>
            </a:pPr>
            <a:endParaRPr lang="en-US" kern="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AFD0319A-1DE3-466B-9234-076A710FCB0B}" type="slidenum">
              <a:rPr lang="en-US" smtClean="0">
                <a:cs typeface="Arial" charset="0"/>
              </a:rPr>
              <a:pPr/>
              <a:t>4</a:t>
            </a:fld>
            <a:endParaRPr lang="en-US" dirty="0" smtClean="0">
              <a:cs typeface="Arial" charset="0"/>
            </a:endParaRPr>
          </a:p>
        </p:txBody>
      </p:sp>
      <p:sp>
        <p:nvSpPr>
          <p:cNvPr id="14338" name="Rectangle 2"/>
          <p:cNvSpPr>
            <a:spLocks noGrp="1" noRot="1" noChangeAspect="1" noChangeArrowheads="1" noTextEdit="1"/>
          </p:cNvSpPr>
          <p:nvPr>
            <p:ph type="sldImg"/>
          </p:nvPr>
        </p:nvSpPr>
        <p:spPr>
          <a:xfrm>
            <a:off x="1182688" y="696913"/>
            <a:ext cx="4648200" cy="3486150"/>
          </a:xfrm>
          <a:ln/>
        </p:spPr>
      </p:sp>
      <p:sp>
        <p:nvSpPr>
          <p:cNvPr id="14339" name="Rectangle 3"/>
          <p:cNvSpPr>
            <a:spLocks noGrp="1" noChangeArrowheads="1"/>
          </p:cNvSpPr>
          <p:nvPr>
            <p:ph type="body" idx="1"/>
          </p:nvPr>
        </p:nvSpPr>
        <p:spPr>
          <a:noFill/>
          <a:ln/>
        </p:spPr>
        <p:txBody>
          <a:bodyPr/>
          <a:lstStyle/>
          <a:p>
            <a:pPr eaLnBrk="1" hangingPunct="1"/>
            <a:r>
              <a:rPr lang="en-US" b="1" u="sng" dirty="0" smtClean="0"/>
              <a:t>Overview:</a:t>
            </a:r>
          </a:p>
          <a:p>
            <a:pPr eaLnBrk="1" hangingPunct="1">
              <a:buFont typeface="Arial" pitchFamily="34" charset="0"/>
              <a:buChar char="•"/>
            </a:pPr>
            <a:endParaRPr lang="en-US" dirty="0" smtClean="0"/>
          </a:p>
          <a:p>
            <a:pPr>
              <a:buFont typeface="Arial" pitchFamily="34" charset="0"/>
              <a:buChar char="•"/>
            </a:pPr>
            <a:r>
              <a:rPr lang="en-US" dirty="0" smtClean="0">
                <a:solidFill>
                  <a:schemeClr val="bg1"/>
                </a:solidFill>
              </a:rPr>
              <a:t> What is Battlefield Forensics Latent prints</a:t>
            </a:r>
          </a:p>
          <a:p>
            <a:pPr>
              <a:buFont typeface="Arial" pitchFamily="34" charset="0"/>
              <a:buChar char="•"/>
            </a:pPr>
            <a:r>
              <a:rPr lang="en-US" dirty="0" smtClean="0">
                <a:solidFill>
                  <a:schemeClr val="bg1"/>
                </a:solidFill>
              </a:rPr>
              <a:t> Forensic Science </a:t>
            </a:r>
          </a:p>
          <a:p>
            <a:pPr>
              <a:buFont typeface="Arial" pitchFamily="34" charset="0"/>
              <a:buChar char="•"/>
            </a:pPr>
            <a:r>
              <a:rPr lang="en-US" dirty="0" smtClean="0">
                <a:solidFill>
                  <a:schemeClr val="bg1"/>
                </a:solidFill>
              </a:rPr>
              <a:t> Joint Expeditionary Forensic Facilities (JEFF) Program</a:t>
            </a:r>
          </a:p>
          <a:p>
            <a:pPr>
              <a:buFont typeface="Arial" pitchFamily="34" charset="0"/>
              <a:buChar char="•"/>
            </a:pPr>
            <a:r>
              <a:rPr lang="en-US" dirty="0" smtClean="0">
                <a:solidFill>
                  <a:schemeClr val="bg1"/>
                </a:solidFill>
              </a:rPr>
              <a:t> Crime Scene Evidence Collection</a:t>
            </a:r>
          </a:p>
          <a:p>
            <a:pPr>
              <a:buFont typeface="Arial" pitchFamily="34" charset="0"/>
              <a:buChar char="•"/>
            </a:pPr>
            <a:r>
              <a:rPr lang="en-US" dirty="0" smtClean="0">
                <a:solidFill>
                  <a:schemeClr val="bg1"/>
                </a:solidFill>
              </a:rPr>
              <a:t> Potential Evidence</a:t>
            </a:r>
          </a:p>
          <a:p>
            <a:pPr>
              <a:buFont typeface="Arial" pitchFamily="34" charset="0"/>
              <a:buChar char="•"/>
            </a:pPr>
            <a:r>
              <a:rPr lang="en-US" dirty="0" smtClean="0">
                <a:solidFill>
                  <a:schemeClr val="bg1"/>
                </a:solidFill>
              </a:rPr>
              <a:t> Fingerprint Identification</a:t>
            </a:r>
          </a:p>
          <a:p>
            <a:pPr>
              <a:buFont typeface="Arial" pitchFamily="34" charset="0"/>
              <a:buChar char="•"/>
            </a:pPr>
            <a:r>
              <a:rPr lang="en-US" dirty="0" smtClean="0">
                <a:solidFill>
                  <a:schemeClr val="bg1"/>
                </a:solidFill>
              </a:rPr>
              <a:t> Fingerprint Pattern &amp; Ridge Characteristics</a:t>
            </a:r>
          </a:p>
          <a:p>
            <a:pPr>
              <a:buFont typeface="Arial" pitchFamily="34" charset="0"/>
              <a:buChar char="•"/>
            </a:pPr>
            <a:r>
              <a:rPr lang="en-US" dirty="0" smtClean="0">
                <a:solidFill>
                  <a:schemeClr val="bg1"/>
                </a:solidFill>
              </a:rPr>
              <a:t> Latent prints &amp; Developing Powders</a:t>
            </a:r>
          </a:p>
          <a:p>
            <a:pPr>
              <a:buFont typeface="Arial" pitchFamily="34" charset="0"/>
              <a:buChar char="•"/>
            </a:pPr>
            <a:r>
              <a:rPr lang="en-US" dirty="0" smtClean="0">
                <a:solidFill>
                  <a:schemeClr val="bg1"/>
                </a:solidFill>
              </a:rPr>
              <a:t> Fingerprinting Process</a:t>
            </a:r>
          </a:p>
          <a:p>
            <a:pPr>
              <a:buFont typeface="Arial" pitchFamily="34" charset="0"/>
              <a:buChar char="•"/>
            </a:pPr>
            <a:r>
              <a:rPr lang="en-US" dirty="0" smtClean="0">
                <a:solidFill>
                  <a:schemeClr val="bg1"/>
                </a:solidFill>
              </a:rPr>
              <a:t> Special Circumstances</a:t>
            </a:r>
          </a:p>
          <a:p>
            <a:pPr>
              <a:buFont typeface="Arial" pitchFamily="34" charset="0"/>
              <a:buChar char="•"/>
            </a:pPr>
            <a:r>
              <a:rPr lang="en-US" dirty="0" smtClean="0">
                <a:solidFill>
                  <a:schemeClr val="bg1"/>
                </a:solidFill>
              </a:rPr>
              <a:t> Unusual Fingerprints</a:t>
            </a:r>
          </a:p>
          <a:p>
            <a:pPr>
              <a:buFont typeface="Arial" pitchFamily="34" charset="0"/>
              <a:buChar char="•"/>
            </a:pPr>
            <a:r>
              <a:rPr lang="en-US" dirty="0" smtClean="0">
                <a:solidFill>
                  <a:schemeClr val="bg1"/>
                </a:solidFill>
              </a:rPr>
              <a:t> Taking the Fingerprints</a:t>
            </a:r>
          </a:p>
          <a:p>
            <a:pPr>
              <a:buFont typeface="Arial" pitchFamily="34" charset="0"/>
              <a:buChar char="•"/>
            </a:pPr>
            <a:r>
              <a:rPr lang="en-US" dirty="0" smtClean="0">
                <a:solidFill>
                  <a:schemeClr val="bg1"/>
                </a:solidFill>
              </a:rPr>
              <a:t> Fingerprinting Forms</a:t>
            </a:r>
          </a:p>
          <a:p>
            <a:pPr>
              <a:buFont typeface="Arial" pitchFamily="34" charset="0"/>
              <a:buChar char="•"/>
            </a:pPr>
            <a:r>
              <a:rPr lang="en-US" dirty="0" smtClean="0">
                <a:solidFill>
                  <a:schemeClr val="bg1"/>
                </a:solidFill>
              </a:rPr>
              <a:t> Fingerprinting Process</a:t>
            </a:r>
          </a:p>
          <a:p>
            <a:pPr>
              <a:buFont typeface="Arial" pitchFamily="34" charset="0"/>
              <a:buChar char="•"/>
            </a:pPr>
            <a:r>
              <a:rPr lang="en-US" dirty="0" smtClean="0">
                <a:solidFill>
                  <a:schemeClr val="bg1"/>
                </a:solidFill>
              </a:rPr>
              <a:t> Practical Exercises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Fingerprinting Process</a:t>
            </a:r>
          </a:p>
          <a:p>
            <a:pPr defTabSz="919338">
              <a:defRPr/>
            </a:pPr>
            <a:endParaRPr lang="en-US" u="sng" kern="0" dirty="0" smtClean="0">
              <a:solidFill>
                <a:schemeClr val="bg1"/>
              </a:solidFill>
            </a:endParaRPr>
          </a:p>
          <a:p>
            <a:r>
              <a:rPr lang="en-US" dirty="0" smtClean="0">
                <a:solidFill>
                  <a:schemeClr val="bg1"/>
                </a:solidFill>
              </a:rPr>
              <a:t>Worn fingerprints:</a:t>
            </a:r>
          </a:p>
          <a:p>
            <a:endParaRPr lang="en-US" dirty="0" smtClean="0">
              <a:solidFill>
                <a:schemeClr val="bg1"/>
              </a:solidFill>
            </a:endParaRPr>
          </a:p>
          <a:p>
            <a:pPr indent="-116514">
              <a:buFont typeface="Arial" pitchFamily="34" charset="0"/>
              <a:buChar char="•"/>
            </a:pPr>
            <a:r>
              <a:rPr lang="en-US" dirty="0" smtClean="0">
                <a:solidFill>
                  <a:schemeClr val="bg1"/>
                </a:solidFill>
              </a:rPr>
              <a:t>An individual, by the nature of their work or age, may have very thin or worn ridges in the pattern area. Apply light pressure and use very little ink to record these types of fingerprint impressions. </a:t>
            </a:r>
          </a:p>
          <a:p>
            <a:pPr marL="116514" indent="-116514">
              <a:buFont typeface="Arial" pitchFamily="34" charset="0"/>
              <a:buChar char="•"/>
            </a:pPr>
            <a:endParaRPr lang="en-US" dirty="0" smtClean="0">
              <a:solidFill>
                <a:schemeClr val="bg1"/>
              </a:solidFill>
            </a:endParaRPr>
          </a:p>
          <a:p>
            <a:pPr indent="-116514">
              <a:buFont typeface="Arial" pitchFamily="34" charset="0"/>
              <a:buChar char="•"/>
            </a:pPr>
            <a:r>
              <a:rPr lang="en-US" dirty="0" smtClean="0">
                <a:solidFill>
                  <a:schemeClr val="bg1"/>
                </a:solidFill>
              </a:rPr>
              <a:t>A technique known as "milking the finger" can be used to raise the fingerprint ridges prior to printing. This technique involves applying pressure or rubbing the fingers in a downward motion from palm to fingertip.</a:t>
            </a:r>
          </a:p>
          <a:p>
            <a:pPr defTabSz="919338">
              <a:defRPr/>
            </a:pPr>
            <a:endParaRPr lang="en-US" u="sng" kern="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Special Circumstances</a:t>
            </a:r>
          </a:p>
          <a:p>
            <a:pPr defTabSz="919338">
              <a:defRPr/>
            </a:pPr>
            <a:endParaRPr lang="en-US" kern="0" dirty="0" smtClean="0">
              <a:solidFill>
                <a:schemeClr val="bg1"/>
              </a:solidFill>
            </a:endParaRPr>
          </a:p>
          <a:p>
            <a:r>
              <a:rPr lang="en-US" dirty="0" smtClean="0">
                <a:solidFill>
                  <a:schemeClr val="bg1"/>
                </a:solidFill>
              </a:rPr>
              <a:t>Deformed or missing fingers:</a:t>
            </a:r>
          </a:p>
          <a:p>
            <a:endParaRPr lang="en-US" dirty="0" smtClean="0">
              <a:solidFill>
                <a:schemeClr val="bg1"/>
              </a:solidFill>
            </a:endParaRPr>
          </a:p>
          <a:p>
            <a:pPr indent="-116514">
              <a:buFont typeface="Arial" pitchFamily="34" charset="0"/>
              <a:buChar char="•"/>
            </a:pPr>
            <a:r>
              <a:rPr lang="en-US" dirty="0" smtClean="0">
                <a:solidFill>
                  <a:schemeClr val="bg1"/>
                </a:solidFill>
              </a:rPr>
              <a:t>If the finger is deformed, every attempt should be made to record the fingerprint in both the rolled and plain impression blocks. A postmortem kit, which is more commonly known as a spoon, can be utilized to assist in recording these images. If unable to record the image, simply place a notation in the fingerprint block (e.g., deformed, webbed) or electronically apply the Unable to Print (UP).</a:t>
            </a:r>
          </a:p>
          <a:p>
            <a:pPr marL="116514" indent="-116514">
              <a:buFont typeface="Arial" pitchFamily="34" charset="0"/>
              <a:buChar char="•"/>
            </a:pPr>
            <a:endParaRPr lang="en-US" dirty="0" smtClean="0">
              <a:solidFill>
                <a:schemeClr val="bg1"/>
              </a:solidFill>
            </a:endParaRPr>
          </a:p>
          <a:p>
            <a:pPr indent="-116514">
              <a:buFont typeface="Arial" pitchFamily="34" charset="0"/>
              <a:buChar char="•"/>
            </a:pPr>
            <a:r>
              <a:rPr lang="en-US" dirty="0" smtClean="0">
                <a:solidFill>
                  <a:schemeClr val="bg1"/>
                </a:solidFill>
              </a:rPr>
              <a:t>Missing fingers are fingers physically present but cannot be recorded at the time of capture due to injury. Each missing finger should be designated via a notation in the fingerprint block (e.g., bandaged, injured, crippled, paralyzed) or electronically apply the UP.</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t>Unusual Fingerprints</a:t>
            </a:r>
          </a:p>
          <a:p>
            <a:endParaRPr lang="en-US" dirty="0" smtClean="0"/>
          </a:p>
          <a:p>
            <a:r>
              <a:rPr lang="en-US" b="1" dirty="0" smtClean="0"/>
              <a:t>Psoriasis: </a:t>
            </a:r>
            <a:r>
              <a:rPr lang="en-US" dirty="0" smtClean="0"/>
              <a:t>Named from the Greek word for “itch”, psoriasis is a persistent skin condition. The skin becomes inflamed, producing red, thickened areas with silvery scales, most often found on the scalp, elbows, knees, and lower back.</a:t>
            </a:r>
          </a:p>
          <a:p>
            <a:endParaRPr lang="en-US" dirty="0" smtClean="0"/>
          </a:p>
          <a:p>
            <a:r>
              <a:rPr lang="en-US" b="1" dirty="0" smtClean="0"/>
              <a:t>Fragmenting: </a:t>
            </a:r>
            <a:r>
              <a:rPr lang="en-US" dirty="0" smtClean="0"/>
              <a:t>The center of the print is fragmenting. </a:t>
            </a:r>
          </a:p>
          <a:p>
            <a:endParaRPr lang="en-US" dirty="0" smtClean="0"/>
          </a:p>
          <a:p>
            <a:r>
              <a:rPr lang="en-US" b="1" dirty="0" smtClean="0"/>
              <a:t>Scar Tissue: </a:t>
            </a:r>
            <a:r>
              <a:rPr lang="en-US" dirty="0" smtClean="0"/>
              <a:t>A Scar on the finger interferes with print ridges, but creates a new unique print.</a:t>
            </a:r>
          </a:p>
          <a:p>
            <a:endParaRPr lang="en-US" dirty="0" smtClean="0"/>
          </a:p>
          <a:p>
            <a:r>
              <a:rPr lang="en-US" b="1" dirty="0" smtClean="0"/>
              <a:t>Age: </a:t>
            </a:r>
            <a:r>
              <a:rPr lang="en-US" dirty="0" smtClean="0"/>
              <a:t>When a person gets older the friction ridges are getting less visible.</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9338">
              <a:defRPr/>
            </a:pPr>
            <a:r>
              <a:rPr lang="en-US" b="1" u="sng" dirty="0" smtClean="0">
                <a:solidFill>
                  <a:schemeClr val="bg1"/>
                </a:solidFill>
              </a:rPr>
              <a:t>Taking the Fingerprints</a:t>
            </a:r>
          </a:p>
          <a:p>
            <a:pPr marL="0" lvl="1" defTabSz="919338">
              <a:defRPr/>
            </a:pPr>
            <a:endParaRPr lang="en-US" dirty="0" smtClean="0">
              <a:solidFill>
                <a:schemeClr val="bg1"/>
              </a:solidFill>
            </a:endParaRPr>
          </a:p>
          <a:p>
            <a:pPr marL="0" lvl="1" defTabSz="919338">
              <a:defRPr/>
            </a:pPr>
            <a:r>
              <a:rPr lang="en-US" dirty="0" smtClean="0">
                <a:solidFill>
                  <a:schemeClr val="bg1"/>
                </a:solidFill>
              </a:rPr>
              <a:t>1. Make sure the ink pad has a good supply of ink. If it is not a self-inking pad, use an ink roller to refill it before you take prints.</a:t>
            </a:r>
          </a:p>
          <a:p>
            <a:pPr marL="0" lvl="1" defTabSz="919338">
              <a:defRPr/>
            </a:pPr>
            <a:endParaRPr lang="en-US" b="1" u="sng" dirty="0" smtClean="0">
              <a:solidFill>
                <a:schemeClr val="bg1"/>
              </a:solidFill>
            </a:endParaRPr>
          </a:p>
          <a:p>
            <a:pPr marL="0" lvl="1" defTabSz="919338">
              <a:defRPr/>
            </a:pPr>
            <a:r>
              <a:rPr lang="en-US" dirty="0" smtClean="0">
                <a:solidFill>
                  <a:schemeClr val="bg1"/>
                </a:solidFill>
              </a:rPr>
              <a:t>2. Roll the subject's thumb pad (from the top knuckle to the tip) on the ink pad. Make sure the ink covers the entire pad of the thumb.</a:t>
            </a:r>
          </a:p>
          <a:p>
            <a:pPr defTabSz="919338">
              <a:defRPr/>
            </a:pPr>
            <a:endParaRPr lang="en-US" b="1" u="sng"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9338">
              <a:defRPr/>
            </a:pPr>
            <a:r>
              <a:rPr lang="en-US" b="1" u="sng" dirty="0" smtClean="0">
                <a:solidFill>
                  <a:schemeClr val="bg1"/>
                </a:solidFill>
              </a:rPr>
              <a:t>Taking the Fingerprints</a:t>
            </a:r>
          </a:p>
          <a:p>
            <a:pPr marL="0" lvl="1" defTabSz="919338">
              <a:defRPr/>
            </a:pPr>
            <a:endParaRPr lang="en-US" b="1" u="sng" dirty="0" smtClean="0">
              <a:solidFill>
                <a:schemeClr val="bg1"/>
              </a:solidFill>
            </a:endParaRPr>
          </a:p>
          <a:p>
            <a:pPr marL="0" lvl="1" defTabSz="919338">
              <a:defRPr/>
            </a:pPr>
            <a:r>
              <a:rPr lang="en-US" dirty="0" smtClean="0">
                <a:solidFill>
                  <a:schemeClr val="bg1"/>
                </a:solidFill>
              </a:rPr>
              <a:t>3. Roll the subject's inky thumb pad from right to left in the square you have labeled "Thumb." Make sure to do this slowly and carefully, and to do it only once. Rolling back and forth will smudge the print. Ensure that full contact has been made by visually inspecting the print.</a:t>
            </a:r>
          </a:p>
          <a:p>
            <a:pPr defTabSz="919338">
              <a:defRPr/>
            </a:pPr>
            <a:endParaRPr lang="en-US" b="1" u="sng"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Taking the Fingerprints</a:t>
            </a:r>
          </a:p>
          <a:p>
            <a:pPr defTabSz="919338">
              <a:defRPr/>
            </a:pPr>
            <a:endParaRPr lang="en-US" b="1" u="sng" dirty="0" smtClean="0">
              <a:solidFill>
                <a:schemeClr val="bg1"/>
              </a:solidFill>
            </a:endParaRPr>
          </a:p>
          <a:p>
            <a:pPr defTabSz="919338">
              <a:defRPr/>
            </a:pPr>
            <a:r>
              <a:rPr lang="en-US" dirty="0" smtClean="0">
                <a:solidFill>
                  <a:schemeClr val="bg1"/>
                </a:solidFill>
              </a:rPr>
              <a:t>4. Repeat the process for each remaining finger on your subject's hand, making sure to match the prints with their correspondingly labeled boxes. Label the chart with which hand was fingerprinted after you have finished taking prints.</a:t>
            </a:r>
          </a:p>
          <a:p>
            <a:pPr defTabSz="919338">
              <a:defRPr/>
            </a:pPr>
            <a:endParaRPr lang="en-US" dirty="0" smtClean="0">
              <a:solidFill>
                <a:schemeClr val="bg1"/>
              </a:solidFill>
            </a:endParaRPr>
          </a:p>
          <a:p>
            <a:pPr defTabSz="919338">
              <a:defRPr/>
            </a:pPr>
            <a:r>
              <a:rPr lang="en-US" dirty="0" smtClean="0">
                <a:solidFill>
                  <a:schemeClr val="bg1"/>
                </a:solidFill>
              </a:rPr>
              <a:t>5.  Allow the prints to dry before moving or filing them. Repeat the process if you wish to take prints from both hands of your subject.</a:t>
            </a:r>
          </a:p>
          <a:p>
            <a:pPr>
              <a:spcBef>
                <a:spcPts val="0"/>
              </a:spcBef>
            </a:pPr>
            <a:endParaRPr lang="en-US" dirty="0" smtClean="0"/>
          </a:p>
          <a:p>
            <a:pPr defTabSz="919338">
              <a:defRPr/>
            </a:pPr>
            <a:r>
              <a:rPr lang="en-US" dirty="0" smtClean="0"/>
              <a:t>Make sure everyone involved with the fingerprinting process washes their hands thoroughly afterward. Fingerprinting with ink is very messy. Some ink may leave a stain that will take a few washings to thoroughly get rid of.</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9338">
              <a:defRPr/>
            </a:pPr>
            <a:r>
              <a:rPr lang="en-US" b="1" u="sng" dirty="0" smtClean="0">
                <a:solidFill>
                  <a:schemeClr val="bg1"/>
                </a:solidFill>
              </a:rPr>
              <a:t>Fingerprinting Forms</a:t>
            </a:r>
          </a:p>
          <a:p>
            <a:pPr defTabSz="919338" eaLnBrk="1" hangingPunct="1">
              <a:spcBef>
                <a:spcPct val="0"/>
              </a:spcBef>
            </a:pPr>
            <a:r>
              <a:rPr lang="en-US" sz="1400" b="1" u="sng" dirty="0" smtClean="0">
                <a:solidFill>
                  <a:schemeClr val="bg1"/>
                </a:solidFill>
                <a:latin typeface="Arial" pitchFamily="34" charset="0"/>
                <a:cs typeface="Arial" pitchFamily="34" charset="0"/>
              </a:rPr>
              <a:t>Completion of Applicant Fingerprint Card:</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1. </a:t>
            </a:r>
            <a:r>
              <a:rPr lang="en-US" b="1" dirty="0" smtClean="0">
                <a:solidFill>
                  <a:schemeClr val="bg1"/>
                </a:solidFill>
                <a:latin typeface="Arial" pitchFamily="34" charset="0"/>
                <a:cs typeface="Arial" pitchFamily="34" charset="0"/>
              </a:rPr>
              <a:t>Applicant’s Name:</a:t>
            </a:r>
            <a:r>
              <a:rPr lang="en-US" dirty="0" smtClean="0">
                <a:solidFill>
                  <a:schemeClr val="bg1"/>
                </a:solidFill>
                <a:latin typeface="Arial" pitchFamily="34" charset="0"/>
                <a:cs typeface="Arial" pitchFamily="34" charset="0"/>
              </a:rPr>
              <a:t> Last Name, First Name, Middle Name.</a:t>
            </a:r>
          </a:p>
          <a:p>
            <a:pPr defTabSz="919338">
              <a:spcBef>
                <a:spcPct val="0"/>
              </a:spcBef>
            </a:pPr>
            <a:r>
              <a:rPr lang="en-US" dirty="0" smtClean="0">
                <a:solidFill>
                  <a:schemeClr val="bg1"/>
                </a:solidFill>
                <a:latin typeface="Arial" pitchFamily="34" charset="0"/>
                <a:cs typeface="Arial" pitchFamily="34" charset="0"/>
              </a:rPr>
              <a:t> </a:t>
            </a:r>
          </a:p>
          <a:p>
            <a:pPr defTabSz="919338">
              <a:spcBef>
                <a:spcPct val="0"/>
              </a:spcBef>
            </a:pPr>
            <a:r>
              <a:rPr lang="en-US" dirty="0" smtClean="0">
                <a:solidFill>
                  <a:schemeClr val="bg1"/>
                </a:solidFill>
                <a:latin typeface="Arial" pitchFamily="34" charset="0"/>
                <a:cs typeface="Arial" pitchFamily="34" charset="0"/>
              </a:rPr>
              <a:t>2. </a:t>
            </a:r>
            <a:r>
              <a:rPr lang="en-US" b="1" dirty="0" smtClean="0">
                <a:solidFill>
                  <a:schemeClr val="bg1"/>
                </a:solidFill>
                <a:latin typeface="Arial" pitchFamily="34" charset="0"/>
                <a:cs typeface="Arial" pitchFamily="34" charset="0"/>
              </a:rPr>
              <a:t>Aliases (AKA):</a:t>
            </a:r>
            <a:r>
              <a:rPr lang="en-US" dirty="0" smtClean="0">
                <a:solidFill>
                  <a:schemeClr val="bg1"/>
                </a:solidFill>
                <a:latin typeface="Arial" pitchFamily="34" charset="0"/>
                <a:cs typeface="Arial" pitchFamily="34" charset="0"/>
              </a:rPr>
              <a:t> Any other name you have used (Ex. - a maiden name or previous married name)</a:t>
            </a:r>
          </a:p>
          <a:p>
            <a:pPr defTabSz="919338">
              <a:spcBef>
                <a:spcPct val="0"/>
              </a:spcBef>
            </a:pPr>
            <a:r>
              <a:rPr lang="en-US" dirty="0" smtClean="0">
                <a:solidFill>
                  <a:schemeClr val="bg1"/>
                </a:solidFill>
                <a:latin typeface="Arial" pitchFamily="34" charset="0"/>
                <a:cs typeface="Arial" pitchFamily="34" charset="0"/>
              </a:rPr>
              <a:t> </a:t>
            </a:r>
          </a:p>
          <a:p>
            <a:pPr lvl="0" eaLnBrk="0" hangingPunct="0"/>
            <a:r>
              <a:rPr lang="en-US" dirty="0" smtClean="0">
                <a:solidFill>
                  <a:schemeClr val="bg1"/>
                </a:solidFill>
                <a:latin typeface="Arial" pitchFamily="34" charset="0"/>
                <a:cs typeface="Arial" pitchFamily="34" charset="0"/>
              </a:rPr>
              <a:t>3. </a:t>
            </a:r>
            <a:r>
              <a:rPr lang="en-US" b="1" dirty="0" smtClean="0">
                <a:solidFill>
                  <a:schemeClr val="bg1"/>
                </a:solidFill>
                <a:latin typeface="Arial" pitchFamily="34" charset="0"/>
                <a:cs typeface="Arial" pitchFamily="34" charset="0"/>
              </a:rPr>
              <a:t>Citizenship (CTZ):</a:t>
            </a:r>
            <a:r>
              <a:rPr lang="en-US" dirty="0" smtClean="0">
                <a:solidFill>
                  <a:schemeClr val="bg1"/>
                </a:solidFill>
                <a:latin typeface="Arial" pitchFamily="34" charset="0"/>
                <a:cs typeface="Arial" pitchFamily="34" charset="0"/>
              </a:rPr>
              <a:t> Print the name of the country the individual is a citizen of.  </a:t>
            </a:r>
            <a:r>
              <a:rPr lang="en-US" dirty="0" smtClean="0">
                <a:solidFill>
                  <a:srgbClr val="FF0000"/>
                </a:solidFill>
                <a:latin typeface="Arial" pitchFamily="34" charset="0"/>
                <a:cs typeface="Arial" pitchFamily="34" charset="0"/>
              </a:rPr>
              <a:t>Remember it is illegal to take biometrics of US citizens.</a:t>
            </a:r>
          </a:p>
          <a:p>
            <a:pPr defTabSz="919338">
              <a:spcBef>
                <a:spcPct val="0"/>
              </a:spcBef>
            </a:pP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4. </a:t>
            </a:r>
            <a:r>
              <a:rPr lang="en-US" b="1" dirty="0" smtClean="0">
                <a:solidFill>
                  <a:schemeClr val="bg1"/>
                </a:solidFill>
                <a:latin typeface="Arial" pitchFamily="34" charset="0"/>
                <a:cs typeface="Arial" pitchFamily="34" charset="0"/>
              </a:rPr>
              <a:t>Date of Birth (DOB):</a:t>
            </a:r>
            <a:r>
              <a:rPr lang="en-US" dirty="0" smtClean="0">
                <a:solidFill>
                  <a:schemeClr val="bg1"/>
                </a:solidFill>
                <a:latin typeface="Arial" pitchFamily="34" charset="0"/>
                <a:cs typeface="Arial" pitchFamily="34" charset="0"/>
              </a:rPr>
              <a:t> </a:t>
            </a:r>
            <a:r>
              <a:rPr lang="en-US" b="1" dirty="0" smtClean="0">
                <a:solidFill>
                  <a:schemeClr val="bg1"/>
                </a:solidFill>
                <a:latin typeface="Arial" pitchFamily="34" charset="0"/>
                <a:cs typeface="Arial" pitchFamily="34" charset="0"/>
              </a:rPr>
              <a:t>mm/</a:t>
            </a:r>
            <a:r>
              <a:rPr lang="en-US" b="1" dirty="0" err="1" smtClean="0">
                <a:solidFill>
                  <a:schemeClr val="bg1"/>
                </a:solidFill>
                <a:latin typeface="Arial" pitchFamily="34" charset="0"/>
                <a:cs typeface="Arial" pitchFamily="34" charset="0"/>
              </a:rPr>
              <a:t>dd</a:t>
            </a:r>
            <a:r>
              <a:rPr lang="en-US" b="1" dirty="0" smtClean="0">
                <a:solidFill>
                  <a:schemeClr val="bg1"/>
                </a:solidFill>
                <a:latin typeface="Arial" pitchFamily="34" charset="0"/>
                <a:cs typeface="Arial" pitchFamily="34" charset="0"/>
              </a:rPr>
              <a:t>/</a:t>
            </a:r>
            <a:r>
              <a:rPr lang="en-US" b="1" dirty="0" err="1" smtClean="0">
                <a:solidFill>
                  <a:schemeClr val="bg1"/>
                </a:solidFill>
                <a:latin typeface="Arial" pitchFamily="34" charset="0"/>
                <a:cs typeface="Arial" pitchFamily="34" charset="0"/>
              </a:rPr>
              <a:t>yyyy</a:t>
            </a:r>
            <a:r>
              <a:rPr lang="en-US" b="1" dirty="0" smtClean="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If unknown, list the approximate age or year of birth.</a:t>
            </a:r>
          </a:p>
          <a:p>
            <a:pPr defTabSz="919338">
              <a:spcBef>
                <a:spcPct val="0"/>
              </a:spcBef>
            </a:pP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5. </a:t>
            </a:r>
            <a:r>
              <a:rPr lang="en-US" b="1" dirty="0" smtClean="0">
                <a:solidFill>
                  <a:schemeClr val="bg1"/>
                </a:solidFill>
                <a:latin typeface="Arial" pitchFamily="34" charset="0"/>
                <a:cs typeface="Arial" pitchFamily="34" charset="0"/>
              </a:rPr>
              <a:t>Place of Birth (POB): </a:t>
            </a:r>
            <a:r>
              <a:rPr lang="en-US" dirty="0" smtClean="0">
                <a:solidFill>
                  <a:schemeClr val="bg1"/>
                </a:solidFill>
                <a:latin typeface="Arial" pitchFamily="34" charset="0"/>
                <a:cs typeface="Arial" pitchFamily="34" charset="0"/>
              </a:rPr>
              <a:t>Include only the state or country of birth. If you don't know the two letter abbreviation, spell-out the state or country name.</a:t>
            </a:r>
          </a:p>
          <a:p>
            <a:pPr defTabSz="919338">
              <a:spcBef>
                <a:spcPct val="0"/>
              </a:spcBef>
            </a:pPr>
            <a:r>
              <a:rPr lang="en-US" dirty="0" smtClean="0">
                <a:solidFill>
                  <a:schemeClr val="bg1"/>
                </a:solidFill>
                <a:latin typeface="Arial" pitchFamily="34" charset="0"/>
                <a:cs typeface="Arial" pitchFamily="34" charset="0"/>
              </a:rPr>
              <a:t> </a:t>
            </a:r>
          </a:p>
          <a:p>
            <a:pPr defTabSz="919338">
              <a:spcBef>
                <a:spcPct val="0"/>
              </a:spcBef>
            </a:pPr>
            <a:r>
              <a:rPr lang="en-US" dirty="0" smtClean="0">
                <a:solidFill>
                  <a:schemeClr val="bg1"/>
                </a:solidFill>
                <a:latin typeface="Arial" pitchFamily="34" charset="0"/>
                <a:cs typeface="Arial" pitchFamily="34" charset="0"/>
              </a:rPr>
              <a:t>6. </a:t>
            </a:r>
            <a:r>
              <a:rPr lang="en-US" b="1" dirty="0" smtClean="0">
                <a:solidFill>
                  <a:schemeClr val="bg1"/>
                </a:solidFill>
                <a:latin typeface="Arial" pitchFamily="34" charset="0"/>
                <a:cs typeface="Arial" pitchFamily="34" charset="0"/>
              </a:rPr>
              <a:t>Social Security Number (SOC): </a:t>
            </a:r>
            <a:r>
              <a:rPr lang="en-US" dirty="0" smtClean="0">
                <a:solidFill>
                  <a:schemeClr val="bg1"/>
                </a:solidFill>
                <a:latin typeface="Arial" pitchFamily="34" charset="0"/>
                <a:cs typeface="Arial" pitchFamily="34" charset="0"/>
              </a:rPr>
              <a:t>Most Afghans do not have a social security number. They may have an identification number. Put that number here.</a:t>
            </a:r>
          </a:p>
          <a:p>
            <a:pPr defTabSz="919338">
              <a:spcBef>
                <a:spcPct val="0"/>
              </a:spcBef>
            </a:pPr>
            <a:r>
              <a:rPr lang="en-US" dirty="0" smtClean="0">
                <a:solidFill>
                  <a:schemeClr val="bg1"/>
                </a:solidFill>
                <a:latin typeface="Arial" pitchFamily="34" charset="0"/>
                <a:cs typeface="Arial" pitchFamily="34" charset="0"/>
              </a:rPr>
              <a:t> </a:t>
            </a:r>
          </a:p>
          <a:p>
            <a:pPr defTabSz="919338">
              <a:spcBef>
                <a:spcPct val="0"/>
              </a:spcBef>
            </a:pPr>
            <a:r>
              <a:rPr lang="en-US" dirty="0" smtClean="0">
                <a:solidFill>
                  <a:schemeClr val="bg1"/>
                </a:solidFill>
                <a:latin typeface="Arial" pitchFamily="34" charset="0"/>
                <a:cs typeface="Arial" pitchFamily="34" charset="0"/>
              </a:rPr>
              <a:t>7. </a:t>
            </a:r>
            <a:r>
              <a:rPr lang="en-US" b="1" dirty="0" smtClean="0">
                <a:solidFill>
                  <a:schemeClr val="bg1"/>
                </a:solidFill>
                <a:latin typeface="Arial" pitchFamily="34" charset="0"/>
                <a:cs typeface="Arial" pitchFamily="34" charset="0"/>
              </a:rPr>
              <a:t>Residence of Person Fingerprinted: </a:t>
            </a:r>
            <a:r>
              <a:rPr lang="en-US" dirty="0" smtClean="0">
                <a:solidFill>
                  <a:schemeClr val="bg1"/>
                </a:solidFill>
                <a:latin typeface="Arial" pitchFamily="34" charset="0"/>
                <a:cs typeface="Arial" pitchFamily="34" charset="0"/>
              </a:rPr>
              <a:t>Complete address including, Street, Apt.#, City, State, Zip Code.</a:t>
            </a:r>
          </a:p>
          <a:p>
            <a:pPr defTabSz="919338">
              <a:spcBef>
                <a:spcPct val="0"/>
              </a:spcBef>
            </a:pP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8. To conform with the ACIC and NCIC Reporting System, the following </a:t>
            </a:r>
            <a:r>
              <a:rPr lang="en-US" b="1" dirty="0" smtClean="0">
                <a:solidFill>
                  <a:schemeClr val="bg1"/>
                </a:solidFill>
                <a:latin typeface="Arial" pitchFamily="34" charset="0"/>
                <a:cs typeface="Arial" pitchFamily="34" charset="0"/>
              </a:rPr>
              <a:t>Abbreviations</a:t>
            </a:r>
            <a:r>
              <a:rPr lang="en-US" dirty="0" smtClean="0">
                <a:solidFill>
                  <a:schemeClr val="bg1"/>
                </a:solidFill>
                <a:latin typeface="Arial" pitchFamily="34" charset="0"/>
                <a:cs typeface="Arial" pitchFamily="34" charset="0"/>
              </a:rPr>
              <a:t> are used for physical identification:</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Forms</a:t>
            </a:r>
          </a:p>
          <a:p>
            <a:pPr defTabSz="919338">
              <a:defRPr/>
            </a:pPr>
            <a:endParaRPr lang="en-US" b="1" u="sng" dirty="0" smtClean="0">
              <a:solidFill>
                <a:schemeClr val="bg1"/>
              </a:solidFill>
            </a:endParaRPr>
          </a:p>
          <a:p>
            <a:pPr defTabSz="919338">
              <a:defRPr/>
            </a:pPr>
            <a:r>
              <a:rPr lang="en-US" dirty="0" smtClean="0">
                <a:solidFill>
                  <a:schemeClr val="bg1"/>
                </a:solidFill>
              </a:rPr>
              <a:t>Discuses the use of a variety of different forms. </a:t>
            </a:r>
          </a:p>
          <a:p>
            <a:pPr defTabSz="919338">
              <a:defRPr/>
            </a:pPr>
            <a:endParaRPr lang="en-US" dirty="0" smtClean="0">
              <a:solidFill>
                <a:schemeClr val="bg1"/>
              </a:solidFill>
            </a:endParaRPr>
          </a:p>
          <a:p>
            <a:pPr defTabSz="919338">
              <a:defRPr/>
            </a:pPr>
            <a:r>
              <a:rPr lang="en-US" dirty="0" smtClean="0">
                <a:solidFill>
                  <a:schemeClr val="bg1"/>
                </a:solidFill>
              </a:rPr>
              <a:t>Note that the 4 finger slaps are at a forty-five degree angle inwards.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r>
              <a:rPr lang="en-US" dirty="0" smtClean="0"/>
              <a:t>Discuss the picture.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pPr defTabSz="919338">
              <a:defRPr/>
            </a:pPr>
            <a:r>
              <a:rPr lang="en-US" dirty="0" smtClean="0"/>
              <a:t>Discuss the picture.</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dirty="0" smtClean="0"/>
              <a:t>Locard’s Exchange Principle</a:t>
            </a:r>
            <a:r>
              <a:rPr lang="en-US" baseline="0" dirty="0" smtClean="0"/>
              <a:t> is considered to be one of the founding principles of Forensic Science.  It states that the exchange of materials between two objects that occurs whenever two objects come into contact with one another.</a:t>
            </a:r>
          </a:p>
          <a:p>
            <a:pPr defTabSz="919338">
              <a:defRPr/>
            </a:pPr>
            <a:endParaRPr lang="en-US" baseline="0" dirty="0" smtClean="0"/>
          </a:p>
          <a:p>
            <a:pPr defTabSz="919338">
              <a:defRPr/>
            </a:pPr>
            <a:r>
              <a:rPr lang="en-US" baseline="0" dirty="0" smtClean="0"/>
              <a:t>Ask the class:  What do you think this means?</a:t>
            </a:r>
          </a:p>
          <a:p>
            <a:pPr defTabSz="919338">
              <a:defRPr/>
            </a:pPr>
            <a:endParaRPr lang="en-US" baseline="0" dirty="0" smtClean="0"/>
          </a:p>
          <a:p>
            <a:pPr defTabSz="919338">
              <a:defRPr/>
            </a:pPr>
            <a:r>
              <a:rPr lang="en-US" baseline="0" dirty="0" smtClean="0"/>
              <a:t>When a criminal came in contact with an object or person, a cross-transfer of evidence occurred.</a:t>
            </a:r>
          </a:p>
          <a:p>
            <a:pPr defTabSz="919338">
              <a:defRPr/>
            </a:pPr>
            <a:r>
              <a:rPr lang="en-US" baseline="0" dirty="0" smtClean="0"/>
              <a:t>Think of CSI.  The perpetrator of a crime either takes dirt, soil, fibers, something from the crime scene with them and/or leaves behind DNA, fingerprints, fibers or hair at the crime scene. </a:t>
            </a:r>
          </a:p>
          <a:p>
            <a:pPr defTabSz="919338">
              <a:defRPr/>
            </a:pPr>
            <a:endParaRPr lang="en-US" baseline="0" dirty="0" smtClean="0"/>
          </a:p>
          <a:p>
            <a:pPr defTabSz="919338">
              <a:defRPr/>
            </a:pPr>
            <a:r>
              <a:rPr lang="en-US" baseline="0" dirty="0" smtClean="0"/>
              <a:t>So what is forensic science:  in the broadest sense it is apply science to laws. </a:t>
            </a:r>
          </a:p>
          <a:p>
            <a:pPr defTabSz="919338">
              <a:defRPr/>
            </a:pPr>
            <a:endParaRPr lang="en-US" baseline="0" dirty="0" smtClean="0"/>
          </a:p>
          <a:p>
            <a:pPr defTabSz="919338">
              <a:defRPr/>
            </a:pPr>
            <a:r>
              <a:rPr lang="en-US" baseline="0" dirty="0" smtClean="0"/>
              <a:t>So why does Forensic Science apply to you, as a Soldier?</a:t>
            </a:r>
          </a:p>
          <a:p>
            <a:pPr defTabSz="919338">
              <a:defRPr/>
            </a:pPr>
            <a:endParaRPr lang="en-US" baseline="0" dirty="0" smtClean="0"/>
          </a:p>
          <a:p>
            <a:pPr defTabSz="919338">
              <a:defRPr/>
            </a:pPr>
            <a:r>
              <a:rPr lang="en-US" b="1" baseline="0" dirty="0" smtClean="0"/>
              <a:t>Reference: </a:t>
            </a:r>
            <a:r>
              <a:rPr lang="en-US" baseline="0" dirty="0" smtClean="0"/>
              <a:t>Saferstein, Richard. Criminalistics: An Introduction to Forensic Science. 8</a:t>
            </a:r>
            <a:r>
              <a:rPr lang="en-US" baseline="30000" dirty="0" smtClean="0"/>
              <a:t>th</a:t>
            </a:r>
            <a:r>
              <a:rPr lang="en-US" baseline="0" dirty="0" smtClean="0"/>
              <a:t> Edition. 2004. Pearson Education, Inc. Upper Saddle River, New Jersey. </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pPr defTabSz="919338">
              <a:defRPr/>
            </a:pPr>
            <a:r>
              <a:rPr lang="en-US" dirty="0" smtClean="0"/>
              <a:t>Discuss the picture.</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pPr defTabSz="919338">
              <a:defRPr/>
            </a:pPr>
            <a:r>
              <a:rPr lang="en-US" dirty="0" smtClean="0"/>
              <a:t>Discuss the picture.</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pPr defTabSz="919338">
              <a:defRPr/>
            </a:pPr>
            <a:r>
              <a:rPr lang="en-US" dirty="0" smtClean="0"/>
              <a:t>Discuss the picture.</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Fingerprinting Process</a:t>
            </a:r>
          </a:p>
          <a:p>
            <a:endParaRPr lang="en-US" dirty="0" smtClean="0"/>
          </a:p>
          <a:p>
            <a:pPr defTabSz="919338">
              <a:defRPr/>
            </a:pPr>
            <a:r>
              <a:rPr lang="en-US" dirty="0" smtClean="0"/>
              <a:t>Discuss the picture.</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picture</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9338">
              <a:defRPr/>
            </a:pPr>
            <a:r>
              <a:rPr lang="en-US" b="1" u="sng" dirty="0" smtClean="0">
                <a:solidFill>
                  <a:schemeClr val="bg1"/>
                </a:solidFill>
              </a:rPr>
              <a:t>Fingerprinting Process Practical Exercise</a:t>
            </a:r>
          </a:p>
          <a:p>
            <a:endParaRPr lang="en-US" dirty="0" smtClean="0"/>
          </a:p>
          <a:p>
            <a:r>
              <a:rPr lang="en-US" dirty="0" smtClean="0"/>
              <a:t>Show the students in your class how to take good fingerprints and create a card that has all of their fingerprints on it.</a:t>
            </a:r>
          </a:p>
          <a:p>
            <a:endParaRPr lang="en-US" dirty="0" smtClean="0"/>
          </a:p>
          <a:p>
            <a:r>
              <a:rPr lang="en-US" b="1" dirty="0" smtClean="0">
                <a:solidFill>
                  <a:schemeClr val="bg1"/>
                </a:solidFill>
              </a:rPr>
              <a:t>Taking Fingerprints</a:t>
            </a:r>
          </a:p>
          <a:p>
            <a:endParaRPr lang="en-US" b="1" dirty="0" smtClean="0">
              <a:solidFill>
                <a:schemeClr val="bg1"/>
              </a:solidFill>
            </a:endParaRPr>
          </a:p>
          <a:p>
            <a:pPr marL="344752" indent="-344752">
              <a:buAutoNum type="arabicPeriod"/>
            </a:pPr>
            <a:r>
              <a:rPr lang="en-US" dirty="0" smtClean="0">
                <a:solidFill>
                  <a:schemeClr val="bg1"/>
                </a:solidFill>
              </a:rPr>
              <a:t>Assign partners or allow students to pick their own partner. Decide who will go first.  The person taking the prints should stand to the left of the individual</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Hold the individual’s right hand in your left hand, with all the subject’s fingers curled except the one you are inking and recording.  We will start with the right thumb.</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Grasp the extended thumb with your right thumb and index finger.</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Roll the individual’s thumb on the inked surface, from nail to nail, keeping the finger flat on the plate from the first joint to the tip.</a:t>
            </a:r>
          </a:p>
          <a:p>
            <a:pPr marL="344752" indent="-344752">
              <a:buAutoNum type="arabicPeriod"/>
            </a:pPr>
            <a:endParaRPr lang="en-US" dirty="0" smtClean="0">
              <a:solidFill>
                <a:schemeClr val="bg1"/>
              </a:solidFill>
            </a:endParaRPr>
          </a:p>
          <a:p>
            <a:pPr marL="344752" indent="-344752" defTabSz="919338">
              <a:defRPr/>
            </a:pPr>
            <a:r>
              <a:rPr lang="en-US" dirty="0" smtClean="0">
                <a:solidFill>
                  <a:srgbClr val="FF0000"/>
                </a:solidFill>
              </a:rPr>
              <a:t>Remember more prints are ruined from too much ink rather than from too little.</a:t>
            </a:r>
          </a:p>
          <a:p>
            <a:pPr defTabSz="919338">
              <a:defRPr/>
            </a:pPr>
            <a:endParaRPr lang="en-US" baseline="0" dirty="0" smtClean="0"/>
          </a:p>
          <a:p>
            <a:pPr defTabSz="919338">
              <a:defRPr/>
            </a:pPr>
            <a:r>
              <a:rPr lang="en-US" b="1" baseline="0" dirty="0" smtClean="0"/>
              <a:t>Reference: </a:t>
            </a:r>
            <a:r>
              <a:rPr lang="en-US" baseline="0" dirty="0" err="1" smtClean="0"/>
              <a:t>Saferstein</a:t>
            </a:r>
            <a:r>
              <a:rPr lang="en-US" baseline="0" dirty="0" smtClean="0"/>
              <a:t>, Richard, James, Richard E., </a:t>
            </a:r>
            <a:r>
              <a:rPr lang="en-US" baseline="0" dirty="0" err="1" smtClean="0"/>
              <a:t>Meloan</a:t>
            </a:r>
            <a:r>
              <a:rPr lang="en-US" baseline="0" dirty="0" smtClean="0"/>
              <a:t>, Clifton E. Lab Manual </a:t>
            </a:r>
            <a:r>
              <a:rPr lang="en-US" baseline="0" dirty="0" err="1" smtClean="0"/>
              <a:t>Criminalistics</a:t>
            </a:r>
            <a:r>
              <a:rPr lang="en-US" baseline="0" dirty="0" smtClean="0"/>
              <a:t>: An Introduction to Forensic Science. 8</a:t>
            </a:r>
            <a:r>
              <a:rPr lang="en-US" baseline="30000" dirty="0" smtClean="0"/>
              <a:t>th</a:t>
            </a:r>
            <a:r>
              <a:rPr lang="en-US" baseline="0" dirty="0" smtClean="0"/>
              <a:t> Edition. 2004. Pearson Education, Inc. Upper Saddle River, New Jersey. </a:t>
            </a:r>
          </a:p>
          <a:p>
            <a:pPr marL="344752" indent="-344752"/>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Fingerprinting Process Practical Exercise</a:t>
            </a:r>
          </a:p>
          <a:p>
            <a:pPr algn="l"/>
            <a:endParaRPr lang="en-US" b="1" u="sng" dirty="0" smtClean="0">
              <a:solidFill>
                <a:schemeClr val="bg1"/>
              </a:solidFill>
            </a:endParaRPr>
          </a:p>
          <a:p>
            <a:pPr marL="344752" indent="-344752">
              <a:buFont typeface="+mj-lt"/>
              <a:buAutoNum type="arabicPeriod" startAt="6"/>
            </a:pPr>
            <a:r>
              <a:rPr lang="en-US" dirty="0" smtClean="0">
                <a:solidFill>
                  <a:schemeClr val="bg1"/>
                </a:solidFill>
              </a:rPr>
              <a:t>Repeat this procedure for all the individual’s fingers on both hands.</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Have the individual use a cleaning wipe to clean hands.  Further cleaning can be done with soap and water.</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Switch positions and repeat the procedures. </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Once both individuals have been printed, observe the fingerprints and decide if the prints have a loop, whorl or arch pattern.</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Have them determine whether they can come up with a classification system for fingerprints based on the fingerprints they've taken.</a:t>
            </a:r>
          </a:p>
          <a:p>
            <a:pPr marL="344752" indent="-344752"/>
            <a:endParaRPr lang="en-US" dirty="0" smtClean="0">
              <a:solidFill>
                <a:schemeClr val="bg1"/>
              </a:solidFill>
            </a:endParaRPr>
          </a:p>
          <a:p>
            <a:pPr defTabSz="919338">
              <a:defRPr/>
            </a:pPr>
            <a:r>
              <a:rPr lang="en-US" b="1" dirty="0" smtClean="0">
                <a:solidFill>
                  <a:srgbClr val="000000"/>
                </a:solidFill>
              </a:rPr>
              <a:t>Reference: </a:t>
            </a:r>
            <a:r>
              <a:rPr lang="en-US" dirty="0" err="1" smtClean="0">
                <a:solidFill>
                  <a:srgbClr val="000000"/>
                </a:solidFill>
              </a:rPr>
              <a:t>Saferstein</a:t>
            </a:r>
            <a:r>
              <a:rPr lang="en-US" dirty="0" smtClean="0">
                <a:solidFill>
                  <a:srgbClr val="000000"/>
                </a:solidFill>
              </a:rPr>
              <a:t>, Richard, James, Richard E., </a:t>
            </a:r>
            <a:r>
              <a:rPr lang="en-US" dirty="0" err="1" smtClean="0">
                <a:solidFill>
                  <a:srgbClr val="000000"/>
                </a:solidFill>
              </a:rPr>
              <a:t>Meloan</a:t>
            </a:r>
            <a:r>
              <a:rPr lang="en-US" dirty="0" smtClean="0">
                <a:solidFill>
                  <a:srgbClr val="000000"/>
                </a:solidFill>
              </a:rPr>
              <a:t>, Clifton E. Lab Manual </a:t>
            </a:r>
            <a:r>
              <a:rPr lang="en-US" dirty="0" err="1" smtClean="0">
                <a:solidFill>
                  <a:srgbClr val="000000"/>
                </a:solidFill>
              </a:rPr>
              <a:t>Criminalistics</a:t>
            </a:r>
            <a:r>
              <a:rPr lang="en-US" dirty="0" smtClean="0">
                <a:solidFill>
                  <a:srgbClr val="000000"/>
                </a:solidFill>
              </a:rPr>
              <a:t>: An Introduction to Forensic Science. 8</a:t>
            </a:r>
            <a:r>
              <a:rPr lang="en-US" baseline="30000" dirty="0" smtClean="0">
                <a:solidFill>
                  <a:srgbClr val="000000"/>
                </a:solidFill>
              </a:rPr>
              <a:t>th</a:t>
            </a:r>
            <a:r>
              <a:rPr lang="en-US" dirty="0" smtClean="0">
                <a:solidFill>
                  <a:srgbClr val="000000"/>
                </a:solidFill>
              </a:rPr>
              <a:t> Edition. 2004. Pearson Education, Inc. Upper Saddle River, New Jersey. </a:t>
            </a:r>
          </a:p>
          <a:p>
            <a:pPr marL="344752" indent="-344752"/>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4752" indent="-344752"/>
            <a:r>
              <a:rPr lang="en-US" b="1" dirty="0" smtClean="0">
                <a:solidFill>
                  <a:schemeClr val="bg1"/>
                </a:solidFill>
              </a:rPr>
              <a:t>Part 1: Making a Latent Fingerprint Visible</a:t>
            </a:r>
            <a:endParaRPr lang="en-US" dirty="0" smtClean="0">
              <a:solidFill>
                <a:schemeClr val="bg1"/>
              </a:solidFill>
            </a:endParaRPr>
          </a:p>
          <a:p>
            <a:pPr marL="344752" indent="-344752"/>
            <a:endParaRPr lang="en-US" dirty="0" smtClean="0">
              <a:solidFill>
                <a:schemeClr val="bg1"/>
              </a:solidFill>
            </a:endParaRPr>
          </a:p>
          <a:p>
            <a:pPr marL="344752" indent="-344752">
              <a:buAutoNum type="arabicPeriod"/>
            </a:pPr>
            <a:r>
              <a:rPr lang="en-US" dirty="0" smtClean="0">
                <a:solidFill>
                  <a:schemeClr val="bg1"/>
                </a:solidFill>
              </a:rPr>
              <a:t>Pick a ceramic tile from the table.</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Place one of your fingers firmly on the object.  If your finger is dry, rub it along side of your nose or behind your ears to pick up some oil.</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Choose a fingerprint dusting powder of contrasting color.  We will use black.</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Obtain the black powder brush.  ( Do not interchange brushes, as you will obtain poorly developed latent prints owing to the mixture of dusting powders.)</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Tap the handle of the brush or twirl the brush between the fingers to remove excess powder from the bristles from previous use.</a:t>
            </a:r>
          </a:p>
          <a:p>
            <a:pPr marL="344752" indent="-344752" defTabSz="919338">
              <a:defRPr/>
            </a:pPr>
            <a:endParaRPr lang="en-US" b="1" baseline="0" dirty="0" smtClean="0"/>
          </a:p>
          <a:p>
            <a:pPr defTabSz="919338">
              <a:defRPr/>
            </a:pPr>
            <a:r>
              <a:rPr lang="en-US" b="1" dirty="0" smtClean="0">
                <a:solidFill>
                  <a:srgbClr val="000000"/>
                </a:solidFill>
              </a:rPr>
              <a:t>Reference: </a:t>
            </a:r>
            <a:r>
              <a:rPr lang="en-US" dirty="0" err="1" smtClean="0">
                <a:solidFill>
                  <a:srgbClr val="000000"/>
                </a:solidFill>
              </a:rPr>
              <a:t>Saferstein</a:t>
            </a:r>
            <a:r>
              <a:rPr lang="en-US" dirty="0" smtClean="0">
                <a:solidFill>
                  <a:srgbClr val="000000"/>
                </a:solidFill>
              </a:rPr>
              <a:t>, Richard, James, Richard E., </a:t>
            </a:r>
            <a:r>
              <a:rPr lang="en-US" dirty="0" err="1" smtClean="0">
                <a:solidFill>
                  <a:srgbClr val="000000"/>
                </a:solidFill>
              </a:rPr>
              <a:t>Meloan</a:t>
            </a:r>
            <a:r>
              <a:rPr lang="en-US" dirty="0" smtClean="0">
                <a:solidFill>
                  <a:srgbClr val="000000"/>
                </a:solidFill>
              </a:rPr>
              <a:t>, Clifton E. Lab Manual </a:t>
            </a:r>
            <a:r>
              <a:rPr lang="en-US" dirty="0" err="1" smtClean="0">
                <a:solidFill>
                  <a:srgbClr val="000000"/>
                </a:solidFill>
              </a:rPr>
              <a:t>Criminalistics</a:t>
            </a:r>
            <a:r>
              <a:rPr lang="en-US" dirty="0" smtClean="0">
                <a:solidFill>
                  <a:srgbClr val="000000"/>
                </a:solidFill>
              </a:rPr>
              <a:t>: An Introduction to Forensic Science. 8</a:t>
            </a:r>
            <a:r>
              <a:rPr lang="en-US" baseline="30000" dirty="0" smtClean="0">
                <a:solidFill>
                  <a:srgbClr val="000000"/>
                </a:solidFill>
              </a:rPr>
              <a:t>th</a:t>
            </a:r>
            <a:r>
              <a:rPr lang="en-US" dirty="0" smtClean="0">
                <a:solidFill>
                  <a:srgbClr val="000000"/>
                </a:solidFill>
              </a:rPr>
              <a:t> Edition. 2004. Pearson Education, Inc. Upper Saddle River, New Jersey. </a:t>
            </a:r>
          </a:p>
          <a:p>
            <a:pPr marL="344752" indent="-344752"/>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4752" indent="-344752"/>
            <a:r>
              <a:rPr lang="en-US" b="1" dirty="0" smtClean="0">
                <a:solidFill>
                  <a:schemeClr val="bg1"/>
                </a:solidFill>
              </a:rPr>
              <a:t>Part 1: Making a Latent Fingerprint Visible</a:t>
            </a:r>
            <a:endParaRPr lang="en-US" dirty="0" smtClean="0">
              <a:solidFill>
                <a:schemeClr val="bg1"/>
              </a:solidFill>
            </a:endParaRPr>
          </a:p>
          <a:p>
            <a:pPr marL="344752" indent="-344752">
              <a:buAutoNum type="arabicPeriod"/>
            </a:pPr>
            <a:endParaRPr lang="en-US" dirty="0" smtClean="0">
              <a:solidFill>
                <a:schemeClr val="bg1"/>
              </a:solidFill>
            </a:endParaRPr>
          </a:p>
          <a:p>
            <a:pPr marL="344752" indent="-344752">
              <a:buFont typeface="+mj-lt"/>
              <a:buAutoNum type="arabicPeriod" startAt="6"/>
            </a:pPr>
            <a:r>
              <a:rPr lang="en-US" dirty="0" smtClean="0">
                <a:solidFill>
                  <a:schemeClr val="bg1"/>
                </a:solidFill>
              </a:rPr>
              <a:t>Place some of the dusting powder in the lid or on a piece of paper, and dip the tip of the bristles of the brush in the dusting powder. </a:t>
            </a:r>
            <a:r>
              <a:rPr lang="en-US" dirty="0" smtClean="0">
                <a:solidFill>
                  <a:srgbClr val="FF0000"/>
                </a:solidFill>
              </a:rPr>
              <a:t>It is poor technique to have the powder up in the center of the bristles</a:t>
            </a:r>
            <a:r>
              <a:rPr lang="en-US" dirty="0" smtClean="0">
                <a:solidFill>
                  <a:schemeClr val="bg1"/>
                </a:solidFill>
              </a:rPr>
              <a:t>, as one is unable to control the amount of powder deposited on the surface to be dusted and can easily ruin very clearly defined prints.</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Using a circular, sweeping motion and just grazing the surface, brush across the surface until you see the print beginning to appear. Concentrate your brushing on the exposed fingerprints, taking care to continue to brush lightly.</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If necessary, pick up additional dusting powder, using the same steps as you did before. </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Once the ridges appear, the motion of the brush should follow the direction of the ridge flow.  When the print is clearly developed, STOP BRUSHING.</a:t>
            </a:r>
          </a:p>
          <a:p>
            <a:pPr marL="344752" indent="-344752">
              <a:buFont typeface="+mj-lt"/>
              <a:buAutoNum type="arabicPeriod" startAt="6"/>
            </a:pPr>
            <a:endParaRPr lang="en-US" dirty="0" smtClean="0">
              <a:solidFill>
                <a:schemeClr val="bg1"/>
              </a:solidFill>
            </a:endParaRPr>
          </a:p>
          <a:p>
            <a:pPr marL="344752" indent="-344752">
              <a:buFont typeface="+mj-lt"/>
              <a:buAutoNum type="arabicPeriod" startAt="6"/>
            </a:pPr>
            <a:r>
              <a:rPr lang="en-US" dirty="0" smtClean="0">
                <a:solidFill>
                  <a:schemeClr val="bg1"/>
                </a:solidFill>
              </a:rPr>
              <a:t>Carefully remove any excess powder with a clean brush.</a:t>
            </a:r>
          </a:p>
          <a:p>
            <a:pPr marL="344752" indent="-344752"/>
            <a:endParaRPr lang="en-US" dirty="0" smtClean="0">
              <a:solidFill>
                <a:schemeClr val="bg1"/>
              </a:solidFill>
            </a:endParaRPr>
          </a:p>
          <a:p>
            <a:pPr defTabSz="919338">
              <a:defRPr/>
            </a:pPr>
            <a:r>
              <a:rPr lang="en-US" b="1" dirty="0" smtClean="0">
                <a:solidFill>
                  <a:srgbClr val="000000"/>
                </a:solidFill>
              </a:rPr>
              <a:t>Reference: </a:t>
            </a:r>
            <a:r>
              <a:rPr lang="en-US" dirty="0" err="1" smtClean="0">
                <a:solidFill>
                  <a:srgbClr val="000000"/>
                </a:solidFill>
              </a:rPr>
              <a:t>Saferstein</a:t>
            </a:r>
            <a:r>
              <a:rPr lang="en-US" dirty="0" smtClean="0">
                <a:solidFill>
                  <a:srgbClr val="000000"/>
                </a:solidFill>
              </a:rPr>
              <a:t>, Richard, James, Richard E., </a:t>
            </a:r>
            <a:r>
              <a:rPr lang="en-US" dirty="0" err="1" smtClean="0">
                <a:solidFill>
                  <a:srgbClr val="000000"/>
                </a:solidFill>
              </a:rPr>
              <a:t>Meloan</a:t>
            </a:r>
            <a:r>
              <a:rPr lang="en-US" dirty="0" smtClean="0">
                <a:solidFill>
                  <a:srgbClr val="000000"/>
                </a:solidFill>
              </a:rPr>
              <a:t>, Clifton E. Lab Manual </a:t>
            </a:r>
            <a:r>
              <a:rPr lang="en-US" dirty="0" err="1" smtClean="0">
                <a:solidFill>
                  <a:srgbClr val="000000"/>
                </a:solidFill>
              </a:rPr>
              <a:t>Criminalistics</a:t>
            </a:r>
            <a:r>
              <a:rPr lang="en-US" dirty="0" smtClean="0">
                <a:solidFill>
                  <a:srgbClr val="000000"/>
                </a:solidFill>
              </a:rPr>
              <a:t>: An Introduction to Forensic Science. 8</a:t>
            </a:r>
            <a:r>
              <a:rPr lang="en-US" baseline="30000" dirty="0" smtClean="0">
                <a:solidFill>
                  <a:srgbClr val="000000"/>
                </a:solidFill>
              </a:rPr>
              <a:t>th</a:t>
            </a:r>
            <a:r>
              <a:rPr lang="en-US" dirty="0" smtClean="0">
                <a:solidFill>
                  <a:srgbClr val="000000"/>
                </a:solidFill>
              </a:rPr>
              <a:t> Edition. 2004. Pearson Education, Inc. Upper Saddle River, New Jersey. </a:t>
            </a:r>
          </a:p>
          <a:p>
            <a:pPr marL="344752" indent="-344752"/>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4752" indent="-344752"/>
            <a:r>
              <a:rPr lang="en-US" b="1" dirty="0" smtClean="0">
                <a:solidFill>
                  <a:schemeClr val="bg1"/>
                </a:solidFill>
              </a:rPr>
              <a:t>Part 2: Lifting a Latent Print with Transparent Tape</a:t>
            </a:r>
            <a:endParaRPr lang="en-US" dirty="0" smtClean="0">
              <a:solidFill>
                <a:schemeClr val="bg1"/>
              </a:solidFill>
            </a:endParaRPr>
          </a:p>
          <a:p>
            <a:pPr marL="344752" indent="-344752"/>
            <a:endParaRPr lang="en-US" dirty="0" smtClean="0">
              <a:solidFill>
                <a:schemeClr val="bg1"/>
              </a:solidFill>
            </a:endParaRPr>
          </a:p>
          <a:p>
            <a:pPr marL="344752" indent="-344752">
              <a:buAutoNum type="arabicPeriod"/>
            </a:pPr>
            <a:r>
              <a:rPr lang="en-US" dirty="0" smtClean="0">
                <a:solidFill>
                  <a:schemeClr val="bg1"/>
                </a:solidFill>
              </a:rPr>
              <a:t>Pick up the roll of transparent bookbinding tape and with a smooth motion pull off approximately 6-7cm from the roll. Do not cut the tape from the roll yet.</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Place the free end of the tape about 6cm from the top of the developed print. Cover the print with the tape by smoothing the tape over the print with your finger, beginning from the free end and working slowly over the print. </a:t>
            </a:r>
            <a:r>
              <a:rPr lang="en-US" dirty="0" smtClean="0">
                <a:solidFill>
                  <a:srgbClr val="FF0000"/>
                </a:solidFill>
              </a:rPr>
              <a:t>Do not simply lay the tape over the print!</a:t>
            </a:r>
            <a:r>
              <a:rPr lang="en-US" dirty="0" smtClean="0">
                <a:solidFill>
                  <a:schemeClr val="bg1"/>
                </a:solidFill>
              </a:rPr>
              <a:t> Air bubbles under the tape will partially ruin the lifted fingerprint—hence the necessity for slow, careful smoothing.</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After the tape completely covers the print, and extends approximately 1cm past it, use the roll of tape as a handle and lift the tape with the developed print smoothly from the surface in one continuous, unbroken motion.</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Cut the tape from the roll, trim any excess tape from the card and label it for future use. </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Record the object from which the print was taken, your initials and the date on the card.</a:t>
            </a:r>
          </a:p>
          <a:p>
            <a:pPr marL="344752" indent="-344752">
              <a:buAutoNum type="arabicPeriod"/>
            </a:pPr>
            <a:endParaRPr lang="en-US" dirty="0" smtClean="0">
              <a:solidFill>
                <a:schemeClr val="bg1"/>
              </a:solidFill>
            </a:endParaRPr>
          </a:p>
          <a:p>
            <a:pPr defTabSz="919338">
              <a:defRPr/>
            </a:pPr>
            <a:r>
              <a:rPr lang="en-US" b="1" dirty="0" smtClean="0">
                <a:solidFill>
                  <a:srgbClr val="000000"/>
                </a:solidFill>
              </a:rPr>
              <a:t>Reference: </a:t>
            </a:r>
            <a:r>
              <a:rPr lang="en-US" dirty="0" err="1" smtClean="0">
                <a:solidFill>
                  <a:srgbClr val="000000"/>
                </a:solidFill>
              </a:rPr>
              <a:t>Saferstein</a:t>
            </a:r>
            <a:r>
              <a:rPr lang="en-US" dirty="0" smtClean="0">
                <a:solidFill>
                  <a:srgbClr val="000000"/>
                </a:solidFill>
              </a:rPr>
              <a:t>, Richard, James, Richard E., </a:t>
            </a:r>
            <a:r>
              <a:rPr lang="en-US" dirty="0" err="1" smtClean="0">
                <a:solidFill>
                  <a:srgbClr val="000000"/>
                </a:solidFill>
              </a:rPr>
              <a:t>Meloan</a:t>
            </a:r>
            <a:r>
              <a:rPr lang="en-US" dirty="0" smtClean="0">
                <a:solidFill>
                  <a:srgbClr val="000000"/>
                </a:solidFill>
              </a:rPr>
              <a:t>, Clifton E. Lab Manual </a:t>
            </a:r>
            <a:r>
              <a:rPr lang="en-US" dirty="0" err="1" smtClean="0">
                <a:solidFill>
                  <a:srgbClr val="000000"/>
                </a:solidFill>
              </a:rPr>
              <a:t>Criminalistics</a:t>
            </a:r>
            <a:r>
              <a:rPr lang="en-US" dirty="0" smtClean="0">
                <a:solidFill>
                  <a:srgbClr val="000000"/>
                </a:solidFill>
              </a:rPr>
              <a:t>: An Introduction to Forensic Science. 8</a:t>
            </a:r>
            <a:r>
              <a:rPr lang="en-US" baseline="30000" dirty="0" smtClean="0">
                <a:solidFill>
                  <a:srgbClr val="000000"/>
                </a:solidFill>
              </a:rPr>
              <a:t>th</a:t>
            </a:r>
            <a:r>
              <a:rPr lang="en-US" dirty="0" smtClean="0">
                <a:solidFill>
                  <a:srgbClr val="000000"/>
                </a:solidFill>
              </a:rPr>
              <a:t> Edition. 2004. Pearson Education, Inc. Upper Saddle River, New Jersey. </a:t>
            </a:r>
          </a:p>
          <a:p>
            <a:pPr marL="344752" indent="-344752"/>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338">
              <a:defRPr/>
            </a:pPr>
            <a:r>
              <a:rPr lang="en-US" b="1" u="sng" dirty="0" smtClean="0">
                <a:solidFill>
                  <a:schemeClr val="bg1"/>
                </a:solidFill>
              </a:rPr>
              <a:t>What is Battlefield Forensics?</a:t>
            </a:r>
          </a:p>
          <a:p>
            <a:endParaRPr lang="en-US" dirty="0" smtClean="0"/>
          </a:p>
          <a:p>
            <a:r>
              <a:rPr lang="en-US" dirty="0" smtClean="0">
                <a:solidFill>
                  <a:schemeClr val="bg1"/>
                </a:solidFill>
              </a:rPr>
              <a:t>Today, the functional lines between traditional warfare and activities like law enforcement, physical security and cyber-crime have very much blurred. New ways have been found to</a:t>
            </a:r>
            <a:r>
              <a:rPr lang="en-US" baseline="0" dirty="0" smtClean="0">
                <a:solidFill>
                  <a:schemeClr val="bg1"/>
                </a:solidFill>
              </a:rPr>
              <a:t> </a:t>
            </a:r>
            <a:r>
              <a:rPr lang="en-US" dirty="0" smtClean="0">
                <a:solidFill>
                  <a:schemeClr val="bg1"/>
                </a:solidFill>
              </a:rPr>
              <a:t>solve problems. The application of forensic science disciplines to this area is commonly referred to as Battlefield Forensics.</a:t>
            </a:r>
          </a:p>
          <a:p>
            <a:endParaRPr lang="en-US" dirty="0" smtClean="0">
              <a:solidFill>
                <a:schemeClr val="bg1"/>
              </a:solidFill>
            </a:endParaRPr>
          </a:p>
          <a:p>
            <a:r>
              <a:rPr lang="en-US" dirty="0" smtClean="0">
                <a:solidFill>
                  <a:schemeClr val="bg1"/>
                </a:solidFill>
              </a:rPr>
              <a:t>The United States Department of Defense (DoD) defines forensics simply: </a:t>
            </a:r>
          </a:p>
          <a:p>
            <a:endParaRPr lang="en-US" dirty="0" smtClean="0">
              <a:solidFill>
                <a:schemeClr val="bg1"/>
              </a:solidFill>
            </a:endParaRPr>
          </a:p>
          <a:p>
            <a:r>
              <a:rPr lang="en-US" dirty="0" smtClean="0">
                <a:solidFill>
                  <a:schemeClr val="bg1"/>
                </a:solidFill>
              </a:rPr>
              <a:t>“The application of multi-disciplinary scientific processes to establish facts.” DoD also applies criminal forensic capabilities and technologies typically used in law enforcement to meet their needs in national security and counter-terrorism.</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4752" indent="-344752"/>
            <a:r>
              <a:rPr lang="en-US" b="1" dirty="0" smtClean="0">
                <a:solidFill>
                  <a:schemeClr val="bg1"/>
                </a:solidFill>
              </a:rPr>
              <a:t>Part 2: Lifting a Latent Print with Hinged Lifters</a:t>
            </a:r>
            <a:endParaRPr lang="en-US" dirty="0" smtClean="0">
              <a:solidFill>
                <a:schemeClr val="bg1"/>
              </a:solidFill>
            </a:endParaRPr>
          </a:p>
          <a:p>
            <a:pPr marL="344752" indent="-344752"/>
            <a:endParaRPr lang="en-US" dirty="0" smtClean="0">
              <a:solidFill>
                <a:schemeClr val="bg1"/>
              </a:solidFill>
            </a:endParaRPr>
          </a:p>
          <a:p>
            <a:pPr marL="344752" indent="-344752">
              <a:buAutoNum type="arabicPeriod"/>
            </a:pPr>
            <a:r>
              <a:rPr lang="en-US" dirty="0" smtClean="0">
                <a:solidFill>
                  <a:schemeClr val="bg1"/>
                </a:solidFill>
              </a:rPr>
              <a:t>Repeat the steps for developing latent prints.</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Open the hinged lifter so that the arrow points to the upper right. Arrow and printing is on the plastic cover.</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With the thumb and forefinger, peel off the transparent cover, starting at the upper right corner to where the arrow points.  The plastic cover with printing and the arrow is thrown away. The adhesive sheet is now exposed.</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The tacky side of the lifter is then carefully placed over the latent powdered prints. Rub the plastic sheet lightly, then lift off the powdered print. Note that the A is facing you when lifting the latent print.</a:t>
            </a:r>
          </a:p>
          <a:p>
            <a:pPr marL="344752" indent="-344752">
              <a:buAutoNum type="arabicPeriod"/>
            </a:pPr>
            <a:endParaRPr lang="en-US" dirty="0" smtClean="0">
              <a:solidFill>
                <a:schemeClr val="bg1"/>
              </a:solidFill>
            </a:endParaRPr>
          </a:p>
          <a:p>
            <a:pPr marL="344752" indent="-344752">
              <a:buAutoNum type="arabicPeriod"/>
            </a:pPr>
            <a:r>
              <a:rPr lang="en-US" dirty="0" smtClean="0">
                <a:solidFill>
                  <a:schemeClr val="bg1"/>
                </a:solidFill>
              </a:rPr>
              <a:t>The lifted print is then covered with the hinged cover. The best way to cover a latent print after being lifted is to place the lifter on its back (with adhesive side facing up), then form a curl in the hinged cover and roll on the cover.</a:t>
            </a:r>
          </a:p>
          <a:p>
            <a:pPr defTabSz="919338">
              <a:defRPr/>
            </a:pPr>
            <a:endParaRPr lang="en-US" b="1" dirty="0" smtClean="0">
              <a:solidFill>
                <a:srgbClr val="000000"/>
              </a:solidFill>
            </a:endParaRPr>
          </a:p>
          <a:p>
            <a:pPr defTabSz="919338">
              <a:defRPr/>
            </a:pPr>
            <a:r>
              <a:rPr lang="en-US" b="1" dirty="0" smtClean="0">
                <a:solidFill>
                  <a:srgbClr val="000000"/>
                </a:solidFill>
              </a:rPr>
              <a:t>Reference: </a:t>
            </a:r>
            <a:r>
              <a:rPr lang="en-US" dirty="0" err="1" smtClean="0">
                <a:solidFill>
                  <a:srgbClr val="000000"/>
                </a:solidFill>
              </a:rPr>
              <a:t>Saferstein</a:t>
            </a:r>
            <a:r>
              <a:rPr lang="en-US" dirty="0" smtClean="0">
                <a:solidFill>
                  <a:srgbClr val="000000"/>
                </a:solidFill>
              </a:rPr>
              <a:t>, Richard, James, Richard E., </a:t>
            </a:r>
            <a:r>
              <a:rPr lang="en-US" dirty="0" err="1" smtClean="0">
                <a:solidFill>
                  <a:srgbClr val="000000"/>
                </a:solidFill>
              </a:rPr>
              <a:t>Meloan</a:t>
            </a:r>
            <a:r>
              <a:rPr lang="en-US" dirty="0" smtClean="0">
                <a:solidFill>
                  <a:srgbClr val="000000"/>
                </a:solidFill>
              </a:rPr>
              <a:t>, Clifton E. Lab Manual </a:t>
            </a:r>
            <a:r>
              <a:rPr lang="en-US" dirty="0" err="1" smtClean="0">
                <a:solidFill>
                  <a:srgbClr val="000000"/>
                </a:solidFill>
              </a:rPr>
              <a:t>Criminalistics</a:t>
            </a:r>
            <a:r>
              <a:rPr lang="en-US" dirty="0" smtClean="0">
                <a:solidFill>
                  <a:srgbClr val="000000"/>
                </a:solidFill>
              </a:rPr>
              <a:t>: An Introduction to Forensic Science. 8</a:t>
            </a:r>
            <a:r>
              <a:rPr lang="en-US" baseline="30000" dirty="0" smtClean="0">
                <a:solidFill>
                  <a:srgbClr val="000000"/>
                </a:solidFill>
              </a:rPr>
              <a:t>th</a:t>
            </a:r>
            <a:r>
              <a:rPr lang="en-US" dirty="0" smtClean="0">
                <a:solidFill>
                  <a:srgbClr val="000000"/>
                </a:solidFill>
              </a:rPr>
              <a:t> Edition. 2004. Pearson Education, Inc. Upper Saddle River, New Jersey. </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10CFA8D-C8C7-4D7B-BE76-A94C3D7B52D1}" type="slidenum">
              <a:rPr lang="en-US" smtClean="0">
                <a:cs typeface="Arial" charset="0"/>
              </a:rPr>
              <a:pPr/>
              <a:t>61</a:t>
            </a:fld>
            <a:endParaRPr lang="en-US" dirty="0" smtClean="0">
              <a:cs typeface="Arial" charset="0"/>
            </a:endParaRPr>
          </a:p>
        </p:txBody>
      </p:sp>
      <p:sp>
        <p:nvSpPr>
          <p:cNvPr id="72706" name="Rectangle 2"/>
          <p:cNvSpPr>
            <a:spLocks noGrp="1" noRot="1" noChangeAspect="1" noChangeArrowheads="1" noTextEdit="1"/>
          </p:cNvSpPr>
          <p:nvPr>
            <p:ph type="sldImg"/>
          </p:nvPr>
        </p:nvSpPr>
        <p:spPr>
          <a:xfrm>
            <a:off x="1181100" y="695325"/>
            <a:ext cx="4648200" cy="3486150"/>
          </a:xfrm>
          <a:ln/>
        </p:spPr>
      </p:sp>
      <p:sp>
        <p:nvSpPr>
          <p:cNvPr id="72707" name="Rectangle 3"/>
          <p:cNvSpPr>
            <a:spLocks noGrp="1" noChangeArrowheads="1"/>
          </p:cNvSpPr>
          <p:nvPr>
            <p:ph type="body" idx="1"/>
          </p:nvPr>
        </p:nvSpPr>
        <p:spPr>
          <a:xfrm>
            <a:off x="700080" y="4415790"/>
            <a:ext cx="5610242" cy="4184972"/>
          </a:xfrm>
          <a:noFill/>
          <a:ln/>
        </p:spPr>
        <p:txBody>
          <a:bodyPr/>
          <a:lstStyle/>
          <a:p>
            <a:r>
              <a:rPr lang="en-US" u="sng" dirty="0" smtClean="0">
                <a:solidFill>
                  <a:schemeClr val="bg1"/>
                </a:solidFill>
              </a:rPr>
              <a:t>Summary:</a:t>
            </a:r>
            <a:endParaRPr lang="en-AU" b="0" u="sng" dirty="0" smtClean="0"/>
          </a:p>
          <a:p>
            <a:endParaRPr lang="en-AU" dirty="0" smtClean="0"/>
          </a:p>
          <a:p>
            <a:pPr>
              <a:buFont typeface="Arial" pitchFamily="34" charset="0"/>
              <a:buChar char="•"/>
            </a:pPr>
            <a:r>
              <a:rPr lang="en-US" dirty="0" smtClean="0">
                <a:solidFill>
                  <a:schemeClr val="bg1"/>
                </a:solidFill>
              </a:rPr>
              <a:t> What is Battlefield Forensics Latent prints</a:t>
            </a:r>
          </a:p>
          <a:p>
            <a:pPr>
              <a:buFont typeface="Arial" pitchFamily="34" charset="0"/>
              <a:buChar char="•"/>
            </a:pPr>
            <a:r>
              <a:rPr lang="en-US" dirty="0" smtClean="0">
                <a:solidFill>
                  <a:schemeClr val="bg1"/>
                </a:solidFill>
              </a:rPr>
              <a:t> Forensic Science </a:t>
            </a:r>
          </a:p>
          <a:p>
            <a:pPr>
              <a:buFont typeface="Arial" pitchFamily="34" charset="0"/>
              <a:buChar char="•"/>
            </a:pPr>
            <a:r>
              <a:rPr lang="en-US" dirty="0" smtClean="0">
                <a:solidFill>
                  <a:schemeClr val="bg1"/>
                </a:solidFill>
              </a:rPr>
              <a:t> Joint Expeditionary Forensic Facilities (JEFF) Program</a:t>
            </a:r>
          </a:p>
          <a:p>
            <a:pPr>
              <a:buFont typeface="Arial" pitchFamily="34" charset="0"/>
              <a:buChar char="•"/>
            </a:pPr>
            <a:r>
              <a:rPr lang="en-US" dirty="0" smtClean="0">
                <a:solidFill>
                  <a:schemeClr val="bg1"/>
                </a:solidFill>
              </a:rPr>
              <a:t> Crime Scene Evidence Collection</a:t>
            </a:r>
          </a:p>
          <a:p>
            <a:pPr>
              <a:buFont typeface="Arial" pitchFamily="34" charset="0"/>
              <a:buChar char="•"/>
            </a:pPr>
            <a:r>
              <a:rPr lang="en-US" dirty="0" smtClean="0">
                <a:solidFill>
                  <a:schemeClr val="bg1"/>
                </a:solidFill>
              </a:rPr>
              <a:t> Potential Evidence</a:t>
            </a:r>
          </a:p>
          <a:p>
            <a:pPr>
              <a:buFont typeface="Arial" pitchFamily="34" charset="0"/>
              <a:buChar char="•"/>
            </a:pPr>
            <a:r>
              <a:rPr lang="en-US" dirty="0" smtClean="0">
                <a:solidFill>
                  <a:schemeClr val="bg1"/>
                </a:solidFill>
              </a:rPr>
              <a:t> Fingerprint Identification</a:t>
            </a:r>
          </a:p>
          <a:p>
            <a:pPr>
              <a:buFont typeface="Arial" pitchFamily="34" charset="0"/>
              <a:buChar char="•"/>
            </a:pPr>
            <a:r>
              <a:rPr lang="en-US" dirty="0" smtClean="0">
                <a:solidFill>
                  <a:schemeClr val="bg1"/>
                </a:solidFill>
              </a:rPr>
              <a:t> Fingerprint Pattern &amp; Ridge Characteristics</a:t>
            </a:r>
          </a:p>
          <a:p>
            <a:pPr>
              <a:buFont typeface="Arial" pitchFamily="34" charset="0"/>
              <a:buChar char="•"/>
            </a:pPr>
            <a:r>
              <a:rPr lang="en-US" dirty="0" smtClean="0">
                <a:solidFill>
                  <a:schemeClr val="bg1"/>
                </a:solidFill>
              </a:rPr>
              <a:t> Latent prints &amp; Developing Powders</a:t>
            </a:r>
          </a:p>
          <a:p>
            <a:pPr>
              <a:buFont typeface="Arial" pitchFamily="34" charset="0"/>
              <a:buChar char="•"/>
            </a:pPr>
            <a:r>
              <a:rPr lang="en-US" dirty="0" smtClean="0">
                <a:solidFill>
                  <a:schemeClr val="bg1"/>
                </a:solidFill>
              </a:rPr>
              <a:t> Fingerprinting Process</a:t>
            </a:r>
          </a:p>
          <a:p>
            <a:pPr>
              <a:buFont typeface="Arial" pitchFamily="34" charset="0"/>
              <a:buChar char="•"/>
            </a:pPr>
            <a:r>
              <a:rPr lang="en-US" dirty="0" smtClean="0">
                <a:solidFill>
                  <a:schemeClr val="bg1"/>
                </a:solidFill>
              </a:rPr>
              <a:t> Special Circumstances</a:t>
            </a:r>
          </a:p>
          <a:p>
            <a:pPr>
              <a:buFont typeface="Arial" pitchFamily="34" charset="0"/>
              <a:buChar char="•"/>
            </a:pPr>
            <a:r>
              <a:rPr lang="en-US" dirty="0" smtClean="0">
                <a:solidFill>
                  <a:schemeClr val="bg1"/>
                </a:solidFill>
              </a:rPr>
              <a:t> Unusual Fingerprints</a:t>
            </a:r>
          </a:p>
          <a:p>
            <a:pPr>
              <a:buFont typeface="Arial" pitchFamily="34" charset="0"/>
              <a:buChar char="•"/>
            </a:pPr>
            <a:r>
              <a:rPr lang="en-US" dirty="0" smtClean="0">
                <a:solidFill>
                  <a:schemeClr val="bg1"/>
                </a:solidFill>
              </a:rPr>
              <a:t> Taking the Fingerprints</a:t>
            </a:r>
          </a:p>
          <a:p>
            <a:pPr>
              <a:buFont typeface="Arial" pitchFamily="34" charset="0"/>
              <a:buChar char="•"/>
            </a:pPr>
            <a:r>
              <a:rPr lang="en-US" dirty="0" smtClean="0">
                <a:solidFill>
                  <a:schemeClr val="bg1"/>
                </a:solidFill>
              </a:rPr>
              <a:t> Fingerprinting Forms</a:t>
            </a:r>
          </a:p>
          <a:p>
            <a:pPr>
              <a:buFont typeface="Arial" pitchFamily="34" charset="0"/>
              <a:buChar char="•"/>
            </a:pPr>
            <a:r>
              <a:rPr lang="en-US" dirty="0" smtClean="0">
                <a:solidFill>
                  <a:schemeClr val="bg1"/>
                </a:solidFill>
              </a:rPr>
              <a:t> Fingerprinting Process</a:t>
            </a:r>
          </a:p>
          <a:p>
            <a:pPr>
              <a:buFont typeface="Arial" pitchFamily="34" charset="0"/>
              <a:buChar char="•"/>
            </a:pPr>
            <a:r>
              <a:rPr lang="en-US" dirty="0" smtClean="0">
                <a:solidFill>
                  <a:schemeClr val="bg1"/>
                </a:solidFill>
              </a:rPr>
              <a:t> Practical Exercises</a:t>
            </a:r>
            <a:endParaRPr lang="en-AU"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89ED8927-4225-4389-8367-D866375E02A0}" type="slidenum">
              <a:rPr lang="en-US" smtClean="0">
                <a:cs typeface="Arial" charset="0"/>
              </a:rPr>
              <a:pPr/>
              <a:t>62</a:t>
            </a:fld>
            <a:endParaRPr lang="en-US" dirty="0"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US" b="0" u="sng" dirty="0" smtClean="0">
                <a:solidFill>
                  <a:schemeClr val="bg1"/>
                </a:solidFill>
              </a:rPr>
              <a:t>Questions?</a:t>
            </a:r>
            <a:endParaRPr lang="en-AU" b="0" u="sng" dirty="0" smtClean="0"/>
          </a:p>
          <a:p>
            <a:pPr eaLnBrk="1" hangingPunct="1"/>
            <a:endParaRPr lang="en-AU" dirty="0" smtClean="0"/>
          </a:p>
          <a:p>
            <a:pPr eaLnBrk="1" hangingPunct="1"/>
            <a:r>
              <a:rPr lang="en-AU" dirty="0" smtClean="0"/>
              <a:t>Ask the students if there are any questions or input about the material just covered in this module. </a:t>
            </a:r>
            <a:endParaRPr lang="en-US" dirty="0" smtClean="0"/>
          </a:p>
          <a:p>
            <a:pPr eaLnBrk="1" hangingPunct="1"/>
            <a:endParaRPr lang="en-AU"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63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What Kind of Forensic Science Disciplines are Used?</a:t>
            </a:r>
          </a:p>
          <a:p>
            <a:endParaRPr lang="en-US" dirty="0" smtClean="0"/>
          </a:p>
          <a:p>
            <a:r>
              <a:rPr lang="en-US" dirty="0" smtClean="0">
                <a:solidFill>
                  <a:schemeClr val="bg1"/>
                </a:solidFill>
              </a:rPr>
              <a:t>Forensic science disciplines, research, techniques and tools are used to identify enemies, insurgents and terrorists, linking them through science to other people, places, things, organizations, and events. Other traditional crime scene techniques are also used.</a:t>
            </a:r>
          </a:p>
          <a:p>
            <a:endParaRPr lang="en-US" dirty="0" smtClean="0">
              <a:solidFill>
                <a:schemeClr val="bg1"/>
              </a:solidFill>
            </a:endParaRPr>
          </a:p>
          <a:p>
            <a:r>
              <a:rPr lang="en-US" dirty="0" smtClean="0">
                <a:solidFill>
                  <a:schemeClr val="bg1"/>
                </a:solidFill>
              </a:rPr>
              <a:t>The U.S. military uses amongst others, the following forensic sciences in pursuit of terrorists, and their accomplices:</a:t>
            </a:r>
          </a:p>
          <a:p>
            <a:endParaRPr lang="en-US" dirty="0" smtClean="0">
              <a:solidFill>
                <a:schemeClr val="bg1"/>
              </a:solidFill>
            </a:endParaRPr>
          </a:p>
          <a:p>
            <a:pPr marL="118109" indent="-118109">
              <a:buFont typeface="Arial" pitchFamily="34" charset="0"/>
              <a:buChar char="•"/>
            </a:pPr>
            <a:r>
              <a:rPr lang="en-US" dirty="0" smtClean="0">
                <a:solidFill>
                  <a:schemeClr val="bg1"/>
                </a:solidFill>
              </a:rPr>
              <a:t>Latent prints </a:t>
            </a:r>
          </a:p>
          <a:p>
            <a:pPr marL="118109" indent="-118109">
              <a:buFont typeface="Arial" pitchFamily="34" charset="0"/>
              <a:buChar char="•"/>
            </a:pPr>
            <a:r>
              <a:rPr lang="en-US" dirty="0" smtClean="0">
                <a:solidFill>
                  <a:schemeClr val="bg1"/>
                </a:solidFill>
              </a:rPr>
              <a:t>DNA </a:t>
            </a:r>
          </a:p>
          <a:p>
            <a:pPr marL="118109" indent="-118109">
              <a:buFont typeface="Arial" pitchFamily="34" charset="0"/>
              <a:buChar char="•"/>
            </a:pPr>
            <a:r>
              <a:rPr lang="en-US" dirty="0" smtClean="0">
                <a:solidFill>
                  <a:schemeClr val="bg1"/>
                </a:solidFill>
              </a:rPr>
              <a:t>firearms and tool marks </a:t>
            </a:r>
          </a:p>
          <a:p>
            <a:pPr marL="118109" indent="-118109">
              <a:buFont typeface="Arial" pitchFamily="34" charset="0"/>
              <a:buChar char="•"/>
            </a:pPr>
            <a:r>
              <a:rPr lang="en-US" dirty="0" smtClean="0">
                <a:solidFill>
                  <a:schemeClr val="bg1"/>
                </a:solidFill>
              </a:rPr>
              <a:t>forensic document examination </a:t>
            </a:r>
          </a:p>
          <a:p>
            <a:pPr marL="118109" indent="-118109">
              <a:buFont typeface="Arial" pitchFamily="34" charset="0"/>
              <a:buChar char="•"/>
            </a:pPr>
            <a:r>
              <a:rPr lang="en-US" dirty="0" smtClean="0">
                <a:solidFill>
                  <a:schemeClr val="bg1"/>
                </a:solidFill>
              </a:rPr>
              <a:t>digital evidence discovery, and forensic pathology</a:t>
            </a:r>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u="sng" dirty="0" smtClean="0">
                <a:solidFill>
                  <a:schemeClr val="bg1"/>
                </a:solidFill>
              </a:rPr>
              <a:t>Joint Expeditionary Forensic Facilities (JEFF) Program</a:t>
            </a:r>
          </a:p>
          <a:p>
            <a:endParaRPr lang="en-US" dirty="0" smtClean="0"/>
          </a:p>
          <a:p>
            <a:pPr defTabSz="919338">
              <a:defRPr/>
            </a:pPr>
            <a:r>
              <a:rPr lang="en-US" dirty="0" smtClean="0">
                <a:solidFill>
                  <a:schemeClr val="bg1"/>
                </a:solidFill>
              </a:rPr>
              <a:t>BAE Systems, in collaboration with U.S. Navy sponsors, delivers hard-science capability and full-spectrum engineering in some of the most austere environments across the globe. </a:t>
            </a:r>
          </a:p>
          <a:p>
            <a:pPr defTabSz="919338">
              <a:defRPr/>
            </a:pPr>
            <a:endParaRPr lang="en-US" dirty="0" smtClean="0">
              <a:solidFill>
                <a:schemeClr val="bg1"/>
              </a:solidFill>
            </a:endParaRPr>
          </a:p>
          <a:p>
            <a:pPr defTabSz="919338">
              <a:defRPr/>
            </a:pPr>
            <a:r>
              <a:rPr lang="en-US" dirty="0" smtClean="0">
                <a:solidFill>
                  <a:schemeClr val="bg1"/>
                </a:solidFill>
              </a:rPr>
              <a:t>The Joint Expeditionary Forensic Facilities (JEFF) program stands ready to provide rapid results to meet intelligence, security, stability, and law enforcement needs.</a:t>
            </a:r>
          </a:p>
          <a:p>
            <a:endParaRPr lang="en-US" dirty="0" smtClean="0"/>
          </a:p>
          <a:p>
            <a:r>
              <a:rPr lang="en-US" dirty="0" smtClean="0"/>
              <a:t>There are multiple JEFF</a:t>
            </a:r>
            <a:r>
              <a:rPr lang="en-US" baseline="0" dirty="0" smtClean="0"/>
              <a:t> labs throughout Afghanistan.  The evidence you collect during TSE will be sent to JEFF labs or to NGIC.</a:t>
            </a:r>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9338">
              <a:defRPr/>
            </a:pPr>
            <a:r>
              <a:rPr lang="en-US" b="1" u="sng" dirty="0" smtClean="0">
                <a:solidFill>
                  <a:schemeClr val="bg1"/>
                </a:solidFill>
              </a:rPr>
              <a:t>Joint Expeditionary Forensic Facilities (JEFF) Program</a:t>
            </a:r>
          </a:p>
          <a:p>
            <a:endParaRPr lang="en-US" dirty="0" smtClean="0"/>
          </a:p>
          <a:p>
            <a:r>
              <a:rPr lang="en-US" dirty="0" smtClean="0">
                <a:solidFill>
                  <a:schemeClr val="bg1"/>
                </a:solidFill>
              </a:rPr>
              <a:t>To establish identity dominance, JEFF laboratories offer the complete range of forensic disciplines:</a:t>
            </a:r>
          </a:p>
          <a:p>
            <a:endParaRPr lang="en-US" dirty="0" smtClean="0">
              <a:solidFill>
                <a:schemeClr val="bg1"/>
              </a:solidFill>
            </a:endParaRPr>
          </a:p>
          <a:p>
            <a:pPr>
              <a:buFont typeface="Arial" pitchFamily="34" charset="0"/>
              <a:buChar char="•"/>
            </a:pPr>
            <a:r>
              <a:rPr lang="en-US" dirty="0" smtClean="0">
                <a:solidFill>
                  <a:schemeClr val="bg1"/>
                </a:solidFill>
              </a:rPr>
              <a:t> Nuclear DNA analysis </a:t>
            </a:r>
          </a:p>
          <a:p>
            <a:pPr>
              <a:buFont typeface="Arial" pitchFamily="34" charset="0"/>
              <a:buChar char="•"/>
            </a:pPr>
            <a:r>
              <a:rPr lang="en-US" dirty="0" smtClean="0">
                <a:solidFill>
                  <a:schemeClr val="bg1"/>
                </a:solidFill>
              </a:rPr>
              <a:t> Latent print processing </a:t>
            </a:r>
          </a:p>
          <a:p>
            <a:pPr>
              <a:buFont typeface="Arial" pitchFamily="34" charset="0"/>
              <a:buChar char="•"/>
            </a:pPr>
            <a:r>
              <a:rPr lang="en-US" dirty="0" smtClean="0">
                <a:solidFill>
                  <a:schemeClr val="bg1"/>
                </a:solidFill>
              </a:rPr>
              <a:t> Firearms and tool-mark examination </a:t>
            </a:r>
          </a:p>
          <a:p>
            <a:pPr>
              <a:buFont typeface="Arial" pitchFamily="34" charset="0"/>
              <a:buChar char="•"/>
            </a:pPr>
            <a:r>
              <a:rPr lang="en-US" dirty="0" smtClean="0">
                <a:solidFill>
                  <a:schemeClr val="bg1"/>
                </a:solidFill>
              </a:rPr>
              <a:t> Drug and chemical examination </a:t>
            </a:r>
          </a:p>
          <a:p>
            <a:pPr>
              <a:buFont typeface="Arial" pitchFamily="34" charset="0"/>
              <a:buChar char="•"/>
            </a:pPr>
            <a:r>
              <a:rPr lang="en-US" dirty="0" smtClean="0">
                <a:solidFill>
                  <a:schemeClr val="bg1"/>
                </a:solidFill>
              </a:rPr>
              <a:t> Document exploitation (DOMEX) </a:t>
            </a:r>
          </a:p>
          <a:p>
            <a:pPr>
              <a:buFont typeface="Arial" pitchFamily="34" charset="0"/>
              <a:buChar char="•"/>
            </a:pPr>
            <a:r>
              <a:rPr lang="en-US" dirty="0" smtClean="0">
                <a:solidFill>
                  <a:schemeClr val="bg1"/>
                </a:solidFill>
              </a:rPr>
              <a:t> Intelligence analysis </a:t>
            </a:r>
          </a:p>
          <a:p>
            <a:pPr>
              <a:buFont typeface="Arial" pitchFamily="34" charset="0"/>
              <a:buChar char="•"/>
            </a:pPr>
            <a:r>
              <a:rPr lang="en-US" dirty="0" smtClean="0">
                <a:solidFill>
                  <a:schemeClr val="bg1"/>
                </a:solidFill>
              </a:rPr>
              <a:t> Forensic photography </a:t>
            </a:r>
          </a:p>
          <a:p>
            <a:pPr>
              <a:buFont typeface="Arial" pitchFamily="34" charset="0"/>
              <a:buChar char="•"/>
            </a:pPr>
            <a:r>
              <a:rPr lang="en-US" dirty="0" smtClean="0">
                <a:solidFill>
                  <a:schemeClr val="bg1"/>
                </a:solidFill>
              </a:rPr>
              <a:t> Laboratory operations and logistics </a:t>
            </a:r>
          </a:p>
          <a:p>
            <a:pPr>
              <a:buFont typeface="Arial" pitchFamily="34" charset="0"/>
              <a:buChar char="•"/>
            </a:pPr>
            <a:r>
              <a:rPr lang="en-US" dirty="0" smtClean="0">
                <a:solidFill>
                  <a:schemeClr val="bg1"/>
                </a:solidFill>
              </a:rPr>
              <a:t> Evidence and property management</a:t>
            </a:r>
          </a:p>
          <a:p>
            <a:pPr>
              <a:buFont typeface="Arial" pitchFamily="34" charset="0"/>
              <a:buChar char="•"/>
            </a:pPr>
            <a:endParaRPr lang="en-US" dirty="0" smtClean="0">
              <a:solidFill>
                <a:schemeClr val="bg1"/>
              </a:solidFill>
            </a:endParaRPr>
          </a:p>
          <a:p>
            <a:r>
              <a:rPr lang="en-US" dirty="0" smtClean="0">
                <a:solidFill>
                  <a:schemeClr val="bg1"/>
                </a:solidFill>
              </a:rPr>
              <a:t>When combined cohesively under a full-spectrum JEFF laboratory, these and many other forensic disciplines turn raw material and evidence into scientific solutions that eliminate shadows and establish fact. JEFF is the turnkey solution that is rapidly deployable to any location in response to the requirements of military, federal, law enforcement, and civil customers.</a:t>
            </a:r>
          </a:p>
          <a:p>
            <a:endParaRPr lang="en-US" dirty="0"/>
          </a:p>
        </p:txBody>
      </p:sp>
      <p:sp>
        <p:nvSpPr>
          <p:cNvPr id="4" name="Slide Number Placeholder 3"/>
          <p:cNvSpPr>
            <a:spLocks noGrp="1"/>
          </p:cNvSpPr>
          <p:nvPr>
            <p:ph type="sldNum" sz="quarter" idx="10"/>
          </p:nvPr>
        </p:nvSpPr>
        <p:spPr/>
        <p:txBody>
          <a:bodyPr/>
          <a:lstStyle/>
          <a:p>
            <a:pPr>
              <a:defRPr/>
            </a:pPr>
            <a:fld id="{C7D388DE-06BF-4B5B-AD6E-C78C959C96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4DFEDD-A4BA-4DF3-A691-63C0E92746E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D6D12A1-97B9-483B-A28D-8D8873A4F672}"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62A417-B28A-4B8C-8A9C-7201322ACC43}"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A52BA60-6A7F-4310-B1FC-4D3EC5CA0E37}"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09395E4-1529-4080-8EF5-9F42BB0CF2AE}"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E941BA69-056C-443B-BC01-73AEF82CB4E4}"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09CD64D-BF69-4EB4-9167-E4286AD04F14}"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879B303D-5292-449F-894F-644D17BECD60}"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24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atin typeface="Arial" pitchFamily="34" charset="0"/>
              </a:defRPr>
            </a:lvl1pPr>
          </a:lstStyle>
          <a:p>
            <a:pPr>
              <a:defRPr/>
            </a:pPr>
            <a:fld id="{5CB698C9-3280-43AA-9DCA-03DBFA4EC70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762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a:xfrm>
            <a:off x="0" y="6553200"/>
            <a:ext cx="1143000" cy="304800"/>
          </a:xfrm>
          <a:prstGeom prst="rect">
            <a:avLst/>
          </a:prstGeom>
        </p:spPr>
        <p:txBody>
          <a:bodyPr/>
          <a:lstStyle>
            <a:lvl1pPr>
              <a:defRPr b="1">
                <a:solidFill>
                  <a:schemeClr val="tx1"/>
                </a:solidFill>
                <a:latin typeface="Arial Narrow" pitchFamily="34" charset="0"/>
              </a:defRPr>
            </a:lvl1pPr>
          </a:lstStyle>
          <a:p>
            <a:fld id="{19ED36E3-7A11-4DE1-B0BF-97C1F1D0369D}" type="datetimeFigureOut">
              <a:rPr lang="en-US" smtClean="0"/>
              <a:pPr/>
              <a:t>9/13/2012</a:t>
            </a:fld>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defRPr b="1">
                <a:solidFill>
                  <a:srgbClr val="000000"/>
                </a:solidFill>
              </a:defRPr>
            </a:lvl1pPr>
          </a:lstStyle>
          <a:p>
            <a:r>
              <a:rPr lang="en-US" dirty="0" smtClean="0"/>
              <a:t>UNCLASSIFIED/FOUO</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D8F90F76-8096-43B5-AA02-C808F75F4C52}" type="slidenum">
              <a:rPr lang="en-US" smtClean="0"/>
              <a:pPr/>
              <a:t>‹#›</a:t>
            </a:fld>
            <a:endParaRPr lang="en-US" dirty="0"/>
          </a:p>
        </p:txBody>
      </p:sp>
      <p:sp>
        <p:nvSpPr>
          <p:cNvPr id="9" name="Footer Placeholder 4"/>
          <p:cNvSpPr txBox="1">
            <a:spLocks/>
          </p:cNvSpPr>
          <p:nvPr userDrawn="1"/>
        </p:nvSpPr>
        <p:spPr>
          <a:xfrm>
            <a:off x="3124200" y="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UNCLASSIFIED/FOUO</a:t>
            </a:r>
            <a:endParaRPr lang="en-US" b="1" dirty="0"/>
          </a:p>
        </p:txBody>
      </p:sp>
      <p:sp>
        <p:nvSpPr>
          <p:cNvPr id="10" name="Text Placeholder 9"/>
          <p:cNvSpPr>
            <a:spLocks noGrp="1"/>
          </p:cNvSpPr>
          <p:nvPr>
            <p:ph type="body" sz="quarter" idx="16" hasCustomPrompt="1"/>
          </p:nvPr>
        </p:nvSpPr>
        <p:spPr>
          <a:xfrm>
            <a:off x="8077200" y="6553200"/>
            <a:ext cx="1066800" cy="304800"/>
          </a:xfrm>
        </p:spPr>
        <p:txBody>
          <a:bodyPr>
            <a:normAutofit/>
          </a:bodyPr>
          <a:lstStyle>
            <a:lvl1pPr marL="0" indent="0" algn="r">
              <a:buNone/>
              <a:defRPr sz="1200" b="1">
                <a:latin typeface="Arial Narrow" pitchFamily="34" charset="0"/>
              </a:defRPr>
            </a:lvl1pPr>
          </a:lstStyle>
          <a:p>
            <a:pPr lvl="0"/>
            <a:r>
              <a:rPr lang="en-US" dirty="0" smtClean="0"/>
              <a:t>Version X.X</a:t>
            </a:r>
          </a:p>
        </p:txBody>
      </p:sp>
      <p:pic>
        <p:nvPicPr>
          <p:cNvPr id="11" name="Picture 10"/>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6815" t="7112" r="6367" b="6604"/>
          <a:stretch/>
        </p:blipFill>
        <p:spPr>
          <a:xfrm>
            <a:off x="-7620" y="76200"/>
            <a:ext cx="1226735" cy="762000"/>
          </a:xfrm>
          <a:prstGeom prst="rect">
            <a:avLst/>
          </a:prstGeom>
        </p:spPr>
      </p:pic>
    </p:spTree>
    <p:extLst>
      <p:ext uri="{BB962C8B-B14F-4D97-AF65-F5344CB8AC3E}">
        <p14:creationId xmlns="" xmlns:p14="http://schemas.microsoft.com/office/powerpoint/2010/main" val="2186969964"/>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F9DCD2-0424-4DB8-A72F-3A09EA4CF720}"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4DFEDD-A4BA-4DF3-A691-63C0E92746E6}"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8F9DCD2-0424-4DB8-A72F-3A09EA4CF720}"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A6DABB0-D010-4EE9-82F5-5D11C4E7CB8A}"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D3458DC-7844-43EB-9697-4EEA7E6D3ACF}"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2C490CD-04A4-4E0F-9FE2-689AC05C1B55}"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729C8E2-C9ED-4B59-992D-D6799C7DC36D}"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6387EC3-3AFB-4E5A-91B5-933BC8B1F8E3}"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47C71BA-3B8E-439B-BDBE-F8A34219E7A0}"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1C3AF3-CA36-4AEE-8ED6-ECB06611C11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D6D12A1-97B9-483B-A28D-8D8873A4F67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A6DABB0-D010-4EE9-82F5-5D11C4E7CB8A}"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62A417-B28A-4B8C-8A9C-7201322ACC43}"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A52BA60-6A7F-4310-B1FC-4D3EC5CA0E37}"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09395E4-1529-4080-8EF5-9F42BB0CF2AE}"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E941BA69-056C-443B-BC01-73AEF82CB4E4}"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09CD64D-BF69-4EB4-9167-E4286AD04F14}"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879B303D-5292-449F-894F-644D17BECD60}"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24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atin typeface="Arial" pitchFamily="34" charset="0"/>
              </a:defRPr>
            </a:lvl1pPr>
          </a:lstStyle>
          <a:p>
            <a:pPr>
              <a:defRPr/>
            </a:pPr>
            <a:fld id="{5CB698C9-3280-43AA-9DCA-03DBFA4EC701}"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762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D3458DC-7844-43EB-9697-4EEA7E6D3ACF}"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2C490CD-04A4-4E0F-9FE2-689AC05C1B55}"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729C8E2-C9ED-4B59-992D-D6799C7DC36D}"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839200" y="6629400"/>
            <a:ext cx="457200" cy="304800"/>
          </a:xfrm>
          <a:ln/>
        </p:spPr>
        <p:txBody>
          <a:bodyPr/>
          <a:lstStyle>
            <a:lvl1pPr>
              <a:defRPr sz="1000">
                <a:latin typeface="+mn-lt"/>
              </a:defRPr>
            </a:lvl1pPr>
          </a:lstStyle>
          <a:p>
            <a:pPr>
              <a:defRPr/>
            </a:pPr>
            <a:fld id="{F6387EC3-3AFB-4E5A-91B5-933BC8B1F8E3}" type="slidenum">
              <a:rPr lang="en-US" smtClean="0"/>
              <a:pPr>
                <a:defRPr/>
              </a:pPr>
              <a:t>‹#›</a:t>
            </a:fld>
            <a:endParaRPr lang="en-US" dirty="0"/>
          </a:p>
        </p:txBody>
      </p:sp>
      <p:sp>
        <p:nvSpPr>
          <p:cNvPr id="3" name="Rectangle 2"/>
          <p:cNvSpPr/>
          <p:nvPr userDrawn="1"/>
        </p:nvSpPr>
        <p:spPr>
          <a:xfrm>
            <a:off x="2286000" y="0"/>
            <a:ext cx="4572000" cy="258532"/>
          </a:xfrm>
          <a:prstGeom prst="rect">
            <a:avLst/>
          </a:prstGeom>
        </p:spPr>
        <p:txBody>
          <a:bodyPr>
            <a:spAutoFit/>
          </a:bodyPr>
          <a:lstStyle>
            <a:defPPr>
              <a:defRPr lang="en-US"/>
            </a:defPPr>
            <a:lvl1pPr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1pPr>
            <a:lvl2pPr marL="4572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2pPr>
            <a:lvl3pPr marL="9144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3pPr>
            <a:lvl4pPr marL="13716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4pPr>
            <a:lvl5pPr marL="1828800" algn="ctr" rtl="0" fontAlgn="base">
              <a:lnSpc>
                <a:spcPct val="90000"/>
              </a:lnSpc>
              <a:spcBef>
                <a:spcPct val="0"/>
              </a:spcBef>
              <a:spcAft>
                <a:spcPct val="0"/>
              </a:spcAft>
              <a:defRPr sz="2400" b="1" kern="1200">
                <a:solidFill>
                  <a:srgbClr val="FF0000"/>
                </a:solidFill>
                <a:latin typeface="Times New Roman" pitchFamily="18" charset="0"/>
                <a:ea typeface="+mn-ea"/>
                <a:cs typeface="+mn-cs"/>
              </a:defRPr>
            </a:lvl5pPr>
            <a:lvl6pPr marL="2286000" algn="l" defTabSz="914400" rtl="0" eaLnBrk="1" latinLnBrk="0" hangingPunct="1">
              <a:defRPr sz="2400" b="1" kern="1200">
                <a:solidFill>
                  <a:srgbClr val="FF0000"/>
                </a:solidFill>
                <a:latin typeface="Times New Roman" pitchFamily="18" charset="0"/>
                <a:ea typeface="+mn-ea"/>
                <a:cs typeface="+mn-cs"/>
              </a:defRPr>
            </a:lvl6pPr>
            <a:lvl7pPr marL="2743200" algn="l" defTabSz="914400" rtl="0" eaLnBrk="1" latinLnBrk="0" hangingPunct="1">
              <a:defRPr sz="2400" b="1" kern="1200">
                <a:solidFill>
                  <a:srgbClr val="FF0000"/>
                </a:solidFill>
                <a:latin typeface="Times New Roman" pitchFamily="18" charset="0"/>
                <a:ea typeface="+mn-ea"/>
                <a:cs typeface="+mn-cs"/>
              </a:defRPr>
            </a:lvl7pPr>
            <a:lvl8pPr marL="3200400" algn="l" defTabSz="914400" rtl="0" eaLnBrk="1" latinLnBrk="0" hangingPunct="1">
              <a:defRPr sz="2400" b="1" kern="1200">
                <a:solidFill>
                  <a:srgbClr val="FF0000"/>
                </a:solidFill>
                <a:latin typeface="Times New Roman" pitchFamily="18" charset="0"/>
                <a:ea typeface="+mn-ea"/>
                <a:cs typeface="+mn-cs"/>
              </a:defRPr>
            </a:lvl8pPr>
            <a:lvl9pPr marL="3657600" algn="l" defTabSz="914400" rtl="0" eaLnBrk="1" latinLnBrk="0" hangingPunct="1">
              <a:defRPr sz="2400" b="1" kern="1200">
                <a:solidFill>
                  <a:srgbClr val="FF0000"/>
                </a:solidFill>
                <a:latin typeface="Times New Roman" pitchFamily="18" charset="0"/>
                <a:ea typeface="+mn-ea"/>
                <a:cs typeface="+mn-cs"/>
              </a:defRPr>
            </a:lvl9pPr>
          </a:lstStyle>
          <a:p>
            <a:pPr algn="ctr">
              <a:defRPr/>
            </a:pPr>
            <a:r>
              <a:rPr lang="en-US" sz="1200" b="1" baseline="0" dirty="0" smtClean="0">
                <a:solidFill>
                  <a:srgbClr val="00B050"/>
                </a:solidFill>
              </a:rPr>
              <a:t>UNCLASSIFIED//FOR OFFICIAL USE ONLY</a:t>
            </a:r>
            <a:endParaRPr lang="en-US" sz="1200" b="1" baseline="0" dirty="0">
              <a:solidFill>
                <a:srgbClr val="00B050"/>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47C71BA-3B8E-439B-BDBE-F8A34219E7A0}"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1C3AF3-CA36-4AEE-8ED6-ECB06611C111}"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686800" y="65532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pPr>
              <a:defRPr/>
            </a:pPr>
            <a:fld id="{C7E51A97-9FA2-4260-96C3-94A8751431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66"/>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66"/>
          </a:solidFill>
          <a:latin typeface="+mn-lt"/>
        </a:defRPr>
      </a:lvl2pPr>
      <a:lvl3pPr marL="1143000" indent="-228600" algn="l" rtl="0" eaLnBrk="0" fontAlgn="base" hangingPunct="0">
        <a:spcBef>
          <a:spcPct val="20000"/>
        </a:spcBef>
        <a:spcAft>
          <a:spcPct val="0"/>
        </a:spcAft>
        <a:buChar char="•"/>
        <a:defRPr sz="2400">
          <a:solidFill>
            <a:srgbClr val="FFCC66"/>
          </a:solidFill>
          <a:latin typeface="+mn-lt"/>
        </a:defRPr>
      </a:lvl3pPr>
      <a:lvl4pPr marL="1600200" indent="-228600" algn="l" rtl="0" eaLnBrk="0" fontAlgn="base" hangingPunct="0">
        <a:spcBef>
          <a:spcPct val="20000"/>
        </a:spcBef>
        <a:spcAft>
          <a:spcPct val="0"/>
        </a:spcAft>
        <a:buChar char="–"/>
        <a:defRPr sz="2000">
          <a:solidFill>
            <a:srgbClr val="FFCC66"/>
          </a:solidFill>
          <a:latin typeface="+mn-lt"/>
        </a:defRPr>
      </a:lvl4pPr>
      <a:lvl5pPr marL="2057400" indent="-228600" algn="l" rtl="0" eaLnBrk="0" fontAlgn="base" hangingPunct="0">
        <a:spcBef>
          <a:spcPct val="20000"/>
        </a:spcBef>
        <a:spcAft>
          <a:spcPct val="0"/>
        </a:spcAft>
        <a:buChar char="»"/>
        <a:defRPr sz="2000">
          <a:solidFill>
            <a:srgbClr val="FFCC6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pPr>
              <a:defRPr/>
            </a:pPr>
            <a:fld id="{C7E51A97-9FA2-4260-96C3-94A875143136}" type="slidenum">
              <a:rPr lang="en-US"/>
              <a:pPr>
                <a:defRPr/>
              </a:pPr>
              <a:t>‹#›</a:t>
            </a:fld>
            <a:endParaRPr lang="en-US" dirty="0"/>
          </a:p>
        </p:txBody>
      </p:sp>
      <p:pic>
        <p:nvPicPr>
          <p:cNvPr id="48129" name="Picture 1"/>
          <p:cNvPicPr>
            <a:picLocks noChangeAspect="1" noChangeArrowheads="1"/>
          </p:cNvPicPr>
          <p:nvPr/>
        </p:nvPicPr>
        <p:blipFill>
          <a:blip r:embed="rId20" cstate="print"/>
          <a:srcRect/>
          <a:stretch>
            <a:fillRect/>
          </a:stretch>
        </p:blipFill>
        <p:spPr bwMode="auto">
          <a:xfrm>
            <a:off x="0" y="0"/>
            <a:ext cx="2162175" cy="13620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CC66"/>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66"/>
          </a:solidFill>
          <a:latin typeface="+mn-lt"/>
        </a:defRPr>
      </a:lvl2pPr>
      <a:lvl3pPr marL="1143000" indent="-228600" algn="l" rtl="0" eaLnBrk="0" fontAlgn="base" hangingPunct="0">
        <a:spcBef>
          <a:spcPct val="20000"/>
        </a:spcBef>
        <a:spcAft>
          <a:spcPct val="0"/>
        </a:spcAft>
        <a:buChar char="•"/>
        <a:defRPr sz="2400">
          <a:solidFill>
            <a:srgbClr val="FFCC66"/>
          </a:solidFill>
          <a:latin typeface="+mn-lt"/>
        </a:defRPr>
      </a:lvl3pPr>
      <a:lvl4pPr marL="1600200" indent="-228600" algn="l" rtl="0" eaLnBrk="0" fontAlgn="base" hangingPunct="0">
        <a:spcBef>
          <a:spcPct val="20000"/>
        </a:spcBef>
        <a:spcAft>
          <a:spcPct val="0"/>
        </a:spcAft>
        <a:buChar char="–"/>
        <a:defRPr sz="2000">
          <a:solidFill>
            <a:srgbClr val="FFCC66"/>
          </a:solidFill>
          <a:latin typeface="+mn-lt"/>
        </a:defRPr>
      </a:lvl4pPr>
      <a:lvl5pPr marL="2057400" indent="-228600" algn="l" rtl="0" eaLnBrk="0" fontAlgn="base" hangingPunct="0">
        <a:spcBef>
          <a:spcPct val="20000"/>
        </a:spcBef>
        <a:spcAft>
          <a:spcPct val="0"/>
        </a:spcAft>
        <a:buChar char="»"/>
        <a:defRPr sz="2000">
          <a:solidFill>
            <a:srgbClr val="FFCC6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4.bp.blogspot.com/-STWZN4OlhaI/Tda9Z5duf_I/AAAAAAAAA6E/gz3yBGrpXlk/s1600/fingerprint.jpg" TargetMode="External"/><Relationship Id="rId7" Type="http://schemas.openxmlformats.org/officeDocument/2006/relationships/hyperlink" Target="http://www.google.com/imgres?imgurl=http://www.reachoutmichigan.org/funexperiments/agesubject/lessons/images/left_loop.JPEG&amp;imgrefurl=http://www.reachoutmichigan.org/funexperiments/agesubject/lessons/prints.html&amp;usg=__7G4AdVZPlWMlDjICd7TnsS3_xhI=&amp;h=263&amp;w=215&amp;sz=22&amp;hl=en&amp;start=6&amp;zoom=1&amp;tbnid=ca8RZWRd0PTVYM:&amp;tbnh=112&amp;tbnw=92&amp;ei=QKDWTsXGIoG5twfe8qieCA&amp;prev=/search?q=fingerprint&amp;um=1&amp;hl=en&amp;safe=active&amp;sa=N&amp;gbv=2&amp;tbm=isch&amp;um=1&amp;itbs=1"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hyperlink" Target="http://www.vetmed.vt.edu/education/curriculum/vm8054/labs/lab14/IMAGES/FINGERPRINT.jpg"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41.gif"/><Relationship Id="rId5" Type="http://schemas.openxmlformats.org/officeDocument/2006/relationships/image" Target="../media/image40.gif"/><Relationship Id="rId10" Type="http://schemas.openxmlformats.org/officeDocument/2006/relationships/image" Target="../media/image45.gif"/><Relationship Id="rId4" Type="http://schemas.openxmlformats.org/officeDocument/2006/relationships/image" Target="../media/image39.gif"/><Relationship Id="rId9" Type="http://schemas.openxmlformats.org/officeDocument/2006/relationships/image" Target="../media/image44.gif"/></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70.gif"/><Relationship Id="rId5" Type="http://schemas.openxmlformats.org/officeDocument/2006/relationships/image" Target="../media/image69.gif"/><Relationship Id="rId4" Type="http://schemas.openxmlformats.org/officeDocument/2006/relationships/image" Target="../media/image68.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73.jpe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hyperlink" Target="http://www.fingerprinting.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4"/>
          <p:cNvSpPr>
            <a:spLocks noChangeArrowheads="1"/>
          </p:cNvSpPr>
          <p:nvPr/>
        </p:nvSpPr>
        <p:spPr bwMode="auto">
          <a:xfrm>
            <a:off x="0" y="1600200"/>
            <a:ext cx="9144000" cy="762000"/>
          </a:xfrm>
          <a:prstGeom prst="rect">
            <a:avLst/>
          </a:prstGeom>
          <a:noFill/>
          <a:ln w="9525">
            <a:noFill/>
            <a:miter lim="800000"/>
            <a:headEnd/>
            <a:tailEnd/>
          </a:ln>
        </p:spPr>
        <p:txBody>
          <a:bodyPr>
            <a:spAutoFit/>
          </a:bodyPr>
          <a:lstStyle/>
          <a:p>
            <a:pPr algn="ctr"/>
            <a:r>
              <a:rPr lang="en-US" sz="4400" b="1" dirty="0" smtClean="0">
                <a:latin typeface="Calibri" pitchFamily="34" charset="0"/>
              </a:rPr>
              <a:t>Battlefield Forensics</a:t>
            </a:r>
            <a:endParaRPr lang="en-US" sz="4400" b="1" dirty="0">
              <a:latin typeface="Calibri" pitchFamily="34" charset="0"/>
            </a:endParaRPr>
          </a:p>
        </p:txBody>
      </p:sp>
      <p:sp>
        <p:nvSpPr>
          <p:cNvPr id="6" name="TextBox 5"/>
          <p:cNvSpPr txBox="1"/>
          <p:nvPr/>
        </p:nvSpPr>
        <p:spPr>
          <a:xfrm>
            <a:off x="8077200" y="6611779"/>
            <a:ext cx="971741" cy="246221"/>
          </a:xfrm>
          <a:prstGeom prst="rect">
            <a:avLst/>
          </a:prstGeom>
          <a:noFill/>
        </p:spPr>
        <p:txBody>
          <a:bodyPr wrap="none" rtlCol="0">
            <a:spAutoFit/>
          </a:bodyPr>
          <a:lstStyle/>
          <a:p>
            <a:r>
              <a:rPr lang="en-US" sz="1000" dirty="0" smtClean="0"/>
              <a:t>VERSION 2.0</a:t>
            </a:r>
            <a:endParaRPr lang="en-US" sz="1000" dirty="0"/>
          </a:p>
        </p:txBody>
      </p:sp>
      <p:pic>
        <p:nvPicPr>
          <p:cNvPr id="80898" name="Picture 2" descr="http://farm2.static.flickr.com/1278/1376867166_b39fe16c76_z.jpg?zz=1"/>
          <p:cNvPicPr>
            <a:picLocks noChangeAspect="1" noChangeArrowheads="1"/>
          </p:cNvPicPr>
          <p:nvPr/>
        </p:nvPicPr>
        <p:blipFill>
          <a:blip r:embed="rId3" cstate="print"/>
          <a:srcRect/>
          <a:stretch>
            <a:fillRect/>
          </a:stretch>
        </p:blipFill>
        <p:spPr bwMode="auto">
          <a:xfrm>
            <a:off x="2743200" y="2590800"/>
            <a:ext cx="3657600" cy="2434590"/>
          </a:xfrm>
          <a:prstGeom prst="rect">
            <a:avLst/>
          </a:prstGeom>
          <a:noFill/>
          <a:ln>
            <a:solidFill>
              <a:schemeClr val="tx1"/>
            </a:solidFill>
          </a:ln>
        </p:spPr>
      </p:pic>
      <p:sp>
        <p:nvSpPr>
          <p:cNvPr id="5" name="TextBox 8"/>
          <p:cNvSpPr txBox="1"/>
          <p:nvPr/>
        </p:nvSpPr>
        <p:spPr>
          <a:xfrm>
            <a:off x="0" y="6504801"/>
            <a:ext cx="1371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latin typeface="Arial Narrow" pitchFamily="34" charset="0"/>
              </a:rPr>
              <a:t>1 May 2012</a:t>
            </a:r>
            <a:endParaRPr lang="en-US" sz="1200" b="1"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10</a:t>
            </a:fld>
            <a:endParaRPr lang="en-US" dirty="0">
              <a:solidFill>
                <a:schemeClr val="tx1"/>
              </a:solidFill>
            </a:endParaRPr>
          </a:p>
        </p:txBody>
      </p:sp>
      <p:sp>
        <p:nvSpPr>
          <p:cNvPr id="3" name="Rectangle 2"/>
          <p:cNvSpPr/>
          <p:nvPr/>
        </p:nvSpPr>
        <p:spPr>
          <a:xfrm>
            <a:off x="533400" y="1524000"/>
            <a:ext cx="7772400" cy="4247317"/>
          </a:xfrm>
          <a:prstGeom prst="rect">
            <a:avLst/>
          </a:prstGeom>
        </p:spPr>
        <p:txBody>
          <a:bodyPr wrap="square">
            <a:spAutoFit/>
          </a:bodyPr>
          <a:lstStyle/>
          <a:p>
            <a:r>
              <a:rPr lang="en-US" dirty="0" smtClean="0"/>
              <a:t>Today the battlefield is treated like a crime scene and members of the U.S. military are being taught to collect, analyze, and preserve information on battlefields ranging from tire treads on tarmacs of airports and exploded devices in the mountains of Afghanistan and on the roadways of Iraq.</a:t>
            </a:r>
          </a:p>
          <a:p>
            <a:endParaRPr lang="en-US" dirty="0" smtClean="0"/>
          </a:p>
          <a:p>
            <a:r>
              <a:rPr lang="en-US" dirty="0" smtClean="0"/>
              <a:t>This information collected by trained military personnel, captured in engagements with terrorists or seized from their bases and safe houses, includes:</a:t>
            </a:r>
          </a:p>
          <a:p>
            <a:endParaRPr lang="en-US" dirty="0" smtClean="0"/>
          </a:p>
          <a:p>
            <a:pPr marL="117475" indent="-117475">
              <a:buFont typeface="Arial" pitchFamily="34" charset="0"/>
              <a:buChar char="•"/>
            </a:pPr>
            <a:r>
              <a:rPr lang="en-US" dirty="0" smtClean="0"/>
              <a:t> latent fingerprints recovered from explosive devices, vehicles and safe  houses </a:t>
            </a:r>
          </a:p>
          <a:p>
            <a:pPr marL="117475" indent="-117475">
              <a:buFont typeface="Arial" pitchFamily="34" charset="0"/>
              <a:buChar char="•"/>
            </a:pPr>
            <a:r>
              <a:rPr lang="en-US" dirty="0" smtClean="0"/>
              <a:t> hair and blood samples </a:t>
            </a:r>
          </a:p>
          <a:p>
            <a:pPr marL="117475" indent="-117475">
              <a:buFont typeface="Arial" pitchFamily="34" charset="0"/>
              <a:buChar char="•"/>
            </a:pPr>
            <a:r>
              <a:rPr lang="en-US" dirty="0" smtClean="0"/>
              <a:t> firearms (for clues as to their origin and use) </a:t>
            </a:r>
          </a:p>
          <a:p>
            <a:pPr marL="117475" indent="-117475">
              <a:buFont typeface="Arial" pitchFamily="34" charset="0"/>
              <a:buChar char="•"/>
            </a:pPr>
            <a:r>
              <a:rPr lang="en-US" dirty="0" smtClean="0"/>
              <a:t> papers and identity cards </a:t>
            </a:r>
          </a:p>
          <a:p>
            <a:pPr marL="117475" indent="-117475">
              <a:buFont typeface="Arial" pitchFamily="34" charset="0"/>
              <a:buChar char="•"/>
            </a:pPr>
            <a:r>
              <a:rPr lang="en-US" dirty="0" smtClean="0"/>
              <a:t> software, and computer data</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Crime Scene Evidence Collection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11</a:t>
            </a:fld>
            <a:endParaRPr lang="en-US" dirty="0">
              <a:solidFill>
                <a:schemeClr val="tx1"/>
              </a:solidFill>
            </a:endParaRPr>
          </a:p>
        </p:txBody>
      </p:sp>
      <p:sp>
        <p:nvSpPr>
          <p:cNvPr id="3" name="Rectangle 2"/>
          <p:cNvSpPr/>
          <p:nvPr/>
        </p:nvSpPr>
        <p:spPr>
          <a:xfrm>
            <a:off x="685800" y="1981200"/>
            <a:ext cx="7239000" cy="1477328"/>
          </a:xfrm>
          <a:prstGeom prst="rect">
            <a:avLst/>
          </a:prstGeom>
        </p:spPr>
        <p:txBody>
          <a:bodyPr wrap="square">
            <a:spAutoFit/>
          </a:bodyPr>
          <a:lstStyle/>
          <a:p>
            <a:r>
              <a:rPr lang="en-US" dirty="0" smtClean="0"/>
              <a:t>A lot of information gathered in battlefield forensics has significant intelligence applications, but can also be important in making criminal cases against terrorist suspects captured by the military. Biometric evidence obtained on the battlefield also can be used to place terrorist fugitives on various watch lists.</a:t>
            </a:r>
            <a:endParaRPr lang="en-US" dirty="0"/>
          </a:p>
        </p:txBody>
      </p:sp>
      <p:sp>
        <p:nvSpPr>
          <p:cNvPr id="4" name="Rectangle 3"/>
          <p:cNvSpPr/>
          <p:nvPr/>
        </p:nvSpPr>
        <p:spPr>
          <a:xfrm>
            <a:off x="0" y="112693"/>
            <a:ext cx="9144000" cy="954107"/>
          </a:xfrm>
          <a:prstGeom prst="rect">
            <a:avLst/>
          </a:prstGeom>
        </p:spPr>
        <p:txBody>
          <a:bodyPr wrap="square">
            <a:spAutoFit/>
          </a:bodyPr>
          <a:lstStyle/>
          <a:p>
            <a:pPr algn="ctr"/>
            <a:r>
              <a:rPr lang="en-US" sz="2800" dirty="0" smtClean="0"/>
              <a:t>Potential Evidence and </a:t>
            </a:r>
          </a:p>
          <a:p>
            <a:pPr algn="ctr"/>
            <a:r>
              <a:rPr lang="en-US" sz="2800" dirty="0" smtClean="0"/>
              <a:t>Intelligence Applications</a:t>
            </a:r>
          </a:p>
        </p:txBody>
      </p:sp>
      <p:pic>
        <p:nvPicPr>
          <p:cNvPr id="68610" name="Picture 2" descr="Paratroopers learn battlefield forensics"/>
          <p:cNvPicPr>
            <a:picLocks noChangeAspect="1" noChangeArrowheads="1"/>
          </p:cNvPicPr>
          <p:nvPr/>
        </p:nvPicPr>
        <p:blipFill>
          <a:blip r:embed="rId3" cstate="print"/>
          <a:srcRect/>
          <a:stretch>
            <a:fillRect/>
          </a:stretch>
        </p:blipFill>
        <p:spPr bwMode="auto">
          <a:xfrm>
            <a:off x="2819400" y="3657600"/>
            <a:ext cx="3581400" cy="2367082"/>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12</a:t>
            </a:fld>
            <a:endParaRPr lang="en-US" dirty="0">
              <a:solidFill>
                <a:schemeClr val="tx1"/>
              </a:solidFill>
            </a:endParaRPr>
          </a:p>
        </p:txBody>
      </p:sp>
      <p:sp>
        <p:nvSpPr>
          <p:cNvPr id="3" name="Rectangle 2"/>
          <p:cNvSpPr/>
          <p:nvPr/>
        </p:nvSpPr>
        <p:spPr>
          <a:xfrm>
            <a:off x="762000" y="1981200"/>
            <a:ext cx="7543800" cy="1477328"/>
          </a:xfrm>
          <a:prstGeom prst="rect">
            <a:avLst/>
          </a:prstGeom>
        </p:spPr>
        <p:txBody>
          <a:bodyPr wrap="square">
            <a:spAutoFit/>
          </a:bodyPr>
          <a:lstStyle/>
          <a:p>
            <a:pPr marL="0" lvl="1"/>
            <a:r>
              <a:rPr lang="en-US" dirty="0" smtClean="0"/>
              <a:t>Military personnel in the army, navy and air force learn how to collect and preserve physical and biological evidence, obtain fingerprints for later analysis and take forensic-quality photographs, from a battle location. Students learn to process evidence, identify usable evidence upon processing and complete intelligence reports.</a:t>
            </a:r>
            <a:endParaRPr lang="en-US" dirty="0"/>
          </a:p>
        </p:txBody>
      </p:sp>
      <p:sp>
        <p:nvSpPr>
          <p:cNvPr id="4" name="Rectangle 3"/>
          <p:cNvSpPr/>
          <p:nvPr/>
        </p:nvSpPr>
        <p:spPr>
          <a:xfrm>
            <a:off x="0" y="112693"/>
            <a:ext cx="9144000" cy="954107"/>
          </a:xfrm>
          <a:prstGeom prst="rect">
            <a:avLst/>
          </a:prstGeom>
        </p:spPr>
        <p:txBody>
          <a:bodyPr wrap="square">
            <a:spAutoFit/>
          </a:bodyPr>
          <a:lstStyle/>
          <a:p>
            <a:pPr algn="ctr"/>
            <a:r>
              <a:rPr lang="en-US" sz="2800" dirty="0" smtClean="0"/>
              <a:t>Potential Evidence and </a:t>
            </a:r>
          </a:p>
          <a:p>
            <a:pPr algn="ctr"/>
            <a:r>
              <a:rPr lang="en-US" sz="2800" dirty="0" smtClean="0"/>
              <a:t>Intelligence Applications</a:t>
            </a:r>
          </a:p>
        </p:txBody>
      </p:sp>
      <p:pic>
        <p:nvPicPr>
          <p:cNvPr id="66562" name="Picture 2" descr="Squad Back Pack Kit &lt;br&gt; (10162)"/>
          <p:cNvPicPr>
            <a:picLocks noChangeAspect="1" noChangeArrowheads="1"/>
          </p:cNvPicPr>
          <p:nvPr/>
        </p:nvPicPr>
        <p:blipFill>
          <a:blip r:embed="rId3" cstate="print"/>
          <a:srcRect/>
          <a:stretch>
            <a:fillRect/>
          </a:stretch>
        </p:blipFill>
        <p:spPr bwMode="auto">
          <a:xfrm>
            <a:off x="2849880" y="3609975"/>
            <a:ext cx="3855720" cy="2409825"/>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13</a:t>
            </a:fld>
            <a:endParaRPr lang="en-US" dirty="0">
              <a:solidFill>
                <a:schemeClr val="tx1"/>
              </a:solidFill>
            </a:endParaRPr>
          </a:p>
        </p:txBody>
      </p:sp>
      <p:sp>
        <p:nvSpPr>
          <p:cNvPr id="3" name="Rectangle 2"/>
          <p:cNvSpPr txBox="1">
            <a:spLocks noChangeArrowheads="1"/>
          </p:cNvSpPr>
          <p:nvPr/>
        </p:nvSpPr>
        <p:spPr>
          <a:xfrm>
            <a:off x="0" y="304800"/>
            <a:ext cx="9144000" cy="457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effectLst/>
                <a:uLnTx/>
                <a:uFillTx/>
                <a:latin typeface="Arial" pitchFamily="34" charset="0"/>
                <a:ea typeface="+mj-ea"/>
                <a:cs typeface="Arial" pitchFamily="34" charset="0"/>
              </a:rPr>
              <a:t>Forensic Functions &amp; Mission Areas</a:t>
            </a:r>
          </a:p>
        </p:txBody>
      </p:sp>
      <p:pic>
        <p:nvPicPr>
          <p:cNvPr id="4" name="Picture 3"/>
          <p:cNvPicPr>
            <a:picLocks noChangeAspect="1" noChangeArrowheads="1"/>
          </p:cNvPicPr>
          <p:nvPr/>
        </p:nvPicPr>
        <p:blipFill>
          <a:blip r:embed="rId3" cstate="print"/>
          <a:srcRect r="348" b="381"/>
          <a:stretch>
            <a:fillRect/>
          </a:stretch>
        </p:blipFill>
        <p:spPr bwMode="auto">
          <a:xfrm>
            <a:off x="2057400" y="1305587"/>
            <a:ext cx="5372100" cy="4866613"/>
          </a:xfrm>
          <a:prstGeom prst="rect">
            <a:avLst/>
          </a:prstGeom>
          <a:noFill/>
          <a:ln w="9525">
            <a:noFill/>
            <a:miter lim="800000"/>
            <a:headEnd/>
            <a:tailEnd/>
          </a:ln>
        </p:spPr>
      </p:pic>
      <p:sp>
        <p:nvSpPr>
          <p:cNvPr id="5" name="Text Box 4"/>
          <p:cNvSpPr txBox="1">
            <a:spLocks noChangeArrowheads="1"/>
          </p:cNvSpPr>
          <p:nvPr/>
        </p:nvSpPr>
        <p:spPr bwMode="auto">
          <a:xfrm>
            <a:off x="152400" y="1309688"/>
            <a:ext cx="2895600" cy="366712"/>
          </a:xfrm>
          <a:prstGeom prst="rect">
            <a:avLst/>
          </a:prstGeom>
          <a:noFill/>
          <a:ln w="9525">
            <a:noFill/>
            <a:miter lim="800000"/>
            <a:headEnd/>
            <a:tailEnd/>
          </a:ln>
        </p:spPr>
        <p:txBody>
          <a:bodyPr>
            <a:spAutoFit/>
          </a:bodyPr>
          <a:lstStyle/>
          <a:p>
            <a:pPr>
              <a:spcBef>
                <a:spcPct val="50000"/>
              </a:spcBef>
            </a:pPr>
            <a:r>
              <a:rPr lang="en-US" dirty="0"/>
              <a:t>6 x Forensic Functions</a:t>
            </a:r>
          </a:p>
        </p:txBody>
      </p:sp>
      <p:sp>
        <p:nvSpPr>
          <p:cNvPr id="6" name="Text Box 5"/>
          <p:cNvSpPr txBox="1">
            <a:spLocks noChangeArrowheads="1"/>
          </p:cNvSpPr>
          <p:nvPr/>
        </p:nvSpPr>
        <p:spPr bwMode="auto">
          <a:xfrm>
            <a:off x="152400" y="5195887"/>
            <a:ext cx="2590800" cy="366713"/>
          </a:xfrm>
          <a:prstGeom prst="rect">
            <a:avLst/>
          </a:prstGeom>
          <a:noFill/>
          <a:ln w="9525">
            <a:noFill/>
            <a:miter lim="800000"/>
            <a:headEnd/>
            <a:tailEnd/>
          </a:ln>
        </p:spPr>
        <p:txBody>
          <a:bodyPr>
            <a:spAutoFit/>
          </a:bodyPr>
          <a:lstStyle/>
          <a:p>
            <a:pPr>
              <a:spcBef>
                <a:spcPct val="50000"/>
              </a:spcBef>
            </a:pPr>
            <a:r>
              <a:rPr lang="en-US" dirty="0"/>
              <a:t>5 x Mission Areas</a:t>
            </a:r>
          </a:p>
        </p:txBody>
      </p:sp>
      <p:sp>
        <p:nvSpPr>
          <p:cNvPr id="7" name="Text Box 6"/>
          <p:cNvSpPr txBox="1">
            <a:spLocks noChangeArrowheads="1"/>
          </p:cNvSpPr>
          <p:nvPr/>
        </p:nvSpPr>
        <p:spPr bwMode="auto">
          <a:xfrm>
            <a:off x="228600" y="6096000"/>
            <a:ext cx="8650287" cy="400050"/>
          </a:xfrm>
          <a:prstGeom prst="rect">
            <a:avLst/>
          </a:prstGeom>
          <a:gradFill rotWithShape="1">
            <a:gsLst>
              <a:gs pos="0">
                <a:srgbClr val="666666"/>
              </a:gs>
              <a:gs pos="50000">
                <a:srgbClr val="DDDDDD"/>
              </a:gs>
              <a:gs pos="100000">
                <a:srgbClr val="666666"/>
              </a:gs>
            </a:gsLst>
            <a:lin ang="5400000" scaled="1"/>
          </a:gradFill>
          <a:ln w="38100" cmpd="dbl" algn="ctr">
            <a:solidFill>
              <a:schemeClr val="tx1"/>
            </a:solidFill>
            <a:miter lim="800000"/>
            <a:headEnd/>
            <a:tailEnd/>
          </a:ln>
        </p:spPr>
        <p:txBody>
          <a:bodyPr>
            <a:spAutoFit/>
          </a:bodyPr>
          <a:lstStyle/>
          <a:p>
            <a:r>
              <a:rPr lang="en-US" sz="2000" dirty="0"/>
              <a:t>Provides the framework for T/C/S development and drives Mission Threads</a:t>
            </a:r>
          </a:p>
        </p:txBody>
      </p:sp>
      <p:sp>
        <p:nvSpPr>
          <p:cNvPr id="8" name="TextBox 8"/>
          <p:cNvSpPr txBox="1">
            <a:spLocks noChangeArrowheads="1"/>
          </p:cNvSpPr>
          <p:nvPr/>
        </p:nvSpPr>
        <p:spPr bwMode="auto">
          <a:xfrm>
            <a:off x="0" y="6550025"/>
            <a:ext cx="9144000" cy="307975"/>
          </a:xfrm>
          <a:prstGeom prst="rect">
            <a:avLst/>
          </a:prstGeom>
          <a:noFill/>
          <a:ln w="9525">
            <a:noFill/>
            <a:miter lim="800000"/>
            <a:headEnd/>
            <a:tailEnd/>
          </a:ln>
        </p:spPr>
        <p:txBody>
          <a:bodyPr>
            <a:spAutoFit/>
          </a:bodyPr>
          <a:lstStyle/>
          <a:p>
            <a:pPr algn="ctr"/>
            <a:endParaRPr lang="en-US" sz="1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14</a:t>
            </a:fld>
            <a:endParaRPr lang="en-US" dirty="0">
              <a:solidFill>
                <a:schemeClr val="tx1"/>
              </a:solidFill>
            </a:endParaRPr>
          </a:p>
        </p:txBody>
      </p:sp>
      <p:sp>
        <p:nvSpPr>
          <p:cNvPr id="3" name="Rectangle 2"/>
          <p:cNvSpPr txBox="1">
            <a:spLocks noChangeArrowheads="1"/>
          </p:cNvSpPr>
          <p:nvPr/>
        </p:nvSpPr>
        <p:spPr bwMode="auto">
          <a:xfrm>
            <a:off x="609600" y="381000"/>
            <a:ext cx="8458200" cy="533400"/>
          </a:xfrm>
          <a:prstGeom prst="rect">
            <a:avLst/>
          </a:prstGeom>
          <a:noFill/>
          <a:ln>
            <a:miter lim="800000"/>
            <a:headEnd/>
            <a:tailEnd/>
          </a:ln>
        </p:spPr>
        <p:txBody>
          <a:bodyPr/>
          <a:lstStyle/>
          <a:p>
            <a:pPr algn="ctr">
              <a:defRPr/>
            </a:pPr>
            <a:r>
              <a:rPr lang="en-US" sz="2400" kern="0" dirty="0">
                <a:ea typeface="+mj-ea"/>
                <a:cs typeface="Arial" pitchFamily="34" charset="0"/>
              </a:rPr>
              <a:t>Forensics Architecture – How It All Fits Together</a:t>
            </a:r>
          </a:p>
          <a:p>
            <a:pPr algn="ctr">
              <a:defRPr/>
            </a:pPr>
            <a:endParaRPr lang="en-US" sz="2400" b="1" kern="0" dirty="0">
              <a:ea typeface="+mj-ea"/>
              <a:cs typeface="Arial" pitchFamily="34" charset="0"/>
            </a:endParaRPr>
          </a:p>
        </p:txBody>
      </p:sp>
      <p:pic>
        <p:nvPicPr>
          <p:cNvPr id="4" name="Picture 71"/>
          <p:cNvPicPr>
            <a:picLocks noChangeAspect="1" noChangeArrowheads="1"/>
          </p:cNvPicPr>
          <p:nvPr/>
        </p:nvPicPr>
        <p:blipFill>
          <a:blip r:embed="rId3" cstate="print"/>
          <a:srcRect/>
          <a:stretch>
            <a:fillRect/>
          </a:stretch>
        </p:blipFill>
        <p:spPr bwMode="auto">
          <a:xfrm>
            <a:off x="762000" y="1262062"/>
            <a:ext cx="7543800" cy="5367338"/>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15</a:t>
            </a:fld>
            <a:endParaRPr lang="en-US" dirty="0">
              <a:solidFill>
                <a:schemeClr val="tx1"/>
              </a:solidFill>
            </a:endParaRPr>
          </a:p>
        </p:txBody>
      </p:sp>
      <p:sp>
        <p:nvSpPr>
          <p:cNvPr id="3" name="Rectangle 2"/>
          <p:cNvSpPr/>
          <p:nvPr/>
        </p:nvSpPr>
        <p:spPr>
          <a:xfrm>
            <a:off x="533400" y="1447800"/>
            <a:ext cx="8305800" cy="3693319"/>
          </a:xfrm>
          <a:prstGeom prst="rect">
            <a:avLst/>
          </a:prstGeom>
        </p:spPr>
        <p:txBody>
          <a:bodyPr wrap="square">
            <a:spAutoFit/>
          </a:bodyPr>
          <a:lstStyle/>
          <a:p>
            <a:r>
              <a:rPr lang="en-US" dirty="0" smtClean="0"/>
              <a:t>Fingerprint Identification is the method of identification using the impressions made by the minute ridge formations or patterns found on the fingertips. No two persons have exactly the same arrangement of ridge patterns, and the patterns of any one individual remain unchanged throughout life. Fingerprints offer an infallible means of personal identification. Other personal characteristics may change, but fingerprints do not.</a:t>
            </a:r>
          </a:p>
          <a:p>
            <a:endParaRPr lang="en-US" dirty="0" smtClean="0"/>
          </a:p>
          <a:p>
            <a:endParaRPr lang="en-US" dirty="0" smtClean="0"/>
          </a:p>
          <a:p>
            <a:r>
              <a:rPr lang="en-US" dirty="0" smtClean="0"/>
              <a:t>Fingerprints can be recorded on a standard fingerprint card or can be recorded digitally and transmitted electronically to the FBI for comparison. By comparing fingerprints at the scene of a crime with the fingerprint record of suspected persons, officials can establish absolute proof of the presence or identity of a</a:t>
            </a:r>
          </a:p>
          <a:p>
            <a:r>
              <a:rPr lang="en-US" dirty="0" smtClean="0"/>
              <a:t>person.</a:t>
            </a:r>
            <a:endParaRPr lang="en-US" dirty="0"/>
          </a:p>
        </p:txBody>
      </p:sp>
      <p:sp>
        <p:nvSpPr>
          <p:cNvPr id="4" name="Rectangle 3"/>
          <p:cNvSpPr/>
          <p:nvPr/>
        </p:nvSpPr>
        <p:spPr>
          <a:xfrm>
            <a:off x="0" y="314980"/>
            <a:ext cx="9144000" cy="523220"/>
          </a:xfrm>
          <a:prstGeom prst="rect">
            <a:avLst/>
          </a:prstGeom>
        </p:spPr>
        <p:txBody>
          <a:bodyPr wrap="square">
            <a:spAutoFit/>
          </a:bodyPr>
          <a:lstStyle/>
          <a:p>
            <a:pPr algn="ctr"/>
            <a:r>
              <a:rPr lang="en-US" sz="2800" dirty="0" smtClean="0"/>
              <a:t>Fingerprint Identification</a:t>
            </a:r>
          </a:p>
        </p:txBody>
      </p:sp>
      <p:pic>
        <p:nvPicPr>
          <p:cNvPr id="91138" name="Picture 2" descr="See full size image">
            <a:hlinkClick r:id="rId3"/>
          </p:cNvPr>
          <p:cNvPicPr>
            <a:picLocks noChangeAspect="1" noChangeArrowheads="1"/>
          </p:cNvPicPr>
          <p:nvPr/>
        </p:nvPicPr>
        <p:blipFill>
          <a:blip r:embed="rId4" cstate="print"/>
          <a:srcRect/>
          <a:stretch>
            <a:fillRect/>
          </a:stretch>
        </p:blipFill>
        <p:spPr bwMode="auto">
          <a:xfrm>
            <a:off x="4191000" y="4876800"/>
            <a:ext cx="1257300" cy="1479176"/>
          </a:xfrm>
          <a:prstGeom prst="rect">
            <a:avLst/>
          </a:prstGeom>
          <a:noFill/>
        </p:spPr>
      </p:pic>
      <p:pic>
        <p:nvPicPr>
          <p:cNvPr id="91142" name="Picture 6" descr="See full size image">
            <a:hlinkClick r:id="rId5"/>
          </p:cNvPr>
          <p:cNvPicPr>
            <a:picLocks noChangeAspect="1" noChangeArrowheads="1"/>
          </p:cNvPicPr>
          <p:nvPr/>
        </p:nvPicPr>
        <p:blipFill>
          <a:blip r:embed="rId6" cstate="print"/>
          <a:srcRect/>
          <a:stretch>
            <a:fillRect/>
          </a:stretch>
        </p:blipFill>
        <p:spPr bwMode="auto">
          <a:xfrm>
            <a:off x="1707780" y="4876800"/>
            <a:ext cx="1000126" cy="1454726"/>
          </a:xfrm>
          <a:prstGeom prst="rect">
            <a:avLst/>
          </a:prstGeom>
          <a:noFill/>
        </p:spPr>
      </p:pic>
      <p:pic>
        <p:nvPicPr>
          <p:cNvPr id="91144" name="Picture 8" descr="http://t1.gstatic.com/images?q=tbn:ANd9GcS6-ojhPvMT-ha8N3QICzXfDe5xDf4hM3VuEbZKCmPSeMjAVxE8XEuAPw">
            <a:hlinkClick r:id="rId7"/>
          </p:cNvPr>
          <p:cNvPicPr>
            <a:picLocks noChangeAspect="1" noChangeArrowheads="1"/>
          </p:cNvPicPr>
          <p:nvPr/>
        </p:nvPicPr>
        <p:blipFill>
          <a:blip r:embed="rId8" cstate="print"/>
          <a:srcRect/>
          <a:stretch>
            <a:fillRect/>
          </a:stretch>
        </p:blipFill>
        <p:spPr bwMode="auto">
          <a:xfrm>
            <a:off x="6553200" y="4800600"/>
            <a:ext cx="1257300" cy="153062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16</a:t>
            </a:fld>
            <a:endParaRPr lang="en-US" dirty="0">
              <a:solidFill>
                <a:schemeClr val="tx1"/>
              </a:solidFill>
            </a:endParaRPr>
          </a:p>
        </p:txBody>
      </p:sp>
      <p:sp>
        <p:nvSpPr>
          <p:cNvPr id="5" name="Rectangle 4"/>
          <p:cNvSpPr/>
          <p:nvPr/>
        </p:nvSpPr>
        <p:spPr>
          <a:xfrm>
            <a:off x="533400" y="1820882"/>
            <a:ext cx="8001000" cy="3970318"/>
          </a:xfrm>
          <a:prstGeom prst="rect">
            <a:avLst/>
          </a:prstGeom>
        </p:spPr>
        <p:txBody>
          <a:bodyPr wrap="square">
            <a:spAutoFit/>
          </a:bodyPr>
          <a:lstStyle/>
          <a:p>
            <a:r>
              <a:rPr lang="en-US" dirty="0" smtClean="0"/>
              <a:t>The first year for the first known systematic use of fingerprint identification began in the United States is 1902. The New York Civil Service Commission established the practice of fingerprinting applicants to prevent them from having better qualified persons take their tests for them. The New York state prison system began to use fingerprints for the identification of criminals in 1903. </a:t>
            </a:r>
          </a:p>
          <a:p>
            <a:endParaRPr lang="en-US" dirty="0" smtClean="0"/>
          </a:p>
          <a:p>
            <a:r>
              <a:rPr lang="en-US" dirty="0" smtClean="0"/>
              <a:t>In 1904 the fingerprint system accelerated when the United States Penitentiary at Leavenworth, Kansas, and the St. Louis, Missouri, Police Department both established fingerprint bureaus.</a:t>
            </a:r>
          </a:p>
          <a:p>
            <a:endParaRPr lang="en-US" dirty="0" smtClean="0"/>
          </a:p>
          <a:p>
            <a:r>
              <a:rPr lang="en-US" dirty="0" smtClean="0"/>
              <a:t>The growing need and demand by police officials for a national repository and clearinghouse for fingerprint records led to an Act of Congress on July 1, 1921, establishing the Identification Division of the FBI.</a:t>
            </a:r>
            <a:endParaRPr lang="en-US" dirty="0"/>
          </a:p>
        </p:txBody>
      </p:sp>
      <p:sp>
        <p:nvSpPr>
          <p:cNvPr id="4" name="Rectangle 3"/>
          <p:cNvSpPr/>
          <p:nvPr/>
        </p:nvSpPr>
        <p:spPr>
          <a:xfrm>
            <a:off x="0" y="304800"/>
            <a:ext cx="9144000" cy="523220"/>
          </a:xfrm>
          <a:prstGeom prst="rect">
            <a:avLst/>
          </a:prstGeom>
        </p:spPr>
        <p:txBody>
          <a:bodyPr wrap="square">
            <a:spAutoFit/>
          </a:bodyPr>
          <a:lstStyle/>
          <a:p>
            <a:pPr algn="ctr"/>
            <a:r>
              <a:rPr lang="en-US" sz="2800" dirty="0" smtClean="0"/>
              <a:t>Fingerprint Identification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17</a:t>
            </a:fld>
            <a:endParaRPr lang="en-US" dirty="0">
              <a:solidFill>
                <a:schemeClr val="tx1"/>
              </a:solidFill>
            </a:endParaRPr>
          </a:p>
        </p:txBody>
      </p:sp>
      <p:pic>
        <p:nvPicPr>
          <p:cNvPr id="3" name="Picture 2" descr="http://upload.wikimedia.org/wikipedia/commons/c/c5/Fingerprint_Arch.jpg"/>
          <p:cNvPicPr>
            <a:picLocks noChangeAspect="1" noChangeArrowheads="1"/>
          </p:cNvPicPr>
          <p:nvPr/>
        </p:nvPicPr>
        <p:blipFill>
          <a:blip r:embed="rId3" cstate="print"/>
          <a:srcRect/>
          <a:stretch>
            <a:fillRect/>
          </a:stretch>
        </p:blipFill>
        <p:spPr bwMode="auto">
          <a:xfrm>
            <a:off x="1219200" y="2973742"/>
            <a:ext cx="1981200" cy="1857375"/>
          </a:xfrm>
          <a:prstGeom prst="rect">
            <a:avLst/>
          </a:prstGeom>
          <a:noFill/>
          <a:ln>
            <a:solidFill>
              <a:schemeClr val="tx1"/>
            </a:solidFill>
          </a:ln>
        </p:spPr>
      </p:pic>
      <p:sp>
        <p:nvSpPr>
          <p:cNvPr id="4" name="TextBox 3"/>
          <p:cNvSpPr txBox="1"/>
          <p:nvPr/>
        </p:nvSpPr>
        <p:spPr>
          <a:xfrm>
            <a:off x="1828800" y="4954942"/>
            <a:ext cx="838691" cy="369332"/>
          </a:xfrm>
          <a:prstGeom prst="rect">
            <a:avLst/>
          </a:prstGeom>
          <a:noFill/>
        </p:spPr>
        <p:txBody>
          <a:bodyPr wrap="none" rtlCol="0">
            <a:spAutoFit/>
          </a:bodyPr>
          <a:lstStyle/>
          <a:p>
            <a:r>
              <a:rPr lang="en-US" dirty="0" smtClean="0"/>
              <a:t>ARCH</a:t>
            </a:r>
            <a:endParaRPr lang="en-US" dirty="0"/>
          </a:p>
        </p:txBody>
      </p:sp>
      <p:pic>
        <p:nvPicPr>
          <p:cNvPr id="5" name="Picture 4" descr="http://upload.wikimedia.org/wikipedia/commons/0/06/Fingerprint_Loop.jpg"/>
          <p:cNvPicPr>
            <a:picLocks noChangeAspect="1" noChangeArrowheads="1"/>
          </p:cNvPicPr>
          <p:nvPr/>
        </p:nvPicPr>
        <p:blipFill>
          <a:blip r:embed="rId4" cstate="print"/>
          <a:srcRect/>
          <a:stretch>
            <a:fillRect/>
          </a:stretch>
        </p:blipFill>
        <p:spPr bwMode="auto">
          <a:xfrm>
            <a:off x="3581400" y="2971800"/>
            <a:ext cx="1981200" cy="1857375"/>
          </a:xfrm>
          <a:prstGeom prst="rect">
            <a:avLst/>
          </a:prstGeom>
          <a:noFill/>
          <a:ln>
            <a:solidFill>
              <a:schemeClr val="tx1"/>
            </a:solidFill>
          </a:ln>
        </p:spPr>
      </p:pic>
      <p:sp>
        <p:nvSpPr>
          <p:cNvPr id="6" name="TextBox 5"/>
          <p:cNvSpPr txBox="1"/>
          <p:nvPr/>
        </p:nvSpPr>
        <p:spPr>
          <a:xfrm>
            <a:off x="3962400" y="4954942"/>
            <a:ext cx="885820" cy="369332"/>
          </a:xfrm>
          <a:prstGeom prst="rect">
            <a:avLst/>
          </a:prstGeom>
          <a:noFill/>
        </p:spPr>
        <p:txBody>
          <a:bodyPr wrap="none" rtlCol="0">
            <a:spAutoFit/>
          </a:bodyPr>
          <a:lstStyle/>
          <a:p>
            <a:r>
              <a:rPr lang="en-US" dirty="0" smtClean="0"/>
              <a:t>LOOP </a:t>
            </a:r>
            <a:endParaRPr lang="en-US" dirty="0"/>
          </a:p>
        </p:txBody>
      </p:sp>
      <p:pic>
        <p:nvPicPr>
          <p:cNvPr id="7" name="Picture 8" descr="http://upload.wikimedia.org/wikipedia/commons/4/49/Fingerprint_Whorl.jpg"/>
          <p:cNvPicPr>
            <a:picLocks noChangeAspect="1" noChangeArrowheads="1"/>
          </p:cNvPicPr>
          <p:nvPr/>
        </p:nvPicPr>
        <p:blipFill>
          <a:blip r:embed="rId5" cstate="print"/>
          <a:srcRect/>
          <a:stretch>
            <a:fillRect/>
          </a:stretch>
        </p:blipFill>
        <p:spPr bwMode="auto">
          <a:xfrm>
            <a:off x="5944820" y="2973742"/>
            <a:ext cx="1979980" cy="1856232"/>
          </a:xfrm>
          <a:prstGeom prst="rect">
            <a:avLst/>
          </a:prstGeom>
          <a:noFill/>
          <a:ln>
            <a:solidFill>
              <a:schemeClr val="tx1"/>
            </a:solidFill>
          </a:ln>
        </p:spPr>
      </p:pic>
      <p:sp>
        <p:nvSpPr>
          <p:cNvPr id="8" name="TextBox 7"/>
          <p:cNvSpPr txBox="1"/>
          <p:nvPr/>
        </p:nvSpPr>
        <p:spPr>
          <a:xfrm>
            <a:off x="6478222" y="4954942"/>
            <a:ext cx="1043876" cy="369332"/>
          </a:xfrm>
          <a:prstGeom prst="rect">
            <a:avLst/>
          </a:prstGeom>
          <a:noFill/>
        </p:spPr>
        <p:txBody>
          <a:bodyPr wrap="none" rtlCol="0">
            <a:spAutoFit/>
          </a:bodyPr>
          <a:lstStyle/>
          <a:p>
            <a:r>
              <a:rPr lang="en-US" dirty="0" smtClean="0"/>
              <a:t>WHORL</a:t>
            </a:r>
            <a:endParaRPr lang="en-US" dirty="0"/>
          </a:p>
        </p:txBody>
      </p:sp>
      <p:sp>
        <p:nvSpPr>
          <p:cNvPr id="12" name="Rectangle 11"/>
          <p:cNvSpPr/>
          <p:nvPr/>
        </p:nvSpPr>
        <p:spPr>
          <a:xfrm>
            <a:off x="0" y="304800"/>
            <a:ext cx="9144000" cy="523220"/>
          </a:xfrm>
          <a:prstGeom prst="rect">
            <a:avLst/>
          </a:prstGeom>
        </p:spPr>
        <p:txBody>
          <a:bodyPr wrap="square">
            <a:spAutoFit/>
          </a:bodyPr>
          <a:lstStyle/>
          <a:p>
            <a:pPr algn="ctr"/>
            <a:r>
              <a:rPr lang="en-US" sz="2800" dirty="0" smtClean="0"/>
              <a:t>Fingerprint Pattern Type</a:t>
            </a:r>
            <a:endParaRPr lang="en-US" sz="2800" dirty="0"/>
          </a:p>
        </p:txBody>
      </p:sp>
      <p:sp>
        <p:nvSpPr>
          <p:cNvPr id="13" name="Rectangle 12"/>
          <p:cNvSpPr/>
          <p:nvPr/>
        </p:nvSpPr>
        <p:spPr>
          <a:xfrm>
            <a:off x="1143000" y="1828800"/>
            <a:ext cx="6172200" cy="400110"/>
          </a:xfrm>
          <a:prstGeom prst="rect">
            <a:avLst/>
          </a:prstGeom>
        </p:spPr>
        <p:txBody>
          <a:bodyPr wrap="square">
            <a:spAutoFit/>
          </a:bodyPr>
          <a:lstStyle/>
          <a:p>
            <a:pPr fontAlgn="t"/>
            <a:r>
              <a:rPr lang="en-US" sz="2000" dirty="0" smtClean="0"/>
              <a:t>There are three main fingerprint patterns: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18</a:t>
            </a:fld>
            <a:endParaRPr lang="en-US" dirty="0">
              <a:solidFill>
                <a:schemeClr val="tx1"/>
              </a:solidFill>
            </a:endParaRPr>
          </a:p>
        </p:txBody>
      </p:sp>
      <p:pic>
        <p:nvPicPr>
          <p:cNvPr id="124930" name="Picture 2" descr="http://www.odec.ca/projects/2004/fren4j0/public_html/fingerprint_patterns_files/image001.GIF"/>
          <p:cNvPicPr>
            <a:picLocks noChangeAspect="1" noChangeArrowheads="1"/>
          </p:cNvPicPr>
          <p:nvPr/>
        </p:nvPicPr>
        <p:blipFill>
          <a:blip r:embed="rId3" cstate="print"/>
          <a:srcRect/>
          <a:stretch>
            <a:fillRect/>
          </a:stretch>
        </p:blipFill>
        <p:spPr bwMode="auto">
          <a:xfrm>
            <a:off x="914400" y="1752600"/>
            <a:ext cx="1981200" cy="1938442"/>
          </a:xfrm>
          <a:prstGeom prst="rect">
            <a:avLst/>
          </a:prstGeom>
          <a:noFill/>
          <a:ln>
            <a:solidFill>
              <a:schemeClr val="tx1"/>
            </a:solidFill>
          </a:ln>
        </p:spPr>
      </p:pic>
      <p:sp>
        <p:nvSpPr>
          <p:cNvPr id="4" name="Rectangle 3"/>
          <p:cNvSpPr/>
          <p:nvPr/>
        </p:nvSpPr>
        <p:spPr>
          <a:xfrm>
            <a:off x="3657600" y="2540675"/>
            <a:ext cx="5105400" cy="2031325"/>
          </a:xfrm>
          <a:prstGeom prst="rect">
            <a:avLst/>
          </a:prstGeom>
        </p:spPr>
        <p:txBody>
          <a:bodyPr wrap="square">
            <a:spAutoFit/>
          </a:bodyPr>
          <a:lstStyle/>
          <a:p>
            <a:r>
              <a:rPr lang="en-US" dirty="0" smtClean="0"/>
              <a:t>Arches are found in about 5% of fingerprint patterns encountered. The ridges run from one side to the other of the pattern, making no backward turn. Ordinarily, there is no delta in an arch pattern but where there a delta, no re-curving ridge must intervene between the core and delta points.</a:t>
            </a:r>
            <a:endParaRPr lang="en-US" dirty="0"/>
          </a:p>
        </p:txBody>
      </p:sp>
      <p:sp>
        <p:nvSpPr>
          <p:cNvPr id="5" name="Rectangle 4"/>
          <p:cNvSpPr/>
          <p:nvPr/>
        </p:nvSpPr>
        <p:spPr>
          <a:xfrm>
            <a:off x="0" y="304800"/>
            <a:ext cx="9144000" cy="523220"/>
          </a:xfrm>
          <a:prstGeom prst="rect">
            <a:avLst/>
          </a:prstGeom>
        </p:spPr>
        <p:txBody>
          <a:bodyPr wrap="square">
            <a:spAutoFit/>
          </a:bodyPr>
          <a:lstStyle/>
          <a:p>
            <a:pPr algn="ctr"/>
            <a:r>
              <a:rPr lang="en-US" sz="2800" dirty="0" smtClean="0"/>
              <a:t>Fingerprint Pattern Type</a:t>
            </a:r>
            <a:endParaRPr lang="en-US" sz="2800" dirty="0"/>
          </a:p>
        </p:txBody>
      </p:sp>
      <p:pic>
        <p:nvPicPr>
          <p:cNvPr id="124932" name="Picture 4" descr="http://www.odec.ca/projects/2004/fren4j0/public_html/fingerprint_patterns_files/image003.GIF"/>
          <p:cNvPicPr>
            <a:picLocks noChangeAspect="1" noChangeArrowheads="1"/>
          </p:cNvPicPr>
          <p:nvPr/>
        </p:nvPicPr>
        <p:blipFill>
          <a:blip r:embed="rId4" cstate="print"/>
          <a:srcRect/>
          <a:stretch>
            <a:fillRect/>
          </a:stretch>
        </p:blipFill>
        <p:spPr bwMode="auto">
          <a:xfrm>
            <a:off x="914400" y="4114800"/>
            <a:ext cx="2042270" cy="2057400"/>
          </a:xfrm>
          <a:prstGeom prst="rect">
            <a:avLst/>
          </a:prstGeom>
          <a:noFill/>
          <a:ln>
            <a:solidFill>
              <a:schemeClr val="tx1"/>
            </a:solidFill>
          </a:ln>
        </p:spPr>
      </p:pic>
      <p:sp>
        <p:nvSpPr>
          <p:cNvPr id="7" name="Rectangle 6"/>
          <p:cNvSpPr/>
          <p:nvPr/>
        </p:nvSpPr>
        <p:spPr>
          <a:xfrm>
            <a:off x="838200" y="1383268"/>
            <a:ext cx="2667000" cy="369332"/>
          </a:xfrm>
          <a:prstGeom prst="rect">
            <a:avLst/>
          </a:prstGeom>
        </p:spPr>
        <p:txBody>
          <a:bodyPr wrap="square">
            <a:spAutoFit/>
          </a:bodyPr>
          <a:lstStyle/>
          <a:p>
            <a:r>
              <a:rPr lang="en-US" dirty="0" smtClean="0"/>
              <a:t>Plain Arch                    </a:t>
            </a:r>
            <a:endParaRPr lang="en-US" dirty="0"/>
          </a:p>
        </p:txBody>
      </p:sp>
      <p:sp>
        <p:nvSpPr>
          <p:cNvPr id="8" name="Rectangle 7"/>
          <p:cNvSpPr/>
          <p:nvPr/>
        </p:nvSpPr>
        <p:spPr>
          <a:xfrm>
            <a:off x="838200" y="3733800"/>
            <a:ext cx="3200400" cy="646331"/>
          </a:xfrm>
          <a:prstGeom prst="rect">
            <a:avLst/>
          </a:prstGeom>
        </p:spPr>
        <p:txBody>
          <a:bodyPr wrap="square">
            <a:spAutoFit/>
          </a:bodyPr>
          <a:lstStyle/>
          <a:p>
            <a:r>
              <a:rPr lang="en-US" dirty="0" smtClean="0"/>
              <a:t>Tented Arch</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19</a:t>
            </a:fld>
            <a:endParaRPr lang="en-US" dirty="0">
              <a:solidFill>
                <a:schemeClr val="tx1"/>
              </a:solidFill>
            </a:endParaRPr>
          </a:p>
        </p:txBody>
      </p:sp>
      <p:sp>
        <p:nvSpPr>
          <p:cNvPr id="3" name="Rectangle 2"/>
          <p:cNvSpPr/>
          <p:nvPr/>
        </p:nvSpPr>
        <p:spPr>
          <a:xfrm>
            <a:off x="0" y="391180"/>
            <a:ext cx="9144000" cy="523220"/>
          </a:xfrm>
          <a:prstGeom prst="rect">
            <a:avLst/>
          </a:prstGeom>
        </p:spPr>
        <p:txBody>
          <a:bodyPr wrap="square">
            <a:spAutoFit/>
          </a:bodyPr>
          <a:lstStyle/>
          <a:p>
            <a:pPr algn="ctr"/>
            <a:r>
              <a:rPr lang="en-US" sz="2800" dirty="0" smtClean="0"/>
              <a:t>Fingerprint Pattern Type</a:t>
            </a:r>
            <a:endParaRPr lang="en-US" sz="2800" dirty="0"/>
          </a:p>
        </p:txBody>
      </p:sp>
      <p:sp>
        <p:nvSpPr>
          <p:cNvPr id="4" name="Rectangle 3"/>
          <p:cNvSpPr/>
          <p:nvPr/>
        </p:nvSpPr>
        <p:spPr>
          <a:xfrm>
            <a:off x="3810000" y="2590800"/>
            <a:ext cx="4800600" cy="2031325"/>
          </a:xfrm>
          <a:prstGeom prst="rect">
            <a:avLst/>
          </a:prstGeom>
        </p:spPr>
        <p:txBody>
          <a:bodyPr wrap="square">
            <a:spAutoFit/>
          </a:bodyPr>
          <a:lstStyle/>
          <a:p>
            <a:r>
              <a:rPr lang="en-US" dirty="0" smtClean="0"/>
              <a:t>Loops occur in about 60-70 % of fingerprint patterns encountered. One or more of the ridges enters on either side of the impression, re-curves, touches or crosses the line running from the delta to the core and terminates on or in the direction of the side where the ridge or ridges entered. </a:t>
            </a:r>
            <a:endParaRPr lang="en-US" dirty="0"/>
          </a:p>
        </p:txBody>
      </p:sp>
      <p:pic>
        <p:nvPicPr>
          <p:cNvPr id="128002" name="Picture 2" descr="http://www.odec.ca/projects/2004/fren4j0/public_html/fingerprint_patterns_files/image005.GIF"/>
          <p:cNvPicPr>
            <a:picLocks noChangeAspect="1" noChangeArrowheads="1"/>
          </p:cNvPicPr>
          <p:nvPr/>
        </p:nvPicPr>
        <p:blipFill>
          <a:blip r:embed="rId3" cstate="print"/>
          <a:srcRect/>
          <a:stretch>
            <a:fillRect/>
          </a:stretch>
        </p:blipFill>
        <p:spPr bwMode="auto">
          <a:xfrm>
            <a:off x="838200" y="1524001"/>
            <a:ext cx="2212848" cy="2109581"/>
          </a:xfrm>
          <a:prstGeom prst="rect">
            <a:avLst/>
          </a:prstGeom>
          <a:noFill/>
          <a:ln>
            <a:solidFill>
              <a:schemeClr val="tx1"/>
            </a:solidFill>
          </a:ln>
        </p:spPr>
      </p:pic>
      <p:pic>
        <p:nvPicPr>
          <p:cNvPr id="128004" name="Picture 4" descr="http://www.odec.ca/projects/2004/fren4j0/public_html/fingerprint_patterns_files/image007.GIF"/>
          <p:cNvPicPr>
            <a:picLocks noChangeAspect="1" noChangeArrowheads="1"/>
          </p:cNvPicPr>
          <p:nvPr/>
        </p:nvPicPr>
        <p:blipFill>
          <a:blip r:embed="rId4" cstate="print"/>
          <a:srcRect/>
          <a:stretch>
            <a:fillRect/>
          </a:stretch>
        </p:blipFill>
        <p:spPr bwMode="auto">
          <a:xfrm>
            <a:off x="838200" y="4267200"/>
            <a:ext cx="2212848" cy="2079188"/>
          </a:xfrm>
          <a:prstGeom prst="rect">
            <a:avLst/>
          </a:prstGeom>
          <a:noFill/>
          <a:ln>
            <a:solidFill>
              <a:schemeClr val="tx1"/>
            </a:solidFill>
          </a:ln>
        </p:spPr>
      </p:pic>
      <p:sp>
        <p:nvSpPr>
          <p:cNvPr id="7" name="Rectangle 6"/>
          <p:cNvSpPr/>
          <p:nvPr/>
        </p:nvSpPr>
        <p:spPr>
          <a:xfrm>
            <a:off x="838200" y="1143000"/>
            <a:ext cx="1415772" cy="369332"/>
          </a:xfrm>
          <a:prstGeom prst="rect">
            <a:avLst/>
          </a:prstGeom>
        </p:spPr>
        <p:txBody>
          <a:bodyPr wrap="none">
            <a:spAutoFit/>
          </a:bodyPr>
          <a:lstStyle/>
          <a:p>
            <a:r>
              <a:rPr lang="en-US" dirty="0" smtClean="0"/>
              <a:t>Radial Loop</a:t>
            </a:r>
            <a:endParaRPr lang="en-US" dirty="0"/>
          </a:p>
        </p:txBody>
      </p:sp>
      <p:sp>
        <p:nvSpPr>
          <p:cNvPr id="128005" name="Rectangle 5"/>
          <p:cNvSpPr>
            <a:spLocks noChangeArrowheads="1"/>
          </p:cNvSpPr>
          <p:nvPr/>
        </p:nvSpPr>
        <p:spPr bwMode="auto">
          <a:xfrm>
            <a:off x="914400" y="3886200"/>
            <a:ext cx="1752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pitchFamily="34" charset="0"/>
                <a:cs typeface="Arial" pitchFamily="34" charset="0"/>
              </a:rPr>
              <a:t>Ulnar Loop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p:cNvSpPr>
            <a:spLocks noGrp="1" noChangeArrowheads="1"/>
          </p:cNvSpPr>
          <p:nvPr>
            <p:ph type="body" sz="quarter" idx="4294967295"/>
          </p:nvPr>
        </p:nvSpPr>
        <p:spPr>
          <a:xfrm>
            <a:off x="609600" y="3581400"/>
            <a:ext cx="8229600" cy="1371600"/>
          </a:xfrm>
          <a:ln/>
        </p:spPr>
        <p:txBody>
          <a:bodyPr>
            <a:normAutofit fontScale="92500" lnSpcReduction="10000"/>
          </a:bodyPr>
          <a:lstStyle/>
          <a:p>
            <a:pPr>
              <a:buFont typeface="Arial" charset="0"/>
              <a:buNone/>
            </a:pPr>
            <a:r>
              <a:rPr lang="en-US" sz="1600" dirty="0">
                <a:solidFill>
                  <a:schemeClr val="tx1"/>
                </a:solidFill>
              </a:rPr>
              <a:t>Upon completion of this module each student will have the knowledge, skills, and abilities to:</a:t>
            </a:r>
          </a:p>
          <a:p>
            <a:r>
              <a:rPr lang="en-US" sz="1600" dirty="0" smtClean="0">
                <a:solidFill>
                  <a:schemeClr val="tx1"/>
                </a:solidFill>
              </a:rPr>
              <a:t>Explain What is Battlefield Forensics, Latent prints &amp; Forensic Science </a:t>
            </a:r>
          </a:p>
          <a:p>
            <a:r>
              <a:rPr lang="en-US" sz="1600" dirty="0" smtClean="0">
                <a:solidFill>
                  <a:schemeClr val="tx1"/>
                </a:solidFill>
              </a:rPr>
              <a:t>Identify Fingerprint Patterns and Ridge Characteristics</a:t>
            </a:r>
          </a:p>
          <a:p>
            <a:r>
              <a:rPr lang="en-US" sz="1600" dirty="0" smtClean="0">
                <a:solidFill>
                  <a:schemeClr val="tx1"/>
                </a:solidFill>
              </a:rPr>
              <a:t>Properly lift Latent prints using developing powders</a:t>
            </a:r>
          </a:p>
          <a:p>
            <a:r>
              <a:rPr lang="en-US" sz="1600" dirty="0" smtClean="0">
                <a:solidFill>
                  <a:schemeClr val="tx1"/>
                </a:solidFill>
              </a:rPr>
              <a:t>Take Fingerprints and complete Fingerprinting Forms</a:t>
            </a:r>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pPr lvl="1">
              <a:buFont typeface="Arial" pitchFamily="34" charset="0"/>
              <a:buChar char="•"/>
            </a:pPr>
            <a:endParaRPr lang="en-US" sz="1600" dirty="0">
              <a:solidFill>
                <a:schemeClr val="tx1"/>
              </a:solidFill>
            </a:endParaRPr>
          </a:p>
        </p:txBody>
      </p:sp>
      <p:sp>
        <p:nvSpPr>
          <p:cNvPr id="11266" name="Rectangle 4"/>
          <p:cNvSpPr>
            <a:spLocks noGrp="1" noChangeArrowheads="1"/>
          </p:cNvSpPr>
          <p:nvPr>
            <p:ph type="title" idx="4294967295"/>
          </p:nvPr>
        </p:nvSpPr>
        <p:spPr>
          <a:xfrm>
            <a:off x="0" y="381000"/>
            <a:ext cx="9144000" cy="838200"/>
          </a:xfrm>
          <a:prstGeom prst="rect">
            <a:avLst/>
          </a:prstGeom>
          <a:ln/>
        </p:spPr>
        <p:txBody>
          <a:bodyPr/>
          <a:lstStyle/>
          <a:p>
            <a:r>
              <a:rPr lang="en-US" sz="2800" dirty="0">
                <a:solidFill>
                  <a:schemeClr val="tx1"/>
                </a:solidFill>
              </a:rPr>
              <a:t>Enabling Learning Objective</a:t>
            </a:r>
          </a:p>
        </p:txBody>
      </p:sp>
      <p:graphicFrame>
        <p:nvGraphicFramePr>
          <p:cNvPr id="11283" name="Group 19"/>
          <p:cNvGraphicFramePr>
            <a:graphicFrameLocks noGrp="1"/>
          </p:cNvGraphicFramePr>
          <p:nvPr/>
        </p:nvGraphicFramePr>
        <p:xfrm>
          <a:off x="1066800" y="1752600"/>
          <a:ext cx="6553200" cy="1682750"/>
        </p:xfrm>
        <a:graphic>
          <a:graphicData uri="http://schemas.openxmlformats.org/drawingml/2006/table">
            <a:tbl>
              <a:tblPr/>
              <a:tblGrid>
                <a:gridCol w="1600200"/>
                <a:gridCol w="4953000"/>
              </a:tblGrid>
              <a:tr h="53975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Action:</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Identify the types of fingerprints and learn to collect latent prints.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Conditions:</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Given a classroom environment, classroom instructions, and student guide.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Standards:</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Correctly know the types of fingerprints and how to collect latent prints.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Slide Number Placeholder 4"/>
          <p:cNvSpPr txBox="1">
            <a:spLocks/>
          </p:cNvSpPr>
          <p:nvPr/>
        </p:nvSpPr>
        <p:spPr bwMode="auto">
          <a:xfrm>
            <a:off x="8763000" y="6629400"/>
            <a:ext cx="381000" cy="244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000" b="0" i="0" u="none" strike="noStrike" kern="1200" cap="none" spc="0" normalizeH="0" baseline="0" noProof="0" smtClean="0">
                <a:ln>
                  <a:noFill/>
                </a:ln>
                <a:solidFill>
                  <a:schemeClr val="tx1"/>
                </a:solidFill>
                <a:effectLst/>
                <a:uLnTx/>
                <a:uFillTx/>
                <a:latin typeface="+mn-lt"/>
                <a:ea typeface="+mn-ea"/>
                <a:cs typeface="Times New Roman" pitchFamily="18" charset="0"/>
              </a:rPr>
              <a:t> </a:t>
            </a:r>
            <a:fld id="{A9043AB4-914E-41F3-9E23-8AEC5A9D1CE5}" type="slidenum">
              <a:rPr kumimoji="0" lang="en-AU" sz="1000" b="0" i="0" u="none" strike="noStrike" kern="1200" cap="none" spc="0" normalizeH="0" baseline="0" noProof="0" smtClean="0">
                <a:ln>
                  <a:noFill/>
                </a:ln>
                <a:solidFill>
                  <a:schemeClr val="tx1"/>
                </a:solidFill>
                <a:effectLst/>
                <a:uLnTx/>
                <a:uFillTx/>
                <a:latin typeface="+mn-lt"/>
                <a:ea typeface="+mn-ea"/>
                <a:cs typeface="Times New Roman"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AU" sz="10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20</a:t>
            </a:fld>
            <a:endParaRPr lang="en-US" dirty="0">
              <a:solidFill>
                <a:schemeClr val="tx1"/>
              </a:solidFill>
            </a:endParaRPr>
          </a:p>
        </p:txBody>
      </p:sp>
      <p:sp>
        <p:nvSpPr>
          <p:cNvPr id="3" name="Rectangle 2"/>
          <p:cNvSpPr/>
          <p:nvPr/>
        </p:nvSpPr>
        <p:spPr>
          <a:xfrm>
            <a:off x="1066800" y="1447800"/>
            <a:ext cx="7162800" cy="1200329"/>
          </a:xfrm>
          <a:prstGeom prst="rect">
            <a:avLst/>
          </a:prstGeom>
        </p:spPr>
        <p:txBody>
          <a:bodyPr wrap="square">
            <a:spAutoFit/>
          </a:bodyPr>
          <a:lstStyle/>
          <a:p>
            <a:r>
              <a:rPr lang="en-US" dirty="0" smtClean="0"/>
              <a:t>Whorls are seen in about 25-35 % of fingerprint patterns encountered. In a whorl, some of the ridges make a turn through at least one circuit. Any fingerprint pattern which contains 2 or more deltas will be a whorl pattern. There are four types of whorl patterns. </a:t>
            </a:r>
            <a:endParaRPr lang="en-US" dirty="0"/>
          </a:p>
        </p:txBody>
      </p:sp>
      <p:sp>
        <p:nvSpPr>
          <p:cNvPr id="4" name="Rectangle 3"/>
          <p:cNvSpPr/>
          <p:nvPr/>
        </p:nvSpPr>
        <p:spPr>
          <a:xfrm>
            <a:off x="0" y="391180"/>
            <a:ext cx="9144000" cy="523220"/>
          </a:xfrm>
          <a:prstGeom prst="rect">
            <a:avLst/>
          </a:prstGeom>
        </p:spPr>
        <p:txBody>
          <a:bodyPr wrap="square">
            <a:spAutoFit/>
          </a:bodyPr>
          <a:lstStyle/>
          <a:p>
            <a:pPr algn="ctr"/>
            <a:r>
              <a:rPr lang="en-US" sz="2800" dirty="0" smtClean="0"/>
              <a:t>Fingerprint Pattern Type</a:t>
            </a:r>
            <a:endParaRPr lang="en-US" sz="2800" dirty="0"/>
          </a:p>
        </p:txBody>
      </p:sp>
      <p:pic>
        <p:nvPicPr>
          <p:cNvPr id="130050" name="Picture 2" descr="http://www.odec.ca/projects/2004/fren4j0/public_html/fingerprint_patterns_files/image009.GIF"/>
          <p:cNvPicPr>
            <a:picLocks noChangeAspect="1" noChangeArrowheads="1"/>
          </p:cNvPicPr>
          <p:nvPr/>
        </p:nvPicPr>
        <p:blipFill>
          <a:blip r:embed="rId3" cstate="print"/>
          <a:srcRect/>
          <a:stretch>
            <a:fillRect/>
          </a:stretch>
        </p:blipFill>
        <p:spPr bwMode="auto">
          <a:xfrm>
            <a:off x="228600" y="3581400"/>
            <a:ext cx="1717790" cy="1733551"/>
          </a:xfrm>
          <a:prstGeom prst="rect">
            <a:avLst/>
          </a:prstGeom>
          <a:noFill/>
          <a:ln>
            <a:solidFill>
              <a:schemeClr val="tx1"/>
            </a:solidFill>
          </a:ln>
        </p:spPr>
      </p:pic>
      <p:sp>
        <p:nvSpPr>
          <p:cNvPr id="6" name="Rectangle 5"/>
          <p:cNvSpPr/>
          <p:nvPr/>
        </p:nvSpPr>
        <p:spPr>
          <a:xfrm>
            <a:off x="228600" y="5334000"/>
            <a:ext cx="1752600" cy="369332"/>
          </a:xfrm>
          <a:prstGeom prst="rect">
            <a:avLst/>
          </a:prstGeom>
        </p:spPr>
        <p:txBody>
          <a:bodyPr wrap="square">
            <a:spAutoFit/>
          </a:bodyPr>
          <a:lstStyle/>
          <a:p>
            <a:pPr algn="ctr"/>
            <a:r>
              <a:rPr lang="en-US" dirty="0" smtClean="0"/>
              <a:t>Plain Whorl </a:t>
            </a:r>
            <a:endParaRPr lang="en-US" dirty="0"/>
          </a:p>
        </p:txBody>
      </p:sp>
      <p:pic>
        <p:nvPicPr>
          <p:cNvPr id="130052" name="Picture 4" descr="http://www.odec.ca/projects/2004/fren4j0/public_html/fingerprint_patterns_files/image011.GIF"/>
          <p:cNvPicPr>
            <a:picLocks noChangeAspect="1" noChangeArrowheads="1"/>
          </p:cNvPicPr>
          <p:nvPr/>
        </p:nvPicPr>
        <p:blipFill>
          <a:blip r:embed="rId4" cstate="print"/>
          <a:srcRect/>
          <a:stretch>
            <a:fillRect/>
          </a:stretch>
        </p:blipFill>
        <p:spPr bwMode="auto">
          <a:xfrm>
            <a:off x="2440950" y="3581400"/>
            <a:ext cx="1752598" cy="1752600"/>
          </a:xfrm>
          <a:prstGeom prst="rect">
            <a:avLst/>
          </a:prstGeom>
          <a:noFill/>
          <a:ln>
            <a:solidFill>
              <a:schemeClr val="tx1"/>
            </a:solidFill>
          </a:ln>
        </p:spPr>
      </p:pic>
      <p:sp>
        <p:nvSpPr>
          <p:cNvPr id="8" name="Rectangle 7"/>
          <p:cNvSpPr/>
          <p:nvPr/>
        </p:nvSpPr>
        <p:spPr>
          <a:xfrm>
            <a:off x="2133600" y="5345668"/>
            <a:ext cx="2364750" cy="369332"/>
          </a:xfrm>
          <a:prstGeom prst="rect">
            <a:avLst/>
          </a:prstGeom>
        </p:spPr>
        <p:txBody>
          <a:bodyPr wrap="none">
            <a:spAutoFit/>
          </a:bodyPr>
          <a:lstStyle/>
          <a:p>
            <a:r>
              <a:rPr lang="en-US" dirty="0" smtClean="0"/>
              <a:t>Central Pocket Whorl</a:t>
            </a:r>
            <a:endParaRPr lang="en-US" dirty="0"/>
          </a:p>
        </p:txBody>
      </p:sp>
      <p:pic>
        <p:nvPicPr>
          <p:cNvPr id="130054" name="Picture 6" descr="http://www.odec.ca/projects/2004/fren4j0/public_html/fingerprint_patterns_files/image013.GIF"/>
          <p:cNvPicPr>
            <a:picLocks noChangeAspect="1" noChangeArrowheads="1"/>
          </p:cNvPicPr>
          <p:nvPr/>
        </p:nvPicPr>
        <p:blipFill>
          <a:blip r:embed="rId5" cstate="print"/>
          <a:srcRect/>
          <a:stretch>
            <a:fillRect/>
          </a:stretch>
        </p:blipFill>
        <p:spPr bwMode="auto">
          <a:xfrm>
            <a:off x="4876802" y="3581400"/>
            <a:ext cx="1752598" cy="1752600"/>
          </a:xfrm>
          <a:prstGeom prst="rect">
            <a:avLst/>
          </a:prstGeom>
          <a:noFill/>
          <a:ln>
            <a:solidFill>
              <a:schemeClr val="tx1"/>
            </a:solidFill>
          </a:ln>
        </p:spPr>
      </p:pic>
      <p:sp>
        <p:nvSpPr>
          <p:cNvPr id="130055" name="Rectangle 7"/>
          <p:cNvSpPr>
            <a:spLocks noChangeArrowheads="1"/>
          </p:cNvSpPr>
          <p:nvPr/>
        </p:nvSpPr>
        <p:spPr bwMode="auto">
          <a:xfrm>
            <a:off x="4724400" y="5334000"/>
            <a:ext cx="289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pitchFamily="34" charset="0"/>
                <a:cs typeface="Arial" pitchFamily="34" charset="0"/>
              </a:rPr>
              <a:t>Double Loop Whorl </a:t>
            </a:r>
          </a:p>
        </p:txBody>
      </p:sp>
      <p:pic>
        <p:nvPicPr>
          <p:cNvPr id="130057" name="Picture 9" descr="http://www.odec.ca/projects/2004/fren4j0/public_html/fingerprint_patterns_files/image015.GIF"/>
          <p:cNvPicPr>
            <a:picLocks noChangeAspect="1" noChangeArrowheads="1"/>
          </p:cNvPicPr>
          <p:nvPr/>
        </p:nvPicPr>
        <p:blipFill>
          <a:blip r:embed="rId6" cstate="print"/>
          <a:srcRect/>
          <a:stretch>
            <a:fillRect/>
          </a:stretch>
        </p:blipFill>
        <p:spPr bwMode="auto">
          <a:xfrm>
            <a:off x="7162800" y="3581400"/>
            <a:ext cx="1752600" cy="1752602"/>
          </a:xfrm>
          <a:prstGeom prst="rect">
            <a:avLst/>
          </a:prstGeom>
          <a:noFill/>
          <a:ln>
            <a:solidFill>
              <a:schemeClr val="tx1"/>
            </a:solidFill>
          </a:ln>
        </p:spPr>
      </p:pic>
      <p:sp>
        <p:nvSpPr>
          <p:cNvPr id="12" name="Rectangle 11"/>
          <p:cNvSpPr/>
          <p:nvPr/>
        </p:nvSpPr>
        <p:spPr>
          <a:xfrm>
            <a:off x="7086600" y="5334000"/>
            <a:ext cx="1915909" cy="369332"/>
          </a:xfrm>
          <a:prstGeom prst="rect">
            <a:avLst/>
          </a:prstGeom>
        </p:spPr>
        <p:txBody>
          <a:bodyPr wrap="none">
            <a:spAutoFit/>
          </a:bodyPr>
          <a:lstStyle/>
          <a:p>
            <a:r>
              <a:rPr lang="en-US" dirty="0" smtClean="0"/>
              <a:t>Accidental Whorl</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21</a:t>
            </a:fld>
            <a:endParaRPr lang="en-US" dirty="0">
              <a:solidFill>
                <a:schemeClr val="tx1"/>
              </a:solidFill>
            </a:endParaRPr>
          </a:p>
        </p:txBody>
      </p:sp>
      <p:pic>
        <p:nvPicPr>
          <p:cNvPr id="135169" name="Picture 1"/>
          <p:cNvPicPr>
            <a:picLocks noChangeAspect="1" noChangeArrowheads="1"/>
          </p:cNvPicPr>
          <p:nvPr/>
        </p:nvPicPr>
        <p:blipFill>
          <a:blip r:embed="rId3" cstate="print"/>
          <a:srcRect/>
          <a:stretch>
            <a:fillRect/>
          </a:stretch>
        </p:blipFill>
        <p:spPr bwMode="auto">
          <a:xfrm>
            <a:off x="1288648" y="1840468"/>
            <a:ext cx="1292627" cy="1438275"/>
          </a:xfrm>
          <a:prstGeom prst="rect">
            <a:avLst/>
          </a:prstGeom>
          <a:noFill/>
          <a:ln w="9525">
            <a:solidFill>
              <a:schemeClr val="tx1"/>
            </a:solidFill>
            <a:miter lim="800000"/>
            <a:headEnd/>
            <a:tailEnd/>
          </a:ln>
        </p:spPr>
      </p:pic>
      <p:pic>
        <p:nvPicPr>
          <p:cNvPr id="135170" name="Picture 2"/>
          <p:cNvPicPr>
            <a:picLocks noChangeAspect="1" noChangeArrowheads="1"/>
          </p:cNvPicPr>
          <p:nvPr/>
        </p:nvPicPr>
        <p:blipFill>
          <a:blip r:embed="rId4" cstate="print"/>
          <a:srcRect/>
          <a:stretch>
            <a:fillRect/>
          </a:stretch>
        </p:blipFill>
        <p:spPr bwMode="auto">
          <a:xfrm>
            <a:off x="2974573" y="1840468"/>
            <a:ext cx="1292627" cy="1438275"/>
          </a:xfrm>
          <a:prstGeom prst="rect">
            <a:avLst/>
          </a:prstGeom>
          <a:noFill/>
          <a:ln w="9525">
            <a:solidFill>
              <a:schemeClr val="tx1"/>
            </a:solidFill>
            <a:miter lim="800000"/>
            <a:headEnd/>
            <a:tailEnd/>
          </a:ln>
        </p:spPr>
      </p:pic>
      <p:pic>
        <p:nvPicPr>
          <p:cNvPr id="135171" name="Picture 3"/>
          <p:cNvPicPr>
            <a:picLocks noChangeAspect="1" noChangeArrowheads="1"/>
          </p:cNvPicPr>
          <p:nvPr/>
        </p:nvPicPr>
        <p:blipFill>
          <a:blip r:embed="rId5" cstate="print"/>
          <a:srcRect/>
          <a:stretch>
            <a:fillRect/>
          </a:stretch>
        </p:blipFill>
        <p:spPr bwMode="auto">
          <a:xfrm>
            <a:off x="4495800" y="1837382"/>
            <a:ext cx="1295400" cy="1441361"/>
          </a:xfrm>
          <a:prstGeom prst="rect">
            <a:avLst/>
          </a:prstGeom>
          <a:noFill/>
          <a:ln w="9525">
            <a:solidFill>
              <a:schemeClr val="tx1"/>
            </a:solidFill>
            <a:miter lim="800000"/>
            <a:headEnd/>
            <a:tailEnd/>
          </a:ln>
        </p:spPr>
      </p:pic>
      <p:pic>
        <p:nvPicPr>
          <p:cNvPr id="135172" name="Picture 4"/>
          <p:cNvPicPr>
            <a:picLocks noChangeAspect="1" noChangeArrowheads="1"/>
          </p:cNvPicPr>
          <p:nvPr/>
        </p:nvPicPr>
        <p:blipFill>
          <a:blip r:embed="rId6" cstate="print"/>
          <a:srcRect/>
          <a:stretch>
            <a:fillRect/>
          </a:stretch>
        </p:blipFill>
        <p:spPr bwMode="auto">
          <a:xfrm>
            <a:off x="6019801" y="1837382"/>
            <a:ext cx="1295400" cy="1441361"/>
          </a:xfrm>
          <a:prstGeom prst="rect">
            <a:avLst/>
          </a:prstGeom>
          <a:noFill/>
          <a:ln w="9525">
            <a:solidFill>
              <a:schemeClr val="tx1"/>
            </a:solidFill>
            <a:miter lim="800000"/>
            <a:headEnd/>
            <a:tailEnd/>
          </a:ln>
        </p:spPr>
      </p:pic>
      <p:pic>
        <p:nvPicPr>
          <p:cNvPr id="135173" name="Picture 5"/>
          <p:cNvPicPr>
            <a:picLocks noChangeAspect="1" noChangeArrowheads="1"/>
          </p:cNvPicPr>
          <p:nvPr/>
        </p:nvPicPr>
        <p:blipFill>
          <a:blip r:embed="rId7" cstate="print"/>
          <a:srcRect/>
          <a:stretch>
            <a:fillRect/>
          </a:stretch>
        </p:blipFill>
        <p:spPr bwMode="auto">
          <a:xfrm>
            <a:off x="990600" y="4038600"/>
            <a:ext cx="1429594" cy="1590675"/>
          </a:xfrm>
          <a:prstGeom prst="rect">
            <a:avLst/>
          </a:prstGeom>
          <a:noFill/>
          <a:ln w="9525">
            <a:solidFill>
              <a:schemeClr val="tx1"/>
            </a:solidFill>
            <a:miter lim="800000"/>
            <a:headEnd/>
            <a:tailEnd/>
          </a:ln>
        </p:spPr>
      </p:pic>
      <p:pic>
        <p:nvPicPr>
          <p:cNvPr id="135174" name="Picture 6"/>
          <p:cNvPicPr>
            <a:picLocks noChangeAspect="1" noChangeArrowheads="1"/>
          </p:cNvPicPr>
          <p:nvPr/>
        </p:nvPicPr>
        <p:blipFill>
          <a:blip r:embed="rId8" cstate="print"/>
          <a:srcRect/>
          <a:stretch>
            <a:fillRect/>
          </a:stretch>
        </p:blipFill>
        <p:spPr bwMode="auto">
          <a:xfrm>
            <a:off x="2761406" y="4038600"/>
            <a:ext cx="1429594" cy="1590675"/>
          </a:xfrm>
          <a:prstGeom prst="rect">
            <a:avLst/>
          </a:prstGeom>
          <a:noFill/>
          <a:ln w="9525">
            <a:solidFill>
              <a:schemeClr val="tx1"/>
            </a:solidFill>
            <a:miter lim="800000"/>
            <a:headEnd/>
            <a:tailEnd/>
          </a:ln>
        </p:spPr>
      </p:pic>
      <p:pic>
        <p:nvPicPr>
          <p:cNvPr id="135175" name="Picture 7"/>
          <p:cNvPicPr>
            <a:picLocks noChangeAspect="1" noChangeArrowheads="1"/>
          </p:cNvPicPr>
          <p:nvPr/>
        </p:nvPicPr>
        <p:blipFill>
          <a:blip r:embed="rId9" cstate="print"/>
          <a:srcRect/>
          <a:stretch>
            <a:fillRect/>
          </a:stretch>
        </p:blipFill>
        <p:spPr bwMode="auto">
          <a:xfrm>
            <a:off x="4572000" y="4038600"/>
            <a:ext cx="1429594" cy="1590675"/>
          </a:xfrm>
          <a:prstGeom prst="rect">
            <a:avLst/>
          </a:prstGeom>
          <a:noFill/>
          <a:ln w="9525">
            <a:solidFill>
              <a:schemeClr val="tx1"/>
            </a:solidFill>
            <a:miter lim="800000"/>
            <a:headEnd/>
            <a:tailEnd/>
          </a:ln>
        </p:spPr>
      </p:pic>
      <p:pic>
        <p:nvPicPr>
          <p:cNvPr id="135176" name="Picture 8"/>
          <p:cNvPicPr>
            <a:picLocks noChangeAspect="1" noChangeArrowheads="1"/>
          </p:cNvPicPr>
          <p:nvPr/>
        </p:nvPicPr>
        <p:blipFill>
          <a:blip r:embed="rId10" cstate="print"/>
          <a:srcRect/>
          <a:stretch>
            <a:fillRect/>
          </a:stretch>
        </p:blipFill>
        <p:spPr bwMode="auto">
          <a:xfrm>
            <a:off x="6324600" y="4018344"/>
            <a:ext cx="1447800" cy="1610932"/>
          </a:xfrm>
          <a:prstGeom prst="rect">
            <a:avLst/>
          </a:prstGeom>
          <a:noFill/>
          <a:ln w="9525">
            <a:solidFill>
              <a:schemeClr val="tx1"/>
            </a:solidFill>
            <a:miter lim="800000"/>
            <a:headEnd/>
            <a:tailEnd/>
          </a:ln>
        </p:spPr>
      </p:pic>
      <p:sp>
        <p:nvSpPr>
          <p:cNvPr id="12" name="Rectangle 11"/>
          <p:cNvSpPr/>
          <p:nvPr/>
        </p:nvSpPr>
        <p:spPr>
          <a:xfrm>
            <a:off x="1219200" y="3364468"/>
            <a:ext cx="6477000" cy="369332"/>
          </a:xfrm>
          <a:prstGeom prst="rect">
            <a:avLst/>
          </a:prstGeom>
        </p:spPr>
        <p:txBody>
          <a:bodyPr wrap="square">
            <a:spAutoFit/>
          </a:bodyPr>
          <a:lstStyle/>
          <a:p>
            <a:r>
              <a:rPr lang="en-US" b="1" dirty="0" smtClean="0"/>
              <a:t>Plain Arch     Tented Arch      Ulnar  Loop     Radial Loop</a:t>
            </a:r>
            <a:endParaRPr lang="en-US" dirty="0"/>
          </a:p>
        </p:txBody>
      </p:sp>
      <p:sp>
        <p:nvSpPr>
          <p:cNvPr id="13" name="Rectangle 12"/>
          <p:cNvSpPr/>
          <p:nvPr/>
        </p:nvSpPr>
        <p:spPr>
          <a:xfrm>
            <a:off x="1066800" y="5650468"/>
            <a:ext cx="6705600" cy="369332"/>
          </a:xfrm>
          <a:prstGeom prst="rect">
            <a:avLst/>
          </a:prstGeom>
        </p:spPr>
        <p:txBody>
          <a:bodyPr wrap="square">
            <a:spAutoFit/>
          </a:bodyPr>
          <a:lstStyle/>
          <a:p>
            <a:r>
              <a:rPr lang="en-US" b="1" dirty="0" smtClean="0"/>
              <a:t>Plain Whorl     Central Pocket     Double Loop       Accidental</a:t>
            </a:r>
            <a:endParaRPr lang="en-US" dirty="0"/>
          </a:p>
        </p:txBody>
      </p:sp>
      <p:sp>
        <p:nvSpPr>
          <p:cNvPr id="14" name="Rectangle 13"/>
          <p:cNvSpPr/>
          <p:nvPr/>
        </p:nvSpPr>
        <p:spPr>
          <a:xfrm>
            <a:off x="3048000" y="5955268"/>
            <a:ext cx="4495800" cy="369332"/>
          </a:xfrm>
          <a:prstGeom prst="rect">
            <a:avLst/>
          </a:prstGeom>
        </p:spPr>
        <p:txBody>
          <a:bodyPr wrap="square">
            <a:spAutoFit/>
          </a:bodyPr>
          <a:lstStyle/>
          <a:p>
            <a:r>
              <a:rPr lang="en-US" b="1" dirty="0" smtClean="0"/>
              <a:t>Loop                     Whorl                 Whorl</a:t>
            </a:r>
            <a:endParaRPr lang="en-US" dirty="0"/>
          </a:p>
        </p:txBody>
      </p:sp>
      <p:sp>
        <p:nvSpPr>
          <p:cNvPr id="15" name="Rectangle 14"/>
          <p:cNvSpPr/>
          <p:nvPr/>
        </p:nvSpPr>
        <p:spPr>
          <a:xfrm>
            <a:off x="0" y="391180"/>
            <a:ext cx="9144000" cy="523220"/>
          </a:xfrm>
          <a:prstGeom prst="rect">
            <a:avLst/>
          </a:prstGeom>
        </p:spPr>
        <p:txBody>
          <a:bodyPr wrap="square">
            <a:spAutoFit/>
          </a:bodyPr>
          <a:lstStyle/>
          <a:p>
            <a:pPr algn="ctr"/>
            <a:r>
              <a:rPr lang="en-US" sz="2800" dirty="0" smtClean="0"/>
              <a:t>Fingerprint Pattern Type</a:t>
            </a:r>
            <a:endParaRPr lang="en-US" sz="2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22</a:t>
            </a:fld>
            <a:endParaRPr lang="en-US" dirty="0">
              <a:solidFill>
                <a:schemeClr val="tx1"/>
              </a:solidFill>
            </a:endParaRPr>
          </a:p>
        </p:txBody>
      </p:sp>
      <p:sp>
        <p:nvSpPr>
          <p:cNvPr id="3" name="Rectangle 2"/>
          <p:cNvSpPr/>
          <p:nvPr/>
        </p:nvSpPr>
        <p:spPr>
          <a:xfrm>
            <a:off x="381000" y="1600200"/>
            <a:ext cx="8305800" cy="923330"/>
          </a:xfrm>
          <a:prstGeom prst="rect">
            <a:avLst/>
          </a:prstGeom>
        </p:spPr>
        <p:txBody>
          <a:bodyPr wrap="square">
            <a:spAutoFit/>
          </a:bodyPr>
          <a:lstStyle/>
          <a:p>
            <a:r>
              <a:rPr lang="en-US" dirty="0" smtClean="0"/>
              <a:t>A single rolled fingerprint may have as many as 100 or more identification points that can be used for identification purposes. These points are often ridge characteristics. </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Ridge Characteristics</a:t>
            </a:r>
            <a:endParaRPr lang="en-US" sz="2800" dirty="0"/>
          </a:p>
        </p:txBody>
      </p:sp>
      <p:sp>
        <p:nvSpPr>
          <p:cNvPr id="5" name="Rectangle 4"/>
          <p:cNvSpPr/>
          <p:nvPr/>
        </p:nvSpPr>
        <p:spPr>
          <a:xfrm>
            <a:off x="1157288" y="4662488"/>
            <a:ext cx="3019424" cy="369332"/>
          </a:xfrm>
          <a:prstGeom prst="rect">
            <a:avLst/>
          </a:prstGeom>
        </p:spPr>
        <p:txBody>
          <a:bodyPr wrap="square">
            <a:spAutoFit/>
          </a:bodyPr>
          <a:lstStyle/>
          <a:p>
            <a:pPr algn="ctr" fontAlgn="t"/>
            <a:r>
              <a:rPr lang="en-US" dirty="0" smtClean="0"/>
              <a:t>Ridge Dots</a:t>
            </a:r>
            <a:endParaRPr lang="en-US" dirty="0"/>
          </a:p>
        </p:txBody>
      </p:sp>
      <p:pic>
        <p:nvPicPr>
          <p:cNvPr id="132098" name="Picture 2" descr="http://www.odec.ca/projects/2004/fren4j0/public_html/developing_powders_files/image003.GIF"/>
          <p:cNvPicPr>
            <a:picLocks noChangeAspect="1" noChangeArrowheads="1"/>
          </p:cNvPicPr>
          <p:nvPr/>
        </p:nvPicPr>
        <p:blipFill>
          <a:blip r:embed="rId3" cstate="print"/>
          <a:srcRect/>
          <a:stretch>
            <a:fillRect/>
          </a:stretch>
        </p:blipFill>
        <p:spPr bwMode="auto">
          <a:xfrm>
            <a:off x="1157288" y="5043488"/>
            <a:ext cx="1318159" cy="1371600"/>
          </a:xfrm>
          <a:prstGeom prst="rect">
            <a:avLst/>
          </a:prstGeom>
          <a:noFill/>
          <a:ln>
            <a:solidFill>
              <a:schemeClr val="tx1"/>
            </a:solidFill>
          </a:ln>
        </p:spPr>
      </p:pic>
      <p:sp>
        <p:nvSpPr>
          <p:cNvPr id="8" name="Rectangle 7"/>
          <p:cNvSpPr/>
          <p:nvPr/>
        </p:nvSpPr>
        <p:spPr>
          <a:xfrm>
            <a:off x="4967288" y="4629152"/>
            <a:ext cx="3124200" cy="369332"/>
          </a:xfrm>
          <a:prstGeom prst="rect">
            <a:avLst/>
          </a:prstGeom>
        </p:spPr>
        <p:txBody>
          <a:bodyPr wrap="square">
            <a:spAutoFit/>
          </a:bodyPr>
          <a:lstStyle/>
          <a:p>
            <a:pPr algn="ctr"/>
            <a:r>
              <a:rPr lang="en-US" dirty="0" smtClean="0"/>
              <a:t>Bifurcations</a:t>
            </a:r>
            <a:endParaRPr lang="en-US" dirty="0"/>
          </a:p>
        </p:txBody>
      </p:sp>
      <p:pic>
        <p:nvPicPr>
          <p:cNvPr id="132100" name="Picture 4" descr="http://www.odec.ca/projects/2004/fren4j0/public_html/developing_powders_files/image007.GIF"/>
          <p:cNvPicPr>
            <a:picLocks noChangeAspect="1" noChangeArrowheads="1"/>
          </p:cNvPicPr>
          <p:nvPr/>
        </p:nvPicPr>
        <p:blipFill>
          <a:blip r:embed="rId4" cstate="print"/>
          <a:srcRect/>
          <a:stretch>
            <a:fillRect/>
          </a:stretch>
        </p:blipFill>
        <p:spPr bwMode="auto">
          <a:xfrm>
            <a:off x="4967289" y="5014912"/>
            <a:ext cx="1353553" cy="1371600"/>
          </a:xfrm>
          <a:prstGeom prst="rect">
            <a:avLst/>
          </a:prstGeom>
          <a:noFill/>
          <a:ln>
            <a:solidFill>
              <a:schemeClr val="tx1"/>
            </a:solidFill>
          </a:ln>
        </p:spPr>
      </p:pic>
      <p:pic>
        <p:nvPicPr>
          <p:cNvPr id="132102" name="Picture 6" descr="http://www.odec.ca/projects/2004/fren4j0/public_html/developing_powders_files/image001.GIF"/>
          <p:cNvPicPr>
            <a:picLocks noChangeAspect="1" noChangeArrowheads="1"/>
          </p:cNvPicPr>
          <p:nvPr/>
        </p:nvPicPr>
        <p:blipFill>
          <a:blip r:embed="rId5" cstate="print"/>
          <a:srcRect/>
          <a:stretch>
            <a:fillRect/>
          </a:stretch>
        </p:blipFill>
        <p:spPr bwMode="auto">
          <a:xfrm>
            <a:off x="2544488" y="5043487"/>
            <a:ext cx="1650996" cy="1371600"/>
          </a:xfrm>
          <a:prstGeom prst="rect">
            <a:avLst/>
          </a:prstGeom>
          <a:noFill/>
          <a:ln>
            <a:solidFill>
              <a:schemeClr val="tx1"/>
            </a:solidFill>
          </a:ln>
        </p:spPr>
      </p:pic>
      <p:pic>
        <p:nvPicPr>
          <p:cNvPr id="132104" name="Picture 8" descr="http://www.odec.ca/projects/2004/fren4j0/public_html/developing_powders_files/image005.GIF"/>
          <p:cNvPicPr>
            <a:picLocks noChangeAspect="1" noChangeArrowheads="1"/>
          </p:cNvPicPr>
          <p:nvPr/>
        </p:nvPicPr>
        <p:blipFill>
          <a:blip r:embed="rId6" cstate="print"/>
          <a:srcRect/>
          <a:stretch>
            <a:fillRect/>
          </a:stretch>
        </p:blipFill>
        <p:spPr bwMode="auto">
          <a:xfrm>
            <a:off x="6415089" y="5000624"/>
            <a:ext cx="1707927" cy="1371600"/>
          </a:xfrm>
          <a:prstGeom prst="rect">
            <a:avLst/>
          </a:prstGeom>
          <a:noFill/>
          <a:ln>
            <a:solidFill>
              <a:schemeClr val="tx1"/>
            </a:solidFill>
          </a:ln>
        </p:spPr>
      </p:pic>
      <p:pic>
        <p:nvPicPr>
          <p:cNvPr id="132106" name="Picture 10" descr="http://www.odec.ca/projects/2004/fren4j0/public_html/developing_powders_files/image017.GIF"/>
          <p:cNvPicPr>
            <a:picLocks noChangeAspect="1" noChangeArrowheads="1"/>
          </p:cNvPicPr>
          <p:nvPr/>
        </p:nvPicPr>
        <p:blipFill>
          <a:blip r:embed="rId7" cstate="print"/>
          <a:srcRect/>
          <a:stretch>
            <a:fillRect/>
          </a:stretch>
        </p:blipFill>
        <p:spPr bwMode="auto">
          <a:xfrm>
            <a:off x="1157288" y="3062288"/>
            <a:ext cx="1371600" cy="1371600"/>
          </a:xfrm>
          <a:prstGeom prst="rect">
            <a:avLst/>
          </a:prstGeom>
          <a:noFill/>
          <a:ln>
            <a:solidFill>
              <a:schemeClr val="tx1"/>
            </a:solidFill>
          </a:ln>
        </p:spPr>
      </p:pic>
      <p:pic>
        <p:nvPicPr>
          <p:cNvPr id="132108" name="Picture 12" descr="http://www.odec.ca/projects/2004/fren4j0/public_html/developing_powders_files/image015.GIF"/>
          <p:cNvPicPr>
            <a:picLocks noChangeAspect="1" noChangeArrowheads="1"/>
          </p:cNvPicPr>
          <p:nvPr/>
        </p:nvPicPr>
        <p:blipFill>
          <a:blip r:embed="rId8" cstate="print"/>
          <a:srcRect/>
          <a:stretch>
            <a:fillRect/>
          </a:stretch>
        </p:blipFill>
        <p:spPr bwMode="auto">
          <a:xfrm>
            <a:off x="2605088" y="3062288"/>
            <a:ext cx="1650997" cy="1371600"/>
          </a:xfrm>
          <a:prstGeom prst="rect">
            <a:avLst/>
          </a:prstGeom>
          <a:noFill/>
          <a:ln>
            <a:solidFill>
              <a:schemeClr val="tx1"/>
            </a:solidFill>
          </a:ln>
        </p:spPr>
      </p:pic>
      <p:sp>
        <p:nvSpPr>
          <p:cNvPr id="14" name="Rectangle 13"/>
          <p:cNvSpPr/>
          <p:nvPr/>
        </p:nvSpPr>
        <p:spPr>
          <a:xfrm>
            <a:off x="1143000" y="2667000"/>
            <a:ext cx="3124200" cy="369332"/>
          </a:xfrm>
          <a:prstGeom prst="rect">
            <a:avLst/>
          </a:prstGeom>
        </p:spPr>
        <p:txBody>
          <a:bodyPr wrap="square">
            <a:spAutoFit/>
          </a:bodyPr>
          <a:lstStyle/>
          <a:p>
            <a:pPr algn="ctr"/>
            <a:r>
              <a:rPr lang="en-US" dirty="0" smtClean="0"/>
              <a:t>Ending Ridge</a:t>
            </a:r>
            <a:endParaRPr lang="en-US" dirty="0"/>
          </a:p>
        </p:txBody>
      </p:sp>
      <p:pic>
        <p:nvPicPr>
          <p:cNvPr id="132110" name="Picture 14" descr="http://www.odec.ca/projects/2004/fren4j0/public_html/developing_powders_files/image025.GIF"/>
          <p:cNvPicPr>
            <a:picLocks noChangeAspect="1" noChangeArrowheads="1"/>
          </p:cNvPicPr>
          <p:nvPr/>
        </p:nvPicPr>
        <p:blipFill>
          <a:blip r:embed="rId9" cstate="print"/>
          <a:srcRect/>
          <a:stretch>
            <a:fillRect/>
          </a:stretch>
        </p:blipFill>
        <p:spPr bwMode="auto">
          <a:xfrm>
            <a:off x="4932566" y="3062288"/>
            <a:ext cx="1406322" cy="1371600"/>
          </a:xfrm>
          <a:prstGeom prst="rect">
            <a:avLst/>
          </a:prstGeom>
          <a:noFill/>
          <a:ln>
            <a:solidFill>
              <a:schemeClr val="tx1"/>
            </a:solidFill>
          </a:ln>
        </p:spPr>
      </p:pic>
      <p:pic>
        <p:nvPicPr>
          <p:cNvPr id="132112" name="Picture 16" descr="http://www.odec.ca/projects/2004/fren4j0/public_html/developing_powders_files/image023.GIF"/>
          <p:cNvPicPr>
            <a:picLocks noChangeAspect="1" noChangeArrowheads="1"/>
          </p:cNvPicPr>
          <p:nvPr/>
        </p:nvPicPr>
        <p:blipFill>
          <a:blip r:embed="rId10" cstate="print"/>
          <a:srcRect/>
          <a:stretch>
            <a:fillRect/>
          </a:stretch>
        </p:blipFill>
        <p:spPr bwMode="auto">
          <a:xfrm>
            <a:off x="6415088" y="3062288"/>
            <a:ext cx="1650997" cy="1371600"/>
          </a:xfrm>
          <a:prstGeom prst="rect">
            <a:avLst/>
          </a:prstGeom>
          <a:noFill/>
          <a:ln>
            <a:solidFill>
              <a:schemeClr val="tx1"/>
            </a:solidFill>
          </a:ln>
        </p:spPr>
      </p:pic>
      <p:sp>
        <p:nvSpPr>
          <p:cNvPr id="17" name="Rectangle 16"/>
          <p:cNvSpPr/>
          <p:nvPr/>
        </p:nvSpPr>
        <p:spPr>
          <a:xfrm>
            <a:off x="4967288" y="2683428"/>
            <a:ext cx="3048000" cy="369332"/>
          </a:xfrm>
          <a:prstGeom prst="rect">
            <a:avLst/>
          </a:prstGeom>
        </p:spPr>
        <p:txBody>
          <a:bodyPr wrap="square">
            <a:spAutoFit/>
          </a:bodyPr>
          <a:lstStyle/>
          <a:p>
            <a:pPr algn="ctr" fontAlgn="t"/>
            <a:r>
              <a:rPr lang="en-US" dirty="0" smtClean="0"/>
              <a:t>Short Ridges (Islands)</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553200"/>
            <a:ext cx="2133600" cy="365125"/>
          </a:xfrm>
        </p:spPr>
        <p:txBody>
          <a:bodyPr/>
          <a:lstStyle/>
          <a:p>
            <a:pPr algn="ctr">
              <a:defRPr/>
            </a:pPr>
            <a:fld id="{F6387EC3-3AFB-4E5A-91B5-933BC8B1F8E3}" type="slidenum">
              <a:rPr lang="en-US" smtClean="0">
                <a:solidFill>
                  <a:schemeClr val="tx1"/>
                </a:solidFill>
              </a:rPr>
              <a:pPr algn="ctr">
                <a:defRPr/>
              </a:pPr>
              <a:t>23</a:t>
            </a:fld>
            <a:endParaRPr lang="en-US" dirty="0">
              <a:solidFill>
                <a:schemeClr val="tx1"/>
              </a:solidFill>
            </a:endParaRPr>
          </a:p>
        </p:txBody>
      </p:sp>
      <p:sp>
        <p:nvSpPr>
          <p:cNvPr id="3" name="Rectangle 2"/>
          <p:cNvSpPr/>
          <p:nvPr/>
        </p:nvSpPr>
        <p:spPr>
          <a:xfrm>
            <a:off x="457200" y="1371600"/>
            <a:ext cx="8153400" cy="3416320"/>
          </a:xfrm>
          <a:prstGeom prst="rect">
            <a:avLst/>
          </a:prstGeom>
        </p:spPr>
        <p:txBody>
          <a:bodyPr wrap="square">
            <a:spAutoFit/>
          </a:bodyPr>
          <a:lstStyle/>
          <a:p>
            <a:pPr marL="115888" indent="-115888"/>
            <a:r>
              <a:rPr lang="en-US" dirty="0" smtClean="0"/>
              <a:t>Latent prints are those that cannot be seen by the naked eye. They are</a:t>
            </a:r>
          </a:p>
          <a:p>
            <a:pPr marL="115888" indent="-115888"/>
            <a:r>
              <a:rPr lang="en-US" dirty="0" smtClean="0"/>
              <a:t>caused by the perspiration and other materials that may be on the ridges of</a:t>
            </a:r>
          </a:p>
          <a:p>
            <a:pPr marL="115888" indent="-115888"/>
            <a:r>
              <a:rPr lang="en-US" dirty="0" smtClean="0"/>
              <a:t>the skin. The method used for obtaining latent prints depends on the type of</a:t>
            </a:r>
          </a:p>
          <a:p>
            <a:pPr marL="115888" indent="-115888"/>
            <a:r>
              <a:rPr lang="en-US" dirty="0" smtClean="0"/>
              <a:t>surface to be examined, the manner in which the prints were left, and the</a:t>
            </a:r>
          </a:p>
          <a:p>
            <a:pPr marL="115888" indent="-115888"/>
            <a:r>
              <a:rPr lang="en-US" dirty="0" smtClean="0"/>
              <a:t>quantity of material taken to the crime lab. </a:t>
            </a:r>
          </a:p>
          <a:p>
            <a:endParaRPr lang="en-US" dirty="0" smtClean="0"/>
          </a:p>
          <a:p>
            <a:pPr marL="115888" indent="-115888"/>
            <a:r>
              <a:rPr lang="en-US" dirty="0" smtClean="0"/>
              <a:t>They are compared to the prints of all persons known to have been at the</a:t>
            </a:r>
          </a:p>
          <a:p>
            <a:pPr marL="115888" indent="-115888"/>
            <a:r>
              <a:rPr lang="en-US" dirty="0" smtClean="0"/>
              <a:t>scene of the crime or who had legal access to the crime scene. This procedure</a:t>
            </a:r>
          </a:p>
          <a:p>
            <a:pPr marL="115888" indent="-115888"/>
            <a:r>
              <a:rPr lang="en-US" dirty="0" smtClean="0"/>
              <a:t>eliminates all but the criminal's prints. Making such prints visible is a matter of</a:t>
            </a:r>
          </a:p>
          <a:p>
            <a:pPr marL="115888" indent="-115888"/>
            <a:r>
              <a:rPr lang="en-US" dirty="0" smtClean="0"/>
              <a:t>both skill and luck. </a:t>
            </a:r>
            <a:br>
              <a:rPr lang="en-US" dirty="0" smtClean="0"/>
            </a:br>
            <a:r>
              <a:rPr lang="en-US" dirty="0" smtClean="0"/>
              <a:t/>
            </a:r>
            <a:br>
              <a:rPr lang="en-US" dirty="0" smtClean="0"/>
            </a:br>
            <a:endParaRPr lang="en-US" dirty="0"/>
          </a:p>
        </p:txBody>
      </p:sp>
      <p:pic>
        <p:nvPicPr>
          <p:cNvPr id="129026" name="Picture 2" descr="http://www.tritechforensics.com/uploaded_files/images/categories/t_1b403d7744d72f6cf289437e16b083a1Fingerprinting.jpg"/>
          <p:cNvPicPr>
            <a:picLocks noChangeAspect="1" noChangeArrowheads="1"/>
          </p:cNvPicPr>
          <p:nvPr/>
        </p:nvPicPr>
        <p:blipFill>
          <a:blip r:embed="rId3" cstate="print"/>
          <a:srcRect/>
          <a:stretch>
            <a:fillRect/>
          </a:stretch>
        </p:blipFill>
        <p:spPr bwMode="auto">
          <a:xfrm>
            <a:off x="838200" y="4495800"/>
            <a:ext cx="2133600" cy="2133600"/>
          </a:xfrm>
          <a:prstGeom prst="rect">
            <a:avLst/>
          </a:prstGeom>
          <a:noFill/>
          <a:ln>
            <a:solidFill>
              <a:schemeClr val="tx1"/>
            </a:solidFill>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Latent prints </a:t>
            </a:r>
            <a:endParaRPr lang="en-US" sz="2800" dirty="0"/>
          </a:p>
        </p:txBody>
      </p:sp>
      <p:pic>
        <p:nvPicPr>
          <p:cNvPr id="40962" name="Picture 2" descr="http://www.evident.cc/cata/latent/printcardDoor.jpg"/>
          <p:cNvPicPr>
            <a:picLocks noChangeAspect="1" noChangeArrowheads="1"/>
          </p:cNvPicPr>
          <p:nvPr/>
        </p:nvPicPr>
        <p:blipFill>
          <a:blip r:embed="rId4" cstate="print"/>
          <a:srcRect/>
          <a:stretch>
            <a:fillRect/>
          </a:stretch>
        </p:blipFill>
        <p:spPr bwMode="auto">
          <a:xfrm>
            <a:off x="3407665" y="4495800"/>
            <a:ext cx="2840735" cy="2130552"/>
          </a:xfrm>
          <a:prstGeom prst="rect">
            <a:avLst/>
          </a:prstGeom>
          <a:noFill/>
          <a:ln>
            <a:solidFill>
              <a:schemeClr val="tx1"/>
            </a:solidFill>
          </a:ln>
        </p:spPr>
      </p:pic>
      <p:pic>
        <p:nvPicPr>
          <p:cNvPr id="40964" name="Picture 4" descr="EVIDENT Fiberglass Brush"/>
          <p:cNvPicPr>
            <a:picLocks noChangeAspect="1" noChangeArrowheads="1"/>
          </p:cNvPicPr>
          <p:nvPr/>
        </p:nvPicPr>
        <p:blipFill>
          <a:blip r:embed="rId5" cstate="print"/>
          <a:srcRect l="13513" r="16216"/>
          <a:stretch>
            <a:fillRect/>
          </a:stretch>
        </p:blipFill>
        <p:spPr bwMode="auto">
          <a:xfrm>
            <a:off x="6629400" y="4495800"/>
            <a:ext cx="1981200" cy="2114550"/>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24</a:t>
            </a:fld>
            <a:endParaRPr lang="en-US" dirty="0">
              <a:solidFill>
                <a:schemeClr val="tx1"/>
              </a:solidFill>
            </a:endParaRPr>
          </a:p>
        </p:txBody>
      </p:sp>
      <p:sp>
        <p:nvSpPr>
          <p:cNvPr id="3" name="Rectangle 2"/>
          <p:cNvSpPr/>
          <p:nvPr/>
        </p:nvSpPr>
        <p:spPr>
          <a:xfrm>
            <a:off x="762000" y="1600200"/>
            <a:ext cx="7848600" cy="2862322"/>
          </a:xfrm>
          <a:prstGeom prst="rect">
            <a:avLst/>
          </a:prstGeom>
        </p:spPr>
        <p:txBody>
          <a:bodyPr wrap="square">
            <a:spAutoFit/>
          </a:bodyPr>
          <a:lstStyle/>
          <a:p>
            <a:r>
              <a:rPr lang="en-US" dirty="0" smtClean="0"/>
              <a:t>Latent fingerprint evidence is generally divided into two categories:</a:t>
            </a:r>
          </a:p>
          <a:p>
            <a:endParaRPr lang="en-US" dirty="0" smtClean="0"/>
          </a:p>
          <a:p>
            <a:pPr>
              <a:buFont typeface="Arial" pitchFamily="34" charset="0"/>
              <a:buChar char="•"/>
            </a:pPr>
            <a:r>
              <a:rPr lang="en-US" dirty="0" smtClean="0"/>
              <a:t> Porous evidence, such as cardboard, paper, and unfinished wood, that readily allows for the preservation of latent fingerprints because residue soaks into the surface</a:t>
            </a:r>
          </a:p>
          <a:p>
            <a:endParaRPr lang="en-US" dirty="0" smtClean="0"/>
          </a:p>
          <a:p>
            <a:pPr>
              <a:buFont typeface="Arial" pitchFamily="34" charset="0"/>
              <a:buChar char="•"/>
            </a:pPr>
            <a:r>
              <a:rPr lang="en-US" dirty="0" smtClean="0"/>
              <a:t> Non-porous evidence, such as </a:t>
            </a:r>
            <a:r>
              <a:rPr lang="en-US" b="1" dirty="0" smtClean="0"/>
              <a:t>glass</a:t>
            </a:r>
            <a:r>
              <a:rPr lang="en-US" dirty="0" smtClean="0"/>
              <a:t> , finished wood, and plastic, which does not easily permit the preservation of latent fingerprints because substances only lie on the surface and can be intentionally or accidentally wiped away.</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Latent prints </a:t>
            </a:r>
            <a:endParaRPr lang="en-US" sz="2800" dirty="0"/>
          </a:p>
        </p:txBody>
      </p:sp>
      <p:pic>
        <p:nvPicPr>
          <p:cNvPr id="44034" name="Picture 2" descr="How to Explain What Fingerprints Are to Preschoolersthumbnail"/>
          <p:cNvPicPr>
            <a:picLocks noChangeAspect="1" noChangeArrowheads="1"/>
          </p:cNvPicPr>
          <p:nvPr/>
        </p:nvPicPr>
        <p:blipFill>
          <a:blip r:embed="rId3" cstate="print"/>
          <a:srcRect/>
          <a:stretch>
            <a:fillRect/>
          </a:stretch>
        </p:blipFill>
        <p:spPr bwMode="auto">
          <a:xfrm>
            <a:off x="3505200" y="4114800"/>
            <a:ext cx="2143125" cy="2095501"/>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25</a:t>
            </a:fld>
            <a:endParaRPr lang="en-US" dirty="0">
              <a:solidFill>
                <a:schemeClr val="tx1"/>
              </a:solidFill>
            </a:endParaRPr>
          </a:p>
        </p:txBody>
      </p:sp>
      <p:sp>
        <p:nvSpPr>
          <p:cNvPr id="3" name="Rectangle 2"/>
          <p:cNvSpPr/>
          <p:nvPr/>
        </p:nvSpPr>
        <p:spPr>
          <a:xfrm>
            <a:off x="533400" y="1447800"/>
            <a:ext cx="8153400" cy="4524315"/>
          </a:xfrm>
          <a:prstGeom prst="rect">
            <a:avLst/>
          </a:prstGeom>
        </p:spPr>
        <p:txBody>
          <a:bodyPr wrap="square">
            <a:spAutoFit/>
          </a:bodyPr>
          <a:lstStyle/>
          <a:p>
            <a:r>
              <a:rPr lang="en-US" sz="1200" b="1" dirty="0" smtClean="0"/>
              <a:t>There are many types of powders available for processing, such as regular fingerprint powders, magnetic fingerprint powders and fluorescent fingerprint powders.</a:t>
            </a:r>
            <a:br>
              <a:rPr lang="en-US" sz="1200" b="1" dirty="0" smtClean="0"/>
            </a:br>
            <a:r>
              <a:rPr lang="en-US" sz="1200" b="1" dirty="0" smtClean="0"/>
              <a:t/>
            </a:r>
            <a:br>
              <a:rPr lang="en-US" sz="1200" b="1" dirty="0" smtClean="0"/>
            </a:br>
            <a:r>
              <a:rPr lang="en-US" sz="1200" b="1" dirty="0" smtClean="0"/>
              <a:t>In selecting a powder, it is best to select a powder that is in contrast to the surface on which is being processed.</a:t>
            </a:r>
            <a:br>
              <a:rPr lang="en-US" sz="1200" b="1" dirty="0" smtClean="0"/>
            </a:br>
            <a:r>
              <a:rPr lang="en-US" sz="1200" b="1" dirty="0" smtClean="0"/>
              <a:t/>
            </a:r>
            <a:br>
              <a:rPr lang="en-US" sz="1200" b="1" dirty="0" smtClean="0"/>
            </a:br>
            <a:r>
              <a:rPr lang="en-US" sz="1200" b="1" u="sng" dirty="0" smtClean="0"/>
              <a:t>REGULAR FINGERPRINT POWDERS </a:t>
            </a:r>
            <a:r>
              <a:rPr lang="en-US" sz="1200" b="1" dirty="0" smtClean="0"/>
              <a:t>come in various colors such as black, gray, white, red, dual-use and super black to name a few.</a:t>
            </a:r>
            <a:br>
              <a:rPr lang="en-US" sz="1200" b="1" dirty="0" smtClean="0"/>
            </a:br>
            <a:r>
              <a:rPr lang="en-US" sz="1200" b="1" dirty="0" smtClean="0"/>
              <a:t/>
            </a:r>
            <a:br>
              <a:rPr lang="en-US" sz="1200" b="1" dirty="0" smtClean="0"/>
            </a:br>
            <a:r>
              <a:rPr lang="en-US" sz="1200" b="1" u="sng" dirty="0" smtClean="0"/>
              <a:t>MAGNETIC FINGERPRINT POWDERS </a:t>
            </a:r>
            <a:r>
              <a:rPr lang="en-US" sz="1200" b="1" dirty="0" smtClean="0"/>
              <a:t>come in various colors such as black, gray, white and dual-use to name a few.</a:t>
            </a:r>
            <a:br>
              <a:rPr lang="en-US" sz="1200" b="1" dirty="0" smtClean="0"/>
            </a:br>
            <a:r>
              <a:rPr lang="en-US" sz="1200" b="1" u="sng" dirty="0" smtClean="0"/>
              <a:t/>
            </a:r>
            <a:br>
              <a:rPr lang="en-US" sz="1200" b="1" u="sng" dirty="0" smtClean="0"/>
            </a:br>
            <a:r>
              <a:rPr lang="en-US" sz="1200" b="1" u="sng" dirty="0" smtClean="0"/>
              <a:t>FLUORESCENT MAGNETIC FINGERPRINT POWDERS </a:t>
            </a:r>
            <a:r>
              <a:rPr lang="en-US" sz="1200" b="1" dirty="0" smtClean="0"/>
              <a:t>come in various colors such as red and yellow to name a few.</a:t>
            </a:r>
            <a:br>
              <a:rPr lang="en-US" sz="1200" b="1" dirty="0" smtClean="0"/>
            </a:br>
            <a:r>
              <a:rPr lang="en-US" sz="1200" b="1" dirty="0" smtClean="0"/>
              <a:t/>
            </a:r>
            <a:br>
              <a:rPr lang="en-US" sz="1200" b="1" dirty="0" smtClean="0"/>
            </a:br>
            <a:r>
              <a:rPr lang="en-US" sz="1200" b="1" u="sng" dirty="0" smtClean="0"/>
              <a:t>REGULAR POWDERS </a:t>
            </a:r>
            <a:r>
              <a:rPr lang="en-US" sz="1200" b="1" dirty="0" smtClean="0"/>
              <a:t>may be used on any surface, which is relatively smooth and non-tacky. They are not suitable for use on surfaces that are wet, very rough or tacky.</a:t>
            </a:r>
            <a:br>
              <a:rPr lang="en-US" sz="1200" b="1" dirty="0" smtClean="0"/>
            </a:br>
            <a:r>
              <a:rPr lang="en-US" sz="1200" b="1" dirty="0" smtClean="0"/>
              <a:t/>
            </a:r>
            <a:br>
              <a:rPr lang="en-US" sz="1200" b="1" dirty="0" smtClean="0"/>
            </a:br>
            <a:r>
              <a:rPr lang="en-US" sz="1200" b="1" u="sng" dirty="0" smtClean="0"/>
              <a:t>MAGNETIC POWDERS </a:t>
            </a:r>
            <a:r>
              <a:rPr lang="en-US" sz="1200" b="1" dirty="0" smtClean="0"/>
              <a:t>are sometimes more effective on rough, grained or porous surfaces, which would otherwise become heavily coated with regular powder.</a:t>
            </a:r>
            <a:br>
              <a:rPr lang="en-US" sz="1200" b="1" dirty="0" smtClean="0"/>
            </a:br>
            <a:r>
              <a:rPr lang="en-US" sz="1200" b="1" dirty="0" smtClean="0"/>
              <a:t/>
            </a:r>
            <a:br>
              <a:rPr lang="en-US" sz="1200" b="1" dirty="0" smtClean="0"/>
            </a:br>
            <a:r>
              <a:rPr lang="en-US" sz="1200" b="1" u="sng" dirty="0" smtClean="0"/>
              <a:t>FLUORESCENT POWDERS </a:t>
            </a:r>
            <a:r>
              <a:rPr lang="en-US" sz="1200" b="1" dirty="0" smtClean="0"/>
              <a:t>are very strongly fluorescent and can be detected with a low power U-V lamp or an alternate light source such as the Blue Light Special or Blue Light Ultra. This is a very fine powder and is effective on multicolored surfaces, which would otherwise present a contrast problem. </a:t>
            </a:r>
            <a:endParaRPr lang="en-US" sz="1200" dirty="0"/>
          </a:p>
        </p:txBody>
      </p:sp>
      <p:sp>
        <p:nvSpPr>
          <p:cNvPr id="4" name="Rectangle 3"/>
          <p:cNvSpPr/>
          <p:nvPr/>
        </p:nvSpPr>
        <p:spPr>
          <a:xfrm>
            <a:off x="0" y="391180"/>
            <a:ext cx="9143999" cy="523220"/>
          </a:xfrm>
          <a:prstGeom prst="rect">
            <a:avLst/>
          </a:prstGeom>
        </p:spPr>
        <p:txBody>
          <a:bodyPr wrap="square">
            <a:spAutoFit/>
          </a:bodyPr>
          <a:lstStyle/>
          <a:p>
            <a:pPr algn="ctr"/>
            <a:r>
              <a:rPr lang="en-US" sz="2800" dirty="0" smtClean="0"/>
              <a:t>Developing Powders</a:t>
            </a:r>
            <a:endParaRPr lang="en-US" sz="2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26</a:t>
            </a:fld>
            <a:endParaRPr lang="en-US" dirty="0">
              <a:solidFill>
                <a:schemeClr val="tx1"/>
              </a:solidFill>
            </a:endParaRPr>
          </a:p>
        </p:txBody>
      </p:sp>
      <p:sp>
        <p:nvSpPr>
          <p:cNvPr id="3" name="Rectangle 2"/>
          <p:cNvSpPr/>
          <p:nvPr/>
        </p:nvSpPr>
        <p:spPr>
          <a:xfrm>
            <a:off x="0" y="381000"/>
            <a:ext cx="9143999" cy="523220"/>
          </a:xfrm>
          <a:prstGeom prst="rect">
            <a:avLst/>
          </a:prstGeom>
        </p:spPr>
        <p:txBody>
          <a:bodyPr wrap="square">
            <a:spAutoFit/>
          </a:bodyPr>
          <a:lstStyle/>
          <a:p>
            <a:pPr algn="ctr"/>
            <a:r>
              <a:rPr lang="en-US" sz="2800" dirty="0" smtClean="0"/>
              <a:t>Developing Powders</a:t>
            </a:r>
            <a:endParaRPr lang="en-US" sz="2800" dirty="0"/>
          </a:p>
        </p:txBody>
      </p:sp>
      <p:graphicFrame>
        <p:nvGraphicFramePr>
          <p:cNvPr id="4" name="Table 3"/>
          <p:cNvGraphicFramePr>
            <a:graphicFrameLocks noGrp="1"/>
          </p:cNvGraphicFramePr>
          <p:nvPr/>
        </p:nvGraphicFramePr>
        <p:xfrm>
          <a:off x="990600" y="1447800"/>
          <a:ext cx="7162800" cy="4768407"/>
        </p:xfrm>
        <a:graphic>
          <a:graphicData uri="http://schemas.openxmlformats.org/drawingml/2006/table">
            <a:tbl>
              <a:tblPr/>
              <a:tblGrid>
                <a:gridCol w="2228427"/>
                <a:gridCol w="4934373"/>
              </a:tblGrid>
              <a:tr h="207073">
                <a:tc>
                  <a:txBody>
                    <a:bodyPr/>
                    <a:lstStyle/>
                    <a:p>
                      <a:pPr algn="ctr"/>
                      <a:r>
                        <a:rPr lang="en-US" sz="1400" dirty="0">
                          <a:solidFill>
                            <a:schemeClr val="tx1"/>
                          </a:solidFill>
                          <a:latin typeface="+mn-lt"/>
                        </a:rPr>
                        <a:t>Pure Grey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General materials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Black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Paper, unglazed pottery, eggshells, synthetic resins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White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Leather, rubber, oily fingerprints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Copper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Plant stem and leaves, fruit rinds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Gold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Rough surface metals, synthetic resins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Yellow Power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Leather, rubber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Lycopodium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General materials, oily fingerprints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Dragon Blood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Rough surface metals, stone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Indigo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nb-NO" sz="1400" dirty="0">
                          <a:solidFill>
                            <a:schemeClr val="tx1"/>
                          </a:solidFill>
                          <a:latin typeface="+mn-lt"/>
                        </a:rPr>
                        <a:t>Synthetic resins, frosted glass, metal frames, eggshell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SP Black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Aluminum building materials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Ultranium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Synthetic resins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Aluminum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Glass, ceramics, lacquer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Pure Aluminum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Synthetic resins, plated metal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Lead Carbonate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Synthetic resins, leather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Stone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Leather, rubber, oily fingerprints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Fluorescence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Color print paper (viewed under UV light)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7073">
                <a:tc>
                  <a:txBody>
                    <a:bodyPr/>
                    <a:lstStyle/>
                    <a:p>
                      <a:pPr algn="ctr"/>
                      <a:r>
                        <a:rPr lang="en-US" sz="1400" dirty="0">
                          <a:solidFill>
                            <a:schemeClr val="tx1"/>
                          </a:solidFill>
                          <a:latin typeface="+mn-lt"/>
                        </a:rPr>
                        <a:t>Anthracene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Leather, rubber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7717">
                <a:tc>
                  <a:txBody>
                    <a:bodyPr/>
                    <a:lstStyle/>
                    <a:p>
                      <a:pPr algn="ctr"/>
                      <a:r>
                        <a:rPr lang="en-US" sz="1400" dirty="0">
                          <a:solidFill>
                            <a:schemeClr val="tx1"/>
                          </a:solidFill>
                          <a:latin typeface="+mn-lt"/>
                        </a:rPr>
                        <a:t>Magnetic Powder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chemeClr val="tx1"/>
                          </a:solidFill>
                          <a:latin typeface="+mn-lt"/>
                        </a:rPr>
                        <a:t>Paper (works with brush or wand)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27</a:t>
            </a:fld>
            <a:endParaRPr lang="en-US" dirty="0">
              <a:solidFill>
                <a:schemeClr val="tx1"/>
              </a:solidFill>
            </a:endParaRPr>
          </a:p>
        </p:txBody>
      </p:sp>
      <p:sp>
        <p:nvSpPr>
          <p:cNvPr id="3" name="Rectangle 2"/>
          <p:cNvSpPr/>
          <p:nvPr/>
        </p:nvSpPr>
        <p:spPr>
          <a:xfrm>
            <a:off x="381000" y="1981200"/>
            <a:ext cx="8458200" cy="3970318"/>
          </a:xfrm>
          <a:prstGeom prst="rect">
            <a:avLst/>
          </a:prstGeom>
        </p:spPr>
        <p:txBody>
          <a:bodyPr wrap="square">
            <a:spAutoFit/>
          </a:bodyPr>
          <a:lstStyle/>
          <a:p>
            <a:pPr indent="-230188">
              <a:buAutoNum type="arabicPeriod"/>
            </a:pPr>
            <a:r>
              <a:rPr lang="en-US" dirty="0" smtClean="0"/>
              <a:t>Dust the surface with the appropriate powder and lightly dust the area containing the print. (You can choose the appropriate powder by using a powder that will contrast with the surface of the print.)</a:t>
            </a:r>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marL="230188" indent="-230188">
              <a:buAutoNum type="arabicPeriod"/>
            </a:pPr>
            <a:endParaRPr lang="en-US" dirty="0" smtClean="0"/>
          </a:p>
          <a:p>
            <a:pPr indent="-230188">
              <a:buFontTx/>
              <a:buAutoNum type="arabicPeriod"/>
            </a:pPr>
            <a:r>
              <a:rPr lang="en-US" dirty="0" smtClean="0"/>
              <a:t> After the print is developed, remove the excess powder by gently blowing or brushing it away. Be careful not to destroy the print with too hard a brush stroke. </a:t>
            </a:r>
          </a:p>
          <a:p>
            <a:pPr marL="230188" indent="-230188">
              <a:buAutoNum type="arabicPeriod"/>
            </a:pPr>
            <a:endParaRPr lang="en-US" dirty="0"/>
          </a:p>
        </p:txBody>
      </p:sp>
      <p:sp>
        <p:nvSpPr>
          <p:cNvPr id="4" name="Rectangle 3"/>
          <p:cNvSpPr/>
          <p:nvPr/>
        </p:nvSpPr>
        <p:spPr>
          <a:xfrm>
            <a:off x="381000" y="1371600"/>
            <a:ext cx="7696200" cy="369332"/>
          </a:xfrm>
          <a:prstGeom prst="rect">
            <a:avLst/>
          </a:prstGeom>
        </p:spPr>
        <p:txBody>
          <a:bodyPr wrap="square">
            <a:spAutoFit/>
          </a:bodyPr>
          <a:lstStyle/>
          <a:p>
            <a:r>
              <a:rPr lang="en-US" dirty="0" smtClean="0"/>
              <a:t>The following steps provide instructions on how to take latent fingerprints.</a:t>
            </a:r>
            <a:endParaRPr lang="en-US" dirty="0"/>
          </a:p>
        </p:txBody>
      </p:sp>
      <p:sp>
        <p:nvSpPr>
          <p:cNvPr id="5" name="Rectangle 4"/>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pic>
        <p:nvPicPr>
          <p:cNvPr id="39938" name="Picture 2" descr="EVIDENT Camel Hair Brushes"/>
          <p:cNvPicPr>
            <a:picLocks noChangeAspect="1" noChangeArrowheads="1"/>
          </p:cNvPicPr>
          <p:nvPr/>
        </p:nvPicPr>
        <p:blipFill>
          <a:blip r:embed="rId3" cstate="print"/>
          <a:srcRect/>
          <a:stretch>
            <a:fillRect/>
          </a:stretch>
        </p:blipFill>
        <p:spPr bwMode="auto">
          <a:xfrm>
            <a:off x="109728" y="3276600"/>
            <a:ext cx="2176272" cy="1632204"/>
          </a:xfrm>
          <a:prstGeom prst="rect">
            <a:avLst/>
          </a:prstGeom>
          <a:noFill/>
          <a:ln>
            <a:solidFill>
              <a:schemeClr val="tx1"/>
            </a:solidFill>
          </a:ln>
        </p:spPr>
      </p:pic>
      <p:pic>
        <p:nvPicPr>
          <p:cNvPr id="39940" name="Picture 4" descr="EVIDENT Camel Hair Brushes"/>
          <p:cNvPicPr>
            <a:picLocks noChangeAspect="1" noChangeArrowheads="1"/>
          </p:cNvPicPr>
          <p:nvPr/>
        </p:nvPicPr>
        <p:blipFill>
          <a:blip r:embed="rId4" cstate="print"/>
          <a:srcRect/>
          <a:stretch>
            <a:fillRect/>
          </a:stretch>
        </p:blipFill>
        <p:spPr bwMode="auto">
          <a:xfrm>
            <a:off x="2360216" y="3276600"/>
            <a:ext cx="2176272" cy="1632204"/>
          </a:xfrm>
          <a:prstGeom prst="rect">
            <a:avLst/>
          </a:prstGeom>
          <a:noFill/>
          <a:ln>
            <a:solidFill>
              <a:schemeClr val="tx1"/>
            </a:solidFill>
          </a:ln>
        </p:spPr>
      </p:pic>
      <p:pic>
        <p:nvPicPr>
          <p:cNvPr id="39942" name="Picture 6" descr="EVIDENT Camel Hair Brushes"/>
          <p:cNvPicPr>
            <a:picLocks noChangeAspect="1" noChangeArrowheads="1"/>
          </p:cNvPicPr>
          <p:nvPr/>
        </p:nvPicPr>
        <p:blipFill>
          <a:blip r:embed="rId5" cstate="print"/>
          <a:srcRect/>
          <a:stretch>
            <a:fillRect/>
          </a:stretch>
        </p:blipFill>
        <p:spPr bwMode="auto">
          <a:xfrm>
            <a:off x="4612688" y="3276600"/>
            <a:ext cx="2176272" cy="1632204"/>
          </a:xfrm>
          <a:prstGeom prst="rect">
            <a:avLst/>
          </a:prstGeom>
          <a:noFill/>
          <a:ln>
            <a:solidFill>
              <a:schemeClr val="tx1"/>
            </a:solidFill>
          </a:ln>
        </p:spPr>
      </p:pic>
      <p:pic>
        <p:nvPicPr>
          <p:cNvPr id="39944" name="Picture 8" descr="EVIDENT Camel Hair Brushes"/>
          <p:cNvPicPr>
            <a:picLocks noChangeAspect="1" noChangeArrowheads="1"/>
          </p:cNvPicPr>
          <p:nvPr/>
        </p:nvPicPr>
        <p:blipFill>
          <a:blip r:embed="rId6" cstate="print"/>
          <a:srcRect/>
          <a:stretch>
            <a:fillRect/>
          </a:stretch>
        </p:blipFill>
        <p:spPr bwMode="auto">
          <a:xfrm>
            <a:off x="6856016" y="3276600"/>
            <a:ext cx="2176272" cy="1632204"/>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28</a:t>
            </a:fld>
            <a:endParaRPr lang="en-US" dirty="0">
              <a:solidFill>
                <a:schemeClr val="tx1"/>
              </a:solidFill>
            </a:endParaRPr>
          </a:p>
        </p:txBody>
      </p:sp>
      <p:sp>
        <p:nvSpPr>
          <p:cNvPr id="4" name="Rectangle 3"/>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pic>
        <p:nvPicPr>
          <p:cNvPr id="1027" name="Picture 3"/>
          <p:cNvPicPr>
            <a:picLocks noChangeAspect="1" noChangeArrowheads="1"/>
          </p:cNvPicPr>
          <p:nvPr/>
        </p:nvPicPr>
        <p:blipFill>
          <a:blip r:embed="rId3" cstate="print"/>
          <a:srcRect/>
          <a:stretch>
            <a:fillRect/>
          </a:stretch>
        </p:blipFill>
        <p:spPr bwMode="auto">
          <a:xfrm>
            <a:off x="5410200" y="2274332"/>
            <a:ext cx="3402354" cy="2286000"/>
          </a:xfrm>
          <a:prstGeom prst="rect">
            <a:avLst/>
          </a:prstGeom>
          <a:noFill/>
          <a:ln w="9525">
            <a:solidFill>
              <a:schemeClr val="tx1"/>
            </a:solidFill>
            <a:miter lim="800000"/>
            <a:headEnd/>
            <a:tailEnd/>
          </a:ln>
        </p:spPr>
      </p:pic>
      <p:sp>
        <p:nvSpPr>
          <p:cNvPr id="8" name="Rectangle 7"/>
          <p:cNvSpPr/>
          <p:nvPr/>
        </p:nvSpPr>
        <p:spPr>
          <a:xfrm>
            <a:off x="457200" y="2703017"/>
            <a:ext cx="4572000" cy="2585323"/>
          </a:xfrm>
          <a:prstGeom prst="rect">
            <a:avLst/>
          </a:prstGeom>
        </p:spPr>
        <p:txBody>
          <a:bodyPr>
            <a:spAutoFit/>
          </a:bodyPr>
          <a:lstStyle/>
          <a:p>
            <a:pPr>
              <a:buFont typeface="Arial" pitchFamily="34" charset="0"/>
              <a:buChar char="•"/>
            </a:pPr>
            <a:r>
              <a:rPr lang="en-US" dirty="0" smtClean="0"/>
              <a:t> Secure the end of the tape on the surface without covering the print(s) to be lifted to ensure the tape will not buckle . </a:t>
            </a:r>
          </a:p>
          <a:p>
            <a:endParaRPr lang="en-US" dirty="0" smtClean="0"/>
          </a:p>
          <a:p>
            <a:pPr>
              <a:buFont typeface="Arial" pitchFamily="34" charset="0"/>
              <a:buChar char="•"/>
            </a:pPr>
            <a:r>
              <a:rPr lang="en-US" dirty="0" smtClean="0"/>
              <a:t> Keeping the tape above the surface, slowly push the tape across the print(s) with your fingers until the print is covered. </a:t>
            </a:r>
          </a:p>
          <a:p>
            <a:endParaRPr lang="en-US" dirty="0" smtClean="0"/>
          </a:p>
          <a:p>
            <a:endParaRPr lang="en-US" dirty="0" smtClean="0"/>
          </a:p>
        </p:txBody>
      </p:sp>
      <p:sp>
        <p:nvSpPr>
          <p:cNvPr id="9" name="Rectangle 8"/>
          <p:cNvSpPr/>
          <p:nvPr/>
        </p:nvSpPr>
        <p:spPr>
          <a:xfrm>
            <a:off x="543487" y="2133600"/>
            <a:ext cx="4168834" cy="369332"/>
          </a:xfrm>
          <a:prstGeom prst="rect">
            <a:avLst/>
          </a:prstGeom>
        </p:spPr>
        <p:txBody>
          <a:bodyPr wrap="none">
            <a:spAutoFit/>
          </a:bodyPr>
          <a:lstStyle/>
          <a:p>
            <a:r>
              <a:rPr lang="en-US" dirty="0" smtClean="0"/>
              <a:t>3. To lift the print from the dusted item: </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29</a:t>
            </a:fld>
            <a:endParaRPr lang="en-US" dirty="0">
              <a:solidFill>
                <a:schemeClr val="tx1"/>
              </a:solidFill>
            </a:endParaRPr>
          </a:p>
        </p:txBody>
      </p:sp>
      <p:sp>
        <p:nvSpPr>
          <p:cNvPr id="3" name="Rectangle 2"/>
          <p:cNvSpPr/>
          <p:nvPr/>
        </p:nvSpPr>
        <p:spPr>
          <a:xfrm>
            <a:off x="990600" y="4209871"/>
            <a:ext cx="7239000" cy="1200329"/>
          </a:xfrm>
          <a:prstGeom prst="rect">
            <a:avLst/>
          </a:prstGeom>
        </p:spPr>
        <p:txBody>
          <a:bodyPr wrap="square">
            <a:spAutoFit/>
          </a:bodyPr>
          <a:lstStyle/>
          <a:p>
            <a:r>
              <a:rPr lang="en-US" dirty="0" smtClean="0"/>
              <a:t>4. To lift the print from the dusted item to the index card, obtain a 3"-4" length of tape and place one end of tape to the right of the print and allow the tape to cover  the whole print. Be sure that the tape is flat and has no air bubbles.</a:t>
            </a:r>
            <a:endParaRPr lang="en-US" dirty="0"/>
          </a:p>
        </p:txBody>
      </p:sp>
      <p:sp>
        <p:nvSpPr>
          <p:cNvPr id="4" name="Rectangle 3"/>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pic>
        <p:nvPicPr>
          <p:cNvPr id="5" name="Picture 4" descr="QuickLIFT Tape Pad"/>
          <p:cNvPicPr>
            <a:picLocks noChangeAspect="1" noChangeArrowheads="1"/>
          </p:cNvPicPr>
          <p:nvPr/>
        </p:nvPicPr>
        <p:blipFill>
          <a:blip r:embed="rId3" cstate="print"/>
          <a:srcRect/>
          <a:stretch>
            <a:fillRect/>
          </a:stretch>
        </p:blipFill>
        <p:spPr bwMode="auto">
          <a:xfrm>
            <a:off x="1170432" y="2173224"/>
            <a:ext cx="2182368" cy="1636776"/>
          </a:xfrm>
          <a:prstGeom prst="rect">
            <a:avLst/>
          </a:prstGeom>
          <a:noFill/>
          <a:ln>
            <a:solidFill>
              <a:schemeClr val="tx1"/>
            </a:solidFill>
          </a:ln>
        </p:spPr>
      </p:pic>
      <p:pic>
        <p:nvPicPr>
          <p:cNvPr id="6" name="Picture 6" descr="QuickLIFT Tape Pad"/>
          <p:cNvPicPr>
            <a:picLocks noChangeAspect="1" noChangeArrowheads="1"/>
          </p:cNvPicPr>
          <p:nvPr/>
        </p:nvPicPr>
        <p:blipFill>
          <a:blip r:embed="rId4" cstate="print"/>
          <a:srcRect/>
          <a:stretch>
            <a:fillRect/>
          </a:stretch>
        </p:blipFill>
        <p:spPr bwMode="auto">
          <a:xfrm>
            <a:off x="3456432" y="2173224"/>
            <a:ext cx="2182368" cy="1636776"/>
          </a:xfrm>
          <a:prstGeom prst="rect">
            <a:avLst/>
          </a:prstGeom>
          <a:noFill/>
          <a:ln>
            <a:solidFill>
              <a:schemeClr val="tx1"/>
            </a:solidFill>
          </a:ln>
        </p:spPr>
      </p:pic>
      <p:pic>
        <p:nvPicPr>
          <p:cNvPr id="7" name="Picture 8" descr="QuickLIFT Tape Pad"/>
          <p:cNvPicPr>
            <a:picLocks noChangeAspect="1" noChangeArrowheads="1"/>
          </p:cNvPicPr>
          <p:nvPr/>
        </p:nvPicPr>
        <p:blipFill>
          <a:blip r:embed="rId5" cstate="print"/>
          <a:srcRect/>
          <a:stretch>
            <a:fillRect/>
          </a:stretch>
        </p:blipFill>
        <p:spPr bwMode="auto">
          <a:xfrm>
            <a:off x="5742432" y="2173224"/>
            <a:ext cx="2182368" cy="1636776"/>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xfrm>
            <a:off x="7696200" y="6492875"/>
            <a:ext cx="1295400" cy="365125"/>
          </a:xfrm>
          <a:prstGeom prst="rect">
            <a:avLst/>
          </a:prstGeom>
          <a:noFill/>
          <a:ln>
            <a:miter lim="800000"/>
            <a:headEnd/>
            <a:tailEnd/>
          </a:ln>
        </p:spPr>
        <p:txBody>
          <a:bodyPr anchor="ctr"/>
          <a:lstStyle/>
          <a:p>
            <a:pPr algn="ctr"/>
            <a:r>
              <a:rPr lang="en-AU" sz="1000" dirty="0">
                <a:solidFill>
                  <a:schemeClr val="tx1"/>
                </a:solidFill>
                <a:latin typeface="+mn-lt"/>
                <a:cs typeface="Times New Roman" pitchFamily="18" charset="0"/>
              </a:rPr>
              <a:t> </a:t>
            </a:r>
            <a:fld id="{A9043AB4-914E-41F3-9E23-8AEC5A9D1CE5}" type="slidenum">
              <a:rPr lang="en-AU" sz="1000">
                <a:solidFill>
                  <a:schemeClr val="tx1"/>
                </a:solidFill>
                <a:latin typeface="+mn-lt"/>
                <a:cs typeface="Times New Roman" pitchFamily="18" charset="0"/>
              </a:rPr>
              <a:pPr algn="ctr"/>
              <a:t>3</a:t>
            </a:fld>
            <a:endParaRPr lang="en-AU" sz="1000" dirty="0">
              <a:solidFill>
                <a:schemeClr val="tx1"/>
              </a:solidFill>
              <a:latin typeface="+mn-lt"/>
              <a:cs typeface="Times New Roman" pitchFamily="18" charset="0"/>
            </a:endParaRPr>
          </a:p>
        </p:txBody>
      </p:sp>
      <p:sp>
        <p:nvSpPr>
          <p:cNvPr id="11266" name="Rectangle 4"/>
          <p:cNvSpPr>
            <a:spLocks noGrp="1" noChangeArrowheads="1"/>
          </p:cNvSpPr>
          <p:nvPr>
            <p:ph type="title" idx="4294967295"/>
          </p:nvPr>
        </p:nvSpPr>
        <p:spPr>
          <a:xfrm>
            <a:off x="0" y="381000"/>
            <a:ext cx="9144000" cy="838200"/>
          </a:xfrm>
          <a:prstGeom prst="rect">
            <a:avLst/>
          </a:prstGeom>
          <a:ln/>
        </p:spPr>
        <p:txBody>
          <a:bodyPr/>
          <a:lstStyle/>
          <a:p>
            <a:r>
              <a:rPr lang="en-US" sz="2800" dirty="0" smtClean="0">
                <a:solidFill>
                  <a:schemeClr val="tx1"/>
                </a:solidFill>
              </a:rPr>
              <a:t>Safety Requirements</a:t>
            </a:r>
            <a:endParaRPr lang="en-US" sz="2800" dirty="0">
              <a:solidFill>
                <a:schemeClr val="tx1"/>
              </a:solidFill>
            </a:endParaRPr>
          </a:p>
        </p:txBody>
      </p:sp>
      <p:graphicFrame>
        <p:nvGraphicFramePr>
          <p:cNvPr id="11283" name="Group 19"/>
          <p:cNvGraphicFramePr>
            <a:graphicFrameLocks noGrp="1"/>
          </p:cNvGraphicFramePr>
          <p:nvPr/>
        </p:nvGraphicFramePr>
        <p:xfrm>
          <a:off x="1066800" y="1752600"/>
          <a:ext cx="6553200" cy="1758950"/>
        </p:xfrm>
        <a:graphic>
          <a:graphicData uri="http://schemas.openxmlformats.org/drawingml/2006/table">
            <a:tbl>
              <a:tblPr/>
              <a:tblGrid>
                <a:gridCol w="2209800"/>
                <a:gridCol w="4343400"/>
              </a:tblGrid>
              <a:tr h="381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Safety Requirements:</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None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Risk Assessment:</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Safety Considerations:</a:t>
                      </a:r>
                      <a:endParaRPr kumimoji="0" lang="en-US" sz="16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Times New Roman" pitchFamily="18" charset="0"/>
                        </a:rPr>
                        <a:t>Environmental Considerations: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None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30</a:t>
            </a:fld>
            <a:endParaRPr lang="en-US" dirty="0">
              <a:solidFill>
                <a:schemeClr val="tx1"/>
              </a:solidFill>
            </a:endParaRPr>
          </a:p>
        </p:txBody>
      </p:sp>
      <p:sp>
        <p:nvSpPr>
          <p:cNvPr id="3" name="Rectangle 2"/>
          <p:cNvSpPr/>
          <p:nvPr/>
        </p:nvSpPr>
        <p:spPr>
          <a:xfrm>
            <a:off x="990600" y="2042279"/>
            <a:ext cx="7162800" cy="3139321"/>
          </a:xfrm>
          <a:prstGeom prst="rect">
            <a:avLst/>
          </a:prstGeom>
        </p:spPr>
        <p:txBody>
          <a:bodyPr wrap="square">
            <a:spAutoFit/>
          </a:bodyPr>
          <a:lstStyle/>
          <a:p>
            <a:r>
              <a:rPr lang="en-US" dirty="0" smtClean="0"/>
              <a:t>5. Slide a finger over the tape and smooth it down over the print to force out all air bubbles. </a:t>
            </a:r>
          </a:p>
          <a:p>
            <a:endParaRPr lang="en-US" dirty="0" smtClean="0"/>
          </a:p>
          <a:p>
            <a:pPr>
              <a:buFont typeface="Arial" pitchFamily="34" charset="0"/>
              <a:buChar char="•"/>
            </a:pPr>
            <a:r>
              <a:rPr lang="en-US" dirty="0" smtClean="0"/>
              <a:t>  Minimize or eliminate any resulting air bubbles or debris voids by rubbing with the flat surface of your fingernail. </a:t>
            </a:r>
          </a:p>
          <a:p>
            <a:endParaRPr lang="en-US" dirty="0" smtClean="0"/>
          </a:p>
          <a:p>
            <a:pPr>
              <a:buFont typeface="Arial" pitchFamily="34" charset="0"/>
              <a:buChar char="•"/>
            </a:pPr>
            <a:r>
              <a:rPr lang="en-US" dirty="0" smtClean="0"/>
              <a:t>  Larger air bubbles can be eliminated by first poking a small hole in the tape before smoothing with your fingernail.</a:t>
            </a:r>
          </a:p>
          <a:p>
            <a:endParaRPr lang="en-US" dirty="0" smtClean="0"/>
          </a:p>
          <a:p>
            <a:endParaRPr lang="en-US" dirty="0" smtClean="0"/>
          </a:p>
          <a:p>
            <a:endParaRPr lang="en-US" dirty="0"/>
          </a:p>
        </p:txBody>
      </p:sp>
      <p:sp>
        <p:nvSpPr>
          <p:cNvPr id="4" name="Rectangle 3"/>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31</a:t>
            </a:fld>
            <a:endParaRPr lang="en-US" dirty="0">
              <a:solidFill>
                <a:schemeClr val="tx1"/>
              </a:solidFill>
            </a:endParaRPr>
          </a:p>
        </p:txBody>
      </p:sp>
      <p:sp>
        <p:nvSpPr>
          <p:cNvPr id="3" name="Rectangle 2"/>
          <p:cNvSpPr/>
          <p:nvPr/>
        </p:nvSpPr>
        <p:spPr>
          <a:xfrm>
            <a:off x="838200" y="1944624"/>
            <a:ext cx="7772400" cy="923330"/>
          </a:xfrm>
          <a:prstGeom prst="rect">
            <a:avLst/>
          </a:prstGeom>
        </p:spPr>
        <p:txBody>
          <a:bodyPr wrap="square">
            <a:spAutoFit/>
          </a:bodyPr>
          <a:lstStyle/>
          <a:p>
            <a:r>
              <a:rPr lang="en-US" dirty="0" smtClean="0"/>
              <a:t>6. The print can be removed pulling up on one end of the tape and then placing  it on the fingerprint card in the same manner as the tape was placed over the  latent print. </a:t>
            </a:r>
            <a:endParaRPr lang="en-US" dirty="0"/>
          </a:p>
        </p:txBody>
      </p:sp>
      <p:pic>
        <p:nvPicPr>
          <p:cNvPr id="99330" name="Picture 2" descr="Cards are arranged in pads"/>
          <p:cNvPicPr>
            <a:picLocks noChangeAspect="1" noChangeArrowheads="1"/>
          </p:cNvPicPr>
          <p:nvPr/>
        </p:nvPicPr>
        <p:blipFill>
          <a:blip r:embed="rId3" cstate="print"/>
          <a:srcRect/>
          <a:stretch>
            <a:fillRect/>
          </a:stretch>
        </p:blipFill>
        <p:spPr bwMode="auto">
          <a:xfrm>
            <a:off x="990600" y="3392424"/>
            <a:ext cx="2182366" cy="1636776"/>
          </a:xfrm>
          <a:prstGeom prst="rect">
            <a:avLst/>
          </a:prstGeom>
          <a:noFill/>
          <a:ln>
            <a:solidFill>
              <a:schemeClr val="tx1"/>
            </a:solidFill>
          </a:ln>
        </p:spPr>
      </p:pic>
      <p:pic>
        <p:nvPicPr>
          <p:cNvPr id="99332" name="Picture 4" descr="Card is removed from pad"/>
          <p:cNvPicPr>
            <a:picLocks noChangeAspect="1" noChangeArrowheads="1"/>
          </p:cNvPicPr>
          <p:nvPr/>
        </p:nvPicPr>
        <p:blipFill>
          <a:blip r:embed="rId4" cstate="print"/>
          <a:srcRect/>
          <a:stretch>
            <a:fillRect/>
          </a:stretch>
        </p:blipFill>
        <p:spPr bwMode="auto">
          <a:xfrm>
            <a:off x="3352800" y="3392424"/>
            <a:ext cx="2182366" cy="1636776"/>
          </a:xfrm>
          <a:prstGeom prst="rect">
            <a:avLst/>
          </a:prstGeom>
          <a:noFill/>
          <a:ln>
            <a:solidFill>
              <a:schemeClr val="tx1"/>
            </a:solidFill>
          </a:ln>
        </p:spPr>
      </p:pic>
      <p:pic>
        <p:nvPicPr>
          <p:cNvPr id="99334" name="Picture 6" descr="Tape is applied to card"/>
          <p:cNvPicPr>
            <a:picLocks noChangeAspect="1" noChangeArrowheads="1"/>
          </p:cNvPicPr>
          <p:nvPr/>
        </p:nvPicPr>
        <p:blipFill>
          <a:blip r:embed="rId5" cstate="print"/>
          <a:srcRect/>
          <a:stretch>
            <a:fillRect/>
          </a:stretch>
        </p:blipFill>
        <p:spPr bwMode="auto">
          <a:xfrm>
            <a:off x="5666234" y="3392424"/>
            <a:ext cx="2182366" cy="1636776"/>
          </a:xfrm>
          <a:prstGeom prst="rect">
            <a:avLst/>
          </a:prstGeom>
          <a:noFill/>
          <a:ln>
            <a:solidFill>
              <a:schemeClr val="tx1"/>
            </a:solidFill>
          </a:ln>
        </p:spPr>
      </p:pic>
      <p:sp>
        <p:nvSpPr>
          <p:cNvPr id="7" name="Rectangle 6"/>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32</a:t>
            </a:fld>
            <a:endParaRPr lang="en-US" dirty="0">
              <a:solidFill>
                <a:schemeClr val="tx1"/>
              </a:solidFill>
            </a:endParaRPr>
          </a:p>
        </p:txBody>
      </p:sp>
      <p:sp>
        <p:nvSpPr>
          <p:cNvPr id="3" name="Rectangle 2"/>
          <p:cNvSpPr/>
          <p:nvPr/>
        </p:nvSpPr>
        <p:spPr>
          <a:xfrm>
            <a:off x="609600" y="1676400"/>
            <a:ext cx="7848600" cy="2031325"/>
          </a:xfrm>
          <a:prstGeom prst="rect">
            <a:avLst/>
          </a:prstGeom>
        </p:spPr>
        <p:txBody>
          <a:bodyPr wrap="square">
            <a:spAutoFit/>
          </a:bodyPr>
          <a:lstStyle/>
          <a:p>
            <a:r>
              <a:rPr lang="en-US" dirty="0" smtClean="0"/>
              <a:t>Magna Brush</a:t>
            </a:r>
          </a:p>
          <a:p>
            <a:endParaRPr lang="en-US" dirty="0" smtClean="0"/>
          </a:p>
          <a:p>
            <a:pPr indent="-230188">
              <a:buFont typeface="Arial" pitchFamily="34" charset="0"/>
              <a:buChar char="•"/>
            </a:pPr>
            <a:r>
              <a:rPr lang="en-US" dirty="0" smtClean="0"/>
              <a:t>Is a specially designed magnet, which picks up finely divided metallic powder. The brush has no bristles, so only the powder touches the surface containing the latent print. This characteristic reduces the chance of destroying or damaging the ridge detail of the print, which can happen with a bristle brush. </a:t>
            </a:r>
            <a:endParaRPr lang="en-US" dirty="0"/>
          </a:p>
        </p:txBody>
      </p:sp>
      <p:sp>
        <p:nvSpPr>
          <p:cNvPr id="4" name="Rectangle 3"/>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sp>
        <p:nvSpPr>
          <p:cNvPr id="5" name="Rectangle 4"/>
          <p:cNvSpPr/>
          <p:nvPr/>
        </p:nvSpPr>
        <p:spPr>
          <a:xfrm>
            <a:off x="609600" y="4038600"/>
            <a:ext cx="8305800" cy="1200329"/>
          </a:xfrm>
          <a:prstGeom prst="rect">
            <a:avLst/>
          </a:prstGeom>
        </p:spPr>
        <p:txBody>
          <a:bodyPr wrap="square">
            <a:spAutoFit/>
          </a:bodyPr>
          <a:lstStyle/>
          <a:p>
            <a:pPr indent="-230188">
              <a:buFont typeface="Arial" pitchFamily="34" charset="0"/>
              <a:buChar char="•"/>
            </a:pPr>
            <a:r>
              <a:rPr lang="en-US" dirty="0" smtClean="0"/>
              <a:t>This method also permits the use of the same powder over and over again, conserving the powder and leaving cleaner surfaces. Excellent latent prints have been developed on paper, wood, leather, and other slightly porous surfaces using the Magna Brush.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33</a:t>
            </a:fld>
            <a:endParaRPr lang="en-US" dirty="0">
              <a:solidFill>
                <a:schemeClr val="tx1"/>
              </a:solidFill>
            </a:endParaRPr>
          </a:p>
        </p:txBody>
      </p:sp>
      <p:pic>
        <p:nvPicPr>
          <p:cNvPr id="100355" name="Picture 3" descr="EVIDENT Magnetic Applicator"/>
          <p:cNvPicPr>
            <a:picLocks noChangeAspect="1" noChangeArrowheads="1"/>
          </p:cNvPicPr>
          <p:nvPr/>
        </p:nvPicPr>
        <p:blipFill>
          <a:blip r:embed="rId3" cstate="print"/>
          <a:srcRect/>
          <a:stretch>
            <a:fillRect/>
          </a:stretch>
        </p:blipFill>
        <p:spPr bwMode="auto">
          <a:xfrm>
            <a:off x="6934200" y="2667000"/>
            <a:ext cx="1600200" cy="1200150"/>
          </a:xfrm>
          <a:prstGeom prst="rect">
            <a:avLst/>
          </a:prstGeom>
          <a:noFill/>
          <a:ln>
            <a:solidFill>
              <a:schemeClr val="tx1"/>
            </a:solidFill>
          </a:ln>
        </p:spPr>
      </p:pic>
      <p:pic>
        <p:nvPicPr>
          <p:cNvPr id="100356" name="Picture 4" descr="EVIDENT Magnetic Applicator"/>
          <p:cNvPicPr>
            <a:picLocks noChangeAspect="1" noChangeArrowheads="1"/>
          </p:cNvPicPr>
          <p:nvPr/>
        </p:nvPicPr>
        <p:blipFill>
          <a:blip r:embed="rId4" cstate="print"/>
          <a:srcRect/>
          <a:stretch>
            <a:fillRect/>
          </a:stretch>
        </p:blipFill>
        <p:spPr bwMode="auto">
          <a:xfrm>
            <a:off x="6934200" y="3962400"/>
            <a:ext cx="1600200" cy="1200150"/>
          </a:xfrm>
          <a:prstGeom prst="rect">
            <a:avLst/>
          </a:prstGeom>
          <a:noFill/>
          <a:ln>
            <a:solidFill>
              <a:schemeClr val="tx1"/>
            </a:solidFill>
          </a:ln>
        </p:spPr>
      </p:pic>
      <p:pic>
        <p:nvPicPr>
          <p:cNvPr id="100357" name="Picture 5" descr="EVIDENT Magnetic Applicator"/>
          <p:cNvPicPr>
            <a:picLocks noChangeAspect="1" noChangeArrowheads="1"/>
          </p:cNvPicPr>
          <p:nvPr/>
        </p:nvPicPr>
        <p:blipFill>
          <a:blip r:embed="rId5" cstate="print"/>
          <a:srcRect/>
          <a:stretch>
            <a:fillRect/>
          </a:stretch>
        </p:blipFill>
        <p:spPr bwMode="auto">
          <a:xfrm>
            <a:off x="6934200" y="5257800"/>
            <a:ext cx="1600200" cy="1200150"/>
          </a:xfrm>
          <a:prstGeom prst="rect">
            <a:avLst/>
          </a:prstGeom>
          <a:noFill/>
          <a:ln>
            <a:solidFill>
              <a:schemeClr val="tx1"/>
            </a:solidFill>
          </a:ln>
        </p:spPr>
      </p:pic>
      <p:pic>
        <p:nvPicPr>
          <p:cNvPr id="100354" name="Picture 2" descr="EVIDENT Magnetic Applicator"/>
          <p:cNvPicPr>
            <a:picLocks noChangeAspect="1" noChangeArrowheads="1"/>
          </p:cNvPicPr>
          <p:nvPr/>
        </p:nvPicPr>
        <p:blipFill>
          <a:blip r:embed="rId6" cstate="print"/>
          <a:srcRect/>
          <a:stretch>
            <a:fillRect/>
          </a:stretch>
        </p:blipFill>
        <p:spPr bwMode="auto">
          <a:xfrm>
            <a:off x="6934200" y="1390649"/>
            <a:ext cx="1600200" cy="1200151"/>
          </a:xfrm>
          <a:prstGeom prst="rect">
            <a:avLst/>
          </a:prstGeom>
          <a:noFill/>
          <a:ln>
            <a:solidFill>
              <a:schemeClr val="tx1"/>
            </a:solidFill>
          </a:ln>
        </p:spPr>
      </p:pic>
      <p:sp>
        <p:nvSpPr>
          <p:cNvPr id="8" name="Rectangle 7"/>
          <p:cNvSpPr/>
          <p:nvPr/>
        </p:nvSpPr>
        <p:spPr>
          <a:xfrm>
            <a:off x="533400" y="2209800"/>
            <a:ext cx="6019800" cy="923330"/>
          </a:xfrm>
          <a:prstGeom prst="rect">
            <a:avLst/>
          </a:prstGeom>
        </p:spPr>
        <p:txBody>
          <a:bodyPr wrap="square">
            <a:spAutoFit/>
          </a:bodyPr>
          <a:lstStyle/>
          <a:p>
            <a:pPr>
              <a:buFont typeface="Arial" pitchFamily="34" charset="0"/>
              <a:buChar char="•"/>
            </a:pPr>
            <a:r>
              <a:rPr lang="en-US" dirty="0" smtClean="0"/>
              <a:t>  Coated paper and paperboard surfaces such as cigarette packs and cartons present unique issues in processing with conventional chemicals and powders.</a:t>
            </a:r>
            <a:endParaRPr lang="en-US" dirty="0"/>
          </a:p>
        </p:txBody>
      </p:sp>
      <p:sp>
        <p:nvSpPr>
          <p:cNvPr id="9" name="Rectangle 8"/>
          <p:cNvSpPr/>
          <p:nvPr/>
        </p:nvSpPr>
        <p:spPr>
          <a:xfrm>
            <a:off x="609600" y="3276600"/>
            <a:ext cx="6019800" cy="923330"/>
          </a:xfrm>
          <a:prstGeom prst="rect">
            <a:avLst/>
          </a:prstGeom>
        </p:spPr>
        <p:txBody>
          <a:bodyPr wrap="square">
            <a:spAutoFit/>
          </a:bodyPr>
          <a:lstStyle/>
          <a:p>
            <a:pPr>
              <a:buFont typeface="Arial" pitchFamily="34" charset="0"/>
              <a:buChar char="•"/>
            </a:pPr>
            <a:r>
              <a:rPr lang="en-US" dirty="0" smtClean="0"/>
              <a:t>  Because of the semi-porous nature of these surfaces, magnetic powders adhere to the ridge detail while reducing background contamination.</a:t>
            </a:r>
            <a:endParaRPr lang="en-US" dirty="0"/>
          </a:p>
        </p:txBody>
      </p:sp>
      <p:sp>
        <p:nvSpPr>
          <p:cNvPr id="10" name="Rectangle 9"/>
          <p:cNvSpPr/>
          <p:nvPr/>
        </p:nvSpPr>
        <p:spPr>
          <a:xfrm>
            <a:off x="609600" y="4495800"/>
            <a:ext cx="6019800" cy="646331"/>
          </a:xfrm>
          <a:prstGeom prst="rect">
            <a:avLst/>
          </a:prstGeom>
        </p:spPr>
        <p:txBody>
          <a:bodyPr wrap="square">
            <a:spAutoFit/>
          </a:bodyPr>
          <a:lstStyle/>
          <a:p>
            <a:pPr>
              <a:buFont typeface="Arial" pitchFamily="34" charset="0"/>
              <a:buChar char="•"/>
            </a:pPr>
            <a:r>
              <a:rPr lang="en-US" dirty="0" smtClean="0"/>
              <a:t>  Gentle application of Dual Contrast Magnetic Powder reveals detailed latent fingerprints.</a:t>
            </a:r>
            <a:endParaRPr lang="en-US" dirty="0"/>
          </a:p>
        </p:txBody>
      </p:sp>
      <p:sp>
        <p:nvSpPr>
          <p:cNvPr id="11" name="Rectangle 10"/>
          <p:cNvSpPr/>
          <p:nvPr/>
        </p:nvSpPr>
        <p:spPr>
          <a:xfrm>
            <a:off x="685800" y="5486400"/>
            <a:ext cx="5943600" cy="646331"/>
          </a:xfrm>
          <a:prstGeom prst="rect">
            <a:avLst/>
          </a:prstGeom>
        </p:spPr>
        <p:txBody>
          <a:bodyPr wrap="square">
            <a:spAutoFit/>
          </a:bodyPr>
          <a:lstStyle/>
          <a:p>
            <a:pPr>
              <a:buFont typeface="Arial" pitchFamily="34" charset="0"/>
              <a:buChar char="•"/>
            </a:pPr>
            <a:r>
              <a:rPr lang="en-US" dirty="0" smtClean="0"/>
              <a:t>  Dual contrast powders allow visualization on multi-colored surfaces.  </a:t>
            </a:r>
            <a:endParaRPr lang="en-US" dirty="0"/>
          </a:p>
        </p:txBody>
      </p:sp>
      <p:sp>
        <p:nvSpPr>
          <p:cNvPr id="12" name="Rectangle 11"/>
          <p:cNvSpPr/>
          <p:nvPr/>
        </p:nvSpPr>
        <p:spPr>
          <a:xfrm>
            <a:off x="0" y="467380"/>
            <a:ext cx="9144000" cy="523220"/>
          </a:xfrm>
          <a:prstGeom prst="rect">
            <a:avLst/>
          </a:prstGeom>
        </p:spPr>
        <p:txBody>
          <a:bodyPr wrap="square">
            <a:spAutoFit/>
          </a:bodyPr>
          <a:lstStyle/>
          <a:p>
            <a:pPr algn="ctr"/>
            <a:r>
              <a:rPr lang="en-US" sz="2800" dirty="0" smtClean="0"/>
              <a:t>Latent prints </a:t>
            </a:r>
            <a:endParaRPr lang="en-US" sz="2800" dirty="0"/>
          </a:p>
        </p:txBody>
      </p:sp>
      <p:sp>
        <p:nvSpPr>
          <p:cNvPr id="13" name="Rectangle 12"/>
          <p:cNvSpPr/>
          <p:nvPr/>
        </p:nvSpPr>
        <p:spPr>
          <a:xfrm>
            <a:off x="609600" y="1600200"/>
            <a:ext cx="1556836" cy="369332"/>
          </a:xfrm>
          <a:prstGeom prst="rect">
            <a:avLst/>
          </a:prstGeom>
        </p:spPr>
        <p:txBody>
          <a:bodyPr wrap="none">
            <a:spAutoFit/>
          </a:bodyPr>
          <a:lstStyle/>
          <a:p>
            <a:r>
              <a:rPr lang="en-US" dirty="0" smtClean="0"/>
              <a:t>Magna Brush</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34</a:t>
            </a:fld>
            <a:endParaRPr lang="en-US" dirty="0">
              <a:solidFill>
                <a:schemeClr val="tx1"/>
              </a:solidFill>
            </a:endParaRPr>
          </a:p>
        </p:txBody>
      </p:sp>
      <p:sp>
        <p:nvSpPr>
          <p:cNvPr id="3" name="Rectangle 2"/>
          <p:cNvSpPr/>
          <p:nvPr/>
        </p:nvSpPr>
        <p:spPr>
          <a:xfrm>
            <a:off x="0" y="381000"/>
            <a:ext cx="9144000" cy="523220"/>
          </a:xfrm>
          <a:prstGeom prst="rect">
            <a:avLst/>
          </a:prstGeom>
        </p:spPr>
        <p:txBody>
          <a:bodyPr wrap="square">
            <a:spAutoFit/>
          </a:bodyPr>
          <a:lstStyle/>
          <a:p>
            <a:pPr algn="ctr"/>
            <a:r>
              <a:rPr lang="en-US" sz="2800" dirty="0" smtClean="0"/>
              <a:t>Inked Prints</a:t>
            </a:r>
            <a:endParaRPr lang="en-US" sz="2800" dirty="0"/>
          </a:p>
        </p:txBody>
      </p:sp>
      <p:sp>
        <p:nvSpPr>
          <p:cNvPr id="4" name="Rectangle 3"/>
          <p:cNvSpPr/>
          <p:nvPr/>
        </p:nvSpPr>
        <p:spPr>
          <a:xfrm>
            <a:off x="609600" y="1676400"/>
            <a:ext cx="7848600" cy="646331"/>
          </a:xfrm>
          <a:prstGeom prst="rect">
            <a:avLst/>
          </a:prstGeom>
        </p:spPr>
        <p:txBody>
          <a:bodyPr wrap="square">
            <a:spAutoFit/>
          </a:bodyPr>
          <a:lstStyle/>
          <a:p>
            <a:r>
              <a:rPr lang="en-US" dirty="0" smtClean="0"/>
              <a:t>Inked prints are those taken directly from a person’s fingers through the use of an ink pad or block.</a:t>
            </a:r>
            <a:endParaRPr lang="en-US" dirty="0"/>
          </a:p>
        </p:txBody>
      </p:sp>
      <p:sp>
        <p:nvSpPr>
          <p:cNvPr id="5" name="Rectangle 4"/>
          <p:cNvSpPr/>
          <p:nvPr/>
        </p:nvSpPr>
        <p:spPr>
          <a:xfrm>
            <a:off x="609600" y="2514600"/>
            <a:ext cx="7848600" cy="2031325"/>
          </a:xfrm>
          <a:prstGeom prst="rect">
            <a:avLst/>
          </a:prstGeom>
        </p:spPr>
        <p:txBody>
          <a:bodyPr wrap="square">
            <a:spAutoFit/>
          </a:bodyPr>
          <a:lstStyle/>
          <a:p>
            <a:r>
              <a:rPr lang="en-US" dirty="0" smtClean="0"/>
              <a:t>Most biometrics are taken using electronic scanners on the BAT, HIIDE or SEEK.</a:t>
            </a:r>
          </a:p>
          <a:p>
            <a:endParaRPr lang="en-US" dirty="0" smtClean="0"/>
          </a:p>
          <a:p>
            <a:r>
              <a:rPr lang="en-US" dirty="0" smtClean="0"/>
              <a:t>If these devices are broken or a unit does not have one, you will be required to take ink prints.</a:t>
            </a:r>
          </a:p>
          <a:p>
            <a:endParaRPr lang="en-US" dirty="0" smtClean="0"/>
          </a:p>
          <a:p>
            <a:r>
              <a:rPr lang="en-US" dirty="0" smtClean="0"/>
              <a:t>Post mortem prints can also be taken.</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35</a:t>
            </a:fld>
            <a:endParaRPr lang="en-US" sz="1000" dirty="0">
              <a:solidFill>
                <a:schemeClr val="tx1"/>
              </a:solidFill>
            </a:endParaRPr>
          </a:p>
        </p:txBody>
      </p:sp>
      <p:sp>
        <p:nvSpPr>
          <p:cNvPr id="6" name="Rectangle 5"/>
          <p:cNvSpPr/>
          <p:nvPr/>
        </p:nvSpPr>
        <p:spPr>
          <a:xfrm>
            <a:off x="0" y="381000"/>
            <a:ext cx="9144000" cy="523220"/>
          </a:xfrm>
          <a:prstGeom prst="rect">
            <a:avLst/>
          </a:prstGeom>
        </p:spPr>
        <p:txBody>
          <a:bodyPr wrap="square">
            <a:spAutoFit/>
          </a:bodyPr>
          <a:lstStyle/>
          <a:p>
            <a:pPr algn="ctr"/>
            <a:r>
              <a:rPr lang="en-US" sz="2800" dirty="0" smtClean="0"/>
              <a:t>Fingerprinting Process</a:t>
            </a:r>
            <a:endParaRPr lang="en-US" sz="2800" dirty="0"/>
          </a:p>
        </p:txBody>
      </p:sp>
      <p:sp>
        <p:nvSpPr>
          <p:cNvPr id="7" name="Rectangle 6"/>
          <p:cNvSpPr/>
          <p:nvPr/>
        </p:nvSpPr>
        <p:spPr>
          <a:xfrm>
            <a:off x="533400" y="1600200"/>
            <a:ext cx="8077200" cy="1200329"/>
          </a:xfrm>
          <a:prstGeom prst="rect">
            <a:avLst/>
          </a:prstGeom>
        </p:spPr>
        <p:txBody>
          <a:bodyPr wrap="square">
            <a:spAutoFit/>
          </a:bodyPr>
          <a:lstStyle/>
          <a:p>
            <a:r>
              <a:rPr lang="en-US" dirty="0" smtClean="0"/>
              <a:t>The recommended height for recording legible fingerprints is approximately 39 inches from the floor. This allows the forearm of an average adult to be parallel with the floor. This is the recommended position to record fingerprints.</a:t>
            </a:r>
          </a:p>
          <a:p>
            <a:r>
              <a:rPr lang="en-US" dirty="0" smtClean="0"/>
              <a:t> </a:t>
            </a:r>
          </a:p>
        </p:txBody>
      </p:sp>
      <p:pic>
        <p:nvPicPr>
          <p:cNvPr id="36868" name="Picture 4" descr="Dual Cardholder Kit with Large Perfect Print Pad and Folding Stand"/>
          <p:cNvPicPr>
            <a:picLocks noChangeAspect="1" noChangeArrowheads="1"/>
          </p:cNvPicPr>
          <p:nvPr/>
        </p:nvPicPr>
        <p:blipFill>
          <a:blip r:embed="rId3" cstate="print"/>
          <a:srcRect/>
          <a:stretch>
            <a:fillRect/>
          </a:stretch>
        </p:blipFill>
        <p:spPr bwMode="auto">
          <a:xfrm>
            <a:off x="4876800" y="2971800"/>
            <a:ext cx="3048000" cy="3048001"/>
          </a:xfrm>
          <a:prstGeom prst="rect">
            <a:avLst/>
          </a:prstGeom>
          <a:noFill/>
          <a:ln>
            <a:solidFill>
              <a:schemeClr val="tx1"/>
            </a:solidFill>
          </a:ln>
        </p:spPr>
      </p:pic>
      <p:pic>
        <p:nvPicPr>
          <p:cNvPr id="36870" name="Picture 6" descr="Portable Fingerprint Kit with Porelon Pad, Folding Stand and Case"/>
          <p:cNvPicPr>
            <a:picLocks noChangeAspect="1" noChangeArrowheads="1"/>
          </p:cNvPicPr>
          <p:nvPr/>
        </p:nvPicPr>
        <p:blipFill>
          <a:blip r:embed="rId4" cstate="print"/>
          <a:srcRect/>
          <a:stretch>
            <a:fillRect/>
          </a:stretch>
        </p:blipFill>
        <p:spPr bwMode="auto">
          <a:xfrm>
            <a:off x="1066800" y="2971800"/>
            <a:ext cx="3048000" cy="3048001"/>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bwMode="auto">
          <a:prstGeom prst="rect">
            <a:avLst/>
          </a:prstGeom>
          <a:noFill/>
          <a:ln>
            <a:miter lim="800000"/>
            <a:headEnd/>
            <a:tailEnd/>
          </a:ln>
        </p:spPr>
        <p:txBody>
          <a:bodyPr anchor="ctr"/>
          <a:lstStyle/>
          <a:p>
            <a:pPr algn="ctr"/>
            <a:r>
              <a:rPr lang="en-AU" sz="1000" dirty="0">
                <a:solidFill>
                  <a:schemeClr val="tx1"/>
                </a:solidFill>
                <a:cs typeface="Times New Roman" pitchFamily="18" charset="0"/>
              </a:rPr>
              <a:t> </a:t>
            </a:r>
            <a:fld id="{CD565F0A-E278-4B41-A4C6-D7A56F5C6DEE}" type="slidenum">
              <a:rPr lang="en-AU" sz="1000">
                <a:solidFill>
                  <a:schemeClr val="tx1"/>
                </a:solidFill>
                <a:cs typeface="Times New Roman" pitchFamily="18" charset="0"/>
              </a:rPr>
              <a:pPr algn="ctr"/>
              <a:t>36</a:t>
            </a:fld>
            <a:endParaRPr lang="en-AU" sz="1000" dirty="0">
              <a:solidFill>
                <a:schemeClr val="tx1"/>
              </a:solidFill>
              <a:cs typeface="Times New Roman" pitchFamily="18" charset="0"/>
            </a:endParaRPr>
          </a:p>
        </p:txBody>
      </p:sp>
      <p:sp>
        <p:nvSpPr>
          <p:cNvPr id="5" name="Rectangle 4"/>
          <p:cNvSpPr/>
          <p:nvPr/>
        </p:nvSpPr>
        <p:spPr>
          <a:xfrm>
            <a:off x="457200" y="1093887"/>
            <a:ext cx="7924800" cy="5078313"/>
          </a:xfrm>
          <a:prstGeom prst="rect">
            <a:avLst/>
          </a:prstGeom>
        </p:spPr>
        <p:txBody>
          <a:bodyPr wrap="square">
            <a:spAutoFit/>
          </a:bodyPr>
          <a:lstStyle/>
          <a:p>
            <a:endParaRPr lang="en-US" dirty="0" smtClean="0"/>
          </a:p>
          <a:p>
            <a:r>
              <a:rPr lang="en-US" dirty="0" smtClean="0"/>
              <a:t>The individual's hands should be cleaned prior to printing: </a:t>
            </a:r>
          </a:p>
          <a:p>
            <a:endParaRPr lang="en-US" dirty="0" smtClean="0"/>
          </a:p>
          <a:p>
            <a:pPr indent="-115888">
              <a:buFont typeface="Arial" pitchFamily="34" charset="0"/>
              <a:buChar char="•"/>
            </a:pPr>
            <a:r>
              <a:rPr lang="en-US" dirty="0" smtClean="0"/>
              <a:t> Always stand at the individual’s left, whether you are rolling his left or right-hand fingers.  The individual should stand at forearm’s length from the edge of the bench and should be slightly behind you.</a:t>
            </a:r>
          </a:p>
          <a:p>
            <a:pPr indent="-115888">
              <a:buFont typeface="Arial" pitchFamily="34" charset="0"/>
              <a:buChar char="•"/>
            </a:pPr>
            <a:endParaRPr lang="en-US" dirty="0" smtClean="0"/>
          </a:p>
          <a:p>
            <a:pPr indent="-115888">
              <a:buFont typeface="Arial" pitchFamily="34" charset="0"/>
              <a:buChar char="•"/>
            </a:pPr>
            <a:r>
              <a:rPr lang="en-US" dirty="0" smtClean="0"/>
              <a:t>Instruct the individual to look away from the fingerprint device, not to assist in the fingerprint process, and to relax. Grasp the individual's right hand at the base of the thumb with your right hand. Cup your hand over the individual's fingers, tucking under those fingers not being printed. Guide the finger being printed with your left hand. </a:t>
            </a:r>
          </a:p>
          <a:p>
            <a:pPr indent="-115888">
              <a:buFont typeface="Arial" pitchFamily="34" charset="0"/>
              <a:buChar char="•"/>
            </a:pPr>
            <a:endParaRPr lang="en-US" dirty="0" smtClean="0"/>
          </a:p>
          <a:p>
            <a:pPr indent="-117475">
              <a:buFont typeface="Arial" pitchFamily="34" charset="0"/>
              <a:buChar char="•"/>
            </a:pPr>
            <a:r>
              <a:rPr lang="en-US" dirty="0" smtClean="0"/>
              <a:t> If using the ink and paper method, roll the finger on the inking plate or pad so the entire fingerprint pattern area is evenly covered with ink. The ink should cover from one edge of the nail to the other and from the crease of the first joint to the tip of the finger. Using the correct amount of ink is vital. </a:t>
            </a:r>
          </a:p>
          <a:p>
            <a:pPr indent="-117475" algn="ctr"/>
            <a:r>
              <a:rPr lang="en-US" b="1" dirty="0" smtClean="0"/>
              <a:t>More prints are ruined from too much ink rather than from too little</a:t>
            </a:r>
          </a:p>
        </p:txBody>
      </p:sp>
      <p:sp>
        <p:nvSpPr>
          <p:cNvPr id="7" name="Rectangle 6"/>
          <p:cNvSpPr/>
          <p:nvPr/>
        </p:nvSpPr>
        <p:spPr>
          <a:xfrm>
            <a:off x="0" y="314980"/>
            <a:ext cx="9144000" cy="523220"/>
          </a:xfrm>
          <a:prstGeom prst="rect">
            <a:avLst/>
          </a:prstGeom>
        </p:spPr>
        <p:txBody>
          <a:bodyPr wrap="square">
            <a:spAutoFit/>
          </a:bodyPr>
          <a:lstStyle/>
          <a:p>
            <a:pPr algn="ctr"/>
            <a:r>
              <a:rPr lang="en-US" sz="2800" dirty="0" smtClean="0"/>
              <a:t>Fingerprinting Process</a:t>
            </a:r>
            <a:endParaRPr lang="en-US" sz="28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2"/>
          </p:nvPr>
        </p:nvSpPr>
        <p:spPr bwMode="auto">
          <a:prstGeom prst="rect">
            <a:avLst/>
          </a:prstGeom>
          <a:noFill/>
          <a:ln>
            <a:miter lim="800000"/>
            <a:headEnd/>
            <a:tailEnd/>
          </a:ln>
        </p:spPr>
        <p:txBody>
          <a:bodyPr anchor="ctr"/>
          <a:lstStyle/>
          <a:p>
            <a:pPr algn="ctr"/>
            <a:r>
              <a:rPr lang="en-AU" sz="1000" dirty="0">
                <a:solidFill>
                  <a:schemeClr val="tx1"/>
                </a:solidFill>
                <a:cs typeface="Times New Roman" pitchFamily="18" charset="0"/>
              </a:rPr>
              <a:t> </a:t>
            </a:r>
            <a:fld id="{DD21F173-8115-41EE-8741-32825EC88EC0}" type="slidenum">
              <a:rPr lang="en-AU" sz="1000">
                <a:solidFill>
                  <a:schemeClr val="tx1"/>
                </a:solidFill>
                <a:cs typeface="Times New Roman" pitchFamily="18" charset="0"/>
              </a:rPr>
              <a:pPr algn="ctr"/>
              <a:t>37</a:t>
            </a:fld>
            <a:endParaRPr lang="en-AU" sz="1000" dirty="0">
              <a:solidFill>
                <a:schemeClr val="tx1"/>
              </a:solidFill>
              <a:cs typeface="Times New Roman" pitchFamily="18" charset="0"/>
            </a:endParaRPr>
          </a:p>
        </p:txBody>
      </p:sp>
      <p:sp>
        <p:nvSpPr>
          <p:cNvPr id="7" name="Rectangle 6"/>
          <p:cNvSpPr/>
          <p:nvPr/>
        </p:nvSpPr>
        <p:spPr>
          <a:xfrm>
            <a:off x="457200" y="1828800"/>
            <a:ext cx="8229600" cy="3693319"/>
          </a:xfrm>
          <a:prstGeom prst="rect">
            <a:avLst/>
          </a:prstGeom>
        </p:spPr>
        <p:txBody>
          <a:bodyPr wrap="square">
            <a:spAutoFit/>
          </a:bodyPr>
          <a:lstStyle/>
          <a:p>
            <a:pPr indent="-115888">
              <a:buFont typeface="Arial" pitchFamily="34" charset="0"/>
              <a:buChar char="•"/>
            </a:pPr>
            <a:r>
              <a:rPr lang="en-US" dirty="0" smtClean="0"/>
              <a:t> When taking the rolled impression, the side of the finger bulb is placed upon the card or platen. The finger is then rolled to the other side until it faces the opposite direction. </a:t>
            </a:r>
          </a:p>
          <a:p>
            <a:endParaRPr lang="en-US" dirty="0" smtClean="0"/>
          </a:p>
          <a:p>
            <a:pPr indent="-115888">
              <a:buFont typeface="Arial" pitchFamily="34" charset="0"/>
              <a:buChar char="•"/>
            </a:pPr>
            <a:r>
              <a:rPr lang="en-US" dirty="0" smtClean="0"/>
              <a:t> Care should be exercised so the bulb of each finger, from tip to below the first joint, is rolled evenly. Generally, the weight of the finger is the maximum pressure needed to clearly record a fingerprint. In order to take advantage of the natural movement of the forearm, the hand should be rotated from the more difficult position to the easiest position. This requires the thumbs be rolled toward and the fingers away from the center of the individual's body. </a:t>
            </a:r>
          </a:p>
          <a:p>
            <a:endParaRPr lang="en-US" dirty="0" smtClean="0"/>
          </a:p>
          <a:p>
            <a:pPr indent="-115888">
              <a:buFont typeface="Arial" pitchFamily="34" charset="0"/>
              <a:buChar char="•"/>
            </a:pPr>
            <a:r>
              <a:rPr lang="en-US" dirty="0" smtClean="0"/>
              <a:t> Roll each finger from nail to nail in the appropriate space, taking care to lift each finger up after rolling to avoid smudging. </a:t>
            </a:r>
            <a:endParaRPr lang="en-US" dirty="0"/>
          </a:p>
        </p:txBody>
      </p:sp>
      <p:sp>
        <p:nvSpPr>
          <p:cNvPr id="8" name="Rectangle 7"/>
          <p:cNvSpPr/>
          <p:nvPr/>
        </p:nvSpPr>
        <p:spPr>
          <a:xfrm>
            <a:off x="0" y="381000"/>
            <a:ext cx="9144000" cy="523220"/>
          </a:xfrm>
          <a:prstGeom prst="rect">
            <a:avLst/>
          </a:prstGeom>
        </p:spPr>
        <p:txBody>
          <a:bodyPr wrap="square">
            <a:spAutoFit/>
          </a:bodyPr>
          <a:lstStyle/>
          <a:p>
            <a:pPr algn="ctr"/>
            <a:r>
              <a:rPr lang="en-US" sz="2800" dirty="0" smtClean="0"/>
              <a:t>Fingerprinting Process</a:t>
            </a:r>
            <a:endParaRPr lang="en-US" sz="28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38</a:t>
            </a:fld>
            <a:endParaRPr lang="en-US" sz="1000" dirty="0">
              <a:solidFill>
                <a:schemeClr val="tx1"/>
              </a:solidFill>
            </a:endParaRPr>
          </a:p>
        </p:txBody>
      </p:sp>
      <p:sp>
        <p:nvSpPr>
          <p:cNvPr id="8" name="Rectangle 7"/>
          <p:cNvSpPr/>
          <p:nvPr/>
        </p:nvSpPr>
        <p:spPr>
          <a:xfrm>
            <a:off x="533400" y="1828800"/>
            <a:ext cx="7086600" cy="1754326"/>
          </a:xfrm>
          <a:prstGeom prst="rect">
            <a:avLst/>
          </a:prstGeom>
        </p:spPr>
        <p:txBody>
          <a:bodyPr wrap="square">
            <a:spAutoFit/>
          </a:bodyPr>
          <a:lstStyle/>
          <a:p>
            <a:pPr indent="-115888">
              <a:buFont typeface="Arial" pitchFamily="34" charset="0"/>
              <a:buChar char="•"/>
            </a:pPr>
            <a:r>
              <a:rPr lang="en-US" dirty="0" smtClean="0"/>
              <a:t> When using the ink and paper method and a rolled impression is not acceptable, you may use an adhesive retab to cover the fingerprint in its space. (Only two retabs can be applied to each fingerprint block.) </a:t>
            </a:r>
          </a:p>
          <a:p>
            <a:pPr marL="115888" indent="-115888">
              <a:buFont typeface="Arial" pitchFamily="34" charset="0"/>
              <a:buChar char="•"/>
            </a:pPr>
            <a:endParaRPr lang="en-US" dirty="0" smtClean="0"/>
          </a:p>
          <a:p>
            <a:pPr marL="115888" indent="-115888">
              <a:buFont typeface="Arial" pitchFamily="34" charset="0"/>
              <a:buChar char="•"/>
            </a:pPr>
            <a:r>
              <a:rPr lang="en-US" dirty="0" smtClean="0"/>
              <a:t> For live scan, the image should be deleted and retaken. </a:t>
            </a:r>
            <a:endParaRPr lang="en-US" dirty="0"/>
          </a:p>
        </p:txBody>
      </p:sp>
      <p:sp>
        <p:nvSpPr>
          <p:cNvPr id="9" name="Rectangle 8"/>
          <p:cNvSpPr/>
          <p:nvPr/>
        </p:nvSpPr>
        <p:spPr>
          <a:xfrm>
            <a:off x="0" y="381000"/>
            <a:ext cx="9144000" cy="523220"/>
          </a:xfrm>
          <a:prstGeom prst="rect">
            <a:avLst/>
          </a:prstGeom>
        </p:spPr>
        <p:txBody>
          <a:bodyPr wrap="square">
            <a:spAutoFit/>
          </a:bodyPr>
          <a:lstStyle/>
          <a:p>
            <a:pPr algn="ctr"/>
            <a:r>
              <a:rPr lang="en-US" sz="2800" dirty="0" smtClean="0"/>
              <a:t>Fingerprinting Process</a:t>
            </a:r>
            <a:endParaRPr lang="en-US" sz="28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39</a:t>
            </a:fld>
            <a:endParaRPr lang="en-US" sz="1000" dirty="0">
              <a:solidFill>
                <a:schemeClr val="tx1"/>
              </a:solidFill>
            </a:endParaRPr>
          </a:p>
        </p:txBody>
      </p:sp>
      <p:sp>
        <p:nvSpPr>
          <p:cNvPr id="167" name="Rectangle 166"/>
          <p:cNvSpPr/>
          <p:nvPr/>
        </p:nvSpPr>
        <p:spPr>
          <a:xfrm>
            <a:off x="533400" y="1600200"/>
            <a:ext cx="8305800" cy="4524315"/>
          </a:xfrm>
          <a:prstGeom prst="rect">
            <a:avLst/>
          </a:prstGeom>
        </p:spPr>
        <p:txBody>
          <a:bodyPr wrap="square">
            <a:spAutoFit/>
          </a:bodyPr>
          <a:lstStyle/>
          <a:p>
            <a:pPr indent="-115888">
              <a:buFont typeface="Arial" pitchFamily="34" charset="0"/>
              <a:buChar char="•"/>
            </a:pPr>
            <a:r>
              <a:rPr lang="en-US" dirty="0" smtClean="0"/>
              <a:t> For a Type-4, plain impressions are typically printed last. The technician simultaneously presses the individual's four fingers (of the right hand), keeping the fingers together on the surface of the card or live scan device (at a 45-degree angle) to capture all four fingers in the allotted space. </a:t>
            </a:r>
          </a:p>
          <a:p>
            <a:pPr marL="115888" indent="-115888">
              <a:buFont typeface="Arial" pitchFamily="34" charset="0"/>
              <a:buChar char="•"/>
            </a:pPr>
            <a:endParaRPr lang="en-US" dirty="0" smtClean="0"/>
          </a:p>
          <a:p>
            <a:pPr indent="-115888">
              <a:buFont typeface="Arial" pitchFamily="34" charset="0"/>
              <a:buChar char="•"/>
            </a:pPr>
            <a:r>
              <a:rPr lang="en-US" dirty="0" smtClean="0"/>
              <a:t> Repeat this process for the left hand and then print both thumbs. Type-14 capture protocol requires the technician to simultaneously press the individual's four fingers on the surface of the live scan device at a 90-degree vertical angle.</a:t>
            </a:r>
          </a:p>
          <a:p>
            <a:pPr marL="115888" indent="-115888">
              <a:buFont typeface="Arial" pitchFamily="34" charset="0"/>
              <a:buChar char="•"/>
            </a:pPr>
            <a:endParaRPr lang="en-US" dirty="0" smtClean="0"/>
          </a:p>
          <a:p>
            <a:pPr indent="-115888">
              <a:buFont typeface="Arial" pitchFamily="34" charset="0"/>
              <a:buChar char="•"/>
            </a:pPr>
            <a:r>
              <a:rPr lang="en-US" dirty="0" smtClean="0"/>
              <a:t> Care should be taken to capture all fingers in the allotted space. Repeat this process for the left hand and then print both thumbs simultaneously (4-4-2 method). Capturing all fingers and thumbs in a vertical position improves finger segmentation software accuracy. </a:t>
            </a:r>
          </a:p>
          <a:p>
            <a:pPr marL="115888" indent="-115888">
              <a:buFont typeface="Arial" pitchFamily="34" charset="0"/>
              <a:buChar char="•"/>
            </a:pPr>
            <a:endParaRPr lang="en-US" dirty="0" smtClean="0"/>
          </a:p>
          <a:p>
            <a:pPr indent="-115888">
              <a:buFont typeface="Arial" pitchFamily="34" charset="0"/>
              <a:buChar char="•"/>
            </a:pPr>
            <a:r>
              <a:rPr lang="en-US" dirty="0" smtClean="0"/>
              <a:t> Complete all required textual information. It is important to enter the appropriate data in all fields when known. </a:t>
            </a:r>
            <a:endParaRPr lang="en-US" dirty="0"/>
          </a:p>
        </p:txBody>
      </p:sp>
      <p:sp>
        <p:nvSpPr>
          <p:cNvPr id="168" name="Rectangle 167"/>
          <p:cNvSpPr/>
          <p:nvPr/>
        </p:nvSpPr>
        <p:spPr>
          <a:xfrm>
            <a:off x="0" y="381000"/>
            <a:ext cx="9144000" cy="523220"/>
          </a:xfrm>
          <a:prstGeom prst="rect">
            <a:avLst/>
          </a:prstGeom>
        </p:spPr>
        <p:txBody>
          <a:bodyPr wrap="square">
            <a:spAutoFit/>
          </a:bodyPr>
          <a:lstStyle/>
          <a:p>
            <a:pPr algn="ctr"/>
            <a:r>
              <a:rPr lang="en-US" sz="2800" dirty="0" smtClean="0"/>
              <a:t>Fingerprinting Process</a:t>
            </a:r>
            <a:endParaRPr 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bwMode="auto">
          <a:prstGeom prst="rect">
            <a:avLst/>
          </a:prstGeom>
          <a:noFill/>
          <a:ln>
            <a:miter lim="800000"/>
            <a:headEnd/>
            <a:tailEnd/>
          </a:ln>
        </p:spPr>
        <p:txBody>
          <a:bodyPr anchor="ctr"/>
          <a:lstStyle/>
          <a:p>
            <a:pPr algn="ctr"/>
            <a:fld id="{1816B628-A638-43DB-B48D-6792C24340D0}" type="slidenum">
              <a:rPr lang="en-AU" sz="1000">
                <a:solidFill>
                  <a:schemeClr val="tx1"/>
                </a:solidFill>
                <a:latin typeface="+mn-lt"/>
                <a:cs typeface="Times New Roman" pitchFamily="18" charset="0"/>
              </a:rPr>
              <a:pPr algn="ctr"/>
              <a:t>4</a:t>
            </a:fld>
            <a:endParaRPr lang="en-AU" sz="1000" dirty="0">
              <a:solidFill>
                <a:schemeClr val="tx1"/>
              </a:solidFill>
              <a:latin typeface="+mn-lt"/>
              <a:cs typeface="Times New Roman" pitchFamily="18" charset="0"/>
            </a:endParaRPr>
          </a:p>
        </p:txBody>
      </p:sp>
      <p:sp>
        <p:nvSpPr>
          <p:cNvPr id="13313" name="Rectangle 25"/>
          <p:cNvSpPr>
            <a:spLocks noGrp="1" noChangeArrowheads="1"/>
          </p:cNvSpPr>
          <p:nvPr>
            <p:ph type="body" sz="quarter" idx="4294967295"/>
          </p:nvPr>
        </p:nvSpPr>
        <p:spPr>
          <a:xfrm>
            <a:off x="609600" y="1524000"/>
            <a:ext cx="8229600" cy="4495800"/>
          </a:xfrm>
        </p:spPr>
        <p:txBody>
          <a:bodyPr>
            <a:normAutofit fontScale="92500" lnSpcReduction="20000"/>
          </a:bodyPr>
          <a:lstStyle/>
          <a:p>
            <a:r>
              <a:rPr lang="en-US" sz="1800" dirty="0" smtClean="0">
                <a:solidFill>
                  <a:schemeClr val="tx1"/>
                </a:solidFill>
              </a:rPr>
              <a:t>Forensic Science </a:t>
            </a:r>
          </a:p>
          <a:p>
            <a:r>
              <a:rPr lang="en-US" sz="1800" dirty="0" smtClean="0">
                <a:solidFill>
                  <a:schemeClr val="tx1"/>
                </a:solidFill>
              </a:rPr>
              <a:t>What is Battlefield Forensics</a:t>
            </a:r>
          </a:p>
          <a:p>
            <a:r>
              <a:rPr lang="en-US" sz="1800" dirty="0" smtClean="0">
                <a:solidFill>
                  <a:schemeClr val="tx1"/>
                </a:solidFill>
              </a:rPr>
              <a:t>Joint Expeditionary Forensic Facilities (JEFF) Program</a:t>
            </a:r>
          </a:p>
          <a:p>
            <a:r>
              <a:rPr lang="en-US" sz="1800" dirty="0" smtClean="0">
                <a:solidFill>
                  <a:schemeClr val="tx1"/>
                </a:solidFill>
              </a:rPr>
              <a:t>Crime Scene Evidence Collection</a:t>
            </a:r>
          </a:p>
          <a:p>
            <a:r>
              <a:rPr lang="en-US" sz="1800" dirty="0" smtClean="0">
                <a:solidFill>
                  <a:schemeClr val="tx1"/>
                </a:solidFill>
              </a:rPr>
              <a:t>Potential Evidence</a:t>
            </a:r>
          </a:p>
          <a:p>
            <a:r>
              <a:rPr lang="en-US" sz="1800" dirty="0" smtClean="0">
                <a:solidFill>
                  <a:schemeClr val="tx1"/>
                </a:solidFill>
              </a:rPr>
              <a:t>Six Forensic Functions</a:t>
            </a:r>
          </a:p>
          <a:p>
            <a:r>
              <a:rPr lang="en-US" sz="1800" dirty="0" smtClean="0">
                <a:solidFill>
                  <a:schemeClr val="tx1"/>
                </a:solidFill>
              </a:rPr>
              <a:t>Fingerprint Identification</a:t>
            </a:r>
          </a:p>
          <a:p>
            <a:r>
              <a:rPr lang="en-US" sz="1800" dirty="0" smtClean="0">
                <a:solidFill>
                  <a:schemeClr val="tx1"/>
                </a:solidFill>
              </a:rPr>
              <a:t>Fingerprint Pattern &amp; Ridge Characteristics</a:t>
            </a:r>
          </a:p>
          <a:p>
            <a:r>
              <a:rPr lang="en-US" sz="1800" dirty="0" smtClean="0">
                <a:solidFill>
                  <a:schemeClr val="tx1"/>
                </a:solidFill>
              </a:rPr>
              <a:t>Latent prints &amp; Developing Powders</a:t>
            </a:r>
          </a:p>
          <a:p>
            <a:r>
              <a:rPr lang="en-US" sz="1800" dirty="0" smtClean="0">
                <a:solidFill>
                  <a:schemeClr val="tx1"/>
                </a:solidFill>
              </a:rPr>
              <a:t>Fingerprinting Process</a:t>
            </a:r>
          </a:p>
          <a:p>
            <a:r>
              <a:rPr lang="en-US" sz="1800" dirty="0" smtClean="0">
                <a:solidFill>
                  <a:schemeClr val="tx1"/>
                </a:solidFill>
              </a:rPr>
              <a:t>Special Circumstances</a:t>
            </a:r>
          </a:p>
          <a:p>
            <a:r>
              <a:rPr lang="en-US" sz="1800" dirty="0" smtClean="0">
                <a:solidFill>
                  <a:schemeClr val="tx1"/>
                </a:solidFill>
              </a:rPr>
              <a:t>Unusual Fingerprints</a:t>
            </a:r>
          </a:p>
          <a:p>
            <a:r>
              <a:rPr lang="en-US" sz="1800" dirty="0" smtClean="0">
                <a:solidFill>
                  <a:schemeClr val="tx1"/>
                </a:solidFill>
              </a:rPr>
              <a:t>Taking the Fingerprints</a:t>
            </a:r>
          </a:p>
          <a:p>
            <a:r>
              <a:rPr lang="en-US" sz="1800" dirty="0" smtClean="0">
                <a:solidFill>
                  <a:schemeClr val="tx1"/>
                </a:solidFill>
              </a:rPr>
              <a:t>Fingerprinting Forms</a:t>
            </a:r>
          </a:p>
          <a:p>
            <a:r>
              <a:rPr lang="en-US" sz="1800" dirty="0" smtClean="0">
                <a:solidFill>
                  <a:schemeClr val="tx1"/>
                </a:solidFill>
              </a:rPr>
              <a:t>Fingerprinting Process</a:t>
            </a:r>
          </a:p>
          <a:p>
            <a:r>
              <a:rPr lang="en-US" sz="1800" dirty="0" smtClean="0">
                <a:solidFill>
                  <a:schemeClr val="tx1"/>
                </a:solidFill>
              </a:rPr>
              <a:t>Practical Exercises</a:t>
            </a: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p:txBody>
      </p:sp>
      <p:sp>
        <p:nvSpPr>
          <p:cNvPr id="13314" name="Rectangle 24"/>
          <p:cNvSpPr>
            <a:spLocks noGrp="1" noChangeArrowheads="1"/>
          </p:cNvSpPr>
          <p:nvPr>
            <p:ph type="title" idx="4294967295"/>
          </p:nvPr>
        </p:nvSpPr>
        <p:spPr>
          <a:xfrm>
            <a:off x="0" y="381000"/>
            <a:ext cx="9144000" cy="838200"/>
          </a:xfrm>
          <a:prstGeom prst="rect">
            <a:avLst/>
          </a:prstGeom>
          <a:ln/>
        </p:spPr>
        <p:txBody>
          <a:bodyPr/>
          <a:lstStyle/>
          <a:p>
            <a:r>
              <a:rPr lang="en-US" sz="2800" dirty="0">
                <a:solidFill>
                  <a:schemeClr val="tx1"/>
                </a:solidFill>
              </a:rPr>
              <a:t>Overview</a:t>
            </a:r>
          </a:p>
        </p:txBody>
      </p:sp>
      <p:pic>
        <p:nvPicPr>
          <p:cNvPr id="5" name="Picture 2" descr="EVIDENT Orange Fluorescent Fingerprint Powder"/>
          <p:cNvPicPr>
            <a:picLocks noChangeAspect="1" noChangeArrowheads="1"/>
          </p:cNvPicPr>
          <p:nvPr/>
        </p:nvPicPr>
        <p:blipFill>
          <a:blip r:embed="rId3" cstate="print"/>
          <a:srcRect/>
          <a:stretch>
            <a:fillRect/>
          </a:stretch>
        </p:blipFill>
        <p:spPr bwMode="auto">
          <a:xfrm>
            <a:off x="6096000" y="3657600"/>
            <a:ext cx="2286000" cy="2333625"/>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40</a:t>
            </a:fld>
            <a:endParaRPr lang="en-US" sz="1000" dirty="0">
              <a:solidFill>
                <a:schemeClr val="tx1"/>
              </a:solidFill>
            </a:endParaRPr>
          </a:p>
        </p:txBody>
      </p:sp>
      <p:sp>
        <p:nvSpPr>
          <p:cNvPr id="13" name="Rectangle 12"/>
          <p:cNvSpPr/>
          <p:nvPr/>
        </p:nvSpPr>
        <p:spPr>
          <a:xfrm>
            <a:off x="685800" y="1676400"/>
            <a:ext cx="7772400" cy="2862322"/>
          </a:xfrm>
          <a:prstGeom prst="rect">
            <a:avLst/>
          </a:prstGeom>
        </p:spPr>
        <p:txBody>
          <a:bodyPr wrap="square">
            <a:spAutoFit/>
          </a:bodyPr>
          <a:lstStyle/>
          <a:p>
            <a:r>
              <a:rPr lang="en-US" dirty="0" smtClean="0"/>
              <a:t>Worn fingerprints:</a:t>
            </a:r>
          </a:p>
          <a:p>
            <a:endParaRPr lang="en-US" dirty="0" smtClean="0"/>
          </a:p>
          <a:p>
            <a:pPr indent="-115888">
              <a:buFont typeface="Arial" pitchFamily="34" charset="0"/>
              <a:buChar char="•"/>
            </a:pPr>
            <a:r>
              <a:rPr lang="en-US" dirty="0" smtClean="0"/>
              <a:t> An individual, by the nature of their work or age, may have very thin or worn ridges in the pattern area. Apply light pressure and use very little ink to record these types of fingerprint impressions. </a:t>
            </a:r>
          </a:p>
          <a:p>
            <a:pPr marL="115888" indent="-115888">
              <a:buFont typeface="Arial" pitchFamily="34" charset="0"/>
              <a:buChar char="•"/>
            </a:pPr>
            <a:endParaRPr lang="en-US" dirty="0" smtClean="0"/>
          </a:p>
          <a:p>
            <a:pPr indent="-115888">
              <a:buFont typeface="Arial" pitchFamily="34" charset="0"/>
              <a:buChar char="•"/>
            </a:pPr>
            <a:r>
              <a:rPr lang="en-US" dirty="0" smtClean="0"/>
              <a:t> A technique known as "milking the finger" can be used to raise the fingerprint ridges prior to printing. This technique involves applying pressure or rubbing the fingers in a downward motion from palm to fingertip.</a:t>
            </a:r>
            <a:endParaRPr lang="en-US" dirty="0"/>
          </a:p>
        </p:txBody>
      </p:sp>
      <p:sp>
        <p:nvSpPr>
          <p:cNvPr id="14" name="Rectangle 13"/>
          <p:cNvSpPr/>
          <p:nvPr/>
        </p:nvSpPr>
        <p:spPr>
          <a:xfrm>
            <a:off x="0" y="381000"/>
            <a:ext cx="9144000" cy="523220"/>
          </a:xfrm>
          <a:prstGeom prst="rect">
            <a:avLst/>
          </a:prstGeom>
        </p:spPr>
        <p:txBody>
          <a:bodyPr wrap="square">
            <a:spAutoFit/>
          </a:bodyPr>
          <a:lstStyle/>
          <a:p>
            <a:pPr algn="ctr"/>
            <a:r>
              <a:rPr lang="en-US" sz="2800" dirty="0" smtClean="0"/>
              <a:t>Fingerprinting Process</a:t>
            </a:r>
            <a:endParaRPr lang="en-US" sz="28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41</a:t>
            </a:fld>
            <a:endParaRPr lang="en-US" sz="1000" dirty="0">
              <a:solidFill>
                <a:schemeClr val="tx1"/>
              </a:solidFill>
            </a:endParaRPr>
          </a:p>
        </p:txBody>
      </p:sp>
      <p:sp>
        <p:nvSpPr>
          <p:cNvPr id="8" name="Rectangle 7"/>
          <p:cNvSpPr/>
          <p:nvPr/>
        </p:nvSpPr>
        <p:spPr>
          <a:xfrm>
            <a:off x="609600" y="1676400"/>
            <a:ext cx="7848600" cy="3693319"/>
          </a:xfrm>
          <a:prstGeom prst="rect">
            <a:avLst/>
          </a:prstGeom>
        </p:spPr>
        <p:txBody>
          <a:bodyPr wrap="square">
            <a:spAutoFit/>
          </a:bodyPr>
          <a:lstStyle/>
          <a:p>
            <a:r>
              <a:rPr lang="en-US" dirty="0" smtClean="0"/>
              <a:t>Deformed or missing fingers:</a:t>
            </a:r>
          </a:p>
          <a:p>
            <a:endParaRPr lang="en-US" dirty="0" smtClean="0"/>
          </a:p>
          <a:p>
            <a:pPr indent="-115888">
              <a:buFont typeface="Arial" pitchFamily="34" charset="0"/>
              <a:buChar char="•"/>
            </a:pPr>
            <a:r>
              <a:rPr lang="en-US" dirty="0" smtClean="0"/>
              <a:t> If the finger is deformed, every attempt should be made to record the fingerprint in both the rolled and plain impression blocks. A postmortem kit, which is more commonly known as a spoon, can be utilized to assist in recording these images. If unable to record the image, simply place a notation in the fingerprint block (e.g., deformed, webbed) or electronically apply the Unable to Print (UP). </a:t>
            </a:r>
          </a:p>
          <a:p>
            <a:pPr marL="115888" indent="-115888">
              <a:buFont typeface="Arial" pitchFamily="34" charset="0"/>
              <a:buChar char="•"/>
            </a:pPr>
            <a:endParaRPr lang="en-US" dirty="0" smtClean="0"/>
          </a:p>
          <a:p>
            <a:pPr indent="-115888">
              <a:buFont typeface="Arial" pitchFamily="34" charset="0"/>
              <a:buChar char="•"/>
            </a:pPr>
            <a:r>
              <a:rPr lang="en-US" dirty="0" smtClean="0"/>
              <a:t> Missing fingers are fingers physically present but cannot be recorded at the time of capture due to injury. Each missing finger should be designated via a notation in the fingerprint block (e.g., bandaged, injured, crippled, paralyzed) or electronically apply the UP.</a:t>
            </a:r>
            <a:endParaRPr lang="en-US" dirty="0"/>
          </a:p>
        </p:txBody>
      </p:sp>
      <p:sp>
        <p:nvSpPr>
          <p:cNvPr id="9" name="Rectangle 8"/>
          <p:cNvSpPr/>
          <p:nvPr/>
        </p:nvSpPr>
        <p:spPr>
          <a:xfrm>
            <a:off x="0" y="381000"/>
            <a:ext cx="9144000" cy="523220"/>
          </a:xfrm>
          <a:prstGeom prst="rect">
            <a:avLst/>
          </a:prstGeom>
        </p:spPr>
        <p:txBody>
          <a:bodyPr wrap="square">
            <a:spAutoFit/>
          </a:bodyPr>
          <a:lstStyle/>
          <a:p>
            <a:pPr algn="ctr"/>
            <a:r>
              <a:rPr lang="en-US" sz="2800" dirty="0" smtClean="0"/>
              <a:t>Special Circumstances</a:t>
            </a:r>
            <a:endParaRPr lang="en-US" sz="2800" dirty="0"/>
          </a:p>
        </p:txBody>
      </p:sp>
    </p:spTree>
  </p:cSld>
  <p:clrMapOvr>
    <a:masterClrMapping/>
  </p:clrMapOvr>
  <p:transition advTm="13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42</a:t>
            </a:fld>
            <a:endParaRPr lang="en-US" dirty="0">
              <a:solidFill>
                <a:schemeClr val="tx1"/>
              </a:solidFill>
            </a:endParaRPr>
          </a:p>
        </p:txBody>
      </p:sp>
      <p:sp>
        <p:nvSpPr>
          <p:cNvPr id="3" name="Rectangle 2"/>
          <p:cNvSpPr/>
          <p:nvPr/>
        </p:nvSpPr>
        <p:spPr>
          <a:xfrm>
            <a:off x="0" y="381000"/>
            <a:ext cx="9144000" cy="523220"/>
          </a:xfrm>
          <a:prstGeom prst="rect">
            <a:avLst/>
          </a:prstGeom>
        </p:spPr>
        <p:txBody>
          <a:bodyPr wrap="square">
            <a:spAutoFit/>
          </a:bodyPr>
          <a:lstStyle/>
          <a:p>
            <a:pPr algn="ctr"/>
            <a:r>
              <a:rPr lang="en-US" sz="2800" dirty="0" smtClean="0"/>
              <a:t>Unusual Fingerprints</a:t>
            </a:r>
            <a:endParaRPr lang="en-US" sz="2800" dirty="0"/>
          </a:p>
        </p:txBody>
      </p:sp>
      <p:pic>
        <p:nvPicPr>
          <p:cNvPr id="142338" name="Picture 2" descr="http://www.odec.ca/projects/2004/fren4j0/public_html/unusual_fingeprints_files/image001.GIF"/>
          <p:cNvPicPr>
            <a:picLocks noChangeAspect="1" noChangeArrowheads="1"/>
          </p:cNvPicPr>
          <p:nvPr/>
        </p:nvPicPr>
        <p:blipFill>
          <a:blip r:embed="rId3" cstate="print"/>
          <a:srcRect/>
          <a:stretch>
            <a:fillRect/>
          </a:stretch>
        </p:blipFill>
        <p:spPr bwMode="auto">
          <a:xfrm>
            <a:off x="609600" y="1752600"/>
            <a:ext cx="3114675" cy="1990725"/>
          </a:xfrm>
          <a:prstGeom prst="rect">
            <a:avLst/>
          </a:prstGeom>
          <a:noFill/>
          <a:ln>
            <a:solidFill>
              <a:schemeClr val="tx1"/>
            </a:solidFill>
          </a:ln>
        </p:spPr>
      </p:pic>
      <p:pic>
        <p:nvPicPr>
          <p:cNvPr id="142340" name="Picture 4" descr="http://www.odec.ca/projects/2004/fren4j0/public_html/unusual_fingeprints_files/image003.GIF"/>
          <p:cNvPicPr>
            <a:picLocks noChangeAspect="1" noChangeArrowheads="1"/>
          </p:cNvPicPr>
          <p:nvPr/>
        </p:nvPicPr>
        <p:blipFill>
          <a:blip r:embed="rId4" cstate="print"/>
          <a:srcRect/>
          <a:stretch>
            <a:fillRect/>
          </a:stretch>
        </p:blipFill>
        <p:spPr bwMode="auto">
          <a:xfrm>
            <a:off x="609600" y="4343400"/>
            <a:ext cx="3109137" cy="1676400"/>
          </a:xfrm>
          <a:prstGeom prst="rect">
            <a:avLst/>
          </a:prstGeom>
          <a:noFill/>
          <a:ln>
            <a:solidFill>
              <a:schemeClr val="tx1"/>
            </a:solidFill>
          </a:ln>
        </p:spPr>
      </p:pic>
      <p:pic>
        <p:nvPicPr>
          <p:cNvPr id="142342" name="Picture 6" descr="http://www.odec.ca/projects/2004/fren4j0/public_html/unusual_fingeprints_files/image005.GIF"/>
          <p:cNvPicPr>
            <a:picLocks noChangeAspect="1" noChangeArrowheads="1"/>
          </p:cNvPicPr>
          <p:nvPr/>
        </p:nvPicPr>
        <p:blipFill>
          <a:blip r:embed="rId5" cstate="print"/>
          <a:srcRect/>
          <a:stretch>
            <a:fillRect/>
          </a:stretch>
        </p:blipFill>
        <p:spPr bwMode="auto">
          <a:xfrm>
            <a:off x="4191000" y="1752600"/>
            <a:ext cx="4677100" cy="1524000"/>
          </a:xfrm>
          <a:prstGeom prst="rect">
            <a:avLst/>
          </a:prstGeom>
          <a:noFill/>
          <a:ln>
            <a:solidFill>
              <a:schemeClr val="tx1"/>
            </a:solidFill>
          </a:ln>
        </p:spPr>
      </p:pic>
      <p:pic>
        <p:nvPicPr>
          <p:cNvPr id="142344" name="Picture 8" descr="http://www.odec.ca/projects/2004/fren4j0/public_html/unusual_fingeprints_files/image009.GIF"/>
          <p:cNvPicPr>
            <a:picLocks noChangeAspect="1" noChangeArrowheads="1"/>
          </p:cNvPicPr>
          <p:nvPr/>
        </p:nvPicPr>
        <p:blipFill>
          <a:blip r:embed="rId6" cstate="print"/>
          <a:srcRect/>
          <a:stretch>
            <a:fillRect/>
          </a:stretch>
        </p:blipFill>
        <p:spPr bwMode="auto">
          <a:xfrm>
            <a:off x="4343399" y="4343400"/>
            <a:ext cx="4502781" cy="1685926"/>
          </a:xfrm>
          <a:prstGeom prst="rect">
            <a:avLst/>
          </a:prstGeom>
          <a:noFill/>
          <a:ln>
            <a:solidFill>
              <a:schemeClr val="tx1"/>
            </a:solidFill>
          </a:ln>
        </p:spPr>
      </p:pic>
      <p:sp>
        <p:nvSpPr>
          <p:cNvPr id="10" name="Rectangle 9"/>
          <p:cNvSpPr/>
          <p:nvPr/>
        </p:nvSpPr>
        <p:spPr>
          <a:xfrm>
            <a:off x="4343400" y="3962400"/>
            <a:ext cx="4495800" cy="369332"/>
          </a:xfrm>
          <a:prstGeom prst="rect">
            <a:avLst/>
          </a:prstGeom>
        </p:spPr>
        <p:txBody>
          <a:bodyPr wrap="square">
            <a:spAutoFit/>
          </a:bodyPr>
          <a:lstStyle/>
          <a:p>
            <a:pPr algn="ctr"/>
            <a:r>
              <a:rPr lang="en-US" dirty="0" smtClean="0"/>
              <a:t>Age</a:t>
            </a:r>
            <a:endParaRPr lang="en-US" dirty="0"/>
          </a:p>
        </p:txBody>
      </p:sp>
      <p:sp>
        <p:nvSpPr>
          <p:cNvPr id="11" name="Rectangle 10"/>
          <p:cNvSpPr/>
          <p:nvPr/>
        </p:nvSpPr>
        <p:spPr>
          <a:xfrm>
            <a:off x="4191000" y="1371600"/>
            <a:ext cx="4648200" cy="369332"/>
          </a:xfrm>
          <a:prstGeom prst="rect">
            <a:avLst/>
          </a:prstGeom>
        </p:spPr>
        <p:txBody>
          <a:bodyPr wrap="square">
            <a:spAutoFit/>
          </a:bodyPr>
          <a:lstStyle/>
          <a:p>
            <a:pPr algn="ctr"/>
            <a:r>
              <a:rPr lang="en-US" dirty="0" smtClean="0"/>
              <a:t>Scar Tissue</a:t>
            </a:r>
            <a:endParaRPr lang="en-US" dirty="0"/>
          </a:p>
        </p:txBody>
      </p:sp>
      <p:sp>
        <p:nvSpPr>
          <p:cNvPr id="12" name="Rectangle 11"/>
          <p:cNvSpPr/>
          <p:nvPr/>
        </p:nvSpPr>
        <p:spPr>
          <a:xfrm>
            <a:off x="609600" y="3962400"/>
            <a:ext cx="3124200" cy="381000"/>
          </a:xfrm>
          <a:prstGeom prst="rect">
            <a:avLst/>
          </a:prstGeom>
        </p:spPr>
        <p:txBody>
          <a:bodyPr wrap="square">
            <a:spAutoFit/>
          </a:bodyPr>
          <a:lstStyle/>
          <a:p>
            <a:pPr algn="ctr"/>
            <a:r>
              <a:rPr lang="en-US" dirty="0" smtClean="0"/>
              <a:t>Fragmenting</a:t>
            </a:r>
            <a:endParaRPr lang="en-US" dirty="0"/>
          </a:p>
        </p:txBody>
      </p:sp>
      <p:sp>
        <p:nvSpPr>
          <p:cNvPr id="13" name="Rectangle 12"/>
          <p:cNvSpPr/>
          <p:nvPr/>
        </p:nvSpPr>
        <p:spPr>
          <a:xfrm>
            <a:off x="609600" y="1371600"/>
            <a:ext cx="3124200" cy="369332"/>
          </a:xfrm>
          <a:prstGeom prst="rect">
            <a:avLst/>
          </a:prstGeom>
        </p:spPr>
        <p:txBody>
          <a:bodyPr wrap="square">
            <a:spAutoFit/>
          </a:bodyPr>
          <a:lstStyle/>
          <a:p>
            <a:pPr algn="ctr"/>
            <a:r>
              <a:rPr lang="en-US" dirty="0" smtClean="0"/>
              <a:t>Psoriasis</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43</a:t>
            </a:fld>
            <a:endParaRPr lang="en-US" dirty="0">
              <a:solidFill>
                <a:schemeClr val="tx1"/>
              </a:solidFill>
            </a:endParaRPr>
          </a:p>
        </p:txBody>
      </p:sp>
      <p:sp>
        <p:nvSpPr>
          <p:cNvPr id="3" name="Rectangle 2"/>
          <p:cNvSpPr/>
          <p:nvPr/>
        </p:nvSpPr>
        <p:spPr>
          <a:xfrm>
            <a:off x="0" y="543580"/>
            <a:ext cx="9144000" cy="523220"/>
          </a:xfrm>
          <a:prstGeom prst="rect">
            <a:avLst/>
          </a:prstGeom>
        </p:spPr>
        <p:txBody>
          <a:bodyPr wrap="square">
            <a:spAutoFit/>
          </a:bodyPr>
          <a:lstStyle/>
          <a:p>
            <a:pPr algn="ctr"/>
            <a:r>
              <a:rPr lang="en-US" sz="2800" dirty="0" smtClean="0"/>
              <a:t>Taking the Fingerprints</a:t>
            </a:r>
            <a:endParaRPr lang="en-US" sz="2800" dirty="0"/>
          </a:p>
        </p:txBody>
      </p:sp>
      <p:sp>
        <p:nvSpPr>
          <p:cNvPr id="4" name="Rectangle 3"/>
          <p:cNvSpPr/>
          <p:nvPr/>
        </p:nvSpPr>
        <p:spPr>
          <a:xfrm>
            <a:off x="304800" y="1600200"/>
            <a:ext cx="7772400" cy="646331"/>
          </a:xfrm>
          <a:prstGeom prst="rect">
            <a:avLst/>
          </a:prstGeom>
        </p:spPr>
        <p:txBody>
          <a:bodyPr wrap="square">
            <a:spAutoFit/>
          </a:bodyPr>
          <a:lstStyle/>
          <a:p>
            <a:pPr lvl="1"/>
            <a:r>
              <a:rPr lang="en-US" dirty="0" smtClean="0"/>
              <a:t>1. Make sure the ink pad has a good supply of ink. If it is not a self-inking pad, use an ink roller to refill it before you take prints.</a:t>
            </a:r>
            <a:endParaRPr lang="en-US" dirty="0"/>
          </a:p>
        </p:txBody>
      </p:sp>
      <p:sp>
        <p:nvSpPr>
          <p:cNvPr id="5" name="Rectangle 4"/>
          <p:cNvSpPr/>
          <p:nvPr/>
        </p:nvSpPr>
        <p:spPr>
          <a:xfrm>
            <a:off x="304800" y="2667000"/>
            <a:ext cx="7620000" cy="646331"/>
          </a:xfrm>
          <a:prstGeom prst="rect">
            <a:avLst/>
          </a:prstGeom>
        </p:spPr>
        <p:txBody>
          <a:bodyPr wrap="square">
            <a:spAutoFit/>
          </a:bodyPr>
          <a:lstStyle/>
          <a:p>
            <a:pPr lvl="1"/>
            <a:r>
              <a:rPr lang="en-US" dirty="0" smtClean="0"/>
              <a:t>2. Roll the subject's thumb pad (from the top knuckle to the tip) on the ink pad. Make sure the ink covers the entire pad of the thumb.</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44</a:t>
            </a:fld>
            <a:endParaRPr lang="en-US" dirty="0">
              <a:solidFill>
                <a:schemeClr val="tx1"/>
              </a:solidFill>
            </a:endParaRPr>
          </a:p>
        </p:txBody>
      </p:sp>
      <p:sp>
        <p:nvSpPr>
          <p:cNvPr id="3" name="Rectangle 2"/>
          <p:cNvSpPr/>
          <p:nvPr/>
        </p:nvSpPr>
        <p:spPr>
          <a:xfrm>
            <a:off x="381000" y="1646872"/>
            <a:ext cx="7543800" cy="1477328"/>
          </a:xfrm>
          <a:prstGeom prst="rect">
            <a:avLst/>
          </a:prstGeom>
        </p:spPr>
        <p:txBody>
          <a:bodyPr wrap="square">
            <a:spAutoFit/>
          </a:bodyPr>
          <a:lstStyle/>
          <a:p>
            <a:pPr lvl="1"/>
            <a:r>
              <a:rPr lang="en-US" dirty="0" smtClean="0"/>
              <a:t>3. Roll the subject's inky thumb pad from right to left in the square you have labeled "Thumb." Make sure to do this slowly and carefully, and to do it only once. Rolling back and forth will smudge the print. Ensure that full contact has been made by visually inspecting the print.</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Taking the Fingerprints</a:t>
            </a:r>
            <a:endParaRPr lang="en-US" sz="28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45</a:t>
            </a:fld>
            <a:endParaRPr lang="en-US" dirty="0">
              <a:solidFill>
                <a:schemeClr val="tx1"/>
              </a:solidFill>
            </a:endParaRPr>
          </a:p>
        </p:txBody>
      </p:sp>
      <p:sp>
        <p:nvSpPr>
          <p:cNvPr id="3" name="Rectangle 2"/>
          <p:cNvSpPr/>
          <p:nvPr/>
        </p:nvSpPr>
        <p:spPr>
          <a:xfrm>
            <a:off x="381000" y="1600200"/>
            <a:ext cx="7696200" cy="2308324"/>
          </a:xfrm>
          <a:prstGeom prst="rect">
            <a:avLst/>
          </a:prstGeom>
        </p:spPr>
        <p:txBody>
          <a:bodyPr wrap="square">
            <a:spAutoFit/>
          </a:bodyPr>
          <a:lstStyle/>
          <a:p>
            <a:pPr lvl="1"/>
            <a:r>
              <a:rPr lang="en-US" dirty="0" smtClean="0"/>
              <a:t>4. Repeat the process for each remaining finger on your subject's hand, making sure to match the prints with their correspondingly labeled boxes. Label the chart with which hand was fingerprinted after you have finished taking prints.</a:t>
            </a:r>
          </a:p>
          <a:p>
            <a:pPr lvl="1"/>
            <a:endParaRPr lang="en-US" dirty="0" smtClean="0"/>
          </a:p>
          <a:p>
            <a:pPr lvl="1"/>
            <a:endParaRPr lang="en-US" dirty="0" smtClean="0"/>
          </a:p>
          <a:p>
            <a:pPr lvl="1"/>
            <a:r>
              <a:rPr lang="en-US" dirty="0" smtClean="0"/>
              <a:t>5.  Allow the prints to dry before moving or filing them. Repeat the process if you wish to take prints from both hands of your subject.</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Taking the Fingerprints</a:t>
            </a:r>
            <a:endParaRPr lang="en-US" sz="28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46</a:t>
            </a:fld>
            <a:endParaRPr lang="en-US" dirty="0">
              <a:solidFill>
                <a:schemeClr val="tx1"/>
              </a:solidFill>
            </a:endParaRPr>
          </a:p>
        </p:txBody>
      </p:sp>
      <p:pic>
        <p:nvPicPr>
          <p:cNvPr id="139266" name="Picture 2" descr="How to Give the Best Fingerprint Impressionsthumbnail"/>
          <p:cNvPicPr>
            <a:picLocks noChangeAspect="1" noChangeArrowheads="1"/>
          </p:cNvPicPr>
          <p:nvPr/>
        </p:nvPicPr>
        <p:blipFill>
          <a:blip r:embed="rId3" cstate="print"/>
          <a:srcRect/>
          <a:stretch>
            <a:fillRect/>
          </a:stretch>
        </p:blipFill>
        <p:spPr bwMode="auto">
          <a:xfrm>
            <a:off x="381000" y="2209800"/>
            <a:ext cx="3276600" cy="3203788"/>
          </a:xfrm>
          <a:prstGeom prst="rect">
            <a:avLst/>
          </a:prstGeom>
          <a:noFill/>
          <a:ln>
            <a:solidFill>
              <a:schemeClr val="tx1"/>
            </a:solidFill>
          </a:ln>
        </p:spPr>
      </p:pic>
      <p:sp>
        <p:nvSpPr>
          <p:cNvPr id="4" name="Rectangle 3"/>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
        <p:nvSpPr>
          <p:cNvPr id="139267" name="Rectangle 3"/>
          <p:cNvSpPr>
            <a:spLocks noChangeArrowheads="1"/>
          </p:cNvSpPr>
          <p:nvPr/>
        </p:nvSpPr>
        <p:spPr bwMode="auto">
          <a:xfrm>
            <a:off x="3886200" y="1367909"/>
            <a:ext cx="50292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effectLst/>
                <a:latin typeface="Arial" pitchFamily="34" charset="0"/>
                <a:cs typeface="Arial" pitchFamily="34" charset="0"/>
              </a:rPr>
              <a:t>Completion of Applicant Fingerprint Card:</a:t>
            </a:r>
            <a:r>
              <a:rPr kumimoji="0" lang="en-US" sz="1200" b="0" i="0" u="none" strike="noStrike" cap="none" normalizeH="0" baseline="0" dirty="0" smtClean="0">
                <a:ln>
                  <a:noFill/>
                </a:ln>
                <a:effectLst/>
                <a:latin typeface="Arial" pitchFamily="34" charset="0"/>
                <a:cs typeface="Arial" pitchFamily="34" charset="0"/>
              </a:rPr>
              <a:t/>
            </a:r>
            <a:br>
              <a:rPr kumimoji="0" lang="en-US" sz="1200" b="0" i="0" u="none" strike="noStrike" cap="none" normalizeH="0" baseline="0" dirty="0" smtClean="0">
                <a:ln>
                  <a:noFill/>
                </a:ln>
                <a:effectLst/>
                <a:latin typeface="Arial" pitchFamily="34" charset="0"/>
                <a:cs typeface="Arial" pitchFamily="34" charset="0"/>
              </a:rPr>
            </a:br>
            <a:r>
              <a:rPr kumimoji="0" lang="en-US" sz="1200" b="0" i="0" u="none" strike="noStrike" cap="none" normalizeH="0" baseline="0" dirty="0" smtClean="0">
                <a:ln>
                  <a:noFill/>
                </a:ln>
                <a:effectLst/>
                <a:latin typeface="Arial" pitchFamily="34" charset="0"/>
                <a:cs typeface="Arial" pitchFamily="34" charset="0"/>
              </a:rPr>
              <a:t/>
            </a:r>
            <a:br>
              <a:rPr kumimoji="0" lang="en-US" sz="1200" b="0" i="0" u="none" strike="noStrike" cap="none" normalizeH="0" baseline="0" dirty="0" smtClean="0">
                <a:ln>
                  <a:noFill/>
                </a:ln>
                <a:effectLst/>
                <a:latin typeface="Arial" pitchFamily="34" charset="0"/>
                <a:cs typeface="Arial" pitchFamily="34" charset="0"/>
              </a:rPr>
            </a:br>
            <a:r>
              <a:rPr kumimoji="0" lang="en-US" sz="1200" b="0" i="0" u="none" strike="noStrike" cap="none" normalizeH="0" baseline="0" dirty="0" smtClean="0">
                <a:ln>
                  <a:noFill/>
                </a:ln>
                <a:effectLst/>
                <a:latin typeface="Arial" pitchFamily="34" charset="0"/>
                <a:cs typeface="Arial" pitchFamily="34" charset="0"/>
              </a:rPr>
              <a:t>1. </a:t>
            </a:r>
            <a:r>
              <a:rPr kumimoji="0" lang="en-US" sz="1200" b="1" i="0" u="none" strike="noStrike" cap="none" normalizeH="0" baseline="0" dirty="0" smtClean="0">
                <a:ln>
                  <a:noFill/>
                </a:ln>
                <a:effectLst/>
                <a:latin typeface="Arial" pitchFamily="34" charset="0"/>
                <a:cs typeface="Arial" pitchFamily="34" charset="0"/>
              </a:rPr>
              <a:t>Applicant’s Name:</a:t>
            </a:r>
            <a:r>
              <a:rPr kumimoji="0" lang="en-US" sz="1200" b="0" i="0" u="none" strike="noStrike" cap="none" normalizeH="0" baseline="0" dirty="0" smtClean="0">
                <a:ln>
                  <a:noFill/>
                </a:ln>
                <a:effectLst/>
                <a:latin typeface="Arial" pitchFamily="34" charset="0"/>
                <a:cs typeface="Arial" pitchFamily="34" charset="0"/>
              </a:rPr>
              <a:t> Last Name, First Name, Middle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2. </a:t>
            </a:r>
            <a:r>
              <a:rPr kumimoji="0" lang="en-US" sz="1200" b="1" i="0" u="none" strike="noStrike" cap="none" normalizeH="0" baseline="0" dirty="0" smtClean="0">
                <a:ln>
                  <a:noFill/>
                </a:ln>
                <a:effectLst/>
                <a:latin typeface="Arial" pitchFamily="34" charset="0"/>
                <a:cs typeface="Arial" pitchFamily="34" charset="0"/>
              </a:rPr>
              <a:t>Aliases (AKA):</a:t>
            </a:r>
            <a:r>
              <a:rPr kumimoji="0" lang="en-US" sz="1200" b="0" i="0" u="none" strike="noStrike" cap="none" normalizeH="0" baseline="0" dirty="0" smtClean="0">
                <a:ln>
                  <a:noFill/>
                </a:ln>
                <a:effectLst/>
                <a:latin typeface="Arial" pitchFamily="34" charset="0"/>
                <a:cs typeface="Arial" pitchFamily="34" charset="0"/>
              </a:rPr>
              <a:t> Any other name you have used (Ex. - a maiden name or previous married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t>
            </a:r>
          </a:p>
          <a:p>
            <a:pPr lvl="0" eaLnBrk="0" hangingPunct="0"/>
            <a:r>
              <a:rPr kumimoji="0" lang="en-US" sz="1200" b="0" i="0" u="none" strike="noStrike" cap="none" normalizeH="0" baseline="0" dirty="0" smtClean="0">
                <a:ln>
                  <a:noFill/>
                </a:ln>
                <a:effectLst/>
                <a:latin typeface="Arial" pitchFamily="34" charset="0"/>
                <a:cs typeface="Arial" pitchFamily="34" charset="0"/>
              </a:rPr>
              <a:t>3. </a:t>
            </a:r>
            <a:r>
              <a:rPr kumimoji="0" lang="en-US" sz="1200" b="1" i="0" u="none" strike="noStrike" cap="none" normalizeH="0" baseline="0" dirty="0" smtClean="0">
                <a:ln>
                  <a:noFill/>
                </a:ln>
                <a:effectLst/>
                <a:latin typeface="Arial" pitchFamily="34" charset="0"/>
                <a:cs typeface="Arial" pitchFamily="34" charset="0"/>
              </a:rPr>
              <a:t>Citizenship (CTZ):</a:t>
            </a:r>
            <a:r>
              <a:rPr kumimoji="0" lang="en-US" sz="1200" b="0" i="0" u="none" strike="noStrike" cap="none" normalizeH="0" baseline="0" dirty="0" smtClean="0">
                <a:ln>
                  <a:noFill/>
                </a:ln>
                <a:effectLst/>
                <a:latin typeface="Arial" pitchFamily="34" charset="0"/>
                <a:cs typeface="Arial" pitchFamily="34" charset="0"/>
              </a:rPr>
              <a:t> Print the name of the country the individual is a citizen of</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Remember it is illegal to take biometrics of US citizens.</a:t>
            </a:r>
            <a:endParaRPr kumimoji="0" lang="en-US" sz="12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r>
            <a:br>
              <a:rPr kumimoji="0" lang="en-US" sz="1200" b="0" i="0" u="none" strike="noStrike" cap="none" normalizeH="0" baseline="0" dirty="0" smtClean="0">
                <a:ln>
                  <a:noFill/>
                </a:ln>
                <a:effectLst/>
                <a:latin typeface="Arial" pitchFamily="34" charset="0"/>
                <a:cs typeface="Arial" pitchFamily="34" charset="0"/>
              </a:rPr>
            </a:br>
            <a:r>
              <a:rPr kumimoji="0" lang="en-US" sz="1200" b="0" i="0" u="none" strike="noStrike" cap="none" normalizeH="0" baseline="0" dirty="0" smtClean="0">
                <a:ln>
                  <a:noFill/>
                </a:ln>
                <a:effectLst/>
                <a:latin typeface="Arial" pitchFamily="34" charset="0"/>
                <a:cs typeface="Arial" pitchFamily="34" charset="0"/>
              </a:rPr>
              <a:t>4. </a:t>
            </a:r>
            <a:r>
              <a:rPr kumimoji="0" lang="en-US" sz="1200" b="1" i="0" u="none" strike="noStrike" cap="none" normalizeH="0" baseline="0" dirty="0" smtClean="0">
                <a:ln>
                  <a:noFill/>
                </a:ln>
                <a:effectLst/>
                <a:latin typeface="Arial" pitchFamily="34" charset="0"/>
                <a:cs typeface="Arial" pitchFamily="34" charset="0"/>
              </a:rPr>
              <a:t>Date of Birth (DOB):</a:t>
            </a:r>
            <a:r>
              <a:rPr kumimoji="0" lang="en-US" sz="1200" b="0" i="0" u="none" strike="noStrike" cap="none" normalizeH="0" baseline="0" dirty="0" smtClean="0">
                <a:ln>
                  <a:noFill/>
                </a:ln>
                <a:effectLst/>
                <a:latin typeface="Arial" pitchFamily="34" charset="0"/>
                <a:cs typeface="Arial" pitchFamily="34" charset="0"/>
              </a:rPr>
              <a:t> </a:t>
            </a:r>
            <a:r>
              <a:rPr kumimoji="0" lang="en-US" sz="1200" b="1" i="0" u="none" strike="noStrike" cap="none" normalizeH="0" baseline="0" dirty="0" smtClean="0">
                <a:ln>
                  <a:noFill/>
                </a:ln>
                <a:effectLst/>
                <a:latin typeface="Arial" pitchFamily="34" charset="0"/>
                <a:cs typeface="Arial" pitchFamily="34" charset="0"/>
              </a:rPr>
              <a:t>mm/dd/yyyy  </a:t>
            </a:r>
            <a:r>
              <a:rPr kumimoji="0" lang="en-US" sz="1200" b="0" i="0" u="none" strike="noStrike" cap="none" normalizeH="0" baseline="0" dirty="0" smtClean="0">
                <a:ln>
                  <a:noFill/>
                </a:ln>
                <a:effectLst/>
                <a:latin typeface="Arial" pitchFamily="34" charset="0"/>
                <a:cs typeface="Arial" pitchFamily="34" charset="0"/>
              </a:rPr>
              <a:t>If unknown, list the approximate age or year of birth.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r>
            <a:br>
              <a:rPr kumimoji="0" lang="en-US" sz="1200" b="0" i="0" u="none" strike="noStrike" cap="none" normalizeH="0" baseline="0" dirty="0" smtClean="0">
                <a:ln>
                  <a:noFill/>
                </a:ln>
                <a:effectLst/>
                <a:latin typeface="Arial" pitchFamily="34" charset="0"/>
                <a:cs typeface="Arial" pitchFamily="34" charset="0"/>
              </a:rPr>
            </a:br>
            <a:r>
              <a:rPr kumimoji="0" lang="en-US" sz="1200" b="0" i="0" u="none" strike="noStrike" cap="none" normalizeH="0" baseline="0" dirty="0" smtClean="0">
                <a:ln>
                  <a:noFill/>
                </a:ln>
                <a:effectLst/>
                <a:latin typeface="Arial" pitchFamily="34" charset="0"/>
                <a:cs typeface="Arial" pitchFamily="34" charset="0"/>
              </a:rPr>
              <a:t>5. </a:t>
            </a:r>
            <a:r>
              <a:rPr kumimoji="0" lang="en-US" sz="1200" b="1" i="0" u="none" strike="noStrike" cap="none" normalizeH="0" baseline="0" dirty="0" smtClean="0">
                <a:ln>
                  <a:noFill/>
                </a:ln>
                <a:effectLst/>
                <a:latin typeface="Arial" pitchFamily="34" charset="0"/>
                <a:cs typeface="Arial" pitchFamily="34" charset="0"/>
              </a:rPr>
              <a:t>Place of Birth (POB): </a:t>
            </a:r>
            <a:r>
              <a:rPr kumimoji="0" lang="en-US" sz="1200" b="0" i="0" u="none" strike="noStrike" cap="none" normalizeH="0" baseline="0" dirty="0" smtClean="0">
                <a:ln>
                  <a:noFill/>
                </a:ln>
                <a:effectLst/>
                <a:latin typeface="Arial" pitchFamily="34" charset="0"/>
                <a:cs typeface="Arial" pitchFamily="34" charset="0"/>
              </a:rPr>
              <a:t>Include only the state or country of birth. If you don't know the two letter abbreviation, spell-out the state or country name.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6. </a:t>
            </a:r>
            <a:r>
              <a:rPr kumimoji="0" lang="en-US" sz="1200" b="1" i="0" u="none" strike="noStrike" cap="none" normalizeH="0" baseline="0" dirty="0" smtClean="0">
                <a:ln>
                  <a:noFill/>
                </a:ln>
                <a:effectLst/>
                <a:latin typeface="Arial" pitchFamily="34" charset="0"/>
                <a:cs typeface="Arial" pitchFamily="34" charset="0"/>
              </a:rPr>
              <a:t>Social Security Number (SOC): </a:t>
            </a:r>
            <a:r>
              <a:rPr kumimoji="0" lang="en-US" sz="1200" i="0" u="none" strike="noStrike" cap="none" normalizeH="0" baseline="0" dirty="0" smtClean="0">
                <a:ln>
                  <a:noFill/>
                </a:ln>
                <a:effectLst/>
                <a:latin typeface="Arial" pitchFamily="34" charset="0"/>
                <a:cs typeface="Arial" pitchFamily="34" charset="0"/>
              </a:rPr>
              <a:t>Most</a:t>
            </a:r>
            <a:r>
              <a:rPr kumimoji="0" lang="en-US" sz="1200" i="0" u="none" strike="noStrike" cap="none" normalizeH="0" dirty="0" smtClean="0">
                <a:ln>
                  <a:noFill/>
                </a:ln>
                <a:effectLst/>
                <a:latin typeface="Arial" pitchFamily="34" charset="0"/>
                <a:cs typeface="Arial" pitchFamily="34" charset="0"/>
              </a:rPr>
              <a:t> Afghans do not have a social security number. They may have an identification number. Put that number here.</a:t>
            </a:r>
            <a:endParaRPr kumimoji="0" lang="en-US"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7. </a:t>
            </a:r>
            <a:r>
              <a:rPr kumimoji="0" lang="en-US" sz="1200" b="1" i="0" u="none" strike="noStrike" cap="none" normalizeH="0" baseline="0" dirty="0" smtClean="0">
                <a:ln>
                  <a:noFill/>
                </a:ln>
                <a:effectLst/>
                <a:latin typeface="Arial" pitchFamily="34" charset="0"/>
                <a:cs typeface="Arial" pitchFamily="34" charset="0"/>
              </a:rPr>
              <a:t>Residence of Person Fingerprinted: </a:t>
            </a:r>
            <a:r>
              <a:rPr kumimoji="0" lang="en-US" sz="1200" b="0" i="0" u="none" strike="noStrike" cap="none" normalizeH="0" baseline="0" dirty="0" smtClean="0">
                <a:ln>
                  <a:noFill/>
                </a:ln>
                <a:effectLst/>
                <a:latin typeface="Arial" pitchFamily="34" charset="0"/>
                <a:cs typeface="Arial" pitchFamily="34" charset="0"/>
              </a:rPr>
              <a:t>Complete address including, Street, Apt.#, City, State, Zip Code.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r>
            <a:br>
              <a:rPr kumimoji="0" lang="en-US" sz="1200" b="0" i="0" u="none" strike="noStrike" cap="none" normalizeH="0" baseline="0" dirty="0" smtClean="0">
                <a:ln>
                  <a:noFill/>
                </a:ln>
                <a:effectLst/>
                <a:latin typeface="Arial" pitchFamily="34" charset="0"/>
                <a:cs typeface="Arial" pitchFamily="34" charset="0"/>
              </a:rPr>
            </a:br>
            <a:r>
              <a:rPr kumimoji="0" lang="en-US" sz="1200" b="0" i="0" u="none" strike="noStrike" cap="none" normalizeH="0" baseline="0" dirty="0" smtClean="0">
                <a:ln>
                  <a:noFill/>
                </a:ln>
                <a:effectLst/>
                <a:latin typeface="Arial" pitchFamily="34" charset="0"/>
                <a:cs typeface="Arial" pitchFamily="34" charset="0"/>
              </a:rPr>
              <a:t>8. To conform with the ACIC and NCIC Reporting System, the following </a:t>
            </a:r>
            <a:r>
              <a:rPr kumimoji="0" lang="en-US" sz="1200" b="1" i="0" u="none" strike="noStrike" cap="none" normalizeH="0" baseline="0" dirty="0" smtClean="0">
                <a:ln>
                  <a:noFill/>
                </a:ln>
                <a:effectLst/>
                <a:latin typeface="Arial" pitchFamily="34" charset="0"/>
                <a:cs typeface="Arial" pitchFamily="34" charset="0"/>
              </a:rPr>
              <a:t>Abbreviations</a:t>
            </a:r>
            <a:r>
              <a:rPr kumimoji="0" lang="en-US" sz="1200" b="0" i="0" u="none" strike="noStrike" cap="none" normalizeH="0" baseline="0" dirty="0" smtClean="0">
                <a:ln>
                  <a:noFill/>
                </a:ln>
                <a:effectLst/>
                <a:latin typeface="Arial" pitchFamily="34" charset="0"/>
                <a:cs typeface="Arial" pitchFamily="34" charset="0"/>
              </a:rPr>
              <a:t> are used for physical identification: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pitchFamily="34" charset="0"/>
                <a:cs typeface="Arial" pitchFamily="34" charset="0"/>
              </a:rPr>
              <a:t>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47</a:t>
            </a:fld>
            <a:endParaRPr lang="en-US" dirty="0">
              <a:solidFill>
                <a:schemeClr val="tx1"/>
              </a:solidFill>
            </a:endParaRPr>
          </a:p>
        </p:txBody>
      </p:sp>
      <p:sp>
        <p:nvSpPr>
          <p:cNvPr id="3" name="Rectangle 2"/>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pic>
        <p:nvPicPr>
          <p:cNvPr id="137218" name="Picture 2" descr="http://www.neatprints.co.uk/resources/images/products/275w/full_set_prints.jpg"/>
          <p:cNvPicPr>
            <a:picLocks noChangeAspect="1" noChangeArrowheads="1"/>
          </p:cNvPicPr>
          <p:nvPr/>
        </p:nvPicPr>
        <p:blipFill>
          <a:blip r:embed="rId3" cstate="print"/>
          <a:srcRect/>
          <a:stretch>
            <a:fillRect/>
          </a:stretch>
        </p:blipFill>
        <p:spPr bwMode="auto">
          <a:xfrm>
            <a:off x="609600" y="1606060"/>
            <a:ext cx="3200400" cy="4489940"/>
          </a:xfrm>
          <a:prstGeom prst="rect">
            <a:avLst/>
          </a:prstGeom>
          <a:noFill/>
          <a:ln>
            <a:solidFill>
              <a:schemeClr val="tx1"/>
            </a:solidFill>
          </a:ln>
        </p:spPr>
      </p:pic>
      <p:pic>
        <p:nvPicPr>
          <p:cNvPr id="137220" name="Picture 4" descr="http://uscoopers.org/rockets/Pyro3/FingerPrintCard.jpg"/>
          <p:cNvPicPr>
            <a:picLocks noChangeAspect="1" noChangeArrowheads="1"/>
          </p:cNvPicPr>
          <p:nvPr/>
        </p:nvPicPr>
        <p:blipFill>
          <a:blip r:embed="rId4" cstate="print"/>
          <a:srcRect/>
          <a:stretch>
            <a:fillRect/>
          </a:stretch>
        </p:blipFill>
        <p:spPr bwMode="auto">
          <a:xfrm>
            <a:off x="4191000" y="1600200"/>
            <a:ext cx="4469309" cy="4486835"/>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48</a:t>
            </a:fld>
            <a:endParaRPr lang="en-US" sz="1000" dirty="0">
              <a:solidFill>
                <a:schemeClr val="tx1"/>
              </a:solidFill>
            </a:endParaRPr>
          </a:p>
        </p:txBody>
      </p:sp>
      <p:pic>
        <p:nvPicPr>
          <p:cNvPr id="136194" name="Picture 2"/>
          <p:cNvPicPr>
            <a:picLocks noChangeAspect="1" noChangeArrowheads="1"/>
          </p:cNvPicPr>
          <p:nvPr/>
        </p:nvPicPr>
        <p:blipFill>
          <a:blip r:embed="rId3" cstate="print"/>
          <a:srcRect l="52381" t="15714" r="2619" b="37048"/>
          <a:stretch>
            <a:fillRect/>
          </a:stretch>
        </p:blipFill>
        <p:spPr bwMode="auto">
          <a:xfrm>
            <a:off x="391786" y="1905000"/>
            <a:ext cx="8394192" cy="2753650"/>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rPr>
              <a:pPr>
                <a:defRPr/>
              </a:pPr>
              <a:t>49</a:t>
            </a:fld>
            <a:endParaRPr lang="en-US" sz="1000" dirty="0">
              <a:solidFill>
                <a:schemeClr val="tx1"/>
              </a:solidFill>
            </a:endParaRPr>
          </a:p>
        </p:txBody>
      </p:sp>
      <p:pic>
        <p:nvPicPr>
          <p:cNvPr id="137218" name="Picture 2"/>
          <p:cNvPicPr>
            <a:picLocks noChangeAspect="1" noChangeArrowheads="1"/>
          </p:cNvPicPr>
          <p:nvPr/>
        </p:nvPicPr>
        <p:blipFill>
          <a:blip r:embed="rId3" cstate="print"/>
          <a:srcRect l="2619" t="22857" r="52143" b="21524"/>
          <a:stretch>
            <a:fillRect/>
          </a:stretch>
        </p:blipFill>
        <p:spPr bwMode="auto">
          <a:xfrm>
            <a:off x="379439" y="1913878"/>
            <a:ext cx="8392439" cy="3224463"/>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The forensic science of C.S.I. [Book]"/>
          <p:cNvPicPr>
            <a:picLocks noChangeAspect="1" noChangeArrowheads="1"/>
          </p:cNvPicPr>
          <p:nvPr/>
        </p:nvPicPr>
        <p:blipFill>
          <a:blip r:embed="rId3" cstate="print"/>
          <a:srcRect/>
          <a:stretch>
            <a:fillRect/>
          </a:stretch>
        </p:blipFill>
        <p:spPr bwMode="auto">
          <a:xfrm rot="20797687">
            <a:off x="6352310" y="5060399"/>
            <a:ext cx="1129184" cy="1689934"/>
          </a:xfrm>
          <a:prstGeom prst="rect">
            <a:avLst/>
          </a:prstGeom>
          <a:noFill/>
        </p:spPr>
      </p:pic>
      <p:sp>
        <p:nvSpPr>
          <p:cNvPr id="2" name="Slide Number Placeholder 1"/>
          <p:cNvSpPr>
            <a:spLocks noGrp="1"/>
          </p:cNvSpPr>
          <p:nvPr>
            <p:ph type="sldNum" sz="quarter" idx="12"/>
          </p:nvPr>
        </p:nvSpPr>
        <p:spPr>
          <a:xfrm>
            <a:off x="7010400" y="6492875"/>
            <a:ext cx="2133600" cy="365125"/>
          </a:xfrm>
        </p:spPr>
        <p:txBody>
          <a:bodyPr/>
          <a:lstStyle/>
          <a:p>
            <a:pPr algn="ctr">
              <a:defRPr/>
            </a:pPr>
            <a:fld id="{F6387EC3-3AFB-4E5A-91B5-933BC8B1F8E3}" type="slidenum">
              <a:rPr lang="en-US" smtClean="0">
                <a:solidFill>
                  <a:schemeClr val="tx1"/>
                </a:solidFill>
              </a:rPr>
              <a:pPr algn="ctr">
                <a:defRPr/>
              </a:pPr>
              <a:t>5</a:t>
            </a:fld>
            <a:endParaRPr lang="en-US" dirty="0">
              <a:solidFill>
                <a:schemeClr val="tx1"/>
              </a:solidFill>
            </a:endParaRPr>
          </a:p>
        </p:txBody>
      </p:sp>
      <p:sp>
        <p:nvSpPr>
          <p:cNvPr id="3" name="Rectangle 2"/>
          <p:cNvSpPr/>
          <p:nvPr/>
        </p:nvSpPr>
        <p:spPr>
          <a:xfrm>
            <a:off x="0" y="381000"/>
            <a:ext cx="9144000" cy="523220"/>
          </a:xfrm>
          <a:prstGeom prst="rect">
            <a:avLst/>
          </a:prstGeom>
        </p:spPr>
        <p:txBody>
          <a:bodyPr wrap="square">
            <a:spAutoFit/>
          </a:bodyPr>
          <a:lstStyle/>
          <a:p>
            <a:pPr algn="ctr"/>
            <a:r>
              <a:rPr lang="en-US" sz="2800" dirty="0" smtClean="0"/>
              <a:t>Locard’s Exchange Principle</a:t>
            </a:r>
          </a:p>
        </p:txBody>
      </p:sp>
      <p:sp>
        <p:nvSpPr>
          <p:cNvPr id="4" name="Rectangle 3"/>
          <p:cNvSpPr/>
          <p:nvPr/>
        </p:nvSpPr>
        <p:spPr>
          <a:xfrm>
            <a:off x="457200" y="1524000"/>
            <a:ext cx="7924800" cy="1200329"/>
          </a:xfrm>
          <a:prstGeom prst="rect">
            <a:avLst/>
          </a:prstGeom>
        </p:spPr>
        <p:txBody>
          <a:bodyPr wrap="square">
            <a:spAutoFit/>
          </a:bodyPr>
          <a:lstStyle/>
          <a:p>
            <a:r>
              <a:rPr lang="en-US" dirty="0" smtClean="0"/>
              <a:t>Formulated in 1910 by Edmond Locard</a:t>
            </a:r>
          </a:p>
          <a:p>
            <a:endParaRPr lang="en-US" dirty="0" smtClean="0"/>
          </a:p>
          <a:p>
            <a:r>
              <a:rPr lang="en-US" dirty="0" smtClean="0"/>
              <a:t>“The exchange of materials between two objects that occurs whenever two objects come into contact with one another.”</a:t>
            </a:r>
          </a:p>
        </p:txBody>
      </p:sp>
      <p:sp>
        <p:nvSpPr>
          <p:cNvPr id="5" name="Rectangle 4"/>
          <p:cNvSpPr/>
          <p:nvPr/>
        </p:nvSpPr>
        <p:spPr>
          <a:xfrm>
            <a:off x="0" y="3276600"/>
            <a:ext cx="9144000" cy="523220"/>
          </a:xfrm>
          <a:prstGeom prst="rect">
            <a:avLst/>
          </a:prstGeom>
        </p:spPr>
        <p:txBody>
          <a:bodyPr wrap="square">
            <a:spAutoFit/>
          </a:bodyPr>
          <a:lstStyle/>
          <a:p>
            <a:pPr algn="ctr"/>
            <a:r>
              <a:rPr lang="en-US" sz="2800" dirty="0" smtClean="0"/>
              <a:t>Forensic Science</a:t>
            </a:r>
          </a:p>
        </p:txBody>
      </p:sp>
      <p:sp>
        <p:nvSpPr>
          <p:cNvPr id="6" name="Rectangle 5"/>
          <p:cNvSpPr/>
          <p:nvPr/>
        </p:nvSpPr>
        <p:spPr>
          <a:xfrm>
            <a:off x="609600" y="3953470"/>
            <a:ext cx="6477000" cy="646331"/>
          </a:xfrm>
          <a:prstGeom prst="rect">
            <a:avLst/>
          </a:prstGeom>
        </p:spPr>
        <p:txBody>
          <a:bodyPr wrap="square">
            <a:spAutoFit/>
          </a:bodyPr>
          <a:lstStyle/>
          <a:p>
            <a:r>
              <a:rPr lang="en-US" dirty="0" smtClean="0"/>
              <a:t>Broadest definition: applies the knowledge and technology of science for the definition and enforcement of laws.</a:t>
            </a:r>
          </a:p>
        </p:txBody>
      </p:sp>
      <p:pic>
        <p:nvPicPr>
          <p:cNvPr id="7" name="Picture 2" descr="Criminalistics: an introduction to forensic science [Book]"/>
          <p:cNvPicPr>
            <a:picLocks noChangeAspect="1" noChangeArrowheads="1"/>
          </p:cNvPicPr>
          <p:nvPr/>
        </p:nvPicPr>
        <p:blipFill>
          <a:blip r:embed="rId4" cstate="print"/>
          <a:srcRect/>
          <a:stretch>
            <a:fillRect/>
          </a:stretch>
        </p:blipFill>
        <p:spPr bwMode="auto">
          <a:xfrm>
            <a:off x="7315200" y="3886200"/>
            <a:ext cx="1676400" cy="2095501"/>
          </a:xfrm>
          <a:prstGeom prst="rect">
            <a:avLst/>
          </a:prstGeom>
          <a:noFill/>
        </p:spPr>
      </p:pic>
      <p:pic>
        <p:nvPicPr>
          <p:cNvPr id="105476" name="Picture 4" descr="Eyewitness Forensic Science [Book]"/>
          <p:cNvPicPr>
            <a:picLocks noChangeAspect="1" noChangeArrowheads="1"/>
          </p:cNvPicPr>
          <p:nvPr/>
        </p:nvPicPr>
        <p:blipFill>
          <a:blip r:embed="rId5" cstate="print"/>
          <a:srcRect/>
          <a:stretch>
            <a:fillRect/>
          </a:stretch>
        </p:blipFill>
        <p:spPr bwMode="auto">
          <a:xfrm>
            <a:off x="152400" y="4876800"/>
            <a:ext cx="1383722" cy="1790700"/>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50</a:t>
            </a:fld>
            <a:endParaRPr lang="en-US" dirty="0">
              <a:solidFill>
                <a:schemeClr val="tx1"/>
              </a:solidFill>
            </a:endParaRPr>
          </a:p>
        </p:txBody>
      </p:sp>
      <p:pic>
        <p:nvPicPr>
          <p:cNvPr id="138242" name="Picture 2"/>
          <p:cNvPicPr>
            <a:picLocks noChangeAspect="1" noChangeArrowheads="1"/>
          </p:cNvPicPr>
          <p:nvPr/>
        </p:nvPicPr>
        <p:blipFill>
          <a:blip r:embed="rId3" cstate="print"/>
          <a:srcRect l="2143" t="13714" r="52857" b="17714"/>
          <a:stretch>
            <a:fillRect/>
          </a:stretch>
        </p:blipFill>
        <p:spPr bwMode="auto">
          <a:xfrm>
            <a:off x="381000" y="1905000"/>
            <a:ext cx="8394192" cy="3997235"/>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51</a:t>
            </a:fld>
            <a:endParaRPr lang="en-US" dirty="0">
              <a:solidFill>
                <a:schemeClr val="tx1"/>
              </a:solidFill>
            </a:endParaRPr>
          </a:p>
        </p:txBody>
      </p:sp>
      <p:pic>
        <p:nvPicPr>
          <p:cNvPr id="139266" name="Picture 2"/>
          <p:cNvPicPr>
            <a:picLocks noChangeAspect="1" noChangeArrowheads="1"/>
          </p:cNvPicPr>
          <p:nvPr/>
        </p:nvPicPr>
        <p:blipFill>
          <a:blip r:embed="rId3" cstate="print"/>
          <a:srcRect l="2143" t="13714" r="52381" b="16191"/>
          <a:stretch>
            <a:fillRect/>
          </a:stretch>
        </p:blipFill>
        <p:spPr bwMode="auto">
          <a:xfrm>
            <a:off x="381000" y="1905000"/>
            <a:ext cx="8394192" cy="4043276"/>
          </a:xfrm>
          <a:prstGeom prst="rect">
            <a:avLst/>
          </a:prstGeom>
          <a:noFill/>
          <a:ln w="9525">
            <a:solidFill>
              <a:schemeClr val="tx1"/>
            </a:solidFill>
            <a:miter lim="800000"/>
            <a:headEnd/>
            <a:tailEnd/>
          </a:ln>
        </p:spPr>
      </p:pic>
      <p:sp>
        <p:nvSpPr>
          <p:cNvPr id="4" name="Rectangle 3"/>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52</a:t>
            </a:fld>
            <a:endParaRPr lang="en-US" dirty="0">
              <a:solidFill>
                <a:schemeClr val="tx1"/>
              </a:solidFill>
            </a:endParaRPr>
          </a:p>
        </p:txBody>
      </p:sp>
      <p:pic>
        <p:nvPicPr>
          <p:cNvPr id="140290" name="Picture 2"/>
          <p:cNvPicPr>
            <a:picLocks noChangeAspect="1" noChangeArrowheads="1"/>
          </p:cNvPicPr>
          <p:nvPr/>
        </p:nvPicPr>
        <p:blipFill>
          <a:blip r:embed="rId3" cstate="print"/>
          <a:srcRect l="1905" t="16000" r="52857" b="18476"/>
          <a:stretch>
            <a:fillRect/>
          </a:stretch>
        </p:blipFill>
        <p:spPr bwMode="auto">
          <a:xfrm>
            <a:off x="381000" y="1905000"/>
            <a:ext cx="8394192" cy="3799477"/>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53</a:t>
            </a:fld>
            <a:endParaRPr lang="en-US" dirty="0">
              <a:solidFill>
                <a:schemeClr val="tx1"/>
              </a:solidFill>
            </a:endParaRPr>
          </a:p>
        </p:txBody>
      </p:sp>
      <p:pic>
        <p:nvPicPr>
          <p:cNvPr id="141314" name="Picture 2"/>
          <p:cNvPicPr>
            <a:picLocks noChangeAspect="1" noChangeArrowheads="1"/>
          </p:cNvPicPr>
          <p:nvPr/>
        </p:nvPicPr>
        <p:blipFill>
          <a:blip r:embed="rId3" cstate="print"/>
          <a:srcRect l="1429" t="12952" r="52381" b="25333"/>
          <a:stretch>
            <a:fillRect/>
          </a:stretch>
        </p:blipFill>
        <p:spPr bwMode="auto">
          <a:xfrm>
            <a:off x="381000" y="1905409"/>
            <a:ext cx="8394192" cy="3504791"/>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54</a:t>
            </a:fld>
            <a:endParaRPr lang="en-US" dirty="0">
              <a:solidFill>
                <a:schemeClr val="tx1"/>
              </a:solidFill>
            </a:endParaRPr>
          </a:p>
        </p:txBody>
      </p:sp>
      <p:pic>
        <p:nvPicPr>
          <p:cNvPr id="142338" name="Picture 2"/>
          <p:cNvPicPr>
            <a:picLocks noChangeAspect="1" noChangeArrowheads="1"/>
          </p:cNvPicPr>
          <p:nvPr/>
        </p:nvPicPr>
        <p:blipFill>
          <a:blip r:embed="rId3" cstate="print"/>
          <a:srcRect l="2143" t="28952" r="52619" b="14667"/>
          <a:stretch>
            <a:fillRect/>
          </a:stretch>
        </p:blipFill>
        <p:spPr bwMode="auto">
          <a:xfrm>
            <a:off x="368808" y="1905000"/>
            <a:ext cx="8394192" cy="3269317"/>
          </a:xfrm>
          <a:prstGeom prst="rect">
            <a:avLst/>
          </a:prstGeom>
          <a:noFill/>
          <a:ln w="9525">
            <a:solidFill>
              <a:schemeClr val="tx1"/>
            </a:solidFill>
            <a:miter lim="800000"/>
            <a:headEnd/>
            <a:tailEnd/>
          </a:ln>
        </p:spPr>
      </p:pic>
      <p:sp>
        <p:nvSpPr>
          <p:cNvPr id="5" name="Rectangle 4"/>
          <p:cNvSpPr/>
          <p:nvPr/>
        </p:nvSpPr>
        <p:spPr>
          <a:xfrm>
            <a:off x="0" y="381000"/>
            <a:ext cx="9144000" cy="523220"/>
          </a:xfrm>
          <a:prstGeom prst="rect">
            <a:avLst/>
          </a:prstGeom>
        </p:spPr>
        <p:txBody>
          <a:bodyPr wrap="square">
            <a:spAutoFit/>
          </a:bodyPr>
          <a:lstStyle/>
          <a:p>
            <a:pPr algn="ctr"/>
            <a:r>
              <a:rPr lang="en-US" sz="2800" dirty="0" smtClean="0"/>
              <a:t>Fingerprinting Forms</a:t>
            </a:r>
            <a:endParaRPr lang="en-US" sz="2800" dirty="0"/>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55</a:t>
            </a:fld>
            <a:endParaRPr lang="en-US" dirty="0">
              <a:solidFill>
                <a:schemeClr val="tx1"/>
              </a:solidFill>
            </a:endParaRPr>
          </a:p>
        </p:txBody>
      </p:sp>
      <p:sp>
        <p:nvSpPr>
          <p:cNvPr id="6" name="Rectangle 5"/>
          <p:cNvSpPr/>
          <p:nvPr/>
        </p:nvSpPr>
        <p:spPr>
          <a:xfrm>
            <a:off x="0" y="152400"/>
            <a:ext cx="9144000" cy="954107"/>
          </a:xfrm>
          <a:prstGeom prst="rect">
            <a:avLst/>
          </a:prstGeom>
        </p:spPr>
        <p:txBody>
          <a:bodyPr wrap="square">
            <a:spAutoFit/>
          </a:bodyPr>
          <a:lstStyle/>
          <a:p>
            <a:pPr algn="ctr"/>
            <a:r>
              <a:rPr lang="en-US" sz="2800" dirty="0" smtClean="0"/>
              <a:t>Fingerprinting Process</a:t>
            </a:r>
          </a:p>
          <a:p>
            <a:pPr algn="ctr"/>
            <a:r>
              <a:rPr lang="en-US" sz="2800" dirty="0" smtClean="0"/>
              <a:t>Practical Exercise</a:t>
            </a:r>
            <a:endParaRPr lang="en-US" sz="2800" dirty="0"/>
          </a:p>
        </p:txBody>
      </p:sp>
      <p:sp>
        <p:nvSpPr>
          <p:cNvPr id="7" name="TextBox 6"/>
          <p:cNvSpPr txBox="1"/>
          <p:nvPr/>
        </p:nvSpPr>
        <p:spPr>
          <a:xfrm>
            <a:off x="0" y="5650468"/>
            <a:ext cx="9144000" cy="369332"/>
          </a:xfrm>
          <a:prstGeom prst="rect">
            <a:avLst/>
          </a:prstGeom>
          <a:noFill/>
        </p:spPr>
        <p:txBody>
          <a:bodyPr wrap="square" rtlCol="0">
            <a:spAutoFit/>
          </a:bodyPr>
          <a:lstStyle/>
          <a:p>
            <a:pPr algn="ctr"/>
            <a:r>
              <a:rPr lang="en-US" dirty="0" smtClean="0"/>
              <a:t>Remember more prints are ruined from too much ink rather than from too little</a:t>
            </a:r>
          </a:p>
        </p:txBody>
      </p:sp>
      <p:sp>
        <p:nvSpPr>
          <p:cNvPr id="8" name="TextBox 7"/>
          <p:cNvSpPr txBox="1"/>
          <p:nvPr/>
        </p:nvSpPr>
        <p:spPr>
          <a:xfrm>
            <a:off x="457200" y="1322487"/>
            <a:ext cx="8458200" cy="4308872"/>
          </a:xfrm>
          <a:prstGeom prst="rect">
            <a:avLst/>
          </a:prstGeom>
          <a:noFill/>
        </p:spPr>
        <p:txBody>
          <a:bodyPr wrap="square" rtlCol="0">
            <a:spAutoFit/>
          </a:bodyPr>
          <a:lstStyle/>
          <a:p>
            <a:r>
              <a:rPr lang="en-US" sz="1600" b="1" dirty="0" smtClean="0"/>
              <a:t>Taking Inked Fingerprints</a:t>
            </a:r>
          </a:p>
          <a:p>
            <a:endParaRPr lang="en-US" sz="1600" dirty="0" smtClean="0"/>
          </a:p>
          <a:p>
            <a:pPr marL="342900" indent="-342900">
              <a:buAutoNum type="arabicPeriod"/>
            </a:pPr>
            <a:r>
              <a:rPr lang="en-US" sz="1600" dirty="0" smtClean="0"/>
              <a:t>Assign partners or allow students to pick their own partner. Decide who will go first.  The person taking the prints should stand to the left of the individual</a:t>
            </a:r>
          </a:p>
          <a:p>
            <a:pPr marL="342900" indent="-342900">
              <a:buAutoNum type="arabicPeriod"/>
            </a:pPr>
            <a:endParaRPr lang="en-US" sz="1600" dirty="0" smtClean="0"/>
          </a:p>
          <a:p>
            <a:pPr marL="342900" indent="-342900">
              <a:buAutoNum type="arabicPeriod"/>
            </a:pPr>
            <a:r>
              <a:rPr lang="en-US" sz="1600" dirty="0" smtClean="0"/>
              <a:t>Hold the individual’s right hand in your left hand, with all the subject’s fingers curled except the one you are inking and recording.  We will start with the right thumb.</a:t>
            </a:r>
          </a:p>
          <a:p>
            <a:pPr marL="342900" indent="-342900">
              <a:buAutoNum type="arabicPeriod"/>
            </a:pPr>
            <a:endParaRPr lang="en-US" sz="1600" dirty="0" smtClean="0"/>
          </a:p>
          <a:p>
            <a:pPr marL="342900" indent="-342900">
              <a:buAutoNum type="arabicPeriod"/>
            </a:pPr>
            <a:r>
              <a:rPr lang="en-US" sz="1600" dirty="0" smtClean="0"/>
              <a:t>Grasp the extended thumb with your right thumb and index finger.</a:t>
            </a:r>
          </a:p>
          <a:p>
            <a:pPr marL="342900" indent="-342900">
              <a:buAutoNum type="arabicPeriod"/>
            </a:pPr>
            <a:endParaRPr lang="en-US" sz="1600" dirty="0" smtClean="0"/>
          </a:p>
          <a:p>
            <a:pPr marL="342900" indent="-342900">
              <a:buAutoNum type="arabicPeriod"/>
            </a:pPr>
            <a:r>
              <a:rPr lang="en-US" sz="1600" dirty="0" smtClean="0"/>
              <a:t>Roll the individual’s thumb on the inked surface, from nail to nail, keeping the finger flat on the plate from the first joint to the tip.</a:t>
            </a:r>
          </a:p>
          <a:p>
            <a:pPr marL="342900" indent="-342900">
              <a:buAutoNum type="arabicPeriod"/>
            </a:pPr>
            <a:endParaRPr lang="en-US" sz="1600" dirty="0" smtClean="0"/>
          </a:p>
          <a:p>
            <a:pPr marL="342900" indent="-342900">
              <a:buAutoNum type="arabicPeriod"/>
            </a:pPr>
            <a:endParaRPr lang="en-US" sz="1600" dirty="0" smtClean="0"/>
          </a:p>
          <a:p>
            <a:pPr marL="342900" indent="-342900">
              <a:buAutoNum type="arabicPeriod"/>
            </a:pPr>
            <a:r>
              <a:rPr lang="en-US" sz="1600" dirty="0" smtClean="0"/>
              <a:t>Roll the inked finger on the card as previously instructed, inward from right to left. Use gentle pressure in rolling the finger, to avoid smearing the ink. At the end of a roll, lift the finger upward to prevent smudging of the edge of the print</a:t>
            </a:r>
            <a:r>
              <a:rPr lang="en-US" dirty="0" smtClean="0"/>
              <a:t>.</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56</a:t>
            </a:fld>
            <a:endParaRPr lang="en-US" dirty="0">
              <a:solidFill>
                <a:schemeClr val="tx1"/>
              </a:solidFill>
            </a:endParaRPr>
          </a:p>
        </p:txBody>
      </p:sp>
      <p:sp>
        <p:nvSpPr>
          <p:cNvPr id="4" name="Rectangle 3"/>
          <p:cNvSpPr/>
          <p:nvPr/>
        </p:nvSpPr>
        <p:spPr>
          <a:xfrm>
            <a:off x="0" y="152400"/>
            <a:ext cx="9144000" cy="954107"/>
          </a:xfrm>
          <a:prstGeom prst="rect">
            <a:avLst/>
          </a:prstGeom>
        </p:spPr>
        <p:txBody>
          <a:bodyPr wrap="square">
            <a:spAutoFit/>
          </a:bodyPr>
          <a:lstStyle/>
          <a:p>
            <a:pPr algn="ctr"/>
            <a:r>
              <a:rPr lang="en-US" sz="2800" dirty="0" smtClean="0"/>
              <a:t>Fingerprinting Process</a:t>
            </a:r>
          </a:p>
          <a:p>
            <a:pPr algn="ctr"/>
            <a:r>
              <a:rPr lang="en-US" sz="2800" dirty="0" smtClean="0"/>
              <a:t>Practical Exercise</a:t>
            </a:r>
            <a:endParaRPr lang="en-US" sz="2800" dirty="0"/>
          </a:p>
        </p:txBody>
      </p:sp>
      <p:sp>
        <p:nvSpPr>
          <p:cNvPr id="5" name="TextBox 4"/>
          <p:cNvSpPr txBox="1"/>
          <p:nvPr/>
        </p:nvSpPr>
        <p:spPr>
          <a:xfrm>
            <a:off x="304800" y="1516082"/>
            <a:ext cx="8458200" cy="3970318"/>
          </a:xfrm>
          <a:prstGeom prst="rect">
            <a:avLst/>
          </a:prstGeom>
          <a:noFill/>
        </p:spPr>
        <p:txBody>
          <a:bodyPr wrap="square" rtlCol="0">
            <a:spAutoFit/>
          </a:bodyPr>
          <a:lstStyle/>
          <a:p>
            <a:pPr marL="342900" indent="-342900"/>
            <a:r>
              <a:rPr lang="en-US" b="1" dirty="0" smtClean="0"/>
              <a:t>Taking Inked Fingerprints</a:t>
            </a:r>
          </a:p>
          <a:p>
            <a:pPr marL="342900" indent="-342900"/>
            <a:endParaRPr lang="en-US" dirty="0" smtClean="0"/>
          </a:p>
          <a:p>
            <a:pPr marL="342900" indent="-342900">
              <a:buFont typeface="+mj-lt"/>
              <a:buAutoNum type="arabicPeriod" startAt="6"/>
            </a:pPr>
            <a:r>
              <a:rPr lang="en-US" dirty="0" smtClean="0"/>
              <a:t>Repeat this procedure for all the individual’s fingers on both hands.</a:t>
            </a:r>
          </a:p>
          <a:p>
            <a:pPr marL="342900" indent="-342900">
              <a:buFont typeface="+mj-lt"/>
              <a:buAutoNum type="arabicPeriod" startAt="6"/>
            </a:pPr>
            <a:endParaRPr lang="en-US" dirty="0" smtClean="0"/>
          </a:p>
          <a:p>
            <a:pPr marL="342900" indent="-342900">
              <a:buFont typeface="+mj-lt"/>
              <a:buAutoNum type="arabicPeriod" startAt="6"/>
            </a:pPr>
            <a:r>
              <a:rPr lang="en-US" dirty="0" smtClean="0"/>
              <a:t>Have the individual use a cleaning wipe to clean hands.  Further cleaning can be done with soap and water.</a:t>
            </a:r>
          </a:p>
          <a:p>
            <a:pPr marL="342900" indent="-342900">
              <a:buFont typeface="+mj-lt"/>
              <a:buAutoNum type="arabicPeriod" startAt="6"/>
            </a:pPr>
            <a:endParaRPr lang="en-US" dirty="0" smtClean="0"/>
          </a:p>
          <a:p>
            <a:pPr marL="342900" indent="-342900">
              <a:buFont typeface="+mj-lt"/>
              <a:buAutoNum type="arabicPeriod" startAt="6"/>
            </a:pPr>
            <a:r>
              <a:rPr lang="en-US" dirty="0" smtClean="0"/>
              <a:t>Switch positions and repeat the procedures. </a:t>
            </a:r>
          </a:p>
          <a:p>
            <a:pPr marL="342900" indent="-342900">
              <a:buFont typeface="+mj-lt"/>
              <a:buAutoNum type="arabicPeriod" startAt="6"/>
            </a:pPr>
            <a:endParaRPr lang="en-US" dirty="0" smtClean="0"/>
          </a:p>
          <a:p>
            <a:pPr marL="342900" indent="-342900">
              <a:buFont typeface="+mj-lt"/>
              <a:buAutoNum type="arabicPeriod" startAt="6"/>
            </a:pPr>
            <a:r>
              <a:rPr lang="en-US" dirty="0" smtClean="0"/>
              <a:t>Once both individuals have been printed, observe the fingerprints and decide if the prints have a loop, whorl or arch pattern.</a:t>
            </a:r>
          </a:p>
          <a:p>
            <a:pPr marL="342900" indent="-342900">
              <a:buFont typeface="+mj-lt"/>
              <a:buAutoNum type="arabicPeriod" startAt="6"/>
            </a:pPr>
            <a:endParaRPr lang="en-US" dirty="0" smtClean="0"/>
          </a:p>
          <a:p>
            <a:pPr marL="342900" indent="-342900">
              <a:buFont typeface="+mj-lt"/>
              <a:buAutoNum type="arabicPeriod" startAt="6"/>
            </a:pPr>
            <a:r>
              <a:rPr lang="en-US" dirty="0" smtClean="0"/>
              <a:t>Have them determine whether they can come up with a classification system for fingerprints based on the fingerprints they've taken.</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57</a:t>
            </a:fld>
            <a:endParaRPr lang="en-US" dirty="0">
              <a:solidFill>
                <a:schemeClr val="tx1"/>
              </a:solidFill>
            </a:endParaRPr>
          </a:p>
        </p:txBody>
      </p:sp>
      <p:sp>
        <p:nvSpPr>
          <p:cNvPr id="3" name="Rectangle 2"/>
          <p:cNvSpPr/>
          <p:nvPr/>
        </p:nvSpPr>
        <p:spPr>
          <a:xfrm>
            <a:off x="0" y="152400"/>
            <a:ext cx="9144000" cy="954107"/>
          </a:xfrm>
          <a:prstGeom prst="rect">
            <a:avLst/>
          </a:prstGeom>
        </p:spPr>
        <p:txBody>
          <a:bodyPr wrap="square">
            <a:spAutoFit/>
          </a:bodyPr>
          <a:lstStyle/>
          <a:p>
            <a:pPr algn="ctr"/>
            <a:r>
              <a:rPr lang="en-US" sz="2800" dirty="0" smtClean="0"/>
              <a:t>Latent Prints</a:t>
            </a:r>
          </a:p>
          <a:p>
            <a:pPr algn="ctr"/>
            <a:r>
              <a:rPr lang="en-US" sz="2800" dirty="0" smtClean="0"/>
              <a:t>Practical Exercise</a:t>
            </a:r>
            <a:endParaRPr lang="en-US" sz="2800" dirty="0"/>
          </a:p>
        </p:txBody>
      </p:sp>
      <p:sp>
        <p:nvSpPr>
          <p:cNvPr id="5" name="TextBox 4"/>
          <p:cNvSpPr txBox="1"/>
          <p:nvPr/>
        </p:nvSpPr>
        <p:spPr>
          <a:xfrm>
            <a:off x="304800" y="1592282"/>
            <a:ext cx="8458200" cy="3970318"/>
          </a:xfrm>
          <a:prstGeom prst="rect">
            <a:avLst/>
          </a:prstGeom>
          <a:noFill/>
        </p:spPr>
        <p:txBody>
          <a:bodyPr wrap="square" rtlCol="0">
            <a:spAutoFit/>
          </a:bodyPr>
          <a:lstStyle/>
          <a:p>
            <a:pPr marL="342900" indent="-342900"/>
            <a:r>
              <a:rPr lang="en-US" b="1" dirty="0" smtClean="0"/>
              <a:t>Part 1: Making a Latent Fingerprint Visible</a:t>
            </a:r>
            <a:endParaRPr lang="en-US" dirty="0" smtClean="0"/>
          </a:p>
          <a:p>
            <a:pPr marL="342900" indent="-342900"/>
            <a:endParaRPr lang="en-US" dirty="0" smtClean="0"/>
          </a:p>
          <a:p>
            <a:pPr marL="342900" indent="-342900">
              <a:buAutoNum type="arabicPeriod"/>
            </a:pPr>
            <a:r>
              <a:rPr lang="en-US" dirty="0" smtClean="0"/>
              <a:t>Pick a ceramic tile from the table.</a:t>
            </a:r>
          </a:p>
          <a:p>
            <a:pPr marL="342900" indent="-342900">
              <a:buAutoNum type="arabicPeriod"/>
            </a:pPr>
            <a:endParaRPr lang="en-US" dirty="0" smtClean="0"/>
          </a:p>
          <a:p>
            <a:pPr marL="342900" indent="-342900">
              <a:buAutoNum type="arabicPeriod"/>
            </a:pPr>
            <a:r>
              <a:rPr lang="en-US" dirty="0" smtClean="0"/>
              <a:t>Place one of your fingers firmly on the object.  If your finger is dry, rub it along side of your nose or behind your ears to pick up some oil.</a:t>
            </a:r>
          </a:p>
          <a:p>
            <a:pPr marL="342900" indent="-342900">
              <a:buAutoNum type="arabicPeriod"/>
            </a:pPr>
            <a:endParaRPr lang="en-US" dirty="0" smtClean="0"/>
          </a:p>
          <a:p>
            <a:pPr marL="342900" indent="-342900">
              <a:buAutoNum type="arabicPeriod"/>
            </a:pPr>
            <a:r>
              <a:rPr lang="en-US" dirty="0" smtClean="0"/>
              <a:t>Choose a fingerprint dusting powder of contrasting color.  We will use black.</a:t>
            </a:r>
          </a:p>
          <a:p>
            <a:pPr marL="342900" indent="-342900">
              <a:buAutoNum type="arabicPeriod"/>
            </a:pPr>
            <a:endParaRPr lang="en-US" dirty="0" smtClean="0"/>
          </a:p>
          <a:p>
            <a:pPr marL="342900" indent="-342900">
              <a:buAutoNum type="arabicPeriod"/>
            </a:pPr>
            <a:r>
              <a:rPr lang="en-US" dirty="0" smtClean="0"/>
              <a:t>Obtain the black powder brush.  ( Do not interchange brushes, as you will obtain poorly developed latent prints owing to the mixture of dusting powders.)</a:t>
            </a:r>
          </a:p>
          <a:p>
            <a:pPr marL="342900" indent="-342900">
              <a:buAutoNum type="arabicPeriod"/>
            </a:pPr>
            <a:endParaRPr lang="en-US" dirty="0" smtClean="0"/>
          </a:p>
          <a:p>
            <a:pPr marL="342900" indent="-342900">
              <a:buAutoNum type="arabicPeriod"/>
            </a:pPr>
            <a:r>
              <a:rPr lang="en-US" dirty="0" smtClean="0"/>
              <a:t>Tap the handle of the brush or twirl the brush between the fingers to remove excess powder from the bristles from previous use.</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58</a:t>
            </a:fld>
            <a:endParaRPr lang="en-US" dirty="0">
              <a:solidFill>
                <a:schemeClr val="tx1"/>
              </a:solidFill>
            </a:endParaRPr>
          </a:p>
        </p:txBody>
      </p:sp>
      <p:sp>
        <p:nvSpPr>
          <p:cNvPr id="3" name="Rectangle 2"/>
          <p:cNvSpPr/>
          <p:nvPr/>
        </p:nvSpPr>
        <p:spPr>
          <a:xfrm>
            <a:off x="0" y="152400"/>
            <a:ext cx="9144000" cy="954107"/>
          </a:xfrm>
          <a:prstGeom prst="rect">
            <a:avLst/>
          </a:prstGeom>
        </p:spPr>
        <p:txBody>
          <a:bodyPr wrap="square">
            <a:spAutoFit/>
          </a:bodyPr>
          <a:lstStyle/>
          <a:p>
            <a:pPr algn="ctr"/>
            <a:r>
              <a:rPr lang="en-US" sz="2800" dirty="0" smtClean="0"/>
              <a:t>Latent Prints</a:t>
            </a:r>
          </a:p>
          <a:p>
            <a:pPr algn="ctr"/>
            <a:r>
              <a:rPr lang="en-US" sz="2800" dirty="0" smtClean="0"/>
              <a:t>Practical Exercise</a:t>
            </a:r>
            <a:endParaRPr lang="en-US" sz="2800" dirty="0"/>
          </a:p>
        </p:txBody>
      </p:sp>
      <p:sp>
        <p:nvSpPr>
          <p:cNvPr id="4" name="TextBox 3"/>
          <p:cNvSpPr txBox="1"/>
          <p:nvPr/>
        </p:nvSpPr>
        <p:spPr>
          <a:xfrm>
            <a:off x="304800" y="1513106"/>
            <a:ext cx="8458200" cy="4278094"/>
          </a:xfrm>
          <a:prstGeom prst="rect">
            <a:avLst/>
          </a:prstGeom>
          <a:noFill/>
        </p:spPr>
        <p:txBody>
          <a:bodyPr wrap="square" rtlCol="0">
            <a:spAutoFit/>
          </a:bodyPr>
          <a:lstStyle/>
          <a:p>
            <a:pPr marL="342900" indent="-342900"/>
            <a:r>
              <a:rPr lang="en-US" sz="1600" b="1" dirty="0" smtClean="0"/>
              <a:t>Part 1: Making a Latent Fingerprint Visible</a:t>
            </a:r>
            <a:endParaRPr lang="en-US" sz="1600" dirty="0" smtClean="0"/>
          </a:p>
          <a:p>
            <a:pPr marL="342900" indent="-342900">
              <a:buAutoNum type="arabicPeriod"/>
            </a:pPr>
            <a:endParaRPr lang="en-US" sz="1600" dirty="0" smtClean="0"/>
          </a:p>
          <a:p>
            <a:pPr marL="342900" indent="-342900">
              <a:buFont typeface="+mj-lt"/>
              <a:buAutoNum type="arabicPeriod" startAt="6"/>
            </a:pPr>
            <a:r>
              <a:rPr lang="en-US" sz="1600" dirty="0" smtClean="0"/>
              <a:t>Place some of the dusting powder in the lid or on a piece of paper, and dip the tip of the bristles of the brush in the dusting powder. It is poor technique to have the powder up in the center of the bristles, as one is unable to control the amount of powder deposited on the surface to be dusted and can easily ruin very clearly defined prints.</a:t>
            </a:r>
          </a:p>
          <a:p>
            <a:pPr marL="342900" indent="-342900">
              <a:buFont typeface="+mj-lt"/>
              <a:buAutoNum type="arabicPeriod" startAt="6"/>
            </a:pPr>
            <a:endParaRPr lang="en-US" sz="1600" dirty="0" smtClean="0"/>
          </a:p>
          <a:p>
            <a:pPr marL="342900" indent="-342900">
              <a:buFont typeface="+mj-lt"/>
              <a:buAutoNum type="arabicPeriod" startAt="6"/>
            </a:pPr>
            <a:r>
              <a:rPr lang="en-US" sz="1600" dirty="0" smtClean="0"/>
              <a:t>Using a circular, sweeping motion and just grazing the surface, brush across the surface until you see the print beginning to appear. Concentrate your brushing on the exposed fingerprints, taking care to continue to brush lightly.</a:t>
            </a:r>
          </a:p>
          <a:p>
            <a:pPr marL="342900" indent="-342900">
              <a:buFont typeface="+mj-lt"/>
              <a:buAutoNum type="arabicPeriod" startAt="6"/>
            </a:pPr>
            <a:endParaRPr lang="en-US" sz="1600" dirty="0" smtClean="0"/>
          </a:p>
          <a:p>
            <a:pPr marL="342900" indent="-342900">
              <a:buFont typeface="+mj-lt"/>
              <a:buAutoNum type="arabicPeriod" startAt="6"/>
            </a:pPr>
            <a:r>
              <a:rPr lang="en-US" sz="1600" dirty="0" smtClean="0"/>
              <a:t>If necessary, pick up additional dusting powder, using the same steps as you did before. </a:t>
            </a:r>
          </a:p>
          <a:p>
            <a:pPr marL="342900" indent="-342900">
              <a:buFont typeface="+mj-lt"/>
              <a:buAutoNum type="arabicPeriod" startAt="6"/>
            </a:pPr>
            <a:endParaRPr lang="en-US" sz="1600" dirty="0" smtClean="0"/>
          </a:p>
          <a:p>
            <a:pPr marL="342900" indent="-342900">
              <a:buFont typeface="+mj-lt"/>
              <a:buAutoNum type="arabicPeriod" startAt="6"/>
            </a:pPr>
            <a:r>
              <a:rPr lang="en-US" sz="1600" dirty="0" smtClean="0"/>
              <a:t>Once the ridges appear, the motion of the brush should follow the direction of the ridge flow.  When the print is clearly developed, STOP BRUSHING.</a:t>
            </a:r>
          </a:p>
          <a:p>
            <a:pPr marL="342900" indent="-342900">
              <a:buFont typeface="+mj-lt"/>
              <a:buAutoNum type="arabicPeriod" startAt="6"/>
            </a:pPr>
            <a:endParaRPr lang="en-US" sz="1600" dirty="0" smtClean="0"/>
          </a:p>
          <a:p>
            <a:pPr marL="342900" indent="-342900">
              <a:buFont typeface="+mj-lt"/>
              <a:buAutoNum type="arabicPeriod" startAt="6"/>
            </a:pPr>
            <a:r>
              <a:rPr lang="en-US" sz="1600" dirty="0" smtClean="0"/>
              <a:t>Carefully remove any excess powder with a clean brush.</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59</a:t>
            </a:fld>
            <a:endParaRPr lang="en-US" dirty="0">
              <a:solidFill>
                <a:schemeClr val="tx1"/>
              </a:solidFill>
            </a:endParaRPr>
          </a:p>
        </p:txBody>
      </p:sp>
      <p:sp>
        <p:nvSpPr>
          <p:cNvPr id="3" name="Rectangle 2"/>
          <p:cNvSpPr/>
          <p:nvPr/>
        </p:nvSpPr>
        <p:spPr>
          <a:xfrm>
            <a:off x="0" y="152400"/>
            <a:ext cx="9144000" cy="954107"/>
          </a:xfrm>
          <a:prstGeom prst="rect">
            <a:avLst/>
          </a:prstGeom>
        </p:spPr>
        <p:txBody>
          <a:bodyPr wrap="square">
            <a:spAutoFit/>
          </a:bodyPr>
          <a:lstStyle/>
          <a:p>
            <a:pPr algn="ctr"/>
            <a:r>
              <a:rPr lang="en-US" sz="2800" dirty="0" smtClean="0"/>
              <a:t>Fingerprinting Process</a:t>
            </a:r>
          </a:p>
          <a:p>
            <a:pPr algn="ctr"/>
            <a:r>
              <a:rPr lang="en-US" sz="2800" dirty="0" smtClean="0"/>
              <a:t>Practical Exercise</a:t>
            </a:r>
            <a:endParaRPr lang="en-US" sz="2800" dirty="0"/>
          </a:p>
        </p:txBody>
      </p:sp>
      <p:sp>
        <p:nvSpPr>
          <p:cNvPr id="4" name="TextBox 3"/>
          <p:cNvSpPr txBox="1"/>
          <p:nvPr/>
        </p:nvSpPr>
        <p:spPr>
          <a:xfrm>
            <a:off x="304800" y="1495485"/>
            <a:ext cx="8458200" cy="4524315"/>
          </a:xfrm>
          <a:prstGeom prst="rect">
            <a:avLst/>
          </a:prstGeom>
          <a:noFill/>
        </p:spPr>
        <p:txBody>
          <a:bodyPr wrap="square" rtlCol="0">
            <a:spAutoFit/>
          </a:bodyPr>
          <a:lstStyle/>
          <a:p>
            <a:pPr marL="342900" indent="-342900"/>
            <a:r>
              <a:rPr lang="en-US" sz="1600" b="1" dirty="0" smtClean="0"/>
              <a:t>Part 2: Lifting a Latent Print with Transparent Tape</a:t>
            </a:r>
            <a:endParaRPr lang="en-US" sz="1600" dirty="0" smtClean="0"/>
          </a:p>
          <a:p>
            <a:pPr marL="342900" indent="-342900"/>
            <a:endParaRPr lang="en-US" sz="1600" dirty="0" smtClean="0"/>
          </a:p>
          <a:p>
            <a:pPr marL="342900" indent="-342900">
              <a:buAutoNum type="arabicPeriod"/>
            </a:pPr>
            <a:r>
              <a:rPr lang="en-US" sz="1600" dirty="0" smtClean="0"/>
              <a:t>Pick up the roll of transparent bookbinding tape and with a smooth motion pull off approximately 6-7cm from the roll. Do not cut the tape from the roll yet.</a:t>
            </a:r>
          </a:p>
          <a:p>
            <a:pPr marL="342900" indent="-342900">
              <a:buAutoNum type="arabicPeriod"/>
            </a:pPr>
            <a:endParaRPr lang="en-US" sz="1600" dirty="0" smtClean="0"/>
          </a:p>
          <a:p>
            <a:pPr marL="342900" indent="-342900">
              <a:buAutoNum type="arabicPeriod"/>
            </a:pPr>
            <a:r>
              <a:rPr lang="en-US" sz="1600" dirty="0" smtClean="0"/>
              <a:t>Place the free end of the tape about 6cm from the top of the developed print. Cover the print with the tape by smoothing the tape over the print with your finger, beginning from the free end and working slowly over the print. Do not simply lay the tape over the print! Air bubbles under the tape will partially ruin the lifted fingerprint—hence the necessity for slow, careful smoothing.</a:t>
            </a:r>
          </a:p>
          <a:p>
            <a:pPr marL="342900" indent="-342900">
              <a:buAutoNum type="arabicPeriod"/>
            </a:pPr>
            <a:endParaRPr lang="en-US" sz="1600" dirty="0" smtClean="0"/>
          </a:p>
          <a:p>
            <a:pPr marL="342900" indent="-342900">
              <a:buAutoNum type="arabicPeriod"/>
            </a:pPr>
            <a:r>
              <a:rPr lang="en-US" sz="1600" dirty="0" smtClean="0"/>
              <a:t>After the tape completely covers the print, and extends approximately 1cm past it, use the roll of tape as a handle and lift the tape with the developed print smoothly from the surface in one continuous, unbroken motion.</a:t>
            </a:r>
          </a:p>
          <a:p>
            <a:pPr marL="342900" indent="-342900">
              <a:buAutoNum type="arabicPeriod"/>
            </a:pPr>
            <a:endParaRPr lang="en-US" sz="1600" dirty="0" smtClean="0"/>
          </a:p>
          <a:p>
            <a:pPr marL="342900" indent="-342900">
              <a:buAutoNum type="arabicPeriod"/>
            </a:pPr>
            <a:r>
              <a:rPr lang="en-US" sz="1600" dirty="0" smtClean="0"/>
              <a:t>Cut the tape from the roll, trim any excess tape from the card and label it for future use. </a:t>
            </a:r>
          </a:p>
          <a:p>
            <a:pPr marL="342900" indent="-342900">
              <a:buAutoNum type="arabicPeriod"/>
            </a:pPr>
            <a:endParaRPr lang="en-US" sz="1600" dirty="0" smtClean="0"/>
          </a:p>
          <a:p>
            <a:pPr marL="342900" indent="-342900">
              <a:buAutoNum type="arabicPeriod"/>
            </a:pPr>
            <a:r>
              <a:rPr lang="en-US" sz="1600" dirty="0" smtClean="0"/>
              <a:t>Record the object from which the print was taken, your initials and the date on the card.</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z="1000" smtClean="0">
                <a:solidFill>
                  <a:schemeClr val="tx1"/>
                </a:solidFill>
                <a:latin typeface="+mn-lt"/>
              </a:rPr>
              <a:pPr>
                <a:defRPr/>
              </a:pPr>
              <a:t>6</a:t>
            </a:fld>
            <a:endParaRPr lang="en-US" sz="1000" dirty="0">
              <a:solidFill>
                <a:schemeClr val="tx1"/>
              </a:solidFill>
              <a:latin typeface="+mn-lt"/>
            </a:endParaRPr>
          </a:p>
        </p:txBody>
      </p:sp>
      <p:sp>
        <p:nvSpPr>
          <p:cNvPr id="3" name="Rectangle 2"/>
          <p:cNvSpPr/>
          <p:nvPr/>
        </p:nvSpPr>
        <p:spPr>
          <a:xfrm>
            <a:off x="457200" y="1793081"/>
            <a:ext cx="7924800" cy="3693319"/>
          </a:xfrm>
          <a:prstGeom prst="rect">
            <a:avLst/>
          </a:prstGeom>
        </p:spPr>
        <p:txBody>
          <a:bodyPr wrap="square">
            <a:spAutoFit/>
          </a:bodyPr>
          <a:lstStyle/>
          <a:p>
            <a:r>
              <a:rPr lang="en-US" dirty="0" smtClean="0"/>
              <a:t>Today, the functional lines between traditional warfare and activities like law enforcement, physical security and cyber-crime have very much blurred. New ways have been found to solve problems. The application of forensic science disciplines to this area is commonly referred to as Battlefield Forensics.</a:t>
            </a:r>
          </a:p>
          <a:p>
            <a:endParaRPr lang="en-US" dirty="0" smtClean="0"/>
          </a:p>
          <a:p>
            <a:endParaRPr lang="en-US" dirty="0" smtClean="0"/>
          </a:p>
          <a:p>
            <a:r>
              <a:rPr lang="en-US" dirty="0" smtClean="0"/>
              <a:t>The United States Department of Defense (DoD) defines forensics simply: </a:t>
            </a:r>
          </a:p>
          <a:p>
            <a:endParaRPr lang="en-US" dirty="0" smtClean="0"/>
          </a:p>
          <a:p>
            <a:r>
              <a:rPr lang="en-US" dirty="0" smtClean="0"/>
              <a:t>“The application of multi-disciplinary scientific processes to establish facts.” DoD also applies criminal forensic capabilities and technologies typically used in law enforcement to meet their needs in national security and counter-terrorism.</a:t>
            </a:r>
            <a:endParaRPr lang="en-US" dirty="0"/>
          </a:p>
        </p:txBody>
      </p:sp>
      <p:sp>
        <p:nvSpPr>
          <p:cNvPr id="4" name="Rectangle 3"/>
          <p:cNvSpPr/>
          <p:nvPr/>
        </p:nvSpPr>
        <p:spPr>
          <a:xfrm>
            <a:off x="0" y="381000"/>
            <a:ext cx="9144000" cy="523220"/>
          </a:xfrm>
          <a:prstGeom prst="rect">
            <a:avLst/>
          </a:prstGeom>
        </p:spPr>
        <p:txBody>
          <a:bodyPr wrap="square">
            <a:spAutoFit/>
          </a:bodyPr>
          <a:lstStyle/>
          <a:p>
            <a:pPr algn="ctr"/>
            <a:r>
              <a:rPr lang="en-US" sz="2800" dirty="0" smtClean="0"/>
              <a:t>What is Battlefield Forensics?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60</a:t>
            </a:fld>
            <a:endParaRPr lang="en-US" dirty="0">
              <a:solidFill>
                <a:schemeClr val="tx1"/>
              </a:solidFill>
            </a:endParaRPr>
          </a:p>
        </p:txBody>
      </p:sp>
      <p:sp>
        <p:nvSpPr>
          <p:cNvPr id="3" name="Rectangle 2"/>
          <p:cNvSpPr/>
          <p:nvPr/>
        </p:nvSpPr>
        <p:spPr>
          <a:xfrm>
            <a:off x="0" y="152400"/>
            <a:ext cx="9144000" cy="954107"/>
          </a:xfrm>
          <a:prstGeom prst="rect">
            <a:avLst/>
          </a:prstGeom>
        </p:spPr>
        <p:txBody>
          <a:bodyPr wrap="square">
            <a:spAutoFit/>
          </a:bodyPr>
          <a:lstStyle/>
          <a:p>
            <a:pPr algn="ctr"/>
            <a:r>
              <a:rPr lang="en-US" sz="2800" dirty="0" smtClean="0"/>
              <a:t>Fingerprinting Process</a:t>
            </a:r>
          </a:p>
          <a:p>
            <a:pPr algn="ctr"/>
            <a:r>
              <a:rPr lang="en-US" sz="2800" dirty="0" smtClean="0"/>
              <a:t>Practical Exercise</a:t>
            </a:r>
            <a:endParaRPr lang="en-US" sz="2800" dirty="0"/>
          </a:p>
        </p:txBody>
      </p:sp>
      <p:sp>
        <p:nvSpPr>
          <p:cNvPr id="4" name="TextBox 3"/>
          <p:cNvSpPr txBox="1"/>
          <p:nvPr/>
        </p:nvSpPr>
        <p:spPr>
          <a:xfrm>
            <a:off x="304800" y="1495485"/>
            <a:ext cx="8458200" cy="4524315"/>
          </a:xfrm>
          <a:prstGeom prst="rect">
            <a:avLst/>
          </a:prstGeom>
          <a:noFill/>
        </p:spPr>
        <p:txBody>
          <a:bodyPr wrap="square" rtlCol="0">
            <a:spAutoFit/>
          </a:bodyPr>
          <a:lstStyle/>
          <a:p>
            <a:pPr marL="342900" indent="-342900"/>
            <a:r>
              <a:rPr lang="en-US" sz="1600" b="1" dirty="0" smtClean="0"/>
              <a:t>Part 2: Lifting a Latent Print with Hinged Lifters</a:t>
            </a:r>
            <a:endParaRPr lang="en-US" sz="1600" dirty="0" smtClean="0"/>
          </a:p>
          <a:p>
            <a:pPr marL="342900" indent="-342900"/>
            <a:endParaRPr lang="en-US" sz="1600" dirty="0" smtClean="0"/>
          </a:p>
          <a:p>
            <a:pPr marL="342900" indent="-342900">
              <a:buAutoNum type="arabicPeriod"/>
            </a:pPr>
            <a:r>
              <a:rPr lang="en-US" sz="1600" dirty="0" smtClean="0"/>
              <a:t>Repeat the steps for developing latent prints.</a:t>
            </a:r>
          </a:p>
          <a:p>
            <a:pPr marL="342900" indent="-342900">
              <a:buAutoNum type="arabicPeriod"/>
            </a:pPr>
            <a:endParaRPr lang="en-US" sz="1600" dirty="0" smtClean="0"/>
          </a:p>
          <a:p>
            <a:pPr marL="342900" indent="-342900">
              <a:buAutoNum type="arabicPeriod"/>
            </a:pPr>
            <a:r>
              <a:rPr lang="en-US" sz="1600" dirty="0" smtClean="0"/>
              <a:t>Open the hinged lifter so that the arrow points to the upper right. Arrow and printing is on the plastic cover.</a:t>
            </a:r>
          </a:p>
          <a:p>
            <a:pPr marL="342900" indent="-342900">
              <a:buAutoNum type="arabicPeriod"/>
            </a:pPr>
            <a:endParaRPr lang="en-US" sz="1600" dirty="0" smtClean="0"/>
          </a:p>
          <a:p>
            <a:pPr marL="342900" indent="-342900">
              <a:buAutoNum type="arabicPeriod"/>
            </a:pPr>
            <a:r>
              <a:rPr lang="en-US" sz="1600" dirty="0" smtClean="0"/>
              <a:t>With the thumb and forefinger, peel off the transparent cover, starting at the upper right corner to where the arrow points.  The plastic cover with printing and the arrow is thrown away. The adhesive sheet is now exposed.</a:t>
            </a:r>
          </a:p>
          <a:p>
            <a:pPr marL="342900" indent="-342900">
              <a:buAutoNum type="arabicPeriod"/>
            </a:pPr>
            <a:endParaRPr lang="en-US" sz="1600" dirty="0" smtClean="0"/>
          </a:p>
          <a:p>
            <a:pPr marL="342900" indent="-342900">
              <a:buAutoNum type="arabicPeriod"/>
            </a:pPr>
            <a:r>
              <a:rPr lang="en-US" sz="1600" dirty="0" smtClean="0"/>
              <a:t>The tacky side of the lifter is then carefully placed over the latent powdered prints. Rub the plastic sheet lightly, then lift off the powdered print. Note that the A is facing you when lifting the latent print.</a:t>
            </a:r>
          </a:p>
          <a:p>
            <a:pPr marL="342900" indent="-342900">
              <a:buAutoNum type="arabicPeriod"/>
            </a:pPr>
            <a:endParaRPr lang="en-US" sz="1600" dirty="0" smtClean="0"/>
          </a:p>
          <a:p>
            <a:pPr marL="342900" indent="-342900">
              <a:buAutoNum type="arabicPeriod"/>
            </a:pPr>
            <a:r>
              <a:rPr lang="en-US" sz="1600" dirty="0" smtClean="0"/>
              <a:t>The lifted print is then covered with the hinged cover. The best way to cover a latent print after being lifted is to place the lifter on its back (with adhesive side facing up), then form a curl in the hinged cover and roll on the cover.</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2"/>
          </p:nvPr>
        </p:nvSpPr>
        <p:spPr bwMode="auto">
          <a:prstGeom prst="rect">
            <a:avLst/>
          </a:prstGeom>
          <a:noFill/>
          <a:ln>
            <a:miter lim="800000"/>
            <a:headEnd/>
            <a:tailEnd/>
          </a:ln>
        </p:spPr>
        <p:txBody>
          <a:bodyPr anchor="ctr"/>
          <a:lstStyle/>
          <a:p>
            <a:pPr algn="ctr"/>
            <a:fld id="{696762FB-D402-4DFC-9C5E-C590BB74DC22}" type="slidenum">
              <a:rPr lang="en-AU" sz="1000" b="1">
                <a:solidFill>
                  <a:schemeClr val="tx1"/>
                </a:solidFill>
                <a:latin typeface="Times New Roman" pitchFamily="18" charset="0"/>
                <a:cs typeface="Times New Roman" pitchFamily="18" charset="0"/>
              </a:rPr>
              <a:pPr algn="ctr"/>
              <a:t>61</a:t>
            </a:fld>
            <a:endParaRPr lang="en-AU" sz="1000" b="1" dirty="0">
              <a:solidFill>
                <a:schemeClr val="tx1"/>
              </a:solidFill>
              <a:latin typeface="Times New Roman" pitchFamily="18" charset="0"/>
              <a:cs typeface="Times New Roman" pitchFamily="18" charset="0"/>
            </a:endParaRPr>
          </a:p>
        </p:txBody>
      </p:sp>
      <p:sp>
        <p:nvSpPr>
          <p:cNvPr id="71682" name="Rectangle 2"/>
          <p:cNvSpPr>
            <a:spLocks noGrp="1" noChangeArrowheads="1"/>
          </p:cNvSpPr>
          <p:nvPr>
            <p:ph type="title" idx="4294967295"/>
          </p:nvPr>
        </p:nvSpPr>
        <p:spPr>
          <a:xfrm>
            <a:off x="0" y="457200"/>
            <a:ext cx="9144000" cy="838200"/>
          </a:xfrm>
          <a:prstGeom prst="rect">
            <a:avLst/>
          </a:prstGeom>
          <a:ln/>
        </p:spPr>
        <p:txBody>
          <a:bodyPr/>
          <a:lstStyle/>
          <a:p>
            <a:r>
              <a:rPr lang="en-US" sz="2800" dirty="0">
                <a:solidFill>
                  <a:schemeClr val="tx1"/>
                </a:solidFill>
              </a:rPr>
              <a:t>Summary</a:t>
            </a:r>
          </a:p>
        </p:txBody>
      </p:sp>
      <p:sp>
        <p:nvSpPr>
          <p:cNvPr id="5" name="Rectangle 25"/>
          <p:cNvSpPr txBox="1">
            <a:spLocks noChangeArrowheads="1"/>
          </p:cNvSpPr>
          <p:nvPr/>
        </p:nvSpPr>
        <p:spPr bwMode="auto">
          <a:xfrm>
            <a:off x="1219200" y="1447800"/>
            <a:ext cx="6172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Forensic Science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What is Battlefield Forensics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Joint Expeditionary Forensic Facilities (JEFF) Program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Crime Scene Evidence Collection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Potential Evidence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Six Forensic Functions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Fingerprint Identification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Fingerprint Pattern &amp; Ridge Characteristics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Latent prints &amp; Developing Powders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Fingerprinting Process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Special Circumstances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Unusual Fingerprints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Taking the Fingerprints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Fingerprinting Forms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Fingerprinting Process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effectLst/>
                <a:uLnTx/>
                <a:uFillTx/>
                <a:latin typeface="+mn-lt"/>
                <a:ea typeface="+mn-ea"/>
                <a:cs typeface="+mn-cs"/>
              </a:rPr>
              <a:t>Practical Exercises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bwMode="auto">
          <a:prstGeom prst="rect">
            <a:avLst/>
          </a:prstGeom>
          <a:noFill/>
          <a:ln>
            <a:miter lim="800000"/>
            <a:headEnd/>
            <a:tailEnd/>
          </a:ln>
        </p:spPr>
        <p:txBody>
          <a:bodyPr anchor="ctr"/>
          <a:lstStyle/>
          <a:p>
            <a:pPr algn="ctr"/>
            <a:r>
              <a:rPr lang="en-AU" sz="1000" b="1" dirty="0">
                <a:solidFill>
                  <a:schemeClr val="tx1"/>
                </a:solidFill>
                <a:latin typeface="Times New Roman" pitchFamily="18" charset="0"/>
                <a:cs typeface="Times New Roman" pitchFamily="18" charset="0"/>
              </a:rPr>
              <a:t> </a:t>
            </a:r>
            <a:fld id="{D0514F86-C69E-4AA2-9F6C-3CC80826B69C}" type="slidenum">
              <a:rPr lang="en-AU" sz="1000" b="1">
                <a:solidFill>
                  <a:schemeClr val="tx1"/>
                </a:solidFill>
                <a:latin typeface="Times New Roman" pitchFamily="18" charset="0"/>
                <a:cs typeface="Times New Roman" pitchFamily="18" charset="0"/>
              </a:rPr>
              <a:pPr algn="ctr"/>
              <a:t>62</a:t>
            </a:fld>
            <a:endParaRPr lang="en-AU" sz="1000" b="1" dirty="0">
              <a:solidFill>
                <a:schemeClr val="tx1"/>
              </a:solidFill>
              <a:latin typeface="Times New Roman" pitchFamily="18" charset="0"/>
              <a:cs typeface="Times New Roman" pitchFamily="18" charset="0"/>
            </a:endParaRPr>
          </a:p>
        </p:txBody>
      </p:sp>
      <p:sp>
        <p:nvSpPr>
          <p:cNvPr id="73729" name="Title 4"/>
          <p:cNvSpPr>
            <a:spLocks noGrp="1"/>
          </p:cNvSpPr>
          <p:nvPr>
            <p:ph type="title" idx="4294967295"/>
          </p:nvPr>
        </p:nvSpPr>
        <p:spPr>
          <a:xfrm>
            <a:off x="0" y="2819400"/>
            <a:ext cx="9144000" cy="838200"/>
          </a:xfrm>
          <a:prstGeom prst="rect">
            <a:avLst/>
          </a:prstGeom>
          <a:ln/>
        </p:spPr>
        <p:txBody>
          <a:bodyPr/>
          <a:lstStyle/>
          <a:p>
            <a:r>
              <a:rPr lang="en-US" b="1" dirty="0">
                <a:solidFill>
                  <a:schemeClr val="tx1"/>
                </a:solidFill>
              </a:rPr>
              <a:t>Questions?</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nchor="ctr">
            <a:normAutofit/>
          </a:bodyPr>
          <a:lstStyle/>
          <a:p>
            <a:pPr algn="ctr">
              <a:defRPr/>
            </a:pPr>
            <a:fld id="{7D202314-95DF-4921-AD81-0E1D8AAF2572}" type="slidenum">
              <a:rPr lang="en-US" b="1">
                <a:solidFill>
                  <a:schemeClr val="tx1"/>
                </a:solidFill>
                <a:latin typeface="Times New Roman" pitchFamily="18" charset="0"/>
                <a:cs typeface="Times New Roman" pitchFamily="18" charset="0"/>
              </a:rPr>
              <a:pPr algn="ctr">
                <a:defRPr/>
              </a:pPr>
              <a:t>63</a:t>
            </a:fld>
            <a:endParaRPr lang="en-US" b="1" dirty="0">
              <a:solidFill>
                <a:schemeClr val="tx1"/>
              </a:solidFill>
              <a:latin typeface="Times New Roman" pitchFamily="18" charset="0"/>
              <a:cs typeface="Times New Roman" pitchFamily="18" charset="0"/>
            </a:endParaRPr>
          </a:p>
        </p:txBody>
      </p:sp>
      <p:sp>
        <p:nvSpPr>
          <p:cNvPr id="75777" name="Rectangle 2"/>
          <p:cNvSpPr>
            <a:spLocks noGrp="1" noChangeArrowheads="1"/>
          </p:cNvSpPr>
          <p:nvPr>
            <p:ph type="title" idx="4294967295"/>
          </p:nvPr>
        </p:nvSpPr>
        <p:spPr>
          <a:xfrm>
            <a:off x="0" y="304800"/>
            <a:ext cx="9144000" cy="647700"/>
          </a:xfrm>
          <a:prstGeom prst="rect">
            <a:avLst/>
          </a:prstGeom>
          <a:ln/>
        </p:spPr>
        <p:txBody>
          <a:bodyPr/>
          <a:lstStyle/>
          <a:p>
            <a:r>
              <a:rPr lang="en-US" sz="3200" b="1" dirty="0">
                <a:solidFill>
                  <a:schemeClr val="tx1"/>
                </a:solidFill>
              </a:rPr>
              <a:t>PROPONENT</a:t>
            </a:r>
          </a:p>
        </p:txBody>
      </p:sp>
      <p:graphicFrame>
        <p:nvGraphicFramePr>
          <p:cNvPr id="75787" name="Group 11"/>
          <p:cNvGraphicFramePr>
            <a:graphicFrameLocks noGrp="1"/>
          </p:cNvGraphicFramePr>
          <p:nvPr/>
        </p:nvGraphicFramePr>
        <p:xfrm>
          <a:off x="685800" y="1143000"/>
          <a:ext cx="7772400" cy="8229600"/>
        </p:xfrm>
        <a:graphic>
          <a:graphicData uri="http://schemas.openxmlformats.org/drawingml/2006/table">
            <a:tbl>
              <a:tblPr/>
              <a:tblGrid>
                <a:gridCol w="7772400"/>
              </a:tblGrid>
              <a:tr h="401638">
                <a:tc>
                  <a:txBody>
                    <a:bodyPr/>
                    <a:lstStyle/>
                    <a:p>
                      <a:pPr marL="0" marR="0" lvl="0" indent="0" algn="l" defTabSz="914400" rtl="0" eaLnBrk="1" fontAlgn="base" latinLnBrk="0" hangingPunct="1">
                        <a:lnSpc>
                          <a:spcPct val="100000"/>
                        </a:lnSpc>
                        <a:spcBef>
                          <a:spcPts val="600"/>
                        </a:spcBef>
                        <a:spcAft>
                          <a:spcPts val="600"/>
                        </a:spcAft>
                        <a:buClrTx/>
                        <a:buSzTx/>
                        <a:buFontTx/>
                        <a:buNone/>
                        <a:tabLst>
                          <a:tab pos="457200" algn="l"/>
                          <a:tab pos="2743200" algn="ctr"/>
                        </a:tabLst>
                      </a:pPr>
                      <a:endParaRPr kumimoji="0" lang="en-US" sz="2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ts val="600"/>
                        </a:spcBef>
                        <a:spcAft>
                          <a:spcPts val="600"/>
                        </a:spcAft>
                        <a:buClrTx/>
                        <a:buSzTx/>
                        <a:buFontTx/>
                        <a:buNone/>
                        <a:tabLst>
                          <a:tab pos="457200" algn="l"/>
                          <a:tab pos="2743200" algn="ctr"/>
                        </a:tabLst>
                      </a:pPr>
                      <a:r>
                        <a:rPr kumimoji="0" lang="en-US" sz="2000" b="1" i="0" u="none" strike="noStrike" cap="none" normalizeH="0" baseline="0" dirty="0" smtClean="0">
                          <a:ln>
                            <a:noFill/>
                          </a:ln>
                          <a:solidFill>
                            <a:schemeClr val="tx1"/>
                          </a:solidFill>
                          <a:effectLst/>
                          <a:latin typeface="Calibri" pitchFamily="34" charset="0"/>
                          <a:cs typeface="Arial" charset="0"/>
                        </a:rPr>
                        <a:t>The proponent for this document FORSCOM G3 AW/CIED TF </a:t>
                      </a:r>
                    </a:p>
                    <a:p>
                      <a:pPr marL="0" marR="0" lvl="0" indent="0" algn="l" defTabSz="914400" rtl="0" eaLnBrk="1" fontAlgn="base" latinLnBrk="0" hangingPunct="1">
                        <a:lnSpc>
                          <a:spcPct val="100000"/>
                        </a:lnSpc>
                        <a:spcBef>
                          <a:spcPts val="600"/>
                        </a:spcBef>
                        <a:spcAft>
                          <a:spcPts val="600"/>
                        </a:spcAft>
                        <a:buClrTx/>
                        <a:buSzTx/>
                        <a:buFontTx/>
                        <a:buNone/>
                        <a:tabLst>
                          <a:tab pos="457200" algn="l"/>
                          <a:tab pos="2743200" algn="ctr"/>
                        </a:tabLst>
                      </a:pPr>
                      <a:endParaRPr kumimoji="0" lang="en-US" sz="2000" b="1"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200">
                <a:tc>
                  <a:txBody>
                    <a:bodyPr/>
                    <a:lstStyle/>
                    <a:p>
                      <a:pPr marL="0" marR="0" lvl="0" indent="0" algn="l" defTabSz="914400" rtl="0" eaLnBrk="1" fontAlgn="base" latinLnBrk="0" hangingPunct="1">
                        <a:lnSpc>
                          <a:spcPct val="100000"/>
                        </a:lnSpc>
                        <a:spcBef>
                          <a:spcPts val="6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Users are invited to send comments and suggested improvements on DA Form 2028, </a:t>
                      </a:r>
                      <a:r>
                        <a:rPr kumimoji="0" lang="en-US" sz="2000" b="1" i="1" u="none" strike="noStrike" cap="none" normalizeH="0" baseline="0" dirty="0" smtClean="0">
                          <a:ln>
                            <a:noFill/>
                          </a:ln>
                          <a:solidFill>
                            <a:schemeClr val="tx1"/>
                          </a:solidFill>
                          <a:effectLst/>
                          <a:latin typeface="Calibri" pitchFamily="34" charset="0"/>
                          <a:cs typeface="Times New Roman" pitchFamily="18" charset="0"/>
                        </a:rPr>
                        <a:t>Recommended Changes to Publications and Blank Forms.</a:t>
                      </a: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  Completed forms, or equivalent response, will be mailed or attached to electronic e-mail and transmitted to: </a:t>
                      </a:r>
                    </a:p>
                    <a:p>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             </a:t>
                      </a:r>
                    </a:p>
                    <a:p>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                                                       </a:t>
                      </a:r>
                      <a:r>
                        <a:rPr lang="en-US" sz="2000" kern="1200" dirty="0" smtClean="0">
                          <a:solidFill>
                            <a:schemeClr val="tx1"/>
                          </a:solidFill>
                          <a:latin typeface="+mn-lt"/>
                          <a:ea typeface="+mn-ea"/>
                          <a:cs typeface="+mn-cs"/>
                        </a:rPr>
                        <a:t>FORSCOM HQ</a:t>
                      </a:r>
                    </a:p>
                    <a:p>
                      <a:r>
                        <a:rPr lang="en-US" sz="2000" kern="1200" dirty="0" smtClean="0">
                          <a:solidFill>
                            <a:schemeClr val="tx1"/>
                          </a:solidFill>
                          <a:latin typeface="+mn-lt"/>
                          <a:ea typeface="+mn-ea"/>
                          <a:cs typeface="+mn-cs"/>
                        </a:rPr>
                        <a:t>                                             AW/C-IED TF G-3</a:t>
                      </a:r>
                    </a:p>
                    <a:p>
                      <a:r>
                        <a:rPr lang="en-US" sz="2000" kern="1200" dirty="0" smtClean="0">
                          <a:solidFill>
                            <a:schemeClr val="tx1"/>
                          </a:solidFill>
                          <a:latin typeface="+mn-lt"/>
                          <a:ea typeface="+mn-ea"/>
                          <a:cs typeface="+mn-cs"/>
                        </a:rPr>
                        <a:t>                                             4700 Knox Street </a:t>
                      </a:r>
                    </a:p>
                    <a:p>
                      <a:r>
                        <a:rPr lang="en-US" sz="2000" kern="1200" dirty="0" smtClean="0">
                          <a:solidFill>
                            <a:schemeClr val="tx1"/>
                          </a:solidFill>
                          <a:latin typeface="+mn-lt"/>
                          <a:ea typeface="+mn-ea"/>
                          <a:cs typeface="+mn-cs"/>
                        </a:rPr>
                        <a:t>                                             Fort Bragg, NC 28310-5000</a:t>
                      </a: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2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7</a:t>
            </a:fld>
            <a:endParaRPr lang="en-US" dirty="0">
              <a:solidFill>
                <a:schemeClr val="tx1"/>
              </a:solidFill>
            </a:endParaRPr>
          </a:p>
        </p:txBody>
      </p:sp>
      <p:sp>
        <p:nvSpPr>
          <p:cNvPr id="3" name="Rectangle 2"/>
          <p:cNvSpPr/>
          <p:nvPr/>
        </p:nvSpPr>
        <p:spPr>
          <a:xfrm>
            <a:off x="533400" y="1752600"/>
            <a:ext cx="8077200" cy="3970318"/>
          </a:xfrm>
          <a:prstGeom prst="rect">
            <a:avLst/>
          </a:prstGeom>
        </p:spPr>
        <p:txBody>
          <a:bodyPr wrap="square">
            <a:spAutoFit/>
          </a:bodyPr>
          <a:lstStyle/>
          <a:p>
            <a:r>
              <a:rPr lang="en-US" dirty="0" smtClean="0"/>
              <a:t>Forensic science disciplines, research, techniques and tools are used to identify enemies, insurgents and terrorists, linking them through science to other people, places, things, organizations, and events. Other traditional crime scene techniques are also used.</a:t>
            </a:r>
          </a:p>
          <a:p>
            <a:endParaRPr lang="en-US" dirty="0" smtClean="0"/>
          </a:p>
          <a:p>
            <a:endParaRPr lang="en-US" dirty="0" smtClean="0"/>
          </a:p>
          <a:p>
            <a:r>
              <a:rPr lang="en-US" dirty="0" smtClean="0"/>
              <a:t>The U.S. military uses amongst others, the following forensic sciences in pursuit of terrorists, and their accomplices:</a:t>
            </a:r>
          </a:p>
          <a:p>
            <a:endParaRPr lang="en-US" dirty="0" smtClean="0"/>
          </a:p>
          <a:p>
            <a:pPr marL="117475" indent="-117475">
              <a:buFont typeface="Arial" pitchFamily="34" charset="0"/>
              <a:buChar char="•"/>
            </a:pPr>
            <a:r>
              <a:rPr lang="en-US" dirty="0" smtClean="0"/>
              <a:t>Latent prints </a:t>
            </a:r>
          </a:p>
          <a:p>
            <a:pPr marL="117475" indent="-117475">
              <a:buFont typeface="Arial" pitchFamily="34" charset="0"/>
              <a:buChar char="•"/>
            </a:pPr>
            <a:r>
              <a:rPr lang="en-US" dirty="0" smtClean="0"/>
              <a:t>DNA </a:t>
            </a:r>
          </a:p>
          <a:p>
            <a:pPr marL="117475" indent="-117475">
              <a:buFont typeface="Arial" pitchFamily="34" charset="0"/>
              <a:buChar char="•"/>
            </a:pPr>
            <a:r>
              <a:rPr lang="en-US" dirty="0" smtClean="0"/>
              <a:t>firearms and tool marks </a:t>
            </a:r>
          </a:p>
          <a:p>
            <a:pPr marL="117475" indent="-117475">
              <a:buFont typeface="Arial" pitchFamily="34" charset="0"/>
              <a:buChar char="•"/>
            </a:pPr>
            <a:r>
              <a:rPr lang="en-US" dirty="0" smtClean="0"/>
              <a:t>forensic document examination </a:t>
            </a:r>
          </a:p>
          <a:p>
            <a:pPr marL="117475" indent="-117475">
              <a:buFont typeface="Arial" pitchFamily="34" charset="0"/>
              <a:buChar char="•"/>
            </a:pPr>
            <a:r>
              <a:rPr lang="en-US" dirty="0" smtClean="0"/>
              <a:t>digital evidence discovery, and forensic pathology</a:t>
            </a:r>
            <a:endParaRPr lang="en-US" dirty="0"/>
          </a:p>
        </p:txBody>
      </p:sp>
      <p:sp>
        <p:nvSpPr>
          <p:cNvPr id="4" name="Rectangle 3"/>
          <p:cNvSpPr/>
          <p:nvPr/>
        </p:nvSpPr>
        <p:spPr>
          <a:xfrm>
            <a:off x="0" y="152400"/>
            <a:ext cx="9144000" cy="954107"/>
          </a:xfrm>
          <a:prstGeom prst="rect">
            <a:avLst/>
          </a:prstGeom>
        </p:spPr>
        <p:txBody>
          <a:bodyPr wrap="square">
            <a:spAutoFit/>
          </a:bodyPr>
          <a:lstStyle/>
          <a:p>
            <a:pPr algn="ctr"/>
            <a:r>
              <a:rPr lang="en-US" sz="2800" dirty="0" smtClean="0"/>
              <a:t>What Kind of Forensic Science </a:t>
            </a:r>
          </a:p>
          <a:p>
            <a:pPr algn="ctr"/>
            <a:r>
              <a:rPr lang="en-US" sz="2800" dirty="0" smtClean="0"/>
              <a:t>Disciplines are Used?</a:t>
            </a:r>
          </a:p>
        </p:txBody>
      </p:sp>
      <p:pic>
        <p:nvPicPr>
          <p:cNvPr id="5" name="Picture 2" descr="Battlefield Forensics Trainingthumbnail"/>
          <p:cNvPicPr>
            <a:picLocks noChangeAspect="1" noChangeArrowheads="1"/>
          </p:cNvPicPr>
          <p:nvPr/>
        </p:nvPicPr>
        <p:blipFill>
          <a:blip r:embed="rId3" cstate="print"/>
          <a:srcRect/>
          <a:stretch>
            <a:fillRect/>
          </a:stretch>
        </p:blipFill>
        <p:spPr bwMode="auto">
          <a:xfrm>
            <a:off x="6391275" y="3810000"/>
            <a:ext cx="2371725" cy="2319021"/>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8</a:t>
            </a:fld>
            <a:endParaRPr lang="en-US" dirty="0">
              <a:solidFill>
                <a:schemeClr val="tx1"/>
              </a:solidFill>
            </a:endParaRPr>
          </a:p>
        </p:txBody>
      </p:sp>
      <p:sp>
        <p:nvSpPr>
          <p:cNvPr id="3" name="Rectangle 2"/>
          <p:cNvSpPr/>
          <p:nvPr/>
        </p:nvSpPr>
        <p:spPr>
          <a:xfrm>
            <a:off x="-76200" y="112693"/>
            <a:ext cx="9144000" cy="954107"/>
          </a:xfrm>
          <a:prstGeom prst="rect">
            <a:avLst/>
          </a:prstGeom>
        </p:spPr>
        <p:txBody>
          <a:bodyPr wrap="square">
            <a:spAutoFit/>
          </a:bodyPr>
          <a:lstStyle/>
          <a:p>
            <a:pPr algn="ctr"/>
            <a:r>
              <a:rPr lang="en-US" sz="2800" dirty="0" smtClean="0"/>
              <a:t>Joint Expeditionary Forensic </a:t>
            </a:r>
          </a:p>
          <a:p>
            <a:pPr algn="ctr"/>
            <a:r>
              <a:rPr lang="en-US" sz="2800" dirty="0" smtClean="0"/>
              <a:t>Facilities (JEFF) Program</a:t>
            </a:r>
            <a:endParaRPr lang="en-US" sz="2800" dirty="0"/>
          </a:p>
        </p:txBody>
      </p:sp>
      <p:sp>
        <p:nvSpPr>
          <p:cNvPr id="4" name="Rectangle 3"/>
          <p:cNvSpPr/>
          <p:nvPr/>
        </p:nvSpPr>
        <p:spPr>
          <a:xfrm>
            <a:off x="685800" y="1951672"/>
            <a:ext cx="7696200" cy="1477328"/>
          </a:xfrm>
          <a:prstGeom prst="rect">
            <a:avLst/>
          </a:prstGeom>
        </p:spPr>
        <p:txBody>
          <a:bodyPr wrap="square">
            <a:spAutoFit/>
          </a:bodyPr>
          <a:lstStyle/>
          <a:p>
            <a:r>
              <a:rPr lang="en-US" dirty="0" smtClean="0"/>
              <a:t>BAE Systems, in collaboration with U.S. Navy sponsors, delivers hard-science capability and full-spectrum engineering in some of the most austere environments across the globe. The Joint Expeditionary Forensic Facilities (JEFF) program stands ready to provide rapid results to meet intelligence, security, stability, and law enforcement needs.</a:t>
            </a:r>
            <a:endParaRPr lang="en-US" dirty="0"/>
          </a:p>
        </p:txBody>
      </p:sp>
      <p:pic>
        <p:nvPicPr>
          <p:cNvPr id="2050" name="Picture 2" descr="Left: Maj. Gen. John A. Toolan, commanding general of International Security Assistance Force Regional Command Southwest, examines a captured insurgent RPG-7 at the Joint Expeditionary Forensics Facility (JEFF) 7 at Camp Leatherneck, Afghanistan. The JEFF Labs exploit enemy materials recovered from the battlefield in Helmand province for forensic, intelligence and prosecutorial purposes."/>
          <p:cNvPicPr>
            <a:picLocks noChangeAspect="1" noChangeArrowheads="1"/>
          </p:cNvPicPr>
          <p:nvPr/>
        </p:nvPicPr>
        <p:blipFill>
          <a:blip r:embed="rId3" cstate="print"/>
          <a:srcRect/>
          <a:stretch>
            <a:fillRect/>
          </a:stretch>
        </p:blipFill>
        <p:spPr bwMode="auto">
          <a:xfrm>
            <a:off x="5868976" y="3657600"/>
            <a:ext cx="1827224" cy="2438400"/>
          </a:xfrm>
          <a:prstGeom prst="rect">
            <a:avLst/>
          </a:prstGeom>
          <a:noFill/>
          <a:ln>
            <a:solidFill>
              <a:schemeClr val="tx1"/>
            </a:solidFill>
          </a:ln>
        </p:spPr>
      </p:pic>
      <p:pic>
        <p:nvPicPr>
          <p:cNvPr id="7" name="Picture 4" descr="Fingerprinting">
            <a:hlinkClick r:id="rId4"/>
          </p:cNvPr>
          <p:cNvPicPr>
            <a:picLocks noChangeAspect="1" noChangeArrowheads="1"/>
          </p:cNvPicPr>
          <p:nvPr/>
        </p:nvPicPr>
        <p:blipFill>
          <a:blip r:embed="rId5" cstate="print"/>
          <a:srcRect/>
          <a:stretch>
            <a:fillRect/>
          </a:stretch>
        </p:blipFill>
        <p:spPr bwMode="auto">
          <a:xfrm>
            <a:off x="1295400" y="4267200"/>
            <a:ext cx="3744468" cy="1200150"/>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387EC3-3AFB-4E5A-91B5-933BC8B1F8E3}" type="slidenum">
              <a:rPr lang="en-US" smtClean="0">
                <a:solidFill>
                  <a:schemeClr val="tx1"/>
                </a:solidFill>
              </a:rPr>
              <a:pPr>
                <a:defRPr/>
              </a:pPr>
              <a:t>9</a:t>
            </a:fld>
            <a:endParaRPr lang="en-US" dirty="0">
              <a:solidFill>
                <a:schemeClr val="tx1"/>
              </a:solidFill>
            </a:endParaRPr>
          </a:p>
        </p:txBody>
      </p:sp>
      <p:sp>
        <p:nvSpPr>
          <p:cNvPr id="3" name="Rectangle 2"/>
          <p:cNvSpPr/>
          <p:nvPr/>
        </p:nvSpPr>
        <p:spPr>
          <a:xfrm>
            <a:off x="609600" y="1295400"/>
            <a:ext cx="7696200" cy="5078313"/>
          </a:xfrm>
          <a:prstGeom prst="rect">
            <a:avLst/>
          </a:prstGeom>
        </p:spPr>
        <p:txBody>
          <a:bodyPr wrap="square">
            <a:spAutoFit/>
          </a:bodyPr>
          <a:lstStyle/>
          <a:p>
            <a:r>
              <a:rPr lang="en-US" dirty="0" smtClean="0"/>
              <a:t>To establish identity dominance, JEFF laboratories offer the complete range of forensic disciplines:</a:t>
            </a:r>
          </a:p>
          <a:p>
            <a:endParaRPr lang="en-US" dirty="0" smtClean="0"/>
          </a:p>
          <a:p>
            <a:pPr>
              <a:buFont typeface="Arial" pitchFamily="34" charset="0"/>
              <a:buChar char="•"/>
            </a:pPr>
            <a:r>
              <a:rPr lang="en-US" dirty="0" smtClean="0"/>
              <a:t>Nuclear DNA analysis </a:t>
            </a:r>
          </a:p>
          <a:p>
            <a:pPr>
              <a:buFont typeface="Arial" pitchFamily="34" charset="0"/>
              <a:buChar char="•"/>
            </a:pPr>
            <a:r>
              <a:rPr lang="en-US" dirty="0" smtClean="0"/>
              <a:t>Latent print processing </a:t>
            </a:r>
          </a:p>
          <a:p>
            <a:pPr>
              <a:buFont typeface="Arial" pitchFamily="34" charset="0"/>
              <a:buChar char="•"/>
            </a:pPr>
            <a:r>
              <a:rPr lang="en-US" dirty="0" smtClean="0"/>
              <a:t>Firearms and tool-mark examination </a:t>
            </a:r>
          </a:p>
          <a:p>
            <a:pPr>
              <a:buFont typeface="Arial" pitchFamily="34" charset="0"/>
              <a:buChar char="•"/>
            </a:pPr>
            <a:r>
              <a:rPr lang="en-US" dirty="0" smtClean="0"/>
              <a:t>Drug and chemical examination </a:t>
            </a:r>
          </a:p>
          <a:p>
            <a:pPr>
              <a:buFont typeface="Arial" pitchFamily="34" charset="0"/>
              <a:buChar char="•"/>
            </a:pPr>
            <a:r>
              <a:rPr lang="en-US" dirty="0" smtClean="0"/>
              <a:t>Document exploitation (DOMEX) </a:t>
            </a:r>
          </a:p>
          <a:p>
            <a:pPr>
              <a:buFont typeface="Arial" pitchFamily="34" charset="0"/>
              <a:buChar char="•"/>
            </a:pPr>
            <a:r>
              <a:rPr lang="en-US" dirty="0" smtClean="0"/>
              <a:t>Intelligence analysis </a:t>
            </a:r>
          </a:p>
          <a:p>
            <a:pPr>
              <a:buFont typeface="Arial" pitchFamily="34" charset="0"/>
              <a:buChar char="•"/>
            </a:pPr>
            <a:r>
              <a:rPr lang="en-US" dirty="0" smtClean="0"/>
              <a:t>Forensic photography </a:t>
            </a:r>
          </a:p>
          <a:p>
            <a:pPr>
              <a:buFont typeface="Arial" pitchFamily="34" charset="0"/>
              <a:buChar char="•"/>
            </a:pPr>
            <a:r>
              <a:rPr lang="en-US" dirty="0" smtClean="0"/>
              <a:t>Laboratory operations and logistics </a:t>
            </a:r>
          </a:p>
          <a:p>
            <a:pPr>
              <a:buFont typeface="Arial" pitchFamily="34" charset="0"/>
              <a:buChar char="•"/>
            </a:pPr>
            <a:r>
              <a:rPr lang="en-US" dirty="0" smtClean="0"/>
              <a:t>Evidence and property management</a:t>
            </a:r>
          </a:p>
          <a:p>
            <a:pPr>
              <a:buFont typeface="Arial" pitchFamily="34" charset="0"/>
              <a:buChar char="•"/>
            </a:pPr>
            <a:endParaRPr lang="en-US" dirty="0" smtClean="0"/>
          </a:p>
          <a:p>
            <a:r>
              <a:rPr lang="en-US" dirty="0" smtClean="0"/>
              <a:t>When combined cohesively under a full-spectrum JEFF laboratory, these and many other forensic disciplines turn raw material and evidence into scientific solutions that eliminate shadows and establish fact. JEFF is the turnkey solution that is rapidly deployable to any location in response to the requirements of military, federal, law enforcement, and civil customers.</a:t>
            </a:r>
            <a:endParaRPr lang="en-US" dirty="0"/>
          </a:p>
        </p:txBody>
      </p:sp>
      <p:sp>
        <p:nvSpPr>
          <p:cNvPr id="4" name="Rectangle 3"/>
          <p:cNvSpPr/>
          <p:nvPr/>
        </p:nvSpPr>
        <p:spPr>
          <a:xfrm>
            <a:off x="-76200" y="112693"/>
            <a:ext cx="9144000" cy="954107"/>
          </a:xfrm>
          <a:prstGeom prst="rect">
            <a:avLst/>
          </a:prstGeom>
        </p:spPr>
        <p:txBody>
          <a:bodyPr wrap="square">
            <a:spAutoFit/>
          </a:bodyPr>
          <a:lstStyle/>
          <a:p>
            <a:pPr algn="ctr"/>
            <a:r>
              <a:rPr lang="en-US" sz="2800" dirty="0" smtClean="0"/>
              <a:t>Joint Expeditionary Forensic </a:t>
            </a:r>
          </a:p>
          <a:p>
            <a:pPr algn="ctr"/>
            <a:r>
              <a:rPr lang="en-US" sz="2800" dirty="0" smtClean="0"/>
              <a:t>Facilities (JEFF) Program</a:t>
            </a:r>
            <a:endParaRPr lang="en-US"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8EBB3"/>
        </a:solidFill>
        <a:ln w="9525" cap="flat" cmpd="sng" algn="ctr">
          <a:solidFill>
            <a:srgbClr val="000000"/>
          </a:solid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8EBB3"/>
        </a:solidFill>
        <a:ln w="9525" cap="flat" cmpd="sng" algn="ctr">
          <a:solidFill>
            <a:srgbClr val="000000"/>
          </a:solid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8EBB3"/>
        </a:solidFill>
        <a:ln w="9525" cap="flat" cmpd="sng" algn="ctr">
          <a:solidFill>
            <a:srgbClr val="000000"/>
          </a:solid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8EBB3"/>
        </a:solidFill>
        <a:ln w="9525" cap="flat" cmpd="sng" algn="ctr">
          <a:solidFill>
            <a:srgbClr val="000000"/>
          </a:solidFill>
          <a:prstDash val="solid"/>
          <a:round/>
          <a:headEnd type="none" w="med" len="med"/>
          <a:tailEnd type="none" w="med" len="med"/>
        </a:ln>
        <a:effectLst>
          <a:outerShdw dist="107763"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5C4D197EC794583F22E1CBF05F67B" ma:contentTypeVersion="0" ma:contentTypeDescription="Create a new document." ma:contentTypeScope="" ma:versionID="0f91a45cdbd3c330e3d153e8c3e805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A885BEB-0148-443A-8021-2BD8866E9D7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BA1C0326-8E75-4062-8C5F-D73A7D6A7DFA}">
  <ds:schemaRefs>
    <ds:schemaRef ds:uri="http://schemas.microsoft.com/sharepoint/v3/contenttype/forms"/>
  </ds:schemaRefs>
</ds:datastoreItem>
</file>

<file path=customXml/itemProps3.xml><?xml version="1.0" encoding="utf-8"?>
<ds:datastoreItem xmlns:ds="http://schemas.openxmlformats.org/officeDocument/2006/customXml" ds:itemID="{EA2DB237-4082-42D8-909F-6C1B673B3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A768A16F-F331-42CE-9444-28ABA700EF1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25206</TotalTime>
  <Words>10654</Words>
  <Application>Microsoft Office PowerPoint</Application>
  <PresentationFormat>On-screen Show (4:3)</PresentationFormat>
  <Paragraphs>1073</Paragraphs>
  <Slides>63</Slides>
  <Notes>63</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1_Default Design</vt:lpstr>
      <vt:lpstr>Default Design</vt:lpstr>
      <vt:lpstr>Slide 1</vt:lpstr>
      <vt:lpstr>Enabling Learning Objective</vt:lpstr>
      <vt:lpstr>Safety Requirements</vt:lpstr>
      <vt:lpstr>Overview</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Summary</vt:lpstr>
      <vt:lpstr>Questions?</vt:lpstr>
      <vt:lpstr>PROPONENT</vt:lpstr>
    </vt:vector>
  </TitlesOfParts>
  <Company>A-TSolutions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Improvised Explosives HME</dc:title>
  <dc:creator>Briglin, Jason D SFC MIL US USA FORSCOM</dc:creator>
  <cp:lastModifiedBy>Curtis.McMahan</cp:lastModifiedBy>
  <cp:revision>1224</cp:revision>
  <dcterms:created xsi:type="dcterms:W3CDTF">2007-12-26T20:22:57Z</dcterms:created>
  <dcterms:modified xsi:type="dcterms:W3CDTF">2012-09-13T18:25:00Z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ST-A">
    <vt:lpwstr>0</vt:lpwstr>
  </property>
  <property fmtid="{D5CDD505-2E9C-101B-9397-08002B2CF9AE}" pid="3" name="Module">
    <vt:lpwstr>0</vt:lpwstr>
  </property>
  <property fmtid="{D5CDD505-2E9C-101B-9397-08002B2CF9AE}" pid="4" name="Work Type">
    <vt:lpwstr>Consulting</vt:lpwstr>
  </property>
  <property fmtid="{D5CDD505-2E9C-101B-9397-08002B2CF9AE}" pid="5" name="ContentType">
    <vt:lpwstr>Document</vt:lpwstr>
  </property>
  <property fmtid="{D5CDD505-2E9C-101B-9397-08002B2CF9AE}" pid="6" name="Subject">
    <vt:lpwstr/>
  </property>
  <property fmtid="{D5CDD505-2E9C-101B-9397-08002B2CF9AE}" pid="7" name="Keywords">
    <vt:lpwstr/>
  </property>
  <property fmtid="{D5CDD505-2E9C-101B-9397-08002B2CF9AE}" pid="8" name="_Author">
    <vt:lpwstr> </vt:lpwstr>
  </property>
  <property fmtid="{D5CDD505-2E9C-101B-9397-08002B2CF9AE}" pid="9" name="_Category">
    <vt:lpwstr/>
  </property>
  <property fmtid="{D5CDD505-2E9C-101B-9397-08002B2CF9AE}" pid="10" name="Slides">
    <vt:lpwstr>49</vt:lpwstr>
  </property>
  <property fmtid="{D5CDD505-2E9C-101B-9397-08002B2CF9AE}" pid="11" name="Categories">
    <vt:lpwstr/>
  </property>
  <property fmtid="{D5CDD505-2E9C-101B-9397-08002B2CF9AE}" pid="12" name="Approval Level">
    <vt:lpwstr/>
  </property>
  <property fmtid="{D5CDD505-2E9C-101B-9397-08002B2CF9AE}" pid="13" name="_Comments">
    <vt:lpwstr/>
  </property>
  <property fmtid="{D5CDD505-2E9C-101B-9397-08002B2CF9AE}" pid="14" name="Assigned To">
    <vt:lpwstr/>
  </property>
  <property fmtid="{D5CDD505-2E9C-101B-9397-08002B2CF9AE}" pid="15" name="ContentTypeId">
    <vt:lpwstr>0x0101003535C4D197EC794583F22E1CBF05F67B</vt:lpwstr>
  </property>
</Properties>
</file>