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4"/>
  </p:notesMasterIdLst>
  <p:handoutMasterIdLst>
    <p:handoutMasterId r:id="rId55"/>
  </p:handoutMasterIdLst>
  <p:sldIdLst>
    <p:sldId id="257" r:id="rId5"/>
    <p:sldId id="298" r:id="rId6"/>
    <p:sldId id="259" r:id="rId7"/>
    <p:sldId id="316" r:id="rId8"/>
    <p:sldId id="261" r:id="rId9"/>
    <p:sldId id="260" r:id="rId10"/>
    <p:sldId id="305" r:id="rId11"/>
    <p:sldId id="308" r:id="rId12"/>
    <p:sldId id="263" r:id="rId13"/>
    <p:sldId id="315" r:id="rId14"/>
    <p:sldId id="264" r:id="rId15"/>
    <p:sldId id="277" r:id="rId16"/>
    <p:sldId id="266" r:id="rId17"/>
    <p:sldId id="267" r:id="rId18"/>
    <p:sldId id="268" r:id="rId19"/>
    <p:sldId id="269" r:id="rId20"/>
    <p:sldId id="270" r:id="rId21"/>
    <p:sldId id="271" r:id="rId22"/>
    <p:sldId id="272" r:id="rId23"/>
    <p:sldId id="314" r:id="rId24"/>
    <p:sldId id="273" r:id="rId25"/>
    <p:sldId id="274" r:id="rId26"/>
    <p:sldId id="275" r:id="rId27"/>
    <p:sldId id="276" r:id="rId28"/>
    <p:sldId id="297" r:id="rId29"/>
    <p:sldId id="317" r:id="rId30"/>
    <p:sldId id="296" r:id="rId31"/>
    <p:sldId id="295" r:id="rId32"/>
    <p:sldId id="294" r:id="rId33"/>
    <p:sldId id="293" r:id="rId34"/>
    <p:sldId id="292" r:id="rId35"/>
    <p:sldId id="291" r:id="rId36"/>
    <p:sldId id="290" r:id="rId37"/>
    <p:sldId id="289" r:id="rId38"/>
    <p:sldId id="288" r:id="rId39"/>
    <p:sldId id="313" r:id="rId40"/>
    <p:sldId id="302" r:id="rId41"/>
    <p:sldId id="287" r:id="rId42"/>
    <p:sldId id="286" r:id="rId43"/>
    <p:sldId id="285" r:id="rId44"/>
    <p:sldId id="284" r:id="rId45"/>
    <p:sldId id="283" r:id="rId46"/>
    <p:sldId id="282" r:id="rId47"/>
    <p:sldId id="281" r:id="rId48"/>
    <p:sldId id="280" r:id="rId49"/>
    <p:sldId id="303" r:id="rId50"/>
    <p:sldId id="279" r:id="rId51"/>
    <p:sldId id="309" r:id="rId52"/>
    <p:sldId id="278"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37" autoAdjust="0"/>
    <p:restoredTop sz="82690" autoAdjust="0"/>
  </p:normalViewPr>
  <p:slideViewPr>
    <p:cSldViewPr>
      <p:cViewPr varScale="1">
        <p:scale>
          <a:sx n="97" d="100"/>
          <a:sy n="97" d="100"/>
        </p:scale>
        <p:origin x="8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28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10400" cy="464820"/>
          </a:xfrm>
          <a:prstGeom prst="rect">
            <a:avLst/>
          </a:prstGeom>
        </p:spPr>
        <p:txBody>
          <a:bodyPr vert="horz" lIns="93177" tIns="46589" rIns="93177" bIns="46589" rtlCol="0"/>
          <a:lstStyle>
            <a:lvl1pPr algn="l">
              <a:defRPr sz="1200"/>
            </a:lvl1pPr>
          </a:lstStyle>
          <a:p>
            <a:r>
              <a:rPr lang="en-US" dirty="0" smtClean="0"/>
              <a:t>9E-F59/950-F38 Dismounted Counter IED Tactics-Master trainer</a:t>
            </a:r>
          </a:p>
          <a:p>
            <a:r>
              <a:rPr lang="en-US" dirty="0" smtClean="0"/>
              <a:t>071-FREBB001 Ground Signs Awareness</a:t>
            </a:r>
            <a:endParaRPr lang="en-US" dirty="0"/>
          </a:p>
        </p:txBody>
      </p:sp>
      <p:sp>
        <p:nvSpPr>
          <p:cNvPr id="4" name="Footer Placeholder 3"/>
          <p:cNvSpPr>
            <a:spLocks noGrp="1"/>
          </p:cNvSpPr>
          <p:nvPr>
            <p:ph type="ftr" sz="quarter" idx="2"/>
          </p:nvPr>
        </p:nvSpPr>
        <p:spPr>
          <a:xfrm>
            <a:off x="0" y="8829967"/>
            <a:ext cx="7010400" cy="464820"/>
          </a:xfrm>
          <a:prstGeom prst="rect">
            <a:avLst/>
          </a:prstGeom>
        </p:spPr>
        <p:txBody>
          <a:bodyPr vert="horz" lIns="93177" tIns="46589" rIns="93177" bIns="46589" rtlCol="0" anchor="b"/>
          <a:lstStyle>
            <a:lvl1pPr algn="l">
              <a:defRPr sz="1200"/>
            </a:lvl1pPr>
          </a:lstStyle>
          <a:p>
            <a:pPr algn="ctr"/>
            <a:r>
              <a:rPr lang="en-US" dirty="0" smtClean="0"/>
              <a:t>UNCLASSIFIED//For Official Use Only Information in this document may be EXEMPT FROM MANDATORY DISCLOUSRE under the Freedom of Information Act (FOIA) Exemption 7 (F)</a:t>
            </a:r>
            <a:endParaRPr lang="en-US" dirty="0"/>
          </a:p>
        </p:txBody>
      </p:sp>
    </p:spTree>
    <p:extLst>
      <p:ext uri="{BB962C8B-B14F-4D97-AF65-F5344CB8AC3E}">
        <p14:creationId xmlns:p14="http://schemas.microsoft.com/office/powerpoint/2010/main" val="4011067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5DC9FF-A660-443B-943F-E62C46C15EBC}" type="datetimeFigureOut">
              <a:rPr lang="en-US" smtClean="0"/>
              <a:pPr/>
              <a:t>6/30/2015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379E19-D0D7-4EB1-B996-8019C4132B21}" type="slidenum">
              <a:rPr lang="en-US" smtClean="0"/>
              <a:pPr/>
              <a:t>‹#›</a:t>
            </a:fld>
            <a:endParaRPr lang="en-US" dirty="0"/>
          </a:p>
        </p:txBody>
      </p:sp>
    </p:spTree>
    <p:extLst>
      <p:ext uri="{BB962C8B-B14F-4D97-AF65-F5344CB8AC3E}">
        <p14:creationId xmlns:p14="http://schemas.microsoft.com/office/powerpoint/2010/main" val="343521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A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endParaRPr lang="en-US" dirty="0" smtClean="0"/>
          </a:p>
          <a:p>
            <a:pPr marL="232943" indent="-232943"/>
            <a:r>
              <a:rPr lang="en-US" b="1" u="sng" dirty="0" smtClean="0"/>
              <a:t>Note for the Instructor/</a:t>
            </a:r>
            <a:r>
              <a:rPr lang="en-US" b="1" u="sng" baseline="0" dirty="0" smtClean="0"/>
              <a:t>Facilitator (I/F)</a:t>
            </a:r>
            <a:endParaRPr lang="en-US" b="1" u="sng" dirty="0" smtClean="0"/>
          </a:p>
          <a:p>
            <a:pPr marL="232943" indent="-232943"/>
            <a:r>
              <a:rPr lang="en-US" b="0" u="none" dirty="0" smtClean="0"/>
              <a:t>Introduce yourself. Only needed for the first time delivering instruction to the students. </a:t>
            </a:r>
          </a:p>
          <a:p>
            <a:pPr marL="232943" indent="-232943"/>
            <a:endParaRPr lang="en-US" dirty="0" smtClean="0"/>
          </a:p>
          <a:p>
            <a:pPr marL="232943" indent="-232943"/>
            <a:r>
              <a:rPr lang="en-US" b="1" u="sng" dirty="0" smtClean="0"/>
              <a:t>TWO Options </a:t>
            </a:r>
            <a:r>
              <a:rPr lang="en-US" dirty="0" smtClean="0"/>
              <a:t>for conducting this class.</a:t>
            </a:r>
          </a:p>
          <a:p>
            <a:pPr marL="232943" indent="-232943"/>
            <a:endParaRPr lang="en-US" dirty="0" smtClean="0"/>
          </a:p>
          <a:p>
            <a:pPr marL="232943" indent="-232943"/>
            <a:r>
              <a:rPr lang="en-US" b="1" u="sng" dirty="0" smtClean="0"/>
              <a:t>OPTION 1.</a:t>
            </a:r>
            <a:r>
              <a:rPr lang="en-US" b="1" dirty="0" smtClean="0"/>
              <a:t>  </a:t>
            </a:r>
            <a:r>
              <a:rPr lang="en-US" b="0" dirty="0" smtClean="0"/>
              <a:t>Conduct the entire class using </a:t>
            </a:r>
            <a:r>
              <a:rPr lang="en-US" b="1" u="sng" dirty="0" smtClean="0"/>
              <a:t>problem based instruction IAW appendix C of</a:t>
            </a:r>
            <a:r>
              <a:rPr lang="en-US" b="1" u="sng" baseline="0" dirty="0" smtClean="0"/>
              <a:t> </a:t>
            </a:r>
            <a:r>
              <a:rPr lang="en-US" b="1" u="sng" dirty="0" smtClean="0"/>
              <a:t>this lesson plan </a:t>
            </a:r>
            <a:r>
              <a:rPr lang="en-US" b="0" u="none" dirty="0" smtClean="0"/>
              <a:t>and the Ground Sign Awareness Job Aid found in the student Course CD or ask your Team leader. </a:t>
            </a:r>
            <a:r>
              <a:rPr lang="en-US" b="1" u="none" dirty="0" smtClean="0"/>
              <a:t>Appendix C information is included in the note pages of the last slide (hidden) for your convenience.</a:t>
            </a:r>
          </a:p>
          <a:p>
            <a:pPr marL="232943" indent="-232943"/>
            <a:endParaRPr lang="en-US" b="0" u="none" dirty="0" smtClean="0"/>
          </a:p>
          <a:p>
            <a:pPr marL="232943" indent="-232943"/>
            <a:r>
              <a:rPr lang="en-US" b="0" u="none" dirty="0" smtClean="0"/>
              <a:t>	a. You don’t have to use the power point slides but you must cover the academic portion  (the first 50 min) of the class during the Ground Sign Awareness PE.  </a:t>
            </a:r>
            <a:r>
              <a:rPr lang="en-US" b="0" i="0" u="none" dirty="0" smtClean="0"/>
              <a:t>You may even allow 30 minutes for the students to discuss the PPT slide in their groups prior to the PE.</a:t>
            </a:r>
          </a:p>
          <a:p>
            <a:pPr marL="232943" indent="-232943"/>
            <a:r>
              <a:rPr lang="en-US" b="0" u="none" dirty="0" smtClean="0"/>
              <a:t>	b.</a:t>
            </a:r>
            <a:r>
              <a:rPr lang="en-US" b="0" u="none" baseline="0" dirty="0" smtClean="0"/>
              <a:t> </a:t>
            </a:r>
            <a:r>
              <a:rPr lang="en-US" b="0" u="none" dirty="0" smtClean="0"/>
              <a:t>You</a:t>
            </a:r>
            <a:r>
              <a:rPr lang="en-US" b="0" u="none" baseline="0" dirty="0" smtClean="0"/>
              <a:t> may have the students make notes on butcher paper or you may make key notes ahead of time.</a:t>
            </a:r>
          </a:p>
          <a:p>
            <a:pPr marL="232943" indent="-232943"/>
            <a:r>
              <a:rPr lang="en-US" b="0" u="none" baseline="0" dirty="0" smtClean="0"/>
              <a:t>     c. If time permits, you may chose to make up a simple scenario to add realism to the PE. </a:t>
            </a:r>
            <a:r>
              <a:rPr lang="en-US" b="0" i="0" u="none" baseline="0" dirty="0" smtClean="0">
                <a:solidFill>
                  <a:srgbClr val="FF0000"/>
                </a:solidFill>
                <a:effectLst/>
              </a:rPr>
              <a:t>You should not give detailed instructions. </a:t>
            </a:r>
            <a:r>
              <a:rPr lang="en-US" b="0" i="0" u="none" baseline="0" dirty="0" smtClean="0">
                <a:effectLst/>
              </a:rPr>
              <a:t>The students should </a:t>
            </a:r>
            <a:r>
              <a:rPr lang="en-US" b="0" i="0" u="none" baseline="0" dirty="0" smtClean="0">
                <a:solidFill>
                  <a:srgbClr val="FF0000"/>
                </a:solidFill>
                <a:effectLst/>
              </a:rPr>
              <a:t>be able to determine how to solve the problem on their own. </a:t>
            </a:r>
            <a:endParaRPr lang="en-US" b="0" i="0" dirty="0" smtClean="0">
              <a:solidFill>
                <a:srgbClr val="FF0000"/>
              </a:solidFill>
              <a:effectLst/>
            </a:endParaRPr>
          </a:p>
          <a:p>
            <a:endParaRPr lang="en-US" dirty="0" smtClean="0"/>
          </a:p>
          <a:p>
            <a:r>
              <a:rPr lang="en-US" b="1" dirty="0" smtClean="0"/>
              <a:t>	</a:t>
            </a:r>
            <a:r>
              <a:rPr lang="en-US" sz="1000" b="1" i="1" dirty="0" smtClean="0"/>
              <a:t>Definition.  </a:t>
            </a:r>
            <a:r>
              <a:rPr lang="en-US" sz="1000" b="1" i="1" u="sng" dirty="0" smtClean="0"/>
              <a:t>Problem-based instruction</a:t>
            </a:r>
            <a:r>
              <a:rPr lang="en-US" sz="1000" i="1" u="sng" dirty="0" smtClean="0"/>
              <a:t> </a:t>
            </a:r>
            <a:r>
              <a:rPr lang="en-US" sz="1000" i="1" dirty="0" smtClean="0"/>
              <a:t>is a method where learners review a realistic, ill-structured scenario, determine the problem, research the 	information they need to solve the problem, and determine the solution. Unlike case-based instruction, learners typically do not receive instruction on the topic prior to being presented the problem. However, the method can be modified based on the background and experience of the target 	audience. </a:t>
            </a:r>
          </a:p>
          <a:p>
            <a:pPr marL="232943" indent="-232943">
              <a:buFontTx/>
              <a:buChar char="-"/>
            </a:pPr>
            <a:endParaRPr lang="en-US" dirty="0" smtClean="0"/>
          </a:p>
          <a:p>
            <a:pPr marL="232943" indent="-232943"/>
            <a:r>
              <a:rPr lang="en-US" b="1" u="sng" dirty="0" smtClean="0"/>
              <a:t>OPTION</a:t>
            </a:r>
            <a:r>
              <a:rPr lang="en-US" b="1" u="sng" baseline="0" dirty="0" smtClean="0"/>
              <a:t> 2.</a:t>
            </a:r>
            <a:r>
              <a:rPr lang="en-US" baseline="0" dirty="0" smtClean="0"/>
              <a:t> Conduct the class as shown in this presentation that includes:</a:t>
            </a:r>
          </a:p>
          <a:p>
            <a:pPr marL="232943" indent="-232943"/>
            <a:r>
              <a:rPr lang="en-US" baseline="0" dirty="0" smtClean="0"/>
              <a:t>	a. 1 hour classroom presentation and </a:t>
            </a:r>
          </a:p>
          <a:p>
            <a:pPr marL="232943" indent="-232943"/>
            <a:r>
              <a:rPr lang="en-US" baseline="0" dirty="0" smtClean="0"/>
              <a:t>	b.  4 hours hands on Practical Exercise IAW appendix C. </a:t>
            </a:r>
            <a:r>
              <a:rPr lang="en-US" b="1" u="none" dirty="0" smtClean="0"/>
              <a:t>Appendix C information is included in the note pages of the last slide (hidden) for your convenience.</a:t>
            </a:r>
            <a:r>
              <a:rPr lang="en-US" baseline="0" dirty="0" smtClean="0"/>
              <a:t> </a:t>
            </a:r>
            <a:endParaRPr lang="en-US" dirty="0" smtClean="0"/>
          </a:p>
          <a:p>
            <a:pPr marL="232943" indent="-232943">
              <a:buAutoNum type="arabicPeriod"/>
            </a:pPr>
            <a:endParaRPr lang="en-US" dirty="0" smtClean="0"/>
          </a:p>
          <a:p>
            <a:pPr marL="232943" indent="-232943"/>
            <a:endParaRPr lang="en-US"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1</a:t>
            </a:fld>
            <a:endParaRPr lang="en-US" dirty="0"/>
          </a:p>
        </p:txBody>
      </p:sp>
    </p:spTree>
    <p:extLst>
      <p:ext uri="{BB962C8B-B14F-4D97-AF65-F5344CB8AC3E}">
        <p14:creationId xmlns:p14="http://schemas.microsoft.com/office/powerpoint/2010/main" val="332312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Have the class read to themselves the above sentence.</a:t>
            </a:r>
          </a:p>
          <a:p>
            <a:pPr marL="232943" indent="-232943">
              <a:buAutoNum type="arabicPeriod"/>
            </a:pPr>
            <a:r>
              <a:rPr lang="en-US" dirty="0" smtClean="0"/>
              <a:t>Keep the slide up for about 15‐30 seconds and black out the slide.</a:t>
            </a:r>
          </a:p>
          <a:p>
            <a:pPr marL="232943" indent="-232943">
              <a:buAutoNum type="arabicPeriod"/>
            </a:pPr>
            <a:r>
              <a:rPr lang="en-US" dirty="0" smtClean="0"/>
              <a:t>Ask the class how many “F’s” there are. </a:t>
            </a:r>
          </a:p>
          <a:p>
            <a:pPr marL="232943" indent="-232943">
              <a:buAutoNum type="arabicPeriod"/>
            </a:pPr>
            <a:r>
              <a:rPr lang="en-US" dirty="0" smtClean="0"/>
              <a:t>Bring the slide back up and have the class read it backwards. </a:t>
            </a:r>
          </a:p>
          <a:p>
            <a:pPr marL="232943" indent="-232943">
              <a:buAutoNum type="arabicPeriod"/>
            </a:pPr>
            <a:r>
              <a:rPr lang="en-US" dirty="0" smtClean="0"/>
              <a:t>Explain why you find more F’s when reading it backwards. </a:t>
            </a:r>
          </a:p>
          <a:p>
            <a:pPr marL="698830" lvl="1" indent="-232943">
              <a:buFont typeface="+mj-lt"/>
              <a:buAutoNum type="alphaLcPeriod"/>
            </a:pPr>
            <a:r>
              <a:rPr lang="en-US" dirty="0" smtClean="0"/>
              <a:t>It’s because your eyes and brain are trained to read from left to right so you don’t have to read every word to know what the sentence says so that’s why you miss the F’s in the small words.</a:t>
            </a:r>
          </a:p>
          <a:p>
            <a:pPr marL="232943" indent="-232943">
              <a:buFont typeface="+mj-lt"/>
              <a:buAutoNum type="arabicPeriod"/>
            </a:pPr>
            <a:r>
              <a:rPr lang="en-US" dirty="0" smtClean="0"/>
              <a:t>There’s 6 “F’s”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10</a:t>
            </a:fld>
            <a:endParaRPr lang="en-US" dirty="0"/>
          </a:p>
        </p:txBody>
      </p:sp>
    </p:spTree>
    <p:extLst>
      <p:ext uri="{BB962C8B-B14F-4D97-AF65-F5344CB8AC3E}">
        <p14:creationId xmlns:p14="http://schemas.microsoft.com/office/powerpoint/2010/main" val="363886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Kim’s games have been used since the days of British rule in India and were originally documented in the book Kim by Rudyard Kipling.</a:t>
            </a:r>
          </a:p>
          <a:p>
            <a:pPr marL="232943" indent="-232943">
              <a:buAutoNum type="arabicPeriod"/>
            </a:pPr>
            <a:r>
              <a:rPr lang="en-US" dirty="0" smtClean="0"/>
              <a:t>The story is set against the backdrop of the political conflict between Russia and Britain in central Asia. </a:t>
            </a:r>
          </a:p>
          <a:p>
            <a:pPr marL="232943" indent="-232943">
              <a:buAutoNum type="arabicPeriod"/>
            </a:pPr>
            <a:r>
              <a:rPr lang="en-US" dirty="0" smtClean="0"/>
              <a:t>Kim, Kimball O’Hara, is the orphaned son of a British soldier and because of his peculiar heritage as a white child gone native and his peculiar ability to remember, in great detail, nearly 20 items that were spilled from a valet and then covered, Kim is recruited as a spy in Britain’s struggle to maintain its colonial grip on India. </a:t>
            </a:r>
          </a:p>
          <a:p>
            <a:pPr marL="232943" indent="-232943">
              <a:buAutoNum type="arabicPeriod"/>
            </a:pPr>
            <a:r>
              <a:rPr lang="en-US" dirty="0" smtClean="0"/>
              <a:t>He is trained in espionage and a game of looking at a tray full of mixed objects and noting which have been added and taken away is used to develop his ability.</a:t>
            </a:r>
          </a:p>
          <a:p>
            <a:pPr marL="232943" indent="-232943">
              <a:buAutoNum type="arabicPeriod"/>
            </a:pPr>
            <a:r>
              <a:rPr lang="en-US" dirty="0" smtClean="0"/>
              <a:t>This technique was further developed by Canadian snipers to train their men in observation and recall. It is used today in military schools around the world to train snipers to observe situations for short periods of time, extracting as much detailed information as possible, and recalling and recording the event accurately for future use. </a:t>
            </a:r>
          </a:p>
          <a:p>
            <a:pPr marL="232943" indent="-232943">
              <a:buAutoNum type="arabicPeriod"/>
            </a:pPr>
            <a:r>
              <a:rPr lang="en-US" dirty="0" smtClean="0"/>
              <a:t>KIM is also an acronym for “Keep in Memory”. KIM’s games can be used to develop more than an ability to memorize.</a:t>
            </a:r>
          </a:p>
          <a:p>
            <a:pPr marL="232943" indent="-232943">
              <a:buAutoNum type="arabicPeriod"/>
            </a:pPr>
            <a:r>
              <a:rPr lang="en-US" dirty="0" smtClean="0"/>
              <a:t>Some of the additional skills developed through a properly conducted exercise are:</a:t>
            </a:r>
          </a:p>
          <a:p>
            <a:pPr marL="698830" lvl="1" indent="-232943">
              <a:buFont typeface="+mj-lt"/>
              <a:buAutoNum type="alphaLcPeriod"/>
            </a:pPr>
            <a:r>
              <a:rPr lang="en-US" b="1" dirty="0" smtClean="0"/>
              <a:t>Awareness: Being constantly attuned to a particular fact. </a:t>
            </a:r>
          </a:p>
          <a:p>
            <a:pPr marL="1164717" lvl="2" indent="-232943">
              <a:buFont typeface="+mj-lt"/>
              <a:buAutoNum type="arabicParenBoth"/>
            </a:pPr>
            <a:r>
              <a:rPr lang="en-US" dirty="0" smtClean="0"/>
              <a:t>The observer must be aware of his surroundings at all times, taking nothing for granted. </a:t>
            </a:r>
          </a:p>
          <a:p>
            <a:pPr marL="1164717" lvl="2" indent="-232943">
              <a:buFont typeface="+mj-lt"/>
              <a:buAutoNum type="arabicParenBoth"/>
            </a:pPr>
            <a:r>
              <a:rPr lang="en-US" dirty="0" smtClean="0"/>
              <a:t>The observer must also account for elements that influence and distort his awareness. </a:t>
            </a:r>
          </a:p>
          <a:p>
            <a:pPr marL="1164717" lvl="2" indent="-232943">
              <a:buFont typeface="+mj-lt"/>
              <a:buAutoNum type="arabicParenBoth"/>
            </a:pPr>
            <a:r>
              <a:rPr lang="en-US" dirty="0" smtClean="0"/>
              <a:t>Helps develop the environmental baseline for the area of operations.</a:t>
            </a:r>
          </a:p>
          <a:p>
            <a:pPr marL="698830" lvl="1" indent="-232943">
              <a:buFont typeface="+mj-lt"/>
              <a:buAutoNum type="alphaLcPeriod"/>
            </a:pPr>
            <a:r>
              <a:rPr lang="en-US" b="1" dirty="0" smtClean="0"/>
              <a:t>Understanding: Understanding is derived from education, training, practice, and experience. </a:t>
            </a:r>
          </a:p>
          <a:p>
            <a:pPr marL="1164717" lvl="2" indent="-232943">
              <a:buFont typeface="+mj-lt"/>
              <a:buAutoNum type="arabicParenBoth"/>
            </a:pPr>
            <a:r>
              <a:rPr lang="en-US" dirty="0" smtClean="0"/>
              <a:t>Understanding again ties into the “Realize” portion of the Six R's and enhances the observer’s knowledge about what should be observed, allows the observer to consider all possible aspects of the observation, and aids in the evaluation of available information.</a:t>
            </a:r>
          </a:p>
          <a:p>
            <a:pPr marL="698830" lvl="1" indent="-232943">
              <a:buFont typeface="+mj-lt"/>
              <a:buAutoNum type="alphaLcPeriod"/>
            </a:pPr>
            <a:r>
              <a:rPr lang="en-US" b="1" dirty="0" smtClean="0"/>
              <a:t>Recording: Recording is the ability to save and recall what was observed. </a:t>
            </a:r>
          </a:p>
          <a:p>
            <a:pPr marL="1164717" lvl="2" indent="-232943">
              <a:buFont typeface="+mj-lt"/>
              <a:buAutoNum type="arabicParenBoth"/>
            </a:pPr>
            <a:r>
              <a:rPr lang="en-US" dirty="0" smtClean="0"/>
              <a:t>The ability to record, retain, and recall information accurately depends on the mental capacity and alertness of the observer and his ability to recognize what is essential or necessary.</a:t>
            </a:r>
          </a:p>
        </p:txBody>
      </p:sp>
      <p:sp>
        <p:nvSpPr>
          <p:cNvPr id="4" name="Slide Number Placeholder 3"/>
          <p:cNvSpPr>
            <a:spLocks noGrp="1"/>
          </p:cNvSpPr>
          <p:nvPr>
            <p:ph type="sldNum" sz="quarter" idx="10"/>
          </p:nvPr>
        </p:nvSpPr>
        <p:spPr/>
        <p:txBody>
          <a:bodyPr/>
          <a:lstStyle/>
          <a:p>
            <a:fld id="{CB379E19-D0D7-4EB1-B996-8019C4132B21}" type="slidenum">
              <a:rPr lang="en-US" smtClean="0"/>
              <a:pPr/>
              <a:t>11</a:t>
            </a:fld>
            <a:endParaRPr lang="en-US" dirty="0"/>
          </a:p>
        </p:txBody>
      </p:sp>
    </p:spTree>
    <p:extLst>
      <p:ext uri="{BB962C8B-B14F-4D97-AF65-F5344CB8AC3E}">
        <p14:creationId xmlns:p14="http://schemas.microsoft.com/office/powerpoint/2010/main" val="279368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endParaRPr lang="en-US" dirty="0" smtClean="0"/>
          </a:p>
          <a:p>
            <a:r>
              <a:rPr lang="en-US" dirty="0" smtClean="0"/>
              <a:t>1. Explain the columns (Appears to Be, Size/Shape, Color, and Condition) in the Observation Worksheet and how they need to be completed..</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12</a:t>
            </a:fld>
            <a:endParaRPr lang="en-US" dirty="0"/>
          </a:p>
        </p:txBody>
      </p:sp>
    </p:spTree>
    <p:extLst>
      <p:ext uri="{BB962C8B-B14F-4D97-AF65-F5344CB8AC3E}">
        <p14:creationId xmlns:p14="http://schemas.microsoft.com/office/powerpoint/2010/main" val="271365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endParaRPr lang="en-US" dirty="0" smtClean="0"/>
          </a:p>
          <a:p>
            <a:r>
              <a:rPr lang="en-US" dirty="0" smtClean="0"/>
              <a:t>1. Explain the contents that are included in Observation Worksheet (e.g., Appears to Be (Clothespin Tripwire Igniter), Size/Shape (.5" x 2.5") Color (OD Green w/copper wires), and Condition (Closed on Insulator).</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13</a:t>
            </a:fld>
            <a:endParaRPr lang="en-US" dirty="0"/>
          </a:p>
        </p:txBody>
      </p:sp>
    </p:spTree>
    <p:extLst>
      <p:ext uri="{BB962C8B-B14F-4D97-AF65-F5344CB8AC3E}">
        <p14:creationId xmlns:p14="http://schemas.microsoft.com/office/powerpoint/2010/main" val="386114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endParaRPr lang="en-US" dirty="0" smtClean="0"/>
          </a:p>
          <a:p>
            <a:r>
              <a:rPr lang="en-US" dirty="0" smtClean="0"/>
              <a:t>1. Explain the contents that are included in Observation Worksheet (e.g., Appears to Be (M‐1 Dynamite), Size/Shape (1.0" x 10.0") Color (Brown w/silver cap), and Condition (El. Blasting cap Inserted/Primed).</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14</a:t>
            </a:fld>
            <a:endParaRPr lang="en-US" dirty="0"/>
          </a:p>
        </p:txBody>
      </p:sp>
    </p:spTree>
    <p:extLst>
      <p:ext uri="{BB962C8B-B14F-4D97-AF65-F5344CB8AC3E}">
        <p14:creationId xmlns:p14="http://schemas.microsoft.com/office/powerpoint/2010/main" val="362855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Explain to students they are about to see a number of objects on the next slide. </a:t>
            </a:r>
          </a:p>
          <a:p>
            <a:pPr marL="232943" indent="-232943">
              <a:buAutoNum type="arabicPeriod"/>
            </a:pPr>
            <a:r>
              <a:rPr lang="en-US" dirty="0" smtClean="0"/>
              <a:t>Apply KIM's game and attempt to remember/recall all the objects they see. </a:t>
            </a:r>
          </a:p>
          <a:p>
            <a:pPr marL="232943" indent="-232943">
              <a:buAutoNum type="arabicPeriod"/>
            </a:pPr>
            <a:r>
              <a:rPr lang="en-US" dirty="0" smtClean="0"/>
              <a:t>Students have one (1) minute to view the slide.</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15</a:t>
            </a:fld>
            <a:endParaRPr lang="en-US" dirty="0"/>
          </a:p>
        </p:txBody>
      </p:sp>
    </p:spTree>
    <p:extLst>
      <p:ext uri="{BB962C8B-B14F-4D97-AF65-F5344CB8AC3E}">
        <p14:creationId xmlns:p14="http://schemas.microsoft.com/office/powerpoint/2010/main" val="256555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There are ten objects:</a:t>
            </a:r>
          </a:p>
          <a:p>
            <a:pPr marL="698830" lvl="1" indent="-232943">
              <a:buFont typeface="+mj-lt"/>
              <a:buAutoNum type="alphaLcPeriod"/>
            </a:pPr>
            <a:r>
              <a:rPr lang="en-US" dirty="0" smtClean="0"/>
              <a:t>Black glove</a:t>
            </a:r>
          </a:p>
          <a:p>
            <a:pPr marL="698830" lvl="1" indent="-232943">
              <a:buFont typeface="+mj-lt"/>
              <a:buAutoNum type="alphaLcPeriod"/>
            </a:pPr>
            <a:r>
              <a:rPr lang="en-US" dirty="0" smtClean="0"/>
              <a:t>USB Thumbdrive</a:t>
            </a:r>
          </a:p>
          <a:p>
            <a:pPr marL="698830" lvl="1" indent="-232943">
              <a:buFont typeface="+mj-lt"/>
              <a:buAutoNum type="alphaLcPeriod"/>
            </a:pPr>
            <a:r>
              <a:rPr lang="en-US" dirty="0" smtClean="0"/>
              <a:t>Sharpie yellow highlighter</a:t>
            </a:r>
          </a:p>
          <a:p>
            <a:pPr marL="698830" lvl="1" indent="-232943">
              <a:buFont typeface="+mj-lt"/>
              <a:buAutoNum type="alphaLcPeriod"/>
            </a:pPr>
            <a:r>
              <a:rPr lang="en-US" dirty="0" smtClean="0"/>
              <a:t>9v battery</a:t>
            </a:r>
          </a:p>
          <a:p>
            <a:pPr marL="698830" lvl="1" indent="-232943">
              <a:buFont typeface="+mj-lt"/>
              <a:buAutoNum type="alphaLcPeriod"/>
            </a:pPr>
            <a:r>
              <a:rPr lang="en-US" dirty="0" smtClean="0"/>
              <a:t>Black metal binder clip</a:t>
            </a:r>
          </a:p>
          <a:p>
            <a:pPr marL="698830" lvl="1" indent="-232943">
              <a:buFont typeface="+mj-lt"/>
              <a:buAutoNum type="alphaLcPeriod"/>
            </a:pPr>
            <a:r>
              <a:rPr lang="en-US" dirty="0" smtClean="0"/>
              <a:t>Box of wood matches</a:t>
            </a:r>
          </a:p>
          <a:p>
            <a:pPr marL="698830" lvl="1" indent="-232943">
              <a:buFont typeface="+mj-lt"/>
              <a:buAutoNum type="alphaLcPeriod"/>
            </a:pPr>
            <a:r>
              <a:rPr lang="en-US" dirty="0" smtClean="0"/>
              <a:t>10 Keys on key ring</a:t>
            </a:r>
          </a:p>
          <a:p>
            <a:pPr marL="698830" lvl="1" indent="-232943">
              <a:buFont typeface="+mj-lt"/>
              <a:buAutoNum type="alphaLcPeriod"/>
            </a:pPr>
            <a:r>
              <a:rPr lang="en-US" dirty="0" smtClean="0"/>
              <a:t>Black pocket knife</a:t>
            </a:r>
          </a:p>
          <a:p>
            <a:pPr marL="698830" lvl="1" indent="-232943">
              <a:buFont typeface="+mj-lt"/>
              <a:buAutoNum type="alphaLcPeriod"/>
            </a:pPr>
            <a:r>
              <a:rPr lang="en-US" dirty="0" smtClean="0"/>
              <a:t>Silver coin</a:t>
            </a:r>
          </a:p>
          <a:p>
            <a:pPr marL="698830" lvl="1" indent="-232943">
              <a:buFont typeface="+mj-lt"/>
              <a:buAutoNum type="alphaLcPeriod"/>
            </a:pPr>
            <a:r>
              <a:rPr lang="en-US" dirty="0" smtClean="0"/>
              <a:t>Metal carabineer</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16</a:t>
            </a:fld>
            <a:endParaRPr lang="en-US" dirty="0"/>
          </a:p>
        </p:txBody>
      </p:sp>
    </p:spTree>
    <p:extLst>
      <p:ext uri="{BB962C8B-B14F-4D97-AF65-F5344CB8AC3E}">
        <p14:creationId xmlns:p14="http://schemas.microsoft.com/office/powerpoint/2010/main" val="381066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List as many objects as you can recall in the Observation Worksheet. </a:t>
            </a:r>
          </a:p>
          <a:p>
            <a:pPr marL="232943" indent="-232943">
              <a:buAutoNum type="arabicPeriod"/>
            </a:pPr>
            <a:r>
              <a:rPr lang="en-US" dirty="0" smtClean="0"/>
              <a:t>Students have five (5) minutes to complete the worksheet.</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17</a:t>
            </a:fld>
            <a:endParaRPr lang="en-US" dirty="0"/>
          </a:p>
        </p:txBody>
      </p:sp>
    </p:spTree>
    <p:extLst>
      <p:ext uri="{BB962C8B-B14F-4D97-AF65-F5344CB8AC3E}">
        <p14:creationId xmlns:p14="http://schemas.microsoft.com/office/powerpoint/2010/main" val="1856788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There are ten objects:</a:t>
            </a:r>
          </a:p>
          <a:p>
            <a:pPr marL="698830" lvl="1" indent="-232943">
              <a:buFont typeface="+mj-lt"/>
              <a:buAutoNum type="alphaLcPeriod"/>
            </a:pPr>
            <a:r>
              <a:rPr lang="en-US" dirty="0" smtClean="0"/>
              <a:t>Black glove</a:t>
            </a:r>
          </a:p>
          <a:p>
            <a:pPr marL="698830" lvl="1" indent="-232943">
              <a:buFont typeface="+mj-lt"/>
              <a:buAutoNum type="alphaLcPeriod"/>
            </a:pPr>
            <a:r>
              <a:rPr lang="en-US" dirty="0" smtClean="0"/>
              <a:t>USB Thumbdrive</a:t>
            </a:r>
          </a:p>
          <a:p>
            <a:pPr marL="698830" lvl="1" indent="-232943">
              <a:buFont typeface="+mj-lt"/>
              <a:buAutoNum type="alphaLcPeriod"/>
            </a:pPr>
            <a:r>
              <a:rPr lang="en-US" dirty="0" smtClean="0"/>
              <a:t>Sharpie yellow highlighter</a:t>
            </a:r>
          </a:p>
          <a:p>
            <a:pPr marL="698830" lvl="1" indent="-232943">
              <a:buFont typeface="+mj-lt"/>
              <a:buAutoNum type="alphaLcPeriod"/>
            </a:pPr>
            <a:r>
              <a:rPr lang="en-US" dirty="0" smtClean="0"/>
              <a:t>9v battery</a:t>
            </a:r>
          </a:p>
          <a:p>
            <a:pPr marL="698830" lvl="1" indent="-232943">
              <a:buFont typeface="+mj-lt"/>
              <a:buAutoNum type="alphaLcPeriod"/>
            </a:pPr>
            <a:r>
              <a:rPr lang="en-US" dirty="0" smtClean="0"/>
              <a:t>Black metal binder clip</a:t>
            </a:r>
          </a:p>
          <a:p>
            <a:pPr marL="698830" lvl="1" indent="-232943">
              <a:buFont typeface="+mj-lt"/>
              <a:buAutoNum type="alphaLcPeriod"/>
            </a:pPr>
            <a:r>
              <a:rPr lang="en-US" dirty="0" smtClean="0"/>
              <a:t>Box of wood matches</a:t>
            </a:r>
          </a:p>
          <a:p>
            <a:pPr marL="698830" lvl="1" indent="-232943">
              <a:buFont typeface="+mj-lt"/>
              <a:buAutoNum type="alphaLcPeriod"/>
            </a:pPr>
            <a:r>
              <a:rPr lang="en-US" dirty="0" smtClean="0"/>
              <a:t>10 Keys on key ring</a:t>
            </a:r>
          </a:p>
          <a:p>
            <a:pPr marL="698830" lvl="1" indent="-232943">
              <a:buFont typeface="+mj-lt"/>
              <a:buAutoNum type="alphaLcPeriod"/>
            </a:pPr>
            <a:r>
              <a:rPr lang="en-US" dirty="0" smtClean="0"/>
              <a:t>Black pocket knife</a:t>
            </a:r>
          </a:p>
          <a:p>
            <a:pPr marL="698830" lvl="1" indent="-232943">
              <a:buFont typeface="+mj-lt"/>
              <a:buAutoNum type="alphaLcPeriod"/>
            </a:pPr>
            <a:r>
              <a:rPr lang="en-US" dirty="0" smtClean="0"/>
              <a:t>Silver coin</a:t>
            </a:r>
          </a:p>
          <a:p>
            <a:pPr marL="698830" lvl="1" indent="-232943">
              <a:buFont typeface="+mj-lt"/>
              <a:buAutoNum type="alphaLcPeriod"/>
            </a:pPr>
            <a:r>
              <a:rPr lang="en-US" dirty="0" smtClean="0"/>
              <a:t>Metal carabineer</a:t>
            </a:r>
          </a:p>
        </p:txBody>
      </p:sp>
      <p:sp>
        <p:nvSpPr>
          <p:cNvPr id="4" name="Slide Number Placeholder 3"/>
          <p:cNvSpPr>
            <a:spLocks noGrp="1"/>
          </p:cNvSpPr>
          <p:nvPr>
            <p:ph type="sldNum" sz="quarter" idx="10"/>
          </p:nvPr>
        </p:nvSpPr>
        <p:spPr/>
        <p:txBody>
          <a:bodyPr/>
          <a:lstStyle/>
          <a:p>
            <a:fld id="{CB379E19-D0D7-4EB1-B996-8019C4132B21}" type="slidenum">
              <a:rPr lang="en-US" smtClean="0"/>
              <a:pPr/>
              <a:t>18</a:t>
            </a:fld>
            <a:endParaRPr lang="en-US" dirty="0"/>
          </a:p>
        </p:txBody>
      </p:sp>
    </p:spTree>
    <p:extLst>
      <p:ext uri="{BB962C8B-B14F-4D97-AF65-F5344CB8AC3E}">
        <p14:creationId xmlns:p14="http://schemas.microsoft.com/office/powerpoint/2010/main" val="38496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Explain the Observation Exercises that will be conducted on Day 4. </a:t>
            </a:r>
          </a:p>
          <a:p>
            <a:pPr marL="232943" indent="-232943">
              <a:buAutoNum type="arabicPeriod"/>
            </a:pPr>
            <a:r>
              <a:rPr lang="en-US" dirty="0" smtClean="0"/>
              <a:t>This is a cumulative practical exercise in observation incorporating skills learned in the classroom and developed during KIM’s games.</a:t>
            </a:r>
          </a:p>
          <a:p>
            <a:pPr marL="232943" indent="-232943">
              <a:buAutoNum type="arabicPeriod"/>
            </a:pPr>
            <a:r>
              <a:rPr lang="en-US" dirty="0" smtClean="0"/>
              <a:t>Proper search techniques must be used to complete the exercise with a passing score. </a:t>
            </a:r>
          </a:p>
          <a:p>
            <a:pPr marL="232943" indent="-232943">
              <a:buAutoNum type="arabicPeriod"/>
            </a:pPr>
            <a:r>
              <a:rPr lang="en-US" dirty="0" smtClean="0"/>
              <a:t>The goal is to detect variations in the baseline which lead to the discovery of threat objects or IED components. </a:t>
            </a:r>
          </a:p>
          <a:p>
            <a:pPr marL="232943" indent="-232943">
              <a:buAutoNum type="arabicPeriod"/>
            </a:pPr>
            <a:r>
              <a:rPr lang="en-US" dirty="0" smtClean="0"/>
              <a:t>The location and type of object must be properly recorded.</a:t>
            </a:r>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19</a:t>
            </a:fld>
            <a:endParaRPr lang="en-US" dirty="0"/>
          </a:p>
        </p:txBody>
      </p:sp>
    </p:spTree>
    <p:extLst>
      <p:ext uri="{BB962C8B-B14F-4D97-AF65-F5344CB8AC3E}">
        <p14:creationId xmlns:p14="http://schemas.microsoft.com/office/powerpoint/2010/main" val="164881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You can use the below statement as motivator or make up your own based on current events or experiences.</a:t>
            </a:r>
          </a:p>
          <a:p>
            <a:r>
              <a:rPr lang="en-US" sz="1200" b="1" u="sng" kern="1200" baseline="0" dirty="0" smtClean="0">
                <a:solidFill>
                  <a:schemeClr val="tx1"/>
                </a:solidFill>
                <a:latin typeface="+mn-lt"/>
                <a:ea typeface="+mn-ea"/>
                <a:cs typeface="+mn-cs"/>
              </a:rPr>
              <a:t>Motivator.</a:t>
            </a:r>
            <a:r>
              <a:rPr lang="en-US" sz="1200" b="1" u="none"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IEDs are the most dangerous and effective weapon system Coalition Forces (CF) face, inflicting</a:t>
            </a:r>
          </a:p>
          <a:p>
            <a:r>
              <a:rPr lang="en-US" sz="1200" kern="1200" baseline="0" dirty="0" smtClean="0">
                <a:solidFill>
                  <a:schemeClr val="tx1"/>
                </a:solidFill>
                <a:latin typeface="+mn-lt"/>
                <a:ea typeface="+mn-ea"/>
                <a:cs typeface="+mn-cs"/>
              </a:rPr>
              <a:t>more casualties than all other weapon systems combined. The information in this brief was</a:t>
            </a:r>
          </a:p>
          <a:p>
            <a:r>
              <a:rPr lang="en-US" sz="1200" kern="1200" baseline="0" dirty="0" smtClean="0">
                <a:solidFill>
                  <a:schemeClr val="tx1"/>
                </a:solidFill>
                <a:latin typeface="+mn-lt"/>
                <a:ea typeface="+mn-ea"/>
                <a:cs typeface="+mn-cs"/>
              </a:rPr>
              <a:t>compiled by the IED Task Force CONUS Advisory Team tasked by Army G-3. They have</a:t>
            </a:r>
          </a:p>
          <a:p>
            <a:r>
              <a:rPr lang="en-US" sz="1200" kern="1200" baseline="0" dirty="0" smtClean="0">
                <a:solidFill>
                  <a:schemeClr val="tx1"/>
                </a:solidFill>
                <a:latin typeface="+mn-lt"/>
                <a:ea typeface="+mn-ea"/>
                <a:cs typeface="+mn-cs"/>
              </a:rPr>
              <a:t>teams that are dispersed throughout various operational environments to collect information as</a:t>
            </a:r>
          </a:p>
          <a:p>
            <a:r>
              <a:rPr lang="en-US" sz="1200" kern="1200" baseline="0" dirty="0" smtClean="0">
                <a:solidFill>
                  <a:schemeClr val="tx1"/>
                </a:solidFill>
                <a:latin typeface="+mn-lt"/>
                <a:ea typeface="+mn-ea"/>
                <a:cs typeface="+mn-cs"/>
              </a:rPr>
              <a:t>it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2. Let the students know that during the next 5 hours, they will </a:t>
            </a:r>
            <a:r>
              <a:rPr lang="en-US" sz="1200" b="0" kern="1200" dirty="0" smtClean="0">
                <a:solidFill>
                  <a:schemeClr val="dk1"/>
                </a:solidFill>
                <a:latin typeface="+mn-lt"/>
                <a:ea typeface="+mn-ea"/>
                <a:cs typeface="+mn-cs"/>
              </a:rPr>
              <a:t>Identify </a:t>
            </a:r>
            <a:r>
              <a:rPr lang="en-US" sz="1200" b="0" kern="1200" baseline="0" dirty="0" smtClean="0">
                <a:solidFill>
                  <a:schemeClr val="dk1"/>
                </a:solidFill>
                <a:latin typeface="+mn-lt"/>
                <a:ea typeface="+mn-ea"/>
                <a:cs typeface="+mn-cs"/>
              </a:rPr>
              <a:t>ground signs in an </a:t>
            </a:r>
            <a:r>
              <a:rPr lang="en-US" sz="1200" b="0" kern="1200" dirty="0" smtClean="0">
                <a:solidFill>
                  <a:schemeClr val="dk1"/>
                </a:solidFill>
                <a:latin typeface="+mn-lt"/>
                <a:ea typeface="+mn-ea"/>
                <a:cs typeface="+mn-cs"/>
              </a:rPr>
              <a:t>Improvised Explosive Devices (IEDs)</a:t>
            </a:r>
            <a:r>
              <a:rPr lang="en-US" sz="1200" b="0" kern="1200" baseline="0" dirty="0" smtClean="0">
                <a:solidFill>
                  <a:schemeClr val="dk1"/>
                </a:solidFill>
                <a:latin typeface="+mn-lt"/>
                <a:ea typeface="+mn-ea"/>
                <a:cs typeface="+mn-cs"/>
              </a:rPr>
              <a:t> environment including:</a:t>
            </a:r>
          </a:p>
          <a:p>
            <a:pPr marL="228600" indent="-228600">
              <a:buAutoNum type="alphaLcPeriod"/>
            </a:pPr>
            <a:r>
              <a:rPr lang="en-US" sz="1200" b="0" kern="1200" dirty="0" smtClean="0">
                <a:solidFill>
                  <a:schemeClr val="dk1"/>
                </a:solidFill>
                <a:latin typeface="+mn-lt"/>
                <a:ea typeface="+mn-ea"/>
                <a:cs typeface="+mn-cs"/>
              </a:rPr>
              <a:t>Review Observation</a:t>
            </a:r>
            <a:r>
              <a:rPr lang="en-US" sz="1200" b="0" kern="1200" baseline="0" dirty="0" smtClean="0">
                <a:solidFill>
                  <a:schemeClr val="dk1"/>
                </a:solidFill>
                <a:latin typeface="+mn-lt"/>
                <a:ea typeface="+mn-ea"/>
                <a:cs typeface="+mn-cs"/>
              </a:rPr>
              <a:t> </a:t>
            </a:r>
            <a:r>
              <a:rPr lang="en-US" sz="1200" b="0" kern="1200" dirty="0" smtClean="0">
                <a:solidFill>
                  <a:schemeClr val="dk1"/>
                </a:solidFill>
                <a:latin typeface="+mn-lt"/>
                <a:ea typeface="+mn-ea"/>
                <a:cs typeface="+mn-cs"/>
              </a:rPr>
              <a:t>Principles</a:t>
            </a:r>
          </a:p>
          <a:p>
            <a:pPr marL="228600" indent="-228600">
              <a:buAutoNum type="alphaLcPeriod"/>
            </a:pPr>
            <a:r>
              <a:rPr lang="en-US" sz="1200" b="0" kern="1200" dirty="0" smtClean="0">
                <a:solidFill>
                  <a:schemeClr val="dk1"/>
                </a:solidFill>
                <a:latin typeface="+mn-lt"/>
                <a:ea typeface="+mn-ea"/>
                <a:cs typeface="+mn-cs"/>
              </a:rPr>
              <a:t>Recognize Indicators of Ground Signs and IED Markers</a:t>
            </a:r>
          </a:p>
          <a:p>
            <a:pPr marL="228600" indent="-228600">
              <a:buAutoNum type="alphaLcPeriod" startAt="3"/>
            </a:pPr>
            <a:r>
              <a:rPr lang="en-US" sz="1200" b="0" kern="1200" dirty="0" smtClean="0">
                <a:solidFill>
                  <a:schemeClr val="dk1"/>
                </a:solidFill>
                <a:latin typeface="+mn-lt"/>
                <a:ea typeface="+mn-ea"/>
                <a:cs typeface="+mn-cs"/>
              </a:rPr>
              <a:t>Identify IED Emplacement</a:t>
            </a:r>
          </a:p>
          <a:p>
            <a:pPr marL="228600" indent="-228600">
              <a:buNone/>
            </a:pPr>
            <a:endParaRPr lang="en-US" sz="1200" b="0" kern="1200" baseline="0" dirty="0" smtClean="0">
              <a:solidFill>
                <a:schemeClr val="dk1"/>
              </a:solidFill>
              <a:latin typeface="+mn-lt"/>
              <a:ea typeface="+mn-ea"/>
              <a:cs typeface="+mn-cs"/>
            </a:endParaRPr>
          </a:p>
          <a:p>
            <a:pPr marL="228600" indent="-228600">
              <a:buNone/>
            </a:pPr>
            <a:r>
              <a:rPr lang="en-US" sz="1200" b="0" kern="1200" baseline="0" dirty="0" smtClean="0">
                <a:solidFill>
                  <a:schemeClr val="dk1"/>
                </a:solidFill>
                <a:latin typeface="+mn-lt"/>
                <a:ea typeface="+mn-ea"/>
                <a:cs typeface="+mn-cs"/>
              </a:rPr>
              <a:t>3. Let them know that there will be a 4 hour Practical Exercise later.</a:t>
            </a: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6C585-420F-4027-B317-52477FFA7876}"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1300167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20</a:t>
            </a:fld>
            <a:endParaRPr lang="en-US" dirty="0"/>
          </a:p>
        </p:txBody>
      </p:sp>
    </p:spTree>
    <p:extLst>
      <p:ext uri="{BB962C8B-B14F-4D97-AF65-F5344CB8AC3E}">
        <p14:creationId xmlns:p14="http://schemas.microsoft.com/office/powerpoint/2010/main" val="372789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Ask the students for examples of indicators from their previous experiences. </a:t>
            </a:r>
          </a:p>
        </p:txBody>
      </p:sp>
      <p:sp>
        <p:nvSpPr>
          <p:cNvPr id="4" name="Slide Number Placeholder 3"/>
          <p:cNvSpPr>
            <a:spLocks noGrp="1"/>
          </p:cNvSpPr>
          <p:nvPr>
            <p:ph type="sldNum" sz="quarter" idx="10"/>
          </p:nvPr>
        </p:nvSpPr>
        <p:spPr/>
        <p:txBody>
          <a:bodyPr/>
          <a:lstStyle/>
          <a:p>
            <a:fld id="{CB379E19-D0D7-4EB1-B996-8019C4132B21}" type="slidenum">
              <a:rPr lang="en-US" smtClean="0"/>
              <a:pPr/>
              <a:t>21</a:t>
            </a:fld>
            <a:endParaRPr lang="en-US" dirty="0"/>
          </a:p>
        </p:txBody>
      </p:sp>
    </p:spTree>
    <p:extLst>
      <p:ext uri="{BB962C8B-B14F-4D97-AF65-F5344CB8AC3E}">
        <p14:creationId xmlns:p14="http://schemas.microsoft.com/office/powerpoint/2010/main" val="2111663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Ask the students for examples of indicators from their previous experiences. </a:t>
            </a:r>
          </a:p>
          <a:p>
            <a:pPr marL="232943" indent="-232943">
              <a:buAutoNum type="arabicPeriod"/>
            </a:pPr>
            <a:r>
              <a:rPr lang="en-US" dirty="0" smtClean="0"/>
              <a:t>Discuss the importance of using your interpreter.</a:t>
            </a:r>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22</a:t>
            </a:fld>
            <a:endParaRPr lang="en-US" dirty="0"/>
          </a:p>
        </p:txBody>
      </p:sp>
    </p:spTree>
    <p:extLst>
      <p:ext uri="{BB962C8B-B14F-4D97-AF65-F5344CB8AC3E}">
        <p14:creationId xmlns:p14="http://schemas.microsoft.com/office/powerpoint/2010/main" val="380998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r>
              <a:rPr lang="en-US" dirty="0" smtClean="0"/>
              <a:t>Ask the students to discuss the aspects of the </a:t>
            </a:r>
            <a:r>
              <a:rPr lang="en-US" b="1" dirty="0" smtClean="0"/>
              <a:t>threat triad. (</a:t>
            </a:r>
            <a:r>
              <a:rPr lang="en-GB" sz="1200" b="1" dirty="0" smtClean="0">
                <a:latin typeface="Arial" pitchFamily="34" charset="0"/>
                <a:cs typeface="Arial" pitchFamily="34" charset="0"/>
              </a:rPr>
              <a:t>Enemy Intent, Type of Threat, Location of Threat)</a:t>
            </a:r>
          </a:p>
          <a:p>
            <a:pPr marL="232943" indent="-232943">
              <a:buAutoNum type="arabicPeriod"/>
            </a:pPr>
            <a:endParaRPr lang="en-US" dirty="0" smtClean="0"/>
          </a:p>
          <a:p>
            <a:pPr marL="232943" indent="-232943">
              <a:buAutoNum type="arabicPeriod"/>
            </a:pPr>
            <a:r>
              <a:rPr lang="en-US" dirty="0" smtClean="0"/>
              <a:t>Bring up that they can get information from the CoIST or S-2.</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23</a:t>
            </a:fld>
            <a:endParaRPr lang="en-US" dirty="0"/>
          </a:p>
        </p:txBody>
      </p:sp>
    </p:spTree>
    <p:extLst>
      <p:ext uri="{BB962C8B-B14F-4D97-AF65-F5344CB8AC3E}">
        <p14:creationId xmlns:p14="http://schemas.microsoft.com/office/powerpoint/2010/main" val="3858474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Allow a few minutes for the students to read the definitions and ask if</a:t>
            </a:r>
            <a:r>
              <a:rPr lang="en-US" baseline="0" dirty="0" smtClean="0"/>
              <a:t> someone wants to share their interpretation.</a:t>
            </a:r>
            <a:endParaRPr lang="en-US" dirty="0" smtClean="0"/>
          </a:p>
          <a:p>
            <a:pPr marL="232943" indent="-232943">
              <a:buAutoNum type="arabicPeriod"/>
            </a:pPr>
            <a:r>
              <a:rPr lang="en-US" dirty="0" smtClean="0"/>
              <a:t>To get a discussion going ask</a:t>
            </a:r>
            <a:r>
              <a:rPr lang="en-US" baseline="0" dirty="0" smtClean="0"/>
              <a:t> what the students think environment means, get students to start thinking about where the enemy would emplace IED’s.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24</a:t>
            </a:fld>
            <a:endParaRPr lang="en-US" dirty="0"/>
          </a:p>
        </p:txBody>
      </p:sp>
    </p:spTree>
    <p:extLst>
      <p:ext uri="{BB962C8B-B14F-4D97-AF65-F5344CB8AC3E}">
        <p14:creationId xmlns:p14="http://schemas.microsoft.com/office/powerpoint/2010/main" val="4009815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25</a:t>
            </a:fld>
            <a:endParaRPr lang="en-US" dirty="0"/>
          </a:p>
        </p:txBody>
      </p:sp>
    </p:spTree>
    <p:extLst>
      <p:ext uri="{BB962C8B-B14F-4D97-AF65-F5344CB8AC3E}">
        <p14:creationId xmlns:p14="http://schemas.microsoft.com/office/powerpoint/2010/main" val="2063593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r>
              <a:rPr lang="en-US" dirty="0" smtClean="0"/>
              <a:t>During the patrol, threat assessments continue to change with the environment. </a:t>
            </a:r>
          </a:p>
          <a:p>
            <a:pPr marL="232943" indent="-232943">
              <a:buAutoNum type="arabicPeriod"/>
            </a:pPr>
            <a:r>
              <a:rPr lang="en-US" dirty="0" smtClean="0"/>
              <a:t>When you have identified every vulnerable point/area in your battle space you can plan and develop successful dismounted patrols and mitigate risk. </a:t>
            </a:r>
          </a:p>
          <a:p>
            <a:pPr marL="232943" indent="-232943">
              <a:buAutoNum type="arabicPeriod"/>
            </a:pPr>
            <a:r>
              <a:rPr lang="en-US" dirty="0" smtClean="0"/>
              <a:t>You must identify all potential Ground Signs of IED emplacements on your route. </a:t>
            </a:r>
          </a:p>
          <a:p>
            <a:pPr marL="232943" indent="-232943">
              <a:buAutoNum type="arabicPeriod"/>
            </a:pPr>
            <a:r>
              <a:rPr lang="en-US" dirty="0" smtClean="0"/>
              <a:t>Identifying these Ground Signs left behind by the enemy will enhance your threat assessment and target process.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26</a:t>
            </a:fld>
            <a:endParaRPr lang="en-US" dirty="0"/>
          </a:p>
        </p:txBody>
      </p:sp>
    </p:spTree>
    <p:extLst>
      <p:ext uri="{BB962C8B-B14F-4D97-AF65-F5344CB8AC3E}">
        <p14:creationId xmlns:p14="http://schemas.microsoft.com/office/powerpoint/2010/main" val="194002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Items the enemy may intentionally or unintentionally leave behind at the emplacement site of an IED. </a:t>
            </a:r>
          </a:p>
          <a:p>
            <a:pPr marL="232943" indent="-232943">
              <a:buAutoNum type="arabicPeriod"/>
            </a:pPr>
            <a:r>
              <a:rPr lang="en-US" dirty="0" smtClean="0"/>
              <a:t>Common articles left behind at IED emplacement sites are cigarette butts, wire ends, and bits of tape. </a:t>
            </a:r>
          </a:p>
          <a:p>
            <a:pPr marL="232943" indent="-232943">
              <a:buAutoNum type="arabicPeriod"/>
            </a:pPr>
            <a:r>
              <a:rPr lang="en-US" dirty="0" smtClean="0"/>
              <a:t>The enemy may also leave behind metal fragments or expended brass in order to confuse sweepers and give false hits with the metal detector. </a:t>
            </a:r>
          </a:p>
          <a:p>
            <a:pPr marL="232943" indent="-232943">
              <a:buAutoNum type="arabicPeriod"/>
            </a:pPr>
            <a:r>
              <a:rPr lang="en-US" dirty="0" smtClean="0"/>
              <a:t>The enemy has been known to leave “souvenir” type items that may be connected to an anti‐tamper device. </a:t>
            </a:r>
          </a:p>
          <a:p>
            <a:pPr marL="232943" indent="-232943">
              <a:buAutoNum type="arabicPeriod"/>
            </a:pPr>
            <a:r>
              <a:rPr lang="en-US" dirty="0" smtClean="0"/>
              <a:t>Items left behind include helmets, rifle magazines, weapons, and ammunition cans. </a:t>
            </a:r>
          </a:p>
        </p:txBody>
      </p:sp>
      <p:sp>
        <p:nvSpPr>
          <p:cNvPr id="4" name="Slide Number Placeholder 3"/>
          <p:cNvSpPr>
            <a:spLocks noGrp="1"/>
          </p:cNvSpPr>
          <p:nvPr>
            <p:ph type="sldNum" sz="quarter" idx="10"/>
          </p:nvPr>
        </p:nvSpPr>
        <p:spPr/>
        <p:txBody>
          <a:bodyPr/>
          <a:lstStyle/>
          <a:p>
            <a:fld id="{CB379E19-D0D7-4EB1-B996-8019C4132B21}" type="slidenum">
              <a:rPr lang="en-US" smtClean="0"/>
              <a:pPr/>
              <a:t>27</a:t>
            </a:fld>
            <a:endParaRPr lang="en-US" dirty="0"/>
          </a:p>
        </p:txBody>
      </p:sp>
    </p:spTree>
    <p:extLst>
      <p:ext uri="{BB962C8B-B14F-4D97-AF65-F5344CB8AC3E}">
        <p14:creationId xmlns:p14="http://schemas.microsoft.com/office/powerpoint/2010/main" val="3318310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Color change</a:t>
            </a:r>
          </a:p>
          <a:p>
            <a:pPr marL="698830" lvl="1" indent="-232943">
              <a:buFont typeface="+mj-lt"/>
              <a:buAutoNum type="alphaLcPeriod"/>
            </a:pPr>
            <a:r>
              <a:rPr lang="en-US" dirty="0" smtClean="0"/>
              <a:t>Emplaced IEDs in the ground the soil from the hole may differ in color from the surrounding area.</a:t>
            </a:r>
          </a:p>
          <a:p>
            <a:pPr marL="698830" lvl="1" indent="-232943">
              <a:buFont typeface="+mj-lt"/>
              <a:buAutoNum type="alphaLcPeriod"/>
            </a:pPr>
            <a:r>
              <a:rPr lang="en-US" dirty="0" smtClean="0"/>
              <a:t>Insurgents have been known to pour water or urine on the top of the emplaced IED in order to pack soil back into the hole.</a:t>
            </a:r>
          </a:p>
          <a:p>
            <a:pPr marL="232943" indent="-232943">
              <a:buFont typeface="+mj-lt"/>
              <a:buAutoNum type="arabicPeriod"/>
            </a:pPr>
            <a:r>
              <a:rPr lang="en-US" dirty="0" smtClean="0"/>
              <a:t>Certain chemicals contained in HME can leak from their containers causing discoloration in the surrounding soil and vegetation.</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28</a:t>
            </a:fld>
            <a:endParaRPr lang="en-US" dirty="0"/>
          </a:p>
        </p:txBody>
      </p:sp>
    </p:spTree>
    <p:extLst>
      <p:ext uri="{BB962C8B-B14F-4D97-AF65-F5344CB8AC3E}">
        <p14:creationId xmlns:p14="http://schemas.microsoft.com/office/powerpoint/2010/main" val="1119531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r>
              <a:rPr lang="en-US" dirty="0" smtClean="0"/>
              <a:t>Look for un‐natural lines that may be in circular, rectangular, or square shape which may reveal the outlines of mines or pressure plates. </a:t>
            </a:r>
          </a:p>
          <a:p>
            <a:pPr marL="232943" indent="-232943">
              <a:buAutoNum type="arabicPeriod"/>
            </a:pPr>
            <a:r>
              <a:rPr lang="en-US" dirty="0" smtClean="0"/>
              <a:t>When command wires, pull lines, or trip wires are buried or concealed, often a distinct line will appear that’s not natural to the area. </a:t>
            </a:r>
          </a:p>
          <a:p>
            <a:pPr marL="232943" indent="-232943">
              <a:buAutoNum type="arabicPeriod"/>
            </a:pPr>
            <a:r>
              <a:rPr lang="en-US" dirty="0" smtClean="0"/>
              <a:t>When insurgents try to conceal IEDs some things might appear out of place compared to nature soil, rocks, and vegetation. Look for un‐natural lines that may be in circular, rectangular, or square shape which may reveal outlines of mines or pressure plates.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29</a:t>
            </a:fld>
            <a:endParaRPr lang="en-US" dirty="0"/>
          </a:p>
        </p:txBody>
      </p:sp>
    </p:spTree>
    <p:extLst>
      <p:ext uri="{BB962C8B-B14F-4D97-AF65-F5344CB8AC3E}">
        <p14:creationId xmlns:p14="http://schemas.microsoft.com/office/powerpoint/2010/main" val="253499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endParaRPr lang="en-US" dirty="0" smtClean="0"/>
          </a:p>
          <a:p>
            <a:pPr marL="232943" indent="-232943">
              <a:buAutoNum type="arabicPeriod"/>
            </a:pPr>
            <a:r>
              <a:rPr lang="en-US" dirty="0" smtClean="0"/>
              <a:t>Rules of observation techniques</a:t>
            </a:r>
          </a:p>
          <a:p>
            <a:pPr marL="698830" lvl="1" indent="-232943">
              <a:buFont typeface="+mj-lt"/>
              <a:buAutoNum type="alphaLcPeriod"/>
            </a:pPr>
            <a:r>
              <a:rPr lang="en-US" dirty="0" smtClean="0"/>
              <a:t>FIRST TEACHING POINT: Training the eye requires training the mind as well. </a:t>
            </a:r>
          </a:p>
          <a:p>
            <a:pPr marL="1164717" lvl="2" indent="-232943">
              <a:buFont typeface="+mj-lt"/>
              <a:buAutoNum type="arabicParenBoth"/>
            </a:pPr>
            <a:r>
              <a:rPr lang="en-US" dirty="0" smtClean="0"/>
              <a:t>The eye must be trained to notice the little things such as, bending of grass when there is no wind or the unnatural shape of a shadow.</a:t>
            </a:r>
          </a:p>
          <a:p>
            <a:pPr marL="1164717" lvl="2" indent="-232943">
              <a:buFont typeface="+mj-lt"/>
              <a:buAutoNum type="arabicParenBoth"/>
            </a:pPr>
            <a:r>
              <a:rPr lang="en-US" dirty="0" smtClean="0"/>
              <a:t>Even when you can’t see the enemy, little things will give away his position such as a window now open that wasn’t open before, a puff of smoke, signs of fresh soil, or disturbed undergrowth.</a:t>
            </a:r>
          </a:p>
          <a:p>
            <a:pPr marL="698830" lvl="1" indent="-232943">
              <a:buFont typeface="+mj-lt"/>
              <a:buAutoNum type="alphaLcPeriod"/>
            </a:pPr>
            <a:r>
              <a:rPr lang="en-US" dirty="0" smtClean="0"/>
              <a:t>SECOND TEACHING POINT: An observer should keep the following rules in mind while observing.</a:t>
            </a:r>
          </a:p>
          <a:p>
            <a:pPr marL="1164717" lvl="2" indent="-232943">
              <a:buFont typeface="+mj-lt"/>
              <a:buAutoNum type="arabicParenBoth"/>
            </a:pPr>
            <a:r>
              <a:rPr lang="en-US" dirty="0" smtClean="0"/>
              <a:t>Look for objects out of place, almost every object in the wild is vertical, if it is horizontal study it closer.\</a:t>
            </a:r>
          </a:p>
          <a:p>
            <a:pPr marL="1164717" lvl="2" indent="-232943">
              <a:buFont typeface="+mj-lt"/>
              <a:buAutoNum type="arabicParenBoth"/>
            </a:pPr>
            <a:r>
              <a:rPr lang="en-US" dirty="0" smtClean="0"/>
              <a:t>Learn to see things in proper perspective at distances.</a:t>
            </a:r>
          </a:p>
          <a:p>
            <a:pPr marL="1164717" lvl="2" indent="-232943">
              <a:buFont typeface="+mj-lt"/>
              <a:buAutoNum type="arabicParenBoth"/>
            </a:pPr>
            <a:r>
              <a:rPr lang="en-US" dirty="0" smtClean="0"/>
              <a:t>Learn to see movement, color, shape, and contrast in miniature.</a:t>
            </a:r>
          </a:p>
          <a:p>
            <a:pPr marL="1164717" lvl="2" indent="-232943">
              <a:buFont typeface="+mj-lt"/>
              <a:buAutoNum type="arabicParenBoth"/>
            </a:pPr>
            <a:r>
              <a:rPr lang="en-US" dirty="0" smtClean="0"/>
              <a:t>Learn to look through vegetation, not at it.</a:t>
            </a:r>
          </a:p>
          <a:p>
            <a:pPr marL="698830" lvl="1" indent="-232943">
              <a:buFont typeface="+mj-lt"/>
              <a:buAutoNum type="alphaLcPeriod"/>
            </a:pPr>
            <a:r>
              <a:rPr lang="en-US" dirty="0" smtClean="0"/>
              <a:t>THIRD TEACHING POINT: The sun is constantly changing the lighting conditions, contrast and shadows should be studied at all times of the day. </a:t>
            </a:r>
          </a:p>
          <a:p>
            <a:pPr marL="1164717" lvl="2" indent="-232943">
              <a:buFont typeface="+mj-lt"/>
              <a:buAutoNum type="arabicParenBoth"/>
            </a:pPr>
            <a:r>
              <a:rPr lang="en-US" dirty="0" smtClean="0"/>
              <a:t>When the sun is to your back, light will reflect from the enemy’s optical equipment and visa versa. </a:t>
            </a:r>
          </a:p>
          <a:p>
            <a:pPr marL="1164717" lvl="2" indent="-232943">
              <a:buFont typeface="+mj-lt"/>
              <a:buAutoNum type="arabicParenBoth"/>
            </a:pPr>
            <a:r>
              <a:rPr lang="en-US" dirty="0" smtClean="0"/>
              <a:t>It is more tiring for you when the light shines in your eyes, observer relief may be required more frequently, using shadow on the eyes may give some relief.</a:t>
            </a:r>
          </a:p>
          <a:p>
            <a:pPr marL="1164717" lvl="2" indent="-232943">
              <a:buFont typeface="+mj-lt"/>
              <a:buAutoNum type="arabicParenBoth"/>
            </a:pPr>
            <a:r>
              <a:rPr lang="en-US" dirty="0" smtClean="0"/>
              <a:t>Smoking and lack of vitamin C reduces blood flow and thus negatively effects vision</a:t>
            </a:r>
          </a:p>
        </p:txBody>
      </p:sp>
      <p:sp>
        <p:nvSpPr>
          <p:cNvPr id="4" name="Slide Number Placeholder 3"/>
          <p:cNvSpPr>
            <a:spLocks noGrp="1"/>
          </p:cNvSpPr>
          <p:nvPr>
            <p:ph type="sldNum" sz="quarter" idx="10"/>
          </p:nvPr>
        </p:nvSpPr>
        <p:spPr/>
        <p:txBody>
          <a:bodyPr/>
          <a:lstStyle/>
          <a:p>
            <a:fld id="{CB379E19-D0D7-4EB1-B996-8019C4132B21}" type="slidenum">
              <a:rPr lang="en-US" smtClean="0"/>
              <a:pPr/>
              <a:t>3</a:t>
            </a:fld>
            <a:endParaRPr lang="en-US" dirty="0"/>
          </a:p>
        </p:txBody>
      </p:sp>
    </p:spTree>
    <p:extLst>
      <p:ext uri="{BB962C8B-B14F-4D97-AF65-F5344CB8AC3E}">
        <p14:creationId xmlns:p14="http://schemas.microsoft.com/office/powerpoint/2010/main" val="3987362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Font typeface="+mj-lt"/>
              <a:buAutoNum type="arabicPeriod"/>
            </a:pPr>
            <a:endParaRPr lang="en-US" dirty="0" smtClean="0"/>
          </a:p>
          <a:p>
            <a:pPr marL="232943" indent="-232943">
              <a:buFont typeface="+mj-lt"/>
              <a:buAutoNum type="arabicPeriod"/>
            </a:pPr>
            <a:r>
              <a:rPr lang="en-US" dirty="0" smtClean="0"/>
              <a:t>It’s when an insurgent takes soil or any other material from one area to conceal an IED</a:t>
            </a:r>
          </a:p>
          <a:p>
            <a:pPr marL="232943" indent="-232943">
              <a:buFont typeface="+mj-lt"/>
              <a:buAutoNum type="arabicPeriod"/>
            </a:pPr>
            <a:r>
              <a:rPr lang="en-US" dirty="0" smtClean="0"/>
              <a:t>Often the transferred material will not naturally blend in the surrounding area</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30</a:t>
            </a:fld>
            <a:endParaRPr lang="en-US" dirty="0"/>
          </a:p>
        </p:txBody>
      </p:sp>
    </p:spTree>
    <p:extLst>
      <p:ext uri="{BB962C8B-B14F-4D97-AF65-F5344CB8AC3E}">
        <p14:creationId xmlns:p14="http://schemas.microsoft.com/office/powerpoint/2010/main" val="2647479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r>
              <a:rPr lang="en-US" dirty="0" smtClean="0"/>
              <a:t>This occurs after the hole is filled in.</a:t>
            </a:r>
          </a:p>
          <a:p>
            <a:pPr marL="232943" indent="-232943">
              <a:buAutoNum type="arabicPeriod"/>
            </a:pPr>
            <a:r>
              <a:rPr lang="en-US" dirty="0" smtClean="0"/>
              <a:t>Examples of flattening are evident after it rains and after extended periods of time.</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31</a:t>
            </a:fld>
            <a:endParaRPr lang="en-US" dirty="0"/>
          </a:p>
        </p:txBody>
      </p:sp>
    </p:spTree>
    <p:extLst>
      <p:ext uri="{BB962C8B-B14F-4D97-AF65-F5344CB8AC3E}">
        <p14:creationId xmlns:p14="http://schemas.microsoft.com/office/powerpoint/2010/main" val="61862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endParaRPr lang="en-US" b="0" u="none" dirty="0" smtClean="0"/>
          </a:p>
          <a:p>
            <a:r>
              <a:rPr lang="en-US" b="0" u="none" dirty="0" smtClean="0"/>
              <a:t>See if the students have anything to add.</a:t>
            </a:r>
          </a:p>
        </p:txBody>
      </p:sp>
      <p:sp>
        <p:nvSpPr>
          <p:cNvPr id="4" name="Slide Number Placeholder 3"/>
          <p:cNvSpPr>
            <a:spLocks noGrp="1"/>
          </p:cNvSpPr>
          <p:nvPr>
            <p:ph type="sldNum" sz="quarter" idx="10"/>
          </p:nvPr>
        </p:nvSpPr>
        <p:spPr/>
        <p:txBody>
          <a:bodyPr/>
          <a:lstStyle/>
          <a:p>
            <a:fld id="{CB379E19-D0D7-4EB1-B996-8019C4132B21}" type="slidenum">
              <a:rPr lang="en-US" smtClean="0"/>
              <a:pPr/>
              <a:t>32</a:t>
            </a:fld>
            <a:endParaRPr lang="en-US" dirty="0"/>
          </a:p>
        </p:txBody>
      </p:sp>
    </p:spTree>
    <p:extLst>
      <p:ext uri="{BB962C8B-B14F-4D97-AF65-F5344CB8AC3E}">
        <p14:creationId xmlns:p14="http://schemas.microsoft.com/office/powerpoint/2010/main" val="2314408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Common marker is stacked rocks as displayed in both of these pictures. </a:t>
            </a:r>
          </a:p>
          <a:p>
            <a:pPr marL="232943" indent="-232943">
              <a:buAutoNum type="arabicPeriod"/>
            </a:pPr>
            <a:r>
              <a:rPr lang="en-US" dirty="0" smtClean="0"/>
              <a:t>Explain that locals use rock piles for different things like property lines so that the insurgents will use rock piles already there for markers or aiming or timing markers. </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33</a:t>
            </a:fld>
            <a:endParaRPr lang="en-US" dirty="0"/>
          </a:p>
        </p:txBody>
      </p:sp>
    </p:spTree>
    <p:extLst>
      <p:ext uri="{BB962C8B-B14F-4D97-AF65-F5344CB8AC3E}">
        <p14:creationId xmlns:p14="http://schemas.microsoft.com/office/powerpoint/2010/main" val="220845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Discuss the placement of the battery pack in relation to direction of travel. </a:t>
            </a:r>
          </a:p>
          <a:p>
            <a:pPr marL="232943" indent="-232943">
              <a:buAutoNum type="arabicPeriod"/>
            </a:pPr>
            <a:r>
              <a:rPr lang="en-US" dirty="0" smtClean="0"/>
              <a:t>Upper left image ‐ the ground sign used is a row or rocks. </a:t>
            </a:r>
          </a:p>
          <a:p>
            <a:pPr marL="232943" indent="-232943">
              <a:buAutoNum type="arabicPeriod"/>
            </a:pPr>
            <a:r>
              <a:rPr lang="en-US" dirty="0" smtClean="0"/>
              <a:t>Upper right image ‐ pile of rocks that are displaced about 2 meters before the IED. </a:t>
            </a:r>
          </a:p>
          <a:p>
            <a:pPr marL="232943" indent="-232943">
              <a:buAutoNum type="arabicPeriod"/>
            </a:pPr>
            <a:r>
              <a:rPr lang="en-US" dirty="0" smtClean="0"/>
              <a:t>Lower left image ‐ stacked rocks about 2 meters from blast seat. </a:t>
            </a:r>
          </a:p>
          <a:p>
            <a:pPr marL="232943" indent="-232943">
              <a:buAutoNum type="arabicPeriod"/>
            </a:pPr>
            <a:r>
              <a:rPr lang="en-US" dirty="0" smtClean="0"/>
              <a:t>Lower right image ‐ stacked rocks on each end that separates the IED.</a:t>
            </a:r>
          </a:p>
          <a:p>
            <a:pPr marL="232943" indent="-232943">
              <a:buAutoNum type="arabicPeriod"/>
            </a:pPr>
            <a:r>
              <a:rPr lang="en-US" dirty="0" smtClean="0"/>
              <a:t>Have the soldiers look at the slides and have them tell you what is common about the stacks of rocks.  They are in choke points. </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34</a:t>
            </a:fld>
            <a:endParaRPr lang="en-US" dirty="0"/>
          </a:p>
        </p:txBody>
      </p:sp>
    </p:spTree>
    <p:extLst>
      <p:ext uri="{BB962C8B-B14F-4D97-AF65-F5344CB8AC3E}">
        <p14:creationId xmlns:p14="http://schemas.microsoft.com/office/powerpoint/2010/main" val="3735544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Font typeface="+mj-lt"/>
              <a:buAutoNum type="arabicPeriod"/>
            </a:pPr>
            <a:endParaRPr lang="en-US" dirty="0" smtClean="0"/>
          </a:p>
          <a:p>
            <a:pPr marL="232943" indent="-232943">
              <a:buFont typeface="+mj-lt"/>
              <a:buAutoNum type="arabicPeriod"/>
            </a:pPr>
            <a:r>
              <a:rPr lang="en-US" dirty="0" smtClean="0"/>
              <a:t>Upper left image: a red X on wall marks location of IED.</a:t>
            </a:r>
          </a:p>
          <a:p>
            <a:pPr marL="232943" indent="-232943">
              <a:buFont typeface="+mj-lt"/>
              <a:buAutoNum type="arabicPeriod"/>
            </a:pPr>
            <a:r>
              <a:rPr lang="en-US" dirty="0" smtClean="0"/>
              <a:t>Upper right image: painted stacked rocks in line with main charge.</a:t>
            </a:r>
          </a:p>
          <a:p>
            <a:pPr marL="232943" indent="-232943">
              <a:buFont typeface="+mj-lt"/>
              <a:buAutoNum type="arabicPeriod"/>
            </a:pPr>
            <a:r>
              <a:rPr lang="en-US" dirty="0" smtClean="0"/>
              <a:t>Lower left image: piece of cloth hanging for tree limb indicates IED.</a:t>
            </a:r>
          </a:p>
          <a:p>
            <a:pPr marL="232943" indent="-232943">
              <a:buFont typeface="+mj-lt"/>
              <a:buAutoNum type="arabicPeriod"/>
            </a:pPr>
            <a:r>
              <a:rPr lang="en-US" dirty="0" smtClean="0"/>
              <a:t>Lower right image: hanging cloth from limb designates IED.</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35</a:t>
            </a:fld>
            <a:endParaRPr lang="en-US" dirty="0"/>
          </a:p>
        </p:txBody>
      </p:sp>
    </p:spTree>
    <p:extLst>
      <p:ext uri="{BB962C8B-B14F-4D97-AF65-F5344CB8AC3E}">
        <p14:creationId xmlns:p14="http://schemas.microsoft.com/office/powerpoint/2010/main" val="2598468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36</a:t>
            </a:fld>
            <a:endParaRPr lang="en-US" dirty="0"/>
          </a:p>
        </p:txBody>
      </p:sp>
    </p:spTree>
    <p:extLst>
      <p:ext uri="{BB962C8B-B14F-4D97-AF65-F5344CB8AC3E}">
        <p14:creationId xmlns:p14="http://schemas.microsoft.com/office/powerpoint/2010/main" val="2047982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37</a:t>
            </a:fld>
            <a:endParaRPr lang="en-US" dirty="0"/>
          </a:p>
        </p:txBody>
      </p:sp>
    </p:spTree>
    <p:extLst>
      <p:ext uri="{BB962C8B-B14F-4D97-AF65-F5344CB8AC3E}">
        <p14:creationId xmlns:p14="http://schemas.microsoft.com/office/powerpoint/2010/main" val="2495117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Get the students to start talking about hasty and deliberate before you go to the next slide.</a:t>
            </a:r>
          </a:p>
        </p:txBody>
      </p:sp>
      <p:sp>
        <p:nvSpPr>
          <p:cNvPr id="4" name="Slide Number Placeholder 3"/>
          <p:cNvSpPr>
            <a:spLocks noGrp="1"/>
          </p:cNvSpPr>
          <p:nvPr>
            <p:ph type="sldNum" sz="quarter" idx="10"/>
          </p:nvPr>
        </p:nvSpPr>
        <p:spPr/>
        <p:txBody>
          <a:bodyPr/>
          <a:lstStyle/>
          <a:p>
            <a:fld id="{CB379E19-D0D7-4EB1-B996-8019C4132B21}" type="slidenum">
              <a:rPr lang="en-US" smtClean="0"/>
              <a:pPr/>
              <a:t>38</a:t>
            </a:fld>
            <a:endParaRPr lang="en-US" dirty="0"/>
          </a:p>
        </p:txBody>
      </p:sp>
    </p:spTree>
    <p:extLst>
      <p:ext uri="{BB962C8B-B14F-4D97-AF65-F5344CB8AC3E}">
        <p14:creationId xmlns:p14="http://schemas.microsoft.com/office/powerpoint/2010/main" val="2582927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Hasty Emplacement can be just laying command wire on top of the ground.</a:t>
            </a:r>
          </a:p>
          <a:p>
            <a:pPr marL="232943" indent="-232943">
              <a:buAutoNum type="arabicPeriod"/>
            </a:pPr>
            <a:r>
              <a:rPr lang="en-US" dirty="0" smtClean="0"/>
              <a:t>Another hastily emplaced IED. This is very easy to see, however if it were dusk or dark you may have some difficulty see this IED. </a:t>
            </a:r>
          </a:p>
          <a:p>
            <a:pPr marL="232943" indent="-232943">
              <a:buAutoNum type="arabicPeriod"/>
            </a:pPr>
            <a:r>
              <a:rPr lang="en-US" dirty="0" smtClean="0"/>
              <a:t>The rounds may blend in with background, you may mistake them for large rocks.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39</a:t>
            </a:fld>
            <a:endParaRPr lang="en-US" dirty="0"/>
          </a:p>
        </p:txBody>
      </p:sp>
    </p:spTree>
    <p:extLst>
      <p:ext uri="{BB962C8B-B14F-4D97-AF65-F5344CB8AC3E}">
        <p14:creationId xmlns:p14="http://schemas.microsoft.com/office/powerpoint/2010/main" val="55067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LOCARD’S – </a:t>
            </a:r>
          </a:p>
          <a:p>
            <a:endParaRPr lang="en-US" baseline="0" dirty="0" smtClean="0"/>
          </a:p>
          <a:p>
            <a:r>
              <a:rPr lang="en-US" baseline="0" dirty="0" smtClean="0"/>
              <a:t>Explain theory of “exchange” </a:t>
            </a:r>
          </a:p>
          <a:p>
            <a:endParaRPr lang="en-US" dirty="0" smtClean="0"/>
          </a:p>
          <a:p>
            <a:r>
              <a:rPr lang="en-US" dirty="0" smtClean="0"/>
              <a:t>“insert</a:t>
            </a:r>
            <a:r>
              <a:rPr lang="en-US" baseline="0" dirty="0" smtClean="0"/>
              <a:t> proper quote”</a:t>
            </a:r>
          </a:p>
          <a:p>
            <a:endParaRPr lang="en-US" dirty="0" smtClean="0"/>
          </a:p>
          <a:p>
            <a:r>
              <a:rPr lang="en-US" dirty="0" smtClean="0"/>
              <a:t>Define Presence,</a:t>
            </a:r>
            <a:r>
              <a:rPr lang="en-US" baseline="0" dirty="0" smtClean="0"/>
              <a:t> patterns</a:t>
            </a:r>
          </a:p>
          <a:p>
            <a:endParaRPr lang="en-US" baseline="0" dirty="0" smtClean="0"/>
          </a:p>
          <a:p>
            <a:r>
              <a:rPr lang="en-US" baseline="0" dirty="0" smtClean="0"/>
              <a:t>Define Device Traits (in a nut shell) , emplacement sites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4</a:t>
            </a:fld>
            <a:endParaRPr lang="en-US" dirty="0"/>
          </a:p>
        </p:txBody>
      </p:sp>
    </p:spTree>
    <p:extLst>
      <p:ext uri="{BB962C8B-B14F-4D97-AF65-F5344CB8AC3E}">
        <p14:creationId xmlns:p14="http://schemas.microsoft.com/office/powerpoint/2010/main" val="353684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Talk about</a:t>
            </a:r>
            <a:r>
              <a:rPr lang="en-US" baseline="0" dirty="0" smtClean="0"/>
              <a:t> the target of opportunity. </a:t>
            </a:r>
          </a:p>
          <a:p>
            <a:pPr marL="232943" indent="-232943">
              <a:buAutoNum type="arabicPeriod"/>
            </a:pPr>
            <a:r>
              <a:rPr lang="en-US" baseline="0" dirty="0" smtClean="0"/>
              <a:t>An insurgent watching a route that Coalition forces use and the insurgent can’t emplace the IED because of locals in the area so he waits to see a coalition force element to emplace his IED. </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40</a:t>
            </a:fld>
            <a:endParaRPr lang="en-US" dirty="0"/>
          </a:p>
        </p:txBody>
      </p:sp>
    </p:spTree>
    <p:extLst>
      <p:ext uri="{BB962C8B-B14F-4D97-AF65-F5344CB8AC3E}">
        <p14:creationId xmlns:p14="http://schemas.microsoft.com/office/powerpoint/2010/main" val="3823593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Both pictures are the same emplacement. </a:t>
            </a:r>
          </a:p>
          <a:p>
            <a:pPr marL="232943" indent="-232943">
              <a:buAutoNum type="arabicPeriod"/>
            </a:pPr>
            <a:r>
              <a:rPr lang="en-US" dirty="0" smtClean="0"/>
              <a:t>The first picture was prior to discovery and second picture was after removal of soil. </a:t>
            </a:r>
          </a:p>
          <a:p>
            <a:pPr marL="232943" indent="-232943">
              <a:buAutoNum type="arabicPeriod"/>
            </a:pPr>
            <a:r>
              <a:rPr lang="en-US" dirty="0" smtClean="0"/>
              <a:t>Explain that the components aren’t together in the same hole.</a:t>
            </a:r>
          </a:p>
        </p:txBody>
      </p:sp>
      <p:sp>
        <p:nvSpPr>
          <p:cNvPr id="4" name="Slide Number Placeholder 3"/>
          <p:cNvSpPr>
            <a:spLocks noGrp="1"/>
          </p:cNvSpPr>
          <p:nvPr>
            <p:ph type="sldNum" sz="quarter" idx="10"/>
          </p:nvPr>
        </p:nvSpPr>
        <p:spPr/>
        <p:txBody>
          <a:bodyPr/>
          <a:lstStyle/>
          <a:p>
            <a:fld id="{CB379E19-D0D7-4EB1-B996-8019C4132B21}" type="slidenum">
              <a:rPr lang="en-US" smtClean="0"/>
              <a:pPr/>
              <a:t>41</a:t>
            </a:fld>
            <a:endParaRPr lang="en-US" dirty="0"/>
          </a:p>
        </p:txBody>
      </p:sp>
    </p:spTree>
    <p:extLst>
      <p:ext uri="{BB962C8B-B14F-4D97-AF65-F5344CB8AC3E}">
        <p14:creationId xmlns:p14="http://schemas.microsoft.com/office/powerpoint/2010/main" val="552790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These pictures are the same IED site. </a:t>
            </a:r>
          </a:p>
          <a:p>
            <a:pPr marL="232943" indent="-232943">
              <a:buAutoNum type="arabicPeriod"/>
            </a:pPr>
            <a:r>
              <a:rPr lang="en-US" dirty="0" smtClean="0"/>
              <a:t>Talk about the choke point ( VP ) and with the rocks that it is probably not hastily emplaced.</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42</a:t>
            </a:fld>
            <a:endParaRPr lang="en-US" dirty="0"/>
          </a:p>
        </p:txBody>
      </p:sp>
    </p:spTree>
    <p:extLst>
      <p:ext uri="{BB962C8B-B14F-4D97-AF65-F5344CB8AC3E}">
        <p14:creationId xmlns:p14="http://schemas.microsoft.com/office/powerpoint/2010/main" val="3772986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This slide is in the same area. </a:t>
            </a:r>
          </a:p>
          <a:p>
            <a:pPr marL="232943" indent="-232943">
              <a:buAutoNum type="arabicPeriod"/>
            </a:pPr>
            <a:r>
              <a:rPr lang="en-US" dirty="0" smtClean="0"/>
              <a:t>Victim Operated Improvised Explosive Device (VOIED) was found. </a:t>
            </a:r>
          </a:p>
          <a:p>
            <a:pPr marL="232943" indent="-232943">
              <a:buAutoNum type="arabicPeriod"/>
            </a:pPr>
            <a:r>
              <a:rPr lang="en-US" dirty="0" smtClean="0"/>
              <a:t>Notice the power source is away from the pressure plate and main charge. </a:t>
            </a:r>
          </a:p>
          <a:p>
            <a:pPr marL="232943" indent="-232943">
              <a:buAutoNum type="arabicPeriod"/>
            </a:pPr>
            <a:r>
              <a:rPr lang="en-US" dirty="0" smtClean="0"/>
              <a:t>Explain that that is how the insurgents try to defeat metal detectors.</a:t>
            </a:r>
          </a:p>
        </p:txBody>
      </p:sp>
      <p:sp>
        <p:nvSpPr>
          <p:cNvPr id="4" name="Slide Number Placeholder 3"/>
          <p:cNvSpPr>
            <a:spLocks noGrp="1"/>
          </p:cNvSpPr>
          <p:nvPr>
            <p:ph type="sldNum" sz="quarter" idx="10"/>
          </p:nvPr>
        </p:nvSpPr>
        <p:spPr/>
        <p:txBody>
          <a:bodyPr/>
          <a:lstStyle/>
          <a:p>
            <a:fld id="{CB379E19-D0D7-4EB1-B996-8019C4132B21}" type="slidenum">
              <a:rPr lang="en-US" smtClean="0"/>
              <a:pPr/>
              <a:t>43</a:t>
            </a:fld>
            <a:endParaRPr lang="en-US" dirty="0"/>
          </a:p>
        </p:txBody>
      </p:sp>
    </p:spTree>
    <p:extLst>
      <p:ext uri="{BB962C8B-B14F-4D97-AF65-F5344CB8AC3E}">
        <p14:creationId xmlns:p14="http://schemas.microsoft.com/office/powerpoint/2010/main" val="737661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Upper left image ‐ placement of VOIED with 5L jugs. </a:t>
            </a:r>
          </a:p>
          <a:p>
            <a:pPr marL="232943" indent="-232943">
              <a:buAutoNum type="arabicPeriod"/>
            </a:pPr>
            <a:r>
              <a:rPr lang="en-US" dirty="0" smtClean="0"/>
              <a:t>Upper right image‐items used initiation of VOIED. </a:t>
            </a:r>
          </a:p>
          <a:p>
            <a:pPr marL="232943" indent="-232943">
              <a:buAutoNum type="arabicPeriod"/>
            </a:pPr>
            <a:r>
              <a:rPr lang="en-US" dirty="0" smtClean="0"/>
              <a:t>Lower left image‐2 X 5L jugs. </a:t>
            </a:r>
          </a:p>
          <a:p>
            <a:pPr marL="232943" indent="-232943">
              <a:buAutoNum type="arabicPeriod"/>
            </a:pPr>
            <a:r>
              <a:rPr lang="en-US" dirty="0" smtClean="0"/>
              <a:t>Lower right image‐2 X 5L jugs with syringes, HME and rounds.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44</a:t>
            </a:fld>
            <a:endParaRPr lang="en-US" dirty="0"/>
          </a:p>
        </p:txBody>
      </p:sp>
    </p:spTree>
    <p:extLst>
      <p:ext uri="{BB962C8B-B14F-4D97-AF65-F5344CB8AC3E}">
        <p14:creationId xmlns:p14="http://schemas.microsoft.com/office/powerpoint/2010/main" val="1672154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pPr marL="232943" indent="-232943">
              <a:buAutoNum type="arabicPeriod"/>
            </a:pPr>
            <a:endParaRPr lang="en-US" dirty="0" smtClean="0"/>
          </a:p>
          <a:p>
            <a:pPr marL="232943" indent="-232943">
              <a:buAutoNum type="arabicPeriod"/>
            </a:pPr>
            <a:r>
              <a:rPr lang="en-US" dirty="0" smtClean="0"/>
              <a:t>Explain to the class that IEDs are sometime elevated to cause mass casualties while dismounted. </a:t>
            </a:r>
          </a:p>
          <a:p>
            <a:pPr marL="232943" indent="-232943">
              <a:buAutoNum type="arabicPeriod"/>
            </a:pPr>
            <a:r>
              <a:rPr lang="en-US" dirty="0" smtClean="0"/>
              <a:t>Talk about making sure when scanning that you must scan where the insurgents can emplace IED’s.</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45</a:t>
            </a:fld>
            <a:endParaRPr lang="en-US" dirty="0"/>
          </a:p>
        </p:txBody>
      </p:sp>
    </p:spTree>
    <p:extLst>
      <p:ext uri="{BB962C8B-B14F-4D97-AF65-F5344CB8AC3E}">
        <p14:creationId xmlns:p14="http://schemas.microsoft.com/office/powerpoint/2010/main" val="1900559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46</a:t>
            </a:fld>
            <a:endParaRPr lang="en-US" dirty="0"/>
          </a:p>
        </p:txBody>
      </p:sp>
    </p:spTree>
    <p:extLst>
      <p:ext uri="{BB962C8B-B14F-4D97-AF65-F5344CB8AC3E}">
        <p14:creationId xmlns:p14="http://schemas.microsoft.com/office/powerpoint/2010/main" val="1087714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47</a:t>
            </a:fld>
            <a:endParaRPr lang="en-US" dirty="0"/>
          </a:p>
        </p:txBody>
      </p:sp>
    </p:spTree>
    <p:extLst>
      <p:ext uri="{BB962C8B-B14F-4D97-AF65-F5344CB8AC3E}">
        <p14:creationId xmlns:p14="http://schemas.microsoft.com/office/powerpoint/2010/main" val="4050950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1. Note to the Instructor/</a:t>
            </a:r>
            <a:r>
              <a:rPr lang="en-US" b="1" u="sng" baseline="0" dirty="0" smtClean="0"/>
              <a:t>Facilitator (I/F)</a:t>
            </a:r>
          </a:p>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baseline="0" dirty="0" smtClean="0"/>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smtClean="0"/>
              <a:t>Make sure to get a copy of Appendix C, PE of this lesson plan for detail instructions on how to prepare the stations.</a:t>
            </a:r>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r>
              <a:rPr lang="en-US" b="0" u="none" baseline="0" dirty="0" smtClean="0"/>
              <a:t>The job aid found in the course CD can complement appendix C.</a:t>
            </a:r>
          </a:p>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2. Note to the Instructor/Facilitator (I/F). </a:t>
            </a:r>
            <a:r>
              <a:rPr lang="en-US" sz="1200" b="1" u="none" kern="1200" dirty="0" smtClean="0">
                <a:solidFill>
                  <a:schemeClr val="tx1"/>
                </a:solidFill>
                <a:latin typeface="+mn-lt"/>
                <a:ea typeface="+mn-ea"/>
                <a:cs typeface="+mn-cs"/>
              </a:rPr>
              <a:t>Inform</a:t>
            </a:r>
            <a:r>
              <a:rPr lang="en-US" sz="1200" b="1" u="none" kern="1200" baseline="0" dirty="0" smtClean="0">
                <a:solidFill>
                  <a:schemeClr val="tx1"/>
                </a:solidFill>
                <a:latin typeface="+mn-lt"/>
                <a:ea typeface="+mn-ea"/>
                <a:cs typeface="+mn-cs"/>
              </a:rPr>
              <a:t> the students of the following before you start the PE:</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1. This part of the Ground Sign Awareness class can be presented through </a:t>
            </a:r>
            <a:r>
              <a:rPr lang="en-US" sz="1200" b="1" u="sng" kern="1200" dirty="0" smtClean="0">
                <a:solidFill>
                  <a:schemeClr val="tx1"/>
                </a:solidFill>
                <a:latin typeface="+mn-lt"/>
                <a:ea typeface="+mn-ea"/>
                <a:cs typeface="+mn-cs"/>
              </a:rPr>
              <a:t>Problem Based Instruction (PBI)</a:t>
            </a:r>
            <a:r>
              <a:rPr lang="en-US" sz="1200" kern="1200" dirty="0" smtClean="0">
                <a:solidFill>
                  <a:schemeClr val="tx1"/>
                </a:solidFill>
                <a:latin typeface="+mn-lt"/>
                <a:ea typeface="+mn-ea"/>
                <a:cs typeface="+mn-cs"/>
              </a:rPr>
              <a:t> method.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2. The 40 minutes academic material of the class can be covered at the beginning of this PE.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3. The following is a simple/generic scenario that can be issue to the students in order to add realism to the training.</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4. T</a:t>
            </a:r>
            <a:r>
              <a:rPr lang="en-US" sz="1200" b="1" kern="1200" dirty="0" smtClean="0">
                <a:solidFill>
                  <a:schemeClr val="tx1"/>
                </a:solidFill>
                <a:latin typeface="+mn-lt"/>
                <a:ea typeface="+mn-ea"/>
                <a:cs typeface="+mn-cs"/>
              </a:rPr>
              <a:t>he 5Ws for this PE are as follows:</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 </a:t>
            </a:r>
            <a:r>
              <a:rPr lang="en-US" sz="1200" b="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Team TF of which you are a member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b. </a:t>
            </a:r>
            <a:r>
              <a:rPr lang="en-US" sz="1200" b="1" kern="1200" dirty="0" smtClean="0">
                <a:solidFill>
                  <a:schemeClr val="tx1"/>
                </a:solidFill>
                <a:latin typeface="+mn-lt"/>
                <a:ea typeface="+mn-ea"/>
                <a:cs typeface="+mn-cs"/>
              </a:rPr>
              <a:t>What:</a:t>
            </a:r>
            <a:r>
              <a:rPr lang="en-US" sz="1200" kern="1200" dirty="0" smtClean="0">
                <a:solidFill>
                  <a:schemeClr val="tx1"/>
                </a:solidFill>
                <a:latin typeface="+mn-lt"/>
                <a:ea typeface="+mn-ea"/>
                <a:cs typeface="+mn-cs"/>
              </a:rPr>
              <a:t> Establish safe conditions which include identifying potential IED threats.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c. </a:t>
            </a:r>
            <a:r>
              <a:rPr lang="en-US" sz="1200" b="1" kern="1200" dirty="0" smtClean="0">
                <a:solidFill>
                  <a:schemeClr val="tx1"/>
                </a:solidFill>
                <a:latin typeface="+mn-lt"/>
                <a:ea typeface="+mn-ea"/>
                <a:cs typeface="+mn-cs"/>
              </a:rPr>
              <a:t>Where:</a:t>
            </a:r>
            <a:r>
              <a:rPr lang="en-US" sz="1200" kern="1200" dirty="0" smtClean="0">
                <a:solidFill>
                  <a:schemeClr val="tx1"/>
                </a:solidFill>
                <a:latin typeface="+mn-lt"/>
                <a:ea typeface="+mn-ea"/>
                <a:cs typeface="+mn-cs"/>
              </a:rPr>
              <a:t> Designated area starting approximately 1000 meters before the town entrance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d. </a:t>
            </a:r>
            <a:r>
              <a:rPr lang="en-US" sz="1200" b="1" kern="1200" dirty="0" smtClean="0">
                <a:solidFill>
                  <a:schemeClr val="tx1"/>
                </a:solidFill>
                <a:latin typeface="+mn-lt"/>
                <a:ea typeface="+mn-ea"/>
                <a:cs typeface="+mn-cs"/>
              </a:rPr>
              <a:t>When:</a:t>
            </a:r>
            <a:r>
              <a:rPr lang="en-US" sz="1200" kern="1200" dirty="0" smtClean="0">
                <a:solidFill>
                  <a:schemeClr val="tx1"/>
                </a:solidFill>
                <a:latin typeface="+mn-lt"/>
                <a:ea typeface="+mn-ea"/>
                <a:cs typeface="+mn-cs"/>
              </a:rPr>
              <a:t> In the next 24-36 hours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e. </a:t>
            </a:r>
            <a:r>
              <a:rPr lang="en-US" sz="1200" b="1" kern="1200" dirty="0" smtClean="0">
                <a:solidFill>
                  <a:schemeClr val="tx1"/>
                </a:solidFill>
                <a:latin typeface="+mn-lt"/>
                <a:ea typeface="+mn-ea"/>
                <a:cs typeface="+mn-cs"/>
              </a:rPr>
              <a:t>Why:</a:t>
            </a:r>
            <a:r>
              <a:rPr lang="en-US" sz="1200" kern="1200" dirty="0" smtClean="0">
                <a:solidFill>
                  <a:schemeClr val="tx1"/>
                </a:solidFill>
                <a:latin typeface="+mn-lt"/>
                <a:ea typeface="+mn-ea"/>
                <a:cs typeface="+mn-cs"/>
              </a:rPr>
              <a:t> For the a convoy transporting high ranking US diplomats to meet with local town officials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5. </a:t>
            </a:r>
            <a:r>
              <a:rPr lang="en-US" sz="1200" b="1" kern="1200" dirty="0" smtClean="0">
                <a:solidFill>
                  <a:schemeClr val="tx1"/>
                </a:solidFill>
                <a:latin typeface="+mn-lt"/>
                <a:ea typeface="+mn-ea"/>
                <a:cs typeface="+mn-cs"/>
              </a:rPr>
              <a:t>Background.</a:t>
            </a:r>
            <a:r>
              <a:rPr lang="en-US" sz="1200" kern="1200" dirty="0" smtClean="0">
                <a:solidFill>
                  <a:schemeClr val="tx1"/>
                </a:solidFill>
                <a:latin typeface="+mn-lt"/>
                <a:ea typeface="+mn-ea"/>
                <a:cs typeface="+mn-cs"/>
              </a:rPr>
              <a:t> You are a DCT-MT member of a Tm TF tasked with establishing safe conditions for a convoy that transports US Diplomats into a local town. US Troops have experienced several IED related attacks and incidents in that particular area in the last 10 months. You know that your life, the life of senior US official and your career it’s at stake. Today you are preparing to rehearse what you learned in the Ground sign awareness class when you attended the DCT-MT course which includes: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 Review Observation Principles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b. Recognize Indicators of Ground Signs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c. Identify the Markers of IEDs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d. Identify IED Emplacement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6. </a:t>
            </a:r>
            <a:r>
              <a:rPr lang="en-US" sz="1200" b="1" kern="1200" dirty="0" smtClean="0">
                <a:solidFill>
                  <a:schemeClr val="tx1"/>
                </a:solidFill>
                <a:latin typeface="+mn-lt"/>
                <a:ea typeface="+mn-ea"/>
                <a:cs typeface="+mn-cs"/>
              </a:rPr>
              <a:t>Feel free to modify this PBI or create your own as long as you are meet the objective of this exercise.</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b="0" u="none" baseline="0" dirty="0" smtClean="0"/>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endParaRPr lang="en-US" b="0" u="none"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48</a:t>
            </a:fld>
            <a:endParaRPr lang="en-US" dirty="0"/>
          </a:p>
        </p:txBody>
      </p:sp>
    </p:spTree>
    <p:extLst>
      <p:ext uri="{BB962C8B-B14F-4D97-AF65-F5344CB8AC3E}">
        <p14:creationId xmlns:p14="http://schemas.microsoft.com/office/powerpoint/2010/main" val="3681856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 (I/F)</a:t>
            </a:r>
            <a:endParaRPr lang="en-US" b="1" u="sng" dirty="0" smtClean="0"/>
          </a:p>
          <a:p>
            <a:endParaRPr lang="en-US" dirty="0" smtClean="0"/>
          </a:p>
          <a:p>
            <a:r>
              <a:rPr lang="en-US" dirty="0" smtClean="0"/>
              <a:t>Ensure that all students met the objective</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49</a:t>
            </a:fld>
            <a:endParaRPr lang="en-US" dirty="0"/>
          </a:p>
        </p:txBody>
      </p:sp>
    </p:spTree>
    <p:extLst>
      <p:ext uri="{BB962C8B-B14F-4D97-AF65-F5344CB8AC3E}">
        <p14:creationId xmlns:p14="http://schemas.microsoft.com/office/powerpoint/2010/main" val="214729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r>
              <a:rPr lang="en-US" dirty="0" smtClean="0"/>
              <a:t>Observation Theory and Techniques.</a:t>
            </a:r>
          </a:p>
          <a:p>
            <a:pPr marL="698830" lvl="1" indent="-232943">
              <a:buFont typeface="+mj-lt"/>
              <a:buAutoNum type="alphaLcPeriod"/>
            </a:pPr>
            <a:r>
              <a:rPr lang="en-US" dirty="0" smtClean="0"/>
              <a:t>Human Physiology and Eye/Brain Relationship.</a:t>
            </a:r>
          </a:p>
          <a:p>
            <a:pPr marL="698830" lvl="1" indent="-232943">
              <a:buFont typeface="+mj-lt"/>
              <a:buAutoNum type="alphaLcPeriod"/>
            </a:pPr>
            <a:r>
              <a:rPr lang="en-US" dirty="0" smtClean="0"/>
              <a:t>Observation is a function of mentally processing images received by the eye. </a:t>
            </a:r>
          </a:p>
          <a:p>
            <a:pPr marL="698830" lvl="1" indent="-232943">
              <a:buFont typeface="+mj-lt"/>
              <a:buAutoNum type="alphaLcPeriod"/>
            </a:pPr>
            <a:r>
              <a:rPr lang="en-US" dirty="0" smtClean="0"/>
              <a:t>The human eye is purely a receptor, it receives and focuses all light reflected off of objects located in the environment within its field of view. </a:t>
            </a:r>
          </a:p>
          <a:p>
            <a:pPr marL="698830" lvl="1" indent="-232943">
              <a:buFont typeface="+mj-lt"/>
              <a:buAutoNum type="alphaLcPeriod"/>
            </a:pPr>
            <a:r>
              <a:rPr lang="en-US" dirty="0" smtClean="0"/>
              <a:t>This is far too much information for the brain to process all at once so mental filters must be emplaced and the visual information is prioritized by level of importance to the observer. </a:t>
            </a:r>
          </a:p>
          <a:p>
            <a:pPr marL="698830" lvl="1" indent="-232943">
              <a:buFont typeface="+mj-lt"/>
              <a:buAutoNum type="alphaLcPeriod"/>
            </a:pPr>
            <a:r>
              <a:rPr lang="en-US" dirty="0" smtClean="0"/>
              <a:t>If the subconscious mind determines that a particular image is unimportant (regardless of its actual importance) it is automatically dismissed. </a:t>
            </a:r>
          </a:p>
          <a:p>
            <a:pPr marL="698830" lvl="1" indent="-232943">
              <a:buFont typeface="+mj-lt"/>
              <a:buAutoNum type="alphaLcPeriod"/>
            </a:pPr>
            <a:r>
              <a:rPr lang="en-US" dirty="0" smtClean="0"/>
              <a:t>An example of this is noticing something in your normal, everyday, environment only after another individual points it out to you, it then becomes stunningly obvious (count the Fs exercise). </a:t>
            </a:r>
          </a:p>
          <a:p>
            <a:pPr marL="698830" lvl="1" indent="-232943">
              <a:buFont typeface="+mj-lt"/>
              <a:buAutoNum type="alphaLcPeriod"/>
            </a:pPr>
            <a:r>
              <a:rPr lang="en-US" dirty="0" smtClean="0"/>
              <a:t>The same holds true for detection of IED indicators. </a:t>
            </a:r>
          </a:p>
          <a:p>
            <a:pPr marL="698830" lvl="1" indent="-232943">
              <a:buFont typeface="+mj-lt"/>
              <a:buAutoNum type="alphaLcPeriod"/>
            </a:pPr>
            <a:r>
              <a:rPr lang="en-US" dirty="0" smtClean="0"/>
              <a:t>Through repetition and study of indicators their images become more important to the subconscious and thus easier to detect.</a:t>
            </a:r>
          </a:p>
          <a:p>
            <a:pPr marL="698830" lvl="1" indent="-232943">
              <a:buFont typeface="+mj-lt"/>
              <a:buAutoNum type="alphaLcPeriod"/>
            </a:pPr>
            <a:r>
              <a:rPr lang="en-US" dirty="0" smtClean="0"/>
              <a:t>By understanding observation theory, human physiology, and the eye / brain relationship we can prevent the brain from making assumptions, and see things for what they are.</a:t>
            </a:r>
          </a:p>
          <a:p>
            <a:pPr marL="698830" lvl="1" indent="-232943">
              <a:buFont typeface="+mj-lt"/>
              <a:buAutoNum type="alphaLcPeriod"/>
            </a:pPr>
            <a:endParaRPr lang="en-US" dirty="0" smtClean="0"/>
          </a:p>
          <a:p>
            <a:pPr marL="698830" lvl="1" indent="-232943">
              <a:buFont typeface="+mj-lt"/>
              <a:buAutoNum type="alphaLcPeriod"/>
            </a:pPr>
            <a:endParaRPr lang="en-US"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5</a:t>
            </a:fld>
            <a:endParaRPr lang="en-US" dirty="0"/>
          </a:p>
        </p:txBody>
      </p:sp>
    </p:spTree>
    <p:extLst>
      <p:ext uri="{BB962C8B-B14F-4D97-AF65-F5344CB8AC3E}">
        <p14:creationId xmlns:p14="http://schemas.microsoft.com/office/powerpoint/2010/main" val="391971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pPr marL="232943" indent="-232943">
              <a:buAutoNum type="arabicPeriod"/>
            </a:pPr>
            <a:r>
              <a:rPr lang="en-US" dirty="0" smtClean="0"/>
              <a:t>We will utilize scanning and searching throughout the course specifically during the STX. </a:t>
            </a:r>
          </a:p>
          <a:p>
            <a:pPr marL="232943" indent="-232943">
              <a:buAutoNum type="arabicPeriod"/>
            </a:pPr>
            <a:r>
              <a:rPr lang="en-US" dirty="0" smtClean="0"/>
              <a:t>When talking about the area, relate it to a sector of fire or sector of scan and explain how to scan your sector i.e. near to far, right to left, up down or down up. </a:t>
            </a:r>
          </a:p>
          <a:p>
            <a:pPr marL="232943" indent="-232943">
              <a:buAutoNum type="arabicPeriod"/>
            </a:pPr>
            <a:r>
              <a:rPr lang="en-US" dirty="0" smtClean="0"/>
              <a:t>When talking a certain feature talk about using optics to help confirm or deny if what they are looking at is a possible IED.</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6</a:t>
            </a:fld>
            <a:endParaRPr lang="en-US" dirty="0"/>
          </a:p>
        </p:txBody>
      </p:sp>
    </p:spTree>
    <p:extLst>
      <p:ext uri="{BB962C8B-B14F-4D97-AF65-F5344CB8AC3E}">
        <p14:creationId xmlns:p14="http://schemas.microsoft.com/office/powerpoint/2010/main" val="227420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p:txBody>
      </p:sp>
      <p:sp>
        <p:nvSpPr>
          <p:cNvPr id="4" name="Slide Number Placeholder 3"/>
          <p:cNvSpPr>
            <a:spLocks noGrp="1"/>
          </p:cNvSpPr>
          <p:nvPr>
            <p:ph type="sldNum" sz="quarter" idx="10"/>
          </p:nvPr>
        </p:nvSpPr>
        <p:spPr/>
        <p:txBody>
          <a:bodyPr/>
          <a:lstStyle/>
          <a:p>
            <a:fld id="{CB379E19-D0D7-4EB1-B996-8019C4132B21}" type="slidenum">
              <a:rPr lang="en-US" smtClean="0"/>
              <a:pPr/>
              <a:t>7</a:t>
            </a:fld>
            <a:endParaRPr lang="en-US" dirty="0"/>
          </a:p>
        </p:txBody>
      </p:sp>
    </p:spTree>
    <p:extLst>
      <p:ext uri="{BB962C8B-B14F-4D97-AF65-F5344CB8AC3E}">
        <p14:creationId xmlns:p14="http://schemas.microsoft.com/office/powerpoint/2010/main" val="120706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b="1" u="sng" dirty="0" smtClean="0"/>
          </a:p>
          <a:p>
            <a:r>
              <a:rPr lang="en-US" dirty="0" smtClean="0"/>
              <a:t>1. </a:t>
            </a:r>
            <a:r>
              <a:rPr lang="en-US" b="1" dirty="0" smtClean="0"/>
              <a:t>Negative space</a:t>
            </a:r>
            <a:r>
              <a:rPr lang="en-US" dirty="0" smtClean="0"/>
              <a:t>, in </a:t>
            </a:r>
            <a:r>
              <a:rPr lang="en-US" dirty="0" smtClean="0">
                <a:hlinkClick r:id="rId3" action="ppaction://hlinkfile" tooltip="Art"/>
              </a:rPr>
              <a:t>art</a:t>
            </a:r>
            <a:r>
              <a:rPr lang="en-US" dirty="0" smtClean="0"/>
              <a:t>, is the space around and between the subject(s) of an image. Negative space may be most evident when the space around a subject, and not the subject itself, forms an interesting or artistically relevant shape, and such space is occasionally used to artistic effect as the "real" subject of an image. </a:t>
            </a:r>
          </a:p>
          <a:p>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8</a:t>
            </a:fld>
            <a:endParaRPr lang="en-US" dirty="0"/>
          </a:p>
        </p:txBody>
      </p:sp>
    </p:spTree>
    <p:extLst>
      <p:ext uri="{BB962C8B-B14F-4D97-AF65-F5344CB8AC3E}">
        <p14:creationId xmlns:p14="http://schemas.microsoft.com/office/powerpoint/2010/main" val="253465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232943" marR="0" indent="-232943" algn="l" defTabSz="914400" rtl="0" eaLnBrk="1" fontAlgn="auto" latinLnBrk="0" hangingPunct="1">
              <a:lnSpc>
                <a:spcPct val="100000"/>
              </a:lnSpc>
              <a:spcBef>
                <a:spcPts val="0"/>
              </a:spcBef>
              <a:spcAft>
                <a:spcPts val="0"/>
              </a:spcAft>
              <a:buClrTx/>
              <a:buSzTx/>
              <a:buFontTx/>
              <a:buNone/>
              <a:tabLst/>
              <a:defRPr/>
            </a:pPr>
            <a:r>
              <a:rPr lang="en-US" b="1" u="sng" dirty="0" smtClean="0"/>
              <a:t>Note to the Instructor/</a:t>
            </a:r>
            <a:r>
              <a:rPr lang="en-US" b="1" u="sng" baseline="0" dirty="0" smtClean="0"/>
              <a:t>Facilitator</a:t>
            </a:r>
            <a:endParaRPr lang="en-US" dirty="0" smtClean="0"/>
          </a:p>
          <a:p>
            <a:pPr marL="232943" indent="-232943">
              <a:buAutoNum type="arabicPeriod"/>
            </a:pPr>
            <a:endParaRPr lang="en-US" dirty="0" smtClean="0"/>
          </a:p>
          <a:p>
            <a:pPr marL="232943" indent="-232943">
              <a:buAutoNum type="arabicPeriod"/>
            </a:pPr>
            <a:r>
              <a:rPr lang="en-US" dirty="0" smtClean="0"/>
              <a:t>When talking this slide explain how</a:t>
            </a:r>
            <a:r>
              <a:rPr lang="en-US" baseline="0" dirty="0" smtClean="0"/>
              <a:t> to conduct SLLS ( stop, look listen, and smell ) night adaption so your eyes can adjust. </a:t>
            </a:r>
          </a:p>
          <a:p>
            <a:pPr marL="232943" indent="-232943">
              <a:buAutoNum type="arabicPeriod"/>
            </a:pPr>
            <a:r>
              <a:rPr lang="en-US" baseline="0" dirty="0" smtClean="0"/>
              <a:t>Explain that you can see things at night better when there is a light source behind you but you want to keep something between you and the light so you don’t silhouette yourself. </a:t>
            </a:r>
          </a:p>
          <a:p>
            <a:pPr marL="232943" indent="-232943">
              <a:buAutoNum type="arabicPeriod"/>
            </a:pPr>
            <a:r>
              <a:rPr lang="en-US" baseline="0" dirty="0" smtClean="0"/>
              <a:t>Off center vision is using you peripheral vision to see at night instead of looking directly at the object.   </a:t>
            </a:r>
            <a:endParaRPr lang="en-US" dirty="0"/>
          </a:p>
        </p:txBody>
      </p:sp>
      <p:sp>
        <p:nvSpPr>
          <p:cNvPr id="4" name="Slide Number Placeholder 3"/>
          <p:cNvSpPr>
            <a:spLocks noGrp="1"/>
          </p:cNvSpPr>
          <p:nvPr>
            <p:ph type="sldNum" sz="quarter" idx="10"/>
          </p:nvPr>
        </p:nvSpPr>
        <p:spPr/>
        <p:txBody>
          <a:bodyPr/>
          <a:lstStyle/>
          <a:p>
            <a:fld id="{CB379E19-D0D7-4EB1-B996-8019C4132B21}" type="slidenum">
              <a:rPr lang="en-US" smtClean="0"/>
              <a:pPr/>
              <a:t>9</a:t>
            </a:fld>
            <a:endParaRPr lang="en-US" dirty="0"/>
          </a:p>
        </p:txBody>
      </p:sp>
    </p:spTree>
    <p:extLst>
      <p:ext uri="{BB962C8B-B14F-4D97-AF65-F5344CB8AC3E}">
        <p14:creationId xmlns:p14="http://schemas.microsoft.com/office/powerpoint/2010/main" val="427539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46457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6/30/2015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00032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05995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90840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31864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34348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89259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4029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6/30/2015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2085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6/30/2015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83501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351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24491" y="6492875"/>
            <a:ext cx="8195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12" cstate="print"/>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13" cstate="print"/>
          <a:stretch>
            <a:fillRect/>
          </a:stretch>
        </p:blipFill>
        <p:spPr>
          <a:xfrm>
            <a:off x="8418220" y="274342"/>
            <a:ext cx="564060" cy="685800"/>
          </a:xfrm>
          <a:prstGeom prst="rect">
            <a:avLst/>
          </a:prstGeom>
        </p:spPr>
      </p:pic>
      <p:sp>
        <p:nvSpPr>
          <p:cNvPr id="9" name="TextBox 8"/>
          <p:cNvSpPr txBox="1"/>
          <p:nvPr userDrawn="1"/>
        </p:nvSpPr>
        <p:spPr>
          <a:xfrm>
            <a:off x="3523888" y="0"/>
            <a:ext cx="2090738" cy="307975"/>
          </a:xfrm>
          <a:prstGeom prst="rect">
            <a:avLst/>
          </a:prstGeom>
          <a:noFill/>
        </p:spPr>
        <p:txBody>
          <a:bodyPr wrap="none">
            <a:spAutoFit/>
          </a:bodyPr>
          <a:lstStyle/>
          <a:p>
            <a:pPr>
              <a:defRPr/>
            </a:pPr>
            <a:r>
              <a:rPr lang="en-US" sz="1400" b="0" dirty="0">
                <a:solidFill>
                  <a:srgbClr val="00B050"/>
                </a:solidFill>
                <a:latin typeface="Arial" pitchFamily="34" charset="0"/>
                <a:cs typeface="Arial" pitchFamily="34" charset="0"/>
              </a:rPr>
              <a:t>UNCLASSIFIED/FOUO</a:t>
            </a:r>
          </a:p>
        </p:txBody>
      </p:sp>
      <p:sp>
        <p:nvSpPr>
          <p:cNvPr id="10" name="TextBox 16"/>
          <p:cNvSpPr txBox="1">
            <a:spLocks noChangeArrowheads="1"/>
          </p:cNvSpPr>
          <p:nvPr userDrawn="1"/>
        </p:nvSpPr>
        <p:spPr bwMode="auto">
          <a:xfrm>
            <a:off x="10620" y="6519446"/>
            <a:ext cx="8167218" cy="338554"/>
          </a:xfrm>
          <a:prstGeom prst="rect">
            <a:avLst/>
          </a:prstGeom>
          <a:solidFill>
            <a:srgbClr val="00B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solidFill>
                  <a:schemeClr val="bg1"/>
                </a:solidFill>
                <a:latin typeface="Arial" pitchFamily="34" charset="0"/>
                <a:cs typeface="Arial" pitchFamily="34" charset="0"/>
              </a:rPr>
              <a:t>UNCLASSIFIED////FOR</a:t>
            </a:r>
            <a:r>
              <a:rPr lang="en-US" sz="800" baseline="0" dirty="0" smtClean="0">
                <a:solidFill>
                  <a:schemeClr val="bg1"/>
                </a:solidFill>
                <a:latin typeface="Arial" pitchFamily="34" charset="0"/>
                <a:cs typeface="Arial" pitchFamily="34" charset="0"/>
              </a:rPr>
              <a:t> OFFICAL USE ONLY   This document contains information that may be EXEMPT FROM MANDATORY DISCLOSURE under the Freedom of Information Act (FOIA) Exemption 7 (F</a:t>
            </a:r>
            <a:r>
              <a:rPr lang="en-US" sz="700" baseline="0" dirty="0" smtClean="0">
                <a:solidFill>
                  <a:schemeClr val="bg1"/>
                </a:solidFill>
                <a:latin typeface="Arial" pitchFamily="34" charset="0"/>
                <a:cs typeface="Arial" pitchFamily="34" charset="0"/>
              </a:rPr>
              <a:t>)</a:t>
            </a:r>
            <a:endParaRPr lang="en-US" sz="7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28957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2800" b="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slide" Target="slide33.xml"/><Relationship Id="rId7"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slide" Target="slide34.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661027"/>
          </a:xfrm>
        </p:spPr>
        <p:txBody>
          <a:bodyPr>
            <a:normAutofit/>
          </a:bodyPr>
          <a:lstStyle/>
          <a:p>
            <a:r>
              <a:rPr lang="en-US" sz="2800" dirty="0" smtClean="0"/>
              <a:t>Ground Sign Awareness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Observation Exercise</a:t>
            </a:r>
            <a:endParaRPr lang="en-US" sz="2800" dirty="0"/>
          </a:p>
        </p:txBody>
      </p:sp>
      <p:sp>
        <p:nvSpPr>
          <p:cNvPr id="16" name="Content Placeholder 15"/>
          <p:cNvSpPr>
            <a:spLocks noGrp="1"/>
          </p:cNvSpPr>
          <p:nvPr>
            <p:ph idx="1"/>
          </p:nvPr>
        </p:nvSpPr>
        <p:spPr>
          <a:xfrm>
            <a:off x="609600" y="685801"/>
            <a:ext cx="7315200" cy="1523999"/>
          </a:xfrm>
        </p:spPr>
        <p:txBody>
          <a:bodyPr/>
          <a:lstStyle/>
          <a:p>
            <a:pPr marL="225425" indent="-225425" eaLnBrk="1" hangingPunct="1">
              <a:defRPr/>
            </a:pPr>
            <a:endParaRPr lang="en-US" sz="2800" dirty="0" smtClean="0"/>
          </a:p>
          <a:p>
            <a:pPr marL="225425" indent="-225425" eaLnBrk="1" hangingPunct="1">
              <a:buFont typeface="Arial" pitchFamily="34" charset="0"/>
              <a:buChar char="•"/>
              <a:defRPr/>
            </a:pPr>
            <a:r>
              <a:rPr lang="en-US" sz="2800" dirty="0" smtClean="0"/>
              <a:t>Count the number of Fs in the following sentence</a:t>
            </a:r>
          </a:p>
          <a:p>
            <a:pPr eaLnBrk="1" hangingPunct="1">
              <a:buFontTx/>
              <a:buNone/>
              <a:defRPr/>
            </a:pP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10</a:t>
            </a:fld>
            <a:endParaRPr lang="en-US" dirty="0">
              <a:latin typeface="Arial" pitchFamily="34" charset="0"/>
              <a:cs typeface="Arial" pitchFamily="34" charset="0"/>
            </a:endParaRPr>
          </a:p>
        </p:txBody>
      </p:sp>
      <p:sp>
        <p:nvSpPr>
          <p:cNvPr id="2" name="Rectangle 1"/>
          <p:cNvSpPr/>
          <p:nvPr/>
        </p:nvSpPr>
        <p:spPr>
          <a:xfrm>
            <a:off x="685800" y="3124200"/>
            <a:ext cx="7315200" cy="1754326"/>
          </a:xfrm>
          <a:prstGeom prst="rect">
            <a:avLst/>
          </a:prstGeom>
        </p:spPr>
        <p:txBody>
          <a:bodyPr wrap="square">
            <a:spAutoFit/>
          </a:bodyPr>
          <a:lstStyle/>
          <a:p>
            <a:pPr algn="ctr">
              <a:defRPr/>
            </a:pPr>
            <a:r>
              <a:rPr lang="en-US" sz="3600" dirty="0">
                <a:latin typeface="Arial" panose="020B0604020202020204" pitchFamily="34" charset="0"/>
                <a:cs typeface="Arial" panose="020B0604020202020204" pitchFamily="34" charset="0"/>
              </a:rPr>
              <a:t>Finished files are the result of years of scientific study combined with the experience of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Keep In Memory (KIM) Game</a:t>
            </a:r>
            <a:endParaRPr lang="en-US" sz="2800" dirty="0"/>
          </a:p>
        </p:txBody>
      </p:sp>
      <p:sp>
        <p:nvSpPr>
          <p:cNvPr id="7" name="Content Placeholder 2"/>
          <p:cNvSpPr>
            <a:spLocks noGrp="1"/>
          </p:cNvSpPr>
          <p:nvPr>
            <p:ph idx="1"/>
          </p:nvPr>
        </p:nvSpPr>
        <p:spPr bwMode="auto">
          <a:xfrm>
            <a:off x="533400" y="1192963"/>
            <a:ext cx="8686800" cy="5665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defTabSz="971824" eaLnBrk="1" fontAlgn="auto" hangingPunct="1">
              <a:spcBef>
                <a:spcPts val="1400"/>
              </a:spcBef>
              <a:spcAft>
                <a:spcPts val="0"/>
              </a:spcAft>
              <a:buFont typeface="Arial" pitchFamily="34" charset="0"/>
              <a:buChar char="•"/>
              <a:defRPr/>
            </a:pPr>
            <a:r>
              <a:rPr lang="en-US" sz="2800" dirty="0" smtClean="0"/>
              <a:t>KIM’s Game</a:t>
            </a:r>
          </a:p>
          <a:p>
            <a:pPr marL="693738" lvl="1" indent="-409575">
              <a:spcBef>
                <a:spcPts val="1400"/>
              </a:spcBef>
              <a:defRPr/>
            </a:pPr>
            <a:r>
              <a:rPr lang="en-US" sz="2400" dirty="0" smtClean="0"/>
              <a:t>History</a:t>
            </a:r>
          </a:p>
          <a:p>
            <a:pPr marL="693738" lvl="1" indent="-409575">
              <a:spcBef>
                <a:spcPts val="1400"/>
              </a:spcBef>
              <a:defRPr/>
            </a:pPr>
            <a:r>
              <a:rPr lang="en-US" sz="2400" dirty="0" smtClean="0"/>
              <a:t>Aids in establishing baselines</a:t>
            </a:r>
          </a:p>
          <a:p>
            <a:pPr marL="693738" lvl="1" indent="-409575">
              <a:spcBef>
                <a:spcPts val="1400"/>
              </a:spcBef>
              <a:defRPr/>
            </a:pPr>
            <a:r>
              <a:rPr lang="en-US" sz="2400" dirty="0" smtClean="0"/>
              <a:t>Develops awareness</a:t>
            </a:r>
          </a:p>
          <a:p>
            <a:pPr marL="693738" lvl="1" indent="-409575">
              <a:spcBef>
                <a:spcPts val="1400"/>
              </a:spcBef>
              <a:defRPr/>
            </a:pPr>
            <a:r>
              <a:rPr lang="en-US" sz="2400" dirty="0" smtClean="0"/>
              <a:t>Effective recording</a:t>
            </a:r>
          </a:p>
          <a:p>
            <a:pPr marL="693738" lvl="1" indent="-409575">
              <a:spcBef>
                <a:spcPts val="1400"/>
              </a:spcBef>
              <a:defRPr/>
            </a:pPr>
            <a:r>
              <a:rPr lang="en-US" sz="2400" dirty="0" smtClean="0"/>
              <a:t>Communication</a:t>
            </a:r>
          </a:p>
          <a:p>
            <a:pPr marL="693738" lvl="1" indent="-409575">
              <a:spcBef>
                <a:spcPts val="1400"/>
              </a:spcBef>
              <a:defRPr/>
            </a:pPr>
            <a:r>
              <a:rPr lang="en-US" sz="2400" dirty="0" smtClean="0"/>
              <a:t>Attention to detail</a:t>
            </a:r>
          </a:p>
          <a:p>
            <a:pPr marL="693738" lvl="1" indent="-409575">
              <a:spcBef>
                <a:spcPts val="1400"/>
              </a:spcBef>
              <a:defRPr/>
            </a:pPr>
            <a:r>
              <a:rPr lang="en-US" sz="2400" dirty="0" smtClean="0"/>
              <a:t>Following instructions</a:t>
            </a:r>
          </a:p>
          <a:p>
            <a:pPr marL="693738" lvl="1" indent="-409575">
              <a:spcBef>
                <a:spcPts val="1400"/>
              </a:spcBef>
              <a:defRPr/>
            </a:pPr>
            <a:r>
              <a:rPr lang="en-US" sz="2400" dirty="0" smtClean="0"/>
              <a:t>Functioning under stress</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11</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Observation Worksheet</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12</a:t>
            </a:fld>
            <a:endParaRPr lang="en-US" dirty="0">
              <a:latin typeface="Arial" pitchFamily="34" charset="0"/>
              <a:cs typeface="Arial" pitchFamily="34" charset="0"/>
            </a:endParaRPr>
          </a:p>
        </p:txBody>
      </p:sp>
      <p:graphicFrame>
        <p:nvGraphicFramePr>
          <p:cNvPr id="6" name="Group 104"/>
          <p:cNvGraphicFramePr>
            <a:graphicFrameLocks/>
          </p:cNvGraphicFramePr>
          <p:nvPr/>
        </p:nvGraphicFramePr>
        <p:xfrm>
          <a:off x="1600200" y="1219200"/>
          <a:ext cx="5943600" cy="4931663"/>
        </p:xfrm>
        <a:graphic>
          <a:graphicData uri="http://schemas.openxmlformats.org/drawingml/2006/table">
            <a:tbl>
              <a:tblPr/>
              <a:tblGrid>
                <a:gridCol w="795558"/>
                <a:gridCol w="1581882"/>
                <a:gridCol w="1188720"/>
                <a:gridCol w="1188720"/>
                <a:gridCol w="1188720"/>
              </a:tblGrid>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APPEARS TO BE</a:t>
                      </a: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SIZE/SHAPE </a:t>
                      </a: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COLOR</a:t>
                      </a: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CONDITION</a:t>
                      </a: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7</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8</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9</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800" dirty="0" smtClean="0"/>
              <a:t>Observation Worksheet Example #1</a:t>
            </a:r>
            <a:endParaRPr lang="en-US" sz="2800" dirty="0"/>
          </a:p>
        </p:txBody>
      </p:sp>
      <p:pic>
        <p:nvPicPr>
          <p:cNvPr id="2050" name="Picture 2"/>
          <p:cNvPicPr>
            <a:picLocks noGrp="1" noChangeAspect="1" noChangeArrowheads="1"/>
          </p:cNvPicPr>
          <p:nvPr>
            <p:ph idx="1"/>
          </p:nvPr>
        </p:nvPicPr>
        <p:blipFill>
          <a:blip r:embed="rId3" cstate="email"/>
          <a:stretch>
            <a:fillRect/>
          </a:stretch>
        </p:blipFill>
        <p:spPr bwMode="auto">
          <a:xfrm>
            <a:off x="3009900" y="3660775"/>
            <a:ext cx="3124200" cy="71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13</a:t>
            </a:fld>
            <a:endParaRPr lang="en-US" dirty="0">
              <a:latin typeface="Arial" pitchFamily="34" charset="0"/>
              <a:cs typeface="Arial" pitchFamily="34" charset="0"/>
            </a:endParaRPr>
          </a:p>
        </p:txBody>
      </p:sp>
      <p:pic>
        <p:nvPicPr>
          <p:cNvPr id="8" name="Picture 4" descr="KIM1 001"/>
          <p:cNvPicPr>
            <a:picLocks noChangeAspect="1" noChangeArrowheads="1"/>
          </p:cNvPicPr>
          <p:nvPr/>
        </p:nvPicPr>
        <p:blipFill>
          <a:blip r:embed="rId4" cstate="email"/>
          <a:srcRect/>
          <a:stretch>
            <a:fillRect/>
          </a:stretch>
        </p:blipFill>
        <p:spPr bwMode="auto">
          <a:xfrm>
            <a:off x="1000125" y="1371600"/>
            <a:ext cx="6991350" cy="31035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Group 93"/>
          <p:cNvGraphicFramePr>
            <a:graphicFrameLocks/>
          </p:cNvGraphicFramePr>
          <p:nvPr/>
        </p:nvGraphicFramePr>
        <p:xfrm>
          <a:off x="381000" y="4648201"/>
          <a:ext cx="8153400" cy="1420368"/>
        </p:xfrm>
        <a:graphic>
          <a:graphicData uri="http://schemas.openxmlformats.org/drawingml/2006/table">
            <a:tbl>
              <a:tblPr/>
              <a:tblGrid>
                <a:gridCol w="342871"/>
                <a:gridCol w="1903089"/>
                <a:gridCol w="2645451"/>
                <a:gridCol w="1630994"/>
                <a:gridCol w="1630995"/>
              </a:tblGrid>
              <a:tr h="410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a:txBody>
                  <a:tcPr marT="50292" marB="50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APPEARS TO BE</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SIZE/SHAPE </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COLOR</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CONDITION</a:t>
                      </a:r>
                    </a:p>
                  </a:txBody>
                  <a:tcPr marT="50292" marB="50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8087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1</a:t>
                      </a:r>
                    </a:p>
                  </a:txBody>
                  <a:tcPr marT="50292" marB="50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Clothespin Tripwire Initiator</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OD Green with Copper Wires</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Closed on Insulator</a:t>
                      </a:r>
                    </a:p>
                  </a:txBody>
                  <a:tcPr marT="50292" marB="50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9" name="Group 8"/>
          <p:cNvGrpSpPr>
            <a:grpSpLocks/>
          </p:cNvGrpSpPr>
          <p:nvPr/>
        </p:nvGrpSpPr>
        <p:grpSpPr bwMode="auto">
          <a:xfrm>
            <a:off x="2667000" y="5181600"/>
            <a:ext cx="2524125" cy="895643"/>
            <a:chOff x="3288445" y="5649414"/>
            <a:chExt cx="2524124" cy="954641"/>
          </a:xfrm>
        </p:grpSpPr>
        <p:sp>
          <p:nvSpPr>
            <p:cNvPr id="10" name="Line 94"/>
            <p:cNvSpPr>
              <a:spLocks noChangeShapeType="1"/>
            </p:cNvSpPr>
            <p:nvPr/>
          </p:nvSpPr>
          <p:spPr bwMode="auto">
            <a:xfrm>
              <a:off x="3634519" y="5649414"/>
              <a:ext cx="0" cy="717709"/>
            </a:xfrm>
            <a:prstGeom prst="line">
              <a:avLst/>
            </a:prstGeom>
            <a:noFill/>
            <a:ln w="25400">
              <a:solidFill>
                <a:schemeClr val="tx1"/>
              </a:solidFill>
              <a:round/>
              <a:headEnd/>
              <a:tailEnd/>
            </a:ln>
          </p:spPr>
          <p:txBody>
            <a:bodyPr/>
            <a:lstStyle/>
            <a:p>
              <a:endParaRPr lang="en-US" dirty="0">
                <a:latin typeface="Arial" pitchFamily="34" charset="0"/>
                <a:cs typeface="Arial" pitchFamily="34" charset="0"/>
              </a:endParaRPr>
            </a:p>
          </p:txBody>
        </p:sp>
        <p:sp>
          <p:nvSpPr>
            <p:cNvPr id="12" name="Line 95"/>
            <p:cNvSpPr>
              <a:spLocks noChangeShapeType="1"/>
            </p:cNvSpPr>
            <p:nvPr/>
          </p:nvSpPr>
          <p:spPr bwMode="auto">
            <a:xfrm>
              <a:off x="3634520" y="6367122"/>
              <a:ext cx="1843087" cy="0"/>
            </a:xfrm>
            <a:prstGeom prst="line">
              <a:avLst/>
            </a:prstGeom>
            <a:noFill/>
            <a:ln w="25400">
              <a:solidFill>
                <a:schemeClr val="tx1"/>
              </a:solidFill>
              <a:round/>
              <a:headEnd/>
              <a:tailEnd/>
            </a:ln>
          </p:spPr>
          <p:txBody>
            <a:bodyPr/>
            <a:lstStyle/>
            <a:p>
              <a:endParaRPr lang="en-US" dirty="0">
                <a:latin typeface="Arial" pitchFamily="34" charset="0"/>
                <a:cs typeface="Arial" pitchFamily="34" charset="0"/>
              </a:endParaRPr>
            </a:p>
          </p:txBody>
        </p:sp>
        <p:sp>
          <p:nvSpPr>
            <p:cNvPr id="13" name="Freeform 96"/>
            <p:cNvSpPr>
              <a:spLocks/>
            </p:cNvSpPr>
            <p:nvPr/>
          </p:nvSpPr>
          <p:spPr bwMode="auto">
            <a:xfrm>
              <a:off x="3902807" y="5988186"/>
              <a:ext cx="1382713" cy="125730"/>
            </a:xfrm>
            <a:custGeom>
              <a:avLst/>
              <a:gdLst>
                <a:gd name="T0" fmla="*/ 0 w 871"/>
                <a:gd name="T1" fmla="*/ 0 h 72"/>
                <a:gd name="T2" fmla="*/ 2147483647 w 871"/>
                <a:gd name="T3" fmla="*/ 0 h 72"/>
                <a:gd name="T4" fmla="*/ 2147483647 w 871"/>
                <a:gd name="T5" fmla="*/ 2147483647 h 72"/>
                <a:gd name="T6" fmla="*/ 2147483647 w 871"/>
                <a:gd name="T7" fmla="*/ 2147483647 h 72"/>
                <a:gd name="T8" fmla="*/ 2147483647 w 871"/>
                <a:gd name="T9" fmla="*/ 2147483647 h 72"/>
                <a:gd name="T10" fmla="*/ 2147483647 w 871"/>
                <a:gd name="T11" fmla="*/ 2147483647 h 72"/>
                <a:gd name="T12" fmla="*/ 2147483647 w 871"/>
                <a:gd name="T13" fmla="*/ 2147483647 h 72"/>
                <a:gd name="T14" fmla="*/ 2147483647 w 871"/>
                <a:gd name="T15" fmla="*/ 2147483647 h 72"/>
                <a:gd name="T16" fmla="*/ 2147483647 w 871"/>
                <a:gd name="T17" fmla="*/ 2147483647 h 72"/>
                <a:gd name="T18" fmla="*/ 2147483647 w 871"/>
                <a:gd name="T19" fmla="*/ 2147483647 h 72"/>
                <a:gd name="T20" fmla="*/ 2147483647 w 871"/>
                <a:gd name="T21" fmla="*/ 2147483647 h 72"/>
                <a:gd name="T22" fmla="*/ 2147483647 w 871"/>
                <a:gd name="T23" fmla="*/ 2147483647 h 72"/>
                <a:gd name="T24" fmla="*/ 0 w 871"/>
                <a:gd name="T25" fmla="*/ 2147483647 h 72"/>
                <a:gd name="T26" fmla="*/ 0 w 871"/>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1"/>
                <a:gd name="T43" fmla="*/ 0 h 72"/>
                <a:gd name="T44" fmla="*/ 871 w 871"/>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1" h="72">
                  <a:moveTo>
                    <a:pt x="0" y="0"/>
                  </a:moveTo>
                  <a:lnTo>
                    <a:pt x="871" y="0"/>
                  </a:lnTo>
                  <a:lnTo>
                    <a:pt x="871" y="24"/>
                  </a:lnTo>
                  <a:lnTo>
                    <a:pt x="799" y="72"/>
                  </a:lnTo>
                  <a:lnTo>
                    <a:pt x="726" y="72"/>
                  </a:lnTo>
                  <a:lnTo>
                    <a:pt x="702" y="48"/>
                  </a:lnTo>
                  <a:lnTo>
                    <a:pt x="629" y="48"/>
                  </a:lnTo>
                  <a:lnTo>
                    <a:pt x="605" y="72"/>
                  </a:lnTo>
                  <a:lnTo>
                    <a:pt x="508" y="72"/>
                  </a:lnTo>
                  <a:lnTo>
                    <a:pt x="484" y="48"/>
                  </a:lnTo>
                  <a:lnTo>
                    <a:pt x="460" y="72"/>
                  </a:lnTo>
                  <a:lnTo>
                    <a:pt x="339" y="72"/>
                  </a:lnTo>
                  <a:lnTo>
                    <a:pt x="0" y="24"/>
                  </a:lnTo>
                  <a:lnTo>
                    <a:pt x="0" y="0"/>
                  </a:lnTo>
                  <a:close/>
                </a:path>
              </a:pathLst>
            </a:custGeom>
            <a:noFill/>
            <a:ln w="15875" cap="flat" cmpd="sng">
              <a:solidFill>
                <a:schemeClr val="tx1"/>
              </a:solidFill>
              <a:prstDash val="solid"/>
              <a:round/>
              <a:headEnd/>
              <a:tailEnd/>
            </a:ln>
          </p:spPr>
          <p:txBody>
            <a:bodyPr/>
            <a:lstStyle/>
            <a:p>
              <a:endParaRPr lang="en-US" dirty="0">
                <a:latin typeface="Arial" pitchFamily="34" charset="0"/>
                <a:cs typeface="Arial" pitchFamily="34" charset="0"/>
              </a:endParaRPr>
            </a:p>
          </p:txBody>
        </p:sp>
        <p:sp>
          <p:nvSpPr>
            <p:cNvPr id="14" name="Freeform 97"/>
            <p:cNvSpPr>
              <a:spLocks/>
            </p:cNvSpPr>
            <p:nvPr/>
          </p:nvSpPr>
          <p:spPr bwMode="auto">
            <a:xfrm flipV="1">
              <a:off x="3902807" y="6155825"/>
              <a:ext cx="1382713" cy="127477"/>
            </a:xfrm>
            <a:custGeom>
              <a:avLst/>
              <a:gdLst>
                <a:gd name="T0" fmla="*/ 0 w 871"/>
                <a:gd name="T1" fmla="*/ 0 h 72"/>
                <a:gd name="T2" fmla="*/ 2147483647 w 871"/>
                <a:gd name="T3" fmla="*/ 0 h 72"/>
                <a:gd name="T4" fmla="*/ 2147483647 w 871"/>
                <a:gd name="T5" fmla="*/ 2147483647 h 72"/>
                <a:gd name="T6" fmla="*/ 2147483647 w 871"/>
                <a:gd name="T7" fmla="*/ 2147483647 h 72"/>
                <a:gd name="T8" fmla="*/ 2147483647 w 871"/>
                <a:gd name="T9" fmla="*/ 2147483647 h 72"/>
                <a:gd name="T10" fmla="*/ 2147483647 w 871"/>
                <a:gd name="T11" fmla="*/ 2147483647 h 72"/>
                <a:gd name="T12" fmla="*/ 2147483647 w 871"/>
                <a:gd name="T13" fmla="*/ 2147483647 h 72"/>
                <a:gd name="T14" fmla="*/ 2147483647 w 871"/>
                <a:gd name="T15" fmla="*/ 2147483647 h 72"/>
                <a:gd name="T16" fmla="*/ 2147483647 w 871"/>
                <a:gd name="T17" fmla="*/ 2147483647 h 72"/>
                <a:gd name="T18" fmla="*/ 2147483647 w 871"/>
                <a:gd name="T19" fmla="*/ 2147483647 h 72"/>
                <a:gd name="T20" fmla="*/ 2147483647 w 871"/>
                <a:gd name="T21" fmla="*/ 2147483647 h 72"/>
                <a:gd name="T22" fmla="*/ 2147483647 w 871"/>
                <a:gd name="T23" fmla="*/ 2147483647 h 72"/>
                <a:gd name="T24" fmla="*/ 0 w 871"/>
                <a:gd name="T25" fmla="*/ 2147483647 h 72"/>
                <a:gd name="T26" fmla="*/ 0 w 871"/>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1"/>
                <a:gd name="T43" fmla="*/ 0 h 72"/>
                <a:gd name="T44" fmla="*/ 871 w 871"/>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1" h="72">
                  <a:moveTo>
                    <a:pt x="0" y="0"/>
                  </a:moveTo>
                  <a:lnTo>
                    <a:pt x="871" y="0"/>
                  </a:lnTo>
                  <a:lnTo>
                    <a:pt x="871" y="24"/>
                  </a:lnTo>
                  <a:lnTo>
                    <a:pt x="799" y="72"/>
                  </a:lnTo>
                  <a:lnTo>
                    <a:pt x="726" y="72"/>
                  </a:lnTo>
                  <a:lnTo>
                    <a:pt x="702" y="48"/>
                  </a:lnTo>
                  <a:lnTo>
                    <a:pt x="629" y="48"/>
                  </a:lnTo>
                  <a:lnTo>
                    <a:pt x="605" y="72"/>
                  </a:lnTo>
                  <a:lnTo>
                    <a:pt x="508" y="72"/>
                  </a:lnTo>
                  <a:lnTo>
                    <a:pt x="484" y="48"/>
                  </a:lnTo>
                  <a:lnTo>
                    <a:pt x="460" y="72"/>
                  </a:lnTo>
                  <a:lnTo>
                    <a:pt x="339" y="72"/>
                  </a:lnTo>
                  <a:lnTo>
                    <a:pt x="0" y="24"/>
                  </a:lnTo>
                  <a:lnTo>
                    <a:pt x="0" y="0"/>
                  </a:lnTo>
                  <a:close/>
                </a:path>
              </a:pathLst>
            </a:custGeom>
            <a:noFill/>
            <a:ln w="15875" cap="flat" cmpd="sng">
              <a:solidFill>
                <a:schemeClr val="tx1"/>
              </a:solidFill>
              <a:prstDash val="solid"/>
              <a:round/>
              <a:headEnd/>
              <a:tailEnd/>
            </a:ln>
          </p:spPr>
          <p:txBody>
            <a:bodyPr/>
            <a:lstStyle/>
            <a:p>
              <a:endParaRPr lang="en-US" dirty="0">
                <a:latin typeface="Arial" pitchFamily="34" charset="0"/>
                <a:cs typeface="Arial" pitchFamily="34" charset="0"/>
              </a:endParaRPr>
            </a:p>
          </p:txBody>
        </p:sp>
        <p:sp>
          <p:nvSpPr>
            <p:cNvPr id="15" name="Oval 98"/>
            <p:cNvSpPr>
              <a:spLocks noChangeArrowheads="1"/>
            </p:cNvSpPr>
            <p:nvPr/>
          </p:nvSpPr>
          <p:spPr bwMode="auto">
            <a:xfrm>
              <a:off x="4479069" y="6072005"/>
              <a:ext cx="115887" cy="127477"/>
            </a:xfrm>
            <a:prstGeom prst="ellipse">
              <a:avLst/>
            </a:prstGeom>
            <a:noFill/>
            <a:ln w="15875" algn="ctr">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16" name="Rectangle 99"/>
            <p:cNvSpPr>
              <a:spLocks noChangeArrowheads="1"/>
            </p:cNvSpPr>
            <p:nvPr/>
          </p:nvSpPr>
          <p:spPr bwMode="auto">
            <a:xfrm>
              <a:off x="4979132" y="6113916"/>
              <a:ext cx="422275" cy="41910"/>
            </a:xfrm>
            <a:prstGeom prst="rect">
              <a:avLst/>
            </a:prstGeom>
            <a:noFill/>
            <a:ln w="15875" algn="ctr">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17" name="Freeform 100"/>
            <p:cNvSpPr>
              <a:spLocks/>
            </p:cNvSpPr>
            <p:nvPr/>
          </p:nvSpPr>
          <p:spPr bwMode="auto">
            <a:xfrm>
              <a:off x="3645632" y="5789113"/>
              <a:ext cx="714375" cy="268923"/>
            </a:xfrm>
            <a:custGeom>
              <a:avLst/>
              <a:gdLst>
                <a:gd name="T0" fmla="*/ 2147483647 w 450"/>
                <a:gd name="T1" fmla="*/ 2147483647 h 154"/>
                <a:gd name="T2" fmla="*/ 2147483647 w 450"/>
                <a:gd name="T3" fmla="*/ 2147483647 h 154"/>
                <a:gd name="T4" fmla="*/ 2147483647 w 450"/>
                <a:gd name="T5" fmla="*/ 2147483647 h 154"/>
                <a:gd name="T6" fmla="*/ 2147483647 w 450"/>
                <a:gd name="T7" fmla="*/ 2147483647 h 154"/>
                <a:gd name="T8" fmla="*/ 2147483647 w 450"/>
                <a:gd name="T9" fmla="*/ 2147483647 h 154"/>
                <a:gd name="T10" fmla="*/ 2147483647 w 450"/>
                <a:gd name="T11" fmla="*/ 2147483647 h 154"/>
                <a:gd name="T12" fmla="*/ 2147483647 w 450"/>
                <a:gd name="T13" fmla="*/ 2147483647 h 154"/>
                <a:gd name="T14" fmla="*/ 2147483647 w 450"/>
                <a:gd name="T15" fmla="*/ 2147483647 h 154"/>
                <a:gd name="T16" fmla="*/ 0 w 450"/>
                <a:gd name="T17" fmla="*/ 2147483647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0"/>
                <a:gd name="T28" fmla="*/ 0 h 154"/>
                <a:gd name="T29" fmla="*/ 450 w 450"/>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0" h="154">
                  <a:moveTo>
                    <a:pt x="438" y="154"/>
                  </a:moveTo>
                  <a:cubicBezTo>
                    <a:pt x="450" y="67"/>
                    <a:pt x="367" y="96"/>
                    <a:pt x="297" y="94"/>
                  </a:cubicBezTo>
                  <a:cubicBezTo>
                    <a:pt x="273" y="59"/>
                    <a:pt x="233" y="63"/>
                    <a:pt x="192" y="61"/>
                  </a:cubicBezTo>
                  <a:cubicBezTo>
                    <a:pt x="182" y="54"/>
                    <a:pt x="178" y="47"/>
                    <a:pt x="168" y="40"/>
                  </a:cubicBezTo>
                  <a:cubicBezTo>
                    <a:pt x="157" y="23"/>
                    <a:pt x="140" y="8"/>
                    <a:pt x="120" y="1"/>
                  </a:cubicBezTo>
                  <a:cubicBezTo>
                    <a:pt x="114" y="2"/>
                    <a:pt x="107" y="0"/>
                    <a:pt x="102" y="4"/>
                  </a:cubicBezTo>
                  <a:cubicBezTo>
                    <a:pt x="88" y="16"/>
                    <a:pt x="107" y="24"/>
                    <a:pt x="87" y="31"/>
                  </a:cubicBezTo>
                  <a:cubicBezTo>
                    <a:pt x="67" y="30"/>
                    <a:pt x="47" y="30"/>
                    <a:pt x="27" y="28"/>
                  </a:cubicBezTo>
                  <a:cubicBezTo>
                    <a:pt x="18" y="27"/>
                    <a:pt x="0" y="19"/>
                    <a:pt x="0" y="19"/>
                  </a:cubicBezTo>
                </a:path>
              </a:pathLst>
            </a:custGeom>
            <a:noFill/>
            <a:ln w="15875" cap="flat" cmpd="sng">
              <a:solidFill>
                <a:schemeClr val="tx1"/>
              </a:solidFill>
              <a:prstDash val="solid"/>
              <a:round/>
              <a:headEnd/>
              <a:tailEnd/>
            </a:ln>
          </p:spPr>
          <p:txBody>
            <a:bodyPr/>
            <a:lstStyle/>
            <a:p>
              <a:endParaRPr lang="en-US" dirty="0">
                <a:latin typeface="Arial" pitchFamily="34" charset="0"/>
                <a:cs typeface="Arial" pitchFamily="34" charset="0"/>
              </a:endParaRPr>
            </a:p>
          </p:txBody>
        </p:sp>
        <p:sp>
          <p:nvSpPr>
            <p:cNvPr id="18" name="Freeform 101"/>
            <p:cNvSpPr>
              <a:spLocks/>
            </p:cNvSpPr>
            <p:nvPr/>
          </p:nvSpPr>
          <p:spPr bwMode="auto">
            <a:xfrm>
              <a:off x="5398231" y="6120901"/>
              <a:ext cx="414338" cy="47149"/>
            </a:xfrm>
            <a:custGeom>
              <a:avLst/>
              <a:gdLst>
                <a:gd name="T0" fmla="*/ 0 w 261"/>
                <a:gd name="T1" fmla="*/ 2147483647 h 27"/>
                <a:gd name="T2" fmla="*/ 2147483647 w 261"/>
                <a:gd name="T3" fmla="*/ 2147483647 h 27"/>
                <a:gd name="T4" fmla="*/ 2147483647 w 261"/>
                <a:gd name="T5" fmla="*/ 2147483647 h 27"/>
                <a:gd name="T6" fmla="*/ 2147483647 w 261"/>
                <a:gd name="T7" fmla="*/ 2147483647 h 27"/>
                <a:gd name="T8" fmla="*/ 2147483647 w 261"/>
                <a:gd name="T9" fmla="*/ 2147483647 h 27"/>
                <a:gd name="T10" fmla="*/ 2147483647 w 261"/>
                <a:gd name="T11" fmla="*/ 2147483647 h 27"/>
                <a:gd name="T12" fmla="*/ 2147483647 w 261"/>
                <a:gd name="T13" fmla="*/ 2147483647 h 27"/>
                <a:gd name="T14" fmla="*/ 0 60000 65536"/>
                <a:gd name="T15" fmla="*/ 0 60000 65536"/>
                <a:gd name="T16" fmla="*/ 0 60000 65536"/>
                <a:gd name="T17" fmla="*/ 0 60000 65536"/>
                <a:gd name="T18" fmla="*/ 0 60000 65536"/>
                <a:gd name="T19" fmla="*/ 0 60000 65536"/>
                <a:gd name="T20" fmla="*/ 0 60000 65536"/>
                <a:gd name="T21" fmla="*/ 0 w 261"/>
                <a:gd name="T22" fmla="*/ 0 h 27"/>
                <a:gd name="T23" fmla="*/ 261 w 26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27">
                  <a:moveTo>
                    <a:pt x="0" y="6"/>
                  </a:moveTo>
                  <a:cubicBezTo>
                    <a:pt x="13" y="7"/>
                    <a:pt x="26" y="7"/>
                    <a:pt x="39" y="9"/>
                  </a:cubicBezTo>
                  <a:cubicBezTo>
                    <a:pt x="43" y="10"/>
                    <a:pt x="44" y="15"/>
                    <a:pt x="48" y="15"/>
                  </a:cubicBezTo>
                  <a:cubicBezTo>
                    <a:pt x="54" y="15"/>
                    <a:pt x="66" y="9"/>
                    <a:pt x="66" y="9"/>
                  </a:cubicBezTo>
                  <a:cubicBezTo>
                    <a:pt x="165" y="13"/>
                    <a:pt x="121" y="0"/>
                    <a:pt x="162" y="27"/>
                  </a:cubicBezTo>
                  <a:cubicBezTo>
                    <a:pt x="183" y="13"/>
                    <a:pt x="173" y="17"/>
                    <a:pt x="189" y="12"/>
                  </a:cubicBezTo>
                  <a:cubicBezTo>
                    <a:pt x="212" y="17"/>
                    <a:pt x="238" y="12"/>
                    <a:pt x="261" y="12"/>
                  </a:cubicBezTo>
                </a:path>
              </a:pathLst>
            </a:custGeom>
            <a:noFill/>
            <a:ln w="15875" cap="flat" cmpd="sng">
              <a:solidFill>
                <a:schemeClr val="tx1"/>
              </a:solidFill>
              <a:prstDash val="solid"/>
              <a:round/>
              <a:headEnd/>
              <a:tailEnd/>
            </a:ln>
          </p:spPr>
          <p:txBody>
            <a:bodyPr/>
            <a:lstStyle/>
            <a:p>
              <a:endParaRPr lang="en-US" dirty="0">
                <a:latin typeface="Arial" pitchFamily="34" charset="0"/>
                <a:cs typeface="Arial" pitchFamily="34" charset="0"/>
              </a:endParaRPr>
            </a:p>
          </p:txBody>
        </p:sp>
        <p:sp>
          <p:nvSpPr>
            <p:cNvPr id="19" name="Text Box 102"/>
            <p:cNvSpPr txBox="1">
              <a:spLocks noChangeArrowheads="1"/>
            </p:cNvSpPr>
            <p:nvPr/>
          </p:nvSpPr>
          <p:spPr bwMode="auto">
            <a:xfrm>
              <a:off x="4094895" y="6325212"/>
              <a:ext cx="998537" cy="278843"/>
            </a:xfrm>
            <a:prstGeom prst="rect">
              <a:avLst/>
            </a:prstGeom>
            <a:noFill/>
            <a:ln w="9525" algn="ctr">
              <a:noFill/>
              <a:miter lim="800000"/>
              <a:headEnd/>
              <a:tailEnd/>
            </a:ln>
          </p:spPr>
          <p:txBody>
            <a:bodyPr>
              <a:spAutoFit/>
            </a:bodyPr>
            <a:lstStyle/>
            <a:p>
              <a:pPr algn="ctr">
                <a:spcBef>
                  <a:spcPct val="50000"/>
                </a:spcBef>
              </a:pPr>
              <a:r>
                <a:rPr lang="en-US" sz="1100" dirty="0">
                  <a:latin typeface="Arial" pitchFamily="34" charset="0"/>
                  <a:cs typeface="Arial" pitchFamily="34" charset="0"/>
                </a:rPr>
                <a:t>2 ½”</a:t>
              </a:r>
            </a:p>
          </p:txBody>
        </p:sp>
        <p:sp>
          <p:nvSpPr>
            <p:cNvPr id="20" name="Text Box 103"/>
            <p:cNvSpPr txBox="1">
              <a:spLocks noChangeArrowheads="1"/>
            </p:cNvSpPr>
            <p:nvPr/>
          </p:nvSpPr>
          <p:spPr bwMode="auto">
            <a:xfrm>
              <a:off x="3288445" y="5902620"/>
              <a:ext cx="384175" cy="278843"/>
            </a:xfrm>
            <a:prstGeom prst="rect">
              <a:avLst/>
            </a:prstGeom>
            <a:noFill/>
            <a:ln w="9525" algn="ctr">
              <a:noFill/>
              <a:miter lim="800000"/>
              <a:headEnd/>
              <a:tailEnd/>
            </a:ln>
          </p:spPr>
          <p:txBody>
            <a:bodyPr>
              <a:spAutoFit/>
            </a:bodyPr>
            <a:lstStyle/>
            <a:p>
              <a:pPr algn="ctr">
                <a:spcBef>
                  <a:spcPct val="50000"/>
                </a:spcBef>
              </a:pPr>
              <a:r>
                <a:rPr lang="en-US" sz="1100" dirty="0">
                  <a:latin typeface="Arial" pitchFamily="34" charset="0"/>
                  <a:cs typeface="Arial" pitchFamily="34" charset="0"/>
                </a:rPr>
                <a:t>½”</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Observation Worksheet Example #2</a:t>
            </a:r>
            <a:endParaRPr lang="en-US" sz="2800" dirty="0"/>
          </a:p>
        </p:txBody>
      </p:sp>
      <p:sp>
        <p:nvSpPr>
          <p:cNvPr id="4" name="Slide Number Placeholder 3"/>
          <p:cNvSpPr>
            <a:spLocks noGrp="1"/>
          </p:cNvSpPr>
          <p:nvPr>
            <p:ph type="sldNum" sz="quarter" idx="12"/>
          </p:nvPr>
        </p:nvSpPr>
        <p:spPr>
          <a:xfrm>
            <a:off x="6705600" y="6324600"/>
            <a:ext cx="2133600" cy="365125"/>
          </a:xfrm>
        </p:spPr>
        <p:txBody>
          <a:bodyPr/>
          <a:lstStyle/>
          <a:p>
            <a:pPr>
              <a:defRPr/>
            </a:pPr>
            <a:fld id="{D0BF7C18-33E7-4E5A-AC40-53A29FE5BC23}" type="slidenum">
              <a:rPr lang="en-US" smtClean="0">
                <a:latin typeface="Arial" pitchFamily="34" charset="0"/>
                <a:cs typeface="Arial" pitchFamily="34" charset="0"/>
              </a:rPr>
              <a:pPr>
                <a:defRPr/>
              </a:pPr>
              <a:t>14</a:t>
            </a:fld>
            <a:endParaRPr lang="en-US" dirty="0">
              <a:latin typeface="Arial" pitchFamily="34" charset="0"/>
              <a:cs typeface="Arial" pitchFamily="34" charset="0"/>
            </a:endParaRPr>
          </a:p>
        </p:txBody>
      </p:sp>
      <p:pic>
        <p:nvPicPr>
          <p:cNvPr id="8" name="Picture 8" descr="Dynamite"/>
          <p:cNvPicPr>
            <a:picLocks noChangeAspect="1" noChangeArrowheads="1"/>
          </p:cNvPicPr>
          <p:nvPr/>
        </p:nvPicPr>
        <p:blipFill>
          <a:blip r:embed="rId3" cstate="email"/>
          <a:srcRect/>
          <a:stretch>
            <a:fillRect/>
          </a:stretch>
        </p:blipFill>
        <p:spPr bwMode="auto">
          <a:xfrm>
            <a:off x="990600" y="1219200"/>
            <a:ext cx="7067550" cy="3124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Group 53"/>
          <p:cNvGraphicFramePr>
            <a:graphicFrameLocks/>
          </p:cNvGraphicFramePr>
          <p:nvPr/>
        </p:nvGraphicFramePr>
        <p:xfrm>
          <a:off x="381000" y="4495800"/>
          <a:ext cx="8229600" cy="1604025"/>
        </p:xfrm>
        <a:graphic>
          <a:graphicData uri="http://schemas.openxmlformats.org/drawingml/2006/table">
            <a:tbl>
              <a:tblPr/>
              <a:tblGrid>
                <a:gridCol w="346075"/>
                <a:gridCol w="1920875"/>
                <a:gridCol w="2670175"/>
                <a:gridCol w="1646237"/>
                <a:gridCol w="1646238"/>
              </a:tblGrid>
              <a:tr h="416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a:txBody>
                  <a:tcPr marT="50292" marB="50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APPEARS TO BE</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SIZE/SHAPE </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COLOR</a:t>
                      </a:r>
                    </a:p>
                  </a:txBody>
                  <a:tcPr marT="50292" marB="50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CONDITION</a:t>
                      </a:r>
                    </a:p>
                  </a:txBody>
                  <a:tcPr marT="50292" marB="50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107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2</a:t>
                      </a:r>
                    </a:p>
                  </a:txBody>
                  <a:tcPr marT="50292" marB="50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US Military Dynamite, M-1</a:t>
                      </a: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Brown w/ Silver Cap</a:t>
                      </a:r>
                    </a:p>
                  </a:txBody>
                  <a:tcPr marT="50292" marB="50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El. Blasting Cap Inserted/ Primed</a:t>
                      </a:r>
                    </a:p>
                  </a:txBody>
                  <a:tcPr marT="50292" marB="50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7" name="Group 22"/>
          <p:cNvGrpSpPr>
            <a:grpSpLocks/>
          </p:cNvGrpSpPr>
          <p:nvPr/>
        </p:nvGrpSpPr>
        <p:grpSpPr bwMode="auto">
          <a:xfrm>
            <a:off x="2667000" y="5105400"/>
            <a:ext cx="2527300" cy="936625"/>
            <a:chOff x="2413227" y="5623289"/>
            <a:chExt cx="2527299" cy="937408"/>
          </a:xfrm>
        </p:grpSpPr>
        <p:sp>
          <p:nvSpPr>
            <p:cNvPr id="10" name="Line 54"/>
            <p:cNvSpPr>
              <a:spLocks noChangeShapeType="1"/>
            </p:cNvSpPr>
            <p:nvPr/>
          </p:nvSpPr>
          <p:spPr bwMode="auto">
            <a:xfrm>
              <a:off x="2759301" y="5623289"/>
              <a:ext cx="0" cy="717709"/>
            </a:xfrm>
            <a:prstGeom prst="line">
              <a:avLst/>
            </a:prstGeom>
            <a:noFill/>
            <a:ln w="25400">
              <a:solidFill>
                <a:schemeClr val="tx1"/>
              </a:solidFill>
              <a:round/>
              <a:headEnd/>
              <a:tailEnd/>
            </a:ln>
          </p:spPr>
          <p:txBody>
            <a:bodyPr/>
            <a:lstStyle/>
            <a:p>
              <a:endParaRPr lang="en-US" dirty="0">
                <a:latin typeface="Arial" pitchFamily="34" charset="0"/>
                <a:cs typeface="Arial" pitchFamily="34" charset="0"/>
              </a:endParaRPr>
            </a:p>
          </p:txBody>
        </p:sp>
        <p:sp>
          <p:nvSpPr>
            <p:cNvPr id="11" name="Line 55"/>
            <p:cNvSpPr>
              <a:spLocks noChangeShapeType="1"/>
            </p:cNvSpPr>
            <p:nvPr/>
          </p:nvSpPr>
          <p:spPr bwMode="auto">
            <a:xfrm>
              <a:off x="2759302" y="6340997"/>
              <a:ext cx="1843087" cy="0"/>
            </a:xfrm>
            <a:prstGeom prst="line">
              <a:avLst/>
            </a:prstGeom>
            <a:noFill/>
            <a:ln w="25400">
              <a:solidFill>
                <a:schemeClr val="tx1"/>
              </a:solidFill>
              <a:round/>
              <a:headEnd/>
              <a:tailEnd/>
            </a:ln>
          </p:spPr>
          <p:txBody>
            <a:bodyPr/>
            <a:lstStyle/>
            <a:p>
              <a:endParaRPr lang="en-US" dirty="0">
                <a:latin typeface="Arial" pitchFamily="34" charset="0"/>
                <a:cs typeface="Arial" pitchFamily="34" charset="0"/>
              </a:endParaRPr>
            </a:p>
          </p:txBody>
        </p:sp>
        <p:sp>
          <p:nvSpPr>
            <p:cNvPr id="12" name="Rectangle 59"/>
            <p:cNvSpPr>
              <a:spLocks noChangeArrowheads="1"/>
            </p:cNvSpPr>
            <p:nvPr/>
          </p:nvSpPr>
          <p:spPr bwMode="auto">
            <a:xfrm>
              <a:off x="4372201" y="5962061"/>
              <a:ext cx="153987" cy="41910"/>
            </a:xfrm>
            <a:prstGeom prst="rect">
              <a:avLst/>
            </a:prstGeom>
            <a:noFill/>
            <a:ln w="15875" algn="ctr">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13" name="Freeform 61"/>
            <p:cNvSpPr>
              <a:spLocks/>
            </p:cNvSpPr>
            <p:nvPr/>
          </p:nvSpPr>
          <p:spPr bwMode="auto">
            <a:xfrm>
              <a:off x="4526188" y="5962061"/>
              <a:ext cx="414338" cy="47149"/>
            </a:xfrm>
            <a:custGeom>
              <a:avLst/>
              <a:gdLst>
                <a:gd name="T0" fmla="*/ 0 w 261"/>
                <a:gd name="T1" fmla="*/ 2147483647 h 27"/>
                <a:gd name="T2" fmla="*/ 2147483647 w 261"/>
                <a:gd name="T3" fmla="*/ 2147483647 h 27"/>
                <a:gd name="T4" fmla="*/ 2147483647 w 261"/>
                <a:gd name="T5" fmla="*/ 2147483647 h 27"/>
                <a:gd name="T6" fmla="*/ 2147483647 w 261"/>
                <a:gd name="T7" fmla="*/ 2147483647 h 27"/>
                <a:gd name="T8" fmla="*/ 2147483647 w 261"/>
                <a:gd name="T9" fmla="*/ 2147483647 h 27"/>
                <a:gd name="T10" fmla="*/ 2147483647 w 261"/>
                <a:gd name="T11" fmla="*/ 2147483647 h 27"/>
                <a:gd name="T12" fmla="*/ 2147483647 w 261"/>
                <a:gd name="T13" fmla="*/ 2147483647 h 27"/>
                <a:gd name="T14" fmla="*/ 0 60000 65536"/>
                <a:gd name="T15" fmla="*/ 0 60000 65536"/>
                <a:gd name="T16" fmla="*/ 0 60000 65536"/>
                <a:gd name="T17" fmla="*/ 0 60000 65536"/>
                <a:gd name="T18" fmla="*/ 0 60000 65536"/>
                <a:gd name="T19" fmla="*/ 0 60000 65536"/>
                <a:gd name="T20" fmla="*/ 0 60000 65536"/>
                <a:gd name="T21" fmla="*/ 0 w 261"/>
                <a:gd name="T22" fmla="*/ 0 h 27"/>
                <a:gd name="T23" fmla="*/ 261 w 26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27">
                  <a:moveTo>
                    <a:pt x="0" y="6"/>
                  </a:moveTo>
                  <a:cubicBezTo>
                    <a:pt x="13" y="7"/>
                    <a:pt x="26" y="7"/>
                    <a:pt x="39" y="9"/>
                  </a:cubicBezTo>
                  <a:cubicBezTo>
                    <a:pt x="43" y="10"/>
                    <a:pt x="44" y="15"/>
                    <a:pt x="48" y="15"/>
                  </a:cubicBezTo>
                  <a:cubicBezTo>
                    <a:pt x="54" y="15"/>
                    <a:pt x="66" y="9"/>
                    <a:pt x="66" y="9"/>
                  </a:cubicBezTo>
                  <a:cubicBezTo>
                    <a:pt x="165" y="13"/>
                    <a:pt x="121" y="0"/>
                    <a:pt x="162" y="27"/>
                  </a:cubicBezTo>
                  <a:cubicBezTo>
                    <a:pt x="183" y="13"/>
                    <a:pt x="173" y="17"/>
                    <a:pt x="189" y="12"/>
                  </a:cubicBezTo>
                  <a:cubicBezTo>
                    <a:pt x="212" y="17"/>
                    <a:pt x="238" y="12"/>
                    <a:pt x="261" y="12"/>
                  </a:cubicBezTo>
                </a:path>
              </a:pathLst>
            </a:custGeom>
            <a:noFill/>
            <a:ln w="15875" cap="flat" cmpd="sng">
              <a:solidFill>
                <a:schemeClr val="tx1"/>
              </a:solidFill>
              <a:prstDash val="solid"/>
              <a:round/>
              <a:headEnd/>
              <a:tailEnd/>
            </a:ln>
          </p:spPr>
          <p:txBody>
            <a:bodyPr/>
            <a:lstStyle/>
            <a:p>
              <a:endParaRPr lang="en-US" dirty="0">
                <a:latin typeface="Arial" pitchFamily="34" charset="0"/>
                <a:cs typeface="Arial" pitchFamily="34" charset="0"/>
              </a:endParaRPr>
            </a:p>
          </p:txBody>
        </p:sp>
        <p:sp>
          <p:nvSpPr>
            <p:cNvPr id="14" name="Text Box 62"/>
            <p:cNvSpPr txBox="1">
              <a:spLocks noChangeArrowheads="1"/>
            </p:cNvSpPr>
            <p:nvPr/>
          </p:nvSpPr>
          <p:spPr bwMode="auto">
            <a:xfrm>
              <a:off x="3219677" y="6299087"/>
              <a:ext cx="998537" cy="261610"/>
            </a:xfrm>
            <a:prstGeom prst="rect">
              <a:avLst/>
            </a:prstGeom>
            <a:noFill/>
            <a:ln w="9525" algn="ctr">
              <a:noFill/>
              <a:miter lim="800000"/>
              <a:headEnd/>
              <a:tailEnd/>
            </a:ln>
          </p:spPr>
          <p:txBody>
            <a:bodyPr>
              <a:spAutoFit/>
            </a:bodyPr>
            <a:lstStyle/>
            <a:p>
              <a:pPr algn="ctr">
                <a:spcBef>
                  <a:spcPct val="50000"/>
                </a:spcBef>
              </a:pPr>
              <a:r>
                <a:rPr lang="en-US" sz="1100" dirty="0">
                  <a:latin typeface="Arial" pitchFamily="34" charset="0"/>
                  <a:cs typeface="Arial" pitchFamily="34" charset="0"/>
                </a:rPr>
                <a:t>10”</a:t>
              </a:r>
            </a:p>
          </p:txBody>
        </p:sp>
        <p:sp>
          <p:nvSpPr>
            <p:cNvPr id="15" name="Text Box 63"/>
            <p:cNvSpPr txBox="1">
              <a:spLocks noChangeArrowheads="1"/>
            </p:cNvSpPr>
            <p:nvPr/>
          </p:nvSpPr>
          <p:spPr bwMode="auto">
            <a:xfrm>
              <a:off x="2413227" y="5876495"/>
              <a:ext cx="384175" cy="261610"/>
            </a:xfrm>
            <a:prstGeom prst="rect">
              <a:avLst/>
            </a:prstGeom>
            <a:noFill/>
            <a:ln w="9525" algn="ctr">
              <a:noFill/>
              <a:miter lim="800000"/>
              <a:headEnd/>
              <a:tailEnd/>
            </a:ln>
          </p:spPr>
          <p:txBody>
            <a:bodyPr>
              <a:spAutoFit/>
            </a:bodyPr>
            <a:lstStyle/>
            <a:p>
              <a:pPr algn="ctr">
                <a:spcBef>
                  <a:spcPct val="50000"/>
                </a:spcBef>
              </a:pPr>
              <a:r>
                <a:rPr lang="en-US" sz="1100" dirty="0">
                  <a:latin typeface="Arial" pitchFamily="34" charset="0"/>
                  <a:cs typeface="Arial" pitchFamily="34" charset="0"/>
                </a:rPr>
                <a:t>1”</a:t>
              </a:r>
            </a:p>
          </p:txBody>
        </p:sp>
        <p:sp>
          <p:nvSpPr>
            <p:cNvPr id="16" name="Rectangle 64"/>
            <p:cNvSpPr>
              <a:spLocks noChangeArrowheads="1"/>
            </p:cNvSpPr>
            <p:nvPr/>
          </p:nvSpPr>
          <p:spPr bwMode="auto">
            <a:xfrm>
              <a:off x="2835502" y="5876495"/>
              <a:ext cx="1538287" cy="211296"/>
            </a:xfrm>
            <a:prstGeom prst="rect">
              <a:avLst/>
            </a:prstGeom>
            <a:noFill/>
            <a:ln w="15875" algn="ctr">
              <a:solidFill>
                <a:schemeClr val="tx1"/>
              </a:solidFill>
              <a:miter lim="800000"/>
              <a:headEnd/>
              <a:tailEnd/>
            </a:ln>
          </p:spPr>
          <p:txBody>
            <a:bodyPr wrap="none" anchor="ctr"/>
            <a:lstStyle/>
            <a:p>
              <a:endParaRPr lang="en-US"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a:t>
            </a:r>
            <a:endParaRPr lang="en-US" dirty="0"/>
          </a:p>
        </p:txBody>
      </p:sp>
      <p:sp>
        <p:nvSpPr>
          <p:cNvPr id="1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225425" indent="-225425" algn="ctr" eaLnBrk="1" hangingPunct="1">
              <a:buNone/>
            </a:pPr>
            <a:endParaRPr lang="en-US" sz="2400" dirty="0" smtClean="0"/>
          </a:p>
          <a:p>
            <a:pPr marL="225425" indent="-225425" algn="ctr" eaLnBrk="1" hangingPunct="1">
              <a:buNone/>
            </a:pPr>
            <a:endParaRPr lang="en-US" sz="2400" dirty="0" smtClean="0"/>
          </a:p>
          <a:p>
            <a:pPr marL="225425" indent="-225425" algn="ctr" eaLnBrk="1" hangingPunct="1">
              <a:buNone/>
            </a:pPr>
            <a:endParaRPr lang="en-US" sz="2400" dirty="0" smtClean="0"/>
          </a:p>
          <a:p>
            <a:pPr marL="225425" indent="-225425" algn="ctr" eaLnBrk="1" hangingPunct="1">
              <a:buNone/>
            </a:pPr>
            <a:r>
              <a:rPr lang="en-US" sz="2800" b="1" dirty="0" smtClean="0"/>
              <a:t>Prepare to Observe</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15</a:t>
            </a:fld>
            <a:endParaRPr lang="en-US" dirty="0">
              <a:latin typeface="Arial" pitchFamily="34" charset="0"/>
              <a:cs typeface="Arial" pitchFamily="34" charset="0"/>
            </a:endParaRPr>
          </a:p>
        </p:txBody>
      </p:sp>
      <p:sp>
        <p:nvSpPr>
          <p:cNvPr id="5" name="Title 8"/>
          <p:cNvSpPr txBox="1">
            <a:spLocks/>
          </p:cNvSpPr>
          <p:nvPr/>
        </p:nvSpPr>
        <p:spPr bwMode="auto">
          <a:xfrm>
            <a:off x="0" y="228600"/>
            <a:ext cx="9144000" cy="791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7155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Observation Exercise</a:t>
            </a:r>
            <a:endParaRPr kumimoji="0" lang="en-US" sz="28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Observation Exercise</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16</a:t>
            </a:fld>
            <a:endParaRPr lang="en-US" dirty="0">
              <a:latin typeface="Arial" pitchFamily="34" charset="0"/>
              <a:cs typeface="Arial" pitchFamily="34" charset="0"/>
            </a:endParaRPr>
          </a:p>
        </p:txBody>
      </p:sp>
      <p:pic>
        <p:nvPicPr>
          <p:cNvPr id="7" name="Picture 4" descr="kims games 001"/>
          <p:cNvPicPr>
            <a:picLocks noChangeAspect="1" noChangeArrowheads="1"/>
          </p:cNvPicPr>
          <p:nvPr/>
        </p:nvPicPr>
        <p:blipFill>
          <a:blip r:embed="rId3" cstate="email"/>
          <a:srcRect/>
          <a:stretch>
            <a:fillRect/>
          </a:stretch>
        </p:blipFill>
        <p:spPr bwMode="auto">
          <a:xfrm>
            <a:off x="836910" y="1295400"/>
            <a:ext cx="7621290" cy="4800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p:txBody>
          <a:bodyPr>
            <a:normAutofit/>
          </a:bodyPr>
          <a:lstStyle/>
          <a:p>
            <a:r>
              <a:rPr lang="en-US" sz="2800" dirty="0" smtClean="0"/>
              <a:t>Observation Exercise</a:t>
            </a:r>
            <a:endParaRPr lang="en-US" sz="2800" dirty="0"/>
          </a:p>
        </p:txBody>
      </p:sp>
      <p:sp>
        <p:nvSpPr>
          <p:cNvPr id="12" name="Content Placeholder 11"/>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sz="3600" b="1" dirty="0" smtClean="0"/>
              <a:t>Record</a:t>
            </a:r>
            <a:endParaRPr lang="en-US" sz="3600" b="1"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17</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Observation Exercise</a:t>
            </a:r>
            <a:endParaRPr lang="en-US" sz="2800" dirty="0"/>
          </a:p>
        </p:txBody>
      </p:sp>
      <p:pic>
        <p:nvPicPr>
          <p:cNvPr id="6" name="Picture 4" descr="kims games 001"/>
          <p:cNvPicPr>
            <a:picLocks noGrp="1" noChangeAspect="1" noChangeArrowheads="1"/>
          </p:cNvPicPr>
          <p:nvPr>
            <p:ph idx="1"/>
          </p:nvPr>
        </p:nvPicPr>
        <p:blipFill>
          <a:blip r:embed="rId3" cstate="email"/>
          <a:stretch>
            <a:fillRect/>
          </a:stretch>
        </p:blipFill>
        <p:spPr bwMode="auto">
          <a:xfrm>
            <a:off x="1600200" y="1447800"/>
            <a:ext cx="6026189" cy="45259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18</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Observation Exercises</a:t>
            </a:r>
            <a:endParaRPr lang="en-US" sz="2800" dirty="0"/>
          </a:p>
        </p:txBody>
      </p:sp>
      <p:sp>
        <p:nvSpPr>
          <p:cNvPr id="11" name="Content Placeholder 2"/>
          <p:cNvSpPr>
            <a:spLocks noGrp="1"/>
          </p:cNvSpPr>
          <p:nvPr>
            <p:ph idx="1"/>
          </p:nvPr>
        </p:nvSpPr>
        <p:spPr bwMode="auto">
          <a:xfrm>
            <a:off x="0" y="1192963"/>
            <a:ext cx="8686800" cy="5665037"/>
          </a:xfrm>
          <a:noFill/>
          <a:ln>
            <a:miter lim="800000"/>
            <a:headEnd/>
            <a:tailEnd/>
          </a:ln>
        </p:spPr>
        <p:txBody>
          <a:bodyPr vert="horz" wrap="square" lIns="91440" tIns="45720" rIns="91440" bIns="45720" numCol="1" anchor="t" anchorCtr="0" compatLnSpc="1">
            <a:prstTxWarp prst="textNoShape">
              <a:avLst/>
            </a:prstTxWarp>
          </a:bodyPr>
          <a:lstStyle/>
          <a:p>
            <a:pPr lvl="1" indent="-325438">
              <a:spcBef>
                <a:spcPts val="1000"/>
              </a:spcBef>
              <a:buFont typeface="Arial" pitchFamily="34" charset="0"/>
              <a:buChar char="•"/>
              <a:defRPr/>
            </a:pPr>
            <a:r>
              <a:rPr lang="en-US" dirty="0" smtClean="0"/>
              <a:t>Observation Lane</a:t>
            </a:r>
          </a:p>
          <a:p>
            <a:pPr marL="1139825" lvl="2" indent="-225425">
              <a:spcBef>
                <a:spcPts val="1000"/>
              </a:spcBef>
              <a:buFont typeface="Arial" pitchFamily="34" charset="0"/>
              <a:buChar char="‒"/>
              <a:defRPr/>
            </a:pPr>
            <a:r>
              <a:rPr lang="en-US" dirty="0" smtClean="0"/>
              <a:t>Application of observation theory</a:t>
            </a:r>
          </a:p>
          <a:p>
            <a:pPr marL="1139825" lvl="2" indent="-225425">
              <a:spcBef>
                <a:spcPts val="1000"/>
              </a:spcBef>
              <a:buFont typeface="Arial" pitchFamily="34" charset="0"/>
              <a:buChar char="‒"/>
              <a:defRPr/>
            </a:pPr>
            <a:r>
              <a:rPr lang="en-US" dirty="0" smtClean="0"/>
              <a:t>Variation of baseline</a:t>
            </a:r>
          </a:p>
          <a:p>
            <a:pPr lvl="1" indent="-325438">
              <a:spcBef>
                <a:spcPts val="1000"/>
              </a:spcBef>
              <a:buFont typeface="Arial" pitchFamily="34" charset="0"/>
              <a:buChar char="•"/>
              <a:defRPr/>
            </a:pPr>
            <a:r>
              <a:rPr lang="en-US" dirty="0" smtClean="0"/>
              <a:t>Ground Signs Awareness Lane</a:t>
            </a:r>
          </a:p>
          <a:p>
            <a:pPr marL="1139825" lvl="2" indent="-225425">
              <a:spcBef>
                <a:spcPts val="1000"/>
              </a:spcBef>
              <a:buFont typeface="Arial" pitchFamily="34" charset="0"/>
              <a:buChar char="‒"/>
              <a:defRPr/>
            </a:pPr>
            <a:r>
              <a:rPr lang="en-US" dirty="0" smtClean="0"/>
              <a:t>Search/scanning techniques</a:t>
            </a:r>
          </a:p>
          <a:p>
            <a:pPr marL="1139825" lvl="2" indent="-225425">
              <a:spcBef>
                <a:spcPts val="1000"/>
              </a:spcBef>
              <a:buFont typeface="Arial" pitchFamily="34" charset="0"/>
              <a:buChar char="‒"/>
              <a:defRPr/>
            </a:pPr>
            <a:r>
              <a:rPr lang="en-US" dirty="0" smtClean="0"/>
              <a:t>Ground signs awareness</a:t>
            </a:r>
          </a:p>
          <a:p>
            <a:pPr lvl="1" indent="-325438">
              <a:spcBef>
                <a:spcPts val="1000"/>
              </a:spcBef>
              <a:buFont typeface="Arial" pitchFamily="34" charset="0"/>
              <a:buChar char="•"/>
              <a:defRPr/>
            </a:pPr>
            <a:r>
              <a:rPr lang="en-US" dirty="0" smtClean="0"/>
              <a:t>Hasty/Deliberate Emplacement Lane</a:t>
            </a:r>
          </a:p>
          <a:p>
            <a:pPr marL="1139825" lvl="2" indent="-225425">
              <a:spcBef>
                <a:spcPts val="1000"/>
              </a:spcBef>
              <a:buFont typeface="Arial" pitchFamily="34" charset="0"/>
              <a:buChar char="‒"/>
              <a:defRPr/>
            </a:pPr>
            <a:r>
              <a:rPr lang="en-US" dirty="0" smtClean="0"/>
              <a:t>Identifying likely IED locations</a:t>
            </a:r>
          </a:p>
          <a:p>
            <a:pPr marL="1139825" lvl="2" indent="-225425">
              <a:spcBef>
                <a:spcPts val="1000"/>
              </a:spcBef>
              <a:buFont typeface="Arial" pitchFamily="34" charset="0"/>
              <a:buChar char="‒"/>
              <a:defRPr/>
            </a:pPr>
            <a:r>
              <a:rPr lang="en-US" dirty="0" smtClean="0"/>
              <a:t>Understanding enemy TTP</a:t>
            </a:r>
          </a:p>
          <a:p>
            <a:pPr lvl="2" eaLnBrk="1" hangingPunct="1">
              <a:buFont typeface="Arial" charset="0"/>
              <a:buNone/>
            </a:pPr>
            <a:endParaRPr lang="en-US" sz="20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19</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sz="2800" dirty="0" smtClean="0"/>
              <a:t>Terminal Learning Objective</a:t>
            </a:r>
          </a:p>
        </p:txBody>
      </p:sp>
      <p:sp>
        <p:nvSpPr>
          <p:cNvPr id="5123" name="Slide Number Placeholder 8"/>
          <p:cNvSpPr>
            <a:spLocks noGrp="1"/>
          </p:cNvSpPr>
          <p:nvPr>
            <p:ph type="sldNum" sz="quarter" idx="12"/>
          </p:nvPr>
        </p:nvSpPr>
        <p:spPr bwMode="auto">
          <a:xfrm>
            <a:off x="8686800" y="6492875"/>
            <a:ext cx="457200" cy="365125"/>
          </a:xfrm>
          <a:noFill/>
          <a:ln>
            <a:miter lim="800000"/>
            <a:headEnd/>
            <a:tailEnd/>
          </a:ln>
        </p:spPr>
        <p:txBody>
          <a:bodyPr wrap="square" numCol="1" anchor="t" anchorCtr="0" compatLnSpc="1">
            <a:prstTxWarp prst="textNoShape">
              <a:avLst/>
            </a:prstTxWarp>
          </a:bodyPr>
          <a:lstStyle/>
          <a:p>
            <a:fld id="{9CFA6DAA-A30E-42C0-9FB4-1EFCA602BCB0}" type="slidenum">
              <a:rPr lang="en-US" sz="1200" smtClean="0">
                <a:solidFill>
                  <a:schemeClr val="tx1"/>
                </a:solidFill>
                <a:latin typeface="Arial" pitchFamily="34" charset="0"/>
                <a:cs typeface="Arial" pitchFamily="34" charset="0"/>
              </a:rPr>
              <a:pPr/>
              <a:t>2</a:t>
            </a:fld>
            <a:endParaRPr lang="en-US" sz="1200" dirty="0" smtClean="0">
              <a:solidFill>
                <a:schemeClr val="tx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81155329"/>
              </p:ext>
            </p:extLst>
          </p:nvPr>
        </p:nvGraphicFramePr>
        <p:xfrm>
          <a:off x="381000" y="1219200"/>
          <a:ext cx="8382000" cy="5334000"/>
        </p:xfrm>
        <a:graphic>
          <a:graphicData uri="http://schemas.openxmlformats.org/drawingml/2006/table">
            <a:tbl>
              <a:tblPr firstRow="1" firstCol="1" bandRow="1">
                <a:tableStyleId>{5C22544A-7EE6-4342-B048-85BDC9FD1C3A}</a:tableStyleId>
              </a:tblPr>
              <a:tblGrid>
                <a:gridCol w="2017889"/>
                <a:gridCol w="6364111"/>
              </a:tblGrid>
              <a:tr h="768865">
                <a:tc>
                  <a:txBody>
                    <a:bodyPr/>
                    <a:lstStyle/>
                    <a:p>
                      <a:pPr marL="0" marR="0">
                        <a:lnSpc>
                          <a:spcPct val="100000"/>
                        </a:lnSpc>
                        <a:spcBef>
                          <a:spcPts val="1400"/>
                        </a:spcBef>
                        <a:spcAft>
                          <a:spcPts val="0"/>
                        </a:spcAft>
                      </a:pPr>
                      <a:r>
                        <a:rPr lang="en-US" sz="2400" dirty="0">
                          <a:solidFill>
                            <a:schemeClr val="tx1"/>
                          </a:solidFill>
                          <a:effectLst/>
                          <a:latin typeface="Arial" panose="020B0604020202020204" pitchFamily="34" charset="0"/>
                          <a:cs typeface="Arial" panose="020B0604020202020204" pitchFamily="34" charset="0"/>
                        </a:rPr>
                        <a:t>ACTION: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1400"/>
                        </a:spcBef>
                      </a:pPr>
                      <a:r>
                        <a:rPr lang="en-US" sz="2400" b="0" kern="1200" dirty="0" smtClean="0">
                          <a:solidFill>
                            <a:schemeClr val="dk1"/>
                          </a:solidFill>
                          <a:latin typeface="+mj-lt"/>
                          <a:ea typeface="+mn-ea"/>
                          <a:cs typeface="+mn-cs"/>
                        </a:rPr>
                        <a:t>Identify </a:t>
                      </a:r>
                      <a:r>
                        <a:rPr lang="en-US" sz="2400" b="0" kern="1200" baseline="0" dirty="0" smtClean="0">
                          <a:solidFill>
                            <a:schemeClr val="dk1"/>
                          </a:solidFill>
                          <a:latin typeface="+mj-lt"/>
                          <a:ea typeface="+mn-ea"/>
                          <a:cs typeface="+mn-cs"/>
                        </a:rPr>
                        <a:t>ground signs in an </a:t>
                      </a:r>
                      <a:r>
                        <a:rPr lang="en-US" sz="2400" b="0" kern="1200" dirty="0" smtClean="0">
                          <a:solidFill>
                            <a:schemeClr val="dk1"/>
                          </a:solidFill>
                          <a:latin typeface="+mn-lt"/>
                          <a:ea typeface="+mn-ea"/>
                          <a:cs typeface="+mn-cs"/>
                        </a:rPr>
                        <a:t>Improvised Explosive Devices (IEDs)</a:t>
                      </a:r>
                      <a:r>
                        <a:rPr lang="en-US" sz="2400" b="0" kern="1200" baseline="0" dirty="0" smtClean="0">
                          <a:solidFill>
                            <a:schemeClr val="dk1"/>
                          </a:solidFill>
                          <a:latin typeface="+mj-lt"/>
                          <a:ea typeface="+mn-ea"/>
                          <a:cs typeface="+mn-cs"/>
                        </a:rPr>
                        <a:t> environment</a:t>
                      </a:r>
                      <a:endParaRPr lang="en-US" sz="2400" b="0" dirty="0">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1261">
                <a:tc>
                  <a:txBody>
                    <a:bodyPr/>
                    <a:lstStyle/>
                    <a:p>
                      <a:pPr marL="0" marR="0">
                        <a:lnSpc>
                          <a:spcPct val="100000"/>
                        </a:lnSpc>
                        <a:spcBef>
                          <a:spcPts val="1400"/>
                        </a:spcBef>
                        <a:spcAft>
                          <a:spcPts val="0"/>
                        </a:spcAft>
                      </a:pPr>
                      <a:r>
                        <a:rPr lang="en-US" sz="2400" dirty="0">
                          <a:solidFill>
                            <a:schemeClr val="tx1"/>
                          </a:solidFill>
                          <a:effectLst/>
                          <a:latin typeface="Arial" panose="020B0604020202020204" pitchFamily="34" charset="0"/>
                          <a:cs typeface="Arial" panose="020B0604020202020204" pitchFamily="34" charset="0"/>
                        </a:rPr>
                        <a:t>CONDITION: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1400"/>
                        </a:spcBef>
                      </a:pPr>
                      <a:r>
                        <a:rPr lang="en-US" sz="2000" kern="1200" baseline="0" dirty="0" smtClean="0">
                          <a:solidFill>
                            <a:schemeClr val="dk1"/>
                          </a:solidFill>
                          <a:latin typeface="+mj-lt"/>
                          <a:ea typeface="+mn-ea"/>
                          <a:cs typeface="+mn-cs"/>
                        </a:rPr>
                        <a:t>In a classroom setting and field environment, given PowerPoint presentation, students resources, instructional materials, and equipment</a:t>
                      </a:r>
                      <a:endParaRPr lang="en-US" sz="2000" baseline="0" dirty="0" smtClean="0">
                        <a:latin typeface="+mj-lt"/>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43874">
                <a:tc>
                  <a:txBody>
                    <a:bodyPr/>
                    <a:lstStyle/>
                    <a:p>
                      <a:pPr marL="0" marR="0">
                        <a:lnSpc>
                          <a:spcPct val="100000"/>
                        </a:lnSpc>
                        <a:spcBef>
                          <a:spcPts val="1400"/>
                        </a:spcBef>
                        <a:spcAft>
                          <a:spcPts val="0"/>
                        </a:spcAft>
                      </a:pPr>
                      <a:r>
                        <a:rPr lang="en-US" sz="2400" dirty="0">
                          <a:solidFill>
                            <a:schemeClr val="tx1"/>
                          </a:solidFill>
                          <a:effectLst/>
                          <a:latin typeface="Arial" panose="020B0604020202020204" pitchFamily="34" charset="0"/>
                          <a:cs typeface="Arial" panose="020B0604020202020204" pitchFamily="34" charset="0"/>
                        </a:rPr>
                        <a:t>STANDARD:</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kern="1200" dirty="0" smtClean="0">
                          <a:solidFill>
                            <a:schemeClr val="dk1"/>
                          </a:solidFill>
                          <a:latin typeface="+mj-lt"/>
                          <a:ea typeface="+mn-ea"/>
                          <a:cs typeface="+mn-cs"/>
                        </a:rPr>
                        <a:t>Identify ground signs IAW ATP 3-90.37, STP 33-CIED-SM-TG and appendix C of this lesson. Must achieve a score of 80% or greater on course examination rubrics. The identification  will include:</a:t>
                      </a:r>
                    </a:p>
                    <a:p>
                      <a:r>
                        <a:rPr lang="en-US" sz="2200" b="0" kern="1200" dirty="0" smtClean="0">
                          <a:solidFill>
                            <a:schemeClr val="dk1"/>
                          </a:solidFill>
                          <a:latin typeface="+mj-lt"/>
                          <a:ea typeface="+mn-ea"/>
                          <a:cs typeface="+mn-cs"/>
                        </a:rPr>
                        <a:t>    1. Review Observation</a:t>
                      </a:r>
                      <a:r>
                        <a:rPr lang="en-US" sz="2200" b="0" kern="1200" baseline="0" dirty="0" smtClean="0">
                          <a:solidFill>
                            <a:schemeClr val="dk1"/>
                          </a:solidFill>
                          <a:latin typeface="+mj-lt"/>
                          <a:ea typeface="+mn-ea"/>
                          <a:cs typeface="+mn-cs"/>
                        </a:rPr>
                        <a:t> </a:t>
                      </a:r>
                      <a:r>
                        <a:rPr lang="en-US" sz="2200" b="0" kern="1200" dirty="0" smtClean="0">
                          <a:solidFill>
                            <a:schemeClr val="dk1"/>
                          </a:solidFill>
                          <a:latin typeface="+mj-lt"/>
                          <a:ea typeface="+mn-ea"/>
                          <a:cs typeface="+mn-cs"/>
                        </a:rPr>
                        <a:t>Principles</a:t>
                      </a:r>
                    </a:p>
                    <a:p>
                      <a:r>
                        <a:rPr lang="en-US" sz="2200" b="0" kern="1200" dirty="0" smtClean="0">
                          <a:solidFill>
                            <a:schemeClr val="tx1"/>
                          </a:solidFill>
                          <a:latin typeface="+mj-lt"/>
                          <a:ea typeface="+mn-ea"/>
                          <a:cs typeface="+mn-cs"/>
                        </a:rPr>
                        <a:t>    2. Recognize Indicators of Ground Signs and IED Markers</a:t>
                      </a:r>
                    </a:p>
                    <a:p>
                      <a:r>
                        <a:rPr lang="en-US" sz="2200" b="0" kern="1200" dirty="0" smtClean="0">
                          <a:solidFill>
                            <a:schemeClr val="tx1"/>
                          </a:solidFill>
                          <a:latin typeface="+mj-lt"/>
                          <a:ea typeface="+mn-ea"/>
                          <a:cs typeface="+mn-cs"/>
                        </a:rPr>
                        <a:t>    3. Identify IED Emplacement</a:t>
                      </a:r>
                      <a:endParaRPr lang="en-US" sz="2200" b="0" baseline="0" dirty="0" smtClean="0">
                        <a:solidFill>
                          <a:schemeClr val="tx1"/>
                        </a:solidFill>
                        <a:latin typeface="Arial" pitchFamily="34" charset="0"/>
                        <a:cs typeface="Arial" pitchFamily="34" charset="0"/>
                      </a:endParaRPr>
                    </a:p>
                    <a:p>
                      <a:r>
                        <a:rPr lang="en-US" sz="2200" b="1" baseline="0" dirty="0" smtClean="0">
                          <a:latin typeface="Arial" pitchFamily="34" charset="0"/>
                          <a:cs typeface="Arial" pitchFamily="34" charset="0"/>
                        </a:rPr>
                        <a:t>             Learning Domain: </a:t>
                      </a:r>
                      <a:r>
                        <a:rPr lang="en-US" sz="2200" baseline="0" dirty="0" smtClean="0">
                          <a:latin typeface="Arial" pitchFamily="34" charset="0"/>
                          <a:cs typeface="Arial" pitchFamily="34" charset="0"/>
                        </a:rPr>
                        <a:t>Cognitive</a:t>
                      </a:r>
                      <a:endParaRPr lang="en-US" sz="2200" baseline="0" dirty="0" smtClean="0">
                        <a:solidFill>
                          <a:schemeClr val="tx1"/>
                        </a:solidFill>
                        <a:latin typeface="Arial" pitchFamily="34" charset="0"/>
                        <a:cs typeface="Arial" pitchFamily="34" charset="0"/>
                      </a:endParaRPr>
                    </a:p>
                    <a:p>
                      <a:r>
                        <a:rPr lang="en-US" sz="2200" b="1" baseline="0" dirty="0" smtClean="0">
                          <a:solidFill>
                            <a:schemeClr val="tx1"/>
                          </a:solidFill>
                          <a:latin typeface="Arial" pitchFamily="34" charset="0"/>
                          <a:cs typeface="Arial" pitchFamily="34" charset="0"/>
                        </a:rPr>
                        <a:t>             Learning Level: </a:t>
                      </a:r>
                      <a:r>
                        <a:rPr lang="en-US" sz="2200" baseline="0" dirty="0" smtClean="0">
                          <a:solidFill>
                            <a:schemeClr val="tx1"/>
                          </a:solidFill>
                          <a:latin typeface="Arial" pitchFamily="34" charset="0"/>
                          <a:cs typeface="Arial" pitchFamily="34" charset="0"/>
                        </a:rPr>
                        <a:t>Knowledge</a:t>
                      </a:r>
                      <a:endParaRPr lang="en-US" sz="2200" b="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z="1100" smtClean="0">
                <a:latin typeface="+mj-lt"/>
              </a:rPr>
              <a:pPr>
                <a:defRPr/>
              </a:pPr>
              <a:t>20</a:t>
            </a:fld>
            <a:endParaRPr lang="en-US" sz="1100" dirty="0">
              <a:latin typeface="+mj-lt"/>
            </a:endParaRPr>
          </a:p>
        </p:txBody>
      </p:sp>
      <p:sp>
        <p:nvSpPr>
          <p:cNvPr id="5" name="TextBox 4"/>
          <p:cNvSpPr txBox="1"/>
          <p:nvPr/>
        </p:nvSpPr>
        <p:spPr>
          <a:xfrm>
            <a:off x="0" y="304800"/>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304800" y="1381542"/>
            <a:ext cx="4648200" cy="1723549"/>
          </a:xfrm>
          <a:prstGeom prst="rect">
            <a:avLst/>
          </a:prstGeom>
          <a:noFill/>
        </p:spPr>
        <p:txBody>
          <a:bodyPr wrap="square" rtlCol="0">
            <a:spAutoFit/>
          </a:bodyPr>
          <a:lstStyle/>
          <a:p>
            <a:pPr marL="457200" indent="-457200">
              <a:buAutoNum type="arabicPeriod"/>
            </a:pPr>
            <a:r>
              <a:rPr lang="en-US" sz="2200" dirty="0" smtClean="0">
                <a:latin typeface="Arial" pitchFamily="34" charset="0"/>
                <a:cs typeface="Arial" pitchFamily="34" charset="0"/>
              </a:rPr>
              <a:t>Scanning is defined as the thorough examination of a certain feature in the area.  True or False?</a:t>
            </a:r>
          </a:p>
          <a:p>
            <a:endParaRPr lang="en-US" dirty="0">
              <a:latin typeface="Arial" pitchFamily="34" charset="0"/>
              <a:cs typeface="Arial" pitchFamily="34" charset="0"/>
            </a:endParaRPr>
          </a:p>
        </p:txBody>
      </p:sp>
      <p:sp>
        <p:nvSpPr>
          <p:cNvPr id="7" name="TextBox 6"/>
          <p:cNvSpPr txBox="1"/>
          <p:nvPr/>
        </p:nvSpPr>
        <p:spPr>
          <a:xfrm>
            <a:off x="304800" y="2882205"/>
            <a:ext cx="4724400" cy="1384995"/>
          </a:xfrm>
          <a:prstGeom prst="rect">
            <a:avLst/>
          </a:prstGeom>
          <a:noFill/>
        </p:spPr>
        <p:txBody>
          <a:bodyPr wrap="square" rtlCol="0">
            <a:spAutoFit/>
          </a:bodyPr>
          <a:lstStyle/>
          <a:p>
            <a:pPr marL="457200" indent="-457200"/>
            <a:r>
              <a:rPr lang="en-US" sz="2200" dirty="0" smtClean="0">
                <a:latin typeface="Arial" pitchFamily="34" charset="0"/>
                <a:cs typeface="Arial" pitchFamily="34" charset="0"/>
              </a:rPr>
              <a:t>2.   Observation is a function  of mentally processing images from the eyes.  True of False?</a:t>
            </a:r>
          </a:p>
          <a:p>
            <a:endParaRPr lang="en-US" dirty="0">
              <a:latin typeface="Arial" pitchFamily="34" charset="0"/>
              <a:cs typeface="Arial" pitchFamily="34" charset="0"/>
            </a:endParaRPr>
          </a:p>
        </p:txBody>
      </p:sp>
      <p:sp>
        <p:nvSpPr>
          <p:cNvPr id="9" name="TextBox 8"/>
          <p:cNvSpPr txBox="1"/>
          <p:nvPr/>
        </p:nvSpPr>
        <p:spPr>
          <a:xfrm>
            <a:off x="304800" y="4124742"/>
            <a:ext cx="4495799" cy="2123658"/>
          </a:xfrm>
          <a:prstGeom prst="rect">
            <a:avLst/>
          </a:prstGeom>
          <a:noFill/>
        </p:spPr>
        <p:txBody>
          <a:bodyPr wrap="square" rtlCol="0">
            <a:spAutoFit/>
          </a:bodyPr>
          <a:lstStyle/>
          <a:p>
            <a:pPr marL="457200" indent="-457200"/>
            <a:r>
              <a:rPr lang="en-US" sz="2200" dirty="0" smtClean="0">
                <a:latin typeface="Arial" pitchFamily="34" charset="0"/>
                <a:cs typeface="Arial" pitchFamily="34" charset="0"/>
              </a:rPr>
              <a:t>3.   Approximately how long should you wait for eyes to adjust your night visions?</a:t>
            </a:r>
          </a:p>
          <a:p>
            <a:pPr lvl="1">
              <a:buFont typeface="+mj-lt"/>
              <a:buAutoNum type="alphaLcPeriod"/>
            </a:pPr>
            <a:r>
              <a:rPr lang="en-US" sz="2200" dirty="0" smtClean="0">
                <a:latin typeface="Arial" pitchFamily="34" charset="0"/>
                <a:cs typeface="Arial" pitchFamily="34" charset="0"/>
              </a:rPr>
              <a:t>10 min		c. 20 min</a:t>
            </a:r>
          </a:p>
          <a:p>
            <a:pPr lvl="1">
              <a:buFont typeface="+mj-lt"/>
              <a:buAutoNum type="alphaLcPeriod"/>
            </a:pPr>
            <a:r>
              <a:rPr lang="en-US" sz="2200" dirty="0" smtClean="0">
                <a:latin typeface="Arial" pitchFamily="34" charset="0"/>
                <a:cs typeface="Arial" pitchFamily="34" charset="0"/>
              </a:rPr>
              <a:t>15 min		d. 30 min</a:t>
            </a:r>
          </a:p>
          <a:p>
            <a:endParaRPr lang="en-US" sz="2200" dirty="0">
              <a:latin typeface="Arial" pitchFamily="34" charset="0"/>
              <a:cs typeface="Arial" pitchFamily="34" charset="0"/>
            </a:endParaRPr>
          </a:p>
        </p:txBody>
      </p:sp>
      <p:sp>
        <p:nvSpPr>
          <p:cNvPr id="10" name="TextBox 9"/>
          <p:cNvSpPr txBox="1"/>
          <p:nvPr/>
        </p:nvSpPr>
        <p:spPr>
          <a:xfrm>
            <a:off x="5486400" y="1676400"/>
            <a:ext cx="2743200" cy="430887"/>
          </a:xfrm>
          <a:prstGeom prst="rect">
            <a:avLst/>
          </a:prstGeom>
          <a:solidFill>
            <a:srgbClr val="FFFF00"/>
          </a:solidFill>
          <a:ln>
            <a:solidFill>
              <a:schemeClr val="bg1"/>
            </a:solidFill>
          </a:ln>
        </p:spPr>
        <p:txBody>
          <a:bodyPr wrap="square" rtlCol="0">
            <a:spAutoFit/>
          </a:bodyPr>
          <a:lstStyle/>
          <a:p>
            <a:pPr marL="457200" indent="-457200" algn="ctr"/>
            <a:r>
              <a:rPr lang="en-US" sz="2200" dirty="0" smtClean="0">
                <a:latin typeface="Arial" pitchFamily="34" charset="0"/>
                <a:cs typeface="Arial" pitchFamily="34" charset="0"/>
              </a:rPr>
              <a:t>False</a:t>
            </a:r>
            <a:endParaRPr lang="en-US" dirty="0">
              <a:solidFill>
                <a:srgbClr val="FF0000"/>
              </a:solidFill>
              <a:latin typeface="Arial" pitchFamily="34" charset="0"/>
              <a:cs typeface="Arial" pitchFamily="34" charset="0"/>
            </a:endParaRPr>
          </a:p>
        </p:txBody>
      </p:sp>
      <p:sp>
        <p:nvSpPr>
          <p:cNvPr id="11" name="TextBox 10"/>
          <p:cNvSpPr txBox="1"/>
          <p:nvPr/>
        </p:nvSpPr>
        <p:spPr>
          <a:xfrm>
            <a:off x="5486400" y="3200400"/>
            <a:ext cx="2743200" cy="430887"/>
          </a:xfrm>
          <a:prstGeom prst="rect">
            <a:avLst/>
          </a:prstGeom>
          <a:solidFill>
            <a:srgbClr val="FFFF00"/>
          </a:solidFill>
          <a:ln>
            <a:solidFill>
              <a:schemeClr val="bg1"/>
            </a:solidFill>
          </a:ln>
        </p:spPr>
        <p:txBody>
          <a:bodyPr wrap="square" rtlCol="0">
            <a:spAutoFit/>
          </a:bodyPr>
          <a:lstStyle/>
          <a:p>
            <a:pPr marL="279400" indent="-279400" algn="ctr"/>
            <a:r>
              <a:rPr lang="en-US" sz="2200" dirty="0" smtClean="0">
                <a:latin typeface="Arial" pitchFamily="34" charset="0"/>
                <a:cs typeface="Arial" pitchFamily="34" charset="0"/>
              </a:rPr>
              <a:t>True</a:t>
            </a:r>
            <a:endParaRPr lang="en-US" dirty="0">
              <a:latin typeface="Arial" pitchFamily="34" charset="0"/>
              <a:cs typeface="Arial" pitchFamily="34" charset="0"/>
            </a:endParaRPr>
          </a:p>
        </p:txBody>
      </p:sp>
      <p:sp>
        <p:nvSpPr>
          <p:cNvPr id="12" name="TextBox 11"/>
          <p:cNvSpPr txBox="1"/>
          <p:nvPr/>
        </p:nvSpPr>
        <p:spPr>
          <a:xfrm>
            <a:off x="5486400" y="4522113"/>
            <a:ext cx="2743200" cy="430887"/>
          </a:xfrm>
          <a:prstGeom prst="rect">
            <a:avLst/>
          </a:prstGeom>
          <a:solidFill>
            <a:srgbClr val="FFFF00"/>
          </a:solidFill>
          <a:ln>
            <a:solidFill>
              <a:schemeClr val="bg1"/>
            </a:solidFill>
          </a:ln>
        </p:spPr>
        <p:txBody>
          <a:bodyPr wrap="square" rtlCol="0">
            <a:spAutoFit/>
          </a:bodyPr>
          <a:lstStyle/>
          <a:p>
            <a:pPr marL="279400" lvl="1" indent="4763" algn="ctr"/>
            <a:r>
              <a:rPr lang="en-US" sz="2200" dirty="0" smtClean="0">
                <a:latin typeface="Arial" pitchFamily="34" charset="0"/>
                <a:cs typeface="Arial" pitchFamily="34" charset="0"/>
              </a:rPr>
              <a:t>d. 30 min</a:t>
            </a:r>
            <a:endParaRPr lang="en-US"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304800"/>
            <a:ext cx="7315200" cy="661027"/>
          </a:xfrm>
        </p:spPr>
        <p:txBody>
          <a:bodyPr>
            <a:noAutofit/>
          </a:bodyPr>
          <a:lstStyle/>
          <a:p>
            <a:r>
              <a:rPr lang="en-US" sz="2800" dirty="0" smtClean="0">
                <a:solidFill>
                  <a:schemeClr val="dk1"/>
                </a:solidFill>
              </a:rPr>
              <a:t>Recognize Indicators of Ground Signs </a:t>
            </a:r>
            <a:endParaRPr lang="en-US" sz="2800" dirty="0"/>
          </a:p>
        </p:txBody>
      </p:sp>
      <p:sp>
        <p:nvSpPr>
          <p:cNvPr id="11" name="Content Placeholder 4"/>
          <p:cNvSpPr>
            <a:spLocks noGrp="1"/>
          </p:cNvSpPr>
          <p:nvPr>
            <p:ph idx="1"/>
          </p:nvPr>
        </p:nvSpPr>
        <p:spPr bwMode="auto">
          <a:xfrm>
            <a:off x="381000" y="2209801"/>
            <a:ext cx="8382000" cy="3886200"/>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ts val="1400"/>
              </a:spcBef>
              <a:defRPr/>
            </a:pPr>
            <a:r>
              <a:rPr lang="en-US" sz="2800" dirty="0" smtClean="0">
                <a:ea typeface="Arial Unicode MS" pitchFamily="34" charset="-128"/>
              </a:rPr>
              <a:t>Small piece of the puzzle that help identify a possible threat.</a:t>
            </a:r>
          </a:p>
          <a:p>
            <a:pPr marL="225425" indent="-225425" eaLnBrk="1" hangingPunct="1">
              <a:spcBef>
                <a:spcPts val="1400"/>
              </a:spcBef>
              <a:defRPr/>
            </a:pPr>
            <a:r>
              <a:rPr lang="en-US" sz="2800" dirty="0" smtClean="0">
                <a:ea typeface="Arial Unicode MS" pitchFamily="34" charset="-128"/>
              </a:rPr>
              <a:t>Can be stacked rocks, disturbed earth, or parts of a road way that everyone seems to avoid.</a:t>
            </a:r>
          </a:p>
          <a:p>
            <a:pPr marL="225425" indent="-225425" eaLnBrk="1" hangingPunct="1">
              <a:spcBef>
                <a:spcPts val="1400"/>
              </a:spcBef>
              <a:defRPr/>
            </a:pPr>
            <a:r>
              <a:rPr lang="en-US" sz="2800" dirty="0" smtClean="0">
                <a:ea typeface="Arial Unicode MS" pitchFamily="34" charset="-128"/>
              </a:rPr>
              <a:t>Could be ground signs, markers, or anything that doesn’t seem to belong.</a:t>
            </a:r>
          </a:p>
          <a:p>
            <a:pPr marL="225425" indent="-225425" eaLnBrk="1" hangingPunct="1">
              <a:spcBef>
                <a:spcPts val="1400"/>
              </a:spcBef>
              <a:defRPr/>
            </a:pPr>
            <a:r>
              <a:rPr lang="en-US" sz="2800" dirty="0" smtClean="0">
                <a:ea typeface="Arial" charset="0"/>
              </a:rPr>
              <a:t>Indicators do not have to be on the ground.</a:t>
            </a:r>
            <a:endParaRPr lang="en-US" sz="24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21</a:t>
            </a:fld>
            <a:endParaRPr lang="en-US" dirty="0">
              <a:latin typeface="Arial" pitchFamily="34" charset="0"/>
              <a:cs typeface="Arial" pitchFamily="34" charset="0"/>
            </a:endParaRPr>
          </a:p>
        </p:txBody>
      </p:sp>
      <p:sp>
        <p:nvSpPr>
          <p:cNvPr id="5" name="Rectangle 4"/>
          <p:cNvSpPr/>
          <p:nvPr/>
        </p:nvSpPr>
        <p:spPr>
          <a:xfrm>
            <a:off x="1066800" y="1295400"/>
            <a:ext cx="7250831" cy="646331"/>
          </a:xfrm>
          <a:prstGeom prst="rect">
            <a:avLst/>
          </a:prstGeom>
        </p:spPr>
        <p:txBody>
          <a:bodyPr wrap="none">
            <a:spAutoFit/>
          </a:bodyPr>
          <a:lstStyle/>
          <a:p>
            <a:r>
              <a:rPr lang="en-US" sz="3600" b="1" dirty="0" smtClean="0">
                <a:solidFill>
                  <a:schemeClr val="dk1"/>
                </a:solidFill>
              </a:rPr>
              <a:t>What are </a:t>
            </a:r>
            <a:r>
              <a:rPr lang="en-US" sz="3600" b="1" u="sng" dirty="0" smtClean="0">
                <a:solidFill>
                  <a:schemeClr val="dk1"/>
                </a:solidFill>
              </a:rPr>
              <a:t>indicators</a:t>
            </a:r>
            <a:r>
              <a:rPr lang="en-US" sz="3600" b="1" dirty="0" smtClean="0">
                <a:solidFill>
                  <a:schemeClr val="dk1"/>
                </a:solidFill>
              </a:rPr>
              <a:t> of ground signs?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Scan for Indicators</a:t>
            </a:r>
            <a:endParaRPr lang="en-US" sz="2800" dirty="0"/>
          </a:p>
        </p:txBody>
      </p:sp>
      <p:sp>
        <p:nvSpPr>
          <p:cNvPr id="11" name="Content Placeholder 2"/>
          <p:cNvSpPr>
            <a:spLocks noGrp="1"/>
          </p:cNvSpPr>
          <p:nvPr>
            <p:ph idx="1"/>
          </p:nvPr>
        </p:nvSpPr>
        <p:spPr bwMode="auto">
          <a:xfrm>
            <a:off x="76200" y="762000"/>
            <a:ext cx="8686800" cy="5665037"/>
          </a:xfrm>
          <a:noFill/>
          <a:ln>
            <a:miter lim="800000"/>
            <a:headEnd/>
            <a:tailEnd/>
          </a:ln>
        </p:spPr>
        <p:txBody>
          <a:bodyPr vert="horz" wrap="square" lIns="91440" tIns="45720" rIns="91440" bIns="45720" numCol="1" anchor="t" anchorCtr="0" compatLnSpc="1">
            <a:prstTxWarp prst="textNoShape">
              <a:avLst/>
            </a:prstTxWarp>
          </a:bodyPr>
          <a:lstStyle/>
          <a:p>
            <a:pPr marL="795338" lvl="1" indent="-331788" eaLnBrk="1" hangingPunct="1">
              <a:buNone/>
              <a:defRPr/>
            </a:pPr>
            <a:endParaRPr lang="en-US" sz="2400" dirty="0" smtClean="0">
              <a:ea typeface="Arial Unicode MS" pitchFamily="34" charset="-128"/>
            </a:endParaRPr>
          </a:p>
          <a:p>
            <a:pPr marL="698500" lvl="1" indent="-234950" eaLnBrk="1" hangingPunct="1">
              <a:buFont typeface="Arial" pitchFamily="34" charset="0"/>
              <a:buChar char="•"/>
              <a:defRPr/>
            </a:pPr>
            <a:r>
              <a:rPr lang="en-US" dirty="0" smtClean="0">
                <a:ea typeface="Arial Unicode MS" pitchFamily="34" charset="-128"/>
              </a:rPr>
              <a:t>Ground signs, markers, or anything that doesn’t seem to belong could be an indicator.</a:t>
            </a:r>
            <a:endParaRPr lang="en-US" dirty="0" smtClean="0"/>
          </a:p>
          <a:p>
            <a:pPr lvl="3" eaLnBrk="1" hangingPunct="1"/>
            <a:endParaRPr lang="en-US" sz="20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22</a:t>
            </a:fld>
            <a:endParaRPr lang="en-US" dirty="0">
              <a:latin typeface="Arial" pitchFamily="34" charset="0"/>
              <a:cs typeface="Arial" pitchFamily="34" charset="0"/>
            </a:endParaRPr>
          </a:p>
        </p:txBody>
      </p:sp>
      <p:grpSp>
        <p:nvGrpSpPr>
          <p:cNvPr id="3" name="Group 2"/>
          <p:cNvGrpSpPr/>
          <p:nvPr/>
        </p:nvGrpSpPr>
        <p:grpSpPr>
          <a:xfrm>
            <a:off x="4648200" y="2819400"/>
            <a:ext cx="4038600" cy="3200400"/>
            <a:chOff x="4724400" y="2743200"/>
            <a:chExt cx="4038600" cy="3200400"/>
          </a:xfrm>
        </p:grpSpPr>
        <p:pic>
          <p:nvPicPr>
            <p:cNvPr id="12" name="Picture 2"/>
            <p:cNvPicPr>
              <a:picLocks noChangeAspect="1" noChangeArrowheads="1"/>
            </p:cNvPicPr>
            <p:nvPr/>
          </p:nvPicPr>
          <p:blipFill>
            <a:blip r:embed="rId3" cstate="email"/>
            <a:srcRect r="32203"/>
            <a:stretch>
              <a:fillRect/>
            </a:stretch>
          </p:blipFill>
          <p:spPr bwMode="auto">
            <a:xfrm>
              <a:off x="4724400" y="2743200"/>
              <a:ext cx="4038600" cy="3200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924800" y="4220290"/>
              <a:ext cx="838200" cy="584775"/>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Buried </a:t>
              </a:r>
            </a:p>
            <a:p>
              <a:pPr algn="ctr"/>
              <a:r>
                <a:rPr lang="en-US" sz="1600" dirty="0" smtClean="0">
                  <a:solidFill>
                    <a:schemeClr val="tx1"/>
                  </a:solidFill>
                  <a:latin typeface="Arial" pitchFamily="34" charset="0"/>
                  <a:cs typeface="Arial" pitchFamily="34" charset="0"/>
                </a:rPr>
                <a:t>Wire</a:t>
              </a:r>
              <a:endParaRPr lang="en-US" sz="1600" dirty="0">
                <a:solidFill>
                  <a:schemeClr val="tx1"/>
                </a:solidFill>
                <a:latin typeface="Arial" pitchFamily="34" charset="0"/>
                <a:cs typeface="Arial" pitchFamily="34" charset="0"/>
              </a:endParaRPr>
            </a:p>
          </p:txBody>
        </p:sp>
        <p:sp>
          <p:nvSpPr>
            <p:cNvPr id="10" name="Rectangle 9"/>
            <p:cNvSpPr/>
            <p:nvPr/>
          </p:nvSpPr>
          <p:spPr>
            <a:xfrm>
              <a:off x="7467600" y="2844225"/>
              <a:ext cx="1295400" cy="584775"/>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Reference</a:t>
              </a:r>
            </a:p>
            <a:p>
              <a:pPr algn="ctr"/>
              <a:r>
                <a:rPr lang="en-US" sz="1600" dirty="0" smtClean="0">
                  <a:solidFill>
                    <a:schemeClr val="tx1"/>
                  </a:solidFill>
                  <a:latin typeface="Arial" pitchFamily="34" charset="0"/>
                  <a:cs typeface="Arial" pitchFamily="34" charset="0"/>
                </a:rPr>
                <a:t> Markers</a:t>
              </a:r>
              <a:endParaRPr lang="en-US" sz="1600" dirty="0">
                <a:solidFill>
                  <a:schemeClr val="tx1"/>
                </a:solidFill>
                <a:latin typeface="Arial" pitchFamily="34" charset="0"/>
                <a:cs typeface="Arial" pitchFamily="34" charset="0"/>
              </a:endParaRPr>
            </a:p>
          </p:txBody>
        </p:sp>
      </p:grpSp>
      <p:grpSp>
        <p:nvGrpSpPr>
          <p:cNvPr id="2" name="Group 1"/>
          <p:cNvGrpSpPr/>
          <p:nvPr/>
        </p:nvGrpSpPr>
        <p:grpSpPr>
          <a:xfrm>
            <a:off x="457200" y="2276188"/>
            <a:ext cx="4038600" cy="3743612"/>
            <a:chOff x="638503" y="2276188"/>
            <a:chExt cx="4038600" cy="3743612"/>
          </a:xfrm>
        </p:grpSpPr>
        <p:pic>
          <p:nvPicPr>
            <p:cNvPr id="7" name="Picture 3"/>
            <p:cNvPicPr>
              <a:picLocks noChangeAspect="1" noChangeArrowheads="1"/>
            </p:cNvPicPr>
            <p:nvPr/>
          </p:nvPicPr>
          <p:blipFill rotWithShape="1">
            <a:blip r:embed="rId4" cstate="email"/>
            <a:srcRect l="18534" r="7820"/>
            <a:stretch/>
          </p:blipFill>
          <p:spPr bwMode="auto">
            <a:xfrm>
              <a:off x="638503" y="2276188"/>
              <a:ext cx="3675994" cy="37436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1" name="Rectangle 20"/>
            <p:cNvSpPr/>
            <p:nvPr/>
          </p:nvSpPr>
          <p:spPr>
            <a:xfrm>
              <a:off x="1857703" y="5334000"/>
              <a:ext cx="2819400" cy="338554"/>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Translated as: I Give My Life </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Make a Threat Assessment</a:t>
            </a:r>
            <a:endParaRPr lang="en-US" sz="2800" dirty="0"/>
          </a:p>
        </p:txBody>
      </p:sp>
      <p:sp>
        <p:nvSpPr>
          <p:cNvPr id="11" name="Content Placeholder 2"/>
          <p:cNvSpPr>
            <a:spLocks noGrp="1"/>
          </p:cNvSpPr>
          <p:nvPr>
            <p:ph idx="1"/>
          </p:nvPr>
        </p:nvSpPr>
        <p:spPr bwMode="auto">
          <a:xfrm>
            <a:off x="76200" y="1192963"/>
            <a:ext cx="8686800" cy="5665037"/>
          </a:xfrm>
          <a:noFill/>
          <a:ln>
            <a:miter lim="800000"/>
            <a:headEnd/>
            <a:tailEnd/>
          </a:ln>
        </p:spPr>
        <p:txBody>
          <a:bodyPr vert="horz" wrap="square" lIns="91440" tIns="45720" rIns="91440" bIns="45720" numCol="1" anchor="t" anchorCtr="0" compatLnSpc="1">
            <a:prstTxWarp prst="textNoShape">
              <a:avLst/>
            </a:prstTxWarp>
          </a:bodyPr>
          <a:lstStyle/>
          <a:p>
            <a:pPr marL="698500" lvl="1" indent="-234950" eaLnBrk="1" hangingPunct="1">
              <a:buFont typeface="Arial" pitchFamily="34" charset="0"/>
              <a:buChar char="•"/>
              <a:defRPr/>
            </a:pPr>
            <a:r>
              <a:rPr lang="en-US" dirty="0" smtClean="0"/>
              <a:t>Determine the enemy’s likely course of action using the Threat Triad.</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23</a:t>
            </a:fld>
            <a:endParaRPr lang="en-US" dirty="0">
              <a:latin typeface="Arial" pitchFamily="34" charset="0"/>
              <a:cs typeface="Arial" pitchFamily="34" charset="0"/>
            </a:endParaRPr>
          </a:p>
        </p:txBody>
      </p:sp>
      <p:pic>
        <p:nvPicPr>
          <p:cNvPr id="7" name="Picture 2"/>
          <p:cNvPicPr>
            <a:picLocks noChangeAspect="1" noChangeArrowheads="1"/>
          </p:cNvPicPr>
          <p:nvPr/>
        </p:nvPicPr>
        <p:blipFill>
          <a:blip r:embed="rId3" cstate="email"/>
          <a:srcRect/>
          <a:stretch>
            <a:fillRect/>
          </a:stretch>
        </p:blipFill>
        <p:spPr bwMode="auto">
          <a:xfrm>
            <a:off x="838200" y="2743200"/>
            <a:ext cx="3657600" cy="3200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4" cstate="email"/>
          <a:srcRect/>
          <a:stretch>
            <a:fillRect/>
          </a:stretch>
        </p:blipFill>
        <p:spPr bwMode="auto">
          <a:xfrm>
            <a:off x="4637314" y="2743200"/>
            <a:ext cx="3592286" cy="3200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Definition of a Ground Sign</a:t>
            </a:r>
            <a:endParaRPr lang="en-US" sz="2800" dirty="0"/>
          </a:p>
        </p:txBody>
      </p:sp>
      <p:sp>
        <p:nvSpPr>
          <p:cNvPr id="11" name="Content Placeholder 2"/>
          <p:cNvSpPr>
            <a:spLocks noGrp="1"/>
          </p:cNvSpPr>
          <p:nvPr>
            <p:ph idx="1"/>
          </p:nvPr>
        </p:nvSpPr>
        <p:spPr bwMode="auto">
          <a:xfrm>
            <a:off x="533400" y="1219200"/>
            <a:ext cx="7772400" cy="5665037"/>
          </a:xfrm>
          <a:noFill/>
          <a:ln>
            <a:miter lim="800000"/>
            <a:headEnd/>
            <a:tailEnd/>
          </a:ln>
        </p:spPr>
        <p:txBody>
          <a:bodyPr vert="horz" wrap="square" lIns="91440" tIns="45720" rIns="91440" bIns="45720" numCol="1" anchor="t" anchorCtr="0" compatLnSpc="1">
            <a:prstTxWarp prst="textNoShape">
              <a:avLst/>
            </a:prstTxWarp>
          </a:bodyPr>
          <a:lstStyle/>
          <a:p>
            <a:pPr marL="288925" indent="-250825" eaLnBrk="1" hangingPunct="1">
              <a:spcBef>
                <a:spcPts val="1400"/>
              </a:spcBef>
              <a:buFont typeface="Arial" pitchFamily="34" charset="0"/>
              <a:buChar char="•"/>
              <a:defRPr/>
            </a:pPr>
            <a:r>
              <a:rPr lang="en-US" sz="2800" dirty="0" smtClean="0">
                <a:ea typeface="Arial" charset="0"/>
              </a:rPr>
              <a:t>Any evidence of change from the natural state that is inflicted upon the environment by the passage of man, animal, or machinery.</a:t>
            </a:r>
          </a:p>
          <a:p>
            <a:pPr marL="568325" lvl="1" indent="-284163" eaLnBrk="1" hangingPunct="1">
              <a:spcBef>
                <a:spcPts val="1400"/>
              </a:spcBef>
              <a:buFont typeface="Arial" pitchFamily="34" charset="0"/>
              <a:buChar char="‒"/>
              <a:defRPr/>
            </a:pPr>
            <a:r>
              <a:rPr lang="en-US" sz="2400" dirty="0" smtClean="0">
                <a:ea typeface="Arial" charset="0"/>
              </a:rPr>
              <a:t>Concealment of an IED will inevitably leave an element of ground sign.</a:t>
            </a:r>
          </a:p>
          <a:p>
            <a:pPr marL="568325" lvl="1" indent="-284163" eaLnBrk="1" hangingPunct="1">
              <a:spcBef>
                <a:spcPts val="1400"/>
              </a:spcBef>
              <a:buFont typeface="Arial" pitchFamily="34" charset="0"/>
              <a:buChar char="‒"/>
              <a:defRPr/>
            </a:pPr>
            <a:r>
              <a:rPr lang="en-US" sz="2400" dirty="0" smtClean="0">
                <a:ea typeface="Arial" charset="0"/>
              </a:rPr>
              <a:t>Markers and indicators can be left to warn others of the presence of an IED.</a:t>
            </a:r>
          </a:p>
          <a:p>
            <a:pPr marL="568325" lvl="1" indent="-284163" eaLnBrk="1" hangingPunct="1">
              <a:spcBef>
                <a:spcPts val="1400"/>
              </a:spcBef>
              <a:buFont typeface="Arial" pitchFamily="34" charset="0"/>
              <a:buChar char="‒"/>
              <a:defRPr/>
            </a:pPr>
            <a:r>
              <a:rPr lang="en-US" sz="2400" dirty="0" smtClean="0">
                <a:ea typeface="Arial" charset="0"/>
              </a:rPr>
              <a:t>Environment plays a key part into the likely location of IEDs.</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24</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Ground Signs</a:t>
            </a:r>
            <a:endParaRPr lang="en-US" sz="2800" dirty="0"/>
          </a:p>
        </p:txBody>
      </p:sp>
      <p:sp>
        <p:nvSpPr>
          <p:cNvPr id="7" name="Content Placeholder 2"/>
          <p:cNvSpPr>
            <a:spLocks noGrp="1"/>
          </p:cNvSpPr>
          <p:nvPr>
            <p:ph idx="1"/>
          </p:nvPr>
        </p:nvSpPr>
        <p:spPr bwMode="auto">
          <a:xfrm>
            <a:off x="533400" y="1421563"/>
            <a:ext cx="7772400" cy="4217237"/>
          </a:xfrm>
          <a:noFill/>
          <a:ln>
            <a:miter lim="800000"/>
            <a:headEnd/>
            <a:tailEnd/>
          </a:ln>
        </p:spPr>
        <p:txBody>
          <a:bodyPr vert="horz" wrap="square" lIns="91440" tIns="45720" rIns="91440" bIns="45720" numCol="1" anchor="t" anchorCtr="0" compatLnSpc="1">
            <a:prstTxWarp prst="textNoShape">
              <a:avLst/>
            </a:prstTxWarp>
            <a:normAutofit/>
          </a:bodyPr>
          <a:lstStyle/>
          <a:p>
            <a:pPr marL="225425" indent="-225425" eaLnBrk="1" hangingPunct="1">
              <a:spcBef>
                <a:spcPts val="1000"/>
              </a:spcBef>
              <a:defRPr/>
            </a:pPr>
            <a:r>
              <a:rPr lang="en-US" sz="2800" dirty="0" smtClean="0"/>
              <a:t>Identify all potential indicators of IED emplacement on your route.</a:t>
            </a:r>
          </a:p>
          <a:p>
            <a:pPr marL="225425" indent="-225425" eaLnBrk="1" hangingPunct="1">
              <a:spcBef>
                <a:spcPts val="1000"/>
              </a:spcBef>
              <a:defRPr/>
            </a:pPr>
            <a:r>
              <a:rPr lang="en-US" sz="2800" dirty="0" smtClean="0"/>
              <a:t>Identifying these indicators left behind by the insurgents will enhance your threat assessment and target process</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25</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Ground Signs</a:t>
            </a:r>
            <a:endParaRPr lang="en-US" sz="2800" dirty="0"/>
          </a:p>
        </p:txBody>
      </p:sp>
      <p:sp>
        <p:nvSpPr>
          <p:cNvPr id="7" name="Content Placeholder 2"/>
          <p:cNvSpPr>
            <a:spLocks noGrp="1"/>
          </p:cNvSpPr>
          <p:nvPr>
            <p:ph idx="1"/>
          </p:nvPr>
        </p:nvSpPr>
        <p:spPr bwMode="auto">
          <a:xfrm>
            <a:off x="533400" y="1192963"/>
            <a:ext cx="7772400" cy="4217237"/>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225425" indent="-225425" eaLnBrk="1" hangingPunct="1">
              <a:spcBef>
                <a:spcPts val="1000"/>
              </a:spcBef>
              <a:defRPr/>
            </a:pPr>
            <a:r>
              <a:rPr lang="en-US" sz="2800" dirty="0" smtClean="0"/>
              <a:t>Identify all potential indicators of IED emplacement on your route.</a:t>
            </a:r>
          </a:p>
          <a:p>
            <a:pPr marL="225425" indent="-225425" eaLnBrk="1" hangingPunct="1">
              <a:spcBef>
                <a:spcPts val="1000"/>
              </a:spcBef>
              <a:defRPr/>
            </a:pPr>
            <a:r>
              <a:rPr lang="en-US" sz="2800" dirty="0" smtClean="0"/>
              <a:t>Identifying these indicators left behind by the insurgents will enhance your threat assessment and target process:</a:t>
            </a:r>
          </a:p>
          <a:p>
            <a:pPr marL="795338" lvl="1" indent="-331788" eaLnBrk="1" hangingPunct="1">
              <a:spcBef>
                <a:spcPts val="1000"/>
              </a:spcBef>
              <a:defRPr/>
            </a:pPr>
            <a:r>
              <a:rPr lang="en-US" sz="2400" dirty="0" smtClean="0"/>
              <a:t>Discardables		</a:t>
            </a:r>
          </a:p>
          <a:p>
            <a:pPr marL="795338" lvl="1" indent="-331788" eaLnBrk="1" hangingPunct="1">
              <a:spcBef>
                <a:spcPts val="1000"/>
              </a:spcBef>
              <a:defRPr/>
            </a:pPr>
            <a:r>
              <a:rPr lang="en-US" sz="2400" dirty="0" smtClean="0"/>
              <a:t>Color Changes		</a:t>
            </a:r>
          </a:p>
          <a:p>
            <a:pPr marL="795338" lvl="1" indent="-331788" eaLnBrk="1" hangingPunct="1">
              <a:spcBef>
                <a:spcPts val="1000"/>
              </a:spcBef>
              <a:defRPr/>
            </a:pPr>
            <a:r>
              <a:rPr lang="en-US" sz="2400" dirty="0" smtClean="0"/>
              <a:t>Regularity</a:t>
            </a:r>
          </a:p>
          <a:p>
            <a:pPr marL="795338" lvl="1" indent="-331788" eaLnBrk="1" hangingPunct="1">
              <a:spcBef>
                <a:spcPts val="1000"/>
              </a:spcBef>
              <a:defRPr/>
            </a:pPr>
            <a:r>
              <a:rPr lang="en-US" sz="2400" dirty="0" smtClean="0"/>
              <a:t>Transference</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26</a:t>
            </a:fld>
            <a:endParaRPr lang="en-US" dirty="0">
              <a:latin typeface="Arial" pitchFamily="34" charset="0"/>
              <a:cs typeface="Arial" pitchFamily="34" charset="0"/>
            </a:endParaRPr>
          </a:p>
        </p:txBody>
      </p:sp>
      <p:sp>
        <p:nvSpPr>
          <p:cNvPr id="6" name="TextBox 5"/>
          <p:cNvSpPr txBox="1"/>
          <p:nvPr/>
        </p:nvSpPr>
        <p:spPr>
          <a:xfrm>
            <a:off x="3996628" y="3581400"/>
            <a:ext cx="2632772" cy="1733808"/>
          </a:xfrm>
          <a:prstGeom prst="rect">
            <a:avLst/>
          </a:prstGeom>
          <a:noFill/>
        </p:spPr>
        <p:txBody>
          <a:bodyPr wrap="none" rtlCol="0">
            <a:spAutoFit/>
          </a:bodyPr>
          <a:lstStyle/>
          <a:p>
            <a:pPr marL="795338" lvl="1" indent="-331788">
              <a:spcBef>
                <a:spcPts val="1000"/>
              </a:spcBef>
              <a:buFont typeface="Arial" pitchFamily="34" charset="0"/>
              <a:buChar char="−"/>
              <a:defRPr/>
            </a:pPr>
            <a:r>
              <a:rPr lang="en-US" sz="2400" dirty="0" smtClean="0">
                <a:latin typeface="Arial" pitchFamily="34" charset="0"/>
                <a:cs typeface="Arial" pitchFamily="34" charset="0"/>
              </a:rPr>
              <a:t>Flattening</a:t>
            </a:r>
          </a:p>
          <a:p>
            <a:pPr marL="795338" lvl="1" indent="-331788">
              <a:spcBef>
                <a:spcPts val="1000"/>
              </a:spcBef>
              <a:buFont typeface="Arial" pitchFamily="34" charset="0"/>
              <a:buChar char="−"/>
              <a:defRPr/>
            </a:pPr>
            <a:r>
              <a:rPr lang="en-US" sz="2400" dirty="0" smtClean="0">
                <a:latin typeface="Arial" pitchFamily="34" charset="0"/>
                <a:cs typeface="Arial" pitchFamily="34" charset="0"/>
              </a:rPr>
              <a:t>Disturbance</a:t>
            </a:r>
          </a:p>
          <a:p>
            <a:pPr marL="338138" indent="-331788" algn="ctr">
              <a:spcBef>
                <a:spcPts val="1000"/>
              </a:spcBef>
              <a:buFont typeface="Arial" pitchFamily="34" charset="0"/>
              <a:buChar char="−"/>
              <a:defRPr/>
            </a:pPr>
            <a:r>
              <a:rPr lang="en-US" sz="2400" dirty="0" smtClean="0">
                <a:latin typeface="Arial" pitchFamily="34" charset="0"/>
                <a:cs typeface="Arial" pitchFamily="34" charset="0"/>
              </a:rPr>
              <a:t>Markers</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Common Discarded Articles</a:t>
            </a:r>
            <a:endParaRPr lang="en-US" sz="2800" dirty="0"/>
          </a:p>
        </p:txBody>
      </p:sp>
      <p:sp>
        <p:nvSpPr>
          <p:cNvPr id="7" name="Content Placeholder 2"/>
          <p:cNvSpPr>
            <a:spLocks noGrp="1"/>
          </p:cNvSpPr>
          <p:nvPr>
            <p:ph idx="1"/>
          </p:nvPr>
        </p:nvSpPr>
        <p:spPr bwMode="auto">
          <a:xfrm>
            <a:off x="76200" y="1192963"/>
            <a:ext cx="8686800" cy="2007437"/>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746125" lvl="1" indent="-282575" eaLnBrk="1" hangingPunct="1">
              <a:spcBef>
                <a:spcPts val="1400"/>
              </a:spcBef>
              <a:buFont typeface="Arial" pitchFamily="34" charset="0"/>
              <a:buChar char="•"/>
            </a:pPr>
            <a:r>
              <a:rPr lang="en-US" dirty="0" smtClean="0"/>
              <a:t>Common articles left behind at IED emplacement sites include:</a:t>
            </a:r>
          </a:p>
          <a:p>
            <a:pPr marL="1025525" lvl="2" indent="-284163" eaLnBrk="1" hangingPunct="1">
              <a:spcBef>
                <a:spcPts val="1400"/>
              </a:spcBef>
              <a:buFont typeface="Arial" pitchFamily="34" charset="0"/>
              <a:buChar char="-"/>
              <a:tabLst>
                <a:tab pos="1025525" algn="l"/>
              </a:tabLst>
            </a:pPr>
            <a:r>
              <a:rPr lang="en-US" dirty="0" smtClean="0"/>
              <a:t>Cigarette butts</a:t>
            </a:r>
          </a:p>
          <a:p>
            <a:pPr marL="1025525" lvl="2" indent="-284163" eaLnBrk="1" hangingPunct="1">
              <a:spcBef>
                <a:spcPts val="1400"/>
              </a:spcBef>
              <a:buFont typeface="Arial" pitchFamily="34" charset="0"/>
              <a:buChar char="-"/>
              <a:tabLst>
                <a:tab pos="1025525" algn="l"/>
              </a:tabLst>
            </a:pPr>
            <a:r>
              <a:rPr lang="en-US" dirty="0" smtClean="0"/>
              <a:t>Wire ends</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27</a:t>
            </a:fld>
            <a:endParaRPr lang="en-US" dirty="0">
              <a:latin typeface="Arial" pitchFamily="34" charset="0"/>
              <a:cs typeface="Arial" pitchFamily="34" charset="0"/>
            </a:endParaRPr>
          </a:p>
        </p:txBody>
      </p:sp>
      <p:sp>
        <p:nvSpPr>
          <p:cNvPr id="20" name="TextBox 19"/>
          <p:cNvSpPr txBox="1"/>
          <p:nvPr/>
        </p:nvSpPr>
        <p:spPr>
          <a:xfrm>
            <a:off x="4480197" y="2233136"/>
            <a:ext cx="2073003" cy="738664"/>
          </a:xfrm>
          <a:prstGeom prst="rect">
            <a:avLst/>
          </a:prstGeom>
          <a:noFill/>
        </p:spPr>
        <p:txBody>
          <a:bodyPr wrap="none" rtlCol="0">
            <a:spAutoFit/>
          </a:bodyPr>
          <a:lstStyle/>
          <a:p>
            <a:pPr marL="0" lvl="2">
              <a:buFont typeface="Arial" pitchFamily="34" charset="0"/>
              <a:buChar char="−"/>
            </a:pPr>
            <a:r>
              <a:rPr lang="en-US" sz="2400" dirty="0" smtClean="0">
                <a:latin typeface="Arial" pitchFamily="34" charset="0"/>
                <a:cs typeface="Arial" pitchFamily="34" charset="0"/>
              </a:rPr>
              <a:t>  Bits of tape</a:t>
            </a:r>
          </a:p>
          <a:p>
            <a:endParaRPr lang="en-US" dirty="0">
              <a:latin typeface="Arial" pitchFamily="34" charset="0"/>
              <a:cs typeface="Arial" pitchFamily="34" charset="0"/>
            </a:endParaRPr>
          </a:p>
        </p:txBody>
      </p:sp>
      <p:pic>
        <p:nvPicPr>
          <p:cNvPr id="21" name="Picture 20"/>
          <p:cNvPicPr>
            <a:picLocks noChangeAspect="1" noChangeArrowheads="1"/>
          </p:cNvPicPr>
          <p:nvPr/>
        </p:nvPicPr>
        <p:blipFill>
          <a:blip r:embed="rId3" cstate="email"/>
          <a:srcRect l="9091"/>
          <a:stretch>
            <a:fillRect/>
          </a:stretch>
        </p:blipFill>
        <p:spPr bwMode="auto">
          <a:xfrm>
            <a:off x="685800" y="3048000"/>
            <a:ext cx="3810000" cy="301050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9"/>
          <p:cNvPicPr>
            <a:picLocks noChangeAspect="1" noChangeArrowheads="1"/>
          </p:cNvPicPr>
          <p:nvPr/>
        </p:nvPicPr>
        <p:blipFill>
          <a:blip r:embed="rId4" cstate="email"/>
          <a:srcRect r="8929"/>
          <a:stretch>
            <a:fillRect/>
          </a:stretch>
        </p:blipFill>
        <p:spPr bwMode="auto">
          <a:xfrm>
            <a:off x="4648200" y="3048000"/>
            <a:ext cx="3886200" cy="303195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Ground Color Changes</a:t>
            </a:r>
            <a:endParaRPr lang="en-US" sz="2800" dirty="0"/>
          </a:p>
        </p:txBody>
      </p:sp>
      <p:sp>
        <p:nvSpPr>
          <p:cNvPr id="6" name="Content Placeholder 5"/>
          <p:cNvSpPr>
            <a:spLocks noGrp="1"/>
          </p:cNvSpPr>
          <p:nvPr>
            <p:ph idx="1"/>
          </p:nvPr>
        </p:nvSpPr>
        <p:spPr>
          <a:xfrm>
            <a:off x="0" y="1192963"/>
            <a:ext cx="8686800" cy="5665037"/>
          </a:xfrm>
        </p:spPr>
        <p:txBody>
          <a:bodyPr/>
          <a:lstStyle/>
          <a:p>
            <a:pPr lvl="1" indent="-325438" eaLnBrk="1" hangingPunct="1">
              <a:spcBef>
                <a:spcPts val="1400"/>
              </a:spcBef>
              <a:buFont typeface="Arial" pitchFamily="34" charset="0"/>
              <a:buChar char="•"/>
            </a:pPr>
            <a:r>
              <a:rPr lang="en-US" dirty="0" smtClean="0"/>
              <a:t>Soil from the hole may differ in color from the surrounding area.</a:t>
            </a:r>
          </a:p>
          <a:p>
            <a:pPr lvl="1" indent="-325438" eaLnBrk="1" hangingPunct="1">
              <a:spcBef>
                <a:spcPts val="1400"/>
              </a:spcBef>
              <a:buFont typeface="Arial" pitchFamily="34" charset="0"/>
              <a:buChar char="•"/>
            </a:pPr>
            <a:r>
              <a:rPr lang="en-US" dirty="0" smtClean="0"/>
              <a:t>Known to pour water or urine on the top of the emplaced IED to pack soil back into the hole.</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28</a:t>
            </a:fld>
            <a:endParaRPr lang="en-US" dirty="0">
              <a:latin typeface="Arial" pitchFamily="34" charset="0"/>
              <a:cs typeface="Arial" pitchFamily="34" charset="0"/>
            </a:endParaRPr>
          </a:p>
        </p:txBody>
      </p:sp>
      <p:pic>
        <p:nvPicPr>
          <p:cNvPr id="11" name="Picture 8"/>
          <p:cNvPicPr>
            <a:picLocks noChangeAspect="1" noChangeArrowheads="1"/>
          </p:cNvPicPr>
          <p:nvPr/>
        </p:nvPicPr>
        <p:blipFill>
          <a:blip r:embed="rId3" cstate="email"/>
          <a:srcRect l="12727"/>
          <a:stretch>
            <a:fillRect/>
          </a:stretch>
        </p:blipFill>
        <p:spPr bwMode="auto">
          <a:xfrm>
            <a:off x="838200" y="3352800"/>
            <a:ext cx="36576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4" cstate="email"/>
          <a:srcRect r="12727"/>
          <a:stretch>
            <a:fillRect/>
          </a:stretch>
        </p:blipFill>
        <p:spPr bwMode="auto">
          <a:xfrm>
            <a:off x="4648200" y="3352800"/>
            <a:ext cx="36576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email"/>
          <a:srcRect/>
          <a:stretch>
            <a:fillRect/>
          </a:stretch>
        </p:blipFill>
        <p:spPr bwMode="auto">
          <a:xfrm>
            <a:off x="4648200" y="3048000"/>
            <a:ext cx="35814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p:txBody>
          <a:bodyPr>
            <a:normAutofit/>
          </a:bodyPr>
          <a:lstStyle/>
          <a:p>
            <a:r>
              <a:rPr lang="en-US" sz="2800" dirty="0" smtClean="0"/>
              <a:t>Regularity</a:t>
            </a:r>
            <a:endParaRPr lang="en-US" sz="2800" dirty="0"/>
          </a:p>
        </p:txBody>
      </p:sp>
      <p:sp>
        <p:nvSpPr>
          <p:cNvPr id="6" name="Content Placeholder 5"/>
          <p:cNvSpPr>
            <a:spLocks noGrp="1"/>
          </p:cNvSpPr>
          <p:nvPr>
            <p:ph idx="1"/>
          </p:nvPr>
        </p:nvSpPr>
        <p:spPr>
          <a:xfrm>
            <a:off x="304800" y="1192963"/>
            <a:ext cx="8001000" cy="5665037"/>
          </a:xfrm>
        </p:spPr>
        <p:txBody>
          <a:bodyPr/>
          <a:lstStyle/>
          <a:p>
            <a:pPr marL="457200" indent="-457200" eaLnBrk="1" hangingPunct="1">
              <a:buFont typeface="Arial" pitchFamily="34" charset="0"/>
              <a:buChar char="•"/>
            </a:pPr>
            <a:r>
              <a:rPr lang="en-US" sz="2800" dirty="0" smtClean="0"/>
              <a:t>Unnatural Ground Lines</a:t>
            </a:r>
          </a:p>
          <a:p>
            <a:pPr marL="803275" indent="-282575" eaLnBrk="1" hangingPunct="1">
              <a:buFont typeface="Arial" pitchFamily="34" charset="0"/>
              <a:buChar char="-"/>
            </a:pPr>
            <a:r>
              <a:rPr lang="en-US" sz="2400" dirty="0" smtClean="0"/>
              <a:t>Look for unnatural lines that may be in circular, rectangular, or square shape which may reveal the outlines of mines or pressure plates.</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29</a:t>
            </a:fld>
            <a:endParaRPr lang="en-US" dirty="0">
              <a:latin typeface="Arial" pitchFamily="34" charset="0"/>
              <a:cs typeface="Arial" pitchFamily="34" charset="0"/>
            </a:endParaRPr>
          </a:p>
        </p:txBody>
      </p:sp>
      <p:grpSp>
        <p:nvGrpSpPr>
          <p:cNvPr id="3" name="Group 2"/>
          <p:cNvGrpSpPr/>
          <p:nvPr/>
        </p:nvGrpSpPr>
        <p:grpSpPr>
          <a:xfrm>
            <a:off x="762000" y="3048000"/>
            <a:ext cx="3733800" cy="2743200"/>
            <a:chOff x="762000" y="3048000"/>
            <a:chExt cx="3733800" cy="2743200"/>
          </a:xfrm>
        </p:grpSpPr>
        <p:pic>
          <p:nvPicPr>
            <p:cNvPr id="13" name="Picture 2"/>
            <p:cNvPicPr>
              <a:picLocks noChangeAspect="1" noChangeArrowheads="1"/>
            </p:cNvPicPr>
            <p:nvPr/>
          </p:nvPicPr>
          <p:blipFill>
            <a:blip r:embed="rId4" cstate="email"/>
            <a:srcRect l="9259"/>
            <a:stretch>
              <a:fillRect/>
            </a:stretch>
          </p:blipFill>
          <p:spPr bwMode="auto">
            <a:xfrm>
              <a:off x="762000" y="3048000"/>
              <a:ext cx="37338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Oval 4"/>
            <p:cNvSpPr>
              <a:spLocks noChangeArrowheads="1"/>
            </p:cNvSpPr>
            <p:nvPr/>
          </p:nvSpPr>
          <p:spPr bwMode="auto">
            <a:xfrm>
              <a:off x="1752600" y="3962400"/>
              <a:ext cx="1752600" cy="1524000"/>
            </a:xfrm>
            <a:prstGeom prst="ellipse">
              <a:avLst/>
            </a:prstGeom>
            <a:noFill/>
            <a:ln w="12700" algn="ctr">
              <a:solidFill>
                <a:srgbClr val="FF0000"/>
              </a:solidFill>
              <a:round/>
              <a:headEnd/>
              <a:tailEnd/>
            </a:ln>
          </p:spPr>
          <p:txBody>
            <a:bodyPr/>
            <a:lstStyle/>
            <a:p>
              <a:pPr eaLnBrk="0" hangingPunct="0"/>
              <a:endParaRPr lang="en-US" sz="2800" dirty="0">
                <a:latin typeface="Arial" pitchFamily="34" charset="0"/>
                <a:cs typeface="Arial" pitchFamily="34" charset="0"/>
              </a:endParaRPr>
            </a:p>
          </p:txBody>
        </p:sp>
        <p:sp>
          <p:nvSpPr>
            <p:cNvPr id="10" name="Oval 9"/>
            <p:cNvSpPr/>
            <p:nvPr/>
          </p:nvSpPr>
          <p:spPr>
            <a:xfrm flipH="1">
              <a:off x="1752600" y="3962400"/>
              <a:ext cx="1752600" cy="1524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grpSp>
        <p:nvGrpSpPr>
          <p:cNvPr id="2" name="Group 1"/>
          <p:cNvGrpSpPr/>
          <p:nvPr/>
        </p:nvGrpSpPr>
        <p:grpSpPr>
          <a:xfrm>
            <a:off x="4876800" y="3505199"/>
            <a:ext cx="838200" cy="1745571"/>
            <a:chOff x="5029200" y="3505200"/>
            <a:chExt cx="838200" cy="1580257"/>
          </a:xfrm>
        </p:grpSpPr>
        <p:cxnSp>
          <p:nvCxnSpPr>
            <p:cNvPr id="16" name="Straight Arrow Connector 7"/>
            <p:cNvCxnSpPr>
              <a:cxnSpLocks noChangeShapeType="1"/>
            </p:cNvCxnSpPr>
            <p:nvPr/>
          </p:nvCxnSpPr>
          <p:spPr bwMode="auto">
            <a:xfrm flipH="1" flipV="1">
              <a:off x="5105400" y="3505200"/>
              <a:ext cx="114300" cy="1295400"/>
            </a:xfrm>
            <a:prstGeom prst="straightConnector1">
              <a:avLst/>
            </a:prstGeom>
            <a:noFill/>
            <a:ln w="12700" algn="ctr">
              <a:solidFill>
                <a:srgbClr val="FF0000"/>
              </a:solidFill>
              <a:round/>
              <a:headEnd/>
              <a:tailEnd type="triangle" w="med" len="med"/>
            </a:ln>
          </p:spPr>
        </p:cxnSp>
        <p:sp>
          <p:nvSpPr>
            <p:cNvPr id="11" name="Rectangle 10"/>
            <p:cNvSpPr/>
            <p:nvPr/>
          </p:nvSpPr>
          <p:spPr>
            <a:xfrm>
              <a:off x="5029200" y="4746903"/>
              <a:ext cx="83820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Wire</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Review Observation Principles</a:t>
            </a:r>
            <a:endParaRPr lang="en-US" sz="2800" dirty="0"/>
          </a:p>
        </p:txBody>
      </p:sp>
      <p:sp>
        <p:nvSpPr>
          <p:cNvPr id="6" name="Content Placeholder 5"/>
          <p:cNvSpPr>
            <a:spLocks noGrp="1"/>
          </p:cNvSpPr>
          <p:nvPr>
            <p:ph idx="1"/>
          </p:nvPr>
        </p:nvSpPr>
        <p:spPr>
          <a:xfrm>
            <a:off x="609600" y="1219200"/>
            <a:ext cx="7696200" cy="5360237"/>
          </a:xfrm>
        </p:spPr>
        <p:txBody>
          <a:bodyPr/>
          <a:lstStyle/>
          <a:p>
            <a:pPr marL="225425" indent="-225425" defTabSz="971824" eaLnBrk="1" fontAlgn="auto" hangingPunct="1">
              <a:spcBef>
                <a:spcPts val="1000"/>
              </a:spcBef>
              <a:spcAft>
                <a:spcPts val="0"/>
              </a:spcAft>
              <a:buFont typeface="Arial" pitchFamily="34" charset="0"/>
              <a:buChar char="•"/>
              <a:defRPr/>
            </a:pPr>
            <a:r>
              <a:rPr lang="en-US" sz="2800" dirty="0" smtClean="0"/>
              <a:t>General observation principles</a:t>
            </a:r>
          </a:p>
          <a:p>
            <a:pPr marL="568325" lvl="1" indent="-331788" defTabSz="971824" eaLnBrk="1" fontAlgn="auto" hangingPunct="1">
              <a:spcBef>
                <a:spcPts val="1000"/>
              </a:spcBef>
              <a:spcAft>
                <a:spcPts val="0"/>
              </a:spcAft>
              <a:buFont typeface="Arial" pitchFamily="34" charset="0"/>
              <a:buChar char="–"/>
              <a:defRPr/>
            </a:pPr>
            <a:r>
              <a:rPr lang="en-US" sz="2400" dirty="0" smtClean="0"/>
              <a:t>Training the eyes requires training the mind.</a:t>
            </a:r>
          </a:p>
          <a:p>
            <a:pPr marL="914400" lvl="2" indent="-346075" defTabSz="971824" eaLnBrk="1" fontAlgn="auto" hangingPunct="1">
              <a:spcBef>
                <a:spcPts val="1000"/>
              </a:spcBef>
              <a:spcAft>
                <a:spcPts val="0"/>
              </a:spcAft>
              <a:defRPr/>
            </a:pPr>
            <a:r>
              <a:rPr lang="en-US" sz="2000" dirty="0" smtClean="0"/>
              <a:t>Eyes must be trained to notice little things-bending of grass when there is no wind</a:t>
            </a:r>
            <a:r>
              <a:rPr lang="en-US" dirty="0" smtClean="0"/>
              <a:t>.</a:t>
            </a:r>
          </a:p>
          <a:p>
            <a:pPr marL="568325" lvl="1" indent="-331788" defTabSz="971824" eaLnBrk="1" fontAlgn="auto" hangingPunct="1">
              <a:spcBef>
                <a:spcPts val="1000"/>
              </a:spcBef>
              <a:spcAft>
                <a:spcPts val="0"/>
              </a:spcAft>
              <a:buFont typeface="Arial" pitchFamily="34" charset="0"/>
              <a:buChar char="–"/>
              <a:defRPr/>
            </a:pPr>
            <a:r>
              <a:rPr lang="en-US" sz="2400" dirty="0" smtClean="0"/>
              <a:t>Learn to see things in proper perspective at distances.</a:t>
            </a:r>
          </a:p>
          <a:p>
            <a:pPr marL="914400" lvl="2" indent="-346075" defTabSz="971824" eaLnBrk="1" fontAlgn="auto" hangingPunct="1">
              <a:spcBef>
                <a:spcPts val="1000"/>
              </a:spcBef>
              <a:spcAft>
                <a:spcPts val="0"/>
              </a:spcAft>
              <a:defRPr/>
            </a:pPr>
            <a:r>
              <a:rPr lang="en-US" sz="2000" dirty="0" smtClean="0"/>
              <a:t>Learn to look through vegetation, not at it.</a:t>
            </a:r>
          </a:p>
          <a:p>
            <a:pPr marL="914400" lvl="2" indent="-346075" defTabSz="971824" eaLnBrk="1" fontAlgn="auto" hangingPunct="1">
              <a:spcBef>
                <a:spcPts val="1000"/>
              </a:spcBef>
              <a:spcAft>
                <a:spcPts val="0"/>
              </a:spcAft>
              <a:defRPr/>
            </a:pPr>
            <a:r>
              <a:rPr lang="en-US" sz="2000" dirty="0" smtClean="0"/>
              <a:t>When the sun is to your back, light will reflect from enemy’s optical equipment and visa versa.</a:t>
            </a:r>
          </a:p>
          <a:p>
            <a:pPr marL="568325" lvl="1" indent="-331788" defTabSz="971824" eaLnBrk="1" fontAlgn="auto" hangingPunct="1">
              <a:spcBef>
                <a:spcPts val="1000"/>
              </a:spcBef>
              <a:spcAft>
                <a:spcPts val="0"/>
              </a:spcAft>
              <a:buFont typeface="Arial" pitchFamily="34" charset="0"/>
              <a:buChar char="–"/>
              <a:defRPr/>
            </a:pPr>
            <a:r>
              <a:rPr lang="en-US" sz="2400" dirty="0" smtClean="0"/>
              <a:t>Factors affecting vision: Lack of vitamin A, colds, headaches, fatigue, narcotics, alcohol, smoking, exposure to bright light, etc.</a:t>
            </a:r>
          </a:p>
          <a:p>
            <a:endParaRPr lang="en-US" sz="24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z="1200" smtClean="0">
                <a:solidFill>
                  <a:schemeClr val="tx1"/>
                </a:solidFill>
                <a:latin typeface="Arial" pitchFamily="34" charset="0"/>
                <a:cs typeface="Arial" pitchFamily="34" charset="0"/>
              </a:rPr>
              <a:pPr>
                <a:defRPr/>
              </a:pPr>
              <a:t>3</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Ground Transference</a:t>
            </a:r>
            <a:endParaRPr lang="en-US" sz="2800" dirty="0"/>
          </a:p>
        </p:txBody>
      </p:sp>
      <p:sp>
        <p:nvSpPr>
          <p:cNvPr id="7" name="Content Placeholder 2"/>
          <p:cNvSpPr>
            <a:spLocks noGrp="1"/>
          </p:cNvSpPr>
          <p:nvPr>
            <p:ph idx="1"/>
          </p:nvPr>
        </p:nvSpPr>
        <p:spPr bwMode="auto">
          <a:xfrm>
            <a:off x="0" y="1219201"/>
            <a:ext cx="8686800" cy="2362200"/>
          </a:xfrm>
          <a:noFill/>
          <a:ln>
            <a:miter lim="800000"/>
            <a:headEnd/>
            <a:tailEnd/>
          </a:ln>
        </p:spPr>
        <p:txBody>
          <a:bodyPr vert="horz" wrap="square" lIns="91440" tIns="45720" rIns="91440" bIns="45720" numCol="1" anchor="t" anchorCtr="0" compatLnSpc="1">
            <a:prstTxWarp prst="textNoShape">
              <a:avLst/>
            </a:prstTxWarp>
          </a:bodyPr>
          <a:lstStyle/>
          <a:p>
            <a:pPr lvl="1" indent="-325438" eaLnBrk="1" hangingPunct="1">
              <a:buFont typeface="Arial" pitchFamily="34" charset="0"/>
              <a:buChar char="•"/>
              <a:defRPr/>
            </a:pPr>
            <a:r>
              <a:rPr lang="en-US" dirty="0" smtClean="0"/>
              <a:t>Occurs when an insurgent takes soil or any other material from one area to conceal an IED.</a:t>
            </a:r>
          </a:p>
          <a:p>
            <a:pPr lvl="1" indent="-325438" eaLnBrk="1" hangingPunct="1">
              <a:buFont typeface="Arial" pitchFamily="34" charset="0"/>
              <a:buChar char="•"/>
              <a:defRPr/>
            </a:pPr>
            <a:r>
              <a:rPr lang="en-US" dirty="0" smtClean="0"/>
              <a:t>Often the transferred material will not naturally blend in the surrounding area.</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30</a:t>
            </a:fld>
            <a:endParaRPr lang="en-US" dirty="0">
              <a:latin typeface="Arial" pitchFamily="34" charset="0"/>
              <a:cs typeface="Arial" pitchFamily="34" charset="0"/>
            </a:endParaRPr>
          </a:p>
        </p:txBody>
      </p:sp>
      <p:pic>
        <p:nvPicPr>
          <p:cNvPr id="21" name="Picture 1"/>
          <p:cNvPicPr>
            <a:picLocks noChangeAspect="1" noChangeArrowheads="1"/>
          </p:cNvPicPr>
          <p:nvPr/>
        </p:nvPicPr>
        <p:blipFill>
          <a:blip r:embed="rId3" cstate="email"/>
          <a:srcRect/>
          <a:stretch>
            <a:fillRect/>
          </a:stretch>
        </p:blipFill>
        <p:spPr bwMode="auto">
          <a:xfrm>
            <a:off x="4648200" y="3352800"/>
            <a:ext cx="4191000" cy="2971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1"/>
          <p:cNvGrpSpPr/>
          <p:nvPr/>
        </p:nvGrpSpPr>
        <p:grpSpPr>
          <a:xfrm>
            <a:off x="304800" y="3352800"/>
            <a:ext cx="4191000" cy="2971800"/>
            <a:chOff x="304800" y="3352800"/>
            <a:chExt cx="4191000" cy="2971800"/>
          </a:xfrm>
        </p:grpSpPr>
        <p:pic>
          <p:nvPicPr>
            <p:cNvPr id="15" name="Picture 2"/>
            <p:cNvPicPr>
              <a:picLocks noChangeAspect="1" noChangeArrowheads="1"/>
            </p:cNvPicPr>
            <p:nvPr/>
          </p:nvPicPr>
          <p:blipFill>
            <a:blip r:embed="rId4" cstate="email"/>
            <a:srcRect/>
            <a:stretch>
              <a:fillRect/>
            </a:stretch>
          </p:blipFill>
          <p:spPr bwMode="auto">
            <a:xfrm>
              <a:off x="304800" y="3352800"/>
              <a:ext cx="4191000" cy="2971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Oval 17"/>
            <p:cNvSpPr/>
            <p:nvPr/>
          </p:nvSpPr>
          <p:spPr>
            <a:xfrm>
              <a:off x="1066800" y="4419600"/>
              <a:ext cx="1676400" cy="914400"/>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cxnSp>
          <p:nvCxnSpPr>
            <p:cNvPr id="19" name="Straight Arrow Connector 18"/>
            <p:cNvCxnSpPr/>
            <p:nvPr/>
          </p:nvCxnSpPr>
          <p:spPr>
            <a:xfrm>
              <a:off x="1600200" y="38100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0400" y="4191000"/>
              <a:ext cx="9906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0" y="3852446"/>
              <a:ext cx="198120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Battery 4m away</a:t>
              </a:r>
              <a:endParaRPr lang="en-US" sz="1600" dirty="0">
                <a:solidFill>
                  <a:schemeClr val="tx1"/>
                </a:solidFill>
                <a:latin typeface="Arial" pitchFamily="34" charset="0"/>
                <a:cs typeface="Arial" pitchFamily="34" charset="0"/>
              </a:endParaRPr>
            </a:p>
          </p:txBody>
        </p:sp>
        <p:sp>
          <p:nvSpPr>
            <p:cNvPr id="13" name="Rectangle 12"/>
            <p:cNvSpPr/>
            <p:nvPr/>
          </p:nvSpPr>
          <p:spPr>
            <a:xfrm>
              <a:off x="381000" y="3471446"/>
              <a:ext cx="236220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Main Charge / VOIED</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Flattening</a:t>
            </a:r>
            <a:endParaRPr lang="en-US" sz="2800" dirty="0"/>
          </a:p>
        </p:txBody>
      </p:sp>
      <p:sp>
        <p:nvSpPr>
          <p:cNvPr id="7" name="Content Placeholder 2"/>
          <p:cNvSpPr>
            <a:spLocks noGrp="1"/>
          </p:cNvSpPr>
          <p:nvPr>
            <p:ph idx="1"/>
          </p:nvPr>
        </p:nvSpPr>
        <p:spPr bwMode="auto">
          <a:xfrm>
            <a:off x="0" y="1219201"/>
            <a:ext cx="8686800" cy="1828800"/>
          </a:xfrm>
          <a:noFill/>
          <a:ln>
            <a:miter lim="800000"/>
            <a:headEnd/>
            <a:tailEnd/>
          </a:ln>
        </p:spPr>
        <p:txBody>
          <a:bodyPr vert="horz" wrap="square" lIns="91440" tIns="45720" rIns="91440" bIns="45720" numCol="1" anchor="t" anchorCtr="0" compatLnSpc="1">
            <a:prstTxWarp prst="textNoShape">
              <a:avLst/>
            </a:prstTxWarp>
          </a:bodyPr>
          <a:lstStyle/>
          <a:p>
            <a:pPr marL="795338" lvl="1" indent="-331788" eaLnBrk="1" hangingPunct="1">
              <a:spcBef>
                <a:spcPts val="1400"/>
              </a:spcBef>
              <a:buFont typeface="Arial" pitchFamily="34" charset="0"/>
              <a:buChar char="•"/>
              <a:defRPr/>
            </a:pPr>
            <a:r>
              <a:rPr lang="en-US" dirty="0" smtClean="0"/>
              <a:t>Occurs after the hole is filled in.</a:t>
            </a:r>
          </a:p>
          <a:p>
            <a:pPr marL="795338" lvl="1" indent="-331788" eaLnBrk="1" hangingPunct="1">
              <a:spcBef>
                <a:spcPts val="1400"/>
              </a:spcBef>
              <a:buFont typeface="Arial" pitchFamily="34" charset="0"/>
              <a:buChar char="•"/>
              <a:defRPr/>
            </a:pPr>
            <a:r>
              <a:rPr lang="en-US" dirty="0" smtClean="0"/>
              <a:t>Evident after it rains and after extended periods of time</a:t>
            </a:r>
            <a:r>
              <a:rPr lang="en-US" sz="2400" dirty="0" smtClean="0"/>
              <a:t>.</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31</a:t>
            </a:fld>
            <a:endParaRPr lang="en-US" dirty="0">
              <a:latin typeface="Arial" pitchFamily="34" charset="0"/>
              <a:cs typeface="Arial" pitchFamily="34" charset="0"/>
            </a:endParaRPr>
          </a:p>
        </p:txBody>
      </p:sp>
      <p:pic>
        <p:nvPicPr>
          <p:cNvPr id="8" name="Picture 9"/>
          <p:cNvPicPr>
            <a:picLocks noChangeAspect="1" noChangeArrowheads="1"/>
          </p:cNvPicPr>
          <p:nvPr/>
        </p:nvPicPr>
        <p:blipFill>
          <a:blip r:embed="rId3" cstate="email"/>
          <a:srcRect/>
          <a:stretch>
            <a:fillRect/>
          </a:stretch>
        </p:blipFill>
        <p:spPr bwMode="auto">
          <a:xfrm>
            <a:off x="4669465" y="2895600"/>
            <a:ext cx="4093535" cy="3200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2"/>
          <p:cNvGrpSpPr>
            <a:grpSpLocks noChangeAspect="1"/>
          </p:cNvGrpSpPr>
          <p:nvPr/>
        </p:nvGrpSpPr>
        <p:grpSpPr bwMode="auto">
          <a:xfrm>
            <a:off x="381000" y="2895600"/>
            <a:ext cx="4093535" cy="3200400"/>
            <a:chOff x="0" y="0"/>
            <a:chExt cx="14400" cy="10800"/>
          </a:xfrm>
        </p:grpSpPr>
        <p:grpSp>
          <p:nvGrpSpPr>
            <p:cNvPr id="10" name="Group 9"/>
            <p:cNvGrpSpPr>
              <a:grpSpLocks/>
            </p:cNvGrpSpPr>
            <p:nvPr/>
          </p:nvGrpSpPr>
          <p:grpSpPr bwMode="auto">
            <a:xfrm>
              <a:off x="13680" y="1800"/>
              <a:ext cx="720" cy="2"/>
              <a:chOff x="13680" y="1800"/>
              <a:chExt cx="720" cy="2"/>
            </a:xfrm>
          </p:grpSpPr>
          <p:sp>
            <p:nvSpPr>
              <p:cNvPr id="16" name="Freeform 4"/>
              <p:cNvSpPr>
                <a:spLocks/>
              </p:cNvSpPr>
              <p:nvPr/>
            </p:nvSpPr>
            <p:spPr bwMode="auto">
              <a:xfrm>
                <a:off x="13680" y="1800"/>
                <a:ext cx="720" cy="2"/>
              </a:xfrm>
              <a:custGeom>
                <a:avLst/>
                <a:gdLst>
                  <a:gd name="T0" fmla="*/ 0 w 720"/>
                  <a:gd name="T1" fmla="*/ 0 h 2"/>
                  <a:gd name="T2" fmla="*/ 720 w 720"/>
                  <a:gd name="T3" fmla="*/ 0 h 2"/>
                  <a:gd name="T4" fmla="*/ 0 60000 65536"/>
                  <a:gd name="T5" fmla="*/ 0 60000 65536"/>
                  <a:gd name="T6" fmla="*/ 0 w 720"/>
                  <a:gd name="T7" fmla="*/ 0 h 2"/>
                  <a:gd name="T8" fmla="*/ 720 w 720"/>
                  <a:gd name="T9" fmla="*/ 2 h 2"/>
                </a:gdLst>
                <a:ahLst/>
                <a:cxnLst>
                  <a:cxn ang="T4">
                    <a:pos x="T0" y="T1"/>
                  </a:cxn>
                  <a:cxn ang="T5">
                    <a:pos x="T2" y="T3"/>
                  </a:cxn>
                </a:cxnLst>
                <a:rect l="T6" t="T7" r="T8" b="T9"/>
                <a:pathLst>
                  <a:path w="720" h="2">
                    <a:moveTo>
                      <a:pt x="0" y="0"/>
                    </a:moveTo>
                    <a:lnTo>
                      <a:pt x="720" y="0"/>
                    </a:lnTo>
                  </a:path>
                </a:pathLst>
              </a:custGeom>
              <a:noFill/>
              <a:ln w="12700">
                <a:solidFill>
                  <a:schemeClr val="tx1"/>
                </a:solidFill>
                <a:round/>
                <a:headEnd/>
                <a:tailEnd/>
              </a:ln>
            </p:spPr>
            <p:txBody>
              <a:bodyPr/>
              <a:lstStyle/>
              <a:p>
                <a:endParaRPr lang="en-US" dirty="0">
                  <a:latin typeface="Arial" pitchFamily="34" charset="0"/>
                  <a:cs typeface="Arial" pitchFamily="34" charset="0"/>
                </a:endParaRPr>
              </a:p>
            </p:txBody>
          </p:sp>
        </p:grpSp>
        <p:grpSp>
          <p:nvGrpSpPr>
            <p:cNvPr id="11" name="Group 5"/>
            <p:cNvGrpSpPr>
              <a:grpSpLocks/>
            </p:cNvGrpSpPr>
            <p:nvPr/>
          </p:nvGrpSpPr>
          <p:grpSpPr bwMode="auto">
            <a:xfrm>
              <a:off x="0" y="1800"/>
              <a:ext cx="9600" cy="2"/>
              <a:chOff x="0" y="1800"/>
              <a:chExt cx="9600" cy="2"/>
            </a:xfrm>
          </p:grpSpPr>
          <p:sp>
            <p:nvSpPr>
              <p:cNvPr id="12" name="Freeform 6"/>
              <p:cNvSpPr>
                <a:spLocks/>
              </p:cNvSpPr>
              <p:nvPr/>
            </p:nvSpPr>
            <p:spPr bwMode="auto">
              <a:xfrm>
                <a:off x="0" y="1800"/>
                <a:ext cx="9600" cy="2"/>
              </a:xfrm>
              <a:custGeom>
                <a:avLst/>
                <a:gdLst>
                  <a:gd name="T0" fmla="*/ 0 w 9600"/>
                  <a:gd name="T1" fmla="*/ 0 h 2"/>
                  <a:gd name="T2" fmla="*/ 9600 w 9600"/>
                  <a:gd name="T3" fmla="*/ 0 h 2"/>
                  <a:gd name="T4" fmla="*/ 0 60000 65536"/>
                  <a:gd name="T5" fmla="*/ 0 60000 65536"/>
                  <a:gd name="T6" fmla="*/ 0 w 9600"/>
                  <a:gd name="T7" fmla="*/ 0 h 2"/>
                  <a:gd name="T8" fmla="*/ 9600 w 9600"/>
                  <a:gd name="T9" fmla="*/ 2 h 2"/>
                </a:gdLst>
                <a:ahLst/>
                <a:cxnLst>
                  <a:cxn ang="T4">
                    <a:pos x="T0" y="T1"/>
                  </a:cxn>
                  <a:cxn ang="T5">
                    <a:pos x="T2" y="T3"/>
                  </a:cxn>
                </a:cxnLst>
                <a:rect l="T6" t="T7" r="T8" b="T9"/>
                <a:pathLst>
                  <a:path w="9600" h="2">
                    <a:moveTo>
                      <a:pt x="0" y="0"/>
                    </a:moveTo>
                    <a:lnTo>
                      <a:pt x="9600" y="0"/>
                    </a:lnTo>
                  </a:path>
                </a:pathLst>
              </a:custGeom>
              <a:noFill/>
              <a:ln w="12700">
                <a:solidFill>
                  <a:schemeClr val="tx1"/>
                </a:solidFill>
                <a:round/>
                <a:headEnd/>
                <a:tailEnd/>
              </a:ln>
            </p:spPr>
            <p:txBody>
              <a:bodyPr/>
              <a:lstStyle/>
              <a:p>
                <a:endParaRPr lang="en-US" dirty="0">
                  <a:latin typeface="Arial" pitchFamily="34" charset="0"/>
                  <a:cs typeface="Arial" pitchFamily="34" charset="0"/>
                </a:endParaRPr>
              </a:p>
            </p:txBody>
          </p:sp>
          <p:pic>
            <p:nvPicPr>
              <p:cNvPr id="13" name="Picture 7"/>
              <p:cNvPicPr>
                <a:picLocks noChangeAspect="1" noChangeArrowheads="1"/>
              </p:cNvPicPr>
              <p:nvPr/>
            </p:nvPicPr>
            <p:blipFill>
              <a:blip r:embed="rId4" cstate="email"/>
              <a:srcRect/>
              <a:stretch>
                <a:fillRect/>
              </a:stretch>
            </p:blipFill>
            <p:spPr bwMode="auto">
              <a:xfrm>
                <a:off x="12815" y="63"/>
                <a:ext cx="1440" cy="144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8"/>
              <p:cNvPicPr>
                <a:picLocks noChangeAspect="1" noChangeArrowheads="1"/>
              </p:cNvPicPr>
              <p:nvPr/>
            </p:nvPicPr>
            <p:blipFill>
              <a:blip r:embed="rId5" cstate="email"/>
              <a:srcRect/>
              <a:stretch>
                <a:fillRect/>
              </a:stretch>
            </p:blipFill>
            <p:spPr bwMode="auto">
              <a:xfrm>
                <a:off x="0" y="190"/>
                <a:ext cx="1320" cy="13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9"/>
              <p:cNvPicPr>
                <a:picLocks noChangeAspect="1" noChangeArrowheads="1"/>
              </p:cNvPicPr>
              <p:nvPr/>
            </p:nvPicPr>
            <p:blipFill>
              <a:blip r:embed="rId6" cstate="email"/>
              <a:srcRect/>
              <a:stretch>
                <a:fillRect/>
              </a:stretch>
            </p:blipFill>
            <p:spPr bwMode="auto">
              <a:xfrm>
                <a:off x="0" y="0"/>
                <a:ext cx="14400" cy="10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Ground Disturbance</a:t>
            </a:r>
            <a:endParaRPr lang="en-US" sz="2800" dirty="0"/>
          </a:p>
        </p:txBody>
      </p:sp>
      <p:sp>
        <p:nvSpPr>
          <p:cNvPr id="14" name="Content Placeholder 13"/>
          <p:cNvSpPr>
            <a:spLocks noGrp="1"/>
          </p:cNvSpPr>
          <p:nvPr>
            <p:ph idx="1"/>
          </p:nvPr>
        </p:nvSpPr>
        <p:spPr>
          <a:xfrm>
            <a:off x="76200" y="762001"/>
            <a:ext cx="8305800" cy="2286000"/>
          </a:xfrm>
        </p:spPr>
        <p:txBody>
          <a:bodyPr/>
          <a:lstStyle/>
          <a:p>
            <a:pPr marL="463550" lvl="1" indent="0" eaLnBrk="1" hangingPunct="1">
              <a:buNone/>
              <a:defRPr/>
            </a:pPr>
            <a:endParaRPr lang="en-US" sz="2400" dirty="0" smtClean="0">
              <a:ea typeface="Arial" charset="0"/>
            </a:endParaRPr>
          </a:p>
          <a:p>
            <a:pPr marL="746125" lvl="1" indent="-282575" eaLnBrk="1" hangingPunct="1">
              <a:buFont typeface="Arial" pitchFamily="34" charset="0"/>
              <a:buChar char="•"/>
              <a:defRPr/>
            </a:pPr>
            <a:r>
              <a:rPr lang="en-US" dirty="0" smtClean="0">
                <a:ea typeface="Arial" charset="0"/>
              </a:rPr>
              <a:t>Any evidence of change or rearrangement from the natural state caused by the passage of the target.</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32</a:t>
            </a:fld>
            <a:endParaRPr lang="en-US" dirty="0">
              <a:latin typeface="Arial" pitchFamily="34" charset="0"/>
              <a:cs typeface="Arial" pitchFamily="34" charset="0"/>
            </a:endParaRPr>
          </a:p>
        </p:txBody>
      </p:sp>
      <p:grpSp>
        <p:nvGrpSpPr>
          <p:cNvPr id="3" name="Group 2"/>
          <p:cNvGrpSpPr/>
          <p:nvPr/>
        </p:nvGrpSpPr>
        <p:grpSpPr>
          <a:xfrm>
            <a:off x="4648200" y="2667000"/>
            <a:ext cx="3657600" cy="3352800"/>
            <a:chOff x="4648200" y="2971800"/>
            <a:chExt cx="3657600" cy="3352800"/>
          </a:xfrm>
        </p:grpSpPr>
        <p:pic>
          <p:nvPicPr>
            <p:cNvPr id="20" name="Picture 3"/>
            <p:cNvPicPr>
              <a:picLocks noChangeAspect="1" noChangeArrowheads="1"/>
            </p:cNvPicPr>
            <p:nvPr/>
          </p:nvPicPr>
          <p:blipFill>
            <a:blip r:embed="rId3" cstate="email"/>
            <a:srcRect/>
            <a:stretch>
              <a:fillRect/>
            </a:stretch>
          </p:blipFill>
          <p:spPr bwMode="auto">
            <a:xfrm>
              <a:off x="4648200" y="2971800"/>
              <a:ext cx="3657600" cy="3352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1" name="Oval 7"/>
            <p:cNvSpPr>
              <a:spLocks noChangeArrowheads="1"/>
            </p:cNvSpPr>
            <p:nvPr/>
          </p:nvSpPr>
          <p:spPr bwMode="auto">
            <a:xfrm>
              <a:off x="6019800" y="4562475"/>
              <a:ext cx="838200" cy="762000"/>
            </a:xfrm>
            <a:prstGeom prst="ellipse">
              <a:avLst/>
            </a:prstGeom>
            <a:noFill/>
            <a:ln w="12700" algn="ctr">
              <a:solidFill>
                <a:srgbClr val="FF0000"/>
              </a:solidFill>
              <a:round/>
              <a:headEnd/>
              <a:tailEnd/>
            </a:ln>
          </p:spPr>
          <p:txBody>
            <a:bodyPr/>
            <a:lstStyle/>
            <a:p>
              <a:pPr eaLnBrk="0" hangingPunct="0"/>
              <a:endParaRPr lang="en-US" sz="2800" dirty="0">
                <a:latin typeface="Arial" pitchFamily="34" charset="0"/>
                <a:cs typeface="Arial" pitchFamily="34" charset="0"/>
              </a:endParaRPr>
            </a:p>
          </p:txBody>
        </p:sp>
        <p:sp>
          <p:nvSpPr>
            <p:cNvPr id="10" name="Oval 9"/>
            <p:cNvSpPr/>
            <p:nvPr/>
          </p:nvSpPr>
          <p:spPr>
            <a:xfrm flipH="1">
              <a:off x="6019800" y="4572000"/>
              <a:ext cx="838200" cy="762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grpSp>
        <p:nvGrpSpPr>
          <p:cNvPr id="2" name="Group 1"/>
          <p:cNvGrpSpPr/>
          <p:nvPr/>
        </p:nvGrpSpPr>
        <p:grpSpPr>
          <a:xfrm>
            <a:off x="838200" y="2667000"/>
            <a:ext cx="3657600" cy="3352800"/>
            <a:chOff x="838200" y="2971800"/>
            <a:chExt cx="3657600" cy="3352800"/>
          </a:xfrm>
        </p:grpSpPr>
        <p:pic>
          <p:nvPicPr>
            <p:cNvPr id="17" name="Picture 2"/>
            <p:cNvPicPr>
              <a:picLocks noChangeAspect="1" noChangeArrowheads="1"/>
            </p:cNvPicPr>
            <p:nvPr/>
          </p:nvPicPr>
          <p:blipFill>
            <a:blip r:embed="rId4" cstate="email"/>
            <a:srcRect l="11111"/>
            <a:stretch>
              <a:fillRect/>
            </a:stretch>
          </p:blipFill>
          <p:spPr bwMode="auto">
            <a:xfrm>
              <a:off x="838200" y="2971800"/>
              <a:ext cx="3657600" cy="3352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Oval 4"/>
            <p:cNvSpPr>
              <a:spLocks noChangeArrowheads="1"/>
            </p:cNvSpPr>
            <p:nvPr/>
          </p:nvSpPr>
          <p:spPr bwMode="auto">
            <a:xfrm>
              <a:off x="2057400" y="4572000"/>
              <a:ext cx="533400" cy="381000"/>
            </a:xfrm>
            <a:prstGeom prst="ellipse">
              <a:avLst/>
            </a:prstGeom>
            <a:noFill/>
            <a:ln w="12700" algn="ctr">
              <a:solidFill>
                <a:srgbClr val="FF0000"/>
              </a:solidFill>
              <a:round/>
              <a:headEnd/>
              <a:tailEnd/>
            </a:ln>
          </p:spPr>
          <p:txBody>
            <a:bodyPr/>
            <a:lstStyle/>
            <a:p>
              <a:pPr eaLnBrk="0" hangingPunct="0"/>
              <a:endParaRPr lang="en-US" sz="2800" dirty="0">
                <a:latin typeface="Arial" pitchFamily="34" charset="0"/>
                <a:cs typeface="Arial" pitchFamily="34" charset="0"/>
              </a:endParaRPr>
            </a:p>
          </p:txBody>
        </p:sp>
        <p:sp>
          <p:nvSpPr>
            <p:cNvPr id="19" name="Oval 5"/>
            <p:cNvSpPr>
              <a:spLocks noChangeArrowheads="1"/>
            </p:cNvSpPr>
            <p:nvPr/>
          </p:nvSpPr>
          <p:spPr bwMode="auto">
            <a:xfrm>
              <a:off x="2819400" y="4648200"/>
              <a:ext cx="914400" cy="914400"/>
            </a:xfrm>
            <a:prstGeom prst="ellipse">
              <a:avLst/>
            </a:prstGeom>
            <a:noFill/>
            <a:ln w="12700" algn="ctr">
              <a:solidFill>
                <a:srgbClr val="FF0000"/>
              </a:solidFill>
              <a:round/>
              <a:headEnd/>
              <a:tailEnd/>
            </a:ln>
          </p:spPr>
          <p:txBody>
            <a:bodyPr/>
            <a:lstStyle/>
            <a:p>
              <a:pPr eaLnBrk="0" hangingPunct="0"/>
              <a:endParaRPr lang="en-US" sz="2800" dirty="0">
                <a:latin typeface="Arial" pitchFamily="34" charset="0"/>
                <a:cs typeface="Arial" pitchFamily="34" charset="0"/>
              </a:endParaRPr>
            </a:p>
          </p:txBody>
        </p:sp>
        <p:sp>
          <p:nvSpPr>
            <p:cNvPr id="12" name="Oval 11"/>
            <p:cNvSpPr/>
            <p:nvPr/>
          </p:nvSpPr>
          <p:spPr>
            <a:xfrm flipH="1">
              <a:off x="2819400" y="4648200"/>
              <a:ext cx="914400" cy="914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3" name="Oval 12"/>
            <p:cNvSpPr/>
            <p:nvPr/>
          </p:nvSpPr>
          <p:spPr>
            <a:xfrm flipH="1">
              <a:off x="2057400" y="4572000"/>
              <a:ext cx="533400" cy="381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Markers</a:t>
            </a:r>
            <a:endParaRPr lang="en-US" sz="2800" dirty="0"/>
          </a:p>
        </p:txBody>
      </p:sp>
      <p:sp>
        <p:nvSpPr>
          <p:cNvPr id="7" name="Content Placeholder 2"/>
          <p:cNvSpPr>
            <a:spLocks noGrp="1"/>
          </p:cNvSpPr>
          <p:nvPr>
            <p:ph idx="1"/>
          </p:nvPr>
        </p:nvSpPr>
        <p:spPr bwMode="auto">
          <a:xfrm>
            <a:off x="228600" y="1066800"/>
            <a:ext cx="8077200" cy="5665037"/>
          </a:xfrm>
          <a:noFill/>
          <a:ln>
            <a:miter lim="800000"/>
            <a:headEnd/>
            <a:tailEnd/>
          </a:ln>
        </p:spPr>
        <p:txBody>
          <a:bodyPr vert="horz" wrap="square" lIns="91440" tIns="45720" rIns="91440" bIns="45720" numCol="1" anchor="t" anchorCtr="0" compatLnSpc="1">
            <a:prstTxWarp prst="textNoShape">
              <a:avLst/>
            </a:prstTxWarp>
          </a:bodyPr>
          <a:lstStyle/>
          <a:p>
            <a:pPr marL="568325" indent="-395288" eaLnBrk="1" hangingPunct="1">
              <a:buFont typeface="Arial" pitchFamily="34" charset="0"/>
              <a:buChar char="•"/>
              <a:defRPr/>
            </a:pPr>
            <a:r>
              <a:rPr lang="en-US" sz="2800" dirty="0" smtClean="0"/>
              <a:t>Insurgents use markers for multiple purposes</a:t>
            </a:r>
          </a:p>
          <a:p>
            <a:pPr marL="914400" lvl="1" indent="-346075" eaLnBrk="1" hangingPunct="1">
              <a:buFont typeface="Arial" pitchFamily="34" charset="0"/>
              <a:buChar char="-"/>
              <a:defRPr/>
            </a:pPr>
            <a:r>
              <a:rPr lang="en-US" sz="2000" dirty="0" smtClean="0"/>
              <a:t>May be used as aiming stakes or may be used to warn locals about the presences of IEDs along routes or paths.</a:t>
            </a:r>
          </a:p>
          <a:p>
            <a:pPr lvl="1"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33</a:t>
            </a:fld>
            <a:endParaRPr lang="en-US" dirty="0">
              <a:latin typeface="Arial" pitchFamily="34" charset="0"/>
              <a:cs typeface="Arial" pitchFamily="34" charset="0"/>
            </a:endParaRPr>
          </a:p>
        </p:txBody>
      </p:sp>
      <p:grpSp>
        <p:nvGrpSpPr>
          <p:cNvPr id="2" name="Group 1"/>
          <p:cNvGrpSpPr/>
          <p:nvPr/>
        </p:nvGrpSpPr>
        <p:grpSpPr>
          <a:xfrm>
            <a:off x="457200" y="2667000"/>
            <a:ext cx="4038600" cy="3429000"/>
            <a:chOff x="533400" y="2971800"/>
            <a:chExt cx="4038600" cy="3429000"/>
          </a:xfrm>
        </p:grpSpPr>
        <p:pic>
          <p:nvPicPr>
            <p:cNvPr id="6" name="Picture 3"/>
            <p:cNvPicPr>
              <a:picLocks noChangeAspect="1" noChangeArrowheads="1"/>
            </p:cNvPicPr>
            <p:nvPr/>
          </p:nvPicPr>
          <p:blipFill>
            <a:blip r:embed="rId3" cstate="email"/>
            <a:srcRect l="3636"/>
            <a:stretch>
              <a:fillRect/>
            </a:stretch>
          </p:blipFill>
          <p:spPr bwMode="auto">
            <a:xfrm>
              <a:off x="533400" y="2971800"/>
              <a:ext cx="4038600" cy="3429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533400" y="3429000"/>
              <a:ext cx="16002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second aiming stake</a:t>
              </a:r>
              <a:endParaRPr lang="en-US" sz="1600" dirty="0">
                <a:solidFill>
                  <a:schemeClr val="tx1"/>
                </a:solidFill>
                <a:latin typeface="Arial" pitchFamily="34" charset="0"/>
                <a:cs typeface="Arial" pitchFamily="34" charset="0"/>
              </a:endParaRPr>
            </a:p>
          </p:txBody>
        </p:sp>
        <p:sp>
          <p:nvSpPr>
            <p:cNvPr id="13" name="Rectangle 12"/>
            <p:cNvSpPr/>
            <p:nvPr/>
          </p:nvSpPr>
          <p:spPr>
            <a:xfrm>
              <a:off x="3352800" y="3581400"/>
              <a:ext cx="12192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first aiming stake</a:t>
              </a:r>
              <a:endParaRPr lang="en-US" sz="1600" dirty="0">
                <a:solidFill>
                  <a:schemeClr val="tx1"/>
                </a:solidFill>
                <a:latin typeface="Arial" pitchFamily="34" charset="0"/>
                <a:cs typeface="Arial" pitchFamily="34" charset="0"/>
              </a:endParaRPr>
            </a:p>
          </p:txBody>
        </p:sp>
        <p:cxnSp>
          <p:nvCxnSpPr>
            <p:cNvPr id="16" name="Straight Arrow Connector 15"/>
            <p:cNvCxnSpPr/>
            <p:nvPr/>
          </p:nvCxnSpPr>
          <p:spPr>
            <a:xfrm>
              <a:off x="1981200" y="3962400"/>
              <a:ext cx="3048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24200" y="4114800"/>
              <a:ext cx="3810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724400" y="2667000"/>
            <a:ext cx="3886200" cy="3429000"/>
            <a:chOff x="4572000" y="2973493"/>
            <a:chExt cx="3886200" cy="3505200"/>
          </a:xfrm>
        </p:grpSpPr>
        <p:pic>
          <p:nvPicPr>
            <p:cNvPr id="8" name="5" descr="7tmp7426.jpg"/>
            <p:cNvPicPr>
              <a:picLocks/>
            </p:cNvPicPr>
            <p:nvPr/>
          </p:nvPicPr>
          <p:blipFill>
            <a:blip r:embed="rId4" cstate="email"/>
            <a:srcRect l="7273"/>
            <a:stretch>
              <a:fillRect/>
            </a:stretch>
          </p:blipFill>
          <p:spPr bwMode="auto">
            <a:xfrm>
              <a:off x="4572000" y="2973493"/>
              <a:ext cx="3886200" cy="3505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572000" y="3362960"/>
              <a:ext cx="266700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Rock used as aiming stake</a:t>
              </a:r>
              <a:endParaRPr lang="en-US" sz="1600" dirty="0">
                <a:solidFill>
                  <a:schemeClr val="tx1"/>
                </a:solidFill>
                <a:latin typeface="Arial" pitchFamily="34" charset="0"/>
                <a:cs typeface="Arial" pitchFamily="34" charset="0"/>
              </a:endParaRPr>
            </a:p>
          </p:txBody>
        </p:sp>
        <p:sp>
          <p:nvSpPr>
            <p:cNvPr id="10" name="Rectangle 9"/>
            <p:cNvSpPr/>
            <p:nvPr/>
          </p:nvSpPr>
          <p:spPr>
            <a:xfrm>
              <a:off x="6248400" y="5803581"/>
              <a:ext cx="2209800" cy="34607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CWIED emplacement</a:t>
              </a:r>
              <a:endParaRPr lang="en-US" sz="1600" dirty="0">
                <a:solidFill>
                  <a:schemeClr val="tx1"/>
                </a:solidFill>
                <a:latin typeface="Arial" pitchFamily="34" charset="0"/>
                <a:cs typeface="Arial" pitchFamily="34" charset="0"/>
              </a:endParaRPr>
            </a:p>
          </p:txBody>
        </p:sp>
        <p:sp>
          <p:nvSpPr>
            <p:cNvPr id="32" name="Rectangle 31"/>
            <p:cNvSpPr/>
            <p:nvPr/>
          </p:nvSpPr>
          <p:spPr>
            <a:xfrm>
              <a:off x="5486400" y="5999160"/>
              <a:ext cx="609600" cy="34607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CW</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Examples of Markers</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34</a:t>
            </a:fld>
            <a:endParaRPr lang="en-US" dirty="0">
              <a:latin typeface="Arial" pitchFamily="34" charset="0"/>
              <a:cs typeface="Arial" pitchFamily="34" charset="0"/>
            </a:endParaRPr>
          </a:p>
        </p:txBody>
      </p:sp>
      <p:pic>
        <p:nvPicPr>
          <p:cNvPr id="6" name="Picture 2"/>
          <p:cNvPicPr>
            <a:picLocks noChangeAspect="1" noChangeArrowheads="1"/>
          </p:cNvPicPr>
          <p:nvPr/>
        </p:nvPicPr>
        <p:blipFill>
          <a:blip r:embed="rId3" cstate="email"/>
          <a:srcRect/>
          <a:stretch>
            <a:fillRect/>
          </a:stretch>
        </p:blipFill>
        <p:spPr bwMode="auto">
          <a:xfrm>
            <a:off x="4724400" y="3810000"/>
            <a:ext cx="3886200" cy="2362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p:cNvGrpSpPr/>
          <p:nvPr/>
        </p:nvGrpSpPr>
        <p:grpSpPr>
          <a:xfrm>
            <a:off x="4724400" y="1219200"/>
            <a:ext cx="3886200" cy="2514600"/>
            <a:chOff x="4800600" y="1066800"/>
            <a:chExt cx="4114800" cy="2800350"/>
          </a:xfrm>
        </p:grpSpPr>
        <p:pic>
          <p:nvPicPr>
            <p:cNvPr id="8" name="Picture 2"/>
            <p:cNvPicPr>
              <a:picLocks noChangeAspect="1" noChangeArrowheads="1"/>
            </p:cNvPicPr>
            <p:nvPr/>
          </p:nvPicPr>
          <p:blipFill>
            <a:blip r:embed="rId4" cstate="email"/>
            <a:srcRect/>
            <a:stretch>
              <a:fillRect/>
            </a:stretch>
          </p:blipFill>
          <p:spPr bwMode="auto">
            <a:xfrm>
              <a:off x="4800600" y="1066800"/>
              <a:ext cx="4114800" cy="28003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4876800" y="2357506"/>
              <a:ext cx="1860176" cy="31418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latin typeface="Arial" pitchFamily="34" charset="0"/>
                  <a:cs typeface="Arial" pitchFamily="34" charset="0"/>
                </a:rPr>
                <a:t>Warning Markers</a:t>
              </a:r>
              <a:endParaRPr lang="en-US" sz="1400" dirty="0">
                <a:solidFill>
                  <a:schemeClr val="tx1"/>
                </a:solidFill>
                <a:latin typeface="Arial" pitchFamily="34" charset="0"/>
                <a:cs typeface="Arial" pitchFamily="34" charset="0"/>
              </a:endParaRPr>
            </a:p>
          </p:txBody>
        </p:sp>
        <p:sp>
          <p:nvSpPr>
            <p:cNvPr id="12" name="Rectangle 11"/>
            <p:cNvSpPr/>
            <p:nvPr/>
          </p:nvSpPr>
          <p:spPr>
            <a:xfrm>
              <a:off x="4800600" y="1214505"/>
              <a:ext cx="2097741" cy="31418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latin typeface="Arial" pitchFamily="34" charset="0"/>
                  <a:cs typeface="Arial" pitchFamily="34" charset="0"/>
                </a:rPr>
                <a:t>Seat of explosion</a:t>
              </a:r>
              <a:endParaRPr lang="en-US" sz="1400" dirty="0">
                <a:solidFill>
                  <a:schemeClr val="tx1"/>
                </a:solidFill>
                <a:latin typeface="Arial" pitchFamily="34" charset="0"/>
                <a:cs typeface="Arial" pitchFamily="34" charset="0"/>
              </a:endParaRPr>
            </a:p>
          </p:txBody>
        </p:sp>
      </p:grpSp>
      <p:grpSp>
        <p:nvGrpSpPr>
          <p:cNvPr id="2" name="Group 1"/>
          <p:cNvGrpSpPr/>
          <p:nvPr/>
        </p:nvGrpSpPr>
        <p:grpSpPr>
          <a:xfrm>
            <a:off x="762000" y="1219200"/>
            <a:ext cx="3818021" cy="2517511"/>
            <a:chOff x="304800" y="1066800"/>
            <a:chExt cx="4267200" cy="2822664"/>
          </a:xfrm>
        </p:grpSpPr>
        <p:pic>
          <p:nvPicPr>
            <p:cNvPr id="9" name="Content Placeholder 3"/>
            <p:cNvPicPr>
              <a:picLocks noChangeAspect="1" noChangeArrowheads="1"/>
            </p:cNvPicPr>
            <p:nvPr/>
          </p:nvPicPr>
          <p:blipFill>
            <a:blip r:embed="rId5" cstate="email"/>
            <a:srcRect/>
            <a:stretch>
              <a:fillRect/>
            </a:stretch>
          </p:blipFill>
          <p:spPr bwMode="auto">
            <a:xfrm>
              <a:off x="304800" y="1066800"/>
              <a:ext cx="4267200" cy="2819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2895600" y="3544381"/>
              <a:ext cx="1667436" cy="34508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latin typeface="Arial" pitchFamily="34" charset="0"/>
                  <a:cs typeface="Arial" pitchFamily="34" charset="0"/>
                </a:rPr>
                <a:t>Ground Sign</a:t>
              </a:r>
              <a:endParaRPr lang="en-US" sz="1400" dirty="0">
                <a:solidFill>
                  <a:schemeClr val="tx1"/>
                </a:solidFill>
                <a:latin typeface="Arial" pitchFamily="34" charset="0"/>
                <a:cs typeface="Arial" pitchFamily="34" charset="0"/>
              </a:endParaRPr>
            </a:p>
          </p:txBody>
        </p:sp>
        <p:sp>
          <p:nvSpPr>
            <p:cNvPr id="17" name="Rectangle 16"/>
            <p:cNvSpPr/>
            <p:nvPr/>
          </p:nvSpPr>
          <p:spPr>
            <a:xfrm>
              <a:off x="304800" y="1077913"/>
              <a:ext cx="1524000" cy="31632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latin typeface="Arial" pitchFamily="34" charset="0"/>
                  <a:cs typeface="Arial" pitchFamily="34" charset="0"/>
                </a:rPr>
                <a:t>Battery Pack</a:t>
              </a:r>
              <a:endParaRPr lang="en-US" sz="1400" dirty="0">
                <a:solidFill>
                  <a:schemeClr val="tx1"/>
                </a:solidFill>
                <a:latin typeface="Arial" pitchFamily="34" charset="0"/>
                <a:cs typeface="Arial" pitchFamily="34" charset="0"/>
              </a:endParaRPr>
            </a:p>
          </p:txBody>
        </p:sp>
        <p:sp>
          <p:nvSpPr>
            <p:cNvPr id="16" name="Rectangle 15"/>
            <p:cNvSpPr/>
            <p:nvPr/>
          </p:nvSpPr>
          <p:spPr>
            <a:xfrm>
              <a:off x="1752600" y="1077913"/>
              <a:ext cx="2819400" cy="31632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latin typeface="Arial" pitchFamily="34" charset="0"/>
                  <a:cs typeface="Arial" pitchFamily="34" charset="0"/>
                </a:rPr>
                <a:t>Pressure Plate behind straw</a:t>
              </a:r>
              <a:endParaRPr lang="en-US" sz="1400" dirty="0">
                <a:solidFill>
                  <a:schemeClr val="tx1"/>
                </a:solidFill>
                <a:latin typeface="Arial" pitchFamily="34" charset="0"/>
                <a:cs typeface="Arial" pitchFamily="34" charset="0"/>
              </a:endParaRPr>
            </a:p>
          </p:txBody>
        </p:sp>
      </p:grpSp>
      <p:grpSp>
        <p:nvGrpSpPr>
          <p:cNvPr id="3" name="Group 2"/>
          <p:cNvGrpSpPr/>
          <p:nvPr/>
        </p:nvGrpSpPr>
        <p:grpSpPr>
          <a:xfrm>
            <a:off x="762000" y="3810000"/>
            <a:ext cx="3810000" cy="2286000"/>
            <a:chOff x="864430" y="3962400"/>
            <a:chExt cx="4267200" cy="2506663"/>
          </a:xfrm>
        </p:grpSpPr>
        <p:pic>
          <p:nvPicPr>
            <p:cNvPr id="10" name="Picture 2"/>
            <p:cNvPicPr>
              <a:picLocks noChangeAspect="1" noChangeArrowheads="1"/>
            </p:cNvPicPr>
            <p:nvPr/>
          </p:nvPicPr>
          <p:blipFill>
            <a:blip r:embed="rId6" cstate="email"/>
            <a:srcRect/>
            <a:stretch>
              <a:fillRect/>
            </a:stretch>
          </p:blipFill>
          <p:spPr bwMode="auto">
            <a:xfrm>
              <a:off x="864430" y="3962400"/>
              <a:ext cx="4267200" cy="25066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1538277" y="3977788"/>
              <a:ext cx="1752600" cy="30777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smtClean="0">
                  <a:solidFill>
                    <a:schemeClr val="tx1"/>
                  </a:solidFill>
                  <a:latin typeface="Arial" pitchFamily="34" charset="0"/>
                  <a:cs typeface="Arial" pitchFamily="34" charset="0"/>
                </a:rPr>
                <a:t>Stacked Rocks</a:t>
              </a:r>
              <a:endParaRPr lang="en-US" sz="1400" dirty="0">
                <a:solidFill>
                  <a:schemeClr val="tx1"/>
                </a:solidFill>
                <a:latin typeface="Arial" pitchFamily="34" charset="0"/>
                <a:cs typeface="Arial" pitchFamily="34" charset="0"/>
              </a:endParaRPr>
            </a:p>
          </p:txBody>
        </p:sp>
        <p:sp>
          <p:nvSpPr>
            <p:cNvPr id="15" name="Rectangle 14"/>
            <p:cNvSpPr/>
            <p:nvPr/>
          </p:nvSpPr>
          <p:spPr>
            <a:xfrm>
              <a:off x="2819400" y="5806588"/>
              <a:ext cx="1219200" cy="30777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smtClean="0">
                  <a:solidFill>
                    <a:schemeClr val="tx1"/>
                  </a:solidFill>
                  <a:latin typeface="Arial" pitchFamily="34" charset="0"/>
                  <a:cs typeface="Arial" pitchFamily="34" charset="0"/>
                </a:rPr>
                <a:t>Blast seat</a:t>
              </a:r>
              <a:endParaRPr lang="en-US" sz="1400" dirty="0">
                <a:solidFill>
                  <a:schemeClr val="tx1"/>
                </a:solidFill>
                <a:latin typeface="Arial" pitchFamily="34" charset="0"/>
                <a:cs typeface="Arial" pitchFamily="34" charset="0"/>
              </a:endParaRPr>
            </a:p>
          </p:txBody>
        </p:sp>
        <p:sp>
          <p:nvSpPr>
            <p:cNvPr id="39" name="Oval 38"/>
            <p:cNvSpPr/>
            <p:nvPr/>
          </p:nvSpPr>
          <p:spPr>
            <a:xfrm>
              <a:off x="1952148" y="4622140"/>
              <a:ext cx="1840753" cy="66844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Examples of Markers (cont.)</a:t>
            </a:r>
            <a:endParaRPr lang="en-US" sz="2800" dirty="0"/>
          </a:p>
        </p:txBody>
      </p:sp>
      <p:sp>
        <p:nvSpPr>
          <p:cNvPr id="4" name="Slide Number Placeholder 3"/>
          <p:cNvSpPr>
            <a:spLocks noGrp="1"/>
          </p:cNvSpPr>
          <p:nvPr>
            <p:ph type="sldNum" sz="quarter" idx="12"/>
          </p:nvPr>
        </p:nvSpPr>
        <p:spPr>
          <a:xfrm>
            <a:off x="6705600" y="6356350"/>
            <a:ext cx="2133600" cy="365125"/>
          </a:xfrm>
        </p:spPr>
        <p:txBody>
          <a:bodyPr/>
          <a:lstStyle/>
          <a:p>
            <a:pPr>
              <a:defRPr/>
            </a:pPr>
            <a:fld id="{D0BF7C18-33E7-4E5A-AC40-53A29FE5BC23}" type="slidenum">
              <a:rPr lang="en-US" smtClean="0">
                <a:latin typeface="Arial" pitchFamily="34" charset="0"/>
                <a:cs typeface="Arial" pitchFamily="34" charset="0"/>
              </a:rPr>
              <a:pPr>
                <a:defRPr/>
              </a:pPr>
              <a:t>35</a:t>
            </a:fld>
            <a:endParaRPr lang="en-US" dirty="0">
              <a:latin typeface="Arial" pitchFamily="34" charset="0"/>
              <a:cs typeface="Arial" pitchFamily="34" charset="0"/>
            </a:endParaRPr>
          </a:p>
        </p:txBody>
      </p:sp>
      <p:pic>
        <p:nvPicPr>
          <p:cNvPr id="11" name="Picture 2"/>
          <p:cNvPicPr>
            <a:picLocks noChangeAspect="1" noChangeArrowheads="1"/>
          </p:cNvPicPr>
          <p:nvPr/>
        </p:nvPicPr>
        <p:blipFill>
          <a:blip r:embed="rId3" cstate="email"/>
          <a:srcRect l="17544"/>
          <a:stretch>
            <a:fillRect/>
          </a:stretch>
        </p:blipFill>
        <p:spPr bwMode="auto">
          <a:xfrm>
            <a:off x="990600" y="1447800"/>
            <a:ext cx="3581400" cy="2286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4648200" y="3810001"/>
            <a:ext cx="3352800" cy="2286000"/>
            <a:chOff x="4800600" y="3971925"/>
            <a:chExt cx="3505200" cy="2505075"/>
          </a:xfrm>
        </p:grpSpPr>
        <p:pic>
          <p:nvPicPr>
            <p:cNvPr id="12" name="Picture 3"/>
            <p:cNvPicPr>
              <a:picLocks noChangeAspect="1" noChangeArrowheads="1"/>
            </p:cNvPicPr>
            <p:nvPr/>
          </p:nvPicPr>
          <p:blipFill>
            <a:blip r:embed="rId4" cstate="email"/>
            <a:srcRect r="13208"/>
            <a:stretch>
              <a:fillRect/>
            </a:stretch>
          </p:blipFill>
          <p:spPr bwMode="auto">
            <a:xfrm>
              <a:off x="4800600" y="3971925"/>
              <a:ext cx="3505200" cy="25050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Oval 7"/>
            <p:cNvSpPr>
              <a:spLocks noChangeArrowheads="1"/>
            </p:cNvSpPr>
            <p:nvPr/>
          </p:nvSpPr>
          <p:spPr bwMode="auto">
            <a:xfrm>
              <a:off x="6324600" y="4876800"/>
              <a:ext cx="838200" cy="838200"/>
            </a:xfrm>
            <a:prstGeom prst="ellipse">
              <a:avLst/>
            </a:prstGeom>
            <a:noFill/>
            <a:ln w="12700" algn="ctr">
              <a:solidFill>
                <a:srgbClr val="FF0000"/>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2" name="Group 1"/>
          <p:cNvGrpSpPr/>
          <p:nvPr/>
        </p:nvGrpSpPr>
        <p:grpSpPr>
          <a:xfrm>
            <a:off x="4648200" y="1447800"/>
            <a:ext cx="3352800" cy="2286000"/>
            <a:chOff x="4800600" y="1068917"/>
            <a:chExt cx="3505200" cy="2819401"/>
          </a:xfrm>
        </p:grpSpPr>
        <p:pic>
          <p:nvPicPr>
            <p:cNvPr id="8" name="26" descr="6tmp5072.jpg"/>
            <p:cNvPicPr>
              <a:picLocks/>
            </p:cNvPicPr>
            <p:nvPr/>
          </p:nvPicPr>
          <p:blipFill>
            <a:blip r:embed="rId5" cstate="email"/>
            <a:srcRect r="13208"/>
            <a:stretch>
              <a:fillRect/>
            </a:stretch>
          </p:blipFill>
          <p:spPr bwMode="auto">
            <a:xfrm>
              <a:off x="4800600" y="1068917"/>
              <a:ext cx="3505200" cy="28194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4800600" y="1538817"/>
              <a:ext cx="1981200" cy="3163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smtClean="0">
                  <a:solidFill>
                    <a:schemeClr val="tx1"/>
                  </a:solidFill>
                  <a:latin typeface="Arial" pitchFamily="34" charset="0"/>
                  <a:cs typeface="Arial" pitchFamily="34" charset="0"/>
                </a:rPr>
                <a:t>Inline w/ main charge</a:t>
              </a:r>
              <a:endParaRPr lang="en-US" sz="1400" dirty="0">
                <a:solidFill>
                  <a:schemeClr val="tx1"/>
                </a:solidFill>
                <a:latin typeface="Arial" pitchFamily="34" charset="0"/>
                <a:cs typeface="Arial" pitchFamily="34" charset="0"/>
              </a:endParaRPr>
            </a:p>
          </p:txBody>
        </p:sp>
        <p:sp>
          <p:nvSpPr>
            <p:cNvPr id="17" name="Rectangle 16"/>
            <p:cNvSpPr/>
            <p:nvPr/>
          </p:nvSpPr>
          <p:spPr>
            <a:xfrm>
              <a:off x="6248400" y="1147234"/>
              <a:ext cx="2057400" cy="316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smtClean="0">
                  <a:solidFill>
                    <a:schemeClr val="tx1"/>
                  </a:solidFill>
                  <a:latin typeface="Arial" pitchFamily="34" charset="0"/>
                  <a:cs typeface="Arial" pitchFamily="34" charset="0"/>
                </a:rPr>
                <a:t>Painted stacked rocks</a:t>
              </a:r>
              <a:endParaRPr lang="en-US" sz="1400" dirty="0">
                <a:solidFill>
                  <a:schemeClr val="tx1"/>
                </a:solidFill>
                <a:latin typeface="Arial" pitchFamily="34" charset="0"/>
                <a:cs typeface="Arial" pitchFamily="34" charset="0"/>
              </a:endParaRPr>
            </a:p>
          </p:txBody>
        </p:sp>
        <p:cxnSp>
          <p:nvCxnSpPr>
            <p:cNvPr id="19" name="Straight Arrow Connector 18"/>
            <p:cNvCxnSpPr/>
            <p:nvPr/>
          </p:nvCxnSpPr>
          <p:spPr>
            <a:xfrm flipH="1">
              <a:off x="7239000" y="1447800"/>
              <a:ext cx="304800" cy="914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19800" y="1828800"/>
              <a:ext cx="533400" cy="838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90600" y="3810000"/>
            <a:ext cx="3581400" cy="2286000"/>
            <a:chOff x="1143000" y="3956050"/>
            <a:chExt cx="3581400" cy="2505075"/>
          </a:xfrm>
        </p:grpSpPr>
        <p:pic>
          <p:nvPicPr>
            <p:cNvPr id="10" name="16" descr="2tmp18098.jpg"/>
            <p:cNvPicPr>
              <a:picLocks/>
            </p:cNvPicPr>
            <p:nvPr/>
          </p:nvPicPr>
          <p:blipFill>
            <a:blip r:embed="rId6" cstate="email"/>
            <a:srcRect l="7016" r="10526"/>
            <a:stretch>
              <a:fillRect/>
            </a:stretch>
          </p:blipFill>
          <p:spPr bwMode="auto">
            <a:xfrm>
              <a:off x="1143000" y="3956050"/>
              <a:ext cx="3581400" cy="25050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3581400" y="5327650"/>
              <a:ext cx="1066800"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Cloth</a:t>
              </a:r>
              <a:endParaRPr lang="en-US" dirty="0">
                <a:solidFill>
                  <a:schemeClr val="tx1"/>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z="1200" smtClean="0">
                <a:latin typeface="+mj-lt"/>
              </a:rPr>
              <a:pPr>
                <a:defRPr/>
              </a:pPr>
              <a:t>36</a:t>
            </a:fld>
            <a:endParaRPr lang="en-US" sz="1200" dirty="0">
              <a:latin typeface="+mj-lt"/>
            </a:endParaRPr>
          </a:p>
        </p:txBody>
      </p:sp>
      <p:sp>
        <p:nvSpPr>
          <p:cNvPr id="5" name="TextBox 4"/>
          <p:cNvSpPr txBox="1"/>
          <p:nvPr/>
        </p:nvSpPr>
        <p:spPr>
          <a:xfrm>
            <a:off x="0" y="304800"/>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381000" y="1239560"/>
            <a:ext cx="4648200" cy="1046440"/>
          </a:xfrm>
          <a:prstGeom prst="rect">
            <a:avLst/>
          </a:prstGeom>
          <a:noFill/>
        </p:spPr>
        <p:txBody>
          <a:bodyPr wrap="square" rtlCol="0">
            <a:spAutoFit/>
          </a:bodyPr>
          <a:lstStyle/>
          <a:p>
            <a:pPr marL="457200" indent="-457200">
              <a:buAutoNum type="arabicPeriod"/>
            </a:pPr>
            <a:r>
              <a:rPr lang="en-US" sz="2200" dirty="0" smtClean="0">
                <a:latin typeface="Arial" pitchFamily="34" charset="0"/>
                <a:cs typeface="Arial" pitchFamily="34" charset="0"/>
              </a:rPr>
              <a:t>What is the definition of a ground sign?</a:t>
            </a:r>
          </a:p>
          <a:p>
            <a:endParaRPr lang="en-US" dirty="0">
              <a:latin typeface="Arial" pitchFamily="34" charset="0"/>
              <a:cs typeface="Arial" pitchFamily="34" charset="0"/>
            </a:endParaRPr>
          </a:p>
        </p:txBody>
      </p:sp>
      <p:sp>
        <p:nvSpPr>
          <p:cNvPr id="7" name="TextBox 6"/>
          <p:cNvSpPr txBox="1"/>
          <p:nvPr/>
        </p:nvSpPr>
        <p:spPr>
          <a:xfrm>
            <a:off x="381000" y="2971800"/>
            <a:ext cx="4343400" cy="1046440"/>
          </a:xfrm>
          <a:prstGeom prst="rect">
            <a:avLst/>
          </a:prstGeom>
          <a:noFill/>
        </p:spPr>
        <p:txBody>
          <a:bodyPr wrap="square" rtlCol="0">
            <a:spAutoFit/>
          </a:bodyPr>
          <a:lstStyle/>
          <a:p>
            <a:pPr marL="457200" indent="-457200">
              <a:buFont typeface="+mj-lt"/>
              <a:buAutoNum type="arabicPeriod" startAt="2"/>
            </a:pPr>
            <a:r>
              <a:rPr lang="en-US" sz="2200" dirty="0" smtClean="0">
                <a:latin typeface="Arial" pitchFamily="34" charset="0"/>
                <a:cs typeface="Arial" pitchFamily="34" charset="0"/>
              </a:rPr>
              <a:t>Indicators do not have to be on the ground. True of False?</a:t>
            </a:r>
          </a:p>
          <a:p>
            <a:endParaRPr lang="en-US" dirty="0">
              <a:latin typeface="Arial" pitchFamily="34" charset="0"/>
              <a:cs typeface="Arial" pitchFamily="34" charset="0"/>
            </a:endParaRPr>
          </a:p>
        </p:txBody>
      </p:sp>
      <p:sp>
        <p:nvSpPr>
          <p:cNvPr id="9" name="TextBox 8"/>
          <p:cNvSpPr txBox="1"/>
          <p:nvPr/>
        </p:nvSpPr>
        <p:spPr>
          <a:xfrm>
            <a:off x="381000" y="4038600"/>
            <a:ext cx="4495799" cy="2123658"/>
          </a:xfrm>
          <a:prstGeom prst="rect">
            <a:avLst/>
          </a:prstGeom>
          <a:noFill/>
        </p:spPr>
        <p:txBody>
          <a:bodyPr wrap="square" rtlCol="0">
            <a:spAutoFit/>
          </a:bodyPr>
          <a:lstStyle/>
          <a:p>
            <a:pPr marL="457200" indent="-457200"/>
            <a:r>
              <a:rPr lang="en-US" sz="2200" dirty="0" smtClean="0">
                <a:latin typeface="Arial" pitchFamily="34" charset="0"/>
                <a:cs typeface="Arial" pitchFamily="34" charset="0"/>
              </a:rPr>
              <a:t>3.   Look for unnatural lines that may be circular, rectangular, or square shape that may revel the outlines of mines or pressure plates. True or False?</a:t>
            </a:r>
            <a:endParaRPr lang="en-US" sz="2200" dirty="0">
              <a:latin typeface="Arial" pitchFamily="34" charset="0"/>
              <a:cs typeface="Arial" pitchFamily="34" charset="0"/>
            </a:endParaRPr>
          </a:p>
        </p:txBody>
      </p:sp>
      <p:sp>
        <p:nvSpPr>
          <p:cNvPr id="10" name="TextBox 9"/>
          <p:cNvSpPr txBox="1"/>
          <p:nvPr/>
        </p:nvSpPr>
        <p:spPr>
          <a:xfrm>
            <a:off x="4419600" y="1372850"/>
            <a:ext cx="4495800" cy="1446550"/>
          </a:xfrm>
          <a:prstGeom prst="rect">
            <a:avLst/>
          </a:prstGeom>
          <a:solidFill>
            <a:srgbClr val="FFFF00"/>
          </a:solidFill>
          <a:ln>
            <a:solidFill>
              <a:schemeClr val="bg1"/>
            </a:solidFill>
          </a:ln>
        </p:spPr>
        <p:txBody>
          <a:bodyPr wrap="square" rtlCol="0">
            <a:spAutoFit/>
          </a:bodyPr>
          <a:lstStyle/>
          <a:p>
            <a:r>
              <a:rPr lang="en-US" sz="2200" dirty="0" smtClean="0">
                <a:latin typeface="Arial" pitchFamily="34" charset="0"/>
                <a:cs typeface="Arial" pitchFamily="34" charset="0"/>
              </a:rPr>
              <a:t>Any evidence of change from the natural state that is inflicted upon the environment by the passage of man, animal, or machinery.</a:t>
            </a:r>
            <a:endParaRPr lang="en-US" dirty="0">
              <a:solidFill>
                <a:srgbClr val="FF0000"/>
              </a:solidFill>
              <a:latin typeface="Arial" pitchFamily="34" charset="0"/>
              <a:cs typeface="Arial" pitchFamily="34" charset="0"/>
            </a:endParaRPr>
          </a:p>
        </p:txBody>
      </p:sp>
      <p:sp>
        <p:nvSpPr>
          <p:cNvPr id="11" name="TextBox 10"/>
          <p:cNvSpPr txBox="1"/>
          <p:nvPr/>
        </p:nvSpPr>
        <p:spPr>
          <a:xfrm>
            <a:off x="5410200" y="3276600"/>
            <a:ext cx="2743200" cy="430887"/>
          </a:xfrm>
          <a:prstGeom prst="rect">
            <a:avLst/>
          </a:prstGeom>
          <a:solidFill>
            <a:srgbClr val="FFFF00"/>
          </a:solidFill>
          <a:ln>
            <a:solidFill>
              <a:schemeClr val="bg1"/>
            </a:solidFill>
          </a:ln>
        </p:spPr>
        <p:txBody>
          <a:bodyPr wrap="square" rtlCol="0">
            <a:spAutoFit/>
          </a:bodyPr>
          <a:lstStyle/>
          <a:p>
            <a:pPr marL="279400" indent="-279400" algn="ctr"/>
            <a:r>
              <a:rPr lang="en-US" sz="2200" dirty="0" smtClean="0">
                <a:latin typeface="Arial" pitchFamily="34" charset="0"/>
                <a:cs typeface="Arial" pitchFamily="34" charset="0"/>
              </a:rPr>
              <a:t>True</a:t>
            </a:r>
            <a:endParaRPr lang="en-US" dirty="0">
              <a:latin typeface="Arial" pitchFamily="34" charset="0"/>
              <a:cs typeface="Arial" pitchFamily="34" charset="0"/>
            </a:endParaRPr>
          </a:p>
        </p:txBody>
      </p:sp>
      <p:sp>
        <p:nvSpPr>
          <p:cNvPr id="12" name="TextBox 11"/>
          <p:cNvSpPr txBox="1"/>
          <p:nvPr/>
        </p:nvSpPr>
        <p:spPr>
          <a:xfrm>
            <a:off x="5486400" y="4800600"/>
            <a:ext cx="2743200" cy="430887"/>
          </a:xfrm>
          <a:prstGeom prst="rect">
            <a:avLst/>
          </a:prstGeom>
          <a:solidFill>
            <a:srgbClr val="FFFF00"/>
          </a:solidFill>
        </p:spPr>
        <p:txBody>
          <a:bodyPr wrap="square" rtlCol="0">
            <a:spAutoFit/>
          </a:bodyPr>
          <a:lstStyle/>
          <a:p>
            <a:pPr marL="279400" indent="-279400" algn="ctr"/>
            <a:r>
              <a:rPr lang="en-US" sz="2200" dirty="0" smtClean="0">
                <a:latin typeface="Arial" pitchFamily="34" charset="0"/>
                <a:cs typeface="Arial" pitchFamily="34" charset="0"/>
              </a:rPr>
              <a:t>True</a:t>
            </a:r>
            <a:endParaRPr lang="en-US"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z="1200" smtClean="0">
                <a:latin typeface="+mj-lt"/>
              </a:rPr>
              <a:pPr>
                <a:defRPr/>
              </a:pPr>
              <a:t>37</a:t>
            </a:fld>
            <a:endParaRPr lang="en-US" sz="1200" dirty="0">
              <a:latin typeface="+mj-lt"/>
            </a:endParaRPr>
          </a:p>
        </p:txBody>
      </p:sp>
      <p:sp>
        <p:nvSpPr>
          <p:cNvPr id="5" name="TextBox 4"/>
          <p:cNvSpPr txBox="1"/>
          <p:nvPr/>
        </p:nvSpPr>
        <p:spPr>
          <a:xfrm>
            <a:off x="0" y="304800"/>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457200" y="1295400"/>
            <a:ext cx="4648200" cy="1723549"/>
          </a:xfrm>
          <a:prstGeom prst="rect">
            <a:avLst/>
          </a:prstGeom>
          <a:noFill/>
        </p:spPr>
        <p:txBody>
          <a:bodyPr wrap="square" rtlCol="0">
            <a:spAutoFit/>
          </a:bodyPr>
          <a:lstStyle/>
          <a:p>
            <a:pPr marL="457200" indent="-457200">
              <a:buAutoNum type="arabicPeriod"/>
            </a:pPr>
            <a:r>
              <a:rPr lang="en-US" sz="2200" dirty="0" smtClean="0">
                <a:latin typeface="+mj-lt"/>
                <a:cs typeface="Arial" pitchFamily="34" charset="0"/>
              </a:rPr>
              <a:t>Markers are used only to warn the Taliban of the presence of IEDs along routes and paths. True or False?</a:t>
            </a:r>
          </a:p>
          <a:p>
            <a:endParaRPr lang="en-US" dirty="0">
              <a:latin typeface="+mj-lt"/>
            </a:endParaRPr>
          </a:p>
        </p:txBody>
      </p:sp>
      <p:sp>
        <p:nvSpPr>
          <p:cNvPr id="7" name="TextBox 6"/>
          <p:cNvSpPr txBox="1"/>
          <p:nvPr/>
        </p:nvSpPr>
        <p:spPr>
          <a:xfrm>
            <a:off x="457200" y="3296960"/>
            <a:ext cx="4876800" cy="1046440"/>
          </a:xfrm>
          <a:prstGeom prst="rect">
            <a:avLst/>
          </a:prstGeom>
          <a:noFill/>
        </p:spPr>
        <p:txBody>
          <a:bodyPr wrap="square" rtlCol="0">
            <a:spAutoFit/>
          </a:bodyPr>
          <a:lstStyle/>
          <a:p>
            <a:pPr marL="457200" indent="-457200">
              <a:buFont typeface="+mj-lt"/>
              <a:buAutoNum type="arabicPeriod" startAt="2"/>
            </a:pPr>
            <a:r>
              <a:rPr lang="en-US" sz="2200" dirty="0" smtClean="0">
                <a:latin typeface="+mj-lt"/>
                <a:cs typeface="Arial" pitchFamily="34" charset="0"/>
              </a:rPr>
              <a:t>A  common marker is stacked rocks. True of False?</a:t>
            </a:r>
          </a:p>
          <a:p>
            <a:endParaRPr lang="en-US" dirty="0">
              <a:latin typeface="+mj-lt"/>
            </a:endParaRPr>
          </a:p>
        </p:txBody>
      </p:sp>
      <p:sp>
        <p:nvSpPr>
          <p:cNvPr id="10" name="TextBox 9"/>
          <p:cNvSpPr txBox="1"/>
          <p:nvPr/>
        </p:nvSpPr>
        <p:spPr>
          <a:xfrm>
            <a:off x="5486400" y="1626513"/>
            <a:ext cx="2743200" cy="430887"/>
          </a:xfrm>
          <a:prstGeom prst="rect">
            <a:avLst/>
          </a:prstGeom>
          <a:solidFill>
            <a:srgbClr val="FFFF00"/>
          </a:solidFill>
        </p:spPr>
        <p:txBody>
          <a:bodyPr wrap="square" rtlCol="0">
            <a:spAutoFit/>
          </a:bodyPr>
          <a:lstStyle/>
          <a:p>
            <a:pPr marL="457200" indent="-457200" algn="ctr"/>
            <a:r>
              <a:rPr lang="en-US" sz="2200" dirty="0" smtClean="0">
                <a:latin typeface="+mj-lt"/>
                <a:cs typeface="Arial" pitchFamily="34" charset="0"/>
              </a:rPr>
              <a:t>False</a:t>
            </a:r>
            <a:endParaRPr lang="en-US" dirty="0">
              <a:solidFill>
                <a:srgbClr val="FF0000"/>
              </a:solidFill>
              <a:latin typeface="+mj-lt"/>
            </a:endParaRPr>
          </a:p>
        </p:txBody>
      </p:sp>
      <p:sp>
        <p:nvSpPr>
          <p:cNvPr id="11" name="TextBox 10"/>
          <p:cNvSpPr txBox="1"/>
          <p:nvPr/>
        </p:nvSpPr>
        <p:spPr>
          <a:xfrm>
            <a:off x="5486400" y="3531513"/>
            <a:ext cx="2743200" cy="430887"/>
          </a:xfrm>
          <a:prstGeom prst="rect">
            <a:avLst/>
          </a:prstGeom>
          <a:solidFill>
            <a:srgbClr val="FFFF00"/>
          </a:solidFill>
        </p:spPr>
        <p:txBody>
          <a:bodyPr wrap="square" rtlCol="0">
            <a:spAutoFit/>
          </a:bodyPr>
          <a:lstStyle/>
          <a:p>
            <a:pPr marL="457200" indent="-457200" algn="ctr"/>
            <a:r>
              <a:rPr lang="en-US" sz="2200" dirty="0" smtClean="0">
                <a:latin typeface="+mj-lt"/>
                <a:cs typeface="Arial" pitchFamily="34" charset="0"/>
              </a:rPr>
              <a:t>True</a:t>
            </a:r>
            <a:endParaRPr lang="en-US" dirty="0">
              <a:latin typeface="+mj-lt"/>
              <a:cs typeface="Arial" pitchFamily="34" charset="0"/>
            </a:endParaRPr>
          </a:p>
        </p:txBody>
      </p:sp>
      <p:sp>
        <p:nvSpPr>
          <p:cNvPr id="9" name="TextBox 8"/>
          <p:cNvSpPr txBox="1"/>
          <p:nvPr/>
        </p:nvSpPr>
        <p:spPr>
          <a:xfrm>
            <a:off x="457200" y="4482405"/>
            <a:ext cx="4724400" cy="1384995"/>
          </a:xfrm>
          <a:prstGeom prst="rect">
            <a:avLst/>
          </a:prstGeom>
          <a:noFill/>
        </p:spPr>
        <p:txBody>
          <a:bodyPr wrap="square" rtlCol="0">
            <a:spAutoFit/>
          </a:bodyPr>
          <a:lstStyle/>
          <a:p>
            <a:pPr marL="457200" indent="-457200">
              <a:buFont typeface="+mj-lt"/>
              <a:buAutoNum type="arabicPeriod" startAt="3"/>
            </a:pPr>
            <a:r>
              <a:rPr lang="en-US" sz="2200" dirty="0" smtClean="0">
                <a:latin typeface="+mj-lt"/>
                <a:cs typeface="Arial" pitchFamily="34" charset="0"/>
              </a:rPr>
              <a:t>A piece of cloth hanging from a tree could be a marker. True or False?</a:t>
            </a:r>
            <a:endParaRPr lang="en-US" sz="2200" dirty="0" smtClean="0">
              <a:solidFill>
                <a:srgbClr val="FF0000"/>
              </a:solidFill>
              <a:latin typeface="+mj-lt"/>
              <a:cs typeface="Arial" pitchFamily="34" charset="0"/>
            </a:endParaRPr>
          </a:p>
          <a:p>
            <a:endParaRPr lang="en-US" dirty="0">
              <a:latin typeface="+mj-lt"/>
              <a:cs typeface="Arial" pitchFamily="34" charset="0"/>
            </a:endParaRPr>
          </a:p>
        </p:txBody>
      </p:sp>
      <p:sp>
        <p:nvSpPr>
          <p:cNvPr id="12" name="TextBox 11"/>
          <p:cNvSpPr txBox="1"/>
          <p:nvPr/>
        </p:nvSpPr>
        <p:spPr>
          <a:xfrm>
            <a:off x="5486400" y="4674513"/>
            <a:ext cx="2743200" cy="430887"/>
          </a:xfrm>
          <a:prstGeom prst="rect">
            <a:avLst/>
          </a:prstGeom>
          <a:solidFill>
            <a:srgbClr val="FFFF00"/>
          </a:solidFill>
          <a:ln>
            <a:solidFill>
              <a:schemeClr val="bg1"/>
            </a:solidFill>
          </a:ln>
        </p:spPr>
        <p:txBody>
          <a:bodyPr wrap="square" rtlCol="0">
            <a:spAutoFit/>
          </a:bodyPr>
          <a:lstStyle/>
          <a:p>
            <a:pPr marL="457200" indent="-457200" algn="ctr"/>
            <a:r>
              <a:rPr lang="en-US" sz="2200" dirty="0" smtClean="0">
                <a:latin typeface="+mj-lt"/>
                <a:cs typeface="Arial" pitchFamily="34" charset="0"/>
              </a:rPr>
              <a:t>True</a:t>
            </a:r>
            <a:endParaRPr lang="en-US" dirty="0">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9"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661027"/>
          </a:xfrm>
        </p:spPr>
        <p:txBody>
          <a:bodyPr>
            <a:noAutofit/>
          </a:bodyPr>
          <a:lstStyle/>
          <a:p>
            <a:r>
              <a:rPr lang="en-US" sz="2800" dirty="0" smtClean="0"/>
              <a:t>Identify IED Emplacement</a:t>
            </a:r>
            <a:endParaRPr lang="en-US" sz="2800" dirty="0"/>
          </a:p>
        </p:txBody>
      </p:sp>
      <p:sp>
        <p:nvSpPr>
          <p:cNvPr id="7" name="Content Placeholder 2"/>
          <p:cNvSpPr>
            <a:spLocks noGrp="1"/>
          </p:cNvSpPr>
          <p:nvPr>
            <p:ph idx="1"/>
          </p:nvPr>
        </p:nvSpPr>
        <p:spPr bwMode="auto">
          <a:xfrm>
            <a:off x="304800" y="1421563"/>
            <a:ext cx="8686800" cy="45982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ts val="1400"/>
              </a:spcBef>
              <a:defRPr/>
            </a:pPr>
            <a:r>
              <a:rPr lang="en-US" sz="2800" dirty="0" smtClean="0"/>
              <a:t>Concealing an IED will inevitably leave an element of a ground sign.</a:t>
            </a:r>
          </a:p>
          <a:p>
            <a:pPr marL="225425" indent="-225425" eaLnBrk="1" hangingPunct="1">
              <a:spcBef>
                <a:spcPts val="1400"/>
              </a:spcBef>
              <a:defRPr/>
            </a:pPr>
            <a:r>
              <a:rPr lang="en-US" sz="2800" dirty="0" smtClean="0"/>
              <a:t>Can be in the form of foot print or the signature left behind from concealment.</a:t>
            </a:r>
          </a:p>
          <a:p>
            <a:pPr marL="225425" indent="-225425" eaLnBrk="1" hangingPunct="1">
              <a:spcBef>
                <a:spcPts val="1400"/>
              </a:spcBef>
              <a:defRPr/>
            </a:pPr>
            <a:r>
              <a:rPr lang="en-US" sz="2800" dirty="0" smtClean="0"/>
              <a:t>Different in any given area.</a:t>
            </a:r>
          </a:p>
          <a:p>
            <a:pPr marL="225425" indent="-225425" eaLnBrk="1" hangingPunct="1">
              <a:spcBef>
                <a:spcPts val="1400"/>
              </a:spcBef>
              <a:defRPr/>
            </a:pPr>
            <a:r>
              <a:rPr lang="en-US" sz="2800" dirty="0" smtClean="0"/>
              <a:t>Ground signs may vary with enemy emplacements. </a:t>
            </a:r>
          </a:p>
          <a:p>
            <a:pPr lvl="1" indent="-325438" eaLnBrk="1" hangingPunct="1">
              <a:spcBef>
                <a:spcPts val="1400"/>
              </a:spcBef>
              <a:defRPr/>
            </a:pPr>
            <a:r>
              <a:rPr lang="en-US" sz="2400" dirty="0" smtClean="0"/>
              <a:t>Hasty Emplacement</a:t>
            </a:r>
          </a:p>
          <a:p>
            <a:pPr lvl="1" indent="-325438" eaLnBrk="1" hangingPunct="1">
              <a:spcBef>
                <a:spcPts val="1400"/>
              </a:spcBef>
              <a:defRPr/>
            </a:pPr>
            <a:r>
              <a:rPr lang="en-US" sz="2400" dirty="0" smtClean="0"/>
              <a:t>Deliberate Emplacement</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38</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Hasty Emplacement – Site Prepared</a:t>
            </a:r>
            <a:endParaRPr lang="en-US" sz="2800" dirty="0"/>
          </a:p>
        </p:txBody>
      </p:sp>
      <p:sp>
        <p:nvSpPr>
          <p:cNvPr id="7" name="Content Placeholder 2"/>
          <p:cNvSpPr>
            <a:spLocks noGrp="1"/>
          </p:cNvSpPr>
          <p:nvPr>
            <p:ph idx="1"/>
          </p:nvPr>
        </p:nvSpPr>
        <p:spPr bwMode="auto">
          <a:xfrm>
            <a:off x="609600" y="1192963"/>
            <a:ext cx="6248400" cy="26932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ts val="1000"/>
              </a:spcBef>
              <a:buFont typeface="Arial" pitchFamily="34" charset="0"/>
              <a:buChar char="•"/>
              <a:defRPr/>
            </a:pPr>
            <a:r>
              <a:rPr lang="en-US" sz="2800" dirty="0" smtClean="0"/>
              <a:t>Hasty Emplacement</a:t>
            </a:r>
          </a:p>
          <a:p>
            <a:pPr marL="568325" lvl="1" indent="-331788" eaLnBrk="1" hangingPunct="1">
              <a:spcBef>
                <a:spcPts val="1000"/>
              </a:spcBef>
              <a:defRPr/>
            </a:pPr>
            <a:r>
              <a:rPr lang="en-US" sz="2400" dirty="0" smtClean="0"/>
              <a:t>Site prepared</a:t>
            </a:r>
          </a:p>
          <a:p>
            <a:pPr marL="977900" lvl="2" indent="-409575" eaLnBrk="1" hangingPunct="1">
              <a:spcBef>
                <a:spcPts val="1000"/>
              </a:spcBef>
              <a:defRPr/>
            </a:pPr>
            <a:r>
              <a:rPr lang="en-US" sz="2000" dirty="0" smtClean="0"/>
              <a:t>Known movement route</a:t>
            </a:r>
          </a:p>
          <a:p>
            <a:pPr marL="977900" lvl="2" indent="-409575" eaLnBrk="1" hangingPunct="1">
              <a:spcBef>
                <a:spcPts val="1000"/>
              </a:spcBef>
              <a:defRPr/>
            </a:pPr>
            <a:r>
              <a:rPr lang="en-US" sz="2000" dirty="0" smtClean="0"/>
              <a:t>Rapid employment of IED</a:t>
            </a:r>
            <a:endParaRPr lang="en-US"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39</a:t>
            </a:fld>
            <a:endParaRPr lang="en-US" dirty="0">
              <a:latin typeface="Arial" pitchFamily="34" charset="0"/>
              <a:cs typeface="Arial" pitchFamily="34" charset="0"/>
            </a:endParaRPr>
          </a:p>
        </p:txBody>
      </p:sp>
      <p:grpSp>
        <p:nvGrpSpPr>
          <p:cNvPr id="3" name="Group 2"/>
          <p:cNvGrpSpPr/>
          <p:nvPr/>
        </p:nvGrpSpPr>
        <p:grpSpPr>
          <a:xfrm>
            <a:off x="4648200" y="3124200"/>
            <a:ext cx="3886200" cy="2971800"/>
            <a:chOff x="4648201" y="3124200"/>
            <a:chExt cx="4191001" cy="3200400"/>
          </a:xfrm>
        </p:grpSpPr>
        <p:pic>
          <p:nvPicPr>
            <p:cNvPr id="9" name="6" descr="1tmp22220.jpg">
              <a:hlinkClick r:id="rId3" action="ppaction://hlinksldjump"/>
            </p:cNvPr>
            <p:cNvPicPr>
              <a:picLocks/>
            </p:cNvPicPr>
            <p:nvPr/>
          </p:nvPicPr>
          <p:blipFill>
            <a:blip r:embed="rId4" cstate="email"/>
            <a:srcRect/>
            <a:stretch>
              <a:fillRect/>
            </a:stretch>
          </p:blipFill>
          <p:spPr bwMode="auto">
            <a:xfrm>
              <a:off x="4648201" y="3124200"/>
              <a:ext cx="4191001" cy="3200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Arrow Connector 12"/>
            <p:cNvCxnSpPr/>
            <p:nvPr/>
          </p:nvCxnSpPr>
          <p:spPr>
            <a:xfrm flipH="1">
              <a:off x="6858000" y="4876800"/>
              <a:ext cx="762000" cy="457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10400" y="4614446"/>
              <a:ext cx="175260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Command Wire</a:t>
              </a:r>
              <a:endParaRPr lang="en-US" sz="1600" dirty="0">
                <a:solidFill>
                  <a:schemeClr val="tx1"/>
                </a:solidFill>
                <a:latin typeface="Arial" pitchFamily="34" charset="0"/>
                <a:cs typeface="Arial" pitchFamily="34" charset="0"/>
              </a:endParaRPr>
            </a:p>
          </p:txBody>
        </p:sp>
      </p:grpSp>
      <p:grpSp>
        <p:nvGrpSpPr>
          <p:cNvPr id="2" name="Group 1"/>
          <p:cNvGrpSpPr/>
          <p:nvPr/>
        </p:nvGrpSpPr>
        <p:grpSpPr>
          <a:xfrm>
            <a:off x="609600" y="3124200"/>
            <a:ext cx="3886200" cy="2971800"/>
            <a:chOff x="304800" y="3124200"/>
            <a:chExt cx="4191000" cy="3276600"/>
          </a:xfrm>
        </p:grpSpPr>
        <p:pic>
          <p:nvPicPr>
            <p:cNvPr id="8" name="Picture 3"/>
            <p:cNvPicPr>
              <a:picLocks noChangeAspect="1" noChangeArrowheads="1"/>
            </p:cNvPicPr>
            <p:nvPr/>
          </p:nvPicPr>
          <p:blipFill>
            <a:blip r:embed="rId5" cstate="email"/>
            <a:srcRect/>
            <a:stretch>
              <a:fillRect/>
            </a:stretch>
          </p:blipFill>
          <p:spPr bwMode="auto">
            <a:xfrm>
              <a:off x="304800" y="3124200"/>
              <a:ext cx="4191000" cy="3276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a:off x="3429000" y="3505200"/>
              <a:ext cx="304800" cy="1828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38400" y="3144590"/>
              <a:ext cx="1828800" cy="64475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White Lamp Cord</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2800" dirty="0" smtClean="0"/>
              <a:t>THE SLIDING SCALE</a:t>
            </a:r>
            <a:endParaRPr lang="en-US" sz="2800" dirty="0"/>
          </a:p>
        </p:txBody>
      </p:sp>
      <p:sp>
        <p:nvSpPr>
          <p:cNvPr id="5" name="TextBox 4"/>
          <p:cNvSpPr txBox="1"/>
          <p:nvPr/>
        </p:nvSpPr>
        <p:spPr>
          <a:xfrm>
            <a:off x="304800" y="1819870"/>
            <a:ext cx="2133600" cy="1384995"/>
          </a:xfrm>
          <a:prstGeom prst="rect">
            <a:avLst/>
          </a:prstGeom>
          <a:noFill/>
        </p:spPr>
        <p:txBody>
          <a:bodyPr wrap="square" rtlCol="0">
            <a:spAutoFit/>
          </a:bodyPr>
          <a:lstStyle/>
          <a:p>
            <a:pPr algn="ctr"/>
            <a:r>
              <a:rPr lang="en-US" sz="2400" u="sng" dirty="0" smtClean="0">
                <a:effectLst>
                  <a:outerShdw blurRad="38100" dist="38100" dir="2700000" algn="tl">
                    <a:srgbClr val="000000">
                      <a:alpha val="43137"/>
                    </a:srgbClr>
                  </a:outerShdw>
                </a:effectLst>
              </a:rPr>
              <a:t>HUMAN ACTIVITY</a:t>
            </a:r>
          </a:p>
          <a:p>
            <a:pPr algn="ctr"/>
            <a:r>
              <a:rPr lang="en-US" dirty="0" smtClean="0"/>
              <a:t>PRESENCE </a:t>
            </a:r>
          </a:p>
          <a:p>
            <a:pPr algn="ctr"/>
            <a:r>
              <a:rPr lang="en-US" dirty="0" smtClean="0"/>
              <a:t>PATTERNS</a:t>
            </a:r>
            <a:endParaRPr lang="en-US" dirty="0"/>
          </a:p>
        </p:txBody>
      </p:sp>
      <p:sp>
        <p:nvSpPr>
          <p:cNvPr id="11" name="TextBox 10"/>
          <p:cNvSpPr txBox="1"/>
          <p:nvPr/>
        </p:nvSpPr>
        <p:spPr>
          <a:xfrm>
            <a:off x="304800" y="4038600"/>
            <a:ext cx="2057400" cy="369332"/>
          </a:xfrm>
          <a:prstGeom prst="rect">
            <a:avLst/>
          </a:prstGeom>
          <a:noFill/>
        </p:spPr>
        <p:txBody>
          <a:bodyPr wrap="square" rtlCol="0">
            <a:spAutoFit/>
          </a:bodyPr>
          <a:lstStyle/>
          <a:p>
            <a:r>
              <a:rPr lang="en-US" dirty="0" smtClean="0"/>
              <a:t>HUMAN ACTIVITY</a:t>
            </a:r>
            <a:endParaRPr lang="en-US" dirty="0"/>
          </a:p>
        </p:txBody>
      </p:sp>
      <p:sp>
        <p:nvSpPr>
          <p:cNvPr id="13" name="TextBox 12"/>
          <p:cNvSpPr txBox="1"/>
          <p:nvPr/>
        </p:nvSpPr>
        <p:spPr>
          <a:xfrm>
            <a:off x="6705600" y="4038600"/>
            <a:ext cx="2133600" cy="369332"/>
          </a:xfrm>
          <a:prstGeom prst="rect">
            <a:avLst/>
          </a:prstGeom>
          <a:noFill/>
        </p:spPr>
        <p:txBody>
          <a:bodyPr wrap="square" rtlCol="0">
            <a:spAutoFit/>
          </a:bodyPr>
          <a:lstStyle/>
          <a:p>
            <a:r>
              <a:rPr lang="en-US" dirty="0" smtClean="0"/>
              <a:t>DEVICE SIGNATURES</a:t>
            </a:r>
            <a:endParaRPr lang="en-US" dirty="0"/>
          </a:p>
        </p:txBody>
      </p:sp>
      <p:sp>
        <p:nvSpPr>
          <p:cNvPr id="14" name="TextBox 13"/>
          <p:cNvSpPr txBox="1"/>
          <p:nvPr/>
        </p:nvSpPr>
        <p:spPr>
          <a:xfrm>
            <a:off x="6553200" y="1819870"/>
            <a:ext cx="2514600" cy="1384995"/>
          </a:xfrm>
          <a:prstGeom prst="rect">
            <a:avLst/>
          </a:prstGeom>
          <a:noFill/>
        </p:spPr>
        <p:txBody>
          <a:bodyPr wrap="square" rtlCol="0">
            <a:spAutoFit/>
          </a:bodyPr>
          <a:lstStyle/>
          <a:p>
            <a:pPr algn="ctr"/>
            <a:r>
              <a:rPr lang="en-US" sz="2400" u="sng" dirty="0" smtClean="0">
                <a:effectLst>
                  <a:outerShdw blurRad="38100" dist="38100" dir="2700000" algn="tl">
                    <a:srgbClr val="000000">
                      <a:alpha val="43137"/>
                    </a:srgbClr>
                  </a:outerShdw>
                </a:effectLst>
              </a:rPr>
              <a:t>DEVICE “SIGNATURES”</a:t>
            </a:r>
          </a:p>
          <a:p>
            <a:pPr algn="ctr"/>
            <a:r>
              <a:rPr lang="en-US" dirty="0" smtClean="0"/>
              <a:t>DEVICE TRAITS</a:t>
            </a:r>
          </a:p>
          <a:p>
            <a:pPr algn="ctr"/>
            <a:r>
              <a:rPr lang="en-US" dirty="0" smtClean="0"/>
              <a:t>EMPLACEMENT SITES</a:t>
            </a:r>
            <a:endParaRPr lang="en-US" dirty="0"/>
          </a:p>
        </p:txBody>
      </p:sp>
      <p:sp>
        <p:nvSpPr>
          <p:cNvPr id="15" name="Rectangle 14"/>
          <p:cNvSpPr/>
          <p:nvPr/>
        </p:nvSpPr>
        <p:spPr>
          <a:xfrm>
            <a:off x="4191000" y="3124200"/>
            <a:ext cx="838200"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smtClean="0">
                <a:ln w="11430"/>
                <a:solidFill>
                  <a:sysClr val="windowText" lastClr="000000"/>
                </a:solidFill>
                <a:effectLst>
                  <a:outerShdw blurRad="80000" dist="40000" dir="5040000" algn="tl">
                    <a:srgbClr val="000000">
                      <a:alpha val="30000"/>
                    </a:srgbClr>
                  </a:outerShdw>
                </a:effectLst>
              </a:rPr>
              <a:t>?</a:t>
            </a:r>
            <a:endParaRPr lang="en-US" sz="9600" b="1" cap="none" spc="0" dirty="0">
              <a:ln w="11430"/>
              <a:solidFill>
                <a:sysClr val="windowText" lastClr="000000"/>
              </a:solidFill>
              <a:effectLst>
                <a:outerShdw blurRad="80000" dist="40000" dir="5040000" algn="tl">
                  <a:srgbClr val="000000">
                    <a:alpha val="30000"/>
                  </a:srgbClr>
                </a:outerShdw>
              </a:effectLst>
            </a:endParaRPr>
          </a:p>
        </p:txBody>
      </p:sp>
      <p:sp>
        <p:nvSpPr>
          <p:cNvPr id="16" name="Rectangle 15"/>
          <p:cNvSpPr/>
          <p:nvPr/>
        </p:nvSpPr>
        <p:spPr>
          <a:xfrm>
            <a:off x="2209800" y="5029200"/>
            <a:ext cx="4747903"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solidFill>
                  <a:sysClr val="windowText" lastClr="000000"/>
                </a:solidFill>
                <a:effectLst/>
              </a:rPr>
              <a:t>Where are you?</a:t>
            </a:r>
            <a:endParaRPr lang="en-US" sz="5400" b="1" cap="none" spc="0" dirty="0">
              <a:ln w="10541" cmpd="sng">
                <a:solidFill>
                  <a:srgbClr val="7D7D7D">
                    <a:tint val="100000"/>
                    <a:shade val="100000"/>
                    <a:satMod val="110000"/>
                  </a:srgbClr>
                </a:solidFill>
                <a:prstDash val="solid"/>
              </a:ln>
              <a:solidFill>
                <a:sysClr val="windowText" lastClr="000000"/>
              </a:solidFill>
              <a:effectLst/>
            </a:endParaRPr>
          </a:p>
        </p:txBody>
      </p:sp>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81" t="37450" r="57596" b="15936"/>
          <a:stretch/>
        </p:blipFill>
        <p:spPr bwMode="auto">
          <a:xfrm>
            <a:off x="685800" y="4419600"/>
            <a:ext cx="880863" cy="122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andrew.r.shepher.mil\Desktop\bomb.jpg"/>
          <p:cNvPicPr>
            <a:picLocks noChangeAspect="1" noChangeArrowheads="1"/>
          </p:cNvPicPr>
          <p:nvPr/>
        </p:nvPicPr>
        <p:blipFill>
          <a:blip r:embed="rId4" cstate="print"/>
          <a:srcRect/>
          <a:stretch>
            <a:fillRect/>
          </a:stretch>
        </p:blipFill>
        <p:spPr bwMode="auto">
          <a:xfrm>
            <a:off x="7467600" y="4419600"/>
            <a:ext cx="1143000" cy="1143000"/>
          </a:xfrm>
          <a:prstGeom prst="rect">
            <a:avLst/>
          </a:prstGeom>
          <a:noFill/>
        </p:spPr>
      </p:pic>
      <p:sp>
        <p:nvSpPr>
          <p:cNvPr id="2" name="Rectangle 1"/>
          <p:cNvSpPr/>
          <p:nvPr/>
        </p:nvSpPr>
        <p:spPr>
          <a:xfrm>
            <a:off x="1981200" y="4724400"/>
            <a:ext cx="5257800" cy="228600"/>
          </a:xfrm>
          <a:prstGeom prst="rect">
            <a:avLst/>
          </a:prstGeom>
          <a:gradFill flip="none" rotWithShape="1">
            <a:gsLst>
              <a:gs pos="0">
                <a:schemeClr val="accent3">
                  <a:lumMod val="89000"/>
                </a:schemeClr>
              </a:gs>
              <a:gs pos="53000">
                <a:srgbClr val="FFFF00"/>
              </a:gs>
              <a:gs pos="83000">
                <a:srgbClr val="FF0000"/>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Hasty Emplacement with Device</a:t>
            </a:r>
            <a:endParaRPr lang="en-US" sz="2800" dirty="0"/>
          </a:p>
        </p:txBody>
      </p:sp>
      <p:sp>
        <p:nvSpPr>
          <p:cNvPr id="7" name="Content Placeholder 2"/>
          <p:cNvSpPr>
            <a:spLocks noGrp="1"/>
          </p:cNvSpPr>
          <p:nvPr>
            <p:ph idx="1"/>
          </p:nvPr>
        </p:nvSpPr>
        <p:spPr bwMode="auto">
          <a:xfrm>
            <a:off x="609600" y="1192963"/>
            <a:ext cx="8686800" cy="5665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buFont typeface="Arial" pitchFamily="34" charset="0"/>
              <a:buChar char="•"/>
              <a:defRPr/>
            </a:pPr>
            <a:r>
              <a:rPr lang="en-US" sz="2800" dirty="0" smtClean="0"/>
              <a:t>Hasty Emplacement</a:t>
            </a:r>
          </a:p>
          <a:p>
            <a:pPr marL="693738" lvl="1" indent="-457200" eaLnBrk="1" hangingPunct="1">
              <a:defRPr/>
            </a:pPr>
            <a:r>
              <a:rPr lang="en-US" sz="2400" dirty="0" smtClean="0"/>
              <a:t>Device Emplacement</a:t>
            </a:r>
          </a:p>
          <a:p>
            <a:pPr marL="977900" lvl="2" indent="-284163" eaLnBrk="1" hangingPunct="1">
              <a:defRPr/>
            </a:pPr>
            <a:r>
              <a:rPr lang="en-US" sz="2000" dirty="0" smtClean="0"/>
              <a:t>Possible target of opportunity</a:t>
            </a:r>
          </a:p>
          <a:p>
            <a:pPr marL="977900" lvl="2" indent="-284163" eaLnBrk="1" hangingPunct="1">
              <a:defRPr/>
            </a:pPr>
            <a:r>
              <a:rPr lang="en-US" sz="2000" dirty="0" smtClean="0"/>
              <a:t>Not as well camouflaged</a:t>
            </a:r>
            <a:endParaRPr lang="en-US"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40</a:t>
            </a:fld>
            <a:endParaRPr lang="en-US" dirty="0">
              <a:latin typeface="Arial" pitchFamily="34" charset="0"/>
              <a:cs typeface="Arial" pitchFamily="34" charset="0"/>
            </a:endParaRPr>
          </a:p>
        </p:txBody>
      </p:sp>
      <p:pic>
        <p:nvPicPr>
          <p:cNvPr id="20" name="Picture 4" descr="DSC00012"/>
          <p:cNvPicPr>
            <a:picLocks noChangeAspect="1" noChangeArrowheads="1"/>
          </p:cNvPicPr>
          <p:nvPr/>
        </p:nvPicPr>
        <p:blipFill>
          <a:blip r:embed="rId3" cstate="email"/>
          <a:srcRect l="10909"/>
          <a:stretch>
            <a:fillRect/>
          </a:stretch>
        </p:blipFill>
        <p:spPr bwMode="auto">
          <a:xfrm>
            <a:off x="762000" y="2895600"/>
            <a:ext cx="3733800" cy="3276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21" name="Group 23"/>
          <p:cNvGrpSpPr>
            <a:grpSpLocks/>
          </p:cNvGrpSpPr>
          <p:nvPr/>
        </p:nvGrpSpPr>
        <p:grpSpPr bwMode="auto">
          <a:xfrm>
            <a:off x="2438398" y="3852445"/>
            <a:ext cx="1981202" cy="1405352"/>
            <a:chOff x="7086521" y="2977518"/>
            <a:chExt cx="1980976" cy="1405356"/>
          </a:xfrm>
        </p:grpSpPr>
        <p:grpSp>
          <p:nvGrpSpPr>
            <p:cNvPr id="22" name="Group 19"/>
            <p:cNvGrpSpPr>
              <a:grpSpLocks/>
            </p:cNvGrpSpPr>
            <p:nvPr/>
          </p:nvGrpSpPr>
          <p:grpSpPr bwMode="auto">
            <a:xfrm>
              <a:off x="7086521" y="3237129"/>
              <a:ext cx="1219059" cy="1145745"/>
              <a:chOff x="7086521" y="3237129"/>
              <a:chExt cx="1219059" cy="1145745"/>
            </a:xfrm>
          </p:grpSpPr>
          <p:cxnSp>
            <p:nvCxnSpPr>
              <p:cNvPr id="24" name="Straight Arrow Connector 14"/>
              <p:cNvCxnSpPr>
                <a:cxnSpLocks noChangeShapeType="1"/>
              </p:cNvCxnSpPr>
              <p:nvPr/>
            </p:nvCxnSpPr>
            <p:spPr bwMode="auto">
              <a:xfrm rot="16200000" flipH="1">
                <a:off x="7694654" y="3771948"/>
                <a:ext cx="1145745" cy="76107"/>
              </a:xfrm>
              <a:prstGeom prst="straightConnector1">
                <a:avLst/>
              </a:prstGeom>
              <a:noFill/>
              <a:ln w="12700" algn="ctr">
                <a:solidFill>
                  <a:srgbClr val="FF0000"/>
                </a:solidFill>
                <a:round/>
                <a:headEnd/>
                <a:tailEnd type="arrow" w="med" len="med"/>
              </a:ln>
            </p:spPr>
          </p:cxnSp>
          <p:cxnSp>
            <p:nvCxnSpPr>
              <p:cNvPr id="25" name="Straight Arrow Connector 18"/>
              <p:cNvCxnSpPr>
                <a:cxnSpLocks noChangeShapeType="1"/>
              </p:cNvCxnSpPr>
              <p:nvPr/>
            </p:nvCxnSpPr>
            <p:spPr bwMode="auto">
              <a:xfrm rot="10800000" flipV="1">
                <a:off x="7086521" y="3276601"/>
                <a:ext cx="1066760" cy="877671"/>
              </a:xfrm>
              <a:prstGeom prst="straightConnector1">
                <a:avLst/>
              </a:prstGeom>
              <a:noFill/>
              <a:ln w="12700" algn="ctr">
                <a:solidFill>
                  <a:srgbClr val="FF0000"/>
                </a:solidFill>
                <a:round/>
                <a:headEnd/>
                <a:tailEnd type="arrow" w="med" len="med"/>
              </a:ln>
            </p:spPr>
          </p:cxnSp>
        </p:grpSp>
        <p:sp>
          <p:nvSpPr>
            <p:cNvPr id="23" name="TextBox 20"/>
            <p:cNvSpPr txBox="1">
              <a:spLocks noChangeArrowheads="1"/>
            </p:cNvSpPr>
            <p:nvPr/>
          </p:nvSpPr>
          <p:spPr bwMode="auto">
            <a:xfrm>
              <a:off x="7848602" y="2977518"/>
              <a:ext cx="1218895" cy="338555"/>
            </a:xfrm>
            <a:prstGeom prst="rect">
              <a:avLst/>
            </a:prstGeom>
            <a:solidFill>
              <a:schemeClr val="bg1"/>
            </a:solidFill>
            <a:ln w="12700">
              <a:noFill/>
              <a:miter lim="800000"/>
              <a:headEnd/>
              <a:tailEnd/>
            </a:ln>
          </p:spPr>
          <p:txBody>
            <a:bodyPr wrap="square">
              <a:spAutoFit/>
            </a:bodyPr>
            <a:lstStyle/>
            <a:p>
              <a:r>
                <a:rPr lang="en-US" sz="1600" dirty="0" smtClean="0">
                  <a:latin typeface="Arial" pitchFamily="34" charset="0"/>
                  <a:cs typeface="Arial" pitchFamily="34" charset="0"/>
                </a:rPr>
                <a:t>107 rocket</a:t>
              </a:r>
              <a:endParaRPr lang="en-US" sz="1600" dirty="0">
                <a:latin typeface="Arial" pitchFamily="34" charset="0"/>
                <a:cs typeface="Arial" pitchFamily="34" charset="0"/>
              </a:endParaRPr>
            </a:p>
          </p:txBody>
        </p:sp>
      </p:grpSp>
      <p:pic>
        <p:nvPicPr>
          <p:cNvPr id="26" name="12" descr="2tmp768.jpg"/>
          <p:cNvPicPr>
            <a:picLocks/>
          </p:cNvPicPr>
          <p:nvPr/>
        </p:nvPicPr>
        <p:blipFill>
          <a:blip r:embed="rId4" cstate="email"/>
          <a:srcRect r="9259"/>
          <a:stretch>
            <a:fillRect/>
          </a:stretch>
        </p:blipFill>
        <p:spPr bwMode="auto">
          <a:xfrm>
            <a:off x="4648200" y="2895600"/>
            <a:ext cx="3733800" cy="3276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6858000" y="3962400"/>
            <a:ext cx="1066800" cy="30777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latin typeface="Arial" pitchFamily="34" charset="0"/>
                <a:cs typeface="Arial" pitchFamily="34" charset="0"/>
              </a:rPr>
              <a:t>Blue Wire</a:t>
            </a:r>
            <a:endParaRPr lang="en-US"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Deliberate Emplacement</a:t>
            </a:r>
            <a:endParaRPr lang="en-US" sz="2800" dirty="0"/>
          </a:p>
        </p:txBody>
      </p:sp>
      <p:sp>
        <p:nvSpPr>
          <p:cNvPr id="6" name="Content Placeholder 5"/>
          <p:cNvSpPr>
            <a:spLocks noGrp="1"/>
          </p:cNvSpPr>
          <p:nvPr>
            <p:ph idx="1"/>
          </p:nvPr>
        </p:nvSpPr>
        <p:spPr>
          <a:xfrm>
            <a:off x="533400" y="1192963"/>
            <a:ext cx="7848600" cy="5665037"/>
          </a:xfrm>
        </p:spPr>
        <p:txBody>
          <a:bodyPr/>
          <a:lstStyle/>
          <a:p>
            <a:pPr marL="225425" indent="-225425" eaLnBrk="1" hangingPunct="1">
              <a:spcBef>
                <a:spcPts val="1000"/>
              </a:spcBef>
              <a:buFont typeface="Arial" pitchFamily="34" charset="0"/>
              <a:buChar char="•"/>
              <a:defRPr/>
            </a:pPr>
            <a:r>
              <a:rPr lang="en-US" sz="2800" dirty="0" smtClean="0"/>
              <a:t>Deliberate Emplacement</a:t>
            </a:r>
          </a:p>
          <a:p>
            <a:pPr marL="693738" lvl="1" indent="-409575" eaLnBrk="1" hangingPunct="1">
              <a:spcBef>
                <a:spcPts val="1000"/>
              </a:spcBef>
              <a:defRPr/>
            </a:pPr>
            <a:r>
              <a:rPr lang="en-US" sz="2400" dirty="0" smtClean="0"/>
              <a:t>Site prepared</a:t>
            </a:r>
          </a:p>
          <a:p>
            <a:pPr marL="1025525" lvl="2" indent="-284163" eaLnBrk="1" hangingPunct="1">
              <a:spcBef>
                <a:spcPts val="1000"/>
              </a:spcBef>
              <a:defRPr/>
            </a:pPr>
            <a:r>
              <a:rPr lang="en-US" sz="2000" dirty="0" smtClean="0"/>
              <a:t>Pre-determined IED location, insurgent reconnaissance</a:t>
            </a:r>
          </a:p>
          <a:p>
            <a:pPr marL="1025525" lvl="2" indent="-284163" eaLnBrk="1" hangingPunct="1">
              <a:spcBef>
                <a:spcPts val="1000"/>
              </a:spcBef>
              <a:defRPr/>
            </a:pPr>
            <a:r>
              <a:rPr lang="en-US" sz="2000" dirty="0" smtClean="0"/>
              <a:t>Accomplished by unarmed personnel with plausible deniability</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41</a:t>
            </a:fld>
            <a:endParaRPr lang="en-US" dirty="0">
              <a:latin typeface="Arial" pitchFamily="34" charset="0"/>
              <a:cs typeface="Arial" pitchFamily="34" charset="0"/>
            </a:endParaRPr>
          </a:p>
        </p:txBody>
      </p:sp>
      <p:pic>
        <p:nvPicPr>
          <p:cNvPr id="7" name="Picture 2"/>
          <p:cNvPicPr>
            <a:picLocks noChangeAspect="1" noChangeArrowheads="1"/>
          </p:cNvPicPr>
          <p:nvPr/>
        </p:nvPicPr>
        <p:blipFill>
          <a:blip r:embed="rId3" cstate="email"/>
          <a:srcRect l="10909"/>
          <a:stretch>
            <a:fillRect/>
          </a:stretch>
        </p:blipFill>
        <p:spPr bwMode="auto">
          <a:xfrm>
            <a:off x="1066800" y="3352800"/>
            <a:ext cx="3446585"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p:cNvPicPr>
            <a:picLocks noChangeAspect="1" noChangeArrowheads="1"/>
          </p:cNvPicPr>
          <p:nvPr/>
        </p:nvPicPr>
        <p:blipFill>
          <a:blip r:embed="rId4" cstate="email"/>
          <a:srcRect/>
          <a:stretch>
            <a:fillRect/>
          </a:stretch>
        </p:blipFill>
        <p:spPr bwMode="auto">
          <a:xfrm>
            <a:off x="4695092" y="3352800"/>
            <a:ext cx="3305908"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Deliberate Emplacement (cont.)</a:t>
            </a:r>
            <a:endParaRPr lang="en-US" sz="2800" dirty="0"/>
          </a:p>
        </p:txBody>
      </p:sp>
      <p:sp>
        <p:nvSpPr>
          <p:cNvPr id="7" name="Content Placeholder 2"/>
          <p:cNvSpPr>
            <a:spLocks noGrp="1"/>
          </p:cNvSpPr>
          <p:nvPr>
            <p:ph idx="1"/>
          </p:nvPr>
        </p:nvSpPr>
        <p:spPr bwMode="auto">
          <a:xfrm>
            <a:off x="533400" y="1192963"/>
            <a:ext cx="8686800" cy="5665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ts val="1000"/>
              </a:spcBef>
              <a:buFont typeface="Arial" pitchFamily="34" charset="0"/>
              <a:buChar char="•"/>
              <a:defRPr/>
            </a:pPr>
            <a:r>
              <a:rPr lang="en-US" sz="2800" dirty="0" smtClean="0"/>
              <a:t>Deliberate Emplacement</a:t>
            </a:r>
          </a:p>
          <a:p>
            <a:pPr marL="693738" lvl="1" indent="-409575" eaLnBrk="1" hangingPunct="1">
              <a:spcBef>
                <a:spcPts val="1000"/>
              </a:spcBef>
              <a:defRPr/>
            </a:pPr>
            <a:r>
              <a:rPr lang="en-US" sz="2400" dirty="0" smtClean="0"/>
              <a:t>Device emplacement</a:t>
            </a:r>
          </a:p>
          <a:p>
            <a:pPr marL="1025525" lvl="2" indent="-284163" eaLnBrk="1" hangingPunct="1">
              <a:spcBef>
                <a:spcPts val="1000"/>
              </a:spcBef>
              <a:defRPr/>
            </a:pPr>
            <a:r>
              <a:rPr lang="en-US" sz="2000" dirty="0" smtClean="0"/>
              <a:t>Better camouflage</a:t>
            </a:r>
          </a:p>
          <a:p>
            <a:pPr marL="1025525" lvl="2" indent="-284163" eaLnBrk="1" hangingPunct="1">
              <a:spcBef>
                <a:spcPts val="1000"/>
              </a:spcBef>
              <a:defRPr/>
            </a:pPr>
            <a:r>
              <a:rPr lang="en-US" sz="2000" dirty="0" smtClean="0"/>
              <a:t>Placed during CF inactivity</a:t>
            </a:r>
          </a:p>
        </p:txBody>
      </p:sp>
      <p:sp>
        <p:nvSpPr>
          <p:cNvPr id="4" name="Slide Number Placeholder 3"/>
          <p:cNvSpPr>
            <a:spLocks noGrp="1"/>
          </p:cNvSpPr>
          <p:nvPr>
            <p:ph type="sldNum" sz="quarter" idx="12"/>
          </p:nvPr>
        </p:nvSpPr>
        <p:spPr>
          <a:ln>
            <a:noFill/>
          </a:ln>
        </p:spPr>
        <p:txBody>
          <a:bodyPr/>
          <a:lstStyle/>
          <a:p>
            <a:pPr>
              <a:defRPr/>
            </a:pPr>
            <a:fld id="{D0BF7C18-33E7-4E5A-AC40-53A29FE5BC23}" type="slidenum">
              <a:rPr lang="en-US" smtClean="0">
                <a:latin typeface="Arial" pitchFamily="34" charset="0"/>
                <a:cs typeface="Arial" pitchFamily="34" charset="0"/>
              </a:rPr>
              <a:pPr>
                <a:defRPr/>
              </a:pPr>
              <a:t>42</a:t>
            </a:fld>
            <a:endParaRPr lang="en-US" dirty="0">
              <a:latin typeface="Arial" pitchFamily="34" charset="0"/>
              <a:cs typeface="Arial" pitchFamily="34" charset="0"/>
            </a:endParaRPr>
          </a:p>
        </p:txBody>
      </p:sp>
      <p:grpSp>
        <p:nvGrpSpPr>
          <p:cNvPr id="2" name="Group 1"/>
          <p:cNvGrpSpPr/>
          <p:nvPr/>
        </p:nvGrpSpPr>
        <p:grpSpPr>
          <a:xfrm>
            <a:off x="533400" y="3048000"/>
            <a:ext cx="3962400" cy="2971800"/>
            <a:chOff x="309348" y="3048000"/>
            <a:chExt cx="4267200" cy="3352800"/>
          </a:xfrm>
        </p:grpSpPr>
        <p:pic>
          <p:nvPicPr>
            <p:cNvPr id="9" name="6" descr="2tmp14953.jpg">
              <a:hlinkClick r:id="rId3" action="ppaction://hlinksldjump"/>
            </p:cNvPr>
            <p:cNvPicPr>
              <a:picLocks/>
            </p:cNvPicPr>
            <p:nvPr/>
          </p:nvPicPr>
          <p:blipFill>
            <a:blip r:embed="rId4" cstate="email"/>
            <a:srcRect/>
            <a:stretch>
              <a:fillRect/>
            </a:stretch>
          </p:blipFill>
          <p:spPr bwMode="auto">
            <a:xfrm>
              <a:off x="309348" y="3048000"/>
              <a:ext cx="4267200" cy="3352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694452" y="4440823"/>
              <a:ext cx="685800" cy="3385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IED</a:t>
              </a:r>
              <a:endParaRPr lang="en-US" sz="1600" dirty="0">
                <a:solidFill>
                  <a:schemeClr val="tx1"/>
                </a:solidFill>
                <a:latin typeface="Arial" pitchFamily="34" charset="0"/>
                <a:cs typeface="Arial" pitchFamily="34" charset="0"/>
              </a:endParaRPr>
            </a:p>
          </p:txBody>
        </p:sp>
      </p:grpSp>
      <p:grpSp>
        <p:nvGrpSpPr>
          <p:cNvPr id="3" name="Group 2"/>
          <p:cNvGrpSpPr/>
          <p:nvPr/>
        </p:nvGrpSpPr>
        <p:grpSpPr>
          <a:xfrm>
            <a:off x="4648200" y="3048000"/>
            <a:ext cx="3810000" cy="2971800"/>
            <a:chOff x="4732020" y="3048000"/>
            <a:chExt cx="4191000" cy="3352800"/>
          </a:xfrm>
        </p:grpSpPr>
        <p:pic>
          <p:nvPicPr>
            <p:cNvPr id="8" name="44" descr="1tmp14544.jpg"/>
            <p:cNvPicPr>
              <a:picLocks/>
            </p:cNvPicPr>
            <p:nvPr/>
          </p:nvPicPr>
          <p:blipFill>
            <a:blip r:embed="rId5" cstate="email"/>
            <a:srcRect/>
            <a:stretch>
              <a:fillRect/>
            </a:stretch>
          </p:blipFill>
          <p:spPr bwMode="auto">
            <a:xfrm>
              <a:off x="4732020" y="3048000"/>
              <a:ext cx="4191000" cy="3352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4983480" y="3317251"/>
              <a:ext cx="2057400" cy="6597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Linear rock feature</a:t>
              </a:r>
              <a:endParaRPr lang="en-US" sz="1600" dirty="0">
                <a:solidFill>
                  <a:schemeClr val="tx1"/>
                </a:solidFill>
                <a:latin typeface="Arial" pitchFamily="34" charset="0"/>
                <a:cs typeface="Arial" pitchFamily="34" charset="0"/>
              </a:endParaRPr>
            </a:p>
          </p:txBody>
        </p:sp>
        <p:sp>
          <p:nvSpPr>
            <p:cNvPr id="25" name="Rectangle 24"/>
            <p:cNvSpPr/>
            <p:nvPr/>
          </p:nvSpPr>
          <p:spPr>
            <a:xfrm>
              <a:off x="7772400" y="5736223"/>
              <a:ext cx="685800" cy="3385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IED</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normAutofit/>
          </a:bodyPr>
          <a:lstStyle/>
          <a:p>
            <a:r>
              <a:rPr lang="en-US" sz="2800" dirty="0" smtClean="0"/>
              <a:t>Deliberate </a:t>
            </a:r>
            <a:r>
              <a:rPr lang="en-US" sz="2800" dirty="0"/>
              <a:t>Emplacement </a:t>
            </a:r>
            <a:r>
              <a:rPr lang="en-US" sz="2800" dirty="0" smtClean="0"/>
              <a:t>(cont</a:t>
            </a:r>
            <a:r>
              <a:rPr lang="en-US" sz="2800" dirty="0"/>
              <a:t>.)</a:t>
            </a:r>
          </a:p>
        </p:txBody>
      </p:sp>
      <p:sp>
        <p:nvSpPr>
          <p:cNvPr id="7" name="Content Placeholder 2"/>
          <p:cNvSpPr>
            <a:spLocks noGrp="1"/>
          </p:cNvSpPr>
          <p:nvPr>
            <p:ph idx="1"/>
          </p:nvPr>
        </p:nvSpPr>
        <p:spPr bwMode="auto">
          <a:xfrm>
            <a:off x="0" y="1192963"/>
            <a:ext cx="8686800" cy="5665037"/>
          </a:xfrm>
          <a:noFill/>
          <a:ln>
            <a:noFill/>
            <a:miter lim="800000"/>
            <a:headEnd/>
            <a:tailEnd/>
          </a:ln>
        </p:spPr>
        <p:txBody>
          <a:bodyPr vert="horz" wrap="square" lIns="91440" tIns="45720" rIns="91440" bIns="45720" numCol="1" anchor="t" anchorCtr="0" compatLnSpc="1">
            <a:prstTxWarp prst="textNoShape">
              <a:avLst/>
            </a:prstTxWarp>
          </a:bodyPr>
          <a:lstStyle/>
          <a:p>
            <a:pPr marL="795338" lvl="1" indent="-331788" eaLnBrk="1" hangingPunct="1">
              <a:spcBef>
                <a:spcPts val="600"/>
              </a:spcBef>
              <a:buFont typeface="Arial" pitchFamily="34" charset="0"/>
              <a:buChar char="•"/>
              <a:defRPr/>
            </a:pPr>
            <a:r>
              <a:rPr lang="en-US" dirty="0" smtClean="0"/>
              <a:t>Limited by the imagination of the enemy</a:t>
            </a:r>
          </a:p>
          <a:p>
            <a:pPr marL="1139825" lvl="2" indent="-336550" eaLnBrk="1" hangingPunct="1">
              <a:spcBef>
                <a:spcPts val="600"/>
              </a:spcBef>
              <a:buFont typeface="Arial" pitchFamily="34" charset="0"/>
              <a:buChar char="‒"/>
              <a:defRPr/>
            </a:pPr>
            <a:r>
              <a:rPr lang="en-US" dirty="0" smtClean="0"/>
              <a:t>Exploits CF/HNSF Patterns</a:t>
            </a:r>
          </a:p>
          <a:p>
            <a:pPr marL="1139825" lvl="2" indent="-336550" eaLnBrk="1" hangingPunct="1">
              <a:spcBef>
                <a:spcPts val="600"/>
              </a:spcBef>
              <a:buFont typeface="Arial" pitchFamily="34" charset="0"/>
              <a:buChar char="‒"/>
              <a:defRPr/>
            </a:pPr>
            <a:r>
              <a:rPr lang="en-US" dirty="0" smtClean="0"/>
              <a:t>Set in stages </a:t>
            </a:r>
          </a:p>
          <a:p>
            <a:pPr marL="1139825" lvl="2" indent="-336550" eaLnBrk="1" hangingPunct="1">
              <a:spcBef>
                <a:spcPts val="600"/>
              </a:spcBef>
              <a:buFont typeface="Arial" pitchFamily="34" charset="0"/>
              <a:buChar char="‒"/>
              <a:defRPr/>
            </a:pPr>
            <a:r>
              <a:rPr lang="en-US" dirty="0" smtClean="0"/>
              <a:t>More complex</a:t>
            </a:r>
          </a:p>
        </p:txBody>
      </p:sp>
      <p:sp>
        <p:nvSpPr>
          <p:cNvPr id="4" name="Slide Number Placeholder 3"/>
          <p:cNvSpPr>
            <a:spLocks noGrp="1"/>
          </p:cNvSpPr>
          <p:nvPr>
            <p:ph type="sldNum" sz="quarter" idx="12"/>
          </p:nvPr>
        </p:nvSpPr>
        <p:spPr>
          <a:ln>
            <a:noFill/>
          </a:ln>
        </p:spPr>
        <p:txBody>
          <a:bodyPr/>
          <a:lstStyle/>
          <a:p>
            <a:pPr>
              <a:defRPr/>
            </a:pPr>
            <a:fld id="{D0BF7C18-33E7-4E5A-AC40-53A29FE5BC23}" type="slidenum">
              <a:rPr lang="en-US" smtClean="0">
                <a:latin typeface="Arial" pitchFamily="34" charset="0"/>
                <a:cs typeface="Arial" pitchFamily="34" charset="0"/>
              </a:rPr>
              <a:pPr>
                <a:defRPr/>
              </a:pPr>
              <a:t>43</a:t>
            </a:fld>
            <a:endParaRPr lang="en-US" dirty="0">
              <a:latin typeface="Arial" pitchFamily="34" charset="0"/>
              <a:cs typeface="Arial" pitchFamily="34" charset="0"/>
            </a:endParaRPr>
          </a:p>
        </p:txBody>
      </p:sp>
      <p:pic>
        <p:nvPicPr>
          <p:cNvPr id="6" name="21" descr="1tmp3090.jpg">
            <a:hlinkClick r:id="rId3" action="ppaction://hlinksldjump"/>
          </p:cNvPr>
          <p:cNvPicPr>
            <a:picLocks/>
          </p:cNvPicPr>
          <p:nvPr/>
        </p:nvPicPr>
        <p:blipFill>
          <a:blip r:embed="rId4" cstate="email"/>
          <a:srcRect l="3333" t="4443" r="1666" b="2222"/>
          <a:stretch>
            <a:fillRect/>
          </a:stretch>
        </p:blipFill>
        <p:spPr bwMode="auto">
          <a:xfrm>
            <a:off x="685800" y="3048000"/>
            <a:ext cx="3810000" cy="3048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1"/>
          <p:cNvGrpSpPr/>
          <p:nvPr/>
        </p:nvGrpSpPr>
        <p:grpSpPr>
          <a:xfrm>
            <a:off x="4648200" y="3048000"/>
            <a:ext cx="3886200" cy="3048000"/>
            <a:chOff x="4731871" y="3048000"/>
            <a:chExt cx="4267200" cy="3429000"/>
          </a:xfrm>
        </p:grpSpPr>
        <p:pic>
          <p:nvPicPr>
            <p:cNvPr id="8" name="6" descr="6tmp4618.jpg">
              <a:hlinkClick r:id="" action="ppaction://noaction"/>
            </p:cNvPr>
            <p:cNvPicPr>
              <a:picLocks/>
            </p:cNvPicPr>
            <p:nvPr/>
          </p:nvPicPr>
          <p:blipFill>
            <a:blip r:embed="rId5" cstate="email"/>
            <a:srcRect/>
            <a:stretch>
              <a:fillRect/>
            </a:stretch>
          </p:blipFill>
          <p:spPr bwMode="auto">
            <a:xfrm>
              <a:off x="4731871" y="3048000"/>
              <a:ext cx="4267200" cy="3429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5715000" y="5638800"/>
              <a:ext cx="1524000" cy="3385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Main Charge</a:t>
              </a:r>
              <a:endParaRPr lang="en-US" sz="1600" dirty="0">
                <a:solidFill>
                  <a:schemeClr val="tx1"/>
                </a:solidFill>
                <a:latin typeface="Arial" pitchFamily="34" charset="0"/>
                <a:cs typeface="Arial" pitchFamily="34" charset="0"/>
              </a:endParaRPr>
            </a:p>
          </p:txBody>
        </p:sp>
        <p:sp>
          <p:nvSpPr>
            <p:cNvPr id="10" name="Rectangle 9"/>
            <p:cNvSpPr/>
            <p:nvPr/>
          </p:nvSpPr>
          <p:spPr>
            <a:xfrm>
              <a:off x="5715000" y="4517023"/>
              <a:ext cx="1905000" cy="3385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Pressure Plate</a:t>
              </a:r>
              <a:endParaRPr lang="en-US" sz="1600" dirty="0">
                <a:solidFill>
                  <a:schemeClr val="tx1"/>
                </a:solidFill>
                <a:latin typeface="Arial" pitchFamily="34" charset="0"/>
                <a:cs typeface="Arial" pitchFamily="34" charset="0"/>
              </a:endParaRPr>
            </a:p>
          </p:txBody>
        </p:sp>
        <p:sp>
          <p:nvSpPr>
            <p:cNvPr id="9" name="Rectangle 8"/>
            <p:cNvSpPr/>
            <p:nvPr/>
          </p:nvSpPr>
          <p:spPr>
            <a:xfrm>
              <a:off x="6629400" y="3602623"/>
              <a:ext cx="1600200" cy="3385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Battery Pack</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bg1"/>
            </a:solidFill>
          </a:ln>
        </p:spPr>
        <p:txBody>
          <a:bodyPr>
            <a:normAutofit/>
          </a:bodyPr>
          <a:lstStyle/>
          <a:p>
            <a:r>
              <a:rPr lang="en-US" sz="2800" dirty="0" smtClean="0"/>
              <a:t>Deliberate VOIED Emplacement</a:t>
            </a:r>
            <a:endParaRPr lang="en-US" sz="2800" dirty="0"/>
          </a:p>
        </p:txBody>
      </p:sp>
      <p:sp>
        <p:nvSpPr>
          <p:cNvPr id="4" name="Slide Number Placeholder 3"/>
          <p:cNvSpPr>
            <a:spLocks noGrp="1"/>
          </p:cNvSpPr>
          <p:nvPr>
            <p:ph type="sldNum" sz="quarter" idx="12"/>
          </p:nvPr>
        </p:nvSpPr>
        <p:spPr>
          <a:ln>
            <a:solidFill>
              <a:schemeClr val="bg1"/>
            </a:solidFill>
          </a:ln>
        </p:spPr>
        <p:txBody>
          <a:bodyPr/>
          <a:lstStyle/>
          <a:p>
            <a:pPr>
              <a:defRPr/>
            </a:pPr>
            <a:fld id="{D0BF7C18-33E7-4E5A-AC40-53A29FE5BC23}" type="slidenum">
              <a:rPr lang="en-US" smtClean="0">
                <a:latin typeface="Arial" pitchFamily="34" charset="0"/>
                <a:cs typeface="Arial" pitchFamily="34" charset="0"/>
              </a:rPr>
              <a:pPr>
                <a:defRPr/>
              </a:pPr>
              <a:t>44</a:t>
            </a:fld>
            <a:endParaRPr lang="en-US" dirty="0">
              <a:latin typeface="Arial" pitchFamily="34" charset="0"/>
              <a:cs typeface="Arial" pitchFamily="34" charset="0"/>
            </a:endParaRPr>
          </a:p>
        </p:txBody>
      </p:sp>
      <p:grpSp>
        <p:nvGrpSpPr>
          <p:cNvPr id="2" name="Group 1"/>
          <p:cNvGrpSpPr/>
          <p:nvPr/>
        </p:nvGrpSpPr>
        <p:grpSpPr>
          <a:xfrm>
            <a:off x="381000" y="1295400"/>
            <a:ext cx="8534400" cy="4800600"/>
            <a:chOff x="381000" y="1295400"/>
            <a:chExt cx="8534400" cy="4800600"/>
          </a:xfrm>
        </p:grpSpPr>
        <p:grpSp>
          <p:nvGrpSpPr>
            <p:cNvPr id="8" name="Group 15"/>
            <p:cNvGrpSpPr>
              <a:grpSpLocks/>
            </p:cNvGrpSpPr>
            <p:nvPr/>
          </p:nvGrpSpPr>
          <p:grpSpPr bwMode="auto">
            <a:xfrm>
              <a:off x="381000" y="1295400"/>
              <a:ext cx="8382001" cy="4800600"/>
              <a:chOff x="82378" y="-489856"/>
              <a:chExt cx="9061622" cy="7715250"/>
            </a:xfrm>
          </p:grpSpPr>
          <p:pic>
            <p:nvPicPr>
              <p:cNvPr id="10" name="27" descr="5tmp1117.jpg">
                <a:hlinkClick r:id="rId3" action="ppaction://hlinksldjump"/>
              </p:cNvPr>
              <p:cNvPicPr>
                <a:picLocks/>
              </p:cNvPicPr>
              <p:nvPr/>
            </p:nvPicPr>
            <p:blipFill>
              <a:blip r:embed="rId4" cstate="email"/>
              <a:srcRect l="1802" r="8108" b="5873"/>
              <a:stretch>
                <a:fillRect/>
              </a:stretch>
            </p:blipFill>
            <p:spPr bwMode="auto">
              <a:xfrm>
                <a:off x="82378" y="122465"/>
                <a:ext cx="4118918" cy="31840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26" descr="3tmp98.jpg">
                <a:hlinkClick r:id="rId5" action="ppaction://hlinksldjump"/>
              </p:cNvPr>
              <p:cNvPicPr>
                <a:picLocks/>
              </p:cNvPicPr>
              <p:nvPr/>
            </p:nvPicPr>
            <p:blipFill>
              <a:blip r:embed="rId6" cstate="email"/>
              <a:srcRect l="2703" r="1802" b="5873"/>
              <a:stretch>
                <a:fillRect/>
              </a:stretch>
            </p:blipFill>
            <p:spPr bwMode="auto">
              <a:xfrm>
                <a:off x="4695567" y="122465"/>
                <a:ext cx="4366053" cy="31840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16" descr="6tmp1627.jpg">
                <a:hlinkClick r:id="" action="ppaction://noaction"/>
              </p:cNvPr>
              <p:cNvPicPr>
                <a:picLocks/>
              </p:cNvPicPr>
              <p:nvPr/>
            </p:nvPicPr>
            <p:blipFill>
              <a:blip r:embed="rId7" cstate="email"/>
              <a:srcRect l="1802" r="8108" b="3846"/>
              <a:stretch>
                <a:fillRect/>
              </a:stretch>
            </p:blipFill>
            <p:spPr bwMode="auto">
              <a:xfrm>
                <a:off x="82378" y="4163787"/>
                <a:ext cx="4118919" cy="306160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3" name="15" descr="15tmp5607.jpg">
                <a:hlinkClick r:id="rId3" action="ppaction://hlinksldjump"/>
              </p:cNvPr>
              <p:cNvPicPr>
                <a:picLocks/>
              </p:cNvPicPr>
              <p:nvPr/>
            </p:nvPicPr>
            <p:blipFill>
              <a:blip r:embed="rId8" cstate="email"/>
              <a:srcRect l="901" r="1802" b="3846"/>
              <a:stretch>
                <a:fillRect/>
              </a:stretch>
            </p:blipFill>
            <p:spPr bwMode="auto">
              <a:xfrm>
                <a:off x="4613188" y="4163787"/>
                <a:ext cx="4448432" cy="306160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22"/>
              <p:cNvSpPr txBox="1">
                <a:spLocks noChangeArrowheads="1"/>
              </p:cNvSpPr>
              <p:nvPr/>
            </p:nvSpPr>
            <p:spPr bwMode="auto">
              <a:xfrm>
                <a:off x="4695568" y="-489854"/>
                <a:ext cx="4448432" cy="593569"/>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dirty="0">
                    <a:latin typeface="Arial" pitchFamily="34" charset="0"/>
                    <a:cs typeface="Arial" pitchFamily="34" charset="0"/>
                  </a:rPr>
                  <a:t>I</a:t>
                </a:r>
                <a:r>
                  <a:rPr lang="en-US" dirty="0" smtClean="0">
                    <a:latin typeface="Arial" pitchFamily="34" charset="0"/>
                    <a:cs typeface="Arial" pitchFamily="34" charset="0"/>
                  </a:rPr>
                  <a:t>nitiation </a:t>
                </a:r>
                <a:r>
                  <a:rPr lang="en-US" dirty="0">
                    <a:latin typeface="Arial" pitchFamily="34" charset="0"/>
                    <a:cs typeface="Arial" pitchFamily="34" charset="0"/>
                  </a:rPr>
                  <a:t>S</a:t>
                </a:r>
                <a:r>
                  <a:rPr lang="en-US" dirty="0" smtClean="0">
                    <a:latin typeface="Arial" pitchFamily="34" charset="0"/>
                    <a:cs typeface="Arial" pitchFamily="34" charset="0"/>
                  </a:rPr>
                  <a:t>ystem </a:t>
                </a:r>
                <a:r>
                  <a:rPr lang="en-US" dirty="0">
                    <a:latin typeface="Arial" pitchFamily="34" charset="0"/>
                    <a:cs typeface="Arial" pitchFamily="34" charset="0"/>
                  </a:rPr>
                  <a:t>on the VOIEDs</a:t>
                </a:r>
              </a:p>
            </p:txBody>
          </p:sp>
          <p:sp>
            <p:nvSpPr>
              <p:cNvPr id="15" name="23"/>
              <p:cNvSpPr txBox="1">
                <a:spLocks noChangeArrowheads="1"/>
              </p:cNvSpPr>
              <p:nvPr/>
            </p:nvSpPr>
            <p:spPr bwMode="auto">
              <a:xfrm>
                <a:off x="164757" y="-489856"/>
                <a:ext cx="4479845" cy="593569"/>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dirty="0" smtClean="0">
                    <a:latin typeface="Arial" pitchFamily="34" charset="0"/>
                    <a:cs typeface="Arial" pitchFamily="34" charset="0"/>
                  </a:rPr>
                  <a:t>Placement </a:t>
                </a:r>
                <a:r>
                  <a:rPr lang="en-US" dirty="0">
                    <a:latin typeface="Arial" pitchFamily="34" charset="0"/>
                    <a:cs typeface="Arial" pitchFamily="34" charset="0"/>
                  </a:rPr>
                  <a:t>of the VOIEDs and 5L jugs</a:t>
                </a:r>
              </a:p>
            </p:txBody>
          </p:sp>
          <p:sp>
            <p:nvSpPr>
              <p:cNvPr id="18" name="21"/>
              <p:cNvSpPr>
                <a:spLocks noChangeArrowheads="1"/>
              </p:cNvSpPr>
              <p:nvPr/>
            </p:nvSpPr>
            <p:spPr bwMode="auto">
              <a:xfrm>
                <a:off x="2718486" y="3306537"/>
                <a:ext cx="3871783" cy="741962"/>
              </a:xfrm>
              <a:prstGeom prst="rect">
                <a:avLst/>
              </a:prstGeom>
              <a:noFill/>
              <a:ln w="12700">
                <a:noFill/>
                <a:miter lim="800000"/>
                <a:headEnd/>
                <a:tailEnd/>
              </a:ln>
              <a:effectLst/>
            </p:spPr>
            <p:txBody>
              <a:bodyPr wrap="square">
                <a:spAutoFit/>
              </a:bodyPr>
              <a:lstStyle/>
              <a:p>
                <a:pPr algn="ctr" fontAlgn="auto">
                  <a:spcBef>
                    <a:spcPts val="0"/>
                  </a:spcBef>
                  <a:spcAft>
                    <a:spcPts val="0"/>
                  </a:spcAft>
                  <a:defRPr/>
                </a:pPr>
                <a:r>
                  <a:rPr lang="en-US" sz="2400" dirty="0">
                    <a:latin typeface="Arial" pitchFamily="34" charset="0"/>
                    <a:cs typeface="Arial" pitchFamily="34" charset="0"/>
                  </a:rPr>
                  <a:t>Items found on scene</a:t>
                </a:r>
              </a:p>
            </p:txBody>
          </p:sp>
        </p:grpSp>
        <p:sp>
          <p:nvSpPr>
            <p:cNvPr id="24" name="21"/>
            <p:cNvSpPr>
              <a:spLocks noChangeArrowheads="1"/>
            </p:cNvSpPr>
            <p:nvPr/>
          </p:nvSpPr>
          <p:spPr bwMode="auto">
            <a:xfrm>
              <a:off x="1981200" y="2057400"/>
              <a:ext cx="1066800" cy="307777"/>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2x 5l jugs</a:t>
              </a:r>
              <a:endParaRPr lang="en-US" sz="1400" dirty="0">
                <a:latin typeface="Arial" pitchFamily="34" charset="0"/>
                <a:cs typeface="Arial" pitchFamily="34" charset="0"/>
              </a:endParaRPr>
            </a:p>
          </p:txBody>
        </p:sp>
        <p:sp>
          <p:nvSpPr>
            <p:cNvPr id="22" name="21"/>
            <p:cNvSpPr>
              <a:spLocks noChangeArrowheads="1"/>
            </p:cNvSpPr>
            <p:nvPr/>
          </p:nvSpPr>
          <p:spPr bwMode="auto">
            <a:xfrm>
              <a:off x="1676400" y="3124200"/>
              <a:ext cx="990600" cy="307777"/>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1x VOIED</a:t>
              </a:r>
              <a:endParaRPr lang="en-US" sz="1400" dirty="0">
                <a:latin typeface="Arial" pitchFamily="34" charset="0"/>
                <a:cs typeface="Arial" pitchFamily="34" charset="0"/>
              </a:endParaRPr>
            </a:p>
          </p:txBody>
        </p:sp>
        <p:sp>
          <p:nvSpPr>
            <p:cNvPr id="23" name="21"/>
            <p:cNvSpPr>
              <a:spLocks noChangeArrowheads="1"/>
            </p:cNvSpPr>
            <p:nvPr/>
          </p:nvSpPr>
          <p:spPr bwMode="auto">
            <a:xfrm>
              <a:off x="1905000" y="2816423"/>
              <a:ext cx="1066800" cy="307777"/>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1x VOIED</a:t>
              </a:r>
              <a:endParaRPr lang="en-US" sz="1400" dirty="0">
                <a:latin typeface="Arial" pitchFamily="34" charset="0"/>
                <a:cs typeface="Arial" pitchFamily="34" charset="0"/>
              </a:endParaRPr>
            </a:p>
          </p:txBody>
        </p:sp>
        <p:sp>
          <p:nvSpPr>
            <p:cNvPr id="28" name="21"/>
            <p:cNvSpPr>
              <a:spLocks noChangeArrowheads="1"/>
            </p:cNvSpPr>
            <p:nvPr/>
          </p:nvSpPr>
          <p:spPr bwMode="auto">
            <a:xfrm>
              <a:off x="4572000" y="1702713"/>
              <a:ext cx="2133600" cy="430887"/>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100" dirty="0" smtClean="0">
                  <a:latin typeface="Arial" pitchFamily="34" charset="0"/>
                  <a:cs typeface="Arial" pitchFamily="34" charset="0"/>
                </a:rPr>
                <a:t>Syringe w UBE and 9mm round</a:t>
              </a:r>
              <a:endParaRPr lang="en-US" sz="1100" dirty="0">
                <a:latin typeface="Arial" pitchFamily="34" charset="0"/>
                <a:cs typeface="Arial" pitchFamily="34" charset="0"/>
              </a:endParaRPr>
            </a:p>
          </p:txBody>
        </p:sp>
        <p:sp>
          <p:nvSpPr>
            <p:cNvPr id="25" name="21"/>
            <p:cNvSpPr>
              <a:spLocks noChangeArrowheads="1"/>
            </p:cNvSpPr>
            <p:nvPr/>
          </p:nvSpPr>
          <p:spPr bwMode="auto">
            <a:xfrm>
              <a:off x="4572000" y="3352800"/>
              <a:ext cx="2895600" cy="261610"/>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100" dirty="0" smtClean="0">
                  <a:latin typeface="Arial" pitchFamily="34" charset="0"/>
                  <a:cs typeface="Arial" pitchFamily="34" charset="0"/>
                </a:rPr>
                <a:t>Firing pin under spring tension w/ sheer pin</a:t>
              </a:r>
              <a:endParaRPr lang="en-US" sz="1100" dirty="0">
                <a:latin typeface="Arial" pitchFamily="34" charset="0"/>
                <a:cs typeface="Arial" pitchFamily="34" charset="0"/>
              </a:endParaRPr>
            </a:p>
          </p:txBody>
        </p:sp>
        <p:sp>
          <p:nvSpPr>
            <p:cNvPr id="26" name="21"/>
            <p:cNvSpPr>
              <a:spLocks noChangeArrowheads="1"/>
            </p:cNvSpPr>
            <p:nvPr/>
          </p:nvSpPr>
          <p:spPr bwMode="auto">
            <a:xfrm>
              <a:off x="7620000" y="3352800"/>
              <a:ext cx="1143000" cy="261610"/>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000" dirty="0" smtClean="0">
                  <a:latin typeface="Arial" pitchFamily="34" charset="0"/>
                  <a:cs typeface="Arial" pitchFamily="34" charset="0"/>
                </a:rPr>
                <a:t>Foam </a:t>
              </a:r>
              <a:r>
                <a:rPr lang="en-US" sz="1100" dirty="0" smtClean="0">
                  <a:latin typeface="Arial" pitchFamily="34" charset="0"/>
                  <a:cs typeface="Arial" pitchFamily="34" charset="0"/>
                </a:rPr>
                <a:t>padding</a:t>
              </a:r>
              <a:endParaRPr lang="en-US" sz="1000" dirty="0">
                <a:latin typeface="Arial" pitchFamily="34" charset="0"/>
                <a:cs typeface="Arial" pitchFamily="34" charset="0"/>
              </a:endParaRPr>
            </a:p>
          </p:txBody>
        </p:sp>
        <p:sp>
          <p:nvSpPr>
            <p:cNvPr id="27" name="21"/>
            <p:cNvSpPr>
              <a:spLocks noChangeArrowheads="1"/>
            </p:cNvSpPr>
            <p:nvPr/>
          </p:nvSpPr>
          <p:spPr bwMode="auto">
            <a:xfrm>
              <a:off x="6781800" y="1905000"/>
              <a:ext cx="2133600" cy="261610"/>
            </a:xfrm>
            <a:prstGeom prst="rect">
              <a:avLst/>
            </a:prstGeom>
            <a:solidFill>
              <a:schemeClr val="bg1"/>
            </a:solidFill>
            <a:ln w="12700">
              <a:solidFill>
                <a:schemeClr val="bg1"/>
              </a:solidFill>
              <a:miter lim="800000"/>
              <a:headEnd/>
              <a:tailEnd/>
            </a:ln>
            <a:effectLst/>
          </p:spPr>
          <p:txBody>
            <a:bodyPr wrap="square">
              <a:spAutoFit/>
            </a:bodyPr>
            <a:lstStyle/>
            <a:p>
              <a:pPr algn="ctr" fontAlgn="auto">
                <a:spcBef>
                  <a:spcPts val="0"/>
                </a:spcBef>
                <a:spcAft>
                  <a:spcPts val="0"/>
                </a:spcAft>
                <a:defRPr/>
              </a:pPr>
              <a:r>
                <a:rPr lang="en-US" sz="1100" dirty="0" smtClean="0">
                  <a:latin typeface="Arial" pitchFamily="34" charset="0"/>
                  <a:cs typeface="Arial" pitchFamily="34" charset="0"/>
                </a:rPr>
                <a:t>Wood set on top of firing pin</a:t>
              </a:r>
              <a:endParaRPr lang="en-US" sz="1100" dirty="0">
                <a:latin typeface="Arial" pitchFamily="34" charset="0"/>
                <a:cs typeface="Arial" pitchFamily="34" charset="0"/>
              </a:endParaRPr>
            </a:p>
          </p:txBody>
        </p:sp>
      </p:grpSp>
      <p:sp>
        <p:nvSpPr>
          <p:cNvPr id="32" name="21"/>
          <p:cNvSpPr>
            <a:spLocks noChangeArrowheads="1"/>
          </p:cNvSpPr>
          <p:nvPr/>
        </p:nvSpPr>
        <p:spPr bwMode="auto">
          <a:xfrm>
            <a:off x="1752600" y="4645223"/>
            <a:ext cx="1066800" cy="307777"/>
          </a:xfrm>
          <a:prstGeom prst="rect">
            <a:avLst/>
          </a:prstGeom>
          <a:solidFill>
            <a:schemeClr val="bg1"/>
          </a:solidFill>
          <a:ln w="12700">
            <a:solidFill>
              <a:schemeClr val="tx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2x 5l jugs</a:t>
            </a:r>
            <a:endParaRPr lang="en-US" sz="1400" dirty="0">
              <a:latin typeface="Arial" pitchFamily="34" charset="0"/>
              <a:cs typeface="Arial" pitchFamily="34" charset="0"/>
            </a:endParaRPr>
          </a:p>
        </p:txBody>
      </p:sp>
      <p:sp>
        <p:nvSpPr>
          <p:cNvPr id="33" name="21"/>
          <p:cNvSpPr>
            <a:spLocks noChangeArrowheads="1"/>
          </p:cNvSpPr>
          <p:nvPr/>
        </p:nvSpPr>
        <p:spPr bwMode="auto">
          <a:xfrm>
            <a:off x="4800600" y="4419600"/>
            <a:ext cx="1066800" cy="307777"/>
          </a:xfrm>
          <a:prstGeom prst="rect">
            <a:avLst/>
          </a:prstGeom>
          <a:solidFill>
            <a:schemeClr val="bg1"/>
          </a:solidFill>
          <a:ln w="12700">
            <a:solidFill>
              <a:schemeClr val="tx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2x 5l jugs</a:t>
            </a:r>
            <a:endParaRPr lang="en-US" sz="1400" dirty="0">
              <a:latin typeface="Arial" pitchFamily="34" charset="0"/>
              <a:cs typeface="Arial" pitchFamily="34" charset="0"/>
            </a:endParaRPr>
          </a:p>
        </p:txBody>
      </p:sp>
      <p:sp>
        <p:nvSpPr>
          <p:cNvPr id="34" name="21"/>
          <p:cNvSpPr>
            <a:spLocks noChangeArrowheads="1"/>
          </p:cNvSpPr>
          <p:nvPr/>
        </p:nvSpPr>
        <p:spPr bwMode="auto">
          <a:xfrm>
            <a:off x="6172200" y="5715000"/>
            <a:ext cx="1828800" cy="307777"/>
          </a:xfrm>
          <a:prstGeom prst="rect">
            <a:avLst/>
          </a:prstGeom>
          <a:solidFill>
            <a:schemeClr val="bg1"/>
          </a:solidFill>
          <a:ln w="12700">
            <a:solidFill>
              <a:schemeClr val="tx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2x syringes w/HME</a:t>
            </a:r>
            <a:endParaRPr lang="en-US" sz="1400" dirty="0">
              <a:latin typeface="Arial" pitchFamily="34" charset="0"/>
              <a:cs typeface="Arial" pitchFamily="34" charset="0"/>
            </a:endParaRPr>
          </a:p>
        </p:txBody>
      </p:sp>
      <p:sp>
        <p:nvSpPr>
          <p:cNvPr id="35" name="21"/>
          <p:cNvSpPr>
            <a:spLocks noChangeArrowheads="1"/>
          </p:cNvSpPr>
          <p:nvPr/>
        </p:nvSpPr>
        <p:spPr bwMode="auto">
          <a:xfrm>
            <a:off x="7696200" y="4419600"/>
            <a:ext cx="990600" cy="307777"/>
          </a:xfrm>
          <a:prstGeom prst="rect">
            <a:avLst/>
          </a:prstGeom>
          <a:solidFill>
            <a:schemeClr val="bg1"/>
          </a:solidFill>
          <a:ln w="12700">
            <a:solidFill>
              <a:schemeClr val="tx1"/>
            </a:solidFill>
            <a:miter lim="800000"/>
            <a:headEnd/>
            <a:tailEnd/>
          </a:ln>
          <a:effectLst/>
        </p:spPr>
        <p:txBody>
          <a:bodyPr wrap="square">
            <a:spAutoFit/>
          </a:bodyPr>
          <a:lstStyle/>
          <a:p>
            <a:pPr algn="ctr" fontAlgn="auto">
              <a:spcBef>
                <a:spcPts val="0"/>
              </a:spcBef>
              <a:spcAft>
                <a:spcPts val="0"/>
              </a:spcAft>
              <a:defRPr/>
            </a:pPr>
            <a:r>
              <a:rPr lang="en-US" sz="1400" dirty="0" smtClean="0">
                <a:latin typeface="Arial" pitchFamily="34" charset="0"/>
                <a:cs typeface="Arial" pitchFamily="34" charset="0"/>
              </a:rPr>
              <a:t>2x VOIED</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Elevated Emplacement</a:t>
            </a:r>
            <a:endParaRPr lang="en-US" sz="2800" dirty="0"/>
          </a:p>
        </p:txBody>
      </p:sp>
      <p:sp>
        <p:nvSpPr>
          <p:cNvPr id="7" name="Content Placeholder 2"/>
          <p:cNvSpPr>
            <a:spLocks noGrp="1"/>
          </p:cNvSpPr>
          <p:nvPr>
            <p:ph idx="1"/>
          </p:nvPr>
        </p:nvSpPr>
        <p:spPr bwMode="auto">
          <a:xfrm>
            <a:off x="76200" y="1219200"/>
            <a:ext cx="8382000" cy="5665037"/>
          </a:xfrm>
          <a:noFill/>
          <a:ln>
            <a:miter lim="800000"/>
            <a:headEnd/>
            <a:tailEnd/>
          </a:ln>
        </p:spPr>
        <p:txBody>
          <a:bodyPr vert="horz" wrap="square" lIns="91440" tIns="45720" rIns="91440" bIns="45720" numCol="1" anchor="t" anchorCtr="0" compatLnSpc="1">
            <a:prstTxWarp prst="textNoShape">
              <a:avLst/>
            </a:prstTxWarp>
          </a:bodyPr>
          <a:lstStyle/>
          <a:p>
            <a:pPr marL="698500" lvl="1" indent="-234950" eaLnBrk="1" hangingPunct="1">
              <a:buFont typeface="Arial" pitchFamily="34" charset="0"/>
              <a:buChar char="•"/>
              <a:defRPr/>
            </a:pPr>
            <a:r>
              <a:rPr lang="en-US" dirty="0" smtClean="0"/>
              <a:t>It’s important to know that not all IEDs are placed on the ground</a:t>
            </a:r>
            <a:r>
              <a:rPr lang="en-US" sz="2400" dirty="0" smtClean="0"/>
              <a:t>.</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45</a:t>
            </a:fld>
            <a:endParaRPr lang="en-US" dirty="0">
              <a:latin typeface="Arial" pitchFamily="34" charset="0"/>
              <a:cs typeface="Arial" pitchFamily="34" charset="0"/>
            </a:endParaRPr>
          </a:p>
        </p:txBody>
      </p:sp>
      <p:pic>
        <p:nvPicPr>
          <p:cNvPr id="9" name="Picture 4"/>
          <p:cNvPicPr>
            <a:picLocks noChangeAspect="1" noChangeArrowheads="1"/>
          </p:cNvPicPr>
          <p:nvPr/>
        </p:nvPicPr>
        <p:blipFill>
          <a:blip r:embed="rId3" cstate="email"/>
          <a:srcRect/>
          <a:stretch>
            <a:fillRect/>
          </a:stretch>
        </p:blipFill>
        <p:spPr bwMode="auto">
          <a:xfrm>
            <a:off x="4648200" y="2895600"/>
            <a:ext cx="36576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1"/>
          <p:cNvGrpSpPr/>
          <p:nvPr/>
        </p:nvGrpSpPr>
        <p:grpSpPr>
          <a:xfrm>
            <a:off x="838200" y="2895600"/>
            <a:ext cx="3657600" cy="2743200"/>
            <a:chOff x="838200" y="2895600"/>
            <a:chExt cx="3657600" cy="2743200"/>
          </a:xfrm>
        </p:grpSpPr>
        <p:pic>
          <p:nvPicPr>
            <p:cNvPr id="8" name="Picture 3"/>
            <p:cNvPicPr>
              <a:picLocks noChangeAspect="1" noChangeArrowheads="1"/>
            </p:cNvPicPr>
            <p:nvPr/>
          </p:nvPicPr>
          <p:blipFill>
            <a:blip r:embed="rId4" cstate="email"/>
            <a:srcRect/>
            <a:stretch>
              <a:fillRect/>
            </a:stretch>
          </p:blipFill>
          <p:spPr bwMode="auto">
            <a:xfrm>
              <a:off x="838200" y="2895600"/>
              <a:ext cx="36576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3048000" y="3200400"/>
              <a:ext cx="1447800" cy="276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smtClean="0">
                  <a:solidFill>
                    <a:schemeClr val="tx1"/>
                  </a:solidFill>
                  <a:latin typeface="Arial" pitchFamily="34" charset="0"/>
                  <a:cs typeface="Arial" pitchFamily="34" charset="0"/>
                </a:rPr>
                <a:t>IED Emplacement</a:t>
              </a:r>
              <a:endParaRPr lang="en-US" sz="12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z="1200" smtClean="0">
                <a:latin typeface="+mj-lt"/>
              </a:rPr>
              <a:pPr>
                <a:defRPr/>
              </a:pPr>
              <a:t>46</a:t>
            </a:fld>
            <a:endParaRPr lang="en-US" sz="1200" dirty="0">
              <a:latin typeface="+mj-lt"/>
            </a:endParaRPr>
          </a:p>
        </p:txBody>
      </p:sp>
      <p:sp>
        <p:nvSpPr>
          <p:cNvPr id="5" name="TextBox 4"/>
          <p:cNvSpPr txBox="1"/>
          <p:nvPr/>
        </p:nvSpPr>
        <p:spPr>
          <a:xfrm>
            <a:off x="0" y="304800"/>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609600" y="1592759"/>
            <a:ext cx="4648200" cy="1384995"/>
          </a:xfrm>
          <a:prstGeom prst="rect">
            <a:avLst/>
          </a:prstGeom>
          <a:noFill/>
        </p:spPr>
        <p:txBody>
          <a:bodyPr wrap="square" rtlCol="0">
            <a:spAutoFit/>
          </a:bodyPr>
          <a:lstStyle/>
          <a:p>
            <a:pPr marL="457200" indent="-457200">
              <a:buAutoNum type="arabicPeriod"/>
            </a:pPr>
            <a:r>
              <a:rPr lang="en-US" sz="2200" dirty="0" smtClean="0">
                <a:latin typeface="+mj-lt"/>
                <a:cs typeface="Arial" pitchFamily="34" charset="0"/>
              </a:rPr>
              <a:t>The two types of emplacements are referred to as ___</a:t>
            </a:r>
            <a:r>
              <a:rPr lang="en-US" sz="2200" dirty="0" smtClean="0">
                <a:solidFill>
                  <a:schemeClr val="bg1"/>
                </a:solidFill>
                <a:latin typeface="+mj-lt"/>
                <a:cs typeface="Arial" pitchFamily="34" charset="0"/>
              </a:rPr>
              <a:t> </a:t>
            </a:r>
            <a:r>
              <a:rPr lang="en-US" sz="2200" dirty="0" smtClean="0">
                <a:latin typeface="+mj-lt"/>
                <a:cs typeface="Arial" pitchFamily="34" charset="0"/>
              </a:rPr>
              <a:t>and ___ .  </a:t>
            </a:r>
            <a:r>
              <a:rPr lang="en-US" sz="2200" dirty="0" smtClean="0">
                <a:solidFill>
                  <a:schemeClr val="bg1"/>
                </a:solidFill>
                <a:latin typeface="+mj-lt"/>
                <a:cs typeface="Arial" pitchFamily="34" charset="0"/>
              </a:rPr>
              <a:t>Deliberate .</a:t>
            </a:r>
            <a:r>
              <a:rPr lang="en-US" sz="2200" u="sng" dirty="0" smtClean="0">
                <a:latin typeface="+mj-lt"/>
                <a:cs typeface="Arial" pitchFamily="34" charset="0"/>
              </a:rPr>
              <a:t>          </a:t>
            </a:r>
            <a:r>
              <a:rPr lang="en-US" sz="2200" dirty="0" smtClean="0">
                <a:latin typeface="+mj-lt"/>
                <a:cs typeface="Arial" pitchFamily="34" charset="0"/>
              </a:rPr>
              <a:t> </a:t>
            </a:r>
          </a:p>
          <a:p>
            <a:endParaRPr lang="en-US" dirty="0">
              <a:latin typeface="+mj-lt"/>
            </a:endParaRPr>
          </a:p>
        </p:txBody>
      </p:sp>
      <p:sp>
        <p:nvSpPr>
          <p:cNvPr id="7" name="TextBox 6"/>
          <p:cNvSpPr txBox="1"/>
          <p:nvPr/>
        </p:nvSpPr>
        <p:spPr>
          <a:xfrm>
            <a:off x="609600" y="2590800"/>
            <a:ext cx="4724400" cy="1384995"/>
          </a:xfrm>
          <a:prstGeom prst="rect">
            <a:avLst/>
          </a:prstGeom>
          <a:noFill/>
        </p:spPr>
        <p:txBody>
          <a:bodyPr wrap="square" rtlCol="0">
            <a:spAutoFit/>
          </a:bodyPr>
          <a:lstStyle/>
          <a:p>
            <a:pPr marL="457200" indent="-457200">
              <a:buFont typeface="+mj-lt"/>
              <a:buAutoNum type="arabicPeriod" startAt="2"/>
            </a:pPr>
            <a:r>
              <a:rPr lang="en-US" sz="2200" dirty="0" smtClean="0">
                <a:latin typeface="+mj-lt"/>
                <a:cs typeface="Arial" pitchFamily="34" charset="0"/>
              </a:rPr>
              <a:t>Hasty emplacement can be just laying command wire on top of the ground. True of False?</a:t>
            </a:r>
          </a:p>
          <a:p>
            <a:endParaRPr lang="en-US" dirty="0">
              <a:latin typeface="+mj-lt"/>
            </a:endParaRPr>
          </a:p>
        </p:txBody>
      </p:sp>
      <p:sp>
        <p:nvSpPr>
          <p:cNvPr id="9" name="TextBox 8"/>
          <p:cNvSpPr txBox="1"/>
          <p:nvPr/>
        </p:nvSpPr>
        <p:spPr>
          <a:xfrm>
            <a:off x="609600" y="3810000"/>
            <a:ext cx="4495799" cy="769441"/>
          </a:xfrm>
          <a:prstGeom prst="rect">
            <a:avLst/>
          </a:prstGeom>
          <a:noFill/>
        </p:spPr>
        <p:txBody>
          <a:bodyPr wrap="square" rtlCol="0">
            <a:spAutoFit/>
          </a:bodyPr>
          <a:lstStyle/>
          <a:p>
            <a:pPr marL="457200" indent="-457200">
              <a:buFont typeface="+mj-lt"/>
              <a:buAutoNum type="arabicPeriod" startAt="3"/>
            </a:pPr>
            <a:r>
              <a:rPr lang="en-US" sz="2200" dirty="0" smtClean="0">
                <a:latin typeface="+mj-lt"/>
                <a:cs typeface="Arial" pitchFamily="34" charset="0"/>
              </a:rPr>
              <a:t>All IEDs are placed in the ground. True or False?</a:t>
            </a:r>
            <a:endParaRPr lang="en-US" sz="2200" dirty="0">
              <a:latin typeface="+mj-lt"/>
              <a:cs typeface="Arial" pitchFamily="34" charset="0"/>
            </a:endParaRPr>
          </a:p>
        </p:txBody>
      </p:sp>
      <p:sp>
        <p:nvSpPr>
          <p:cNvPr id="10" name="TextBox 9"/>
          <p:cNvSpPr txBox="1"/>
          <p:nvPr/>
        </p:nvSpPr>
        <p:spPr>
          <a:xfrm>
            <a:off x="5486400" y="1931313"/>
            <a:ext cx="2971800" cy="430887"/>
          </a:xfrm>
          <a:prstGeom prst="rect">
            <a:avLst/>
          </a:prstGeom>
          <a:solidFill>
            <a:srgbClr val="FFFF00"/>
          </a:solidFill>
        </p:spPr>
        <p:txBody>
          <a:bodyPr wrap="square" rtlCol="0">
            <a:spAutoFit/>
          </a:bodyPr>
          <a:lstStyle/>
          <a:p>
            <a:pPr marL="457200" indent="-457200" algn="ctr"/>
            <a:r>
              <a:rPr lang="en-US" sz="2200" dirty="0" smtClean="0">
                <a:latin typeface="+mj-lt"/>
                <a:cs typeface="Arial" pitchFamily="34" charset="0"/>
              </a:rPr>
              <a:t>Hasty  and Deliberate</a:t>
            </a:r>
            <a:endParaRPr lang="en-US" sz="2200" dirty="0">
              <a:solidFill>
                <a:srgbClr val="FF0000"/>
              </a:solidFill>
              <a:latin typeface="+mj-lt"/>
            </a:endParaRPr>
          </a:p>
        </p:txBody>
      </p:sp>
      <p:sp>
        <p:nvSpPr>
          <p:cNvPr id="11" name="TextBox 10"/>
          <p:cNvSpPr txBox="1"/>
          <p:nvPr/>
        </p:nvSpPr>
        <p:spPr>
          <a:xfrm>
            <a:off x="5486400" y="2895600"/>
            <a:ext cx="2743200" cy="430887"/>
          </a:xfrm>
          <a:prstGeom prst="rect">
            <a:avLst/>
          </a:prstGeom>
          <a:solidFill>
            <a:srgbClr val="FFFF00"/>
          </a:solidFill>
          <a:ln>
            <a:noFill/>
          </a:ln>
        </p:spPr>
        <p:txBody>
          <a:bodyPr wrap="square" rtlCol="0">
            <a:spAutoFit/>
          </a:bodyPr>
          <a:lstStyle/>
          <a:p>
            <a:pPr marL="457200" indent="-457200" algn="ctr"/>
            <a:r>
              <a:rPr lang="en-US" sz="2200" dirty="0" smtClean="0">
                <a:latin typeface="+mj-lt"/>
                <a:cs typeface="Arial" pitchFamily="34" charset="0"/>
              </a:rPr>
              <a:t>True</a:t>
            </a:r>
            <a:endParaRPr lang="en-US" dirty="0">
              <a:latin typeface="+mj-lt"/>
              <a:cs typeface="Arial" pitchFamily="34" charset="0"/>
            </a:endParaRPr>
          </a:p>
        </p:txBody>
      </p:sp>
      <p:sp>
        <p:nvSpPr>
          <p:cNvPr id="12" name="TextBox 11"/>
          <p:cNvSpPr txBox="1"/>
          <p:nvPr/>
        </p:nvSpPr>
        <p:spPr>
          <a:xfrm>
            <a:off x="5486400" y="4114800"/>
            <a:ext cx="2743200" cy="457200"/>
          </a:xfrm>
          <a:prstGeom prst="rect">
            <a:avLst/>
          </a:prstGeom>
          <a:solidFill>
            <a:srgbClr val="FFFF00"/>
          </a:solidFill>
          <a:ln>
            <a:noFill/>
          </a:ln>
        </p:spPr>
        <p:txBody>
          <a:bodyPr wrap="square" rtlCol="0">
            <a:spAutoFit/>
          </a:bodyPr>
          <a:lstStyle/>
          <a:p>
            <a:pPr marL="457200" indent="-457200" algn="ctr"/>
            <a:r>
              <a:rPr lang="en-US" sz="2200" dirty="0" smtClean="0">
                <a:latin typeface="+mj-lt"/>
                <a:cs typeface="Arial" pitchFamily="34" charset="0"/>
              </a:rPr>
              <a:t>False</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Summary</a:t>
            </a:r>
            <a:endParaRPr lang="en-US" sz="2800" dirty="0"/>
          </a:p>
        </p:txBody>
      </p:sp>
      <p:sp>
        <p:nvSpPr>
          <p:cNvPr id="7" name="Rectangle 4"/>
          <p:cNvSpPr>
            <a:spLocks noGrp="1" noChangeArrowheads="1"/>
          </p:cNvSpPr>
          <p:nvPr>
            <p:ph idx="1"/>
          </p:nvPr>
        </p:nvSpPr>
        <p:spPr bwMode="auto">
          <a:xfrm>
            <a:off x="228600" y="1231642"/>
            <a:ext cx="8686800" cy="5016758"/>
          </a:xfrm>
          <a:prstGeom prst="rect">
            <a:avLst/>
          </a:prstGeom>
          <a:noFill/>
          <a:ln w="9525">
            <a:noFill/>
            <a:miter lim="800000"/>
            <a:headEnd/>
            <a:tailEnd/>
          </a:ln>
        </p:spPr>
        <p:txBody>
          <a:bodyPr>
            <a:spAutoFit/>
          </a:bodyPr>
          <a:lstStyle/>
          <a:p>
            <a:pPr marL="0" indent="0">
              <a:buNone/>
              <a:defRPr/>
            </a:pPr>
            <a:r>
              <a:rPr lang="en-US" sz="2000" b="1" dirty="0" smtClean="0"/>
              <a:t>During this lesson we covered:</a:t>
            </a:r>
          </a:p>
          <a:p>
            <a:pPr marL="0" indent="0">
              <a:buNone/>
              <a:defRPr/>
            </a:pPr>
            <a:r>
              <a:rPr lang="en-US" sz="2000" dirty="0" smtClean="0"/>
              <a:t>1. </a:t>
            </a:r>
            <a:r>
              <a:rPr lang="en-US" sz="2000" b="1" dirty="0" smtClean="0"/>
              <a:t>General observation principles</a:t>
            </a:r>
          </a:p>
          <a:p>
            <a:pPr marL="0" indent="0">
              <a:buNone/>
              <a:defRPr/>
            </a:pPr>
            <a:r>
              <a:rPr lang="en-US" sz="2000" dirty="0" smtClean="0"/>
              <a:t>    a. Training the eyes requires training the mind.</a:t>
            </a:r>
          </a:p>
          <a:p>
            <a:pPr marL="0" indent="0">
              <a:buNone/>
              <a:defRPr/>
            </a:pPr>
            <a:r>
              <a:rPr lang="en-US" sz="2000" dirty="0" smtClean="0"/>
              <a:t>    b. Learn to see things in proper perspective at distances.</a:t>
            </a:r>
          </a:p>
          <a:p>
            <a:pPr marL="0" indent="0">
              <a:buNone/>
              <a:defRPr/>
            </a:pPr>
            <a:r>
              <a:rPr lang="en-US" sz="2000" dirty="0" smtClean="0"/>
              <a:t>    c . Factors affecting vision: Lack of vitamin A, colds, headaches, fatigue, narcotics, alcohol, smoking, exposure to bright light, etc.</a:t>
            </a:r>
          </a:p>
          <a:p>
            <a:pPr marL="0" indent="0">
              <a:buNone/>
              <a:defRPr/>
            </a:pPr>
            <a:r>
              <a:rPr lang="en-US" sz="2000" dirty="0" smtClean="0"/>
              <a:t>2. </a:t>
            </a:r>
            <a:r>
              <a:rPr lang="en-US" sz="2000" b="1" dirty="0" smtClean="0"/>
              <a:t>Recognize Indicators of Ground Signs</a:t>
            </a:r>
          </a:p>
          <a:p>
            <a:pPr marL="0" indent="0">
              <a:buNone/>
              <a:defRPr/>
            </a:pPr>
            <a:r>
              <a:rPr lang="en-US" sz="2000" dirty="0" smtClean="0"/>
              <a:t>    a. Small piece of the puzzle that help identify a possible threat.</a:t>
            </a:r>
          </a:p>
          <a:p>
            <a:pPr marL="0" indent="0">
              <a:buNone/>
              <a:defRPr/>
            </a:pPr>
            <a:r>
              <a:rPr lang="en-US" sz="2000" dirty="0" smtClean="0"/>
              <a:t>    b. Can be stacked rocks, disturbed earth, or parts of a road way that everyone seems to avoid.</a:t>
            </a:r>
          </a:p>
          <a:p>
            <a:pPr marL="0" indent="0">
              <a:buNone/>
              <a:defRPr/>
            </a:pPr>
            <a:r>
              <a:rPr lang="en-US" sz="2000" dirty="0" smtClean="0"/>
              <a:t>3</a:t>
            </a:r>
            <a:r>
              <a:rPr lang="en-US" sz="2000" b="1" dirty="0" smtClean="0"/>
              <a:t>. Identify IED Emplacement</a:t>
            </a:r>
          </a:p>
          <a:p>
            <a:pPr marL="0" indent="0">
              <a:buNone/>
              <a:defRPr/>
            </a:pPr>
            <a:r>
              <a:rPr lang="en-US" sz="2000" dirty="0" smtClean="0"/>
              <a:t>    a. Concealing an IED will inevitably leave an element of a ground sign.</a:t>
            </a:r>
          </a:p>
          <a:p>
            <a:pPr marL="0" indent="0">
              <a:buNone/>
              <a:defRPr/>
            </a:pPr>
            <a:r>
              <a:rPr lang="en-US" sz="2000" dirty="0" smtClean="0"/>
              <a:t>    b. Can be in the form of foot print or the signature left behind from concealment.</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47</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Ground Sign Awareness Hands on PE</a:t>
            </a:r>
            <a:endParaRPr lang="en-US" sz="2800" dirty="0"/>
          </a:p>
        </p:txBody>
      </p:sp>
      <p:sp>
        <p:nvSpPr>
          <p:cNvPr id="7" name="Rectangle 4"/>
          <p:cNvSpPr>
            <a:spLocks noGrp="1" noChangeArrowheads="1"/>
          </p:cNvSpPr>
          <p:nvPr>
            <p:ph idx="1"/>
          </p:nvPr>
        </p:nvSpPr>
        <p:spPr bwMode="auto">
          <a:xfrm>
            <a:off x="228600" y="1398282"/>
            <a:ext cx="8686800" cy="3859518"/>
          </a:xfrm>
          <a:prstGeom prst="rect">
            <a:avLst/>
          </a:prstGeom>
          <a:noFill/>
          <a:ln w="9525">
            <a:noFill/>
            <a:miter lim="800000"/>
            <a:headEnd/>
            <a:tailEnd/>
          </a:ln>
        </p:spPr>
        <p:txBody>
          <a:bodyPr>
            <a:spAutoFit/>
          </a:bodyPr>
          <a:lstStyle/>
          <a:p>
            <a:pPr marL="0" indent="0">
              <a:buNone/>
            </a:pPr>
            <a:r>
              <a:rPr lang="en-US" sz="2400" b="1" dirty="0" smtClean="0"/>
              <a:t>The next 4 hours you will be broken down in groups and will be outside in a ground sign awareness PE.</a:t>
            </a:r>
          </a:p>
          <a:p>
            <a:pPr marL="0" indent="0">
              <a:buNone/>
            </a:pPr>
            <a:endParaRPr lang="en-US" sz="2400" b="1" dirty="0" smtClean="0"/>
          </a:p>
          <a:p>
            <a:pPr>
              <a:buNone/>
            </a:pPr>
            <a:r>
              <a:rPr lang="en-US" sz="2400" b="1" dirty="0" smtClean="0"/>
              <a:t>This PE is designed for three stations:</a:t>
            </a:r>
          </a:p>
          <a:p>
            <a:pPr>
              <a:buNone/>
            </a:pPr>
            <a:r>
              <a:rPr lang="en-US" sz="2400" dirty="0" smtClean="0"/>
              <a:t>Station 1.  Observation</a:t>
            </a:r>
          </a:p>
          <a:p>
            <a:pPr>
              <a:buNone/>
            </a:pPr>
            <a:r>
              <a:rPr lang="en-US" sz="2400" dirty="0" smtClean="0"/>
              <a:t>Station 2.  Hasty/Deliberate IED Emplacement</a:t>
            </a:r>
          </a:p>
          <a:p>
            <a:pPr>
              <a:buNone/>
            </a:pPr>
            <a:r>
              <a:rPr lang="en-US" sz="2400" dirty="0" smtClean="0"/>
              <a:t>Station 3.  Ground Sign</a:t>
            </a:r>
          </a:p>
          <a:p>
            <a:pPr>
              <a:buNone/>
            </a:pPr>
            <a:endParaRPr lang="en-US" sz="2400" dirty="0" smtClean="0"/>
          </a:p>
          <a:p>
            <a:pPr marL="225425" indent="-225425" eaLnBrk="1" hangingPunct="1"/>
            <a:endParaRPr lang="en-US" sz="20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48</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Questions</a:t>
            </a:r>
            <a:endParaRPr lang="en-US" sz="2800" dirty="0"/>
          </a:p>
        </p:txBody>
      </p:sp>
      <p:pic>
        <p:nvPicPr>
          <p:cNvPr id="7" name="44" descr="13tmp17609.jpg">
            <a:hlinkClick r:id="rId3" action="ppaction://hlinksldjump"/>
          </p:cNvPr>
          <p:cNvPicPr>
            <a:picLocks noGrp="1"/>
          </p:cNvPicPr>
          <p:nvPr>
            <p:ph idx="1"/>
          </p:nvPr>
        </p:nvPicPr>
        <p:blipFill>
          <a:blip r:embed="rId4" cstate="email"/>
          <a:srcRect/>
          <a:stretch>
            <a:fillRect/>
          </a:stretch>
        </p:blipFill>
        <p:spPr bwMode="auto">
          <a:xfrm>
            <a:off x="762000" y="1295400"/>
            <a:ext cx="7620000" cy="4724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49</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Eye and Brain Relationship</a:t>
            </a:r>
            <a:endParaRPr lang="en-US" sz="2800" dirty="0"/>
          </a:p>
        </p:txBody>
      </p:sp>
      <p:sp>
        <p:nvSpPr>
          <p:cNvPr id="22" name="Content Placeholder 21"/>
          <p:cNvSpPr>
            <a:spLocks noGrp="1"/>
          </p:cNvSpPr>
          <p:nvPr>
            <p:ph idx="1"/>
          </p:nvPr>
        </p:nvSpPr>
        <p:spPr>
          <a:xfrm>
            <a:off x="533400" y="1219200"/>
            <a:ext cx="4953000" cy="5665037"/>
          </a:xfrm>
        </p:spPr>
        <p:txBody>
          <a:bodyPr/>
          <a:lstStyle/>
          <a:p>
            <a:pPr marL="225425" indent="-225425" eaLnBrk="1" hangingPunct="1">
              <a:spcBef>
                <a:spcPts val="1400"/>
              </a:spcBef>
              <a:buFont typeface="Arial" pitchFamily="34" charset="0"/>
              <a:buChar char="•"/>
            </a:pPr>
            <a:r>
              <a:rPr lang="en-US" sz="2800" dirty="0" smtClean="0"/>
              <a:t>Eye/Brain relationship</a:t>
            </a:r>
          </a:p>
          <a:p>
            <a:pPr marL="693738" lvl="1" indent="-409575" eaLnBrk="1" hangingPunct="1">
              <a:spcBef>
                <a:spcPts val="1400"/>
              </a:spcBef>
            </a:pPr>
            <a:r>
              <a:rPr lang="en-US" sz="2400" dirty="0" smtClean="0"/>
              <a:t>Observation is a function of mentally processing images from the eyes</a:t>
            </a:r>
          </a:p>
          <a:p>
            <a:pPr marL="693738" lvl="1" indent="-409575" eaLnBrk="1" hangingPunct="1">
              <a:spcBef>
                <a:spcPts val="1400"/>
              </a:spcBef>
            </a:pPr>
            <a:r>
              <a:rPr lang="en-US" sz="2400" dirty="0" smtClean="0"/>
              <a:t>Mental filters are in place to prevent information overload</a:t>
            </a:r>
          </a:p>
          <a:p>
            <a:pPr marL="693738" lvl="1" indent="-409575" eaLnBrk="1" hangingPunct="1">
              <a:spcBef>
                <a:spcPts val="1400"/>
              </a:spcBef>
            </a:pPr>
            <a:r>
              <a:rPr lang="en-US" sz="2400" dirty="0" smtClean="0"/>
              <a:t>Can only “see” indicators for what they are after being exposed to them previously</a:t>
            </a:r>
          </a:p>
          <a:p>
            <a:pPr marL="1025525" lvl="2" indent="-331788" eaLnBrk="1" hangingPunct="1">
              <a:spcBef>
                <a:spcPts val="1400"/>
              </a:spcBef>
            </a:pPr>
            <a:r>
              <a:rPr lang="en-US" sz="2000" dirty="0" smtClean="0"/>
              <a:t>Repetition allows indicators to be more easily detected</a:t>
            </a:r>
            <a:endParaRPr lang="en-US" sz="2200" dirty="0" smtClean="0"/>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z="1200" smtClean="0">
                <a:solidFill>
                  <a:schemeClr val="tx1"/>
                </a:solidFill>
                <a:latin typeface="Arial" pitchFamily="34" charset="0"/>
                <a:cs typeface="Arial" pitchFamily="34" charset="0"/>
              </a:rPr>
              <a:pPr>
                <a:defRPr/>
              </a:pPr>
              <a:t>5</a:t>
            </a:fld>
            <a:endParaRPr lang="en-US" sz="1200"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460"/>
          <a:stretch/>
        </p:blipFill>
        <p:spPr bwMode="auto">
          <a:xfrm>
            <a:off x="5410200" y="2209800"/>
            <a:ext cx="360129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Observation Techniques</a:t>
            </a:r>
            <a:endParaRPr lang="en-US" sz="2800" dirty="0"/>
          </a:p>
        </p:txBody>
      </p:sp>
      <p:sp>
        <p:nvSpPr>
          <p:cNvPr id="6" name="Content Placeholder 5"/>
          <p:cNvSpPr>
            <a:spLocks noGrp="1"/>
          </p:cNvSpPr>
          <p:nvPr>
            <p:ph idx="1"/>
          </p:nvPr>
        </p:nvSpPr>
        <p:spPr>
          <a:xfrm>
            <a:off x="609600" y="1345363"/>
            <a:ext cx="7696200" cy="4979237"/>
          </a:xfrm>
        </p:spPr>
        <p:txBody>
          <a:bodyPr/>
          <a:lstStyle/>
          <a:p>
            <a:pPr marL="225425" indent="-225425" eaLnBrk="1" hangingPunct="1">
              <a:spcBef>
                <a:spcPts val="1400"/>
              </a:spcBef>
            </a:pPr>
            <a:r>
              <a:rPr lang="en-US" sz="2800" b="1" dirty="0" smtClean="0"/>
              <a:t>What is </a:t>
            </a:r>
            <a:r>
              <a:rPr lang="en-US" sz="2800" b="1" u="sng" dirty="0" smtClean="0"/>
              <a:t>scanning? </a:t>
            </a:r>
          </a:p>
          <a:p>
            <a:pPr marL="693738" lvl="1" indent="-457200" eaLnBrk="1" hangingPunct="1">
              <a:spcBef>
                <a:spcPts val="1400"/>
              </a:spcBef>
            </a:pPr>
            <a:endParaRPr lang="en-US" sz="2400" dirty="0" smtClean="0"/>
          </a:p>
          <a:p>
            <a:pPr marL="693738" lvl="1" indent="-457200" eaLnBrk="1" hangingPunct="1">
              <a:spcBef>
                <a:spcPts val="1400"/>
              </a:spcBef>
            </a:pPr>
            <a:endParaRPr lang="en-US" sz="2400" dirty="0" smtClean="0"/>
          </a:p>
          <a:p>
            <a:pPr marL="225425" indent="-225425" eaLnBrk="1" hangingPunct="1">
              <a:spcBef>
                <a:spcPts val="1400"/>
              </a:spcBef>
            </a:pPr>
            <a:endParaRPr lang="en-US" sz="2400" b="1" dirty="0" smtClean="0"/>
          </a:p>
          <a:p>
            <a:pPr marL="225425" indent="-225425" eaLnBrk="1" hangingPunct="1">
              <a:spcBef>
                <a:spcPts val="1400"/>
              </a:spcBef>
            </a:pPr>
            <a:r>
              <a:rPr lang="en-US" sz="2800" b="1" dirty="0" smtClean="0"/>
              <a:t>What is </a:t>
            </a:r>
            <a:r>
              <a:rPr lang="en-US" sz="2800" b="1" u="sng" dirty="0" smtClean="0"/>
              <a:t>searching</a:t>
            </a:r>
            <a:r>
              <a:rPr lang="en-US" sz="2800" b="1" dirty="0" smtClean="0"/>
              <a:t>?</a:t>
            </a:r>
          </a:p>
          <a:p>
            <a:pPr marL="693738" lvl="1" indent="-457200" eaLnBrk="1" hangingPunct="1">
              <a:spcBef>
                <a:spcPts val="1400"/>
              </a:spcBef>
            </a:pPr>
            <a:endParaRPr lang="en-US" sz="24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z="1200" smtClean="0">
                <a:solidFill>
                  <a:schemeClr val="tx1"/>
                </a:solidFill>
                <a:latin typeface="Arial" pitchFamily="34" charset="0"/>
                <a:cs typeface="Arial" pitchFamily="34" charset="0"/>
              </a:rPr>
              <a:pPr>
                <a:defRPr/>
              </a:pPr>
              <a:t>6</a:t>
            </a:fld>
            <a:endParaRPr lang="en-US" sz="1200" dirty="0">
              <a:solidFill>
                <a:schemeClr val="tx1"/>
              </a:solidFill>
              <a:latin typeface="Arial" pitchFamily="34" charset="0"/>
              <a:cs typeface="Arial" pitchFamily="34" charset="0"/>
            </a:endParaRPr>
          </a:p>
        </p:txBody>
      </p:sp>
      <p:sp>
        <p:nvSpPr>
          <p:cNvPr id="13" name="Content Placeholder 5"/>
          <p:cNvSpPr txBox="1">
            <a:spLocks/>
          </p:cNvSpPr>
          <p:nvPr/>
        </p:nvSpPr>
        <p:spPr>
          <a:xfrm>
            <a:off x="762000" y="1600200"/>
            <a:ext cx="7696200" cy="4979237"/>
          </a:xfrm>
          <a:prstGeom prst="rect">
            <a:avLst/>
          </a:prstGeom>
          <a:noFill/>
          <a:ln>
            <a:noFill/>
          </a:ln>
        </p:spPr>
        <p:txBody>
          <a:bodyPr vert="horz" lIns="91440" tIns="45720" rIns="91440" bIns="45720" rtlCol="0">
            <a:normAutofit/>
          </a:bodyPr>
          <a:lstStyle/>
          <a:p>
            <a:pPr marL="225425" marR="0" lvl="0" indent="-225425" algn="l" defTabSz="914400" rtl="0" eaLnBrk="1" fontAlgn="auto" latinLnBrk="0" hangingPunct="1">
              <a:lnSpc>
                <a:spcPct val="100000"/>
              </a:lnSpc>
              <a:spcBef>
                <a:spcPts val="14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93738" marR="0" lvl="1" indent="-457200" algn="l" defTabSz="914400" rtl="0" eaLnBrk="1" fontAlgn="auto" latinLnBrk="0" hangingPunct="1">
              <a:lnSpc>
                <a:spcPct val="100000"/>
              </a:lnSpc>
              <a:spcBef>
                <a:spcPts val="14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general and systematic examination of an area to detect any unusual or significant object or movement.</a:t>
            </a:r>
          </a:p>
          <a:p>
            <a:pPr marL="225425" marR="0" lvl="0" indent="-225425" algn="l" defTabSz="914400" rtl="0" eaLnBrk="1" fontAlgn="auto" latinLnBrk="0" hangingPunct="1">
              <a:lnSpc>
                <a:spcPct val="100000"/>
              </a:lnSpc>
              <a:spcBef>
                <a:spcPts val="14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93738" marR="0" lvl="1" indent="-457200" algn="l" defTabSz="914400" rtl="0" eaLnBrk="1" fontAlgn="auto" latinLnBrk="0" hangingPunct="1">
              <a:lnSpc>
                <a:spcPct val="100000"/>
              </a:lnSpc>
              <a:spcBef>
                <a:spcPts val="14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thorough examination of a certain feature in the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661027"/>
          </a:xfrm>
        </p:spPr>
        <p:txBody>
          <a:bodyPr>
            <a:noAutofit/>
          </a:bodyPr>
          <a:lstStyle/>
          <a:p>
            <a:r>
              <a:rPr lang="en-US" sz="2600" dirty="0" smtClean="0"/>
              <a:t>How do you explain </a:t>
            </a:r>
            <a:r>
              <a:rPr lang="en-US" sz="2600" u="sng" dirty="0" smtClean="0"/>
              <a:t>positive space </a:t>
            </a:r>
            <a:r>
              <a:rPr lang="en-US" sz="2600" dirty="0" smtClean="0"/>
              <a:t>from this </a:t>
            </a:r>
            <a:br>
              <a:rPr lang="en-US" sz="2600" dirty="0" smtClean="0"/>
            </a:br>
            <a:r>
              <a:rPr lang="en-US" sz="2600" dirty="0" smtClean="0"/>
              <a:t>picture?</a:t>
            </a:r>
            <a:endParaRPr lang="en-US" sz="2600" dirty="0"/>
          </a:p>
        </p:txBody>
      </p:sp>
      <p:sp>
        <p:nvSpPr>
          <p:cNvPr id="4" name="Slide Number Placeholder 3"/>
          <p:cNvSpPr>
            <a:spLocks noGrp="1"/>
          </p:cNvSpPr>
          <p:nvPr>
            <p:ph type="sldNum" sz="quarter" idx="12"/>
          </p:nvPr>
        </p:nvSpPr>
        <p:spPr/>
        <p:txBody>
          <a:bodyPr/>
          <a:lstStyle/>
          <a:p>
            <a:pPr>
              <a:defRPr/>
            </a:pPr>
            <a:fld id="{1E2B999E-8D65-49D2-82D5-607D5FCB4139}" type="slidenum">
              <a:rPr lang="en-US" smtClean="0"/>
              <a:pPr>
                <a:defRPr/>
              </a:pPr>
              <a:t>7</a:t>
            </a:fld>
            <a:endParaRPr lang="en-US" dirty="0"/>
          </a:p>
        </p:txBody>
      </p:sp>
      <p:pic>
        <p:nvPicPr>
          <p:cNvPr id="6" name="Picture 2"/>
          <p:cNvPicPr>
            <a:picLocks noChangeAspect="1" noChangeArrowheads="1"/>
          </p:cNvPicPr>
          <p:nvPr/>
        </p:nvPicPr>
        <p:blipFill rotWithShape="1">
          <a:blip r:embed="rId3" cstate="print"/>
          <a:srcRect l="10320" t="7591" r="15222" b="21849"/>
          <a:stretch/>
        </p:blipFill>
        <p:spPr bwMode="auto">
          <a:xfrm>
            <a:off x="2133600" y="1066800"/>
            <a:ext cx="4953000" cy="3070605"/>
          </a:xfrm>
          <a:prstGeom prst="rect">
            <a:avLst/>
          </a:prstGeom>
          <a:noFill/>
          <a:ln w="38100">
            <a:solidFill>
              <a:schemeClr val="tx1"/>
            </a:solidFill>
            <a:miter lim="800000"/>
            <a:headEnd/>
            <a:tailEnd/>
          </a:ln>
        </p:spPr>
      </p:pic>
      <p:sp>
        <p:nvSpPr>
          <p:cNvPr id="7" name="TextBox 6"/>
          <p:cNvSpPr txBox="1"/>
          <p:nvPr/>
        </p:nvSpPr>
        <p:spPr>
          <a:xfrm>
            <a:off x="152400" y="4164211"/>
            <a:ext cx="8839200" cy="2523768"/>
          </a:xfrm>
          <a:prstGeom prst="rect">
            <a:avLst/>
          </a:prstGeom>
          <a:solidFill>
            <a:schemeClr val="bg1"/>
          </a:solidFill>
        </p:spPr>
        <p:txBody>
          <a:bodyPr wrap="square" rtlCol="0">
            <a:spAutoFit/>
          </a:bodyPr>
          <a:lstStyle/>
          <a:p>
            <a:pPr marL="285750" indent="-285750">
              <a:spcAft>
                <a:spcPts val="1200"/>
              </a:spcAft>
            </a:pPr>
            <a:r>
              <a:rPr lang="en-US" sz="2400" dirty="0" smtClean="0">
                <a:latin typeface="Arial" pitchFamily="34" charset="0"/>
                <a:cs typeface="Arial" pitchFamily="34" charset="0"/>
              </a:rPr>
              <a:t>Positive space is space that is taken up by solid objects such as buildings, trees, signs, and vehicles. </a:t>
            </a:r>
          </a:p>
          <a:p>
            <a:pPr marL="571500" indent="-285750">
              <a:spcAft>
                <a:spcPts val="1200"/>
              </a:spcAft>
              <a:buFont typeface="Arial" pitchFamily="34" charset="0"/>
              <a:buChar char="−"/>
            </a:pPr>
            <a:r>
              <a:rPr lang="en-US" sz="2000" dirty="0" smtClean="0">
                <a:latin typeface="Arial" pitchFamily="34" charset="0"/>
                <a:cs typeface="Arial" pitchFamily="34" charset="0"/>
              </a:rPr>
              <a:t>Typically, you cannot shoot or see through positive space. </a:t>
            </a:r>
          </a:p>
          <a:p>
            <a:pPr marL="571500" indent="-285750">
              <a:spcAft>
                <a:spcPts val="1200"/>
              </a:spcAft>
              <a:buFont typeface="Arial" pitchFamily="34" charset="0"/>
              <a:buChar char="−"/>
            </a:pPr>
            <a:r>
              <a:rPr lang="en-US" sz="2000" dirty="0" smtClean="0">
                <a:latin typeface="Arial" pitchFamily="34" charset="0"/>
                <a:cs typeface="Arial" pitchFamily="34" charset="0"/>
              </a:rPr>
              <a:t>The human eye will naturally move from positive space to positive space as the eye is attracted to this. </a:t>
            </a:r>
          </a:p>
          <a:p>
            <a:pPr marL="914400" indent="-285750">
              <a:spcAft>
                <a:spcPts val="1200"/>
              </a:spcAft>
              <a:buFont typeface="Arial" pitchFamily="34" charset="0"/>
              <a:buChar char="•"/>
            </a:pPr>
            <a:r>
              <a:rPr lang="en-US" sz="1600" dirty="0" smtClean="0">
                <a:latin typeface="Arial" pitchFamily="34" charset="0"/>
                <a:cs typeface="Arial" pitchFamily="34" charset="0"/>
              </a:rPr>
              <a:t>For example, in tree lines, your eyes are attracted to trunks and prominent branches</a:t>
            </a:r>
            <a:r>
              <a:rPr lang="en-US" sz="2000" dirty="0" smtClean="0">
                <a:latin typeface="+mj-lt"/>
              </a:rPr>
              <a:t>.</a:t>
            </a:r>
            <a:r>
              <a:rPr lang="en-US" sz="2000" b="1" u="sng" dirty="0" smtClean="0">
                <a:latin typeface="+mj-lt"/>
              </a:rPr>
              <a:t> </a:t>
            </a:r>
            <a:endParaRPr lang="en-US" sz="2800" b="1" u="sng"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661027"/>
          </a:xfrm>
        </p:spPr>
        <p:txBody>
          <a:bodyPr>
            <a:noAutofit/>
          </a:bodyPr>
          <a:lstStyle/>
          <a:p>
            <a:r>
              <a:rPr lang="en-US" dirty="0" smtClean="0"/>
              <a:t> How do you explain </a:t>
            </a:r>
            <a:r>
              <a:rPr lang="en-US" u="sng" dirty="0" smtClean="0"/>
              <a:t>negative space </a:t>
            </a:r>
            <a:r>
              <a:rPr lang="en-US" dirty="0" smtClean="0"/>
              <a:t>from this picture?</a:t>
            </a:r>
            <a:endParaRPr lang="en-US" dirty="0"/>
          </a:p>
        </p:txBody>
      </p:sp>
      <p:sp>
        <p:nvSpPr>
          <p:cNvPr id="4" name="Slide Number Placeholder 3"/>
          <p:cNvSpPr>
            <a:spLocks noGrp="1"/>
          </p:cNvSpPr>
          <p:nvPr>
            <p:ph type="sldNum" sz="quarter" idx="12"/>
          </p:nvPr>
        </p:nvSpPr>
        <p:spPr/>
        <p:txBody>
          <a:bodyPr/>
          <a:lstStyle/>
          <a:p>
            <a:pPr>
              <a:defRPr/>
            </a:pPr>
            <a:fld id="{1E2B999E-8D65-49D2-82D5-607D5FCB4139}" type="slidenum">
              <a:rPr lang="en-US" smtClean="0"/>
              <a:pPr>
                <a:defRPr/>
              </a:pPr>
              <a:t>8</a:t>
            </a:fld>
            <a:endParaRPr lang="en-US" dirty="0"/>
          </a:p>
        </p:txBody>
      </p:sp>
      <p:pic>
        <p:nvPicPr>
          <p:cNvPr id="9" name="Picture 2"/>
          <p:cNvPicPr>
            <a:picLocks noChangeAspect="1" noChangeArrowheads="1"/>
          </p:cNvPicPr>
          <p:nvPr/>
        </p:nvPicPr>
        <p:blipFill rotWithShape="1">
          <a:blip r:embed="rId3" cstate="print"/>
          <a:srcRect l="4565" t="20248" r="18855" b="37847"/>
          <a:stretch/>
        </p:blipFill>
        <p:spPr bwMode="auto">
          <a:xfrm>
            <a:off x="228600" y="1219200"/>
            <a:ext cx="8512792" cy="2286000"/>
          </a:xfrm>
          <a:prstGeom prst="rect">
            <a:avLst/>
          </a:prstGeom>
          <a:noFill/>
          <a:ln w="38100">
            <a:solidFill>
              <a:schemeClr val="tx1"/>
            </a:solidFill>
            <a:miter lim="800000"/>
            <a:headEnd/>
            <a:tailEnd/>
          </a:ln>
        </p:spPr>
      </p:pic>
      <p:sp>
        <p:nvSpPr>
          <p:cNvPr id="8" name="Rectangle 7"/>
          <p:cNvSpPr/>
          <p:nvPr/>
        </p:nvSpPr>
        <p:spPr>
          <a:xfrm>
            <a:off x="533400" y="3657600"/>
            <a:ext cx="8305800" cy="2831544"/>
          </a:xfrm>
          <a:prstGeom prst="rect">
            <a:avLst/>
          </a:prstGeom>
          <a:solidFill>
            <a:schemeClr val="bg1"/>
          </a:solidFill>
        </p:spPr>
        <p:txBody>
          <a:bodyPr wrap="square">
            <a:spAutoFit/>
          </a:bodyPr>
          <a:lstStyle/>
          <a:p>
            <a:pPr>
              <a:spcBef>
                <a:spcPts val="1200"/>
              </a:spcBef>
            </a:pPr>
            <a:r>
              <a:rPr lang="en-US" sz="2400" b="1" dirty="0" smtClean="0">
                <a:latin typeface="Arial" pitchFamily="34" charset="0"/>
                <a:cs typeface="Arial" pitchFamily="34" charset="0"/>
              </a:rPr>
              <a:t>Negative Space is between positive spaces</a:t>
            </a:r>
          </a:p>
          <a:p>
            <a:pPr marL="571500" indent="-285750">
              <a:spcBef>
                <a:spcPts val="1200"/>
              </a:spcBef>
              <a:buFont typeface="Arial" pitchFamily="34" charset="0"/>
              <a:buChar char="−"/>
            </a:pPr>
            <a:r>
              <a:rPr lang="en-US" dirty="0" smtClean="0">
                <a:latin typeface="Arial" pitchFamily="34" charset="0"/>
                <a:cs typeface="Arial" pitchFamily="34" charset="0"/>
              </a:rPr>
              <a:t>The human eye subconsciously does not recognize or consider. </a:t>
            </a:r>
          </a:p>
          <a:p>
            <a:pPr marL="628650" indent="-342900">
              <a:spcBef>
                <a:spcPts val="1200"/>
              </a:spcBef>
              <a:buFont typeface="Arial" pitchFamily="34" charset="0"/>
              <a:buChar char="−"/>
            </a:pPr>
            <a:r>
              <a:rPr lang="en-US" dirty="0" smtClean="0">
                <a:latin typeface="Arial" pitchFamily="34" charset="0"/>
                <a:cs typeface="Arial" pitchFamily="34" charset="0"/>
              </a:rPr>
              <a:t>An Observation Post (OP) will try to operate in the negative spaces when feasible. </a:t>
            </a:r>
          </a:p>
          <a:p>
            <a:pPr marL="628650" indent="-342900">
              <a:spcBef>
                <a:spcPts val="1200"/>
              </a:spcBef>
              <a:buFont typeface="Arial" pitchFamily="34" charset="0"/>
              <a:buChar char="−"/>
            </a:pPr>
            <a:r>
              <a:rPr lang="en-US" dirty="0" smtClean="0">
                <a:latin typeface="Arial" pitchFamily="34" charset="0"/>
                <a:cs typeface="Arial" pitchFamily="34" charset="0"/>
              </a:rPr>
              <a:t>Open windows, between parked vehicles, alley ways, and other open spaces</a:t>
            </a:r>
          </a:p>
          <a:p>
            <a:pPr marL="285750" indent="285750">
              <a:spcBef>
                <a:spcPts val="1200"/>
              </a:spcBef>
              <a:buFont typeface="Arial" pitchFamily="34" charset="0"/>
              <a:buChar char="−"/>
            </a:pPr>
            <a:r>
              <a:rPr lang="en-US" dirty="0" smtClean="0">
                <a:latin typeface="Arial" pitchFamily="34" charset="0"/>
                <a:cs typeface="Arial" pitchFamily="34" charset="0"/>
              </a:rPr>
              <a:t>Good camouflage resembles negative space</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Key Observation Points</a:t>
            </a:r>
            <a:endParaRPr lang="en-US" sz="2800" dirty="0"/>
          </a:p>
        </p:txBody>
      </p:sp>
      <p:sp>
        <p:nvSpPr>
          <p:cNvPr id="11" name="Content Placeholder 10"/>
          <p:cNvSpPr>
            <a:spLocks noGrp="1"/>
          </p:cNvSpPr>
          <p:nvPr>
            <p:ph idx="1"/>
          </p:nvPr>
        </p:nvSpPr>
        <p:spPr>
          <a:xfrm>
            <a:off x="609600" y="1192963"/>
            <a:ext cx="7848600" cy="5665037"/>
          </a:xfrm>
        </p:spPr>
        <p:txBody>
          <a:bodyPr/>
          <a:lstStyle/>
          <a:p>
            <a:pPr marL="225425" indent="-225425" eaLnBrk="1" hangingPunct="1">
              <a:spcBef>
                <a:spcPts val="1400"/>
              </a:spcBef>
              <a:buNone/>
              <a:defRPr/>
            </a:pPr>
            <a:r>
              <a:rPr lang="en-US" sz="2800" b="1" dirty="0" smtClean="0"/>
              <a:t>Limited visibility/night observation principles</a:t>
            </a:r>
          </a:p>
          <a:p>
            <a:pPr marL="568325" lvl="1" indent="-331788" eaLnBrk="1" hangingPunct="1">
              <a:spcBef>
                <a:spcPts val="1400"/>
              </a:spcBef>
              <a:defRPr/>
            </a:pPr>
            <a:r>
              <a:rPr lang="en-US" sz="2400" dirty="0" smtClean="0"/>
              <a:t>Eyes must be trained to recognize outline alone.</a:t>
            </a:r>
          </a:p>
          <a:p>
            <a:pPr marL="568325" lvl="1" indent="-331788" eaLnBrk="1" hangingPunct="1">
              <a:spcBef>
                <a:spcPts val="1400"/>
              </a:spcBef>
              <a:defRPr/>
            </a:pPr>
            <a:r>
              <a:rPr lang="en-US" sz="2400" dirty="0" smtClean="0"/>
              <a:t>Eyes undergo changes which constantly cause the eyes to change focus-eyes tire quicker.</a:t>
            </a:r>
          </a:p>
          <a:p>
            <a:pPr marL="914400" lvl="2" indent="-346075" eaLnBrk="1" hangingPunct="1">
              <a:spcBef>
                <a:spcPts val="1400"/>
              </a:spcBef>
              <a:defRPr/>
            </a:pPr>
            <a:r>
              <a:rPr lang="en-US" sz="2000" dirty="0" smtClean="0"/>
              <a:t>Night adaptation-allow approximately 30 minutes for eyes to adjust</a:t>
            </a:r>
            <a:r>
              <a:rPr lang="en-US" dirty="0" smtClean="0"/>
              <a:t>.</a:t>
            </a:r>
          </a:p>
          <a:p>
            <a:pPr marL="568325" lvl="1" indent="-331788" eaLnBrk="1" hangingPunct="1">
              <a:spcBef>
                <a:spcPts val="1400"/>
              </a:spcBef>
              <a:defRPr/>
            </a:pPr>
            <a:r>
              <a:rPr lang="en-US" sz="2400" dirty="0" smtClean="0"/>
              <a:t>Maneuver to catch the light.</a:t>
            </a:r>
          </a:p>
          <a:p>
            <a:pPr marL="914400" lvl="2" indent="-346075" eaLnBrk="1" hangingPunct="1">
              <a:spcBef>
                <a:spcPts val="1400"/>
              </a:spcBef>
              <a:defRPr/>
            </a:pPr>
            <a:r>
              <a:rPr lang="en-US" sz="2000" dirty="0" smtClean="0"/>
              <a:t>Place object between yourself and light.</a:t>
            </a:r>
          </a:p>
          <a:p>
            <a:pPr marL="914400" lvl="2" indent="-346075" eaLnBrk="1" hangingPunct="1">
              <a:spcBef>
                <a:spcPts val="1400"/>
              </a:spcBef>
              <a:defRPr/>
            </a:pPr>
            <a:r>
              <a:rPr lang="en-US" sz="2000" dirty="0" smtClean="0"/>
              <a:t>Observer can pick up more light by lowering his body.</a:t>
            </a:r>
          </a:p>
          <a:p>
            <a:pPr marL="568325" lvl="1" indent="-331788" eaLnBrk="1" hangingPunct="1">
              <a:spcBef>
                <a:spcPts val="1400"/>
              </a:spcBef>
              <a:defRPr/>
            </a:pPr>
            <a:r>
              <a:rPr lang="en-US" sz="2400" dirty="0" smtClean="0"/>
              <a:t>Off-center vision-resist looking directly at object.</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z="1200" smtClean="0">
                <a:solidFill>
                  <a:schemeClr val="tx1"/>
                </a:solidFill>
                <a:latin typeface="Arial" pitchFamily="34" charset="0"/>
                <a:cs typeface="Arial" pitchFamily="34" charset="0"/>
              </a:rPr>
              <a:pPr>
                <a:defRPr/>
              </a:pPr>
              <a:t>9</a:t>
            </a:fld>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c723011d-115e-4a46-8158-a207be1dcc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3F923-0525-41EF-A5A4-03B98A114A5A}">
  <ds:schemaRef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terms/"/>
    <ds:schemaRef ds:uri="c723011d-115e-4a46-8158-a207be1dccbf"/>
    <ds:schemaRef ds:uri="http://schemas.microsoft.com/office/infopath/2007/PartnerControls"/>
  </ds:schemaRefs>
</ds:datastoreItem>
</file>

<file path=customXml/itemProps2.xml><?xml version="1.0" encoding="utf-8"?>
<ds:datastoreItem xmlns:ds="http://schemas.openxmlformats.org/officeDocument/2006/customXml" ds:itemID="{2AA8DEBC-0553-42B2-AC7A-00A2F10BD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96A08F-40FA-43A4-9722-04F96AD13F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3679</TotalTime>
  <Words>5113</Words>
  <Application>Microsoft Office PowerPoint</Application>
  <PresentationFormat>On-screen Show (4:3)</PresentationFormat>
  <Paragraphs>740</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 Unicode MS</vt:lpstr>
      <vt:lpstr>Arial</vt:lpstr>
      <vt:lpstr>Calibri</vt:lpstr>
      <vt:lpstr>2_Custom Design</vt:lpstr>
      <vt:lpstr>Ground Sign Awareness</vt:lpstr>
      <vt:lpstr>Terminal Learning Objective</vt:lpstr>
      <vt:lpstr>Review Observation Principles</vt:lpstr>
      <vt:lpstr>THE SLIDING SCALE</vt:lpstr>
      <vt:lpstr>Eye and Brain Relationship</vt:lpstr>
      <vt:lpstr>Observation Techniques</vt:lpstr>
      <vt:lpstr>How do you explain positive space from this  picture?</vt:lpstr>
      <vt:lpstr> How do you explain negative space from this picture?</vt:lpstr>
      <vt:lpstr>Key Observation Points</vt:lpstr>
      <vt:lpstr>Observation Exercise</vt:lpstr>
      <vt:lpstr>Keep In Memory (KIM) Game</vt:lpstr>
      <vt:lpstr>Observation Worksheet</vt:lpstr>
      <vt:lpstr>Observation Worksheet Example #1</vt:lpstr>
      <vt:lpstr>Observation Worksheet Example #2</vt:lpstr>
      <vt:lpstr> </vt:lpstr>
      <vt:lpstr>Observation Exercise</vt:lpstr>
      <vt:lpstr>Observation Exercise</vt:lpstr>
      <vt:lpstr>Observation Exercise</vt:lpstr>
      <vt:lpstr>Observation Exercises</vt:lpstr>
      <vt:lpstr>PowerPoint Presentation</vt:lpstr>
      <vt:lpstr>Recognize Indicators of Ground Signs </vt:lpstr>
      <vt:lpstr>Scan for Indicators</vt:lpstr>
      <vt:lpstr>Make a Threat Assessment</vt:lpstr>
      <vt:lpstr>Definition of a Ground Sign</vt:lpstr>
      <vt:lpstr>Ground Signs</vt:lpstr>
      <vt:lpstr>Ground Signs</vt:lpstr>
      <vt:lpstr>Common Discarded Articles</vt:lpstr>
      <vt:lpstr>Ground Color Changes</vt:lpstr>
      <vt:lpstr>Regularity</vt:lpstr>
      <vt:lpstr>Ground Transference</vt:lpstr>
      <vt:lpstr>Flattening</vt:lpstr>
      <vt:lpstr>Ground Disturbance</vt:lpstr>
      <vt:lpstr>Markers</vt:lpstr>
      <vt:lpstr>Examples of Markers</vt:lpstr>
      <vt:lpstr>Examples of Markers (cont.)</vt:lpstr>
      <vt:lpstr>PowerPoint Presentation</vt:lpstr>
      <vt:lpstr>PowerPoint Presentation</vt:lpstr>
      <vt:lpstr>Identify IED Emplacement</vt:lpstr>
      <vt:lpstr>Hasty Emplacement – Site Prepared</vt:lpstr>
      <vt:lpstr>Hasty Emplacement with Device</vt:lpstr>
      <vt:lpstr>Deliberate Emplacement</vt:lpstr>
      <vt:lpstr>Deliberate Emplacement (cont.)</vt:lpstr>
      <vt:lpstr>Deliberate Emplacement (cont.)</vt:lpstr>
      <vt:lpstr>Deliberate VOIED Emplacement</vt:lpstr>
      <vt:lpstr>Elevated Emplacement</vt:lpstr>
      <vt:lpstr>PowerPoint Presentation</vt:lpstr>
      <vt:lpstr>Summary</vt:lpstr>
      <vt:lpstr>Ground Sign Awareness Hands on PE</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sign awarness</dc:title>
  <dc:creator>Dismounted Counter IED Tactics - Master Trainer</dc:creator>
  <dc:description>FOUO with FOIA Exemption 7 (F)</dc:description>
  <cp:lastModifiedBy>Richard Turner</cp:lastModifiedBy>
  <cp:revision>343</cp:revision>
  <dcterms:created xsi:type="dcterms:W3CDTF">2013-05-08T15:02:45Z</dcterms:created>
  <dcterms:modified xsi:type="dcterms:W3CDTF">2015-06-30T12:07:13Z</dcterms:modified>
  <cp:category>9E-F59/950-F38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