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23"/>
  </p:notesMasterIdLst>
  <p:handoutMasterIdLst>
    <p:handoutMasterId r:id="rId24"/>
  </p:handoutMasterIdLst>
  <p:sldIdLst>
    <p:sldId id="358" r:id="rId6"/>
    <p:sldId id="258" r:id="rId7"/>
    <p:sldId id="344" r:id="rId8"/>
    <p:sldId id="337" r:id="rId9"/>
    <p:sldId id="333" r:id="rId10"/>
    <p:sldId id="349" r:id="rId11"/>
    <p:sldId id="350" r:id="rId12"/>
    <p:sldId id="356" r:id="rId13"/>
    <p:sldId id="346" r:id="rId14"/>
    <p:sldId id="316" r:id="rId15"/>
    <p:sldId id="318" r:id="rId16"/>
    <p:sldId id="352" r:id="rId17"/>
    <p:sldId id="351" r:id="rId18"/>
    <p:sldId id="353" r:id="rId19"/>
    <p:sldId id="354" r:id="rId20"/>
    <p:sldId id="355" r:id="rId21"/>
    <p:sldId id="357" r:id="rId2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85484" autoAdjust="0"/>
  </p:normalViewPr>
  <p:slideViewPr>
    <p:cSldViewPr>
      <p:cViewPr varScale="1">
        <p:scale>
          <a:sx n="80" d="100"/>
          <a:sy n="80" d="100"/>
        </p:scale>
        <p:origin x="-1411" y="-67"/>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83" d="100"/>
          <a:sy n="83" d="100"/>
        </p:scale>
        <p:origin x="-2040" y="-90"/>
      </p:cViewPr>
      <p:guideLst>
        <p:guide orient="horz" pos="2928"/>
        <p:guide pos="216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4D03F-066B-41E3-90A0-D91A67AAD7D1}" type="doc">
      <dgm:prSet loTypeId="urn:microsoft.com/office/officeart/2005/8/layout/pyramid1" loCatId="pyramid" qsTypeId="urn:microsoft.com/office/officeart/2005/8/quickstyle/simple1" qsCatId="simple" csTypeId="urn:microsoft.com/office/officeart/2005/8/colors/accent1_2" csCatId="accent1" phldr="1"/>
      <dgm:spPr/>
    </dgm:pt>
    <dgm:pt modelId="{15C6AB5E-FE08-4255-96E9-0C49AC497E01}">
      <dgm:prSet phldrT="[Text]" custT="1"/>
      <dgm:spPr>
        <a:solidFill>
          <a:srgbClr val="92D050"/>
        </a:solidFill>
      </dgm:spPr>
      <dgm:t>
        <a:bodyPr/>
        <a:lstStyle/>
        <a:p>
          <a:pPr>
            <a:spcAft>
              <a:spcPts val="0"/>
            </a:spcAft>
          </a:pPr>
          <a:r>
            <a:rPr lang="en-US" sz="2400" dirty="0" smtClean="0">
              <a:latin typeface="Arial" pitchFamily="34" charset="0"/>
              <a:cs typeface="Arial" pitchFamily="34" charset="0"/>
            </a:rPr>
            <a:t>Trust</a:t>
          </a:r>
        </a:p>
        <a:p>
          <a:pPr>
            <a:spcAft>
              <a:spcPct val="35000"/>
            </a:spcAft>
          </a:pPr>
          <a:r>
            <a:rPr lang="en-US" sz="1300" b="1" dirty="0" smtClean="0">
              <a:latin typeface="Arial" pitchFamily="34" charset="0"/>
              <a:cs typeface="Arial" pitchFamily="34" charset="0"/>
            </a:rPr>
            <a:t>Mutual understanding</a:t>
          </a:r>
          <a:endParaRPr lang="en-US" sz="1300" b="1" dirty="0">
            <a:latin typeface="Arial" pitchFamily="34" charset="0"/>
            <a:cs typeface="Arial" pitchFamily="34" charset="0"/>
          </a:endParaRPr>
        </a:p>
      </dgm:t>
    </dgm:pt>
    <dgm:pt modelId="{FEC9B5F6-34FB-426D-9304-CDFE5EF2B5A7}" type="parTrans" cxnId="{10A61ECE-92CF-48EF-85D5-554EB6303D9B}">
      <dgm:prSet/>
      <dgm:spPr/>
      <dgm:t>
        <a:bodyPr/>
        <a:lstStyle/>
        <a:p>
          <a:endParaRPr lang="en-US">
            <a:latin typeface="Arial" pitchFamily="34" charset="0"/>
            <a:cs typeface="Arial" pitchFamily="34" charset="0"/>
          </a:endParaRPr>
        </a:p>
      </dgm:t>
    </dgm:pt>
    <dgm:pt modelId="{BD5F96B9-4114-4782-83A0-E4A4C4A02EC4}" type="sibTrans" cxnId="{10A61ECE-92CF-48EF-85D5-554EB6303D9B}">
      <dgm:prSet/>
      <dgm:spPr/>
      <dgm:t>
        <a:bodyPr/>
        <a:lstStyle/>
        <a:p>
          <a:endParaRPr lang="en-US">
            <a:latin typeface="Arial" pitchFamily="34" charset="0"/>
            <a:cs typeface="Arial" pitchFamily="34" charset="0"/>
          </a:endParaRPr>
        </a:p>
      </dgm:t>
    </dgm:pt>
    <dgm:pt modelId="{C7848826-68D3-4198-93E9-A97499FB8F62}">
      <dgm:prSet phldrT="[Text]" custT="1"/>
      <dgm:spPr>
        <a:solidFill>
          <a:schemeClr val="accent3">
            <a:lumMod val="40000"/>
            <a:lumOff val="60000"/>
          </a:schemeClr>
        </a:solidFill>
      </dgm:spPr>
      <dgm:t>
        <a:bodyPr/>
        <a:lstStyle/>
        <a:p>
          <a:pPr>
            <a:lnSpc>
              <a:spcPct val="100000"/>
            </a:lnSpc>
            <a:spcAft>
              <a:spcPts val="0"/>
            </a:spcAft>
          </a:pPr>
          <a:r>
            <a:rPr lang="en-US" sz="2400" dirty="0" smtClean="0">
              <a:latin typeface="Arial" pitchFamily="34" charset="0"/>
              <a:cs typeface="Arial" pitchFamily="34" charset="0"/>
            </a:rPr>
            <a:t>Partnership</a:t>
          </a:r>
        </a:p>
        <a:p>
          <a:pPr>
            <a:lnSpc>
              <a:spcPct val="100000"/>
            </a:lnSpc>
            <a:spcAft>
              <a:spcPts val="0"/>
            </a:spcAft>
          </a:pPr>
          <a:r>
            <a:rPr lang="en-US" sz="1300" b="1" dirty="0" smtClean="0">
              <a:latin typeface="Arial" pitchFamily="34" charset="0"/>
              <a:cs typeface="Arial" pitchFamily="34" charset="0"/>
            </a:rPr>
            <a:t>Recognize IT indicators, take action to de-escalate</a:t>
          </a:r>
          <a:endParaRPr lang="en-US" sz="1300" b="1" dirty="0">
            <a:latin typeface="Arial" pitchFamily="34" charset="0"/>
            <a:cs typeface="Arial" pitchFamily="34" charset="0"/>
          </a:endParaRPr>
        </a:p>
      </dgm:t>
    </dgm:pt>
    <dgm:pt modelId="{697C8D60-14FE-44B3-9439-FA3512381BEA}" type="parTrans" cxnId="{CE6C43F4-AEDE-4843-89DC-60B5B3B5C248}">
      <dgm:prSet/>
      <dgm:spPr/>
      <dgm:t>
        <a:bodyPr/>
        <a:lstStyle/>
        <a:p>
          <a:endParaRPr lang="en-US">
            <a:latin typeface="Arial" pitchFamily="34" charset="0"/>
            <a:cs typeface="Arial" pitchFamily="34" charset="0"/>
          </a:endParaRPr>
        </a:p>
      </dgm:t>
    </dgm:pt>
    <dgm:pt modelId="{465C1D82-1C33-4931-855E-27511CA9AFED}" type="sibTrans" cxnId="{CE6C43F4-AEDE-4843-89DC-60B5B3B5C248}">
      <dgm:prSet/>
      <dgm:spPr/>
      <dgm:t>
        <a:bodyPr/>
        <a:lstStyle/>
        <a:p>
          <a:endParaRPr lang="en-US">
            <a:latin typeface="Arial" pitchFamily="34" charset="0"/>
            <a:cs typeface="Arial" pitchFamily="34" charset="0"/>
          </a:endParaRPr>
        </a:p>
      </dgm:t>
    </dgm:pt>
    <dgm:pt modelId="{FFB25164-25AA-4AEB-9784-5FD1BCFFD126}">
      <dgm:prSet phldrT="[Text]" custT="1"/>
      <dgm:spPr>
        <a:solidFill>
          <a:schemeClr val="accent2"/>
        </a:solidFill>
      </dgm:spPr>
      <dgm:t>
        <a:bodyPr/>
        <a:lstStyle/>
        <a:p>
          <a:pPr>
            <a:spcAft>
              <a:spcPts val="0"/>
            </a:spcAft>
          </a:pPr>
          <a:r>
            <a:rPr lang="en-US" sz="1800" dirty="0" smtClean="0">
              <a:solidFill>
                <a:schemeClr val="bg1"/>
              </a:solidFill>
              <a:latin typeface="Arial" pitchFamily="34" charset="0"/>
              <a:cs typeface="Arial" pitchFamily="34" charset="0"/>
            </a:rPr>
            <a:t>Insider Threat Disrupts the Coalition-ANSF Bond; Understand and Prepare for It</a:t>
          </a:r>
        </a:p>
        <a:p>
          <a:pPr>
            <a:spcAft>
              <a:spcPct val="35000"/>
            </a:spcAft>
          </a:pPr>
          <a:r>
            <a:rPr lang="en-US" sz="1300" b="1" dirty="0" smtClean="0">
              <a:solidFill>
                <a:schemeClr val="bg1"/>
              </a:solidFill>
              <a:latin typeface="Arial" pitchFamily="34" charset="0"/>
              <a:cs typeface="Arial" pitchFamily="34" charset="0"/>
            </a:rPr>
            <a:t>Combine FP TTPs and basic cultural awareness. Prepare, Anticipate, De-escalate, Deter, Prevent , Mitigate</a:t>
          </a:r>
          <a:endParaRPr lang="en-US" sz="1300" b="1" dirty="0">
            <a:solidFill>
              <a:schemeClr val="bg1"/>
            </a:solidFill>
            <a:latin typeface="Arial" pitchFamily="34" charset="0"/>
            <a:cs typeface="Arial" pitchFamily="34" charset="0"/>
          </a:endParaRPr>
        </a:p>
      </dgm:t>
    </dgm:pt>
    <dgm:pt modelId="{C7C0433E-8CE8-4A0C-9CE1-FEA71E48138B}" type="parTrans" cxnId="{DADEF1F6-4E86-444F-A20C-4970975ADCAB}">
      <dgm:prSet/>
      <dgm:spPr/>
      <dgm:t>
        <a:bodyPr/>
        <a:lstStyle/>
        <a:p>
          <a:endParaRPr lang="en-US">
            <a:latin typeface="Arial" pitchFamily="34" charset="0"/>
            <a:cs typeface="Arial" pitchFamily="34" charset="0"/>
          </a:endParaRPr>
        </a:p>
      </dgm:t>
    </dgm:pt>
    <dgm:pt modelId="{9D9ABE27-4D14-4D15-9C30-5DE91D3909BE}" type="sibTrans" cxnId="{DADEF1F6-4E86-444F-A20C-4970975ADCAB}">
      <dgm:prSet/>
      <dgm:spPr/>
      <dgm:t>
        <a:bodyPr/>
        <a:lstStyle/>
        <a:p>
          <a:endParaRPr lang="en-US">
            <a:latin typeface="Arial" pitchFamily="34" charset="0"/>
            <a:cs typeface="Arial" pitchFamily="34" charset="0"/>
          </a:endParaRPr>
        </a:p>
      </dgm:t>
    </dgm:pt>
    <dgm:pt modelId="{23DA9CF9-6EE7-4645-A1C5-0C02DC5B3B19}">
      <dgm:prSet phldrT="[Text]" custT="1"/>
      <dgm:spPr>
        <a:solidFill>
          <a:schemeClr val="accent3">
            <a:lumMod val="60000"/>
            <a:lumOff val="40000"/>
          </a:schemeClr>
        </a:solidFill>
      </dgm:spPr>
      <dgm:t>
        <a:bodyPr/>
        <a:lstStyle/>
        <a:p>
          <a:pPr>
            <a:spcAft>
              <a:spcPts val="0"/>
            </a:spcAft>
          </a:pPr>
          <a:r>
            <a:rPr lang="en-US" sz="2200" dirty="0" smtClean="0">
              <a:latin typeface="Arial" pitchFamily="34" charset="0"/>
              <a:cs typeface="Arial" pitchFamily="34" charset="0"/>
            </a:rPr>
            <a:t>Communication</a:t>
          </a:r>
        </a:p>
        <a:p>
          <a:pPr>
            <a:spcAft>
              <a:spcPct val="35000"/>
            </a:spcAft>
          </a:pPr>
          <a:r>
            <a:rPr lang="en-US" sz="1300" b="1" dirty="0" smtClean="0">
              <a:latin typeface="Arial" pitchFamily="34" charset="0"/>
              <a:cs typeface="Arial" pitchFamily="34" charset="0"/>
            </a:rPr>
            <a:t>Communicate with and not about them</a:t>
          </a:r>
          <a:endParaRPr lang="en-US" sz="1300" b="1" dirty="0">
            <a:latin typeface="Arial" pitchFamily="34" charset="0"/>
            <a:cs typeface="Arial" pitchFamily="34" charset="0"/>
          </a:endParaRPr>
        </a:p>
      </dgm:t>
    </dgm:pt>
    <dgm:pt modelId="{12DA55EC-6264-423D-B265-A1F7A1F9EC82}" type="parTrans" cxnId="{B6D8DD88-5AC6-4D71-A115-38A01D50A9DB}">
      <dgm:prSet/>
      <dgm:spPr/>
      <dgm:t>
        <a:bodyPr/>
        <a:lstStyle/>
        <a:p>
          <a:endParaRPr lang="en-US">
            <a:latin typeface="Arial" pitchFamily="34" charset="0"/>
            <a:cs typeface="Arial" pitchFamily="34" charset="0"/>
          </a:endParaRPr>
        </a:p>
      </dgm:t>
    </dgm:pt>
    <dgm:pt modelId="{BCFAC830-6D12-4742-8DDA-C7C5398AEEEE}" type="sibTrans" cxnId="{B6D8DD88-5AC6-4D71-A115-38A01D50A9DB}">
      <dgm:prSet/>
      <dgm:spPr/>
      <dgm:t>
        <a:bodyPr/>
        <a:lstStyle/>
        <a:p>
          <a:endParaRPr lang="en-US">
            <a:latin typeface="Arial" pitchFamily="34" charset="0"/>
            <a:cs typeface="Arial" pitchFamily="34" charset="0"/>
          </a:endParaRPr>
        </a:p>
      </dgm:t>
    </dgm:pt>
    <dgm:pt modelId="{F8A87A93-05FF-41CD-8F31-BCA7425FB6AC}">
      <dgm:prSet phldrT="[Text]" custT="1"/>
      <dgm:spPr>
        <a:solidFill>
          <a:schemeClr val="accent6">
            <a:lumMod val="60000"/>
            <a:lumOff val="40000"/>
          </a:schemeClr>
        </a:solidFill>
      </dgm:spPr>
      <dgm:t>
        <a:bodyPr/>
        <a:lstStyle/>
        <a:p>
          <a:pPr>
            <a:spcAft>
              <a:spcPts val="0"/>
            </a:spcAft>
          </a:pPr>
          <a:r>
            <a:rPr lang="en-US" sz="2000" dirty="0" smtClean="0">
              <a:latin typeface="Arial" pitchFamily="34" charset="0"/>
              <a:cs typeface="Arial" pitchFamily="34" charset="0"/>
            </a:rPr>
            <a:t>Reliability &amp; Professionalism</a:t>
          </a:r>
        </a:p>
        <a:p>
          <a:pPr>
            <a:spcAft>
              <a:spcPts val="0"/>
            </a:spcAft>
          </a:pPr>
          <a:r>
            <a:rPr lang="en-US" sz="1300" b="1" dirty="0" smtClean="0">
              <a:latin typeface="Arial" pitchFamily="34" charset="0"/>
              <a:cs typeface="Arial" pitchFamily="34" charset="0"/>
            </a:rPr>
            <a:t>Do what you say and say what you mean</a:t>
          </a:r>
        </a:p>
        <a:p>
          <a:pPr>
            <a:spcAft>
              <a:spcPts val="0"/>
            </a:spcAft>
          </a:pPr>
          <a:r>
            <a:rPr lang="en-US" sz="1300" b="1" dirty="0" smtClean="0">
              <a:latin typeface="Arial" pitchFamily="34" charset="0"/>
              <a:cs typeface="Arial" pitchFamily="34" charset="0"/>
            </a:rPr>
            <a:t>Do not over-promise or under-deliver</a:t>
          </a:r>
          <a:endParaRPr lang="en-US" sz="1300" b="1" dirty="0">
            <a:latin typeface="Arial" pitchFamily="34" charset="0"/>
            <a:cs typeface="Arial" pitchFamily="34" charset="0"/>
          </a:endParaRPr>
        </a:p>
      </dgm:t>
    </dgm:pt>
    <dgm:pt modelId="{AF1A7A47-F791-493C-97D5-B83D9A13FBA1}" type="parTrans" cxnId="{58698B72-4C74-4611-88A0-82C5F9B10637}">
      <dgm:prSet/>
      <dgm:spPr/>
      <dgm:t>
        <a:bodyPr/>
        <a:lstStyle/>
        <a:p>
          <a:endParaRPr lang="en-US">
            <a:latin typeface="Arial" pitchFamily="34" charset="0"/>
            <a:cs typeface="Arial" pitchFamily="34" charset="0"/>
          </a:endParaRPr>
        </a:p>
      </dgm:t>
    </dgm:pt>
    <dgm:pt modelId="{DCF8337E-E960-45A3-86C0-8C0D35FD33E9}" type="sibTrans" cxnId="{58698B72-4C74-4611-88A0-82C5F9B10637}">
      <dgm:prSet/>
      <dgm:spPr/>
      <dgm:t>
        <a:bodyPr/>
        <a:lstStyle/>
        <a:p>
          <a:endParaRPr lang="en-US">
            <a:latin typeface="Arial" pitchFamily="34" charset="0"/>
            <a:cs typeface="Arial" pitchFamily="34" charset="0"/>
          </a:endParaRPr>
        </a:p>
      </dgm:t>
    </dgm:pt>
    <dgm:pt modelId="{323ECF5E-94C4-4512-B520-D8831E1A3367}">
      <dgm:prSet phldrT="[Text]" custT="1"/>
      <dgm:spPr>
        <a:solidFill>
          <a:schemeClr val="accent6">
            <a:lumMod val="75000"/>
          </a:schemeClr>
        </a:solidFill>
      </dgm:spPr>
      <dgm:t>
        <a:bodyPr/>
        <a:lstStyle/>
        <a:p>
          <a:pPr>
            <a:spcAft>
              <a:spcPts val="0"/>
            </a:spcAft>
          </a:pPr>
          <a:r>
            <a:rPr lang="en-US" sz="1800" dirty="0" smtClean="0">
              <a:solidFill>
                <a:schemeClr val="bg1"/>
              </a:solidFill>
              <a:latin typeface="Arial" pitchFamily="34" charset="0"/>
              <a:cs typeface="Arial" pitchFamily="34" charset="0"/>
            </a:rPr>
            <a:t>Patience, Listening &amp; Respect</a:t>
          </a:r>
        </a:p>
        <a:p>
          <a:pPr>
            <a:spcAft>
              <a:spcPct val="35000"/>
            </a:spcAft>
          </a:pPr>
          <a:r>
            <a:rPr lang="en-US" sz="1300" b="1" dirty="0" smtClean="0">
              <a:solidFill>
                <a:schemeClr val="bg1"/>
              </a:solidFill>
              <a:latin typeface="Arial" pitchFamily="34" charset="0"/>
              <a:cs typeface="Arial" pitchFamily="34" charset="0"/>
            </a:rPr>
            <a:t>Treat them as you want to be treated. Master the basics; understand the culture and human terrain in your AO, know the red lines</a:t>
          </a:r>
          <a:endParaRPr lang="en-US" sz="1300" b="1" dirty="0">
            <a:solidFill>
              <a:schemeClr val="bg1"/>
            </a:solidFill>
            <a:latin typeface="Arial" pitchFamily="34" charset="0"/>
            <a:cs typeface="Arial" pitchFamily="34" charset="0"/>
          </a:endParaRPr>
        </a:p>
      </dgm:t>
    </dgm:pt>
    <dgm:pt modelId="{0C270B05-9136-4F33-A841-4318A8CDEF88}" type="parTrans" cxnId="{10DE3214-E493-450B-8EFA-2A1C8EC4024E}">
      <dgm:prSet/>
      <dgm:spPr/>
      <dgm:t>
        <a:bodyPr/>
        <a:lstStyle/>
        <a:p>
          <a:endParaRPr lang="en-US">
            <a:latin typeface="Arial" pitchFamily="34" charset="0"/>
            <a:cs typeface="Arial" pitchFamily="34" charset="0"/>
          </a:endParaRPr>
        </a:p>
      </dgm:t>
    </dgm:pt>
    <dgm:pt modelId="{B1F5A73F-606A-4CF3-8578-24BDC9C40F07}" type="sibTrans" cxnId="{10DE3214-E493-450B-8EFA-2A1C8EC4024E}">
      <dgm:prSet/>
      <dgm:spPr/>
      <dgm:t>
        <a:bodyPr/>
        <a:lstStyle/>
        <a:p>
          <a:endParaRPr lang="en-US">
            <a:latin typeface="Arial" pitchFamily="34" charset="0"/>
            <a:cs typeface="Arial" pitchFamily="34" charset="0"/>
          </a:endParaRPr>
        </a:p>
      </dgm:t>
    </dgm:pt>
    <dgm:pt modelId="{5C97BF92-EDD9-45FB-8923-6D336F706188}" type="pres">
      <dgm:prSet presAssocID="{2DB4D03F-066B-41E3-90A0-D91A67AAD7D1}" presName="Name0" presStyleCnt="0">
        <dgm:presLayoutVars>
          <dgm:dir/>
          <dgm:animLvl val="lvl"/>
          <dgm:resizeHandles val="exact"/>
        </dgm:presLayoutVars>
      </dgm:prSet>
      <dgm:spPr/>
    </dgm:pt>
    <dgm:pt modelId="{526732BE-BEAF-424A-822C-50599D2659E4}" type="pres">
      <dgm:prSet presAssocID="{15C6AB5E-FE08-4255-96E9-0C49AC497E01}" presName="Name8" presStyleCnt="0"/>
      <dgm:spPr/>
    </dgm:pt>
    <dgm:pt modelId="{C524F588-F127-4AC1-A863-EBFA62017573}" type="pres">
      <dgm:prSet presAssocID="{15C6AB5E-FE08-4255-96E9-0C49AC497E01}" presName="level" presStyleLbl="node1" presStyleIdx="0" presStyleCnt="6" custLinFactNeighborX="-369">
        <dgm:presLayoutVars>
          <dgm:chMax val="1"/>
          <dgm:bulletEnabled val="1"/>
        </dgm:presLayoutVars>
      </dgm:prSet>
      <dgm:spPr/>
      <dgm:t>
        <a:bodyPr/>
        <a:lstStyle/>
        <a:p>
          <a:endParaRPr lang="en-US"/>
        </a:p>
      </dgm:t>
    </dgm:pt>
    <dgm:pt modelId="{AE57D364-333B-4BFA-846F-EF5E2F538039}" type="pres">
      <dgm:prSet presAssocID="{15C6AB5E-FE08-4255-96E9-0C49AC497E01}" presName="levelTx" presStyleLbl="revTx" presStyleIdx="0" presStyleCnt="0">
        <dgm:presLayoutVars>
          <dgm:chMax val="1"/>
          <dgm:bulletEnabled val="1"/>
        </dgm:presLayoutVars>
      </dgm:prSet>
      <dgm:spPr/>
      <dgm:t>
        <a:bodyPr/>
        <a:lstStyle/>
        <a:p>
          <a:endParaRPr lang="en-US"/>
        </a:p>
      </dgm:t>
    </dgm:pt>
    <dgm:pt modelId="{2AD5D63E-E409-4D95-9B33-14AD07917046}" type="pres">
      <dgm:prSet presAssocID="{C7848826-68D3-4198-93E9-A97499FB8F62}" presName="Name8" presStyleCnt="0"/>
      <dgm:spPr/>
    </dgm:pt>
    <dgm:pt modelId="{6D4CD547-7D06-4BCC-B392-BB4B9992FF8F}" type="pres">
      <dgm:prSet presAssocID="{C7848826-68D3-4198-93E9-A97499FB8F62}" presName="level" presStyleLbl="node1" presStyleIdx="1" presStyleCnt="6">
        <dgm:presLayoutVars>
          <dgm:chMax val="1"/>
          <dgm:bulletEnabled val="1"/>
        </dgm:presLayoutVars>
      </dgm:prSet>
      <dgm:spPr/>
      <dgm:t>
        <a:bodyPr/>
        <a:lstStyle/>
        <a:p>
          <a:endParaRPr lang="en-US"/>
        </a:p>
      </dgm:t>
    </dgm:pt>
    <dgm:pt modelId="{DACC3C83-664A-418F-8470-A8C7732B5D5B}" type="pres">
      <dgm:prSet presAssocID="{C7848826-68D3-4198-93E9-A97499FB8F62}" presName="levelTx" presStyleLbl="revTx" presStyleIdx="0" presStyleCnt="0">
        <dgm:presLayoutVars>
          <dgm:chMax val="1"/>
          <dgm:bulletEnabled val="1"/>
        </dgm:presLayoutVars>
      </dgm:prSet>
      <dgm:spPr/>
      <dgm:t>
        <a:bodyPr/>
        <a:lstStyle/>
        <a:p>
          <a:endParaRPr lang="en-US"/>
        </a:p>
      </dgm:t>
    </dgm:pt>
    <dgm:pt modelId="{EB93AD4E-7D6A-4928-ACF7-19A7114086FE}" type="pres">
      <dgm:prSet presAssocID="{23DA9CF9-6EE7-4645-A1C5-0C02DC5B3B19}" presName="Name8" presStyleCnt="0"/>
      <dgm:spPr/>
    </dgm:pt>
    <dgm:pt modelId="{0754B476-A2E0-4CE0-9FE8-17EAE0251321}" type="pres">
      <dgm:prSet presAssocID="{23DA9CF9-6EE7-4645-A1C5-0C02DC5B3B19}" presName="level" presStyleLbl="node1" presStyleIdx="2" presStyleCnt="6">
        <dgm:presLayoutVars>
          <dgm:chMax val="1"/>
          <dgm:bulletEnabled val="1"/>
        </dgm:presLayoutVars>
      </dgm:prSet>
      <dgm:spPr/>
      <dgm:t>
        <a:bodyPr/>
        <a:lstStyle/>
        <a:p>
          <a:endParaRPr lang="en-US"/>
        </a:p>
      </dgm:t>
    </dgm:pt>
    <dgm:pt modelId="{20B320F1-6894-497B-8CEE-1778A971BC4F}" type="pres">
      <dgm:prSet presAssocID="{23DA9CF9-6EE7-4645-A1C5-0C02DC5B3B19}" presName="levelTx" presStyleLbl="revTx" presStyleIdx="0" presStyleCnt="0">
        <dgm:presLayoutVars>
          <dgm:chMax val="1"/>
          <dgm:bulletEnabled val="1"/>
        </dgm:presLayoutVars>
      </dgm:prSet>
      <dgm:spPr/>
      <dgm:t>
        <a:bodyPr/>
        <a:lstStyle/>
        <a:p>
          <a:endParaRPr lang="en-US"/>
        </a:p>
      </dgm:t>
    </dgm:pt>
    <dgm:pt modelId="{28820D89-DCC6-466B-BBF6-B83257A8F006}" type="pres">
      <dgm:prSet presAssocID="{F8A87A93-05FF-41CD-8F31-BCA7425FB6AC}" presName="Name8" presStyleCnt="0"/>
      <dgm:spPr/>
    </dgm:pt>
    <dgm:pt modelId="{8F557DF6-5106-4374-B6AB-0909DA4EA9A6}" type="pres">
      <dgm:prSet presAssocID="{F8A87A93-05FF-41CD-8F31-BCA7425FB6AC}" presName="level" presStyleLbl="node1" presStyleIdx="3" presStyleCnt="6">
        <dgm:presLayoutVars>
          <dgm:chMax val="1"/>
          <dgm:bulletEnabled val="1"/>
        </dgm:presLayoutVars>
      </dgm:prSet>
      <dgm:spPr/>
      <dgm:t>
        <a:bodyPr/>
        <a:lstStyle/>
        <a:p>
          <a:endParaRPr lang="en-US"/>
        </a:p>
      </dgm:t>
    </dgm:pt>
    <dgm:pt modelId="{A7889DA9-0709-4313-A205-666AFCBDFB3B}" type="pres">
      <dgm:prSet presAssocID="{F8A87A93-05FF-41CD-8F31-BCA7425FB6AC}" presName="levelTx" presStyleLbl="revTx" presStyleIdx="0" presStyleCnt="0">
        <dgm:presLayoutVars>
          <dgm:chMax val="1"/>
          <dgm:bulletEnabled val="1"/>
        </dgm:presLayoutVars>
      </dgm:prSet>
      <dgm:spPr/>
      <dgm:t>
        <a:bodyPr/>
        <a:lstStyle/>
        <a:p>
          <a:endParaRPr lang="en-US"/>
        </a:p>
      </dgm:t>
    </dgm:pt>
    <dgm:pt modelId="{6DD2EEEA-7866-43B0-8F87-52D05CFB8060}" type="pres">
      <dgm:prSet presAssocID="{323ECF5E-94C4-4512-B520-D8831E1A3367}" presName="Name8" presStyleCnt="0"/>
      <dgm:spPr/>
    </dgm:pt>
    <dgm:pt modelId="{CC614FBE-4F0D-4ADA-990A-D78E935327C3}" type="pres">
      <dgm:prSet presAssocID="{323ECF5E-94C4-4512-B520-D8831E1A3367}" presName="level" presStyleLbl="node1" presStyleIdx="4" presStyleCnt="6">
        <dgm:presLayoutVars>
          <dgm:chMax val="1"/>
          <dgm:bulletEnabled val="1"/>
        </dgm:presLayoutVars>
      </dgm:prSet>
      <dgm:spPr/>
      <dgm:t>
        <a:bodyPr/>
        <a:lstStyle/>
        <a:p>
          <a:endParaRPr lang="en-US"/>
        </a:p>
      </dgm:t>
    </dgm:pt>
    <dgm:pt modelId="{2E19033E-1E7F-4504-9C3B-2EDD334EC374}" type="pres">
      <dgm:prSet presAssocID="{323ECF5E-94C4-4512-B520-D8831E1A3367}" presName="levelTx" presStyleLbl="revTx" presStyleIdx="0" presStyleCnt="0">
        <dgm:presLayoutVars>
          <dgm:chMax val="1"/>
          <dgm:bulletEnabled val="1"/>
        </dgm:presLayoutVars>
      </dgm:prSet>
      <dgm:spPr/>
      <dgm:t>
        <a:bodyPr/>
        <a:lstStyle/>
        <a:p>
          <a:endParaRPr lang="en-US"/>
        </a:p>
      </dgm:t>
    </dgm:pt>
    <dgm:pt modelId="{61ECA44F-A858-4FFB-B60C-F00DAA07E9D3}" type="pres">
      <dgm:prSet presAssocID="{FFB25164-25AA-4AEB-9784-5FD1BCFFD126}" presName="Name8" presStyleCnt="0"/>
      <dgm:spPr/>
    </dgm:pt>
    <dgm:pt modelId="{A32DCFBA-DE4D-48F1-98DB-1C3344235198}" type="pres">
      <dgm:prSet presAssocID="{FFB25164-25AA-4AEB-9784-5FD1BCFFD126}" presName="level" presStyleLbl="node1" presStyleIdx="5" presStyleCnt="6">
        <dgm:presLayoutVars>
          <dgm:chMax val="1"/>
          <dgm:bulletEnabled val="1"/>
        </dgm:presLayoutVars>
      </dgm:prSet>
      <dgm:spPr/>
      <dgm:t>
        <a:bodyPr/>
        <a:lstStyle/>
        <a:p>
          <a:endParaRPr lang="en-US"/>
        </a:p>
      </dgm:t>
    </dgm:pt>
    <dgm:pt modelId="{1DE4709E-B0EA-4D86-9BDF-B121894FB19B}" type="pres">
      <dgm:prSet presAssocID="{FFB25164-25AA-4AEB-9784-5FD1BCFFD126}" presName="levelTx" presStyleLbl="revTx" presStyleIdx="0" presStyleCnt="0">
        <dgm:presLayoutVars>
          <dgm:chMax val="1"/>
          <dgm:bulletEnabled val="1"/>
        </dgm:presLayoutVars>
      </dgm:prSet>
      <dgm:spPr/>
      <dgm:t>
        <a:bodyPr/>
        <a:lstStyle/>
        <a:p>
          <a:endParaRPr lang="en-US"/>
        </a:p>
      </dgm:t>
    </dgm:pt>
  </dgm:ptLst>
  <dgm:cxnLst>
    <dgm:cxn modelId="{22133B7C-156B-4326-859B-D6FA20BBC811}" type="presOf" srcId="{15C6AB5E-FE08-4255-96E9-0C49AC497E01}" destId="{C524F588-F127-4AC1-A863-EBFA62017573}" srcOrd="0" destOrd="0" presId="urn:microsoft.com/office/officeart/2005/8/layout/pyramid1"/>
    <dgm:cxn modelId="{134F97FA-C703-4418-B6D5-995CD252C289}" type="presOf" srcId="{F8A87A93-05FF-41CD-8F31-BCA7425FB6AC}" destId="{8F557DF6-5106-4374-B6AB-0909DA4EA9A6}" srcOrd="0" destOrd="0" presId="urn:microsoft.com/office/officeart/2005/8/layout/pyramid1"/>
    <dgm:cxn modelId="{5D8FF2F4-8DBD-488F-960A-0BD174296DAA}" type="presOf" srcId="{C7848826-68D3-4198-93E9-A97499FB8F62}" destId="{DACC3C83-664A-418F-8470-A8C7732B5D5B}" srcOrd="1" destOrd="0" presId="urn:microsoft.com/office/officeart/2005/8/layout/pyramid1"/>
    <dgm:cxn modelId="{0A558B4F-ACB4-4470-B8A1-A60DAD0A82BE}" type="presOf" srcId="{23DA9CF9-6EE7-4645-A1C5-0C02DC5B3B19}" destId="{0754B476-A2E0-4CE0-9FE8-17EAE0251321}" srcOrd="0" destOrd="0" presId="urn:microsoft.com/office/officeart/2005/8/layout/pyramid1"/>
    <dgm:cxn modelId="{B6D8DD88-5AC6-4D71-A115-38A01D50A9DB}" srcId="{2DB4D03F-066B-41E3-90A0-D91A67AAD7D1}" destId="{23DA9CF9-6EE7-4645-A1C5-0C02DC5B3B19}" srcOrd="2" destOrd="0" parTransId="{12DA55EC-6264-423D-B265-A1F7A1F9EC82}" sibTransId="{BCFAC830-6D12-4742-8DDA-C7C5398AEEEE}"/>
    <dgm:cxn modelId="{CE6C43F4-AEDE-4843-89DC-60B5B3B5C248}" srcId="{2DB4D03F-066B-41E3-90A0-D91A67AAD7D1}" destId="{C7848826-68D3-4198-93E9-A97499FB8F62}" srcOrd="1" destOrd="0" parTransId="{697C8D60-14FE-44B3-9439-FA3512381BEA}" sibTransId="{465C1D82-1C33-4931-855E-27511CA9AFED}"/>
    <dgm:cxn modelId="{58698B72-4C74-4611-88A0-82C5F9B10637}" srcId="{2DB4D03F-066B-41E3-90A0-D91A67AAD7D1}" destId="{F8A87A93-05FF-41CD-8F31-BCA7425FB6AC}" srcOrd="3" destOrd="0" parTransId="{AF1A7A47-F791-493C-97D5-B83D9A13FBA1}" sibTransId="{DCF8337E-E960-45A3-86C0-8C0D35FD33E9}"/>
    <dgm:cxn modelId="{FAA68EA8-6C4A-4D1D-940C-EDDA0462BFAD}" type="presOf" srcId="{23DA9CF9-6EE7-4645-A1C5-0C02DC5B3B19}" destId="{20B320F1-6894-497B-8CEE-1778A971BC4F}" srcOrd="1" destOrd="0" presId="urn:microsoft.com/office/officeart/2005/8/layout/pyramid1"/>
    <dgm:cxn modelId="{0D5421AF-FBFB-41F0-B40D-D5474BBA434B}" type="presOf" srcId="{15C6AB5E-FE08-4255-96E9-0C49AC497E01}" destId="{AE57D364-333B-4BFA-846F-EF5E2F538039}" srcOrd="1" destOrd="0" presId="urn:microsoft.com/office/officeart/2005/8/layout/pyramid1"/>
    <dgm:cxn modelId="{DADEF1F6-4E86-444F-A20C-4970975ADCAB}" srcId="{2DB4D03F-066B-41E3-90A0-D91A67AAD7D1}" destId="{FFB25164-25AA-4AEB-9784-5FD1BCFFD126}" srcOrd="5" destOrd="0" parTransId="{C7C0433E-8CE8-4A0C-9CE1-FEA71E48138B}" sibTransId="{9D9ABE27-4D14-4D15-9C30-5DE91D3909BE}"/>
    <dgm:cxn modelId="{10DE3214-E493-450B-8EFA-2A1C8EC4024E}" srcId="{2DB4D03F-066B-41E3-90A0-D91A67AAD7D1}" destId="{323ECF5E-94C4-4512-B520-D8831E1A3367}" srcOrd="4" destOrd="0" parTransId="{0C270B05-9136-4F33-A841-4318A8CDEF88}" sibTransId="{B1F5A73F-606A-4CF3-8578-24BDC9C40F07}"/>
    <dgm:cxn modelId="{10A61ECE-92CF-48EF-85D5-554EB6303D9B}" srcId="{2DB4D03F-066B-41E3-90A0-D91A67AAD7D1}" destId="{15C6AB5E-FE08-4255-96E9-0C49AC497E01}" srcOrd="0" destOrd="0" parTransId="{FEC9B5F6-34FB-426D-9304-CDFE5EF2B5A7}" sibTransId="{BD5F96B9-4114-4782-83A0-E4A4C4A02EC4}"/>
    <dgm:cxn modelId="{69F301E4-F0B6-41C4-A43C-9FB0B1CD99F7}" type="presOf" srcId="{FFB25164-25AA-4AEB-9784-5FD1BCFFD126}" destId="{1DE4709E-B0EA-4D86-9BDF-B121894FB19B}" srcOrd="1" destOrd="0" presId="urn:microsoft.com/office/officeart/2005/8/layout/pyramid1"/>
    <dgm:cxn modelId="{D03765E4-EA02-44EC-A3C1-89D5AB7FDF40}" type="presOf" srcId="{323ECF5E-94C4-4512-B520-D8831E1A3367}" destId="{2E19033E-1E7F-4504-9C3B-2EDD334EC374}" srcOrd="1" destOrd="0" presId="urn:microsoft.com/office/officeart/2005/8/layout/pyramid1"/>
    <dgm:cxn modelId="{7FF6737F-FDBC-41BE-9C81-B5E9F433C2AC}" type="presOf" srcId="{C7848826-68D3-4198-93E9-A97499FB8F62}" destId="{6D4CD547-7D06-4BCC-B392-BB4B9992FF8F}" srcOrd="0" destOrd="0" presId="urn:microsoft.com/office/officeart/2005/8/layout/pyramid1"/>
    <dgm:cxn modelId="{AF65AA1A-D2BB-41AE-8455-BF3D47F0CDF5}" type="presOf" srcId="{323ECF5E-94C4-4512-B520-D8831E1A3367}" destId="{CC614FBE-4F0D-4ADA-990A-D78E935327C3}" srcOrd="0" destOrd="0" presId="urn:microsoft.com/office/officeart/2005/8/layout/pyramid1"/>
    <dgm:cxn modelId="{33C50987-F399-440E-B9DF-AF43C22E251C}" type="presOf" srcId="{F8A87A93-05FF-41CD-8F31-BCA7425FB6AC}" destId="{A7889DA9-0709-4313-A205-666AFCBDFB3B}" srcOrd="1" destOrd="0" presId="urn:microsoft.com/office/officeart/2005/8/layout/pyramid1"/>
    <dgm:cxn modelId="{5DA6CC79-A281-4FD2-9D61-E9C465A6B0D7}" type="presOf" srcId="{FFB25164-25AA-4AEB-9784-5FD1BCFFD126}" destId="{A32DCFBA-DE4D-48F1-98DB-1C3344235198}" srcOrd="0" destOrd="0" presId="urn:microsoft.com/office/officeart/2005/8/layout/pyramid1"/>
    <dgm:cxn modelId="{9C7A4611-F1C9-4BEA-B665-20DA274B4060}" type="presOf" srcId="{2DB4D03F-066B-41E3-90A0-D91A67AAD7D1}" destId="{5C97BF92-EDD9-45FB-8923-6D336F706188}" srcOrd="0" destOrd="0" presId="urn:microsoft.com/office/officeart/2005/8/layout/pyramid1"/>
    <dgm:cxn modelId="{AC6062D7-3A5C-48A4-AD9B-02F6F71032B2}" type="presParOf" srcId="{5C97BF92-EDD9-45FB-8923-6D336F706188}" destId="{526732BE-BEAF-424A-822C-50599D2659E4}" srcOrd="0" destOrd="0" presId="urn:microsoft.com/office/officeart/2005/8/layout/pyramid1"/>
    <dgm:cxn modelId="{8E28723C-D253-459E-B39A-C09258000462}" type="presParOf" srcId="{526732BE-BEAF-424A-822C-50599D2659E4}" destId="{C524F588-F127-4AC1-A863-EBFA62017573}" srcOrd="0" destOrd="0" presId="urn:microsoft.com/office/officeart/2005/8/layout/pyramid1"/>
    <dgm:cxn modelId="{513C06CF-D62F-4175-8FF1-4B861C7EAC0F}" type="presParOf" srcId="{526732BE-BEAF-424A-822C-50599D2659E4}" destId="{AE57D364-333B-4BFA-846F-EF5E2F538039}" srcOrd="1" destOrd="0" presId="urn:microsoft.com/office/officeart/2005/8/layout/pyramid1"/>
    <dgm:cxn modelId="{BAB817DE-DC0B-4682-B782-866891FF4E85}" type="presParOf" srcId="{5C97BF92-EDD9-45FB-8923-6D336F706188}" destId="{2AD5D63E-E409-4D95-9B33-14AD07917046}" srcOrd="1" destOrd="0" presId="urn:microsoft.com/office/officeart/2005/8/layout/pyramid1"/>
    <dgm:cxn modelId="{0EC43147-301B-4798-9049-8588DD9DDB80}" type="presParOf" srcId="{2AD5D63E-E409-4D95-9B33-14AD07917046}" destId="{6D4CD547-7D06-4BCC-B392-BB4B9992FF8F}" srcOrd="0" destOrd="0" presId="urn:microsoft.com/office/officeart/2005/8/layout/pyramid1"/>
    <dgm:cxn modelId="{9B7AA8EE-DBD1-4643-9799-0EE17D94EB98}" type="presParOf" srcId="{2AD5D63E-E409-4D95-9B33-14AD07917046}" destId="{DACC3C83-664A-418F-8470-A8C7732B5D5B}" srcOrd="1" destOrd="0" presId="urn:microsoft.com/office/officeart/2005/8/layout/pyramid1"/>
    <dgm:cxn modelId="{BB9603BD-92A0-4E58-B048-A6B2D3DE6B65}" type="presParOf" srcId="{5C97BF92-EDD9-45FB-8923-6D336F706188}" destId="{EB93AD4E-7D6A-4928-ACF7-19A7114086FE}" srcOrd="2" destOrd="0" presId="urn:microsoft.com/office/officeart/2005/8/layout/pyramid1"/>
    <dgm:cxn modelId="{39CC687B-5049-4099-A116-8B33B8FD0674}" type="presParOf" srcId="{EB93AD4E-7D6A-4928-ACF7-19A7114086FE}" destId="{0754B476-A2E0-4CE0-9FE8-17EAE0251321}" srcOrd="0" destOrd="0" presId="urn:microsoft.com/office/officeart/2005/8/layout/pyramid1"/>
    <dgm:cxn modelId="{0973BA0F-8FD0-4994-B422-C875FBE8D0AF}" type="presParOf" srcId="{EB93AD4E-7D6A-4928-ACF7-19A7114086FE}" destId="{20B320F1-6894-497B-8CEE-1778A971BC4F}" srcOrd="1" destOrd="0" presId="urn:microsoft.com/office/officeart/2005/8/layout/pyramid1"/>
    <dgm:cxn modelId="{FF8D4C44-591E-45F6-B4FF-C176E25FF395}" type="presParOf" srcId="{5C97BF92-EDD9-45FB-8923-6D336F706188}" destId="{28820D89-DCC6-466B-BBF6-B83257A8F006}" srcOrd="3" destOrd="0" presId="urn:microsoft.com/office/officeart/2005/8/layout/pyramid1"/>
    <dgm:cxn modelId="{40C7D556-7139-46F5-A509-D52E1354BBF6}" type="presParOf" srcId="{28820D89-DCC6-466B-BBF6-B83257A8F006}" destId="{8F557DF6-5106-4374-B6AB-0909DA4EA9A6}" srcOrd="0" destOrd="0" presId="urn:microsoft.com/office/officeart/2005/8/layout/pyramid1"/>
    <dgm:cxn modelId="{CB6DF4DB-410E-44B0-BF07-C08E20B3043F}" type="presParOf" srcId="{28820D89-DCC6-466B-BBF6-B83257A8F006}" destId="{A7889DA9-0709-4313-A205-666AFCBDFB3B}" srcOrd="1" destOrd="0" presId="urn:microsoft.com/office/officeart/2005/8/layout/pyramid1"/>
    <dgm:cxn modelId="{5AB5CBE8-9DA5-4154-9654-215F2F3BBB29}" type="presParOf" srcId="{5C97BF92-EDD9-45FB-8923-6D336F706188}" destId="{6DD2EEEA-7866-43B0-8F87-52D05CFB8060}" srcOrd="4" destOrd="0" presId="urn:microsoft.com/office/officeart/2005/8/layout/pyramid1"/>
    <dgm:cxn modelId="{F2EA7573-0225-4BBE-BA1F-32EA2ECA91E4}" type="presParOf" srcId="{6DD2EEEA-7866-43B0-8F87-52D05CFB8060}" destId="{CC614FBE-4F0D-4ADA-990A-D78E935327C3}" srcOrd="0" destOrd="0" presId="urn:microsoft.com/office/officeart/2005/8/layout/pyramid1"/>
    <dgm:cxn modelId="{C976CC0F-22A5-47D5-A935-556F669B8943}" type="presParOf" srcId="{6DD2EEEA-7866-43B0-8F87-52D05CFB8060}" destId="{2E19033E-1E7F-4504-9C3B-2EDD334EC374}" srcOrd="1" destOrd="0" presId="urn:microsoft.com/office/officeart/2005/8/layout/pyramid1"/>
    <dgm:cxn modelId="{33F1B4A7-FF0D-4312-8182-84F46B823B81}" type="presParOf" srcId="{5C97BF92-EDD9-45FB-8923-6D336F706188}" destId="{61ECA44F-A858-4FFB-B60C-F00DAA07E9D3}" srcOrd="5" destOrd="0" presId="urn:microsoft.com/office/officeart/2005/8/layout/pyramid1"/>
    <dgm:cxn modelId="{46CA0F98-3DC8-432A-8527-FDB53B6D6261}" type="presParOf" srcId="{61ECA44F-A858-4FFB-B60C-F00DAA07E9D3}" destId="{A32DCFBA-DE4D-48F1-98DB-1C3344235198}" srcOrd="0" destOrd="0" presId="urn:microsoft.com/office/officeart/2005/8/layout/pyramid1"/>
    <dgm:cxn modelId="{90A92EF2-2A65-450D-8AB4-802B651F1040}" type="presParOf" srcId="{61ECA44F-A858-4FFB-B60C-F00DAA07E9D3}" destId="{1DE4709E-B0EA-4D86-9BDF-B121894FB19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D0FECE1E-B1A0-48C5-A2C8-914F6E8B7EBA}" type="datetimeFigureOut">
              <a:rPr lang="en-US" smtClean="0"/>
              <a:pPr/>
              <a:t>6/11/2013</a:t>
            </a:fld>
            <a:endParaRPr lang="en-US" dirty="0"/>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726F5082-A070-44F6-8695-04F2C6484E5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02F77B51-13F2-496B-A271-FC7AE72CC54C}" type="datetimeFigureOut">
              <a:rPr lang="en-US" smtClean="0"/>
              <a:pPr/>
              <a:t>6/11/2013</a:t>
            </a:fld>
            <a:endParaRPr lang="en-US" dirty="0"/>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1DEF1048-04A9-4FDF-B0E5-7B70D8C01E4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www.telegraph.co.uk/news/worldnews/middleeast/iran/8936066/Iran-capture-of-US-spy-drone-would-be-significant-blow-to-military.html" TargetMode="External"/><Relationship Id="rId3" Type="http://schemas.openxmlformats.org/officeDocument/2006/relationships/hyperlink" Target="http://www.telegraph.co.uk/news/worldnews/asia/afghanistan/8642141/www.telegraph.co.uk/news/worldnews/asia/afghanistan/" TargetMode="External"/><Relationship Id="rId7" Type="http://schemas.openxmlformats.org/officeDocument/2006/relationships/hyperlink" Target="http://www.telegraph.co.uk/news/newstopics/onthefrontline/8934447/Campaign-to-boost-treatment-of-post-traumatic-stress-disorder.html" TargetMode="External"/><Relationship Id="rId12" Type="http://schemas.openxmlformats.org/officeDocument/2006/relationships/hyperlink" Target="http://www.defensenews.com/channel.php?c=MID&amp;s=TO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www.telegraph.co.uk/news/picturegalleries/worldnews/8936029/Russian-elections-in-pictures.html" TargetMode="External"/><Relationship Id="rId11" Type="http://schemas.openxmlformats.org/officeDocument/2006/relationships/hyperlink" Target="http://nakedsecurity.sophos.com/2011/10/14/addiction-drove-scarlett-johansson-nude-photo-hacker/" TargetMode="External"/><Relationship Id="rId5" Type="http://schemas.openxmlformats.org/officeDocument/2006/relationships/hyperlink" Target="http://www.telegraph.co.uk/news/worldnews/asia/afghanistan/8636780/Kandahar-suicide-attack-during-funeral-for-Hamid-Karzais-brother.html" TargetMode="External"/><Relationship Id="rId10" Type="http://schemas.openxmlformats.org/officeDocument/2006/relationships/hyperlink" Target="http://blog.thedaily.com/post/13506020141/thepoliticalnotebook-this-is-samar-hassan-now" TargetMode="External"/><Relationship Id="rId4" Type="http://schemas.openxmlformats.org/officeDocument/2006/relationships/hyperlink" Target="http://www.telegraph.co.uk/news/uknews/defence/8641350/Territorial-Army-reserves-could-replace-5000-soldiers-in-review.html" TargetMode="External"/><Relationship Id="rId9" Type="http://schemas.openxmlformats.org/officeDocument/2006/relationships/hyperlink" Target="http://www.wired.com/dangerroom/2011/12/mini-missile-drone-war/"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3F0728-9586-44F7-92E3-A25D87C9E764}"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This slide is intended to show the students that  they may have unfair and biased traits attributed to them before they show up in country to partner with their counterpart.  Some good questions to ask on this slide include ‘What little changes can you make to easily change these issues?’ or ‘Which issues would you have if you were in their shoes?’</a:t>
            </a:r>
          </a:p>
          <a:p>
            <a:endParaRPr lang="en-US" baseline="0" dirty="0" smtClean="0"/>
          </a:p>
          <a:p>
            <a:r>
              <a:rPr lang="en-US" dirty="0" smtClean="0"/>
              <a:t>Bordin pg 12</a:t>
            </a:r>
          </a:p>
          <a:p>
            <a:r>
              <a:rPr lang="en-US" dirty="0" smtClean="0"/>
              <a:t>Bordin pg 12</a:t>
            </a:r>
          </a:p>
          <a:p>
            <a:r>
              <a:rPr lang="en-US" dirty="0" smtClean="0"/>
              <a:t>Bordin pg 12</a:t>
            </a:r>
          </a:p>
          <a:p>
            <a:r>
              <a:rPr lang="en-US" dirty="0" smtClean="0"/>
              <a:t>Bordin pg 13</a:t>
            </a:r>
          </a:p>
          <a:p>
            <a:r>
              <a:rPr lang="en-US" dirty="0" smtClean="0"/>
              <a:t>Bordin pg 13</a:t>
            </a:r>
          </a:p>
          <a:p>
            <a:r>
              <a:rPr lang="en-US" dirty="0" smtClean="0"/>
              <a:t>Bordin pg 13</a:t>
            </a:r>
          </a:p>
          <a:p>
            <a:r>
              <a:rPr lang="en-US" dirty="0" smtClean="0"/>
              <a:t>Bordin pg 14</a:t>
            </a:r>
          </a:p>
          <a:p>
            <a:r>
              <a:rPr lang="en-US" dirty="0" smtClean="0"/>
              <a:t>Bordin pg 14</a:t>
            </a:r>
          </a:p>
          <a:p>
            <a:r>
              <a:rPr lang="en-US" dirty="0" smtClean="0"/>
              <a:t>Bordin pg 14</a:t>
            </a:r>
          </a:p>
          <a:p>
            <a:endParaRPr lang="en-US" dirty="0"/>
          </a:p>
        </p:txBody>
      </p:sp>
      <p:sp>
        <p:nvSpPr>
          <p:cNvPr id="4" name="Slide Number Placeholder 3"/>
          <p:cNvSpPr>
            <a:spLocks noGrp="1"/>
          </p:cNvSpPr>
          <p:nvPr>
            <p:ph type="sldNum" sz="quarter" idx="10"/>
          </p:nvPr>
        </p:nvSpPr>
        <p:spPr/>
        <p:txBody>
          <a:bodyPr/>
          <a:lstStyle/>
          <a:p>
            <a:fld id="{1DEF1048-04A9-4FDF-B0E5-7B70D8C01E4D}" type="slidenum">
              <a:rPr lang="en-US" smtClean="0"/>
              <a:pPr/>
              <a:t>15</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458">
              <a:defRPr/>
            </a:pPr>
            <a:r>
              <a:rPr lang="en-US" dirty="0" smtClean="0"/>
              <a:t>This slide focuses on negative views which many of the US soldiers reported. The idea here is to both warn the student that these issues may persist and to show the common themes reported by US soldiers.  Good questions to ask here include ‘Are all ANSF units like this’? or ‘Which of these issues would cause you as an advisor the most problems and why?’</a:t>
            </a:r>
          </a:p>
          <a:p>
            <a:endParaRPr lang="en-US" baseline="0" dirty="0" smtClean="0"/>
          </a:p>
          <a:p>
            <a:r>
              <a:rPr lang="en-US" dirty="0" smtClean="0"/>
              <a:t>Bordin pg 24</a:t>
            </a:r>
          </a:p>
          <a:p>
            <a:r>
              <a:rPr lang="en-US" dirty="0" smtClean="0"/>
              <a:t>Bordin pg 24</a:t>
            </a:r>
          </a:p>
          <a:p>
            <a:r>
              <a:rPr lang="en-US" dirty="0" smtClean="0"/>
              <a:t>Bordin pg 24</a:t>
            </a:r>
          </a:p>
          <a:p>
            <a:r>
              <a:rPr lang="en-US" dirty="0" smtClean="0"/>
              <a:t>Bordin pg 25</a:t>
            </a:r>
          </a:p>
          <a:p>
            <a:r>
              <a:rPr lang="en-US" dirty="0" smtClean="0"/>
              <a:t>Bordin pg 25</a:t>
            </a:r>
          </a:p>
          <a:p>
            <a:r>
              <a:rPr lang="en-US" dirty="0" smtClean="0"/>
              <a:t>Bordin pg 25</a:t>
            </a:r>
          </a:p>
          <a:p>
            <a:r>
              <a:rPr lang="en-US" dirty="0" smtClean="0"/>
              <a:t>Bordin pg 26</a:t>
            </a:r>
          </a:p>
          <a:p>
            <a:r>
              <a:rPr lang="en-US" dirty="0" smtClean="0"/>
              <a:t>Bordin pg 26</a:t>
            </a:r>
          </a:p>
          <a:p>
            <a:r>
              <a:rPr lang="en-US" dirty="0" smtClean="0"/>
              <a:t>Bordin pg 26</a:t>
            </a:r>
          </a:p>
          <a:p>
            <a:r>
              <a:rPr lang="en-US" dirty="0" smtClean="0"/>
              <a:t>Bordin pg 26</a:t>
            </a:r>
          </a:p>
          <a:p>
            <a:r>
              <a:rPr lang="en-US" dirty="0" smtClean="0"/>
              <a:t>Bordin pg 26</a:t>
            </a:r>
          </a:p>
          <a:p>
            <a:r>
              <a:rPr lang="en-US" dirty="0" smtClean="0"/>
              <a:t>Bordin pg 27</a:t>
            </a:r>
          </a:p>
          <a:p>
            <a:r>
              <a:rPr lang="en-US" dirty="0" smtClean="0"/>
              <a:t>Bordin pg 27</a:t>
            </a:r>
          </a:p>
          <a:p>
            <a:endParaRPr lang="en-US" baseline="0" dirty="0" smtClean="0"/>
          </a:p>
        </p:txBody>
      </p:sp>
      <p:sp>
        <p:nvSpPr>
          <p:cNvPr id="4" name="Slide Number Placeholder 3"/>
          <p:cNvSpPr>
            <a:spLocks noGrp="1"/>
          </p:cNvSpPr>
          <p:nvPr>
            <p:ph type="sldNum" sz="quarter" idx="10"/>
          </p:nvPr>
        </p:nvSpPr>
        <p:spPr/>
        <p:txBody>
          <a:bodyPr/>
          <a:lstStyle/>
          <a:p>
            <a:fld id="{1DEF1048-04A9-4FDF-B0E5-7B70D8C01E4D}" type="slidenum">
              <a:rPr lang="en-US" smtClean="0"/>
              <a:pPr/>
              <a:t>16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Simply state the agenda</a:t>
            </a:r>
            <a:endParaRPr lang="en-US" dirty="0"/>
          </a:p>
        </p:txBody>
      </p:sp>
      <p:sp>
        <p:nvSpPr>
          <p:cNvPr id="4" name="Slide Number Placeholder 3"/>
          <p:cNvSpPr>
            <a:spLocks noGrp="1"/>
          </p:cNvSpPr>
          <p:nvPr>
            <p:ph type="sldNum" sz="quarter" idx="10"/>
          </p:nvPr>
        </p:nvSpPr>
        <p:spPr/>
        <p:txBody>
          <a:bodyPr/>
          <a:lstStyle/>
          <a:p>
            <a:fld id="{1DEF1048-04A9-4FDF-B0E5-7B70D8C01E4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1DEF1048-04A9-4FDF-B0E5-7B70D8C01E4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Go over briefly each one and how it applies to the students.</a:t>
            </a:r>
          </a:p>
          <a:p>
            <a:pPr eaLnBrk="1" hangingPunct="1">
              <a:spcBef>
                <a:spcPct val="0"/>
              </a:spcBef>
            </a:pPr>
            <a:endParaRPr lang="en-US" dirty="0" smtClean="0"/>
          </a:p>
          <a:p>
            <a:pPr eaLnBrk="1" hangingPunct="1">
              <a:spcBef>
                <a:spcPct val="0"/>
              </a:spcBef>
            </a:pPr>
            <a:r>
              <a:rPr lang="en-US" dirty="0" smtClean="0"/>
              <a:t>This</a:t>
            </a:r>
            <a:r>
              <a:rPr lang="en-US" baseline="0" dirty="0" smtClean="0"/>
              <a:t> information comes from LTC Hough, Pentagon J5, his job is to track all the insider threats from Afghanistan.  </a:t>
            </a:r>
          </a:p>
          <a:p>
            <a:pPr eaLnBrk="1" hangingPunct="1">
              <a:spcBef>
                <a:spcPct val="0"/>
              </a:spcBef>
            </a:pPr>
            <a:r>
              <a:rPr lang="en-US" baseline="0" dirty="0" smtClean="0"/>
              <a:t>LTC Hough was also a Team Chief for the ABP in RC South.  </a:t>
            </a:r>
            <a:endParaRPr lang="en-US"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3C2B6A50-09F6-4DD4-BDB0-2B98ABA681BF}" type="slidenum">
              <a:rPr lang="en-US"/>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1DEF1048-04A9-4FDF-B0E5-7B70D8C01E4D}"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smtClean="0"/>
          </a:p>
        </p:txBody>
      </p:sp>
      <p:sp>
        <p:nvSpPr>
          <p:cNvPr id="4" name="Slide Number Placeholder 3"/>
          <p:cNvSpPr>
            <a:spLocks noGrp="1"/>
          </p:cNvSpPr>
          <p:nvPr>
            <p:ph type="sldNum" sz="quarter" idx="10"/>
          </p:nvPr>
        </p:nvSpPr>
        <p:spPr/>
        <p:txBody>
          <a:bodyPr/>
          <a:lstStyle/>
          <a:p>
            <a:fld id="{1DEF1048-04A9-4FDF-B0E5-7B70D8C01E4D}"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Principle 1: Insider threat disrupts the Coalition ANSF bond; understand and prepare for </a:t>
            </a:r>
          </a:p>
          <a:p>
            <a:r>
              <a:rPr lang="en-US" dirty="0" smtClean="0"/>
              <a:t>it - The combination of basic cultural awareness and force protection TTP is the way to achieve </a:t>
            </a:r>
          </a:p>
          <a:p>
            <a:r>
              <a:rPr lang="en-US" dirty="0" smtClean="0"/>
              <a:t>mission readiness.</a:t>
            </a:r>
          </a:p>
          <a:p>
            <a:endParaRPr lang="en-US" dirty="0" smtClean="0"/>
          </a:p>
          <a:p>
            <a:r>
              <a:rPr lang="en-US" dirty="0" smtClean="0"/>
              <a:t>Principle 2: Patience, Listening and Respect - This key principle to insider threat prevention </a:t>
            </a:r>
          </a:p>
          <a:p>
            <a:r>
              <a:rPr lang="en-US" dirty="0" smtClean="0"/>
              <a:t>is squarely based on common principles of human interaction centered on kindness, </a:t>
            </a:r>
          </a:p>
          <a:p>
            <a:r>
              <a:rPr lang="en-US" dirty="0" smtClean="0"/>
              <a:t>understanding and empathy.</a:t>
            </a:r>
          </a:p>
          <a:p>
            <a:endParaRPr lang="en-US" dirty="0" smtClean="0"/>
          </a:p>
          <a:p>
            <a:r>
              <a:rPr lang="en-US" dirty="0" smtClean="0"/>
              <a:t>Principle 3: Reliability and Professionalism - Reliability is a pre-cursor of trust and a leading </a:t>
            </a:r>
          </a:p>
          <a:p>
            <a:r>
              <a:rPr lang="en-US" dirty="0" smtClean="0"/>
              <a:t>indicator of professionalism. </a:t>
            </a:r>
          </a:p>
          <a:p>
            <a:endParaRPr lang="en-US" dirty="0" smtClean="0"/>
          </a:p>
          <a:p>
            <a:r>
              <a:rPr lang="en-US" dirty="0" smtClean="0"/>
              <a:t>Principle 4: Communication – Surveillance detection and information gained from </a:t>
            </a:r>
          </a:p>
          <a:p>
            <a:r>
              <a:rPr lang="en-US" dirty="0" smtClean="0"/>
              <a:t>interacting with Afghan partners will ultimately enhance insider threat prevention.</a:t>
            </a:r>
          </a:p>
          <a:p>
            <a:endParaRPr lang="en-US" dirty="0" smtClean="0"/>
          </a:p>
          <a:p>
            <a:r>
              <a:rPr lang="en-US" dirty="0" smtClean="0"/>
              <a:t>Principle 5: Partnership - One Mission – One Goal (Yak Hadaf) – The feeling of a partnership </a:t>
            </a:r>
          </a:p>
          <a:p>
            <a:r>
              <a:rPr lang="en-US" dirty="0" smtClean="0"/>
              <a:t>is the result of practicing the first three principles where partners see each other as fellow team </a:t>
            </a:r>
          </a:p>
          <a:p>
            <a:r>
              <a:rPr lang="en-US" dirty="0" smtClean="0"/>
              <a:t>members.</a:t>
            </a:r>
          </a:p>
        </p:txBody>
      </p:sp>
      <p:sp>
        <p:nvSpPr>
          <p:cNvPr id="4" name="Slide Number Placeholder 3"/>
          <p:cNvSpPr>
            <a:spLocks noGrp="1"/>
          </p:cNvSpPr>
          <p:nvPr>
            <p:ph type="sldNum" sz="quarter" idx="10"/>
          </p:nvPr>
        </p:nvSpPr>
        <p:spPr/>
        <p:txBody>
          <a:bodyPr/>
          <a:lstStyle/>
          <a:p>
            <a:fld id="{1DEF1048-04A9-4FDF-B0E5-7B70D8C01E4D}"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EF1048-04A9-4FDF-B0E5-7B70D8C01E4D}"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endParaRPr lang="en-US" b="1" dirty="0" smtClean="0"/>
          </a:p>
          <a:p>
            <a:r>
              <a:rPr lang="en-US" b="1" dirty="0" smtClean="0"/>
              <a:t>Rogue Afghan soldier shoots dead at least one Nato serviceman in Helmand province</a:t>
            </a:r>
          </a:p>
          <a:p>
            <a:r>
              <a:rPr lang="en-US" b="1" dirty="0" smtClean="0"/>
              <a:t>A "rogue" Afghan soldier has shot and killed at least one Nato soldier in southern Helmand province, a senior police source said. </a:t>
            </a:r>
          </a:p>
          <a:p>
            <a:r>
              <a:rPr lang="en-US" dirty="0" smtClean="0"/>
              <a:t>British soldier on patrol in Helmand province Photo: Cpl Rupert Frere</a:t>
            </a:r>
          </a:p>
          <a:p>
            <a:r>
              <a:rPr lang="en-US" dirty="0" smtClean="0"/>
              <a:t>2:47PM BST 16 Jul 2011</a:t>
            </a:r>
          </a:p>
          <a:p>
            <a:r>
              <a:rPr lang="en-US" dirty="0" smtClean="0"/>
              <a:t>The latest in a series of "rogue" shootings by members of the country's security forces occurred barely 15 miles from the city of Lashkar Gah, where next week security control will be handed to Afghan forces. </a:t>
            </a:r>
          </a:p>
          <a:p>
            <a:r>
              <a:rPr lang="en-US" dirty="0" smtClean="0"/>
              <a:t>It is one of seven places in</a:t>
            </a:r>
            <a:r>
              <a:rPr lang="en-US" b="1" dirty="0" smtClean="0"/>
              <a:t> </a:t>
            </a:r>
            <a:r>
              <a:rPr lang="en-US" b="1" dirty="0" smtClean="0">
                <a:hlinkClick r:id="rId3" action="ppaction://hlinkfile"/>
              </a:rPr>
              <a:t>Afghanistan</a:t>
            </a:r>
            <a:r>
              <a:rPr lang="en-US" b="1" dirty="0" smtClean="0"/>
              <a:t> </a:t>
            </a:r>
            <a:r>
              <a:rPr lang="en-US" dirty="0" smtClean="0"/>
              <a:t>chosen for the first phase of a years-long transfer due to be completed only by the end of 2014. </a:t>
            </a:r>
          </a:p>
          <a:p>
            <a:r>
              <a:rPr lang="en-US" dirty="0" smtClean="0"/>
              <a:t>"The shooting happened during a joint security patrol ... he ran away after," said the senior police detective, who asked not to be named as he was not authorized to speak to the media. </a:t>
            </a:r>
          </a:p>
          <a:p>
            <a:r>
              <a:rPr lang="en-US" dirty="0" smtClean="0"/>
              <a:t>The Nato-led International Security Assistance Force said it was investigating an incident in southern Afghanistan. </a:t>
            </a:r>
          </a:p>
          <a:p>
            <a:r>
              <a:rPr lang="en-US" dirty="0" smtClean="0"/>
              <a:t>"An individual wearing an Afghan National Army uniform turned his weapon against International Security Assistance Force service members in southern Afghanistan today, killing one service member," ISAF said in a statement. </a:t>
            </a:r>
          </a:p>
          <a:p>
            <a:r>
              <a:rPr lang="en-US" b="1" dirty="0" smtClean="0"/>
              <a:t>Related Articles</a:t>
            </a:r>
          </a:p>
          <a:p>
            <a:r>
              <a:rPr lang="en-US" dirty="0" smtClean="0">
                <a:hlinkClick r:id="rId4" action="ppaction://hlinkfile"/>
              </a:rPr>
              <a:t>TA reserves could replace 5,000 regular soldiers</a:t>
            </a:r>
            <a:r>
              <a:rPr lang="en-US" dirty="0" smtClean="0"/>
              <a:t> </a:t>
            </a:r>
          </a:p>
          <a:p>
            <a:r>
              <a:rPr lang="en-US" dirty="0" smtClean="0"/>
              <a:t>16 Jul 2011 </a:t>
            </a:r>
          </a:p>
          <a:p>
            <a:r>
              <a:rPr lang="en-US" dirty="0" smtClean="0">
                <a:hlinkClick r:id="rId5" action="ppaction://hlinkfile"/>
              </a:rPr>
              <a:t>Suicide attack at funeral for Karzai's brother</a:t>
            </a:r>
            <a:r>
              <a:rPr lang="en-US" dirty="0" smtClean="0"/>
              <a:t> </a:t>
            </a:r>
          </a:p>
          <a:p>
            <a:r>
              <a:rPr lang="en-US" dirty="0" smtClean="0"/>
              <a:t>14 Jul 2011 </a:t>
            </a:r>
          </a:p>
          <a:p>
            <a:r>
              <a:rPr lang="en-US" b="1" dirty="0" smtClean="0"/>
              <a:t>Related Links</a:t>
            </a:r>
          </a:p>
          <a:p>
            <a:r>
              <a:rPr lang="en-US" dirty="0" smtClean="0"/>
              <a:t>You might like: </a:t>
            </a:r>
            <a:r>
              <a:rPr lang="en-US" dirty="0" smtClean="0">
                <a:hlinkClick r:id="rId6"/>
              </a:rPr>
              <a:t>Russian elections: in pictures</a:t>
            </a:r>
            <a:r>
              <a:rPr lang="en-US" dirty="0" smtClean="0"/>
              <a:t>05 Dec 2011(Telegraph News)</a:t>
            </a:r>
          </a:p>
          <a:p>
            <a:r>
              <a:rPr lang="en-US" dirty="0" smtClean="0">
                <a:hlinkClick r:id="rId7"/>
              </a:rPr>
              <a:t>Campaign to boost treatment of post-traumatic stress disorder</a:t>
            </a:r>
            <a:r>
              <a:rPr lang="en-US" dirty="0" smtClean="0"/>
              <a:t>05 Dec 2011(Telegraph News)</a:t>
            </a:r>
          </a:p>
          <a:p>
            <a:r>
              <a:rPr lang="en-US" dirty="0" smtClean="0">
                <a:hlinkClick r:id="rId8"/>
              </a:rPr>
              <a:t>Iran capture of US spy drone 'would be significant blow to military'</a:t>
            </a:r>
            <a:r>
              <a:rPr lang="en-US" dirty="0" smtClean="0"/>
              <a:t>05 Dec 2011(Telegraph News)</a:t>
            </a:r>
          </a:p>
          <a:p>
            <a:r>
              <a:rPr lang="en-US" dirty="0" smtClean="0"/>
              <a:t> </a:t>
            </a:r>
          </a:p>
          <a:p>
            <a:r>
              <a:rPr lang="en-US" b="1" dirty="0" smtClean="0"/>
              <a:t>From the Web</a:t>
            </a:r>
          </a:p>
          <a:p>
            <a:r>
              <a:rPr lang="en-US" b="1" dirty="0" smtClean="0"/>
              <a:t>FORM THE WEB</a:t>
            </a:r>
          </a:p>
          <a:p>
            <a:r>
              <a:rPr lang="en-US" dirty="0" smtClean="0"/>
              <a:t>: </a:t>
            </a:r>
            <a:r>
              <a:rPr lang="en-US" dirty="0" smtClean="0">
                <a:hlinkClick r:id="rId9"/>
              </a:rPr>
              <a:t>Mini-Missile Promises to Shrink the Drone War</a:t>
            </a:r>
            <a:r>
              <a:rPr lang="en-US" dirty="0" smtClean="0"/>
              <a:t>01 Dec 2011(Wired)</a:t>
            </a:r>
          </a:p>
          <a:p>
            <a:r>
              <a:rPr lang="en-US" dirty="0" smtClean="0">
                <a:hlinkClick r:id="rId10"/>
              </a:rPr>
              <a:t>Samar Hassan at 5 screamed after her parents were killed by U.S. soldiers in Iraq in 2005. She's now 12-years-old.</a:t>
            </a:r>
            <a:r>
              <a:rPr lang="en-US" dirty="0" smtClean="0"/>
              <a:t>29 Nov 2011(The Daily)</a:t>
            </a:r>
          </a:p>
          <a:p>
            <a:r>
              <a:rPr lang="en-US" dirty="0" smtClean="0">
                <a:hlinkClick r:id="rId11"/>
              </a:rPr>
              <a:t>'Addiction' drove Scarlett Johansson's nude photo hacker</a:t>
            </a:r>
            <a:r>
              <a:rPr lang="en-US" dirty="0" smtClean="0"/>
              <a:t>14 Oct 2011(Naked Security – Sophos)</a:t>
            </a:r>
          </a:p>
          <a:p>
            <a:r>
              <a:rPr lang="en-US" dirty="0" smtClean="0"/>
              <a:t>[what's this]</a:t>
            </a:r>
          </a:p>
          <a:p>
            <a:r>
              <a:rPr lang="en-US" dirty="0" smtClean="0"/>
              <a:t>Taliban spokesman Qari Mohammad Yousuf said an ANA (Afghan National Army) soldier surrendered to the Taliban after killing five foreign soldiers outside Lashkar Gah this morning. </a:t>
            </a:r>
          </a:p>
          <a:p>
            <a:r>
              <a:rPr lang="en-US" dirty="0" smtClean="0"/>
              <a:t>"He wasn't one of us, he asked for protection and we agreed," Mr Yousuf told Reuters by phone from an undisclosed location. The hardline Islamists often exaggerate death tolls and battlefield exploits. </a:t>
            </a:r>
          </a:p>
          <a:p>
            <a:r>
              <a:rPr lang="en-US" dirty="0" smtClean="0"/>
              <a:t>US and Nato forces are ramping up efforts to train the Afghan army and police for the gradual transition. </a:t>
            </a:r>
          </a:p>
          <a:p>
            <a:r>
              <a:rPr lang="en-US" dirty="0" smtClean="0"/>
              <a:t>Highlighting the difficulty of that task, however, have been a series of incidents over the past 18 months where Afghan police and soldiers, or insurgents who have infiltrated security forces, have turned their weapons on their mentors. </a:t>
            </a:r>
          </a:p>
          <a:p>
            <a:r>
              <a:rPr lang="en-US" dirty="0" smtClean="0"/>
              <a:t>There was another such incident in Helmand in May, when two US troops were killed at a police compound. </a:t>
            </a:r>
          </a:p>
          <a:p>
            <a:endParaRPr lang="en-US" dirty="0" smtClean="0"/>
          </a:p>
          <a:p>
            <a:r>
              <a:rPr lang="en-US" dirty="0" smtClean="0"/>
              <a:t>http://www.defensenews.com/story.php?i=4999550</a:t>
            </a:r>
          </a:p>
          <a:p>
            <a:endParaRPr lang="en-US" dirty="0" smtClean="0"/>
          </a:p>
          <a:p>
            <a:r>
              <a:rPr lang="en-US" dirty="0" smtClean="0"/>
              <a:t>KABUL - NATO and Afghan officials on Nov. 6 were probing reports a rogue Afghan soldier shot dead foreign troops - said to be two U.S. Marines - on a base in the volatile south of the country, the alliance said.</a:t>
            </a:r>
          </a:p>
          <a:p>
            <a:r>
              <a:rPr lang="en-US" dirty="0" smtClean="0"/>
              <a:t>A NATO official said that two U.S. Marines had been killed in the incident, which took place in Helmand province late at night on Nov. 4.</a:t>
            </a:r>
          </a:p>
          <a:p>
            <a:r>
              <a:rPr lang="en-US" dirty="0" smtClean="0"/>
              <a:t>Related Topics </a:t>
            </a:r>
            <a:r>
              <a:rPr lang="en-US" dirty="0" smtClean="0">
                <a:hlinkClick r:id="rId12" action="ppaction://hlinkfile"/>
              </a:rPr>
              <a:t>Middle East &amp; Africa</a:t>
            </a:r>
            <a:r>
              <a:rPr lang="en-US" dirty="0" smtClean="0"/>
              <a:t> </a:t>
            </a:r>
          </a:p>
          <a:p>
            <a:r>
              <a:rPr lang="en-US" dirty="0" smtClean="0"/>
              <a:t>Speaking on condition of anonymity, the official told AFP the Marines had been shot by an Afghan soldier who had been on the base for two to three weeks and was now missing.</a:t>
            </a:r>
          </a:p>
          <a:p>
            <a:r>
              <a:rPr lang="en-US" dirty="0" smtClean="0"/>
              <a:t>Referring to it as a "green-on-green" incident, he said the Marines "weren't shot in their beds, they must have been on guard duty".</a:t>
            </a:r>
          </a:p>
          <a:p>
            <a:r>
              <a:rPr lang="en-US" dirty="0" smtClean="0"/>
              <a:t>"Rounds were fired within the FOB (forward operating base) and an Afghan soldier was found to be missing the next morning," he said.</a:t>
            </a:r>
          </a:p>
          <a:p>
            <a:r>
              <a:rPr lang="en-US" dirty="0" smtClean="0"/>
              <a:t>NATO's media office did not immediately confirm the details, saying it was aware of "the incident in Helmand province".</a:t>
            </a:r>
          </a:p>
          <a:p>
            <a:r>
              <a:rPr lang="en-US" dirty="0" smtClean="0"/>
              <a:t>A team from ISAF and the Afghan government "is investigating the incident," it said. No further details were available.</a:t>
            </a:r>
          </a:p>
          <a:p>
            <a:r>
              <a:rPr lang="en-US" dirty="0" smtClean="0"/>
              <a:t>The incident was initially reported early Saturday by Pakistan-based Afghan news agency Afghan Islamic Press (AIP).</a:t>
            </a:r>
          </a:p>
          <a:p>
            <a:r>
              <a:rPr lang="en-US" dirty="0" smtClean="0"/>
              <a:t>AIP is not generally regarded as reliable and often publishes Taliban propaganda, including exaggerated claims of battlefield operations.</a:t>
            </a:r>
          </a:p>
          <a:p>
            <a:r>
              <a:rPr lang="en-US" dirty="0" smtClean="0"/>
              <a:t>It quoted a Taliban spokesman saying an Afghan soldier had "shot and killed three foreign troops at a base in Sangin district of Helmand".</a:t>
            </a:r>
          </a:p>
          <a:p>
            <a:r>
              <a:rPr lang="en-US" dirty="0" smtClean="0"/>
              <a:t>"The ANA soldier opened fire on foreign troops at a base in Tamirano area close to the headquarters of Sangin last night, killing three foreign soldiers, Qari Muhammad Yousuf Ahmadi, spokesman of Taliban, told Afghan Islamic Press," the report said.</a:t>
            </a:r>
          </a:p>
          <a:p>
            <a:r>
              <a:rPr lang="en-US" dirty="0" smtClean="0"/>
              <a:t>It quoted Ahmadi saying the "soldier fled the base and joined Taliban".</a:t>
            </a:r>
          </a:p>
          <a:p>
            <a:r>
              <a:rPr lang="en-US" dirty="0" smtClean="0"/>
              <a:t>Defense ministry official Mohammed Azim Mujahid was quoted by the German news agency DPA saying the killings happened when an Afghan soldier mistakenly opened fire on a NATO patrol.</a:t>
            </a:r>
          </a:p>
          <a:p>
            <a:r>
              <a:rPr lang="en-US" dirty="0" smtClean="0"/>
              <a:t>"The soldier didn't have any contact with the Taliban. It was only an accident," he said.</a:t>
            </a:r>
          </a:p>
          <a:p>
            <a:r>
              <a:rPr lang="en-US" dirty="0" smtClean="0"/>
              <a:t>Sangin has been labeled the most dangerous area in Afghanistan's long war, with British forces fighting there from 2006 until September, when they handed over to U.S. Marines.</a:t>
            </a:r>
          </a:p>
          <a:p>
            <a:r>
              <a:rPr lang="en-US" dirty="0" smtClean="0"/>
              <a:t>The British lost more than 100 troops in Sangin, around a third of the total number of military casualties the country has suffered in Afghanistan since the current insurgency began in late 2001.</a:t>
            </a:r>
          </a:p>
          <a:p>
            <a:r>
              <a:rPr lang="en-US" dirty="0" smtClean="0"/>
              <a:t>Helmand's governor Gulabuddin Mangal, during a visit to London earlier this week, said that security in the area had improved since the Marines moved in, as they were better manned and equipped than their predecessors.</a:t>
            </a:r>
          </a:p>
          <a:p>
            <a:r>
              <a:rPr lang="en-US" dirty="0" smtClean="0"/>
              <a:t>Sangin has a population of around 20,000 and is a key distribution and supply point for Taliban money and men, as well as the drugs cartels that dominate the area.</a:t>
            </a:r>
          </a:p>
          <a:p>
            <a:r>
              <a:rPr lang="en-US" dirty="0" smtClean="0"/>
              <a:t>Afghanistan supplies 90 percent of the world's opium, most of it produced in Helmand. The Taliban supply muscle to protect growers and distributers.</a:t>
            </a:r>
          </a:p>
          <a:p>
            <a:r>
              <a:rPr lang="en-US" dirty="0" smtClean="0"/>
              <a:t>Drugs money in turn helps fund the insurgency.</a:t>
            </a:r>
          </a:p>
          <a:p>
            <a:r>
              <a:rPr lang="en-US" dirty="0" smtClean="0"/>
              <a:t>Incidents in which Afghan soldiers or police officers turn on Western troops are rare, but raise questions about the multi-billion-dollar international effort to train and mentor Afghanistan's security forces.</a:t>
            </a:r>
          </a:p>
          <a:p>
            <a:r>
              <a:rPr lang="en-US" dirty="0" smtClean="0"/>
              <a:t>In July a renegade Afghan soldier shot and killed three British army Gurkhas and wounded several others on a base in Helmand province.</a:t>
            </a:r>
          </a:p>
          <a:p>
            <a:r>
              <a:rPr lang="en-US" dirty="0" smtClean="0"/>
              <a:t>In August, an Afghan police officer killed two Spanish paramilitary police officers and a Spanish interpreter during a training session at a base in Badghis province.</a:t>
            </a:r>
          </a:p>
          <a:p>
            <a:r>
              <a:rPr lang="en-US" dirty="0" smtClean="0"/>
              <a:t>On Nov. 6 Spain's Prime Minister Jose Luis Rodriguez Zapatero made a surprise visit to Afghanistan, telling Spanish radio: "We are not here to stay but we have a firm commitment until the Afghans can guarantee their own security."</a:t>
            </a:r>
          </a:p>
          <a:p>
            <a:r>
              <a:rPr lang="en-US" dirty="0" smtClean="0"/>
              <a:t>U.S. President Barack Obama has set a deadline of July 2011 to begin drawing down combat troops as public opinion in the United States and its NATO partners turns against continued engagement in Afghanistan.</a:t>
            </a:r>
          </a:p>
          <a:p>
            <a:r>
              <a:rPr lang="en-US" dirty="0" smtClean="0"/>
              <a:t>Integral to a withdrawal is the ability of Afghanistan's military and police to take over responsibility for national security.</a:t>
            </a:r>
          </a:p>
          <a:p>
            <a:r>
              <a:rPr lang="en-US" dirty="0" smtClean="0"/>
              <a:t>The United States and NATO have more than 150,000 troops in Afghanistan fighting the insurgency. More than 620 foreign soldiers have died this year.</a:t>
            </a:r>
          </a:p>
          <a:p>
            <a:endParaRPr lang="en-US" dirty="0" smtClean="0"/>
          </a:p>
          <a:p>
            <a:r>
              <a:rPr lang="en-US" dirty="0" smtClean="0"/>
              <a:t>http://www.france24.com/en/20111109-rogue-afghan-soldier-shoots-three-australians</a:t>
            </a:r>
          </a:p>
          <a:p>
            <a:endParaRPr lang="en-US" dirty="0" smtClean="0"/>
          </a:p>
          <a:p>
            <a:r>
              <a:rPr lang="en-US" dirty="0" smtClean="0"/>
              <a:t>09 November 2011 - 06H56   </a:t>
            </a:r>
          </a:p>
          <a:p>
            <a:r>
              <a:rPr lang="en-US" dirty="0" smtClean="0"/>
              <a:t/>
            </a:r>
            <a:br>
              <a:rPr lang="en-US" dirty="0" smtClean="0"/>
            </a:br>
            <a:r>
              <a:rPr lang="en-US" dirty="0" smtClean="0"/>
              <a:t>Rogue Afghan soldier shoots three Australians </a:t>
            </a:r>
          </a:p>
          <a:p>
            <a:r>
              <a:rPr lang="en-US" dirty="0" smtClean="0"/>
              <a:t>Photo illustration of an Afghan National Army (ANA) soldier. A rogue Afghan soldier was on the run Wednesday after shooting and wounding three Australian troops, days after a similar incident left three Australians dead, the defense department said. </a:t>
            </a:r>
          </a:p>
          <a:p>
            <a:r>
              <a:rPr lang="en-US" dirty="0" smtClean="0"/>
              <a:t>an Afghan National Army soldier opened fire with an automatic weapon and a grenade launcher at a joint base at Charmistan in Uruzgan province, wounding three Australian troops. </a:t>
            </a:r>
          </a:p>
          <a:p>
            <a:r>
              <a:rPr lang="en-US" dirty="0" smtClean="0"/>
              <a:t>File photo of Australian soldiers on an operation in southern Afghanistan. The country's troops were first deployed to Afghanistan in late 2001 before being pulled out in 2002. They were redeployed in 2005 and have been training Afghan soldiers in Uruzgan. </a:t>
            </a:r>
          </a:p>
          <a:p>
            <a:r>
              <a:rPr lang="en-US" b="1" dirty="0" smtClean="0"/>
              <a:t>AFP - </a:t>
            </a:r>
            <a:r>
              <a:rPr lang="en-US" dirty="0" smtClean="0"/>
              <a:t>A rogue Afghan soldier was on the run Wednesday after shooting and wounding three Australian troops, days after a similar incident left three Australians dead, the defense department said.</a:t>
            </a:r>
          </a:p>
          <a:p>
            <a:r>
              <a:rPr lang="en-US" dirty="0" smtClean="0"/>
              <a:t>The men suffered serious wounds but all were in a stable condition after an Afghan National Army soldier opened fire with an automatic weapon and a grenade launcher at a joint base at Charmistan in Uruzgan province on Tuesday.</a:t>
            </a:r>
          </a:p>
          <a:p>
            <a:r>
              <a:rPr lang="en-US" dirty="0" smtClean="0"/>
              <a:t>Two Afghan soldiers were also wounded before the man fled in an Afghan army vehicle.</a:t>
            </a:r>
          </a:p>
          <a:p>
            <a:r>
              <a:rPr lang="en-US" dirty="0" smtClean="0"/>
              <a:t>The incident comes less than a fortnight after another Afghan soldier killed three Australians and wounded seven others when he opened fire during a parade in Kandahar province.</a:t>
            </a:r>
          </a:p>
          <a:p>
            <a:r>
              <a:rPr lang="en-US" dirty="0" smtClean="0"/>
              <a:t>"It is too early to speculate that the two incidents are linked," defense force chief David Hurley told reporters, adding that nine or 10 Australians and about 30 Afghans were at the base when the latest attack occurred.</a:t>
            </a:r>
          </a:p>
          <a:p>
            <a:r>
              <a:rPr lang="en-US" dirty="0" smtClean="0"/>
              <a:t>"I stress that there is no simple one-line explanation to this incident or the previous incident.</a:t>
            </a:r>
          </a:p>
          <a:p>
            <a:r>
              <a:rPr lang="en-US" dirty="0" smtClean="0"/>
              <a:t>"We need to do some digging, further digging," he added when asked whether he knew of the motive. "It could be personal grievance, it could be religious ideology. We don't know, there was no indication."</a:t>
            </a:r>
          </a:p>
          <a:p>
            <a:r>
              <a:rPr lang="en-US" dirty="0" smtClean="0"/>
              <a:t>It was the third such shooting to affect Australian troops this year, after an Afghan soldier killed an Australian lance corporal in May as they shared guard duties at a patrol base in the Chora Valley.</a:t>
            </a:r>
          </a:p>
          <a:p>
            <a:r>
              <a:rPr lang="en-US" dirty="0" smtClean="0"/>
              <a:t>The latest incident took place just days after Australian Prime Minister Julia Gillard visited Afghanistan, making an unannounced stopover to meet troops in the restive southern province of Uruzgan.</a:t>
            </a:r>
          </a:p>
          <a:p>
            <a:r>
              <a:rPr lang="en-US" dirty="0" smtClean="0"/>
              <a:t>She said Wednesday that Australians would continue to train Afghan National Army soldiers, despite the risk.</a:t>
            </a:r>
          </a:p>
          <a:p>
            <a:r>
              <a:rPr lang="en-US" dirty="0" smtClean="0"/>
              <a:t>"I'm very conscious that this attack, coming so soon after the dreadful attacks of October 29, will... cause Australians to question our mission in Afghanistan and the trust we have in Afghan National Army soldiers," she said.</a:t>
            </a:r>
          </a:p>
          <a:p>
            <a:r>
              <a:rPr lang="en-US" dirty="0" smtClean="0"/>
              <a:t>"As distressing as these incidents are, as dreadful as these incidents are, our mission in Afghanistan does need to continue.</a:t>
            </a:r>
          </a:p>
          <a:p>
            <a:r>
              <a:rPr lang="en-US" dirty="0" smtClean="0"/>
              <a:t>"Training is pivotal to that mission and our purpose in Afghanistan is to deny Afghanistan as a country in which terrorists can train to wreak violence around the world," she added to reporters.</a:t>
            </a:r>
          </a:p>
          <a:p>
            <a:r>
              <a:rPr lang="en-US" dirty="0" smtClean="0"/>
              <a:t>Australia has 1,550 troops stationed in the strife-torn country, with 32 so far killed in the conflict.</a:t>
            </a:r>
          </a:p>
          <a:p>
            <a:r>
              <a:rPr lang="en-US" dirty="0" smtClean="0"/>
              <a:t>The country's troops were first deployed to Afghanistan in late 2001 before being pulled out in 2002. They were redeployed in 2005 and have been training Afghan soldiers in Uruzgan.</a:t>
            </a:r>
          </a:p>
          <a:p>
            <a:r>
              <a:rPr lang="en-US" dirty="0" smtClean="0"/>
              <a:t>Canberra intends to keep troops in the central Asian nation until 2014.</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DEF1048-04A9-4FDF-B0E5-7B70D8C01E4D}"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8DF3F8F-E873-48E5-8567-CD8AE14C26DB}" type="datetime1">
              <a:rPr lang="en-US"/>
              <a:pPr>
                <a:defRPr/>
              </a:pPr>
              <a:t>6/11/2013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04A884F-105A-4B6B-8027-EDE2AE72773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1D6FC2A-8C0F-4A6C-AB04-4B1EA8536E9E}" type="datetime1">
              <a:rPr lang="en-US"/>
              <a:pPr>
                <a:defRPr/>
              </a:pPr>
              <a:t>6/11/2013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8F17877-00C2-444A-9A66-2BFCA62C26BC}"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BC67899-C2B5-4251-B504-2416A16D6A1D}" type="datetime1">
              <a:rPr lang="en-US"/>
              <a:pPr>
                <a:defRPr/>
              </a:pPr>
              <a:t>6/11/2013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AA22634-315B-447B-A453-10A0B69914A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C6144F89-8905-44DB-B8EE-B82AB523DE14}" type="datetime1">
              <a:rPr lang="en-US"/>
              <a:pPr>
                <a:defRPr/>
              </a:pPr>
              <a:t>6/11/2013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C8618CA-8A75-4181-AB57-F857679E70E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94F038E-D3CC-4F7F-8340-073C15AAD90E}" type="datetime1">
              <a:rPr lang="en-US"/>
              <a:pPr>
                <a:defRPr/>
              </a:pPr>
              <a:t>6/11/2013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0A13A8-1D8B-4175-96B9-660AD95DA85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AD687286-209E-4D5C-8CD9-0611FB4AF98C}" type="datetime1">
              <a:rPr lang="en-US"/>
              <a:pPr>
                <a:defRPr/>
              </a:pPr>
              <a:t>6/11/2013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2C2B80-0EC9-4C89-8442-AB2E01B5D09D}"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126A84F-608B-43FD-AE6F-BA379C714584}" type="datetime1">
              <a:rPr lang="en-US"/>
              <a:pPr>
                <a:defRPr/>
              </a:pPr>
              <a:t>6/11/2013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0C55778-78F2-4C20-A36B-D025347848B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2015977-81B8-423B-B285-A1CB588649B5}" type="datetime1">
              <a:rPr lang="en-US"/>
              <a:pPr>
                <a:defRPr/>
              </a:pPr>
              <a:t>6/11/2013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CFCFA12-AE28-49DD-8365-3301B8596B20}"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34F50E7-7CAF-4695-B4C0-80DD75F23627}" type="datetime1">
              <a:rPr lang="en-US"/>
              <a:pPr>
                <a:defRPr/>
              </a:pPr>
              <a:t>6/11/2013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6CA8A9-B7E9-49F9-AC1E-0A735C6B02F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E03300D7-8536-4291-A5CE-784F7905AE69}" type="datetime1">
              <a:rPr lang="en-US"/>
              <a:pPr>
                <a:defRPr/>
              </a:pPr>
              <a:t>6/11/2013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0886B7C-8443-43DC-BDDA-FEBD38E37C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11" descr="D:\Users\demetrios.a.ghikas\Pictures\world_map_no2 - Copy.jpg"/>
          <p:cNvPicPr>
            <a:picLocks noChangeAspect="1" noChangeArrowheads="1"/>
          </p:cNvPicPr>
          <p:nvPr userDrawn="1"/>
        </p:nvPicPr>
        <p:blipFill>
          <a:blip r:embed="rId2" cstate="print"/>
          <a:srcRect/>
          <a:stretch>
            <a:fillRect/>
          </a:stretch>
        </p:blipFill>
        <p:spPr bwMode="auto">
          <a:xfrm>
            <a:off x="0" y="1011238"/>
            <a:ext cx="9144000" cy="4800600"/>
          </a:xfrm>
          <a:prstGeom prst="rect">
            <a:avLst/>
          </a:prstGeom>
          <a:noFill/>
          <a:ln w="9525">
            <a:noFill/>
            <a:miter lim="800000"/>
            <a:headEnd/>
            <a:tailEnd/>
          </a:ln>
        </p:spPr>
      </p:pic>
      <p:sp>
        <p:nvSpPr>
          <p:cNvPr id="6" name="Subtitle 2"/>
          <p:cNvSpPr txBox="1">
            <a:spLocks/>
          </p:cNvSpPr>
          <p:nvPr userDrawn="1"/>
        </p:nvSpPr>
        <p:spPr>
          <a:xfrm>
            <a:off x="0" y="5465763"/>
            <a:ext cx="9144000" cy="381000"/>
          </a:xfrm>
          <a:prstGeom prst="rect">
            <a:avLst/>
          </a:prstGeom>
          <a:solidFill>
            <a:srgbClr val="3A5282"/>
          </a:solidFill>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228600" indent="-228600" algn="ctr" eaLnBrk="0" fontAlgn="auto" hangingPunct="0">
              <a:spcBef>
                <a:spcPct val="20000"/>
              </a:spcBef>
              <a:spcAft>
                <a:spcPts val="0"/>
              </a:spcAft>
              <a:defRPr/>
            </a:pPr>
            <a:r>
              <a:rPr lang="en-US" b="1" kern="0" dirty="0" smtClean="0">
                <a:solidFill>
                  <a:schemeClr val="bg1"/>
                </a:solidFill>
                <a:latin typeface="+mn-lt"/>
                <a:cs typeface="+mn-cs"/>
              </a:rPr>
              <a:t>162nd IN BDE Security Force Assistance Battalion (SFA-B)</a:t>
            </a:r>
            <a:endParaRPr lang="en-US" b="1" kern="0" dirty="0">
              <a:solidFill>
                <a:schemeClr val="bg1"/>
              </a:solidFill>
              <a:latin typeface="+mn-lt"/>
              <a:cs typeface="+mn-cs"/>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DC6712-8CA2-4C9C-A2A9-2DD2C19D9688}" type="datetime1">
              <a:rPr lang="en-US"/>
              <a:pPr>
                <a:defRPr/>
              </a:pPr>
              <a:t>6/11/2013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6AEB16E-253B-4B95-AC77-2C05A005C26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a:t>
            </a:fld>
            <a:endParaRPr lang="en-US" dirty="0"/>
          </a:p>
        </p:txBody>
      </p:sp>
      <p:pic>
        <p:nvPicPr>
          <p:cNvPr id="10" name="Picture 16" descr="jrtcair"/>
          <p:cNvPicPr>
            <a:picLocks noChangeAspect="1" noChangeArrowheads="1"/>
          </p:cNvPicPr>
          <p:nvPr userDrawn="1"/>
        </p:nvPicPr>
        <p:blipFill>
          <a:blip r:embed="rId13" cstate="print">
            <a:lum bright="-4000" contrast="40000"/>
          </a:blip>
          <a:srcRect/>
          <a:stretch>
            <a:fillRect/>
          </a:stretch>
        </p:blipFill>
        <p:spPr bwMode="auto">
          <a:xfrm>
            <a:off x="152400" y="28575"/>
            <a:ext cx="579438" cy="920750"/>
          </a:xfrm>
          <a:prstGeom prst="rect">
            <a:avLst/>
          </a:prstGeom>
          <a:noFill/>
          <a:ln w="9525">
            <a:noFill/>
            <a:miter lim="800000"/>
            <a:headEnd/>
            <a:tailEnd/>
          </a:ln>
        </p:spPr>
      </p:pic>
      <p:sp>
        <p:nvSpPr>
          <p:cNvPr id="13" name="Rectangle 12"/>
          <p:cNvSpPr/>
          <p:nvPr userDrawn="1"/>
        </p:nvSpPr>
        <p:spPr>
          <a:xfrm>
            <a:off x="7814031" y="-13944"/>
            <a:ext cx="1407757" cy="246221"/>
          </a:xfrm>
          <a:prstGeom prst="rect">
            <a:avLst/>
          </a:prstGeom>
          <a:noFill/>
          <a:ln>
            <a:noFill/>
          </a:ln>
        </p:spPr>
        <p:txBody>
          <a:bodyPr spcFirstLastPara="1" wrap="none">
            <a:spAutoFit/>
          </a:bodyPr>
          <a:lstStyle/>
          <a:p>
            <a:pPr algn="ctr">
              <a:defRPr/>
            </a:pPr>
            <a:r>
              <a:rPr lang="en-US" sz="1000" b="1" i="1" dirty="0">
                <a:ln w="9525" cmpd="sng">
                  <a:solidFill>
                    <a:prstClr val="black"/>
                  </a:solidFill>
                  <a:prstDash val="solid"/>
                </a:ln>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latin typeface="Arial" pitchFamily="34" charset="0"/>
                <a:cs typeface="Arial" pitchFamily="34" charset="0"/>
              </a:rPr>
              <a:t>“OMNE VIR TIGRIS”</a:t>
            </a:r>
          </a:p>
        </p:txBody>
      </p:sp>
      <p:sp>
        <p:nvSpPr>
          <p:cNvPr id="14" name="Right Triangle 13"/>
          <p:cNvSpPr/>
          <p:nvPr userDrawn="1"/>
        </p:nvSpPr>
        <p:spPr bwMode="auto">
          <a:xfrm rot="5400000" flipV="1">
            <a:off x="7774663" y="0"/>
            <a:ext cx="1367073" cy="1371600"/>
          </a:xfrm>
          <a:prstGeom prst="rtTriangle">
            <a:avLst/>
          </a:prstGeom>
          <a:blipFill dpi="0" rotWithShape="0">
            <a:blip r:embed="rId14" cstate="print">
              <a:alphaModFix amt="30000"/>
            </a:blip>
            <a:srcRect/>
            <a:stretch>
              <a:fillRect/>
            </a:stretch>
          </a:bli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endParaRPr lang="en-US" sz="2000" dirty="0">
              <a:solidFill>
                <a:srgbClr val="FFFF00"/>
              </a:solidFill>
              <a:latin typeface="Arial" pitchFamily="34" charset="0"/>
            </a:endParaRPr>
          </a:p>
        </p:txBody>
      </p:sp>
      <p:pic>
        <p:nvPicPr>
          <p:cNvPr id="15" name="Picture 5" descr="162 INFANTRY BDE-SSI 2"/>
          <p:cNvPicPr>
            <a:picLocks noChangeAspect="1" noChangeArrowheads="1"/>
          </p:cNvPicPr>
          <p:nvPr userDrawn="1"/>
        </p:nvPicPr>
        <p:blipFill>
          <a:blip r:embed="rId15" cstate="print">
            <a:clrChange>
              <a:clrFrom>
                <a:srgbClr val="FFFDFF"/>
              </a:clrFrom>
              <a:clrTo>
                <a:srgbClr val="FFFDFF">
                  <a:alpha val="0"/>
                </a:srgbClr>
              </a:clrTo>
            </a:clrChange>
          </a:blip>
          <a:srcRect/>
          <a:stretch>
            <a:fillRect/>
          </a:stretch>
        </p:blipFill>
        <p:spPr bwMode="auto">
          <a:xfrm>
            <a:off x="8522067" y="239712"/>
            <a:ext cx="488583" cy="6365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57201" y="1492624"/>
            <a:ext cx="8229600" cy="3733800"/>
          </a:xfrm>
          <a:prstGeom prst="rect">
            <a:avLst/>
          </a:prstGeom>
          <a:gradFill>
            <a:gsLst>
              <a:gs pos="24000">
                <a:schemeClr val="tx1">
                  <a:alpha val="59000"/>
                </a:schemeClr>
              </a:gs>
              <a:gs pos="100000">
                <a:schemeClr val="tx1"/>
              </a:gs>
              <a:gs pos="100000">
                <a:schemeClr val="accent1">
                  <a:tint val="23500"/>
                  <a:satMod val="160000"/>
                </a:schemeClr>
              </a:gs>
            </a:gsLst>
            <a:lin ang="72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828800" y="6183313"/>
            <a:ext cx="5638800" cy="369887"/>
          </a:xfrm>
          <a:prstGeom prst="rect">
            <a:avLst/>
          </a:prstGeom>
        </p:spPr>
        <p:txBody>
          <a:bodyPr>
            <a:spAutoFit/>
          </a:bodyPr>
          <a:lstStyle/>
          <a:p>
            <a:pPr algn="ctr" fontAlgn="auto">
              <a:spcBef>
                <a:spcPts val="0"/>
              </a:spcBef>
              <a:spcAft>
                <a:spcPts val="0"/>
              </a:spcAft>
              <a:defRPr/>
            </a:pPr>
            <a:r>
              <a:rPr lang="en-US" b="1" i="1" dirty="0">
                <a:effectLst>
                  <a:outerShdw blurRad="38100" dist="38100" dir="2700000" algn="tl">
                    <a:srgbClr val="C0C0C0"/>
                  </a:outerShdw>
                </a:effectLst>
                <a:latin typeface="Arial" pitchFamily="34" charset="0"/>
                <a:cs typeface="Arial" pitchFamily="34" charset="0"/>
              </a:rPr>
              <a:t>“Every </a:t>
            </a:r>
            <a:r>
              <a:rPr lang="en-US" b="1" i="1" dirty="0" smtClean="0">
                <a:effectLst>
                  <a:outerShdw blurRad="38100" dist="38100" dir="2700000" algn="tl">
                    <a:srgbClr val="C0C0C0"/>
                  </a:outerShdw>
                </a:effectLst>
                <a:latin typeface="Arial" pitchFamily="34" charset="0"/>
                <a:cs typeface="Arial" pitchFamily="34" charset="0"/>
              </a:rPr>
              <a:t>One </a:t>
            </a:r>
            <a:r>
              <a:rPr lang="en-US" b="1" i="1" dirty="0">
                <a:effectLst>
                  <a:outerShdw blurRad="38100" dist="38100" dir="2700000" algn="tl">
                    <a:srgbClr val="C0C0C0"/>
                  </a:outerShdw>
                </a:effectLst>
                <a:latin typeface="Arial" pitchFamily="34" charset="0"/>
                <a:cs typeface="Arial" pitchFamily="34" charset="0"/>
              </a:rPr>
              <a:t>a Tiger”</a:t>
            </a:r>
          </a:p>
        </p:txBody>
      </p:sp>
      <p:sp>
        <p:nvSpPr>
          <p:cNvPr id="13" name="Content Placeholder 2"/>
          <p:cNvSpPr txBox="1">
            <a:spLocks/>
          </p:cNvSpPr>
          <p:nvPr/>
        </p:nvSpPr>
        <p:spPr>
          <a:xfrm>
            <a:off x="1189192" y="5361977"/>
            <a:ext cx="6798362" cy="726310"/>
          </a:xfrm>
          <a:prstGeom prst="rect">
            <a:avLst/>
          </a:prstGeom>
        </p:spPr>
        <p:txBody>
          <a:bodyPr vert="horz" lIns="91440" tIns="45720" rIns="91440" bIns="45720" rtlCol="0">
            <a:normAutofit fontScale="925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1" u="none" strike="noStrike" kern="1200" cap="none" spc="0" normalizeH="0" baseline="0" noProof="0" dirty="0" smtClean="0">
                <a:ln>
                  <a:noFill/>
                </a:ln>
                <a:effectLst/>
                <a:uLnTx/>
                <a:uFillTx/>
                <a:latin typeface="Arial" pitchFamily="34" charset="0"/>
                <a:cs typeface="Arial" pitchFamily="34" charset="0"/>
              </a:rPr>
              <a:t>Training Advisors and Security Force Assistance for the Army and for Joint Force Commanders to Build Security Capacity in Designated Countries</a:t>
            </a:r>
            <a:endParaRPr kumimoji="0" lang="en-US" sz="1600" b="0" i="1" u="none" strike="noStrike" kern="1200" cap="none" spc="0" normalizeH="0" baseline="0" noProof="0" dirty="0">
              <a:ln>
                <a:noFill/>
              </a:ln>
              <a:effectLst/>
              <a:uLnTx/>
              <a:uFillTx/>
              <a:latin typeface="Arial" pitchFamily="34" charset="0"/>
              <a:cs typeface="Arial" pitchFamily="34" charset="0"/>
            </a:endParaRPr>
          </a:p>
        </p:txBody>
      </p:sp>
      <p:sp>
        <p:nvSpPr>
          <p:cNvPr id="16" name="Slide Number Placeholder 15"/>
          <p:cNvSpPr>
            <a:spLocks noGrp="1"/>
          </p:cNvSpPr>
          <p:nvPr>
            <p:ph type="sldNum" sz="quarter" idx="12"/>
          </p:nvPr>
        </p:nvSpPr>
        <p:spPr/>
        <p:txBody>
          <a:bodyPr/>
          <a:lstStyle/>
          <a:p>
            <a:fld id="{0EE095FF-EFC7-4676-8C17-A4391E65FB04}" type="slidenum">
              <a:rPr lang="en-US" smtClean="0"/>
              <a:pPr/>
              <a:t>1</a:t>
            </a:fld>
            <a:endParaRPr lang="en-US" dirty="0"/>
          </a:p>
        </p:txBody>
      </p:sp>
      <p:pic>
        <p:nvPicPr>
          <p:cNvPr id="20" name="Picture 5" descr="162 INFANTRY BDE-SSI 2"/>
          <p:cNvPicPr>
            <a:picLocks noChangeAspect="1" noChangeArrowheads="1"/>
          </p:cNvPicPr>
          <p:nvPr/>
        </p:nvPicPr>
        <p:blipFill>
          <a:blip r:embed="rId3" cstate="print">
            <a:clrChange>
              <a:clrFrom>
                <a:srgbClr val="FFFDFF"/>
              </a:clrFrom>
              <a:clrTo>
                <a:srgbClr val="FFFDFF">
                  <a:alpha val="0"/>
                </a:srgbClr>
              </a:clrTo>
            </a:clrChange>
          </a:blip>
          <a:srcRect/>
          <a:stretch>
            <a:fillRect/>
          </a:stretch>
        </p:blipFill>
        <p:spPr bwMode="auto">
          <a:xfrm>
            <a:off x="533400" y="1600201"/>
            <a:ext cx="760288" cy="990600"/>
          </a:xfrm>
          <a:prstGeom prst="rect">
            <a:avLst/>
          </a:prstGeom>
          <a:noFill/>
          <a:ln w="9525">
            <a:noFill/>
            <a:miter lim="800000"/>
            <a:headEnd/>
            <a:tailEnd/>
          </a:ln>
        </p:spPr>
      </p:pic>
      <p:pic>
        <p:nvPicPr>
          <p:cNvPr id="21" name="Picture 20" descr="tiger.jpg"/>
          <p:cNvPicPr>
            <a:picLocks noChangeAspect="1"/>
          </p:cNvPicPr>
          <p:nvPr/>
        </p:nvPicPr>
        <p:blipFill>
          <a:blip r:embed="rId4" cstate="print">
            <a:clrChange>
              <a:clrFrom>
                <a:srgbClr val="CDCDCD"/>
              </a:clrFrom>
              <a:clrTo>
                <a:srgbClr val="CDCDCD">
                  <a:alpha val="0"/>
                </a:srgbClr>
              </a:clrTo>
            </a:clrChange>
          </a:blip>
          <a:stretch>
            <a:fillRect/>
          </a:stretch>
        </p:blipFill>
        <p:spPr>
          <a:xfrm>
            <a:off x="7315200" y="3886200"/>
            <a:ext cx="1295400" cy="1295400"/>
          </a:xfrm>
          <a:prstGeom prst="rect">
            <a:avLst/>
          </a:prstGeom>
        </p:spPr>
      </p:pic>
      <p:sp>
        <p:nvSpPr>
          <p:cNvPr id="23" name="TextBox 22"/>
          <p:cNvSpPr txBox="1"/>
          <p:nvPr/>
        </p:nvSpPr>
        <p:spPr>
          <a:xfrm>
            <a:off x="457200" y="3074892"/>
            <a:ext cx="8229600" cy="461665"/>
          </a:xfrm>
          <a:prstGeom prst="rect">
            <a:avLst/>
          </a:prstGeom>
          <a:noFill/>
        </p:spPr>
        <p:txBody>
          <a:bodyPr wrap="square" rtlCol="0">
            <a:spAutoFit/>
          </a:bodyPr>
          <a:lstStyle/>
          <a:p>
            <a:pPr algn="ctr"/>
            <a:r>
              <a:rPr lang="en-US" sz="2400" dirty="0" smtClean="0">
                <a:solidFill>
                  <a:schemeClr val="bg1"/>
                </a:solidFill>
                <a:latin typeface="Arial" pitchFamily="34" charset="0"/>
                <a:cs typeface="Arial" pitchFamily="34" charset="0"/>
              </a:rPr>
              <a:t>Security Force Assistance / Security Cooperation</a:t>
            </a:r>
            <a:endParaRPr lang="en-US" sz="2400" dirty="0">
              <a:solidFill>
                <a:schemeClr val="bg1"/>
              </a:solidFill>
              <a:latin typeface="Arial" pitchFamily="34" charset="0"/>
              <a:cs typeface="Arial" pitchFamily="34" charset="0"/>
            </a:endParaRPr>
          </a:p>
        </p:txBody>
      </p:sp>
      <p:sp>
        <p:nvSpPr>
          <p:cNvPr id="24" name="TextBox 23"/>
          <p:cNvSpPr txBox="1"/>
          <p:nvPr/>
        </p:nvSpPr>
        <p:spPr>
          <a:xfrm>
            <a:off x="443754" y="3554505"/>
            <a:ext cx="8229600" cy="461665"/>
          </a:xfrm>
          <a:prstGeom prst="rect">
            <a:avLst/>
          </a:prstGeom>
          <a:noFill/>
        </p:spPr>
        <p:txBody>
          <a:bodyPr wrap="square" rtlCol="0">
            <a:spAutoFit/>
          </a:bodyPr>
          <a:lstStyle/>
          <a:p>
            <a:pPr algn="ctr"/>
            <a:r>
              <a:rPr lang="en-US" sz="2400" dirty="0" smtClean="0">
                <a:solidFill>
                  <a:schemeClr val="bg1"/>
                </a:solidFill>
                <a:latin typeface="Arial" pitchFamily="34" charset="0"/>
                <a:cs typeface="Arial" pitchFamily="34" charset="0"/>
              </a:rPr>
              <a:t>(SFA/SC)</a:t>
            </a:r>
          </a:p>
        </p:txBody>
      </p:sp>
      <p:sp>
        <p:nvSpPr>
          <p:cNvPr id="25" name="TextBox 24"/>
          <p:cNvSpPr txBox="1"/>
          <p:nvPr/>
        </p:nvSpPr>
        <p:spPr>
          <a:xfrm>
            <a:off x="1981200" y="4419600"/>
            <a:ext cx="5181600" cy="707886"/>
          </a:xfrm>
          <a:prstGeom prst="rect">
            <a:avLst/>
          </a:prstGeom>
          <a:noFill/>
        </p:spPr>
        <p:txBody>
          <a:bodyPr wrap="square" rtlCol="0">
            <a:spAutoFit/>
          </a:bodyPr>
          <a:lstStyle/>
          <a:p>
            <a:pPr algn="ctr"/>
            <a:r>
              <a:rPr lang="en-US" sz="4000" b="1" dirty="0" smtClean="0">
                <a:solidFill>
                  <a:schemeClr val="bg1"/>
                </a:solidFill>
                <a:latin typeface="Arial" pitchFamily="34" charset="0"/>
                <a:cs typeface="Arial" pitchFamily="34" charset="0"/>
              </a:rPr>
              <a:t>“TIGERLAND”</a:t>
            </a:r>
            <a:endParaRPr lang="en-US" sz="4000" b="1" dirty="0">
              <a:solidFill>
                <a:schemeClr val="bg1"/>
              </a:solidFill>
              <a:latin typeface="Arial" pitchFamily="34" charset="0"/>
              <a:cs typeface="Arial" pitchFamily="34" charset="0"/>
            </a:endParaRPr>
          </a:p>
        </p:txBody>
      </p:sp>
      <p:sp>
        <p:nvSpPr>
          <p:cNvPr id="26" name="Rectangle 3"/>
          <p:cNvSpPr>
            <a:spLocks noChangeArrowheads="1"/>
          </p:cNvSpPr>
          <p:nvPr/>
        </p:nvSpPr>
        <p:spPr bwMode="auto">
          <a:xfrm>
            <a:off x="914400" y="2205318"/>
            <a:ext cx="7315200" cy="707886"/>
          </a:xfrm>
          <a:prstGeom prst="rect">
            <a:avLst/>
          </a:prstGeom>
          <a:noFill/>
          <a:ln w="9525">
            <a:noFill/>
            <a:miter lim="800000"/>
            <a:headEnd/>
            <a:tailEnd/>
          </a:ln>
        </p:spPr>
        <p:txBody>
          <a:bodyPr wrap="square">
            <a:spAutoFit/>
          </a:bodyPr>
          <a:lstStyle/>
          <a:p>
            <a:pPr algn="ctr" fontAlgn="auto">
              <a:spcBef>
                <a:spcPts val="0"/>
              </a:spcBef>
              <a:spcAft>
                <a:spcPts val="0"/>
              </a:spcAft>
            </a:pPr>
            <a:r>
              <a:rPr lang="en-US" sz="4000" b="1" dirty="0" smtClean="0">
                <a:solidFill>
                  <a:schemeClr val="bg1"/>
                </a:solidFill>
                <a:latin typeface="Arial" pitchFamily="34" charset="0"/>
                <a:cs typeface="Arial" pitchFamily="34" charset="0"/>
              </a:rPr>
              <a:t>162nd </a:t>
            </a:r>
            <a:r>
              <a:rPr lang="en-US" sz="4000" b="1" dirty="0">
                <a:solidFill>
                  <a:schemeClr val="bg1"/>
                </a:solidFill>
                <a:latin typeface="Arial" pitchFamily="34" charset="0"/>
                <a:cs typeface="Arial" pitchFamily="34" charset="0"/>
              </a:rPr>
              <a:t>Infantry </a:t>
            </a:r>
            <a:r>
              <a:rPr lang="en-US" sz="4000" b="1" dirty="0" smtClean="0">
                <a:solidFill>
                  <a:schemeClr val="bg1"/>
                </a:solidFill>
                <a:latin typeface="Arial" pitchFamily="34" charset="0"/>
                <a:cs typeface="Arial" pitchFamily="34" charset="0"/>
              </a:rPr>
              <a:t>Brigade</a:t>
            </a:r>
          </a:p>
        </p:txBody>
      </p:sp>
      <p:sp>
        <p:nvSpPr>
          <p:cNvPr id="14" name="Title 50"/>
          <p:cNvSpPr txBox="1">
            <a:spLocks/>
          </p:cNvSpPr>
          <p:nvPr/>
        </p:nvSpPr>
        <p:spPr>
          <a:xfrm>
            <a:off x="476250" y="419100"/>
            <a:ext cx="7876180" cy="8763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Insider</a:t>
            </a:r>
            <a:r>
              <a:rPr kumimoji="0" lang="en-US" sz="36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Threat</a:t>
            </a:r>
            <a:endParaRPr kumimoji="0" lang="en-US" sz="3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sz="3200" b="1" dirty="0" smtClean="0">
                <a:latin typeface="Arial" pitchFamily="34" charset="0"/>
                <a:cs typeface="Arial" pitchFamily="34" charset="0"/>
              </a:rPr>
              <a:t>Insider Threat Mitigation: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8-Step Vetting Process</a:t>
            </a:r>
            <a:endParaRPr lang="en-US" sz="3200" dirty="0">
              <a:latin typeface="Arial" pitchFamily="34" charset="0"/>
              <a:cs typeface="Arial" pitchFamily="34" charset="0"/>
            </a:endParaRPr>
          </a:p>
        </p:txBody>
      </p:sp>
      <p:sp>
        <p:nvSpPr>
          <p:cNvPr id="6" name="Content Placeholder 5"/>
          <p:cNvSpPr>
            <a:spLocks noGrp="1"/>
          </p:cNvSpPr>
          <p:nvPr>
            <p:ph idx="1"/>
          </p:nvPr>
        </p:nvSpPr>
        <p:spPr>
          <a:xfrm>
            <a:off x="304800" y="1447800"/>
            <a:ext cx="8534400" cy="4525963"/>
          </a:xfrm>
        </p:spPr>
        <p:txBody>
          <a:bodyPr/>
          <a:lstStyle/>
          <a:p>
            <a:pPr>
              <a:buNone/>
            </a:pPr>
            <a:r>
              <a:rPr lang="en-US" sz="2400" dirty="0" smtClean="0">
                <a:latin typeface="Arial" pitchFamily="34" charset="0"/>
                <a:cs typeface="Arial" pitchFamily="34" charset="0"/>
              </a:rPr>
              <a:t>1) Valid </a:t>
            </a:r>
            <a:r>
              <a:rPr lang="en-US" sz="2400" dirty="0" err="1" smtClean="0">
                <a:latin typeface="Arial" pitchFamily="34" charset="0"/>
                <a:cs typeface="Arial" pitchFamily="34" charset="0"/>
              </a:rPr>
              <a:t>Tazkera</a:t>
            </a:r>
            <a:r>
              <a:rPr lang="en-US" sz="2400" dirty="0" smtClean="0">
                <a:latin typeface="Arial" pitchFamily="34" charset="0"/>
                <a:cs typeface="Arial" pitchFamily="34" charset="0"/>
              </a:rPr>
              <a:t> (Afghan identity card) </a:t>
            </a:r>
          </a:p>
          <a:p>
            <a:pPr>
              <a:buNone/>
            </a:pPr>
            <a:r>
              <a:rPr lang="en-US" sz="2400" dirty="0" smtClean="0">
                <a:latin typeface="Arial" pitchFamily="34" charset="0"/>
                <a:cs typeface="Arial" pitchFamily="34" charset="0"/>
              </a:rPr>
              <a:t>2) Two letters from village elders or other guarantors </a:t>
            </a:r>
          </a:p>
          <a:p>
            <a:pPr>
              <a:buNone/>
            </a:pPr>
            <a:r>
              <a:rPr lang="en-US" sz="2400" dirty="0" smtClean="0">
                <a:latin typeface="Arial" pitchFamily="34" charset="0"/>
                <a:cs typeface="Arial" pitchFamily="34" charset="0"/>
              </a:rPr>
              <a:t>3) Personal information, including name, father's name, village, and two photos </a:t>
            </a:r>
          </a:p>
          <a:p>
            <a:pPr>
              <a:buNone/>
            </a:pPr>
            <a:r>
              <a:rPr lang="en-US" sz="2400" dirty="0" smtClean="0">
                <a:latin typeface="Arial" pitchFamily="34" charset="0"/>
                <a:cs typeface="Arial" pitchFamily="34" charset="0"/>
              </a:rPr>
              <a:t>4) Criminal records check through </a:t>
            </a:r>
            <a:r>
              <a:rPr lang="en-US" sz="2400" dirty="0" err="1" smtClean="0">
                <a:latin typeface="Arial" pitchFamily="34" charset="0"/>
                <a:cs typeface="Arial" pitchFamily="34" charset="0"/>
              </a:rPr>
              <a:t>MoI</a:t>
            </a:r>
            <a:r>
              <a:rPr lang="en-US" sz="2400" dirty="0" smtClean="0">
                <a:latin typeface="Arial" pitchFamily="34" charset="0"/>
                <a:cs typeface="Arial" pitchFamily="34" charset="0"/>
              </a:rPr>
              <a:t>, supplemented with an Army G2-record check by </a:t>
            </a:r>
            <a:r>
              <a:rPr lang="en-US" sz="2400" dirty="0" err="1" smtClean="0">
                <a:latin typeface="Arial" pitchFamily="34" charset="0"/>
                <a:cs typeface="Arial" pitchFamily="34" charset="0"/>
              </a:rPr>
              <a:t>MoD</a:t>
            </a:r>
            <a:endParaRPr lang="en-US" sz="2400" dirty="0" smtClean="0">
              <a:latin typeface="Arial" pitchFamily="34" charset="0"/>
              <a:cs typeface="Arial" pitchFamily="34" charset="0"/>
            </a:endParaRPr>
          </a:p>
          <a:p>
            <a:pPr>
              <a:buNone/>
            </a:pPr>
            <a:r>
              <a:rPr lang="en-US" sz="2400" dirty="0" smtClean="0">
                <a:latin typeface="Arial" pitchFamily="34" charset="0"/>
                <a:cs typeface="Arial" pitchFamily="34" charset="0"/>
              </a:rPr>
              <a:t>5) Application with validation stamp from recruiting authority</a:t>
            </a:r>
          </a:p>
          <a:p>
            <a:pPr>
              <a:buNone/>
            </a:pPr>
            <a:r>
              <a:rPr lang="en-US" sz="2400" dirty="0" smtClean="0">
                <a:latin typeface="Arial" pitchFamily="34" charset="0"/>
                <a:cs typeface="Arial" pitchFamily="34" charset="0"/>
              </a:rPr>
              <a:t>6) Drug screening </a:t>
            </a:r>
          </a:p>
          <a:p>
            <a:pPr>
              <a:buNone/>
            </a:pPr>
            <a:r>
              <a:rPr lang="en-US" sz="2400" dirty="0" smtClean="0">
                <a:latin typeface="Arial" pitchFamily="34" charset="0"/>
                <a:cs typeface="Arial" pitchFamily="34" charset="0"/>
              </a:rPr>
              <a:t>7) Medical screening </a:t>
            </a:r>
          </a:p>
          <a:p>
            <a:pPr>
              <a:buNone/>
            </a:pPr>
            <a:r>
              <a:rPr lang="en-US" sz="2400" dirty="0" smtClean="0">
                <a:latin typeface="Arial" pitchFamily="34" charset="0"/>
                <a:cs typeface="Arial" pitchFamily="34" charset="0"/>
              </a:rPr>
              <a:t>8) Biometric collection; can use “access badge” requirements for purpose of ensuring all ANSF are enrolled in biometrics systems</a:t>
            </a: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1219200"/>
          </a:xfrm>
        </p:spPr>
        <p:txBody>
          <a:bodyPr/>
          <a:lstStyle/>
          <a:p>
            <a:r>
              <a:rPr lang="en-US" sz="3200" b="1" dirty="0" smtClean="0">
                <a:latin typeface="Arial" pitchFamily="34" charset="0"/>
                <a:cs typeface="Arial" pitchFamily="34" charset="0"/>
              </a:rPr>
              <a:t>Insider Threat Mitigation: </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Guardian Angel</a:t>
            </a:r>
            <a:endParaRPr lang="en-US" sz="3200" b="1" dirty="0">
              <a:latin typeface="Arial" pitchFamily="34" charset="0"/>
              <a:cs typeface="Arial" pitchFamily="34" charset="0"/>
            </a:endParaRPr>
          </a:p>
        </p:txBody>
      </p:sp>
      <p:sp>
        <p:nvSpPr>
          <p:cNvPr id="8" name="Rectangle 7"/>
          <p:cNvSpPr/>
          <p:nvPr/>
        </p:nvSpPr>
        <p:spPr>
          <a:xfrm>
            <a:off x="0" y="1343085"/>
            <a:ext cx="9144000" cy="4524315"/>
          </a:xfrm>
          <a:prstGeom prst="rect">
            <a:avLst/>
          </a:prstGeom>
        </p:spPr>
        <p:txBody>
          <a:bodyPr wrap="square">
            <a:spAutoFit/>
          </a:bodyPr>
          <a:lstStyle/>
          <a:p>
            <a:pPr marL="233363" indent="-233363">
              <a:buFont typeface="Arial" pitchFamily="34" charset="0"/>
              <a:buChar char="•"/>
            </a:pPr>
            <a:r>
              <a:rPr lang="en-US" sz="2400" dirty="0" smtClean="0">
                <a:latin typeface="Arial" pitchFamily="34" charset="0"/>
                <a:cs typeface="Arial" pitchFamily="34" charset="0"/>
              </a:rPr>
              <a:t>Guardian Angel plan is having all members of the team passively and actively conducting security who are engaged with Host Nation Representatives. This plan is to protect American’s ONLY and only YOU should know what the details are.  </a:t>
            </a:r>
          </a:p>
          <a:p>
            <a:pPr marL="233363" indent="-233363"/>
            <a:endParaRPr lang="en-US" sz="2400" dirty="0" smtClean="0">
              <a:latin typeface="Arial" pitchFamily="34" charset="0"/>
              <a:cs typeface="Arial" pitchFamily="34" charset="0"/>
            </a:endParaRPr>
          </a:p>
          <a:p>
            <a:pPr marL="233363" indent="-233363">
              <a:buFont typeface="Arial" pitchFamily="34" charset="0"/>
              <a:buChar char="•"/>
            </a:pPr>
            <a:r>
              <a:rPr lang="en-US" sz="2400" dirty="0" smtClean="0">
                <a:latin typeface="Arial" pitchFamily="34" charset="0"/>
                <a:cs typeface="Arial" pitchFamily="34" charset="0"/>
              </a:rPr>
              <a:t> This function will be performed discretely by the team or overtly depending on the situation. </a:t>
            </a:r>
            <a:r>
              <a:rPr lang="en-US" sz="2400" dirty="0" smtClean="0">
                <a:solidFill>
                  <a:srgbClr val="FF0000"/>
                </a:solidFill>
                <a:latin typeface="Arial" pitchFamily="34" charset="0"/>
                <a:cs typeface="Arial" pitchFamily="34" charset="0"/>
              </a:rPr>
              <a:t>(Roughly 85% passive, 15% active)</a:t>
            </a:r>
          </a:p>
          <a:p>
            <a:pPr marL="233363" indent="-233363"/>
            <a:endParaRPr lang="en-US" sz="2400" dirty="0" smtClean="0">
              <a:solidFill>
                <a:srgbClr val="FF0000"/>
              </a:solidFill>
              <a:latin typeface="Arial" pitchFamily="34" charset="0"/>
              <a:cs typeface="Arial" pitchFamily="34" charset="0"/>
            </a:endParaRPr>
          </a:p>
          <a:p>
            <a:pPr marL="233363" lvl="1" indent="-233363">
              <a:buFont typeface="Arial" pitchFamily="34" charset="0"/>
              <a:buChar char="•"/>
            </a:pPr>
            <a:r>
              <a:rPr lang="en-US" sz="2400" dirty="0" smtClean="0">
                <a:latin typeface="Arial" pitchFamily="34" charset="0"/>
                <a:cs typeface="Arial" pitchFamily="34" charset="0"/>
              </a:rPr>
              <a:t>During sudden acts of violence, this plan may go into effect immediately.</a:t>
            </a:r>
          </a:p>
          <a:p>
            <a:pPr marL="233363" lvl="1" indent="-233363"/>
            <a:endParaRPr lang="en-US" sz="2400" dirty="0" smtClean="0">
              <a:latin typeface="Arial" pitchFamily="34" charset="0"/>
              <a:cs typeface="Arial" pitchFamily="34" charset="0"/>
            </a:endParaRPr>
          </a:p>
          <a:p>
            <a:pPr marL="233363" lvl="1" indent="-233363">
              <a:buFont typeface="Arial" pitchFamily="34" charset="0"/>
              <a:buChar char="•"/>
            </a:pPr>
            <a:r>
              <a:rPr lang="en-US" sz="2400" dirty="0" smtClean="0">
                <a:latin typeface="Arial" pitchFamily="34" charset="0"/>
                <a:cs typeface="Arial" pitchFamily="34" charset="0"/>
              </a:rPr>
              <a:t>Once you initiate this plan, everyone knows</a:t>
            </a:r>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latin typeface="Arial" pitchFamily="34" charset="0"/>
                <a:cs typeface="Arial" pitchFamily="34" charset="0"/>
              </a:rPr>
              <a:pPr>
                <a:defRPr/>
              </a:pPr>
              <a:t>11</a:t>
            </a:fld>
            <a:endParaRPr lang="en-US" dirty="0">
              <a:latin typeface="Arial" pitchFamily="34" charset="0"/>
              <a:cs typeface="Arial" pitchFamily="34" charset="0"/>
            </a:endParaRPr>
          </a:p>
        </p:txBody>
      </p:sp>
      <p:sp>
        <p:nvSpPr>
          <p:cNvPr id="6" name="TextBox 5"/>
          <p:cNvSpPr txBox="1"/>
          <p:nvPr/>
        </p:nvSpPr>
        <p:spPr>
          <a:xfrm>
            <a:off x="0" y="5874603"/>
            <a:ext cx="9144000" cy="830997"/>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IAW CJTF-1 Policy Letter #45, FRAGO 421, </a:t>
            </a:r>
            <a:r>
              <a:rPr lang="en-US" sz="1600" dirty="0" err="1" smtClean="0">
                <a:solidFill>
                  <a:srgbClr val="FF0000"/>
                </a:solidFill>
                <a:latin typeface="Arial" pitchFamily="34" charset="0"/>
                <a:cs typeface="Arial" pitchFamily="34" charset="0"/>
              </a:rPr>
              <a:t>dtd</a:t>
            </a:r>
            <a:r>
              <a:rPr lang="en-US" sz="1600" dirty="0" smtClean="0">
                <a:solidFill>
                  <a:srgbClr val="FF0000"/>
                </a:solidFill>
                <a:latin typeface="Arial" pitchFamily="34" charset="0"/>
                <a:cs typeface="Arial" pitchFamily="34" charset="0"/>
              </a:rPr>
              <a:t> 23 Nov 2012: Guardian Angels will conduct their duties with a weapons readiness posture of “RED” regardless of the battledress uniform state.</a:t>
            </a:r>
          </a:p>
          <a:p>
            <a:endParaRPr lang="en-US"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icture1.jpg"/>
          <p:cNvPicPr>
            <a:picLocks noChangeAspect="1"/>
          </p:cNvPicPr>
          <p:nvPr/>
        </p:nvPicPr>
        <p:blipFill>
          <a:blip r:embed="rId2" cstate="print"/>
          <a:srcRect/>
          <a:stretch>
            <a:fillRect/>
          </a:stretch>
        </p:blipFill>
        <p:spPr bwMode="auto">
          <a:xfrm>
            <a:off x="1470660" y="838200"/>
            <a:ext cx="6019800" cy="5752022"/>
          </a:xfrm>
          <a:prstGeom prst="rect">
            <a:avLst/>
          </a:prstGeom>
          <a:noFill/>
          <a:ln w="9525">
            <a:noFill/>
            <a:miter lim="800000"/>
            <a:headEnd/>
            <a:tailEnd/>
          </a:ln>
        </p:spPr>
      </p:pic>
      <p:sp>
        <p:nvSpPr>
          <p:cNvPr id="5" name="Rectangle 4"/>
          <p:cNvSpPr/>
          <p:nvPr/>
        </p:nvSpPr>
        <p:spPr>
          <a:xfrm>
            <a:off x="2004060" y="600670"/>
            <a:ext cx="5006242" cy="923330"/>
          </a:xfrm>
          <a:prstGeom prst="rect">
            <a:avLst/>
          </a:prstGeom>
          <a:noFill/>
          <a:ln>
            <a:noFill/>
          </a:ln>
        </p:spPr>
        <p:txBody>
          <a:bodyPr spcFirstLastPara="1" wrap="none">
            <a:prstTxWarp prst="textArchUp">
              <a:avLst/>
            </a:prstTxWarp>
            <a:spAutoFit/>
          </a:bodyPr>
          <a:lstStyle/>
          <a:p>
            <a:pPr algn="ctr" fontAlgn="auto">
              <a:spcBef>
                <a:spcPts val="0"/>
              </a:spcBef>
              <a:spcAft>
                <a:spcPts val="0"/>
              </a:spcAft>
              <a:defRPr/>
            </a:pPr>
            <a:r>
              <a:rPr lang="en-US" sz="5400" b="1" dirty="0">
                <a:ln w="28575" cmpd="sng">
                  <a:solidFill>
                    <a:schemeClr val="tx1"/>
                  </a:solidFill>
                  <a:prstDash val="solid"/>
                </a:ln>
                <a:gradFill flip="none" rotWithShape="1">
                  <a:gsLst>
                    <a:gs pos="0">
                      <a:srgbClr val="FF9933">
                        <a:shade val="30000"/>
                        <a:satMod val="115000"/>
                      </a:srgbClr>
                    </a:gs>
                    <a:gs pos="50000">
                      <a:srgbClr val="FF9933">
                        <a:shade val="67500"/>
                        <a:satMod val="115000"/>
                      </a:srgbClr>
                    </a:gs>
                    <a:gs pos="100000">
                      <a:srgbClr val="FF9933">
                        <a:shade val="100000"/>
                        <a:satMod val="115000"/>
                      </a:srgbClr>
                    </a:gs>
                  </a:gsLst>
                  <a:lin ang="5400000" scaled="1"/>
                  <a:tileRect/>
                </a:gradFill>
              </a:rPr>
              <a:t>Questions</a:t>
            </a:r>
          </a:p>
        </p:txBody>
      </p:sp>
      <p:sp>
        <p:nvSpPr>
          <p:cNvPr id="7" name="Slide Number Placeholder 15"/>
          <p:cNvSpPr txBox="1">
            <a:spLocks/>
          </p:cNvSpPr>
          <p:nvPr/>
        </p:nvSpPr>
        <p:spPr>
          <a:xfrm>
            <a:off x="7010400" y="6492875"/>
            <a:ext cx="2133600" cy="365125"/>
          </a:xfrm>
          <a:prstGeom prst="rect">
            <a:avLst/>
          </a:prstGeom>
        </p:spPr>
        <p:txBody>
          <a:bodyPr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EE095FF-EFC7-4676-8C17-A4391E65FB04}" type="slidenum">
              <a:rPr kumimoji="0" lang="en-US" sz="100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3249A21-ED4D-4B12-9FBA-1988B4EAC8D4}" type="datetime3">
              <a:rPr lang="en-US" smtClean="0"/>
              <a:pPr/>
              <a:t>11 June 2013</a:t>
            </a:fld>
            <a:endParaRPr lang="en-US" dirty="0"/>
          </a:p>
        </p:txBody>
      </p:sp>
      <p:sp>
        <p:nvSpPr>
          <p:cNvPr id="4" name="Slide Number Placeholder 3"/>
          <p:cNvSpPr>
            <a:spLocks noGrp="1"/>
          </p:cNvSpPr>
          <p:nvPr>
            <p:ph type="sldNum" sz="quarter" idx="12"/>
          </p:nvPr>
        </p:nvSpPr>
        <p:spPr/>
        <p:txBody>
          <a:bodyPr/>
          <a:lstStyle/>
          <a:p>
            <a:fld id="{0EE095FF-EFC7-4676-8C17-A4391E65FB04}" type="slidenum">
              <a:rPr lang="en-US" smtClean="0"/>
              <a:pPr/>
              <a:t>13</a:t>
            </a:fld>
            <a:endParaRPr lang="en-US" dirty="0"/>
          </a:p>
        </p:txBody>
      </p:sp>
      <p:sp>
        <p:nvSpPr>
          <p:cNvPr id="5" name="Title 1"/>
          <p:cNvSpPr>
            <a:spLocks noGrp="1"/>
          </p:cNvSpPr>
          <p:nvPr>
            <p:ph type="title"/>
          </p:nvPr>
        </p:nvSpPr>
        <p:spPr>
          <a:xfrm>
            <a:off x="0" y="2887675"/>
            <a:ext cx="9144000" cy="1143000"/>
          </a:xfrm>
        </p:spPr>
        <p:txBody>
          <a:bodyPr>
            <a:normAutofit/>
          </a:bodyPr>
          <a:lstStyle/>
          <a:p>
            <a:r>
              <a:rPr lang="en-US" b="1" dirty="0" smtClean="0">
                <a:latin typeface="Arial" pitchFamily="34" charset="0"/>
                <a:cs typeface="Arial" pitchFamily="34" charset="0"/>
              </a:rPr>
              <a:t>BACK-UP SLIDES</a:t>
            </a:r>
            <a:endParaRPr lang="en-US"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bwMode="auto">
          <a:xfrm>
            <a:off x="0" y="960437"/>
            <a:ext cx="9144000" cy="5135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33363" indent="-233363" eaLnBrk="0" fontAlgn="base" hangingPunct="0">
              <a:spcBef>
                <a:spcPct val="20000"/>
              </a:spcBef>
              <a:spcAft>
                <a:spcPct val="0"/>
              </a:spcAft>
              <a:buFont typeface="Arial" pitchFamily="34" charset="0"/>
              <a:buChar char="•"/>
              <a:defRPr/>
            </a:pPr>
            <a:r>
              <a:rPr lang="en-US" sz="2200" dirty="0" smtClean="0">
                <a:latin typeface="Arial" pitchFamily="34" charset="0"/>
                <a:cs typeface="Arial" pitchFamily="34" charset="0"/>
              </a:rPr>
              <a:t>19 August 2012, an SFA-AT member was killed by an AUP member at the Spin Boldak District Police Center, when he entered the SFA-AT’s living quarters.  Atmospherics at the center had recently changed when the AUP (Afghan Uniform Police) were instructed to use their logistics process in the Ministry of Interior (MOI) to obtain their fuel. This caused disparity in the quality of life for the AUP members there and the SFA-AT members who lived and worked with them at the District Center.</a:t>
            </a:r>
          </a:p>
          <a:p>
            <a:pPr marL="233363" indent="-233363" eaLnBrk="0" fontAlgn="base" hangingPunct="0">
              <a:spcBef>
                <a:spcPct val="20000"/>
              </a:spcBef>
              <a:spcAft>
                <a:spcPct val="0"/>
              </a:spcAft>
              <a:defRPr/>
            </a:pPr>
            <a:endParaRPr lang="en-US" sz="2200" dirty="0" smtClean="0">
              <a:latin typeface="Arial" pitchFamily="34" charset="0"/>
              <a:cs typeface="Arial" pitchFamily="34" charset="0"/>
            </a:endParaRPr>
          </a:p>
          <a:p>
            <a:pPr marL="233363" indent="-233363" eaLnBrk="0" fontAlgn="base" hangingPunct="0">
              <a:spcBef>
                <a:spcPct val="20000"/>
              </a:spcBef>
              <a:spcAft>
                <a:spcPct val="0"/>
              </a:spcAft>
              <a:buFont typeface="Arial" pitchFamily="34" charset="0"/>
              <a:buChar char="•"/>
              <a:defRPr/>
            </a:pPr>
            <a:r>
              <a:rPr lang="en-US" sz="2200" dirty="0" smtClean="0">
                <a:latin typeface="Arial" pitchFamily="34" charset="0"/>
                <a:cs typeface="Arial" pitchFamily="34" charset="0"/>
              </a:rPr>
              <a:t>09 August 2012, an ANA soldier walked into the U.S. side of OP Hashenkhel and opened fire with a M249.  Coalition Forces (CF) returned fire and the shooter dropped the weapon and fled.  Shooter was not located.</a:t>
            </a:r>
          </a:p>
          <a:p>
            <a:pPr marL="342900" marR="0" lvl="0"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2200" b="0" i="0" u="none" strike="noStrike" kern="1200" cap="none" spc="0" normalizeH="0" baseline="0" noProof="0" dirty="0" smtClean="0">
              <a:ln>
                <a:noFill/>
              </a:ln>
              <a:solidFill>
                <a:schemeClr val="tx1"/>
              </a:solidFill>
              <a:effectLst/>
              <a:uLnTx/>
              <a:uFillTx/>
              <a:latin typeface="Arial" pitchFamily="34" charset="0"/>
              <a:cs typeface="Arial" pitchFamily="34" charset="0"/>
            </a:endParaRPr>
          </a:p>
        </p:txBody>
      </p:sp>
      <p:sp>
        <p:nvSpPr>
          <p:cNvPr id="6" name="Title 1"/>
          <p:cNvSpPr>
            <a:spLocks noGrp="1"/>
          </p:cNvSpPr>
          <p:nvPr>
            <p:ph type="title"/>
          </p:nvPr>
        </p:nvSpPr>
        <p:spPr>
          <a:xfrm>
            <a:off x="457200" y="-76200"/>
            <a:ext cx="8229600" cy="1143000"/>
          </a:xfrm>
        </p:spPr>
        <p:txBody>
          <a:bodyPr/>
          <a:lstStyle/>
          <a:p>
            <a:r>
              <a:rPr lang="en-US" sz="3200" b="1" dirty="0" smtClean="0">
                <a:latin typeface="Arial" pitchFamily="34" charset="0"/>
                <a:cs typeface="Arial" pitchFamily="34" charset="0"/>
              </a:rPr>
              <a:t>Historical Situations</a:t>
            </a:r>
            <a:endParaRPr lang="en-US" sz="3200" b="1" dirty="0">
              <a:latin typeface="Arial" pitchFamily="34" charset="0"/>
              <a:cs typeface="Arial" pitchFamily="34" charset="0"/>
            </a:endParaRP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53000"/>
          </a:xfrm>
        </p:spPr>
        <p:txBody>
          <a:bodyPr>
            <a:normAutofit fontScale="85000" lnSpcReduction="20000"/>
          </a:bodyPr>
          <a:lstStyle/>
          <a:p>
            <a:pPr lvl="0">
              <a:lnSpc>
                <a:spcPct val="120000"/>
              </a:lnSpc>
              <a:spcBef>
                <a:spcPts val="0"/>
              </a:spcBef>
            </a:pPr>
            <a:r>
              <a:rPr lang="en-US" sz="2600" dirty="0" smtClean="0">
                <a:latin typeface="Arial" pitchFamily="34" charset="0"/>
                <a:cs typeface="Arial" pitchFamily="34" charset="0"/>
              </a:rPr>
              <a:t>Often conduct night raids and home </a:t>
            </a:r>
          </a:p>
          <a:p>
            <a:pPr lvl="0">
              <a:lnSpc>
                <a:spcPct val="120000"/>
              </a:lnSpc>
              <a:spcBef>
                <a:spcPts val="0"/>
              </a:spcBef>
              <a:buNone/>
            </a:pPr>
            <a:r>
              <a:rPr lang="en-US" sz="2600" dirty="0" smtClean="0">
                <a:latin typeface="Arial" pitchFamily="34" charset="0"/>
                <a:cs typeface="Arial" pitchFamily="34" charset="0"/>
              </a:rPr>
              <a:t>	searches instead of ANSF </a:t>
            </a:r>
          </a:p>
          <a:p>
            <a:pPr lvl="0">
              <a:lnSpc>
                <a:spcPct val="120000"/>
              </a:lnSpc>
            </a:pPr>
            <a:r>
              <a:rPr lang="en-US" sz="2600" dirty="0" smtClean="0">
                <a:latin typeface="Arial" pitchFamily="34" charset="0"/>
                <a:cs typeface="Arial" pitchFamily="34" charset="0"/>
              </a:rPr>
              <a:t>Don’t respect women or their privacy </a:t>
            </a:r>
          </a:p>
          <a:p>
            <a:pPr lvl="0">
              <a:lnSpc>
                <a:spcPct val="120000"/>
              </a:lnSpc>
              <a:spcBef>
                <a:spcPts val="0"/>
              </a:spcBef>
            </a:pPr>
            <a:r>
              <a:rPr lang="en-US" sz="2600" dirty="0" smtClean="0">
                <a:latin typeface="Arial" pitchFamily="34" charset="0"/>
                <a:cs typeface="Arial" pitchFamily="34" charset="0"/>
              </a:rPr>
              <a:t>Set up road blocks and traffic/refuse</a:t>
            </a:r>
          </a:p>
          <a:p>
            <a:pPr lvl="0">
              <a:lnSpc>
                <a:spcPct val="120000"/>
              </a:lnSpc>
              <a:spcBef>
                <a:spcPts val="0"/>
              </a:spcBef>
              <a:buNone/>
            </a:pPr>
            <a:r>
              <a:rPr lang="en-US" sz="2600" dirty="0" smtClean="0">
                <a:latin typeface="Arial" pitchFamily="34" charset="0"/>
                <a:cs typeface="Arial" pitchFamily="34" charset="0"/>
              </a:rPr>
              <a:t>	to let sick pass </a:t>
            </a:r>
          </a:p>
          <a:p>
            <a:pPr lvl="0">
              <a:lnSpc>
                <a:spcPct val="120000"/>
              </a:lnSpc>
            </a:pPr>
            <a:r>
              <a:rPr lang="en-US" sz="2600" dirty="0" smtClean="0">
                <a:latin typeface="Arial" pitchFamily="34" charset="0"/>
                <a:cs typeface="Arial" pitchFamily="34" charset="0"/>
              </a:rPr>
              <a:t>Convoys not allowing traffic to pass, even ANSF convoys </a:t>
            </a:r>
          </a:p>
          <a:p>
            <a:pPr lvl="0">
              <a:lnSpc>
                <a:spcPct val="120000"/>
              </a:lnSpc>
            </a:pPr>
            <a:r>
              <a:rPr lang="en-US" sz="2600" dirty="0" smtClean="0">
                <a:latin typeface="Arial" pitchFamily="34" charset="0"/>
                <a:cs typeface="Arial" pitchFamily="34" charset="0"/>
              </a:rPr>
              <a:t>If attacked, they shoot indiscriminately </a:t>
            </a:r>
          </a:p>
          <a:p>
            <a:pPr lvl="0">
              <a:lnSpc>
                <a:spcPct val="120000"/>
              </a:lnSpc>
            </a:pPr>
            <a:r>
              <a:rPr lang="en-US" sz="2600" dirty="0" smtClean="0">
                <a:latin typeface="Arial" pitchFamily="34" charset="0"/>
                <a:cs typeface="Arial" pitchFamily="34" charset="0"/>
              </a:rPr>
              <a:t>They cause many civilian and ANSF casualties </a:t>
            </a:r>
          </a:p>
          <a:p>
            <a:pPr lvl="0">
              <a:lnSpc>
                <a:spcPct val="120000"/>
              </a:lnSpc>
            </a:pPr>
            <a:r>
              <a:rPr lang="en-US" sz="2600" dirty="0" smtClean="0">
                <a:latin typeface="Arial" pitchFamily="34" charset="0"/>
                <a:cs typeface="Arial" pitchFamily="34" charset="0"/>
              </a:rPr>
              <a:t>They curse constantly </a:t>
            </a:r>
          </a:p>
          <a:p>
            <a:pPr lvl="0">
              <a:lnSpc>
                <a:spcPct val="120000"/>
              </a:lnSpc>
            </a:pPr>
            <a:r>
              <a:rPr lang="en-US" sz="2600" dirty="0" smtClean="0">
                <a:latin typeface="Arial" pitchFamily="34" charset="0"/>
                <a:cs typeface="Arial" pitchFamily="34" charset="0"/>
              </a:rPr>
              <a:t>Extremely arrogant; Fail to listen to or take advice from ANSF </a:t>
            </a:r>
          </a:p>
          <a:p>
            <a:pPr lvl="0">
              <a:lnSpc>
                <a:spcPct val="120000"/>
              </a:lnSpc>
            </a:pPr>
            <a:r>
              <a:rPr lang="en-US" sz="2600" dirty="0" smtClean="0">
                <a:latin typeface="Arial" pitchFamily="34" charset="0"/>
                <a:cs typeface="Arial" pitchFamily="34" charset="0"/>
              </a:rPr>
              <a:t>Publicly search ANSF when they enter joint base- this is insulting and humiliating</a:t>
            </a:r>
          </a:p>
        </p:txBody>
      </p:sp>
      <p:sp>
        <p:nvSpPr>
          <p:cNvPr id="2" name="Title 1"/>
          <p:cNvSpPr>
            <a:spLocks noGrp="1"/>
          </p:cNvSpPr>
          <p:nvPr>
            <p:ph type="title"/>
          </p:nvPr>
        </p:nvSpPr>
        <p:spPr>
          <a:xfrm>
            <a:off x="457200" y="152400"/>
            <a:ext cx="8229600" cy="914400"/>
          </a:xfrm>
        </p:spPr>
        <p:txBody>
          <a:bodyPr/>
          <a:lstStyle/>
          <a:p>
            <a:r>
              <a:rPr lang="en-US" sz="3600" b="1" dirty="0" smtClean="0">
                <a:latin typeface="Arial" pitchFamily="34" charset="0"/>
                <a:cs typeface="Arial" pitchFamily="34" charset="0"/>
              </a:rPr>
              <a:t>Perceptions</a:t>
            </a:r>
            <a:br>
              <a:rPr lang="en-US" sz="3600" b="1" dirty="0" smtClean="0">
                <a:latin typeface="Arial" pitchFamily="34" charset="0"/>
                <a:cs typeface="Arial" pitchFamily="34" charset="0"/>
              </a:rPr>
            </a:br>
            <a:r>
              <a:rPr lang="en-US" sz="3600" b="1" dirty="0" smtClean="0">
                <a:latin typeface="Arial" pitchFamily="34" charset="0"/>
                <a:cs typeface="Arial" pitchFamily="34" charset="0"/>
              </a:rPr>
              <a:t>How They See Us</a:t>
            </a:r>
            <a:endParaRPr lang="en-US" sz="3600" b="1" dirty="0">
              <a:latin typeface="Arial" pitchFamily="34" charset="0"/>
              <a:cs typeface="Arial" pitchFamily="34" charset="0"/>
            </a:endParaRPr>
          </a:p>
        </p:txBody>
      </p:sp>
      <p:pic>
        <p:nvPicPr>
          <p:cNvPr id="9219" name="Picture 3"/>
          <p:cNvPicPr>
            <a:picLocks noChangeAspect="1" noChangeArrowheads="1"/>
          </p:cNvPicPr>
          <p:nvPr/>
        </p:nvPicPr>
        <p:blipFill>
          <a:blip r:embed="rId3" cstate="print"/>
          <a:srcRect/>
          <a:stretch>
            <a:fillRect/>
          </a:stretch>
        </p:blipFill>
        <p:spPr bwMode="auto">
          <a:xfrm>
            <a:off x="5943600" y="1177560"/>
            <a:ext cx="2971800" cy="2022840"/>
          </a:xfrm>
          <a:prstGeom prst="rect">
            <a:avLst/>
          </a:prstGeom>
          <a:noFill/>
          <a:ln w="9525">
            <a:noFill/>
            <a:miter lim="800000"/>
            <a:headEnd/>
            <a:tailEnd/>
          </a:ln>
        </p:spPr>
      </p:pic>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Autofit/>
          </a:bodyPr>
          <a:lstStyle/>
          <a:p>
            <a:r>
              <a:rPr lang="en-US" sz="3200" b="1" dirty="0" smtClean="0">
                <a:latin typeface="Arial" pitchFamily="34" charset="0"/>
                <a:cs typeface="Arial" pitchFamily="34" charset="0"/>
              </a:rPr>
              <a:t>Perceptions</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How We See Them</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533400" y="1371600"/>
            <a:ext cx="6260275" cy="4800600"/>
          </a:xfrm>
        </p:spPr>
        <p:txBody>
          <a:bodyPr>
            <a:normAutofit fontScale="70000" lnSpcReduction="20000"/>
          </a:bodyPr>
          <a:lstStyle/>
          <a:p>
            <a:pPr lvl="0"/>
            <a:r>
              <a:rPr lang="en-US" dirty="0" smtClean="0">
                <a:latin typeface="Arial" pitchFamily="34" charset="0"/>
                <a:cs typeface="Arial" pitchFamily="34" charset="0"/>
              </a:rPr>
              <a:t>Drug Abusers </a:t>
            </a:r>
          </a:p>
          <a:p>
            <a:pPr lvl="0"/>
            <a:r>
              <a:rPr lang="en-US" dirty="0" smtClean="0">
                <a:latin typeface="Arial" pitchFamily="34" charset="0"/>
                <a:cs typeface="Arial" pitchFamily="34" charset="0"/>
              </a:rPr>
              <a:t>Corrupt</a:t>
            </a:r>
          </a:p>
          <a:p>
            <a:pPr lvl="0"/>
            <a:r>
              <a:rPr lang="en-US" dirty="0" smtClean="0">
                <a:latin typeface="Arial" pitchFamily="34" charset="0"/>
                <a:cs typeface="Arial" pitchFamily="34" charset="0"/>
              </a:rPr>
              <a:t>Thieves </a:t>
            </a:r>
          </a:p>
          <a:p>
            <a:pPr lvl="0"/>
            <a:r>
              <a:rPr lang="en-US" dirty="0" smtClean="0">
                <a:latin typeface="Arial" pitchFamily="34" charset="0"/>
                <a:cs typeface="Arial" pitchFamily="34" charset="0"/>
              </a:rPr>
              <a:t>Traitorous </a:t>
            </a:r>
          </a:p>
          <a:p>
            <a:pPr lvl="0"/>
            <a:r>
              <a:rPr lang="en-US" dirty="0" smtClean="0">
                <a:latin typeface="Arial" pitchFamily="34" charset="0"/>
                <a:cs typeface="Arial" pitchFamily="34" charset="0"/>
              </a:rPr>
              <a:t>Dangerous/ Unstable </a:t>
            </a:r>
          </a:p>
          <a:p>
            <a:pPr lvl="0"/>
            <a:r>
              <a:rPr lang="en-US" dirty="0" smtClean="0">
                <a:latin typeface="Arial" pitchFamily="34" charset="0"/>
                <a:cs typeface="Arial" pitchFamily="34" charset="0"/>
              </a:rPr>
              <a:t>Incompetent </a:t>
            </a:r>
          </a:p>
          <a:p>
            <a:pPr lvl="0"/>
            <a:r>
              <a:rPr lang="en-US" dirty="0" smtClean="0">
                <a:latin typeface="Arial" pitchFamily="34" charset="0"/>
                <a:cs typeface="Arial" pitchFamily="34" charset="0"/>
              </a:rPr>
              <a:t>Poor Leadership </a:t>
            </a:r>
          </a:p>
          <a:p>
            <a:pPr lvl="0"/>
            <a:r>
              <a:rPr lang="en-US" dirty="0" smtClean="0">
                <a:latin typeface="Arial" pitchFamily="34" charset="0"/>
                <a:cs typeface="Arial" pitchFamily="34" charset="0"/>
              </a:rPr>
              <a:t>Poor/ Unsafe Weapons Handling Discipline </a:t>
            </a:r>
          </a:p>
          <a:p>
            <a:pPr lvl="0"/>
            <a:r>
              <a:rPr lang="en-US" dirty="0" smtClean="0">
                <a:latin typeface="Arial" pitchFamily="34" charset="0"/>
                <a:cs typeface="Arial" pitchFamily="34" charset="0"/>
              </a:rPr>
              <a:t>Poor Fire Control During Fire Fights </a:t>
            </a:r>
          </a:p>
          <a:p>
            <a:pPr lvl="0"/>
            <a:r>
              <a:rPr lang="en-US" dirty="0" smtClean="0">
                <a:latin typeface="Arial" pitchFamily="34" charset="0"/>
                <a:cs typeface="Arial" pitchFamily="34" charset="0"/>
              </a:rPr>
              <a:t>No Buy-In to War Effort/ Gutless </a:t>
            </a:r>
          </a:p>
          <a:p>
            <a:pPr lvl="0"/>
            <a:r>
              <a:rPr lang="en-US" dirty="0" smtClean="0">
                <a:latin typeface="Arial" pitchFamily="34" charset="0"/>
                <a:cs typeface="Arial" pitchFamily="34" charset="0"/>
              </a:rPr>
              <a:t>Dysfunctional Logistics/ Supply Systems </a:t>
            </a:r>
          </a:p>
          <a:p>
            <a:pPr lvl="0"/>
            <a:r>
              <a:rPr lang="en-US" dirty="0" smtClean="0">
                <a:latin typeface="Arial" pitchFamily="34" charset="0"/>
                <a:cs typeface="Arial" pitchFamily="34" charset="0"/>
              </a:rPr>
              <a:t>Brutal Treatment of Dogs </a:t>
            </a:r>
          </a:p>
          <a:p>
            <a:pPr lvl="0"/>
            <a:r>
              <a:rPr lang="en-US" dirty="0" smtClean="0">
                <a:latin typeface="Arial" pitchFamily="34" charset="0"/>
                <a:cs typeface="Arial" pitchFamily="34" charset="0"/>
              </a:rPr>
              <a:t>Poor Hygiene </a:t>
            </a:r>
          </a:p>
          <a:p>
            <a:pPr lvl="0"/>
            <a:r>
              <a:rPr lang="en-US" dirty="0" smtClean="0">
                <a:latin typeface="Arial" pitchFamily="34" charset="0"/>
                <a:cs typeface="Arial" pitchFamily="34" charset="0"/>
              </a:rPr>
              <a:t>Lazy </a:t>
            </a:r>
          </a:p>
          <a:p>
            <a:endParaRPr lang="en-US" dirty="0">
              <a:latin typeface="Arial" pitchFamily="34" charset="0"/>
              <a:cs typeface="Arial" pitchFamily="34" charset="0"/>
            </a:endParaRPr>
          </a:p>
        </p:txBody>
      </p:sp>
      <p:pic>
        <p:nvPicPr>
          <p:cNvPr id="10243" name="Picture 3"/>
          <p:cNvPicPr>
            <a:picLocks noChangeAspect="1" noChangeArrowheads="1"/>
          </p:cNvPicPr>
          <p:nvPr/>
        </p:nvPicPr>
        <p:blipFill>
          <a:blip r:embed="rId3" cstate="print"/>
          <a:srcRect/>
          <a:stretch>
            <a:fillRect/>
          </a:stretch>
        </p:blipFill>
        <p:spPr bwMode="auto">
          <a:xfrm>
            <a:off x="4495800" y="1371601"/>
            <a:ext cx="3810000" cy="2057400"/>
          </a:xfrm>
          <a:prstGeom prst="rect">
            <a:avLst/>
          </a:prstGeom>
          <a:noFill/>
          <a:ln w="9525">
            <a:noFill/>
            <a:miter lim="800000"/>
            <a:headEnd/>
            <a:tailEnd/>
          </a:ln>
        </p:spPr>
      </p:pic>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b="1" dirty="0" smtClean="0">
                <a:latin typeface="Arial" pitchFamily="34" charset="0"/>
                <a:cs typeface="Arial" pitchFamily="34" charset="0"/>
              </a:rPr>
              <a:t>Insider Threat Principles</a:t>
            </a:r>
            <a:endParaRPr lang="en-US" sz="3200" b="1" dirty="0">
              <a:latin typeface="Arial" pitchFamily="34" charset="0"/>
              <a:cs typeface="Arial" pitchFamily="34" charset="0"/>
            </a:endParaRPr>
          </a:p>
        </p:txBody>
      </p:sp>
      <p:sp>
        <p:nvSpPr>
          <p:cNvPr id="4" name="Content Placeholder 2"/>
          <p:cNvSpPr>
            <a:spLocks noGrp="1"/>
          </p:cNvSpPr>
          <p:nvPr>
            <p:ph idx="1"/>
          </p:nvPr>
        </p:nvSpPr>
        <p:spPr>
          <a:xfrm>
            <a:off x="35560" y="1082040"/>
            <a:ext cx="8991600" cy="5638800"/>
          </a:xfrm>
        </p:spPr>
        <p:txBody>
          <a:bodyPr/>
          <a:lstStyle/>
          <a:p>
            <a:pPr marL="0">
              <a:buNone/>
            </a:pPr>
            <a:r>
              <a:rPr lang="en-US" sz="1100" dirty="0" smtClean="0">
                <a:latin typeface="Arial" pitchFamily="34" charset="0"/>
                <a:cs typeface="Arial" pitchFamily="34" charset="0"/>
              </a:rPr>
              <a:t> </a:t>
            </a:r>
            <a:r>
              <a:rPr lang="en-US" sz="1400" dirty="0" smtClean="0">
                <a:solidFill>
                  <a:srgbClr val="FF0000"/>
                </a:solidFill>
                <a:latin typeface="Arial" pitchFamily="34" charset="0"/>
                <a:cs typeface="Arial" pitchFamily="34" charset="0"/>
              </a:rPr>
              <a:t>Principle 1</a:t>
            </a:r>
            <a:r>
              <a:rPr lang="en-US" sz="1400" dirty="0" smtClean="0">
                <a:latin typeface="Arial" pitchFamily="34" charset="0"/>
                <a:cs typeface="Arial" pitchFamily="34" charset="0"/>
              </a:rPr>
              <a:t>: </a:t>
            </a:r>
            <a:r>
              <a:rPr lang="en-US" sz="1400" b="1" dirty="0" smtClean="0">
                <a:latin typeface="Arial" pitchFamily="34" charset="0"/>
                <a:cs typeface="Arial" pitchFamily="34" charset="0"/>
              </a:rPr>
              <a:t>Insider threat disrupts the Coalition ANSF bond; understand and prepare for it – </a:t>
            </a:r>
            <a:r>
              <a:rPr lang="en-US" sz="1400" dirty="0" smtClean="0">
                <a:latin typeface="Arial" pitchFamily="34" charset="0"/>
                <a:cs typeface="Arial" pitchFamily="34" charset="0"/>
              </a:rPr>
              <a:t>Basic cultural awareness and tactical proficiency of FP TTPS is the way to achieve mission readiness.  The proper usage for the “Guardian Angel” concept, developing a force protection plan, employing a FP officer and cultural advisor, and proper vetting procedures all contribute to IT mitigation</a:t>
            </a:r>
          </a:p>
          <a:p>
            <a:pPr marL="0">
              <a:buNone/>
            </a:pPr>
            <a:endParaRPr lang="en-US" sz="400" dirty="0" smtClean="0">
              <a:latin typeface="Arial" pitchFamily="34" charset="0"/>
              <a:cs typeface="Arial" pitchFamily="34" charset="0"/>
            </a:endParaRPr>
          </a:p>
          <a:p>
            <a:pPr marL="0">
              <a:buNone/>
            </a:pPr>
            <a:r>
              <a:rPr lang="en-US" sz="1400" dirty="0" smtClean="0">
                <a:solidFill>
                  <a:srgbClr val="FF0000"/>
                </a:solidFill>
                <a:latin typeface="Arial" pitchFamily="34" charset="0"/>
                <a:cs typeface="Arial" pitchFamily="34" charset="0"/>
              </a:rPr>
              <a:t>Principle 2:  </a:t>
            </a:r>
            <a:r>
              <a:rPr lang="en-US" sz="1400" b="1" dirty="0" smtClean="0">
                <a:latin typeface="Arial" pitchFamily="34" charset="0"/>
                <a:cs typeface="Arial" pitchFamily="34" charset="0"/>
              </a:rPr>
              <a:t>Patience, Listening and Respect – </a:t>
            </a:r>
            <a:r>
              <a:rPr lang="en-US" sz="1400" dirty="0" smtClean="0">
                <a:latin typeface="Arial" pitchFamily="34" charset="0"/>
                <a:cs typeface="Arial" pitchFamily="34" charset="0"/>
              </a:rPr>
              <a:t>Key ingredients to IT prevention are common courtesy, kindness, understanding, and empathy.  Tell your Afghan partners that you are their guests and feel privileged to be in their home, and act as such; this may lead to a sense of obligation by Afghans to protect you per their adherence to </a:t>
            </a:r>
            <a:r>
              <a:rPr lang="en-US" sz="1400" dirty="0" err="1" smtClean="0">
                <a:latin typeface="Arial" pitchFamily="34" charset="0"/>
                <a:cs typeface="Arial" pitchFamily="34" charset="0"/>
              </a:rPr>
              <a:t>Pashtunwali</a:t>
            </a:r>
            <a:r>
              <a:rPr lang="en-US" sz="1400" dirty="0" smtClean="0">
                <a:latin typeface="Arial" pitchFamily="34" charset="0"/>
                <a:cs typeface="Arial" pitchFamily="34" charset="0"/>
              </a:rPr>
              <a:t>. Master your COIN basics. Your effort and respect will set a positive tine for the nature of your working relationship with the Afghans and communicate to them a sense of equality, respect, and tolerance</a:t>
            </a:r>
          </a:p>
          <a:p>
            <a:pPr marL="0">
              <a:buNone/>
            </a:pPr>
            <a:endParaRPr lang="en-US" sz="400" dirty="0" smtClean="0">
              <a:latin typeface="Arial" pitchFamily="34" charset="0"/>
              <a:cs typeface="Arial" pitchFamily="34" charset="0"/>
            </a:endParaRPr>
          </a:p>
          <a:p>
            <a:pPr marL="0">
              <a:buNone/>
            </a:pPr>
            <a:r>
              <a:rPr lang="en-US" sz="1400" dirty="0" smtClean="0">
                <a:solidFill>
                  <a:srgbClr val="FF0000"/>
                </a:solidFill>
                <a:latin typeface="Arial" pitchFamily="34" charset="0"/>
                <a:cs typeface="Arial" pitchFamily="34" charset="0"/>
              </a:rPr>
              <a:t>Principle 3: </a:t>
            </a:r>
            <a:r>
              <a:rPr lang="en-US" sz="1400" b="1" dirty="0" smtClean="0">
                <a:latin typeface="Arial" pitchFamily="34" charset="0"/>
                <a:cs typeface="Arial" pitchFamily="34" charset="0"/>
              </a:rPr>
              <a:t>Reliability and Professionalism – </a:t>
            </a:r>
            <a:r>
              <a:rPr lang="en-US" sz="1400" dirty="0" smtClean="0">
                <a:latin typeface="Arial" pitchFamily="34" charset="0"/>
                <a:cs typeface="Arial" pitchFamily="34" charset="0"/>
              </a:rPr>
              <a:t>Reliability is a precursor of trust and a leading indicator of professionalism.  Be truthful and do not promise what you cannot deliver</a:t>
            </a:r>
            <a:endParaRPr lang="en-US" sz="1400" dirty="0" smtClean="0">
              <a:solidFill>
                <a:srgbClr val="FF0000"/>
              </a:solidFill>
              <a:latin typeface="Arial" pitchFamily="34" charset="0"/>
              <a:cs typeface="Arial" pitchFamily="34" charset="0"/>
            </a:endParaRPr>
          </a:p>
          <a:p>
            <a:pPr marL="0">
              <a:buNone/>
            </a:pPr>
            <a:endParaRPr lang="en-US" sz="400" dirty="0" smtClean="0">
              <a:solidFill>
                <a:srgbClr val="FF0000"/>
              </a:solidFill>
              <a:latin typeface="Arial" pitchFamily="34" charset="0"/>
              <a:cs typeface="Arial" pitchFamily="34" charset="0"/>
            </a:endParaRPr>
          </a:p>
          <a:p>
            <a:pPr marL="0">
              <a:buNone/>
            </a:pPr>
            <a:r>
              <a:rPr lang="en-US" sz="1400" dirty="0" smtClean="0">
                <a:solidFill>
                  <a:srgbClr val="FF0000"/>
                </a:solidFill>
                <a:latin typeface="Arial" pitchFamily="34" charset="0"/>
                <a:cs typeface="Arial" pitchFamily="34" charset="0"/>
              </a:rPr>
              <a:t>Principle 4: </a:t>
            </a:r>
            <a:r>
              <a:rPr lang="en-US" sz="1400" b="1" dirty="0" smtClean="0">
                <a:latin typeface="Arial" pitchFamily="34" charset="0"/>
                <a:cs typeface="Arial" pitchFamily="34" charset="0"/>
              </a:rPr>
              <a:t>Communication – </a:t>
            </a:r>
            <a:r>
              <a:rPr lang="en-US" sz="1400" dirty="0" smtClean="0">
                <a:latin typeface="Arial" pitchFamily="34" charset="0"/>
                <a:cs typeface="Arial" pitchFamily="34" charset="0"/>
              </a:rPr>
              <a:t>Information gained from interacting with Afghan partners will enhance IT prevention.  The objective of the first two principles of this model is to build trust based on an understanding of equality among Coalition Forces (CF) and ANSF partners;  in contrast, inequality erodes trust. Most of insurgent activities are attempts to destroy this trust.</a:t>
            </a:r>
          </a:p>
          <a:p>
            <a:pPr marL="0">
              <a:buNone/>
            </a:pPr>
            <a:endParaRPr lang="en-US" sz="400" dirty="0" smtClean="0">
              <a:latin typeface="Arial" pitchFamily="34" charset="0"/>
              <a:cs typeface="Arial" pitchFamily="34" charset="0"/>
            </a:endParaRPr>
          </a:p>
          <a:p>
            <a:pPr marL="0">
              <a:buNone/>
            </a:pPr>
            <a:r>
              <a:rPr lang="en-US" sz="1400" dirty="0" smtClean="0">
                <a:solidFill>
                  <a:srgbClr val="FF0000"/>
                </a:solidFill>
                <a:latin typeface="Arial" pitchFamily="34" charset="0"/>
                <a:cs typeface="Arial" pitchFamily="34" charset="0"/>
              </a:rPr>
              <a:t>Principle 5: </a:t>
            </a:r>
            <a:r>
              <a:rPr lang="en-US" sz="1400" b="1" dirty="0" smtClean="0">
                <a:latin typeface="Arial" pitchFamily="34" charset="0"/>
                <a:cs typeface="Arial" pitchFamily="34" charset="0"/>
              </a:rPr>
              <a:t>Partnership – </a:t>
            </a:r>
            <a:r>
              <a:rPr lang="en-US" sz="1400" dirty="0" smtClean="0">
                <a:latin typeface="Arial" pitchFamily="34" charset="0"/>
                <a:cs typeface="Arial" pitchFamily="34" charset="0"/>
              </a:rPr>
              <a:t>When team members work together with mutual respect, professionalism, communication, and genuine partnerships are formed.  Through visible and consistent practice, awareness, discipline, and action, it will improve the working relationship between CF and ANSF, improve forewarning, and reduce IT incidents.</a:t>
            </a:r>
          </a:p>
          <a:p>
            <a:pPr marL="0">
              <a:buNone/>
            </a:pPr>
            <a:endParaRPr lang="en-US" sz="400" b="1" dirty="0" smtClean="0">
              <a:latin typeface="Arial" pitchFamily="34" charset="0"/>
              <a:cs typeface="Arial" pitchFamily="34" charset="0"/>
            </a:endParaRPr>
          </a:p>
          <a:p>
            <a:pPr marL="0">
              <a:buNone/>
            </a:pPr>
            <a:r>
              <a:rPr lang="en-US" sz="1400" b="1" dirty="0" smtClean="0">
                <a:latin typeface="Arial" pitchFamily="34" charset="0"/>
                <a:cs typeface="Arial" pitchFamily="34" charset="0"/>
              </a:rPr>
              <a:t>Result: </a:t>
            </a:r>
            <a:r>
              <a:rPr lang="en-US" sz="1400" dirty="0" smtClean="0">
                <a:latin typeface="Arial" pitchFamily="34" charset="0"/>
                <a:cs typeface="Arial" pitchFamily="34" charset="0"/>
              </a:rPr>
              <a:t>Trust – Working together with our ANSF partners will enable us to negate the effectiveness of the insurgent tactics that attempt to fracture the partnership between CF and ANSF.  Equally important is how trust is critical during the aftermath of an insider attack.  Successfully combating IT requires a </a:t>
            </a:r>
            <a:r>
              <a:rPr lang="en-US" sz="1400" b="1" dirty="0" smtClean="0">
                <a:latin typeface="Arial" pitchFamily="34" charset="0"/>
                <a:cs typeface="Arial" pitchFamily="34" charset="0"/>
              </a:rPr>
              <a:t>Green</a:t>
            </a:r>
            <a:r>
              <a:rPr lang="en-US" sz="1400" dirty="0" smtClean="0">
                <a:latin typeface="Arial" pitchFamily="34" charset="0"/>
                <a:cs typeface="Arial" pitchFamily="34" charset="0"/>
              </a:rPr>
              <a:t> AND </a:t>
            </a:r>
            <a:r>
              <a:rPr lang="en-US" sz="1400" b="1" dirty="0" smtClean="0">
                <a:latin typeface="Arial" pitchFamily="34" charset="0"/>
                <a:cs typeface="Arial" pitchFamily="34" charset="0"/>
              </a:rPr>
              <a:t>Blue</a:t>
            </a:r>
            <a:r>
              <a:rPr lang="en-US" sz="1400" dirty="0" smtClean="0">
                <a:latin typeface="Arial" pitchFamily="34" charset="0"/>
                <a:cs typeface="Arial" pitchFamily="34" charset="0"/>
              </a:rPr>
              <a:t> solution</a:t>
            </a:r>
            <a:r>
              <a:rPr lang="en-US" sz="1200" dirty="0" smtClean="0">
                <a:latin typeface="Arial" pitchFamily="34" charset="0"/>
                <a:cs typeface="Arial" pitchFamily="34" charset="0"/>
              </a:rPr>
              <a:t>.</a:t>
            </a:r>
            <a:endParaRPr lang="en-US" sz="1200" b="1" dirty="0" smtClean="0">
              <a:latin typeface="Arial" pitchFamily="34" charset="0"/>
              <a:cs typeface="Arial" pitchFamily="34" charset="0"/>
            </a:endParaRPr>
          </a:p>
          <a:p>
            <a:pPr>
              <a:buNone/>
            </a:pPr>
            <a:endParaRPr lang="en-US" sz="1100" dirty="0">
              <a:latin typeface="Arial" pitchFamily="34" charset="0"/>
              <a:cs typeface="Arial" pitchFamily="34" charset="0"/>
            </a:endParaRPr>
          </a:p>
        </p:txBody>
      </p:sp>
      <p:sp>
        <p:nvSpPr>
          <p:cNvPr id="5"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17</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smtClean="0">
                <a:latin typeface="Arial" pitchFamily="34" charset="0"/>
                <a:cs typeface="Arial" pitchFamily="34" charset="0"/>
              </a:rPr>
              <a:t>Agenda</a:t>
            </a:r>
            <a:endParaRPr lang="en-US" sz="3200" b="1" dirty="0">
              <a:latin typeface="Arial" pitchFamily="34" charset="0"/>
              <a:cs typeface="Arial" pitchFamily="34" charset="0"/>
            </a:endParaRPr>
          </a:p>
        </p:txBody>
      </p:sp>
      <p:sp>
        <p:nvSpPr>
          <p:cNvPr id="3" name="Content Placeholder 2"/>
          <p:cNvSpPr>
            <a:spLocks noGrp="1"/>
          </p:cNvSpPr>
          <p:nvPr>
            <p:ph idx="1"/>
          </p:nvPr>
        </p:nvSpPr>
        <p:spPr>
          <a:xfrm>
            <a:off x="457200" y="1066800"/>
            <a:ext cx="8229600" cy="4572000"/>
          </a:xfrm>
        </p:spPr>
        <p:txBody>
          <a:bodyPr/>
          <a:lstStyle/>
          <a:p>
            <a:r>
              <a:rPr lang="en-US" dirty="0" smtClean="0">
                <a:latin typeface="Arial" pitchFamily="34" charset="0"/>
                <a:cs typeface="Arial" pitchFamily="34" charset="0"/>
              </a:rPr>
              <a:t>Insider Threat Types</a:t>
            </a:r>
          </a:p>
          <a:p>
            <a:r>
              <a:rPr lang="en-US" dirty="0" smtClean="0">
                <a:latin typeface="Arial" pitchFamily="34" charset="0"/>
                <a:cs typeface="Arial" pitchFamily="34" charset="0"/>
              </a:rPr>
              <a:t>TTPs for Advisors and the ANSF</a:t>
            </a:r>
          </a:p>
          <a:p>
            <a:r>
              <a:rPr lang="en-US" dirty="0" smtClean="0">
                <a:latin typeface="Arial" pitchFamily="34" charset="0"/>
                <a:cs typeface="Arial" pitchFamily="34" charset="0"/>
              </a:rPr>
              <a:t>Observable Indicators</a:t>
            </a:r>
          </a:p>
          <a:p>
            <a:r>
              <a:rPr lang="en-US" dirty="0" smtClean="0">
                <a:latin typeface="Arial" pitchFamily="34" charset="0"/>
                <a:cs typeface="Arial" pitchFamily="34" charset="0"/>
              </a:rPr>
              <a:t>Insider Threat Prevention Model</a:t>
            </a:r>
          </a:p>
          <a:p>
            <a:r>
              <a:rPr lang="en-US" dirty="0" smtClean="0">
                <a:latin typeface="Arial" pitchFamily="34" charset="0"/>
                <a:cs typeface="Arial" pitchFamily="34" charset="0"/>
              </a:rPr>
              <a:t>Threat Mitigation</a:t>
            </a: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2</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85800"/>
          </a:xfrm>
        </p:spPr>
        <p:txBody>
          <a:bodyPr/>
          <a:lstStyle/>
          <a:p>
            <a:r>
              <a:rPr lang="en-US" sz="3200" b="1" dirty="0" smtClean="0">
                <a:latin typeface="Arial" pitchFamily="34" charset="0"/>
                <a:cs typeface="Arial" pitchFamily="34" charset="0"/>
              </a:rPr>
              <a:t>Insider Threat Types</a:t>
            </a:r>
            <a:endParaRPr lang="en-US" sz="3200" b="1" dirty="0">
              <a:latin typeface="Arial" pitchFamily="34" charset="0"/>
              <a:cs typeface="Arial" pitchFamily="34" charset="0"/>
            </a:endParaRP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3</a:t>
            </a:fld>
            <a:endParaRPr lang="en-US" dirty="0"/>
          </a:p>
        </p:txBody>
      </p:sp>
      <p:grpSp>
        <p:nvGrpSpPr>
          <p:cNvPr id="6" name="Group 5"/>
          <p:cNvGrpSpPr/>
          <p:nvPr/>
        </p:nvGrpSpPr>
        <p:grpSpPr>
          <a:xfrm>
            <a:off x="381000" y="1390471"/>
            <a:ext cx="8686800" cy="4476929"/>
            <a:chOff x="381000" y="780871"/>
            <a:chExt cx="8686800" cy="4476929"/>
          </a:xfrm>
        </p:grpSpPr>
        <p:sp>
          <p:nvSpPr>
            <p:cNvPr id="7" name="Oval 6"/>
            <p:cNvSpPr/>
            <p:nvPr/>
          </p:nvSpPr>
          <p:spPr>
            <a:xfrm>
              <a:off x="381000" y="1600200"/>
              <a:ext cx="5410200" cy="3657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sp>
          <p:nvSpPr>
            <p:cNvPr id="8" name="Oval 7"/>
            <p:cNvSpPr/>
            <p:nvPr/>
          </p:nvSpPr>
          <p:spPr>
            <a:xfrm>
              <a:off x="3352800" y="1600200"/>
              <a:ext cx="5410200" cy="36576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pitchFamily="34" charset="0"/>
                <a:cs typeface="Arial" pitchFamily="34" charset="0"/>
              </a:endParaRPr>
            </a:p>
          </p:txBody>
        </p:sp>
        <p:sp>
          <p:nvSpPr>
            <p:cNvPr id="9" name="TextBox 6"/>
            <p:cNvSpPr txBox="1"/>
            <p:nvPr/>
          </p:nvSpPr>
          <p:spPr>
            <a:xfrm>
              <a:off x="838200" y="780871"/>
              <a:ext cx="15240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smtClean="0">
                  <a:latin typeface="Arial" pitchFamily="34" charset="0"/>
                  <a:cs typeface="Arial" pitchFamily="34" charset="0"/>
                </a:rPr>
                <a:t>ENEMY </a:t>
              </a:r>
            </a:p>
            <a:p>
              <a:pPr algn="ctr"/>
              <a:r>
                <a:rPr lang="en-US" sz="2400" b="1" dirty="0" smtClean="0">
                  <a:latin typeface="Arial" pitchFamily="34" charset="0"/>
                  <a:cs typeface="Arial" pitchFamily="34" charset="0"/>
                </a:rPr>
                <a:t>TACTICS                  	 </a:t>
              </a:r>
              <a:endParaRPr lang="en-US" sz="2400" b="1" dirty="0">
                <a:latin typeface="Arial" pitchFamily="34" charset="0"/>
                <a:cs typeface="Arial" pitchFamily="34" charset="0"/>
              </a:endParaRPr>
            </a:p>
          </p:txBody>
        </p:sp>
        <p:sp>
          <p:nvSpPr>
            <p:cNvPr id="10" name="TextBox 8"/>
            <p:cNvSpPr txBox="1"/>
            <p:nvPr/>
          </p:nvSpPr>
          <p:spPr>
            <a:xfrm>
              <a:off x="6400800" y="2477869"/>
              <a:ext cx="24384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Arial" pitchFamily="34" charset="0"/>
                  <a:cs typeface="Arial" pitchFamily="34" charset="0"/>
                </a:rPr>
                <a:t>PERCEIVED GRIEVANCE</a:t>
              </a:r>
              <a:endParaRPr lang="en-US" b="1" dirty="0">
                <a:latin typeface="Arial" pitchFamily="34" charset="0"/>
                <a:cs typeface="Arial" pitchFamily="34" charset="0"/>
              </a:endParaRPr>
            </a:p>
          </p:txBody>
        </p:sp>
        <p:sp>
          <p:nvSpPr>
            <p:cNvPr id="12" name="TextBox 10"/>
            <p:cNvSpPr txBox="1"/>
            <p:nvPr/>
          </p:nvSpPr>
          <p:spPr>
            <a:xfrm>
              <a:off x="6400800" y="3581400"/>
              <a:ext cx="26670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Arial" pitchFamily="34" charset="0"/>
                  <a:cs typeface="Arial" pitchFamily="34" charset="0"/>
                </a:rPr>
                <a:t>CULTURAL INTOLERANCE</a:t>
              </a:r>
              <a:endParaRPr lang="en-US" b="1" dirty="0">
                <a:latin typeface="Arial" pitchFamily="34" charset="0"/>
                <a:cs typeface="Arial" pitchFamily="34" charset="0"/>
              </a:endParaRPr>
            </a:p>
          </p:txBody>
        </p:sp>
        <p:sp>
          <p:nvSpPr>
            <p:cNvPr id="16" name="TextBox 15"/>
            <p:cNvSpPr txBox="1"/>
            <p:nvPr/>
          </p:nvSpPr>
          <p:spPr>
            <a:xfrm>
              <a:off x="762000" y="3581400"/>
              <a:ext cx="2438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Arial" pitchFamily="34" charset="0"/>
                  <a:cs typeface="Arial" pitchFamily="34" charset="0"/>
                </a:rPr>
                <a:t>IMPERSONATION                  </a:t>
              </a:r>
              <a:endParaRPr lang="en-US" b="1" dirty="0">
                <a:latin typeface="Arial" pitchFamily="34" charset="0"/>
                <a:cs typeface="Arial" pitchFamily="34" charset="0"/>
              </a:endParaRPr>
            </a:p>
          </p:txBody>
        </p:sp>
        <p:sp>
          <p:nvSpPr>
            <p:cNvPr id="18" name="TextBox 17"/>
            <p:cNvSpPr txBox="1"/>
            <p:nvPr/>
          </p:nvSpPr>
          <p:spPr>
            <a:xfrm>
              <a:off x="838200" y="2514600"/>
              <a:ext cx="24384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latin typeface="Arial" pitchFamily="34" charset="0"/>
                  <a:cs typeface="Arial" pitchFamily="34" charset="0"/>
                </a:rPr>
                <a:t>INFILTRATION </a:t>
              </a:r>
              <a:endParaRPr lang="en-US" b="1" dirty="0">
                <a:latin typeface="Arial" pitchFamily="34" charset="0"/>
                <a:cs typeface="Arial" pitchFamily="34" charset="0"/>
              </a:endParaRPr>
            </a:p>
          </p:txBody>
        </p:sp>
      </p:grpSp>
      <p:sp>
        <p:nvSpPr>
          <p:cNvPr id="24" name="TextBox 23"/>
          <p:cNvSpPr txBox="1"/>
          <p:nvPr/>
        </p:nvSpPr>
        <p:spPr>
          <a:xfrm>
            <a:off x="3886200" y="3200400"/>
            <a:ext cx="1428596" cy="369332"/>
          </a:xfrm>
          <a:prstGeom prst="rect">
            <a:avLst/>
          </a:prstGeom>
          <a:noFill/>
        </p:spPr>
        <p:txBody>
          <a:bodyPr wrap="none" rtlCol="0">
            <a:spAutoFit/>
          </a:bodyPr>
          <a:lstStyle/>
          <a:p>
            <a:r>
              <a:rPr lang="en-US" b="1" dirty="0" smtClean="0">
                <a:latin typeface="Arial" pitchFamily="34" charset="0"/>
                <a:cs typeface="Arial" pitchFamily="34" charset="0"/>
              </a:rPr>
              <a:t>COERCION</a:t>
            </a:r>
            <a:endParaRPr lang="en-US" b="1" dirty="0">
              <a:latin typeface="Arial" pitchFamily="34" charset="0"/>
              <a:cs typeface="Arial" pitchFamily="34" charset="0"/>
            </a:endParaRPr>
          </a:p>
        </p:txBody>
      </p:sp>
      <p:sp>
        <p:nvSpPr>
          <p:cNvPr id="25" name="TextBox 24"/>
          <p:cNvSpPr txBox="1"/>
          <p:nvPr/>
        </p:nvSpPr>
        <p:spPr>
          <a:xfrm>
            <a:off x="3733800" y="4191000"/>
            <a:ext cx="1864613" cy="369332"/>
          </a:xfrm>
          <a:prstGeom prst="rect">
            <a:avLst/>
          </a:prstGeom>
          <a:noFill/>
        </p:spPr>
        <p:txBody>
          <a:bodyPr wrap="none" rtlCol="0">
            <a:spAutoFit/>
          </a:bodyPr>
          <a:lstStyle/>
          <a:p>
            <a:r>
              <a:rPr lang="en-US" b="1" dirty="0" smtClean="0">
                <a:latin typeface="Arial" pitchFamily="34" charset="0"/>
                <a:cs typeface="Arial" pitchFamily="34" charset="0"/>
              </a:rPr>
              <a:t>RECRUITMENT</a:t>
            </a:r>
            <a:endParaRPr lang="en-US" b="1" dirty="0">
              <a:latin typeface="Arial" pitchFamily="34" charset="0"/>
              <a:cs typeface="Arial" pitchFamily="34" charset="0"/>
            </a:endParaRPr>
          </a:p>
        </p:txBody>
      </p:sp>
      <p:sp>
        <p:nvSpPr>
          <p:cNvPr id="26" name="TextBox 6"/>
          <p:cNvSpPr txBox="1"/>
          <p:nvPr/>
        </p:nvSpPr>
        <p:spPr>
          <a:xfrm>
            <a:off x="6553200" y="1378803"/>
            <a:ext cx="21336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PERSONAL MOTIVATION </a:t>
            </a:r>
            <a:endParaRPr lang="en-US" sz="2400" b="1" dirty="0">
              <a:latin typeface="Arial" pitchFamily="34" charset="0"/>
              <a:cs typeface="Arial" pitchFamily="34" charset="0"/>
            </a:endParaRPr>
          </a:p>
        </p:txBody>
      </p:sp>
      <p:sp>
        <p:nvSpPr>
          <p:cNvPr id="27" name="TextBox 6"/>
          <p:cNvSpPr txBox="1"/>
          <p:nvPr/>
        </p:nvSpPr>
        <p:spPr>
          <a:xfrm>
            <a:off x="3733800" y="1378803"/>
            <a:ext cx="2057400"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smtClean="0">
                <a:latin typeface="Arial" pitchFamily="34" charset="0"/>
                <a:cs typeface="Arial" pitchFamily="34" charset="0"/>
              </a:rPr>
              <a:t>CO-OPTION                  	 </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latin typeface="Arial" pitchFamily="34" charset="0"/>
                <a:cs typeface="Arial" pitchFamily="34" charset="0"/>
              </a:rPr>
              <a:pPr>
                <a:defRPr/>
              </a:pPr>
              <a:t>4</a:t>
            </a:fld>
            <a:endParaRPr lang="en-US" dirty="0">
              <a:latin typeface="Arial" pitchFamily="34" charset="0"/>
              <a:cs typeface="Arial" pitchFamily="34" charset="0"/>
            </a:endParaRPr>
          </a:p>
        </p:txBody>
      </p:sp>
      <p:sp>
        <p:nvSpPr>
          <p:cNvPr id="6" name="Content Placeholder 5"/>
          <p:cNvSpPr>
            <a:spLocks noGrp="1"/>
          </p:cNvSpPr>
          <p:nvPr>
            <p:ph sz="half" idx="2"/>
          </p:nvPr>
        </p:nvSpPr>
        <p:spPr>
          <a:xfrm>
            <a:off x="533400" y="1112834"/>
            <a:ext cx="8153400" cy="5135566"/>
          </a:xfrm>
        </p:spPr>
        <p:txBody>
          <a:bodyPr/>
          <a:lstStyle/>
          <a:p>
            <a:pPr eaLnBrk="1" hangingPunct="1">
              <a:buNone/>
            </a:pPr>
            <a:r>
              <a:rPr lang="en-US" b="1" dirty="0" smtClean="0">
                <a:latin typeface="Arial" pitchFamily="34" charset="0"/>
                <a:cs typeface="Arial" pitchFamily="34" charset="0"/>
              </a:rPr>
              <a:t>Infiltration: </a:t>
            </a:r>
          </a:p>
          <a:p>
            <a:pPr marL="233363" indent="-233363" eaLnBrk="1" hangingPunct="1"/>
            <a:r>
              <a:rPr lang="en-US" sz="2400" dirty="0" smtClean="0">
                <a:latin typeface="Arial" pitchFamily="34" charset="0"/>
                <a:cs typeface="Arial" pitchFamily="34" charset="0"/>
              </a:rPr>
              <a:t>Insurgent enlists in the ANSF with the intent of collecting intelligence or conducting high profile attacks against Coalition or Afghan Forces.</a:t>
            </a:r>
          </a:p>
          <a:p>
            <a:pPr marL="233363" indent="-233363" eaLnBrk="1" hangingPunct="1"/>
            <a:r>
              <a:rPr lang="en-US" sz="2400" dirty="0" smtClean="0">
                <a:latin typeface="Arial" pitchFamily="34" charset="0"/>
                <a:cs typeface="Arial" pitchFamily="34" charset="0"/>
              </a:rPr>
              <a:t>The actual number of events is disputed by analysts. </a:t>
            </a:r>
          </a:p>
          <a:p>
            <a:pPr marL="233363" indent="-233363" eaLnBrk="1" hangingPunct="1">
              <a:buNone/>
            </a:pPr>
            <a:r>
              <a:rPr lang="en-US" sz="2400" dirty="0" smtClean="0">
                <a:latin typeface="Arial" pitchFamily="34" charset="0"/>
                <a:cs typeface="Arial" pitchFamily="34" charset="0"/>
              </a:rPr>
              <a:t> </a:t>
            </a:r>
            <a:r>
              <a:rPr lang="en-US" b="1" dirty="0" smtClean="0">
                <a:latin typeface="Arial" pitchFamily="34" charset="0"/>
                <a:cs typeface="Arial" pitchFamily="34" charset="0"/>
              </a:rPr>
              <a:t>Impersonation:</a:t>
            </a:r>
          </a:p>
          <a:p>
            <a:pPr marL="233363" indent="-233363" eaLnBrk="1" hangingPunct="1">
              <a:buFont typeface="Arial" pitchFamily="34" charset="0"/>
              <a:buChar char="•"/>
            </a:pPr>
            <a:r>
              <a:rPr lang="en-US" sz="2400" dirty="0" smtClean="0">
                <a:latin typeface="Arial" pitchFamily="34" charset="0"/>
                <a:cs typeface="Arial" pitchFamily="34" charset="0"/>
              </a:rPr>
              <a:t>Insurgents use ANSF uniforms to gain access to Coalition or ANSF facilities in order to conduct attack.  </a:t>
            </a:r>
          </a:p>
          <a:p>
            <a:pPr marL="233363" indent="-233363" eaLnBrk="1" hangingPunct="1">
              <a:buFont typeface="Arial" pitchFamily="34" charset="0"/>
              <a:buChar char="•"/>
            </a:pPr>
            <a:r>
              <a:rPr lang="en-US" sz="2400" dirty="0" smtClean="0">
                <a:latin typeface="Arial" pitchFamily="34" charset="0"/>
                <a:cs typeface="Arial" pitchFamily="34" charset="0"/>
              </a:rPr>
              <a:t>This TTP is increasing in frequency.</a:t>
            </a:r>
          </a:p>
          <a:p>
            <a:pPr marL="233363" indent="-233363" eaLnBrk="1" hangingPunct="1">
              <a:buFont typeface="Arial" pitchFamily="34" charset="0"/>
              <a:buChar char="•"/>
            </a:pPr>
            <a:r>
              <a:rPr lang="en-US" sz="2400" dirty="0" smtClean="0">
                <a:latin typeface="Arial" pitchFamily="34" charset="0"/>
                <a:cs typeface="Arial" pitchFamily="34" charset="0"/>
              </a:rPr>
              <a:t>ANSF are not involved.   </a:t>
            </a:r>
          </a:p>
          <a:p>
            <a:pPr marL="233363" indent="-233363" eaLnBrk="1" hangingPunct="1">
              <a:buNone/>
            </a:pPr>
            <a:endParaRPr lang="en-US" sz="2400" dirty="0" smtClean="0">
              <a:latin typeface="Arial" pitchFamily="34" charset="0"/>
              <a:cs typeface="Arial" pitchFamily="34" charset="0"/>
            </a:endParaRPr>
          </a:p>
          <a:p>
            <a:pPr marL="233363" indent="-233363" eaLnBrk="1" hangingPunct="1">
              <a:buNone/>
            </a:pPr>
            <a:r>
              <a:rPr lang="en-US" sz="2400" dirty="0" smtClean="0">
                <a:latin typeface="Arial" pitchFamily="34" charset="0"/>
                <a:cs typeface="Arial" pitchFamily="34" charset="0"/>
              </a:rPr>
              <a:t>  </a:t>
            </a:r>
          </a:p>
          <a:p>
            <a:pPr marL="233363" indent="-233363" eaLnBrk="1" hangingPunct="1">
              <a:buNone/>
            </a:pPr>
            <a:r>
              <a:rPr lang="en-US" sz="2400" dirty="0" smtClean="0">
                <a:latin typeface="Arial" pitchFamily="34" charset="0"/>
                <a:cs typeface="Arial" pitchFamily="34" charset="0"/>
              </a:rPr>
              <a:t>  </a:t>
            </a:r>
          </a:p>
          <a:p>
            <a:endParaRPr lang="en-US" sz="2400" dirty="0">
              <a:latin typeface="Arial" pitchFamily="34" charset="0"/>
              <a:cs typeface="Arial" pitchFamily="34" charset="0"/>
            </a:endParaRPr>
          </a:p>
        </p:txBody>
      </p:sp>
      <p:sp>
        <p:nvSpPr>
          <p:cNvPr id="7" name="Title 1"/>
          <p:cNvSpPr txBox="1">
            <a:spLocks/>
          </p:cNvSpPr>
          <p:nvPr/>
        </p:nvSpPr>
        <p:spPr bwMode="auto">
          <a:xfrm>
            <a:off x="6858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Insider Threat</a:t>
            </a:r>
            <a:r>
              <a:rPr kumimoji="0" lang="en-US"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Types</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85800" y="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Insider Threat</a:t>
            </a:r>
            <a:r>
              <a:rPr kumimoji="0" lang="en-US" sz="3200" b="1" i="0" u="none" strike="noStrike" kern="1200" cap="none" spc="0" normalizeH="0" noProof="0" dirty="0" smtClean="0">
                <a:ln>
                  <a:noFill/>
                </a:ln>
                <a:solidFill>
                  <a:schemeClr val="tx1"/>
                </a:solidFill>
                <a:effectLst/>
                <a:uLnTx/>
                <a:uFillTx/>
                <a:latin typeface="Arial" pitchFamily="34" charset="0"/>
                <a:ea typeface="+mj-ea"/>
                <a:cs typeface="Arial" pitchFamily="34" charset="0"/>
              </a:rPr>
              <a:t> Types</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latin typeface="Arial" pitchFamily="34" charset="0"/>
                <a:cs typeface="Arial" pitchFamily="34" charset="0"/>
              </a:rPr>
              <a:pPr>
                <a:defRPr/>
              </a:pPr>
              <a:t>5</a:t>
            </a:fld>
            <a:endParaRPr lang="en-US" dirty="0">
              <a:latin typeface="Arial" pitchFamily="34" charset="0"/>
              <a:cs typeface="Arial" pitchFamily="34" charset="0"/>
            </a:endParaRPr>
          </a:p>
        </p:txBody>
      </p:sp>
      <p:sp>
        <p:nvSpPr>
          <p:cNvPr id="7" name="Content Placeholder 8"/>
          <p:cNvSpPr>
            <a:spLocks noGrp="1"/>
          </p:cNvSpPr>
          <p:nvPr>
            <p:ph sz="half" idx="1"/>
          </p:nvPr>
        </p:nvSpPr>
        <p:spPr>
          <a:xfrm>
            <a:off x="457201" y="914400"/>
            <a:ext cx="8229600" cy="4572000"/>
          </a:xfrm>
        </p:spPr>
        <p:txBody>
          <a:bodyPr/>
          <a:lstStyle/>
          <a:p>
            <a:pPr marL="233363" indent="-233363" eaLnBrk="1" hangingPunct="1">
              <a:buNone/>
            </a:pPr>
            <a:r>
              <a:rPr lang="en-US" b="1" dirty="0" smtClean="0">
                <a:latin typeface="Arial" pitchFamily="34" charset="0"/>
                <a:cs typeface="Arial" pitchFamily="34" charset="0"/>
              </a:rPr>
              <a:t>Co-Option:</a:t>
            </a:r>
          </a:p>
          <a:p>
            <a:pPr marL="233363" indent="-233363" eaLnBrk="1" hangingPunct="1"/>
            <a:r>
              <a:rPr lang="en-US" dirty="0" smtClean="0">
                <a:latin typeface="Arial" pitchFamily="34" charset="0"/>
                <a:cs typeface="Arial" pitchFamily="34" charset="0"/>
              </a:rPr>
              <a:t>Perpetrator recruited or coerced by insurgents.  </a:t>
            </a:r>
          </a:p>
          <a:p>
            <a:pPr marL="233363" indent="-233363" eaLnBrk="1" hangingPunct="1"/>
            <a:r>
              <a:rPr lang="en-US" dirty="0" smtClean="0">
                <a:latin typeface="Arial" pitchFamily="34" charset="0"/>
                <a:cs typeface="Arial" pitchFamily="34" charset="0"/>
              </a:rPr>
              <a:t>Insurgents use physical intimidations, financial incentives, ideological appeal and family ties.  </a:t>
            </a:r>
          </a:p>
          <a:p>
            <a:pPr eaLnBrk="1" hangingPunct="1">
              <a:buNone/>
            </a:pPr>
            <a:r>
              <a:rPr lang="en-US" b="1" dirty="0" smtClean="0">
                <a:latin typeface="Arial" pitchFamily="34" charset="0"/>
                <a:cs typeface="Arial" pitchFamily="34" charset="0"/>
              </a:rPr>
              <a:t>Personal Motivation: </a:t>
            </a:r>
          </a:p>
          <a:p>
            <a:pPr marL="233363" indent="-233363" eaLnBrk="1" hangingPunct="1"/>
            <a:r>
              <a:rPr lang="en-US" sz="2400" dirty="0" smtClean="0">
                <a:latin typeface="Arial" pitchFamily="34" charset="0"/>
                <a:cs typeface="Arial" pitchFamily="34" charset="0"/>
              </a:rPr>
              <a:t>Perpetrator acts on their own accord.</a:t>
            </a:r>
          </a:p>
          <a:p>
            <a:pPr marL="233363" indent="-233363" eaLnBrk="1" hangingPunct="1"/>
            <a:r>
              <a:rPr lang="en-US" sz="2400" dirty="0" smtClean="0">
                <a:latin typeface="Arial" pitchFamily="34" charset="0"/>
                <a:cs typeface="Arial" pitchFamily="34" charset="0"/>
              </a:rPr>
              <a:t>Motivated by personal dispute, combat stress, jihadist ideology, mental illness and cultural insensitivity of international forces.</a:t>
            </a:r>
          </a:p>
          <a:p>
            <a:pPr marL="233363" indent="-233363" eaLnBrk="1" hangingPunct="1"/>
            <a:r>
              <a:rPr lang="en-US" sz="2400" dirty="0" smtClean="0">
                <a:latin typeface="Arial" pitchFamily="34" charset="0"/>
                <a:cs typeface="Arial" pitchFamily="34" charset="0"/>
              </a:rPr>
              <a:t>Insurgents are not involved.</a:t>
            </a:r>
          </a:p>
          <a:p>
            <a:pPr algn="l" eaLnBrk="1" hangingPunct="1">
              <a:buNone/>
            </a:pPr>
            <a:endParaRPr lang="en-US" sz="2400" b="1" dirty="0" smtClean="0">
              <a:latin typeface="Arial" pitchFamily="34" charset="0"/>
              <a:cs typeface="Arial" pitchFamily="34" charset="0"/>
            </a:endParaRPr>
          </a:p>
          <a:p>
            <a:pPr algn="l" eaLnBrk="1" hangingPunct="1">
              <a:buNone/>
            </a:pPr>
            <a:endParaRPr lang="en-US" sz="2400" b="1" dirty="0" smtClean="0">
              <a:latin typeface="Arial" pitchFamily="34" charset="0"/>
              <a:cs typeface="Arial" pitchFamily="34" charset="0"/>
            </a:endParaRPr>
          </a:p>
          <a:p>
            <a:pPr marL="233363" indent="-233363" eaLnBrk="1" hangingPunct="1">
              <a:buNone/>
            </a:pPr>
            <a:r>
              <a:rPr lang="en-US" sz="2400" b="1" dirty="0" smtClean="0">
                <a:latin typeface="Arial" pitchFamily="34" charset="0"/>
                <a:cs typeface="Arial" pitchFamily="34" charset="0"/>
              </a:rPr>
              <a:t> </a:t>
            </a:r>
            <a:endParaRPr lang="en-US" sz="2400" dirty="0" smtClean="0">
              <a:latin typeface="Arial" pitchFamily="34" charset="0"/>
              <a:cs typeface="Arial" pitchFamily="34" charset="0"/>
            </a:endParaRPr>
          </a:p>
          <a:p>
            <a:pPr marL="233363" indent="-233363" eaLnBrk="1" hangingPunct="1"/>
            <a:endParaRPr lang="en-US" sz="2400" dirty="0" smtClean="0">
              <a:latin typeface="Arial" pitchFamily="34" charset="0"/>
              <a:cs typeface="Arial" pitchFamily="34" charset="0"/>
            </a:endParaRPr>
          </a:p>
          <a:p>
            <a:pPr marL="233363" indent="-233363" eaLnBrk="1" hangingPunct="1"/>
            <a:endParaRPr lang="en-US" sz="2400" dirty="0" smtClean="0">
              <a:latin typeface="Arial" pitchFamily="34" charset="0"/>
              <a:cs typeface="Arial" pitchFamily="34" charset="0"/>
            </a:endParaRPr>
          </a:p>
          <a:p>
            <a:pPr marL="233363" indent="-233363" eaLnBrk="1" hangingPunct="1">
              <a:buNone/>
            </a:pPr>
            <a:endParaRPr 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lstStyle/>
          <a:p>
            <a:r>
              <a:rPr lang="en-US" sz="3200" b="1" dirty="0" smtClean="0">
                <a:latin typeface="Arial" pitchFamily="34" charset="0"/>
                <a:cs typeface="Arial" pitchFamily="34" charset="0"/>
              </a:rPr>
              <a:t>Insider Threat TTPs for Advisors</a:t>
            </a:r>
            <a:endParaRPr lang="en-US" sz="3200" b="1" dirty="0">
              <a:latin typeface="Arial" pitchFamily="34" charset="0"/>
              <a:cs typeface="Arial" pitchFamily="34" charset="0"/>
            </a:endParaRPr>
          </a:p>
        </p:txBody>
      </p:sp>
      <p:sp>
        <p:nvSpPr>
          <p:cNvPr id="19" name="Content Placeholder 18"/>
          <p:cNvSpPr>
            <a:spLocks noGrp="1"/>
          </p:cNvSpPr>
          <p:nvPr>
            <p:ph idx="1"/>
          </p:nvPr>
        </p:nvSpPr>
        <p:spPr>
          <a:xfrm>
            <a:off x="457200" y="1143000"/>
            <a:ext cx="8229600" cy="4983163"/>
          </a:xfrm>
        </p:spPr>
        <p:txBody>
          <a:bodyPr/>
          <a:lstStyle/>
          <a:p>
            <a:r>
              <a:rPr lang="en-US" sz="2400" dirty="0" smtClean="0">
                <a:latin typeface="Arial" pitchFamily="34" charset="0"/>
                <a:cs typeface="Arial" pitchFamily="34" charset="0"/>
              </a:rPr>
              <a:t>The advisor team leader and non-commissioned officer in charge (NCOIC) must ensure their team is thoroughly aware of both enemy tactics and potential “friendly” hostile action, including causation, risk, indicators, mitigation and countering techniques. </a:t>
            </a:r>
          </a:p>
          <a:p>
            <a:r>
              <a:rPr lang="en-US" sz="2400" dirty="0" smtClean="0">
                <a:latin typeface="Arial" pitchFamily="34" charset="0"/>
                <a:cs typeface="Arial" pitchFamily="34" charset="0"/>
              </a:rPr>
              <a:t>Conduct continuous personnel risk assessment with respect to the ANSF unit in an effort to identify both enemy tactics and potential “friendly” hostile actions. </a:t>
            </a:r>
          </a:p>
          <a:p>
            <a:r>
              <a:rPr lang="en-US" sz="2400" dirty="0" smtClean="0">
                <a:latin typeface="Arial" pitchFamily="34" charset="0"/>
                <a:cs typeface="Arial" pitchFamily="34" charset="0"/>
              </a:rPr>
              <a:t>Effectively incorporate insider threat hostile action scenarios into pre-deployment training, which will inform more comprehensive tactical standard operating procedures (TACSOPs).</a:t>
            </a:r>
          </a:p>
        </p:txBody>
      </p:sp>
      <p:sp>
        <p:nvSpPr>
          <p:cNvPr id="4" name="Slide Number Placeholder 5"/>
          <p:cNvSpPr>
            <a:spLocks noGrp="1"/>
          </p:cNvSpPr>
          <p:nvPr>
            <p:ph type="sldNum" sz="quarter" idx="12"/>
          </p:nvPr>
        </p:nvSpPr>
        <p:spPr>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p:cNvSpPr>
            <a:spLocks noGrp="1"/>
          </p:cNvSpPr>
          <p:nvPr>
            <p:ph idx="1"/>
          </p:nvPr>
        </p:nvSpPr>
        <p:spPr>
          <a:xfrm>
            <a:off x="457200" y="1143000"/>
            <a:ext cx="8229600" cy="4983163"/>
          </a:xfrm>
        </p:spPr>
        <p:txBody>
          <a:bodyPr/>
          <a:lstStyle/>
          <a:p>
            <a:r>
              <a:rPr lang="en-US" sz="2400" dirty="0" smtClean="0">
                <a:latin typeface="Arial" pitchFamily="34" charset="0"/>
                <a:cs typeface="Arial" pitchFamily="34" charset="0"/>
              </a:rPr>
              <a:t>Inform the ANSF to be proactive in recognizing and communicating typology of attacks. </a:t>
            </a:r>
          </a:p>
          <a:p>
            <a:r>
              <a:rPr lang="en-US" sz="2400" dirty="0" smtClean="0">
                <a:latin typeface="Arial" pitchFamily="34" charset="0"/>
                <a:cs typeface="Arial" pitchFamily="34" charset="0"/>
              </a:rPr>
              <a:t>Conduct continuous personnel risk assessment with respect to the ANSF unit in an effort to identify both enemy tactics and potential “friendly” hostile actions. </a:t>
            </a:r>
          </a:p>
          <a:p>
            <a:r>
              <a:rPr lang="en-US" sz="2400" dirty="0" smtClean="0">
                <a:latin typeface="Arial" pitchFamily="34" charset="0"/>
                <a:cs typeface="Arial" pitchFamily="34" charset="0"/>
              </a:rPr>
              <a:t>Promote the mechanisms and staff functions within the ANSF that mitigate and counter such tactics and actions.</a:t>
            </a:r>
          </a:p>
          <a:p>
            <a:r>
              <a:rPr lang="en-US" sz="2400" dirty="0" smtClean="0">
                <a:latin typeface="Arial" pitchFamily="34" charset="0"/>
                <a:cs typeface="Arial" pitchFamily="34" charset="0"/>
              </a:rPr>
              <a:t>Influence ANSF leadership to promote cohesion among the ranks of Coalition and ANSF personnel after an attack. </a:t>
            </a:r>
          </a:p>
          <a:p>
            <a:r>
              <a:rPr lang="en-US" sz="2400" dirty="0" smtClean="0">
                <a:latin typeface="Arial" pitchFamily="34" charset="0"/>
                <a:cs typeface="Arial" pitchFamily="34" charset="0"/>
              </a:rPr>
              <a:t>Discuss with the ANSF leadership the advantages of proactive information campaigns that counter insurgent tactics with a positive message toward the populace.</a:t>
            </a:r>
            <a:endParaRPr lang="en-US" sz="2400" dirty="0">
              <a:latin typeface="Arial" pitchFamily="34" charset="0"/>
              <a:cs typeface="Arial" pitchFamily="34" charset="0"/>
            </a:endParaRPr>
          </a:p>
        </p:txBody>
      </p:sp>
      <p:sp>
        <p:nvSpPr>
          <p:cNvPr id="6" name="Title 1"/>
          <p:cNvSpPr txBox="1">
            <a:spLocks/>
          </p:cNvSpPr>
          <p:nvPr/>
        </p:nvSpPr>
        <p:spPr bwMode="auto">
          <a:xfrm>
            <a:off x="457200" y="152400"/>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Insider Threat TTPs for ANSF</a:t>
            </a:r>
            <a:endParaRPr kumimoji="0" lang="en-US" sz="32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smtClean="0">
                <a:latin typeface="Arial" pitchFamily="34" charset="0"/>
                <a:cs typeface="Arial" pitchFamily="34" charset="0"/>
              </a:rPr>
              <a:t>Observable Indicators</a:t>
            </a:r>
            <a:endParaRPr lang="en-US" sz="3200" b="1" dirty="0">
              <a:latin typeface="Arial" pitchFamily="34" charset="0"/>
              <a:cs typeface="Arial" pitchFamily="34" charset="0"/>
            </a:endParaRPr>
          </a:p>
        </p:txBody>
      </p:sp>
      <p:sp>
        <p:nvSpPr>
          <p:cNvPr id="4" name="Rounded Rectangle 3"/>
          <p:cNvSpPr/>
          <p:nvPr/>
        </p:nvSpPr>
        <p:spPr>
          <a:xfrm>
            <a:off x="685800" y="1295400"/>
            <a:ext cx="1828800" cy="457200"/>
          </a:xfrm>
          <a:prstGeom prst="round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latin typeface="Arial" pitchFamily="34" charset="0"/>
                <a:cs typeface="Arial" pitchFamily="34" charset="0"/>
              </a:rPr>
              <a:t>OBSERVE</a:t>
            </a:r>
          </a:p>
          <a:p>
            <a:pPr algn="ctr"/>
            <a:r>
              <a:rPr lang="en-US" sz="1400" b="1" dirty="0" smtClean="0">
                <a:solidFill>
                  <a:schemeClr val="tx1"/>
                </a:solidFill>
                <a:latin typeface="Arial" pitchFamily="34" charset="0"/>
                <a:cs typeface="Arial" pitchFamily="34" charset="0"/>
              </a:rPr>
              <a:t>Possible Threat</a:t>
            </a:r>
            <a:endParaRPr lang="en-US" sz="1400" b="1" dirty="0">
              <a:solidFill>
                <a:schemeClr val="tx1"/>
              </a:solidFill>
              <a:latin typeface="Arial" pitchFamily="34" charset="0"/>
              <a:cs typeface="Arial" pitchFamily="34" charset="0"/>
            </a:endParaRPr>
          </a:p>
        </p:txBody>
      </p:sp>
      <p:sp>
        <p:nvSpPr>
          <p:cNvPr id="5" name="Rounded Rectangle 4"/>
          <p:cNvSpPr/>
          <p:nvPr/>
        </p:nvSpPr>
        <p:spPr>
          <a:xfrm>
            <a:off x="6858000" y="1295400"/>
            <a:ext cx="1828800" cy="457200"/>
          </a:xfrm>
          <a:prstGeom prst="round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latin typeface="Arial" pitchFamily="34" charset="0"/>
                <a:cs typeface="Arial" pitchFamily="34" charset="0"/>
              </a:rPr>
              <a:t>FLAG</a:t>
            </a:r>
          </a:p>
          <a:p>
            <a:pPr algn="ctr"/>
            <a:r>
              <a:rPr lang="en-US" sz="1200" b="1" dirty="0" smtClean="0">
                <a:solidFill>
                  <a:schemeClr val="tx1"/>
                </a:solidFill>
                <a:latin typeface="Arial" pitchFamily="34" charset="0"/>
                <a:cs typeface="Arial" pitchFamily="34" charset="0"/>
              </a:rPr>
              <a:t>Prior to Violent Event</a:t>
            </a:r>
            <a:endParaRPr lang="en-US" sz="1200" b="1" dirty="0">
              <a:solidFill>
                <a:schemeClr val="tx1"/>
              </a:solidFill>
              <a:latin typeface="Arial" pitchFamily="34" charset="0"/>
              <a:cs typeface="Arial" pitchFamily="34" charset="0"/>
            </a:endParaRPr>
          </a:p>
        </p:txBody>
      </p:sp>
      <p:sp>
        <p:nvSpPr>
          <p:cNvPr id="6" name="Right Arrow 5"/>
          <p:cNvSpPr/>
          <p:nvPr/>
        </p:nvSpPr>
        <p:spPr>
          <a:xfrm>
            <a:off x="3276600" y="1371600"/>
            <a:ext cx="2895600" cy="304800"/>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 name="Rectangle 6"/>
          <p:cNvSpPr/>
          <p:nvPr/>
        </p:nvSpPr>
        <p:spPr>
          <a:xfrm>
            <a:off x="457200" y="1905000"/>
            <a:ext cx="2895600" cy="381000"/>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Indicators that should be observed for the</a:t>
            </a:r>
          </a:p>
          <a:p>
            <a:pPr algn="ctr"/>
            <a:r>
              <a:rPr lang="en-US" sz="1000" b="1" dirty="0" smtClean="0">
                <a:solidFill>
                  <a:schemeClr val="tx1"/>
                </a:solidFill>
                <a:latin typeface="Arial" pitchFamily="34" charset="0"/>
                <a:cs typeface="Arial" pitchFamily="34" charset="0"/>
              </a:rPr>
              <a:t>subjects predisposition to become a threat</a:t>
            </a:r>
            <a:endParaRPr lang="en-US" sz="1000" b="1" dirty="0">
              <a:solidFill>
                <a:schemeClr val="tx1"/>
              </a:solidFill>
              <a:latin typeface="Arial" pitchFamily="34" charset="0"/>
              <a:cs typeface="Arial" pitchFamily="34" charset="0"/>
            </a:endParaRPr>
          </a:p>
        </p:txBody>
      </p:sp>
      <p:sp>
        <p:nvSpPr>
          <p:cNvPr id="8" name="Rectangle 7"/>
          <p:cNvSpPr/>
          <p:nvPr/>
        </p:nvSpPr>
        <p:spPr>
          <a:xfrm>
            <a:off x="5562600" y="1905000"/>
            <a:ext cx="2895600" cy="38100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1"/>
                </a:solidFill>
                <a:latin typeface="Arial" pitchFamily="34" charset="0"/>
                <a:cs typeface="Arial" pitchFamily="34" charset="0"/>
              </a:rPr>
              <a:t>Actions conducted by the subject that would</a:t>
            </a:r>
          </a:p>
          <a:p>
            <a:pPr algn="ctr"/>
            <a:r>
              <a:rPr lang="en-US" sz="1000" b="1" dirty="0" smtClean="0">
                <a:solidFill>
                  <a:schemeClr val="tx1"/>
                </a:solidFill>
                <a:latin typeface="Arial" pitchFamily="34" charset="0"/>
                <a:cs typeface="Arial" pitchFamily="34" charset="0"/>
              </a:rPr>
              <a:t>indicate violent or terroristic planning</a:t>
            </a:r>
            <a:endParaRPr lang="en-US" sz="1000" b="1" dirty="0">
              <a:solidFill>
                <a:schemeClr val="tx1"/>
              </a:solidFill>
              <a:latin typeface="Arial" pitchFamily="34" charset="0"/>
              <a:cs typeface="Arial" pitchFamily="34" charset="0"/>
            </a:endParaRPr>
          </a:p>
        </p:txBody>
      </p:sp>
      <p:sp>
        <p:nvSpPr>
          <p:cNvPr id="11" name="Rectangle 10"/>
          <p:cNvSpPr/>
          <p:nvPr/>
        </p:nvSpPr>
        <p:spPr>
          <a:xfrm>
            <a:off x="152400" y="2438400"/>
            <a:ext cx="2743200" cy="41148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itchFamily="34" charset="0"/>
                <a:cs typeface="Arial" pitchFamily="34" charset="0"/>
              </a:rPr>
              <a:t>Category I Indicators</a:t>
            </a:r>
          </a:p>
          <a:p>
            <a:pPr>
              <a:buFont typeface="Arial" pitchFamily="34" charset="0"/>
              <a:buChar char="•"/>
            </a:pPr>
            <a:r>
              <a:rPr lang="en-US" sz="1400" b="1" dirty="0" smtClean="0">
                <a:solidFill>
                  <a:schemeClr val="tx1"/>
                </a:solidFill>
                <a:latin typeface="Arial" pitchFamily="34" charset="0"/>
                <a:cs typeface="Arial" pitchFamily="34" charset="0"/>
              </a:rPr>
              <a:t> Complains about other nations or religions</a:t>
            </a:r>
          </a:p>
          <a:p>
            <a:pPr>
              <a:buFont typeface="Arial" pitchFamily="34" charset="0"/>
              <a:buChar char="•"/>
            </a:pPr>
            <a:r>
              <a:rPr lang="en-US" sz="1400" b="1" dirty="0" smtClean="0">
                <a:solidFill>
                  <a:schemeClr val="tx1"/>
                </a:solidFill>
                <a:latin typeface="Arial" pitchFamily="34" charset="0"/>
                <a:cs typeface="Arial" pitchFamily="34" charset="0"/>
              </a:rPr>
              <a:t> Advocates violence beyond what is the accepted norm</a:t>
            </a:r>
          </a:p>
          <a:p>
            <a:pPr>
              <a:buFont typeface="Arial" pitchFamily="34" charset="0"/>
              <a:buChar char="•"/>
            </a:pPr>
            <a:r>
              <a:rPr lang="en-US" sz="1400" b="1" dirty="0" smtClean="0">
                <a:solidFill>
                  <a:schemeClr val="tx1"/>
                </a:solidFill>
                <a:latin typeface="Arial" pitchFamily="34" charset="0"/>
                <a:cs typeface="Arial" pitchFamily="34" charset="0"/>
              </a:rPr>
              <a:t> Abrupt behavioral shift</a:t>
            </a:r>
          </a:p>
          <a:p>
            <a:pPr>
              <a:buFont typeface="Arial" pitchFamily="34" charset="0"/>
              <a:buChar char="•"/>
            </a:pPr>
            <a:r>
              <a:rPr lang="en-US" sz="1400" b="1" dirty="0" smtClean="0">
                <a:solidFill>
                  <a:schemeClr val="tx1"/>
                </a:solidFill>
                <a:latin typeface="Arial" pitchFamily="34" charset="0"/>
                <a:cs typeface="Arial" pitchFamily="34" charset="0"/>
              </a:rPr>
              <a:t> Desires control</a:t>
            </a:r>
          </a:p>
          <a:p>
            <a:pPr>
              <a:buFont typeface="Arial" pitchFamily="34" charset="0"/>
              <a:buChar char="•"/>
            </a:pPr>
            <a:r>
              <a:rPr lang="en-US" sz="1400" b="1" dirty="0" smtClean="0">
                <a:solidFill>
                  <a:schemeClr val="tx1"/>
                </a:solidFill>
                <a:latin typeface="Arial" pitchFamily="34" charset="0"/>
                <a:cs typeface="Arial" pitchFamily="34" charset="0"/>
              </a:rPr>
              <a:t> Socially withdraws in some occasions</a:t>
            </a:r>
          </a:p>
          <a:p>
            <a:pPr>
              <a:buFont typeface="Arial" pitchFamily="34" charset="0"/>
              <a:buChar char="•"/>
            </a:pPr>
            <a:r>
              <a:rPr lang="en-US" sz="1400" b="1" dirty="0" smtClean="0">
                <a:solidFill>
                  <a:schemeClr val="tx1"/>
                </a:solidFill>
                <a:latin typeface="Arial" pitchFamily="34" charset="0"/>
                <a:cs typeface="Arial" pitchFamily="34" charset="0"/>
              </a:rPr>
              <a:t> Appears frustrated with partner nations</a:t>
            </a:r>
          </a:p>
          <a:p>
            <a:pPr>
              <a:buFont typeface="Arial" pitchFamily="34" charset="0"/>
              <a:buChar char="•"/>
            </a:pPr>
            <a:r>
              <a:rPr lang="en-US" sz="1400" b="1" dirty="0" smtClean="0">
                <a:solidFill>
                  <a:schemeClr val="tx1"/>
                </a:solidFill>
                <a:latin typeface="Arial" pitchFamily="34" charset="0"/>
                <a:cs typeface="Arial" pitchFamily="34" charset="0"/>
              </a:rPr>
              <a:t> Experiences personal crisis</a:t>
            </a:r>
          </a:p>
          <a:p>
            <a:pPr>
              <a:buFont typeface="Arial" pitchFamily="34" charset="0"/>
              <a:buChar char="•"/>
            </a:pPr>
            <a:r>
              <a:rPr lang="en-US" sz="1400" b="1" dirty="0" smtClean="0">
                <a:solidFill>
                  <a:schemeClr val="tx1"/>
                </a:solidFill>
                <a:latin typeface="Arial" pitchFamily="34" charset="0"/>
                <a:cs typeface="Arial" pitchFamily="34" charset="0"/>
              </a:rPr>
              <a:t> Demonizes others</a:t>
            </a:r>
          </a:p>
          <a:p>
            <a:pPr>
              <a:buFont typeface="Arial" pitchFamily="34" charset="0"/>
              <a:buChar char="•"/>
            </a:pPr>
            <a:r>
              <a:rPr lang="en-US" sz="1400" b="1" dirty="0" smtClean="0">
                <a:solidFill>
                  <a:schemeClr val="tx1"/>
                </a:solidFill>
                <a:latin typeface="Arial" pitchFamily="34" charset="0"/>
                <a:cs typeface="Arial" pitchFamily="34" charset="0"/>
              </a:rPr>
              <a:t> Lacks positive identity with unit of country</a:t>
            </a:r>
          </a:p>
          <a:p>
            <a:pPr>
              <a:buFont typeface="Arial" pitchFamily="34" charset="0"/>
              <a:buChar char="•"/>
            </a:pPr>
            <a:r>
              <a:rPr lang="en-US" sz="1400" b="1" dirty="0" smtClean="0">
                <a:solidFill>
                  <a:schemeClr val="tx1"/>
                </a:solidFill>
                <a:latin typeface="Arial" pitchFamily="34" charset="0"/>
                <a:cs typeface="Arial" pitchFamily="34" charset="0"/>
              </a:rPr>
              <a:t> Reclusive</a:t>
            </a:r>
          </a:p>
          <a:p>
            <a:pPr>
              <a:buFont typeface="Arial" pitchFamily="34" charset="0"/>
              <a:buChar char="•"/>
            </a:pPr>
            <a:r>
              <a:rPr lang="en-US" sz="1400" b="1" dirty="0" smtClean="0">
                <a:solidFill>
                  <a:schemeClr val="tx1"/>
                </a:solidFill>
                <a:latin typeface="Arial" pitchFamily="34" charset="0"/>
                <a:cs typeface="Arial" pitchFamily="34" charset="0"/>
              </a:rPr>
              <a:t> Strange Habits</a:t>
            </a:r>
          </a:p>
          <a:p>
            <a:pPr>
              <a:buFont typeface="Arial" pitchFamily="34" charset="0"/>
              <a:buChar char="•"/>
            </a:pPr>
            <a:r>
              <a:rPr lang="en-US" sz="1400" b="1" dirty="0" smtClean="0">
                <a:solidFill>
                  <a:schemeClr val="tx1"/>
                </a:solidFill>
                <a:latin typeface="Arial" pitchFamily="34" charset="0"/>
                <a:cs typeface="Arial" pitchFamily="34" charset="0"/>
              </a:rPr>
              <a:t> Peculiar discussions</a:t>
            </a:r>
          </a:p>
        </p:txBody>
      </p:sp>
      <p:sp>
        <p:nvSpPr>
          <p:cNvPr id="12" name="Rectangle 11"/>
          <p:cNvSpPr/>
          <p:nvPr/>
        </p:nvSpPr>
        <p:spPr>
          <a:xfrm>
            <a:off x="2971800" y="2438400"/>
            <a:ext cx="2819400" cy="41148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itchFamily="34" charset="0"/>
                <a:cs typeface="Arial" pitchFamily="34" charset="0"/>
              </a:rPr>
              <a:t>Category II Indicators</a:t>
            </a:r>
          </a:p>
          <a:p>
            <a:pPr>
              <a:buFont typeface="Arial" pitchFamily="34" charset="0"/>
              <a:buChar char="•"/>
            </a:pPr>
            <a:r>
              <a:rPr lang="en-US" sz="1400" b="1" dirty="0" smtClean="0">
                <a:solidFill>
                  <a:schemeClr val="tx1"/>
                </a:solidFill>
                <a:latin typeface="Arial" pitchFamily="34" charset="0"/>
                <a:cs typeface="Arial" pitchFamily="34" charset="0"/>
              </a:rPr>
              <a:t> Verbally defends radical groups and/or ideologies</a:t>
            </a:r>
          </a:p>
          <a:p>
            <a:pPr>
              <a:buFont typeface="Arial" pitchFamily="34" charset="0"/>
              <a:buChar char="•"/>
            </a:pPr>
            <a:r>
              <a:rPr lang="en-US" sz="1400" b="1" dirty="0" smtClean="0">
                <a:solidFill>
                  <a:schemeClr val="tx1"/>
                </a:solidFill>
                <a:latin typeface="Arial" pitchFamily="34" charset="0"/>
                <a:cs typeface="Arial" pitchFamily="34" charset="0"/>
              </a:rPr>
              <a:t> Speaks about seeking revenge</a:t>
            </a:r>
          </a:p>
          <a:p>
            <a:pPr>
              <a:buFont typeface="Arial" pitchFamily="34" charset="0"/>
              <a:buChar char="•"/>
            </a:pPr>
            <a:r>
              <a:rPr lang="en-US" sz="1400" b="1" dirty="0" smtClean="0">
                <a:solidFill>
                  <a:schemeClr val="tx1"/>
                </a:solidFill>
                <a:latin typeface="Arial" pitchFamily="34" charset="0"/>
                <a:cs typeface="Arial" pitchFamily="34" charset="0"/>
              </a:rPr>
              <a:t> Associates with persons who have extremists beliefs</a:t>
            </a:r>
          </a:p>
          <a:p>
            <a:pPr>
              <a:buFont typeface="Arial" pitchFamily="34" charset="0"/>
              <a:buChar char="•"/>
            </a:pPr>
            <a:r>
              <a:rPr lang="en-US" sz="1400" b="1" dirty="0" smtClean="0">
                <a:solidFill>
                  <a:schemeClr val="tx1"/>
                </a:solidFill>
                <a:latin typeface="Arial" pitchFamily="34" charset="0"/>
                <a:cs typeface="Arial" pitchFamily="34" charset="0"/>
              </a:rPr>
              <a:t> Exhibits intolerance</a:t>
            </a:r>
          </a:p>
          <a:p>
            <a:pPr>
              <a:buFont typeface="Arial" pitchFamily="34" charset="0"/>
              <a:buChar char="•"/>
            </a:pPr>
            <a:r>
              <a:rPr lang="en-US" sz="1400" b="1" dirty="0" smtClean="0">
                <a:solidFill>
                  <a:schemeClr val="tx1"/>
                </a:solidFill>
                <a:latin typeface="Arial" pitchFamily="34" charset="0"/>
                <a:cs typeface="Arial" pitchFamily="34" charset="0"/>
              </a:rPr>
              <a:t> Personally connected to a grievance</a:t>
            </a:r>
          </a:p>
          <a:p>
            <a:pPr>
              <a:buFont typeface="Arial" pitchFamily="34" charset="0"/>
              <a:buChar char="•"/>
            </a:pPr>
            <a:r>
              <a:rPr lang="en-US" sz="1400" b="1" dirty="0" smtClean="0">
                <a:solidFill>
                  <a:schemeClr val="tx1"/>
                </a:solidFill>
                <a:latin typeface="Arial" pitchFamily="34" charset="0"/>
                <a:cs typeface="Arial" pitchFamily="34" charset="0"/>
              </a:rPr>
              <a:t> Cuts ties with unit, family, or friends</a:t>
            </a:r>
          </a:p>
          <a:p>
            <a:pPr>
              <a:buFont typeface="Arial" pitchFamily="34" charset="0"/>
              <a:buChar char="•"/>
            </a:pPr>
            <a:r>
              <a:rPr lang="en-US" sz="1400" b="1" dirty="0" smtClean="0">
                <a:solidFill>
                  <a:schemeClr val="tx1"/>
                </a:solidFill>
                <a:latin typeface="Arial" pitchFamily="34" charset="0"/>
                <a:cs typeface="Arial" pitchFamily="34" charset="0"/>
              </a:rPr>
              <a:t> Isolates self from unit members</a:t>
            </a:r>
          </a:p>
          <a:p>
            <a:pPr>
              <a:buFont typeface="Arial" pitchFamily="34" charset="0"/>
              <a:buChar char="•"/>
            </a:pPr>
            <a:r>
              <a:rPr lang="en-US" sz="1400" b="1" dirty="0" smtClean="0">
                <a:solidFill>
                  <a:schemeClr val="tx1"/>
                </a:solidFill>
                <a:latin typeface="Arial" pitchFamily="34" charset="0"/>
                <a:cs typeface="Arial" pitchFamily="34" charset="0"/>
              </a:rPr>
              <a:t> Intense ideological rhetoric</a:t>
            </a:r>
          </a:p>
          <a:p>
            <a:pPr>
              <a:buFont typeface="Arial" pitchFamily="34" charset="0"/>
              <a:buChar char="•"/>
            </a:pPr>
            <a:r>
              <a:rPr lang="en-US" sz="1400" b="1" dirty="0" smtClean="0">
                <a:solidFill>
                  <a:schemeClr val="tx1"/>
                </a:solidFill>
                <a:latin typeface="Arial" pitchFamily="34" charset="0"/>
                <a:cs typeface="Arial" pitchFamily="34" charset="0"/>
              </a:rPr>
              <a:t> Attempts to recruit others</a:t>
            </a:r>
          </a:p>
          <a:p>
            <a:pPr>
              <a:buFont typeface="Arial" pitchFamily="34" charset="0"/>
              <a:buChar char="•"/>
            </a:pPr>
            <a:r>
              <a:rPr lang="en-US" sz="1400" b="1" dirty="0" smtClean="0">
                <a:solidFill>
                  <a:schemeClr val="tx1"/>
                </a:solidFill>
                <a:latin typeface="Arial" pitchFamily="34" charset="0"/>
                <a:cs typeface="Arial" pitchFamily="34" charset="0"/>
              </a:rPr>
              <a:t> Choice of questionable reading materials in personal areas</a:t>
            </a:r>
          </a:p>
          <a:p>
            <a:pPr>
              <a:buFont typeface="Arial" pitchFamily="34" charset="0"/>
              <a:buChar char="•"/>
            </a:pPr>
            <a:endParaRPr lang="en-US" sz="1400" dirty="0" smtClean="0">
              <a:solidFill>
                <a:schemeClr val="tx1"/>
              </a:solidFill>
              <a:latin typeface="Arial" pitchFamily="34" charset="0"/>
              <a:cs typeface="Arial" pitchFamily="34" charset="0"/>
            </a:endParaRPr>
          </a:p>
          <a:p>
            <a:endParaRPr lang="en-US" sz="1400" dirty="0">
              <a:solidFill>
                <a:schemeClr val="tx1"/>
              </a:solidFill>
              <a:latin typeface="Arial" pitchFamily="34" charset="0"/>
              <a:cs typeface="Arial" pitchFamily="34" charset="0"/>
            </a:endParaRPr>
          </a:p>
        </p:txBody>
      </p:sp>
      <p:sp>
        <p:nvSpPr>
          <p:cNvPr id="13" name="Rectangle 12"/>
          <p:cNvSpPr/>
          <p:nvPr/>
        </p:nvSpPr>
        <p:spPr>
          <a:xfrm>
            <a:off x="5867400" y="2438400"/>
            <a:ext cx="2743200" cy="4114800"/>
          </a:xfrm>
          <a:prstGeom prst="rect">
            <a:avLst/>
          </a:prstGeom>
          <a:solidFill>
            <a:srgbClr val="FF7C8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smtClean="0">
                <a:solidFill>
                  <a:schemeClr val="tx1"/>
                </a:solidFill>
                <a:latin typeface="Arial" pitchFamily="34" charset="0"/>
                <a:cs typeface="Arial" pitchFamily="34" charset="0"/>
              </a:rPr>
              <a:t>Category III Indicators</a:t>
            </a:r>
          </a:p>
          <a:p>
            <a:pPr>
              <a:buFont typeface="Arial" pitchFamily="34" charset="0"/>
              <a:buChar char="•"/>
            </a:pPr>
            <a:r>
              <a:rPr lang="en-US" sz="1400" b="1" dirty="0" smtClean="0">
                <a:solidFill>
                  <a:schemeClr val="tx1"/>
                </a:solidFill>
                <a:latin typeface="Arial" pitchFamily="34" charset="0"/>
                <a:cs typeface="Arial" pitchFamily="34" charset="0"/>
              </a:rPr>
              <a:t> Advocates violence as a solution to problems</a:t>
            </a:r>
          </a:p>
          <a:p>
            <a:pPr>
              <a:buFont typeface="Arial" pitchFamily="34" charset="0"/>
              <a:buChar char="•"/>
            </a:pPr>
            <a:r>
              <a:rPr lang="en-US" sz="1400" b="1" dirty="0" smtClean="0">
                <a:solidFill>
                  <a:schemeClr val="tx1"/>
                </a:solidFill>
                <a:latin typeface="Arial" pitchFamily="34" charset="0"/>
                <a:cs typeface="Arial" pitchFamily="34" charset="0"/>
              </a:rPr>
              <a:t> Shows a sudden shift from “upset” to normal</a:t>
            </a:r>
          </a:p>
          <a:p>
            <a:pPr>
              <a:buFont typeface="Arial" pitchFamily="34" charset="0"/>
              <a:buChar char="•"/>
            </a:pPr>
            <a:r>
              <a:rPr lang="en-US" sz="1400" b="1" dirty="0" smtClean="0">
                <a:solidFill>
                  <a:schemeClr val="tx1"/>
                </a:solidFill>
                <a:latin typeface="Arial" pitchFamily="34" charset="0"/>
                <a:cs typeface="Arial" pitchFamily="34" charset="0"/>
              </a:rPr>
              <a:t> Takes suspicious travel or unauthorized absences</a:t>
            </a:r>
          </a:p>
          <a:p>
            <a:pPr>
              <a:buFont typeface="Arial" pitchFamily="34" charset="0"/>
              <a:buChar char="•"/>
            </a:pPr>
            <a:r>
              <a:rPr lang="en-US" sz="1400" b="1" dirty="0" smtClean="0">
                <a:solidFill>
                  <a:schemeClr val="tx1"/>
                </a:solidFill>
                <a:latin typeface="Arial" pitchFamily="34" charset="0"/>
                <a:cs typeface="Arial" pitchFamily="34" charset="0"/>
              </a:rPr>
              <a:t> Stores or collects ammunition of other items that could be used to injure to kill multiple personnel</a:t>
            </a:r>
          </a:p>
          <a:p>
            <a:pPr>
              <a:buFont typeface="Arial" pitchFamily="34" charset="0"/>
              <a:buChar char="•"/>
            </a:pPr>
            <a:r>
              <a:rPr lang="en-US" sz="1400" b="1" dirty="0" smtClean="0">
                <a:solidFill>
                  <a:schemeClr val="tx1"/>
                </a:solidFill>
                <a:latin typeface="Arial" pitchFamily="34" charset="0"/>
                <a:cs typeface="Arial" pitchFamily="34" charset="0"/>
              </a:rPr>
              <a:t> Verbal hatred of partner nation or individual from partner nation</a:t>
            </a:r>
          </a:p>
          <a:p>
            <a:pPr>
              <a:buFont typeface="Arial" pitchFamily="34" charset="0"/>
              <a:buChar char="•"/>
            </a:pPr>
            <a:r>
              <a:rPr lang="en-US" sz="1400" b="1" dirty="0" smtClean="0">
                <a:solidFill>
                  <a:schemeClr val="tx1"/>
                </a:solidFill>
                <a:latin typeface="Arial" pitchFamily="34" charset="0"/>
                <a:cs typeface="Arial" pitchFamily="34" charset="0"/>
              </a:rPr>
              <a:t> Exhibits sudden interest in partner nation headquarters or individual living quarters</a:t>
            </a:r>
          </a:p>
          <a:p>
            <a:pPr>
              <a:buFont typeface="Arial" pitchFamily="34" charset="0"/>
              <a:buChar char="•"/>
            </a:pPr>
            <a:r>
              <a:rPr lang="en-US" sz="1400" b="1" dirty="0" smtClean="0">
                <a:solidFill>
                  <a:schemeClr val="tx1"/>
                </a:solidFill>
                <a:latin typeface="Arial" pitchFamily="34" charset="0"/>
                <a:cs typeface="Arial" pitchFamily="34" charset="0"/>
              </a:rPr>
              <a:t> Makes threatening gestures it verbal threats</a:t>
            </a:r>
            <a:endParaRPr lang="en-US" sz="1400" b="1" dirty="0">
              <a:solidFill>
                <a:schemeClr val="tx1"/>
              </a:solidFill>
              <a:latin typeface="Arial" pitchFamily="34" charset="0"/>
              <a:cs typeface="Arial" pitchFamily="34" charset="0"/>
            </a:endParaRPr>
          </a:p>
        </p:txBody>
      </p:sp>
      <p:sp>
        <p:nvSpPr>
          <p:cNvPr id="14"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latin typeface="Arial" pitchFamily="34" charset="0"/>
                <a:cs typeface="Arial" pitchFamily="34" charset="0"/>
              </a:rPr>
              <a:pPr>
                <a:defRPr/>
              </a:pPr>
              <a:t>8</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838200"/>
          <a:ext cx="8229600" cy="556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a:spLocks noGrp="1"/>
          </p:cNvSpPr>
          <p:nvPr>
            <p:ph type="title"/>
          </p:nvPr>
        </p:nvSpPr>
        <p:spPr>
          <a:xfrm>
            <a:off x="457200" y="304800"/>
            <a:ext cx="8229600" cy="838200"/>
          </a:xfrm>
        </p:spPr>
        <p:txBody>
          <a:bodyPr/>
          <a:lstStyle/>
          <a:p>
            <a:r>
              <a:rPr lang="en-US" sz="3200" b="1" dirty="0" smtClean="0">
                <a:latin typeface="Arial" pitchFamily="34" charset="0"/>
                <a:cs typeface="Arial" pitchFamily="34" charset="0"/>
              </a:rPr>
              <a:t>Insider Threat Prevention Model (ITPM) </a:t>
            </a:r>
            <a:endParaRPr lang="en-US" sz="3200" b="1" dirty="0">
              <a:latin typeface="Arial" pitchFamily="34" charset="0"/>
              <a:cs typeface="Arial" pitchFamily="34" charset="0"/>
            </a:endParaRPr>
          </a:p>
        </p:txBody>
      </p:sp>
      <p:sp>
        <p:nvSpPr>
          <p:cNvPr id="6" name="TextBox 5"/>
          <p:cNvSpPr txBox="1"/>
          <p:nvPr/>
        </p:nvSpPr>
        <p:spPr>
          <a:xfrm rot="18410196">
            <a:off x="-163378" y="5345133"/>
            <a:ext cx="2170787" cy="307777"/>
          </a:xfrm>
          <a:prstGeom prst="rect">
            <a:avLst/>
          </a:prstGeom>
          <a:noFill/>
        </p:spPr>
        <p:txBody>
          <a:bodyPr wrap="none" rtlCol="0">
            <a:spAutoFit/>
          </a:bodyPr>
          <a:lstStyle/>
          <a:p>
            <a:r>
              <a:rPr lang="en-US" sz="1400" b="1" dirty="0" smtClean="0">
                <a:latin typeface="Arial" pitchFamily="34" charset="0"/>
                <a:cs typeface="Arial" pitchFamily="34" charset="0"/>
              </a:rPr>
              <a:t>Level of Understanding</a:t>
            </a:r>
            <a:endParaRPr lang="en-US" sz="1400" b="1" dirty="0">
              <a:latin typeface="Arial" pitchFamily="34" charset="0"/>
              <a:cs typeface="Arial" pitchFamily="34" charset="0"/>
            </a:endParaRPr>
          </a:p>
        </p:txBody>
      </p:sp>
      <p:sp>
        <p:nvSpPr>
          <p:cNvPr id="7" name="TextBox 6"/>
          <p:cNvSpPr txBox="1"/>
          <p:nvPr/>
        </p:nvSpPr>
        <p:spPr>
          <a:xfrm rot="3215086">
            <a:off x="7134473" y="5289851"/>
            <a:ext cx="2170787" cy="307777"/>
          </a:xfrm>
          <a:prstGeom prst="rect">
            <a:avLst/>
          </a:prstGeom>
          <a:noFill/>
        </p:spPr>
        <p:txBody>
          <a:bodyPr wrap="none" rtlCol="0">
            <a:spAutoFit/>
          </a:bodyPr>
          <a:lstStyle/>
          <a:p>
            <a:r>
              <a:rPr lang="en-US" sz="1400" b="1" dirty="0" smtClean="0">
                <a:latin typeface="Arial" pitchFamily="34" charset="0"/>
                <a:cs typeface="Arial" pitchFamily="34" charset="0"/>
              </a:rPr>
              <a:t>Level of Understanding</a:t>
            </a:r>
            <a:endParaRPr lang="en-US" sz="1400" b="1" dirty="0">
              <a:latin typeface="Arial" pitchFamily="34" charset="0"/>
              <a:cs typeface="Arial" pitchFamily="34" charset="0"/>
            </a:endParaRPr>
          </a:p>
        </p:txBody>
      </p:sp>
      <p:cxnSp>
        <p:nvCxnSpPr>
          <p:cNvPr id="9" name="Straight Arrow Connector 8"/>
          <p:cNvCxnSpPr/>
          <p:nvPr/>
        </p:nvCxnSpPr>
        <p:spPr>
          <a:xfrm flipV="1">
            <a:off x="1524000" y="1752600"/>
            <a:ext cx="2209800" cy="29718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5410200" y="1752600"/>
            <a:ext cx="2133600" cy="2819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0" y="1371600"/>
            <a:ext cx="851515" cy="369332"/>
          </a:xfrm>
          <a:prstGeom prst="rect">
            <a:avLst/>
          </a:prstGeom>
          <a:noFill/>
        </p:spPr>
        <p:txBody>
          <a:bodyPr wrap="none" rtlCol="0">
            <a:spAutoFit/>
          </a:bodyPr>
          <a:lstStyle/>
          <a:p>
            <a:r>
              <a:rPr lang="en-US" dirty="0" smtClean="0">
                <a:latin typeface="Arial" pitchFamily="34" charset="0"/>
                <a:cs typeface="Arial" pitchFamily="34" charset="0"/>
              </a:rPr>
              <a:t>Expert</a:t>
            </a:r>
            <a:endParaRPr lang="en-US" dirty="0">
              <a:latin typeface="Arial" pitchFamily="34" charset="0"/>
              <a:cs typeface="Arial" pitchFamily="34" charset="0"/>
            </a:endParaRPr>
          </a:p>
        </p:txBody>
      </p:sp>
      <p:sp>
        <p:nvSpPr>
          <p:cNvPr id="14" name="TextBox 13"/>
          <p:cNvSpPr txBox="1"/>
          <p:nvPr/>
        </p:nvSpPr>
        <p:spPr>
          <a:xfrm>
            <a:off x="5305399" y="1371600"/>
            <a:ext cx="851515" cy="369332"/>
          </a:xfrm>
          <a:prstGeom prst="rect">
            <a:avLst/>
          </a:prstGeom>
          <a:noFill/>
        </p:spPr>
        <p:txBody>
          <a:bodyPr wrap="none" rtlCol="0">
            <a:spAutoFit/>
          </a:bodyPr>
          <a:lstStyle/>
          <a:p>
            <a:r>
              <a:rPr lang="en-US" dirty="0" smtClean="0">
                <a:latin typeface="Arial" pitchFamily="34" charset="0"/>
                <a:cs typeface="Arial" pitchFamily="34" charset="0"/>
              </a:rPr>
              <a:t>Expert</a:t>
            </a:r>
            <a:endParaRPr lang="en-US" dirty="0">
              <a:latin typeface="Arial" pitchFamily="34" charset="0"/>
              <a:cs typeface="Arial" pitchFamily="34" charset="0"/>
            </a:endParaRPr>
          </a:p>
        </p:txBody>
      </p:sp>
      <p:sp>
        <p:nvSpPr>
          <p:cNvPr id="15" name="TextBox 14"/>
          <p:cNvSpPr txBox="1"/>
          <p:nvPr/>
        </p:nvSpPr>
        <p:spPr>
          <a:xfrm rot="18410196">
            <a:off x="999164" y="3136235"/>
            <a:ext cx="2739853" cy="307777"/>
          </a:xfrm>
          <a:prstGeom prst="rect">
            <a:avLst/>
          </a:prstGeom>
          <a:noFill/>
        </p:spPr>
        <p:txBody>
          <a:bodyPr wrap="none" rtlCol="0">
            <a:spAutoFit/>
          </a:bodyPr>
          <a:lstStyle/>
          <a:p>
            <a:r>
              <a:rPr lang="en-US" sz="1400" b="1" dirty="0" smtClean="0">
                <a:latin typeface="Arial" pitchFamily="34" charset="0"/>
                <a:cs typeface="Arial" pitchFamily="34" charset="0"/>
              </a:rPr>
              <a:t>Cross-Cultural Understanding</a:t>
            </a:r>
            <a:endParaRPr lang="en-US" sz="1400" b="1" dirty="0">
              <a:latin typeface="Arial" pitchFamily="34" charset="0"/>
              <a:cs typeface="Arial" pitchFamily="34" charset="0"/>
            </a:endParaRPr>
          </a:p>
        </p:txBody>
      </p:sp>
      <p:sp>
        <p:nvSpPr>
          <p:cNvPr id="16" name="TextBox 15"/>
          <p:cNvSpPr txBox="1"/>
          <p:nvPr/>
        </p:nvSpPr>
        <p:spPr>
          <a:xfrm rot="3171272">
            <a:off x="5670541" y="3093510"/>
            <a:ext cx="2083904" cy="307777"/>
          </a:xfrm>
          <a:prstGeom prst="rect">
            <a:avLst/>
          </a:prstGeom>
          <a:noFill/>
        </p:spPr>
        <p:txBody>
          <a:bodyPr wrap="none" rtlCol="0">
            <a:spAutoFit/>
          </a:bodyPr>
          <a:lstStyle/>
          <a:p>
            <a:r>
              <a:rPr lang="en-US" sz="1400" b="1" dirty="0" smtClean="0">
                <a:latin typeface="Arial" pitchFamily="34" charset="0"/>
                <a:cs typeface="Arial" pitchFamily="34" charset="0"/>
              </a:rPr>
              <a:t>Situational Awareness</a:t>
            </a:r>
            <a:endParaRPr lang="en-US" sz="1400" b="1" dirty="0">
              <a:latin typeface="Arial" pitchFamily="34" charset="0"/>
              <a:cs typeface="Arial" pitchFamily="34" charset="0"/>
            </a:endParaRPr>
          </a:p>
        </p:txBody>
      </p:sp>
      <p:sp>
        <p:nvSpPr>
          <p:cNvPr id="12" name="Slide Number Placeholder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FFA448D-31D9-4762-A4CC-E765F5C41E60}" type="slidenum">
              <a:rPr lang="en-US">
                <a:latin typeface="Arial" pitchFamily="34" charset="0"/>
                <a:cs typeface="Arial" pitchFamily="34" charset="0"/>
              </a:rPr>
              <a:pPr>
                <a:defRPr/>
              </a:pPr>
              <a:t>9</a:t>
            </a:fld>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1 xmlns="c090fc03-b6f8-422f-89c7-1265ea74e481">This is a great Insider Threat Brief slide presentation that the 162d does..</Description1>
    <ALLIS_x0020_Worthy xmlns="c090fc03-b6f8-422f-89c7-1265ea74e481">Yes</ALLIS_x0020_Worthy>
    <Contract xmlns="c090fc03-b6f8-422f-89c7-1265ea74e481">OPS</Contract>
    <Posted_x0020_Date xmlns="c090fc03-b6f8-422f-89c7-1265ea74e481">2013-06-06T14:59:00+00:00</Posted_x0020_Date>
    <Posted_x0020_to_x0020_ALLIS xmlns="c090fc03-b6f8-422f-89c7-1265ea74e481">No</Posted_x0020_to_x0020_ALLIS>
    <_dlc_DocId xmlns="cc12c896-ed95-4968-96cc-9e0ca82e0877">3Y3UXDDPWQ2Z-270-8056</_dlc_DocId>
    <_dlc_DocIdUrl xmlns="cc12c896-ed95-4968-96cc-9e0ca82e0877">
      <Url>https://combinedarmscenter.army.mil/orgs/call/CI/ops/L2I2/_layouts/DocIdRedir.aspx?ID=3Y3UXDDPWQ2Z-270-8056</Url>
      <Description>3Y3UXDDPWQ2Z-270-8056</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LNO Observation Report" ma:contentTypeID="0x0101005766952A705BA448B781C7C1C66E316800A2C95210C100E14A850C2DF6A7E63A70" ma:contentTypeVersion="29" ma:contentTypeDescription="" ma:contentTypeScope="" ma:versionID="84cb46881943e60c6e6ea7e17c3874ae">
  <xsd:schema xmlns:xsd="http://www.w3.org/2001/XMLSchema" xmlns:xs="http://www.w3.org/2001/XMLSchema" xmlns:p="http://schemas.microsoft.com/office/2006/metadata/properties" xmlns:ns2="c090fc03-b6f8-422f-89c7-1265ea74e481" xmlns:ns3="cc12c896-ed95-4968-96cc-9e0ca82e0877" targetNamespace="http://schemas.microsoft.com/office/2006/metadata/properties" ma:root="true" ma:fieldsID="9ce74356e4a2680652e0c5183fcfcea9" ns2:_="" ns3:_="">
    <xsd:import namespace="c090fc03-b6f8-422f-89c7-1265ea74e481"/>
    <xsd:import namespace="cc12c896-ed95-4968-96cc-9e0ca82e0877"/>
    <xsd:element name="properties">
      <xsd:complexType>
        <xsd:sequence>
          <xsd:element name="documentManagement">
            <xsd:complexType>
              <xsd:all>
                <xsd:element ref="ns2:Posted_x0020_Date" minOccurs="0"/>
                <xsd:element ref="ns2:Contract" minOccurs="0"/>
                <xsd:element ref="ns3:_dlc_DocId" minOccurs="0"/>
                <xsd:element ref="ns3:_dlc_DocIdUrl" minOccurs="0"/>
                <xsd:element ref="ns3:_dlc_DocIdPersistId" minOccurs="0"/>
                <xsd:element ref="ns2:Description1"/>
                <xsd:element ref="ns2:ALLIS_x0020_Worthy"/>
                <xsd:element ref="ns2:Posted_x0020_to_x0020_ALLI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0fc03-b6f8-422f-89c7-1265ea74e481" elementFormDefault="qualified">
    <xsd:import namespace="http://schemas.microsoft.com/office/2006/documentManagement/types"/>
    <xsd:import namespace="http://schemas.microsoft.com/office/infopath/2007/PartnerControls"/>
    <xsd:element name="Posted_x0020_Date" ma:index="8" nillable="true" ma:displayName="Date Posted" ma:default="[today]" ma:format="DateTime" ma:indexed="true" ma:internalName="Posted_x0020_Date">
      <xsd:simpleType>
        <xsd:restriction base="dms:DateTime"/>
      </xsd:simpleType>
    </xsd:element>
    <xsd:element name="Contract" ma:index="9" nillable="true" ma:displayName="LNO Type" ma:format="RadioButtons" ma:internalName="Contract">
      <xsd:simpleType>
        <xsd:restriction base="dms:Choice">
          <xsd:enumeration value="OPS"/>
          <xsd:enumeration value="PME"/>
          <xsd:enumeration value="Deployed"/>
        </xsd:restriction>
      </xsd:simpleType>
    </xsd:element>
    <xsd:element name="Description1" ma:index="13" ma:displayName="Description" ma:description="Please include your description and &quot;Key Insights&quot;. Note any DOTMPLF that applies." ma:internalName="Description1" ma:readOnly="false">
      <xsd:simpleType>
        <xsd:restriction base="dms:Note">
          <xsd:maxLength value="255"/>
        </xsd:restriction>
      </xsd:simpleType>
    </xsd:element>
    <xsd:element name="ALLIS_x0020_Worthy" ma:index="14" ma:displayName="ALLIS Worthy" ma:default="No" ma:format="RadioButtons" ma:internalName="ALLIS_x0020_Worthy">
      <xsd:simpleType>
        <xsd:restriction base="dms:Choice">
          <xsd:enumeration value="No"/>
          <xsd:enumeration value="Yes"/>
        </xsd:restriction>
      </xsd:simpleType>
    </xsd:element>
    <xsd:element name="Posted_x0020_to_x0020_ALLIS" ma:index="15" ma:displayName="Posted to ALLIS" ma:default="No" ma:format="RadioButtons" ma:internalName="Posted_x0020_to_x0020_ALLIS">
      <xsd:simpleType>
        <xsd:restriction base="dms:Choice">
          <xsd:enumeration value="No"/>
          <xsd:enumeration value="Yes, Posted as a CDR"/>
          <xsd:enumeration value="Yes, Posted to a Binder"/>
        </xsd:restriction>
      </xsd:simpleType>
    </xsd:element>
  </xsd:schema>
  <xsd:schema xmlns:xsd="http://www.w3.org/2001/XMLSchema" xmlns:xs="http://www.w3.org/2001/XMLSchema" xmlns:dms="http://schemas.microsoft.com/office/2006/documentManagement/types" xmlns:pc="http://schemas.microsoft.com/office/infopath/2007/PartnerControls" targetNamespace="cc12c896-ed95-4968-96cc-9e0ca82e0877"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1B01B-C878-4BB3-8018-B6FC6ED508E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c090fc03-b6f8-422f-89c7-1265ea74e481"/>
    <ds:schemaRef ds:uri="cc12c896-ed95-4968-96cc-9e0ca82e0877"/>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D4A48857-0B39-4200-9C64-F5C72B36364D}">
  <ds:schemaRefs>
    <ds:schemaRef ds:uri="http://schemas.microsoft.com/sharepoint/events"/>
  </ds:schemaRefs>
</ds:datastoreItem>
</file>

<file path=customXml/itemProps3.xml><?xml version="1.0" encoding="utf-8"?>
<ds:datastoreItem xmlns:ds="http://schemas.openxmlformats.org/officeDocument/2006/customXml" ds:itemID="{3F12A5F7-361A-41BA-B2A2-51BFEAA79C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0fc03-b6f8-422f-89c7-1265ea74e481"/>
    <ds:schemaRef ds:uri="cc12c896-ed95-4968-96cc-9e0ca82e08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DFB9F3D-6662-4E84-9F42-4F056A8B80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4696</TotalTime>
  <Words>2053</Words>
  <Application>Microsoft Office PowerPoint</Application>
  <PresentationFormat>On-screen Show (4:3)</PresentationFormat>
  <Paragraphs>343</Paragraphs>
  <Slides>17</Slides>
  <Notes>11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Slide 1</vt:lpstr>
      <vt:lpstr>Agenda</vt:lpstr>
      <vt:lpstr>Insider Threat Types</vt:lpstr>
      <vt:lpstr>Slide 4</vt:lpstr>
      <vt:lpstr>Slide 5</vt:lpstr>
      <vt:lpstr>Insider Threat TTPs for Advisors</vt:lpstr>
      <vt:lpstr>Slide 7</vt:lpstr>
      <vt:lpstr>Observable Indicators</vt:lpstr>
      <vt:lpstr>Insider Threat Prevention Model (ITPM) </vt:lpstr>
      <vt:lpstr>Insider Threat Mitigation:  8-Step Vetting Process</vt:lpstr>
      <vt:lpstr>Insider Threat Mitigation:  Guardian Angel</vt:lpstr>
      <vt:lpstr>Slide 12</vt:lpstr>
      <vt:lpstr>BACK-UP SLIDES</vt:lpstr>
      <vt:lpstr>Historical Situations</vt:lpstr>
      <vt:lpstr>Perceptions How They See Us</vt:lpstr>
      <vt:lpstr>Perceptions How We See Them</vt:lpstr>
      <vt:lpstr>Insider Threat Principles</vt:lpstr>
    </vt:vector>
  </TitlesOfParts>
  <Company>United States Army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Mutual Perceptions Brief</dc:title>
  <dc:creator>don.austin</dc:creator>
  <cp:lastModifiedBy>Curtis.McMahan</cp:lastModifiedBy>
  <cp:revision>326</cp:revision>
  <dcterms:created xsi:type="dcterms:W3CDTF">2011-06-16T17:45:44Z</dcterms:created>
  <dcterms:modified xsi:type="dcterms:W3CDTF">2013-06-11T13:30:33Z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0x0101005766952A705BA448B781C7C1C66E316800A2C95210C100E14A850C2DF6A7E63A70</vt:lpwstr>
  </property>
  <property fmtid="{D5CDD505-2E9C-101B-9397-08002B2CF9AE}" pid="3" name="_dlc_DocIdItemGuid">
    <vt:lpwstr>983862a1-2481-477c-9355-ca543f18fc94</vt:lpwstr>
  </property>
</Properties>
</file>