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4"/>
  </p:sldMasterIdLst>
  <p:notesMasterIdLst>
    <p:notesMasterId r:id="rId7"/>
  </p:notesMasterIdLst>
  <p:handoutMasterIdLst>
    <p:handoutMasterId r:id="rId8"/>
  </p:handoutMasterIdLst>
  <p:sldIdLst>
    <p:sldId id="654" r:id="rId5"/>
    <p:sldId id="655" r:id="rId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Critz Hardy" initials="hch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800000"/>
    <a:srgbClr val="A50021"/>
    <a:srgbClr val="FF0000"/>
    <a:srgbClr val="006600"/>
    <a:srgbClr val="FFFF66"/>
    <a:srgbClr val="0000FF"/>
    <a:srgbClr val="325C26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 autoAdjust="0"/>
    <p:restoredTop sz="43234" autoAdjust="0"/>
  </p:normalViewPr>
  <p:slideViewPr>
    <p:cSldViewPr snapToGrid="0">
      <p:cViewPr>
        <p:scale>
          <a:sx n="100" d="100"/>
          <a:sy n="100" d="100"/>
        </p:scale>
        <p:origin x="-2094" y="-132"/>
      </p:cViewPr>
      <p:guideLst>
        <p:guide orient="horz" pos="2897"/>
        <p:guide pos="26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-1062" y="-78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C132C-1BDD-43E6-BA51-30FE690A8010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675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2F477-6AB0-437A-83A8-EC0F379E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4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5E8D492-2CFD-4AAF-A88B-1BD5B061ECB0}" type="datetimeFigureOut">
              <a:rPr lang="en-US"/>
              <a:pPr>
                <a:defRPr/>
              </a:pPr>
              <a:t>12/20/2012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9"/>
            <a:ext cx="5504204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4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D14F7F-FAA4-4CA7-8A0C-02C607F35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holistic look</a:t>
            </a:r>
            <a:r>
              <a:rPr lang="en-US" baseline="0" dirty="0" smtClean="0"/>
              <a:t> that considers the systemic nature of </a:t>
            </a:r>
            <a:r>
              <a:rPr lang="en-US" baseline="0" smtClean="0"/>
              <a:t>gunnery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14F7F-FAA4-4CA7-8A0C-02C607F35C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So why is the AoA important?  From the past 10 months, we realized that conducting this AoA is probably being done for the Army at the right time.</a:t>
            </a:r>
          </a:p>
          <a:p>
            <a:endParaRPr lang="en-US" sz="900" baseline="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LL over last decade show that weapons proficiency requires more than the simple qualification, but, a gunnery program that builds and sustains</a:t>
            </a:r>
          </a:p>
          <a:p>
            <a:pPr marL="228600" indent="-228600">
              <a:buAutoNum type="arabicPeriod"/>
            </a:pPr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The Fight has changed – requires better weapons proficiency from all echelons/organizations – non-contiguous battlefield, a 360 degree fight</a:t>
            </a:r>
          </a:p>
          <a:p>
            <a:pPr marL="228600" indent="-228600">
              <a:buAutoNum type="arabicPeriod"/>
            </a:pPr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The Enemy has changed – sees our rear areas as their front lines and is now comfortable fighting decentralized</a:t>
            </a:r>
          </a:p>
          <a:p>
            <a:pPr marL="228600" indent="-228600">
              <a:buAutoNum type="arabicPeriod"/>
            </a:pPr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An Enemy so adaptable that the US. Army has identified a new Core Competency, WAS, to deal with this threat because OE has changed</a:t>
            </a:r>
          </a:p>
          <a:p>
            <a:pPr marL="228600" indent="-228600">
              <a:buAutoNum type="arabicPeriod"/>
            </a:pPr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Army identified the fact that all organizations need to have operational adaptability  – maintain the initiative</a:t>
            </a:r>
          </a:p>
          <a:p>
            <a:pPr marL="228600" indent="-228600">
              <a:buNone/>
            </a:pPr>
            <a:endParaRPr lang="en-US" sz="900" baseline="0" dirty="0" smtClean="0">
              <a:latin typeface="Arial" pitchFamily="34" charset="0"/>
              <a:cs typeface="Arial" pitchFamily="34" charset="0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strategies will enable more effective, efficient, and comprehensive training in gunnery and marksmanship across the Army that allows greater flexibility for Commanders and provides trained</a:t>
            </a:r>
            <a:r>
              <a:rPr lang="en-US" sz="900" b="1" i="1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ready Soldiers.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14F7F-FAA4-4CA7-8A0C-02C607F35C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Unclassified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AF58-7852-4BC4-ABA4-9F76434D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197B-4A59-40A8-B7F1-A622C2756127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6DDD4-70D9-4392-9FAE-06D8AF2E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DD765-6301-4994-BCD9-E2243FFED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838198"/>
            <a:ext cx="9144000" cy="0"/>
          </a:xfrm>
          <a:prstGeom prst="line">
            <a:avLst/>
          </a:prstGeom>
          <a:noFill/>
          <a:ln w="76200">
            <a:solidFill>
              <a:srgbClr val="16459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3D3B8F"/>
              </a:clrFrom>
              <a:clrTo>
                <a:srgbClr val="3D3B8F">
                  <a:alpha val="0"/>
                </a:srgbClr>
              </a:clrTo>
            </a:clrChange>
          </a:blip>
          <a:srcRect r="13657"/>
          <a:stretch>
            <a:fillRect/>
          </a:stretch>
        </p:blipFill>
        <p:spPr bwMode="auto">
          <a:xfrm>
            <a:off x="0" y="0"/>
            <a:ext cx="592283" cy="82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6096000" y="761998"/>
            <a:ext cx="2590800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latin typeface="+mn-lt"/>
                <a:cs typeface="+mn-cs"/>
              </a:rPr>
              <a:t>  Fort Benning, Home of the MCoE </a:t>
            </a:r>
            <a:endParaRPr lang="en-US" sz="12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9" name="Picture 2" descr="C:\Users\Bryon.bonnell\Desktop\MCOE Logo- Drum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1472" y="29687"/>
            <a:ext cx="726327" cy="7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49" r:id="rId12"/>
    <p:sldLayoutId id="214748375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5.gif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own Arrow 214"/>
          <p:cNvSpPr/>
          <p:nvPr/>
        </p:nvSpPr>
        <p:spPr>
          <a:xfrm rot="10800000">
            <a:off x="8146361" y="4727475"/>
            <a:ext cx="352425" cy="51192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206" descr="TankBr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914" y="887730"/>
            <a:ext cx="3158461" cy="119634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3" name="Down Arrow 122"/>
          <p:cNvSpPr/>
          <p:nvPr/>
        </p:nvSpPr>
        <p:spPr>
          <a:xfrm>
            <a:off x="952500" y="3352800"/>
            <a:ext cx="352425" cy="48577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1674238" y="9525"/>
            <a:ext cx="579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Revised Gunnery &amp; Marksmanship Training Strategies</a:t>
            </a:r>
            <a:endParaRPr 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6676" y="923261"/>
            <a:ext cx="2209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TRADOC Capability Needs Assessment 13-17 recognized the Army lacked a feasible gunnery strategy that includes unstabilized platforms to fully integrate fires and maneuver.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5"/>
          <p:cNvGrpSpPr/>
          <p:nvPr/>
        </p:nvGrpSpPr>
        <p:grpSpPr>
          <a:xfrm>
            <a:off x="53838" y="4831118"/>
            <a:ext cx="2937012" cy="1533052"/>
            <a:chOff x="158613" y="4431068"/>
            <a:chExt cx="2937012" cy="1533052"/>
          </a:xfrm>
        </p:grpSpPr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0213" y="4672780"/>
              <a:ext cx="1188720" cy="796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51" name="Picture 150" descr="CCTT_2009_2.gif"/>
            <p:cNvPicPr>
              <a:picLocks noChangeAspect="1"/>
            </p:cNvPicPr>
            <p:nvPr/>
          </p:nvPicPr>
          <p:blipFill>
            <a:blip r:embed="rId5" cstate="print"/>
            <a:srcRect b="5750"/>
            <a:stretch>
              <a:fillRect/>
            </a:stretch>
          </p:blipFill>
          <p:spPr>
            <a:xfrm>
              <a:off x="158613" y="4431068"/>
              <a:ext cx="1188720" cy="75790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5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" y="5162550"/>
              <a:ext cx="10191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76" name="TextBox 75"/>
            <p:cNvSpPr txBox="1"/>
            <p:nvPr/>
          </p:nvSpPr>
          <p:spPr>
            <a:xfrm>
              <a:off x="1231361" y="5456289"/>
              <a:ext cx="1864264" cy="5078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That leverages Live, Virtual, Constructive,  and Gaming capabilities…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76200" y="3905250"/>
            <a:ext cx="242887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MCoE  was tasked to conduct an Analysis of Alternatives to resource a gunnery training strategy that can be implemented across the entire force...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25504" y="5207169"/>
            <a:ext cx="164177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Synchronized with the ARFORGEN Cycle…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718859" y="2916347"/>
            <a:ext cx="3306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Revised Gunnery and Small Arms Marksmanship Strategies that are holistic and fully leverage LVC-G capabilities synchronized with the ARFORGEN Cycle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9" name="Down Arrow 128"/>
          <p:cNvSpPr/>
          <p:nvPr/>
        </p:nvSpPr>
        <p:spPr>
          <a:xfrm rot="5400000" flipV="1">
            <a:off x="2452940" y="5361683"/>
            <a:ext cx="352425" cy="6474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5391151" y="986906"/>
            <a:ext cx="26289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To assess ranges,  ammunition, TADSS,  and OPTEMPO to gain a complete picture…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Bent-Up Arrow 148"/>
          <p:cNvSpPr/>
          <p:nvPr/>
        </p:nvSpPr>
        <p:spPr>
          <a:xfrm rot="16200000">
            <a:off x="8220080" y="847726"/>
            <a:ext cx="323849" cy="704850"/>
          </a:xfrm>
          <a:prstGeom prst="bentUpArrow">
            <a:avLst>
              <a:gd name="adj1" fmla="val 47175"/>
              <a:gd name="adj2" fmla="val 41177"/>
              <a:gd name="adj3" fmla="val 279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 descr="2samarrafigh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3082" y="1828571"/>
            <a:ext cx="2028621" cy="151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3551" y="5619749"/>
            <a:ext cx="3492499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" name="Down Arrow 203"/>
          <p:cNvSpPr/>
          <p:nvPr/>
        </p:nvSpPr>
        <p:spPr>
          <a:xfrm rot="16200000">
            <a:off x="5069787" y="5165625"/>
            <a:ext cx="352425" cy="51192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Group 212"/>
          <p:cNvGrpSpPr/>
          <p:nvPr/>
        </p:nvGrpSpPr>
        <p:grpSpPr>
          <a:xfrm>
            <a:off x="5886450" y="5010150"/>
            <a:ext cx="3257550" cy="1847850"/>
            <a:chOff x="5323995" y="3038475"/>
            <a:chExt cx="3820004" cy="2028825"/>
          </a:xfrm>
        </p:grpSpPr>
        <p:grpSp>
          <p:nvGrpSpPr>
            <p:cNvPr id="203" name="Group 202"/>
            <p:cNvGrpSpPr/>
            <p:nvPr/>
          </p:nvGrpSpPr>
          <p:grpSpPr>
            <a:xfrm>
              <a:off x="6027680" y="3038475"/>
              <a:ext cx="3116318" cy="2028825"/>
              <a:chOff x="5371659" y="2638425"/>
              <a:chExt cx="3772341" cy="2286000"/>
            </a:xfrm>
          </p:grpSpPr>
          <p:pic>
            <p:nvPicPr>
              <p:cNvPr id="201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331477" y="2638425"/>
                <a:ext cx="2812523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2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46962" b="32618"/>
              <a:stretch>
                <a:fillRect/>
              </a:stretch>
            </p:blipFill>
            <p:spPr bwMode="auto">
              <a:xfrm>
                <a:off x="5371659" y="3743324"/>
                <a:ext cx="3772338" cy="730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6" name="Rectangle 205"/>
            <p:cNvSpPr/>
            <p:nvPr/>
          </p:nvSpPr>
          <p:spPr>
            <a:xfrm>
              <a:off x="6016510" y="3990975"/>
              <a:ext cx="3127489" cy="685800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323995" y="3205800"/>
              <a:ext cx="1965850" cy="40550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To be implemented Army wide…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8" name="Picture 207" descr="HMMWV-at-Sunse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24625" y="1438275"/>
            <a:ext cx="2457450" cy="10477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09" name="Down Arrow 208"/>
          <p:cNvSpPr/>
          <p:nvPr/>
        </p:nvSpPr>
        <p:spPr>
          <a:xfrm rot="10800000">
            <a:off x="8098736" y="2289075"/>
            <a:ext cx="352425" cy="51192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3143250" y="1949082"/>
            <a:ext cx="286702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That creates a more effective, efficient, and comprehensive Gunnery across the Army that allows greater flexibility for Commanders and provides trained and ready soldiers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Down Arrow 210"/>
          <p:cNvSpPr/>
          <p:nvPr/>
        </p:nvSpPr>
        <p:spPr>
          <a:xfrm rot="5400000">
            <a:off x="5850836" y="1641374"/>
            <a:ext cx="352425" cy="51192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6199613" y="3450458"/>
            <a:ext cx="14108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With a progressive, gated training strategy integrated with simulations…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51469" y="2562224"/>
            <a:ext cx="1323138" cy="21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461246" y="1008529"/>
            <a:ext cx="5907741" cy="553570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4" y="803778"/>
            <a:ext cx="5472350" cy="738664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14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Lessons learned from the past 10 years show that weapons proficiency requires more than simple “qualification”, but, a gunnery program that builds and sustains the required skill sets.  </a:t>
            </a:r>
            <a:endParaRPr lang="en-US" sz="14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17628" y="1888571"/>
            <a:ext cx="5559214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12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integrating simulations and synchronization within the ARFORGEN cycle…</a:t>
            </a:r>
            <a:endParaRPr lang="en-US" sz="12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6326757"/>
            <a:ext cx="7620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12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Strategies will enable more effective, efficient, and comprehensive training in gunnery and marksmanship across the Army that allows greater flexibility for Commanders and provides trained and ready Soldiers.</a:t>
            </a:r>
            <a:endParaRPr lang="en-US" sz="12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AutoShape 90"/>
          <p:cNvSpPr>
            <a:spLocks noChangeArrowheads="1"/>
          </p:cNvSpPr>
          <p:nvPr/>
        </p:nvSpPr>
        <p:spPr bwMode="auto">
          <a:xfrm>
            <a:off x="0" y="2957426"/>
            <a:ext cx="1203325" cy="516339"/>
          </a:xfrm>
          <a:prstGeom prst="roundRect">
            <a:avLst>
              <a:gd name="adj" fmla="val 9319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45597" rIns="0" bIns="45597"/>
          <a:lstStyle/>
          <a:p>
            <a:pPr algn="ctr">
              <a:lnSpc>
                <a:spcPct val="85000"/>
              </a:lnSpc>
              <a:spcAft>
                <a:spcPct val="70000"/>
              </a:spcAft>
              <a:buFont typeface="Wingdings" pitchFamily="2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The Fight has changed</a:t>
            </a:r>
            <a:endParaRPr lang="en-US" sz="900" b="1" dirty="0">
              <a:solidFill>
                <a:srgbClr val="000000"/>
              </a:solidFill>
            </a:endParaRPr>
          </a:p>
        </p:txBody>
      </p:sp>
      <p:grpSp>
        <p:nvGrpSpPr>
          <p:cNvPr id="2" name="Group 136"/>
          <p:cNvGrpSpPr>
            <a:grpSpLocks/>
          </p:cNvGrpSpPr>
          <p:nvPr/>
        </p:nvGrpSpPr>
        <p:grpSpPr bwMode="auto">
          <a:xfrm rot="18906714" flipH="1">
            <a:off x="1517153" y="2597633"/>
            <a:ext cx="408468" cy="1422284"/>
            <a:chOff x="4859542" y="1209177"/>
            <a:chExt cx="287569" cy="539200"/>
          </a:xfrm>
        </p:grpSpPr>
        <p:cxnSp>
          <p:nvCxnSpPr>
            <p:cNvPr id="33" name="Straight Arrow Connector 137"/>
            <p:cNvCxnSpPr>
              <a:cxnSpLocks noChangeShapeType="1"/>
            </p:cNvCxnSpPr>
            <p:nvPr/>
          </p:nvCxnSpPr>
          <p:spPr bwMode="auto">
            <a:xfrm rot="5400000">
              <a:off x="4753215" y="1535727"/>
              <a:ext cx="318977" cy="1063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4" name="Straight Arrow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4934458" y="1326133"/>
              <a:ext cx="329610" cy="956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" name="Straight Connector 139"/>
            <p:cNvCxnSpPr>
              <a:cxnSpLocks noChangeShapeType="1"/>
            </p:cNvCxnSpPr>
            <p:nvPr/>
          </p:nvCxnSpPr>
          <p:spPr bwMode="auto">
            <a:xfrm rot="16200000" flipH="1">
              <a:off x="4953185" y="1438542"/>
              <a:ext cx="106325" cy="850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140"/>
          <p:cNvGrpSpPr>
            <a:grpSpLocks/>
          </p:cNvGrpSpPr>
          <p:nvPr/>
        </p:nvGrpSpPr>
        <p:grpSpPr bwMode="auto">
          <a:xfrm rot="5640571" flipH="1">
            <a:off x="1805290" y="3728688"/>
            <a:ext cx="218223" cy="782895"/>
            <a:chOff x="4859082" y="1212113"/>
            <a:chExt cx="297711" cy="520996"/>
          </a:xfrm>
        </p:grpSpPr>
        <p:cxnSp>
          <p:nvCxnSpPr>
            <p:cNvPr id="37" name="Straight Arrow Connector 141"/>
            <p:cNvCxnSpPr>
              <a:cxnSpLocks noChangeShapeType="1"/>
            </p:cNvCxnSpPr>
            <p:nvPr/>
          </p:nvCxnSpPr>
          <p:spPr bwMode="auto">
            <a:xfrm rot="5400000">
              <a:off x="4752755" y="1520459"/>
              <a:ext cx="318977" cy="1063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Arrow Connector 142"/>
            <p:cNvCxnSpPr>
              <a:cxnSpLocks noChangeShapeType="1"/>
            </p:cNvCxnSpPr>
            <p:nvPr/>
          </p:nvCxnSpPr>
          <p:spPr bwMode="auto">
            <a:xfrm rot="5400000" flipH="1" flipV="1">
              <a:off x="4944140" y="1329069"/>
              <a:ext cx="329610" cy="956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9" name="Straight Connector 143"/>
            <p:cNvCxnSpPr>
              <a:cxnSpLocks noChangeShapeType="1"/>
            </p:cNvCxnSpPr>
            <p:nvPr/>
          </p:nvCxnSpPr>
          <p:spPr bwMode="auto">
            <a:xfrm rot="16200000" flipH="1">
              <a:off x="4965409" y="1446029"/>
              <a:ext cx="106325" cy="850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0" name="AutoShape 95"/>
          <p:cNvSpPr>
            <a:spLocks noChangeArrowheads="1"/>
          </p:cNvSpPr>
          <p:nvPr/>
        </p:nvSpPr>
        <p:spPr bwMode="auto">
          <a:xfrm>
            <a:off x="-8042" y="4594034"/>
            <a:ext cx="1582197" cy="304800"/>
          </a:xfrm>
          <a:prstGeom prst="roundRect">
            <a:avLst>
              <a:gd name="adj" fmla="val 9319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45597" rIns="0" bIns="45597"/>
          <a:lstStyle/>
          <a:p>
            <a:pPr algn="ctr">
              <a:lnSpc>
                <a:spcPct val="85000"/>
              </a:lnSpc>
              <a:spcAft>
                <a:spcPct val="70000"/>
              </a:spcAft>
              <a:buFont typeface="Wingdings" pitchFamily="2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Non contiguous Battle Field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45" name="AutoShape 95"/>
          <p:cNvSpPr>
            <a:spLocks noChangeArrowheads="1"/>
          </p:cNvSpPr>
          <p:nvPr/>
        </p:nvSpPr>
        <p:spPr bwMode="auto">
          <a:xfrm>
            <a:off x="685996" y="5841713"/>
            <a:ext cx="1203325" cy="640308"/>
          </a:xfrm>
          <a:prstGeom prst="roundRect">
            <a:avLst>
              <a:gd name="adj" fmla="val 9319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45597" rIns="0" bIns="45597"/>
          <a:lstStyle/>
          <a:p>
            <a:pPr algn="ctr">
              <a:lnSpc>
                <a:spcPct val="85000"/>
              </a:lnSpc>
              <a:spcAft>
                <a:spcPct val="70000"/>
              </a:spcAft>
              <a:buFont typeface="Wingdings" pitchFamily="2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360 Degree Fight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50" name="AutoShape 95"/>
          <p:cNvSpPr>
            <a:spLocks noChangeArrowheads="1"/>
          </p:cNvSpPr>
          <p:nvPr/>
        </p:nvSpPr>
        <p:spPr bwMode="auto">
          <a:xfrm>
            <a:off x="6600825" y="5727626"/>
            <a:ext cx="2581275" cy="335486"/>
          </a:xfrm>
          <a:prstGeom prst="roundRect">
            <a:avLst>
              <a:gd name="adj" fmla="val 9319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45597" rIns="0" bIns="45597"/>
          <a:lstStyle/>
          <a:p>
            <a:pPr algn="ctr">
              <a:lnSpc>
                <a:spcPct val="85000"/>
              </a:lnSpc>
              <a:spcAft>
                <a:spcPct val="70000"/>
              </a:spcAft>
              <a:buFont typeface="Wingdings" pitchFamily="2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Enemy has changed: multi-tiered, decentralized cells to maximize opportunities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55" name="AutoShape 95"/>
          <p:cNvSpPr>
            <a:spLocks noChangeArrowheads="1"/>
          </p:cNvSpPr>
          <p:nvPr/>
        </p:nvSpPr>
        <p:spPr bwMode="auto">
          <a:xfrm>
            <a:off x="7382905" y="3217526"/>
            <a:ext cx="1770927" cy="640308"/>
          </a:xfrm>
          <a:prstGeom prst="roundRect">
            <a:avLst>
              <a:gd name="adj" fmla="val 9319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45597" rIns="0" bIns="45597"/>
          <a:lstStyle/>
          <a:p>
            <a:pPr algn="ctr">
              <a:lnSpc>
                <a:spcPct val="85000"/>
              </a:lnSpc>
              <a:spcAft>
                <a:spcPct val="70000"/>
              </a:spcAft>
              <a:buFont typeface="Wingdings" pitchFamily="2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Operational Environment changed: Wide Area Security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56" name="AutoShape 95"/>
          <p:cNvSpPr>
            <a:spLocks noChangeArrowheads="1"/>
          </p:cNvSpPr>
          <p:nvPr/>
        </p:nvSpPr>
        <p:spPr bwMode="auto">
          <a:xfrm>
            <a:off x="7392447" y="2019407"/>
            <a:ext cx="1713053" cy="304800"/>
          </a:xfrm>
          <a:prstGeom prst="roundRect">
            <a:avLst>
              <a:gd name="adj" fmla="val 9319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45597" rIns="0" bIns="45597"/>
          <a:lstStyle/>
          <a:p>
            <a:pPr algn="ctr">
              <a:lnSpc>
                <a:spcPct val="85000"/>
              </a:lnSpc>
              <a:spcAft>
                <a:spcPct val="70000"/>
              </a:spcAft>
              <a:buFont typeface="Wingdings" pitchFamily="2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AOC: Operational Adaptability to maintain the initiative </a:t>
            </a:r>
            <a:endParaRPr lang="en-US" sz="900" b="1" dirty="0">
              <a:solidFill>
                <a:srgbClr val="000000"/>
              </a:solidFill>
            </a:endParaRPr>
          </a:p>
        </p:txBody>
      </p:sp>
      <p:grpSp>
        <p:nvGrpSpPr>
          <p:cNvPr id="4" name="Group 120"/>
          <p:cNvGrpSpPr>
            <a:grpSpLocks/>
          </p:cNvGrpSpPr>
          <p:nvPr/>
        </p:nvGrpSpPr>
        <p:grpSpPr bwMode="auto">
          <a:xfrm rot="13942962">
            <a:off x="6580013" y="1868502"/>
            <a:ext cx="388723" cy="1281767"/>
            <a:chOff x="4864807" y="1212113"/>
            <a:chExt cx="291986" cy="529863"/>
          </a:xfrm>
        </p:grpSpPr>
        <p:cxnSp>
          <p:nvCxnSpPr>
            <p:cNvPr id="58" name="Straight Arrow Connector 121"/>
            <p:cNvCxnSpPr>
              <a:cxnSpLocks noChangeShapeType="1"/>
            </p:cNvCxnSpPr>
            <p:nvPr/>
          </p:nvCxnSpPr>
          <p:spPr bwMode="auto">
            <a:xfrm rot="5400000">
              <a:off x="4758480" y="1529326"/>
              <a:ext cx="318977" cy="1063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9" name="Straight Arrow Connector 122"/>
            <p:cNvCxnSpPr>
              <a:cxnSpLocks noChangeShapeType="1"/>
            </p:cNvCxnSpPr>
            <p:nvPr/>
          </p:nvCxnSpPr>
          <p:spPr bwMode="auto">
            <a:xfrm rot="5400000" flipH="1" flipV="1">
              <a:off x="4944140" y="1329069"/>
              <a:ext cx="329610" cy="956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0" name="Straight Connector 123"/>
            <p:cNvCxnSpPr>
              <a:cxnSpLocks noChangeShapeType="1"/>
            </p:cNvCxnSpPr>
            <p:nvPr/>
          </p:nvCxnSpPr>
          <p:spPr bwMode="auto">
            <a:xfrm rot="16200000" flipH="1">
              <a:off x="4966903" y="1440296"/>
              <a:ext cx="106325" cy="850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124"/>
          <p:cNvGrpSpPr>
            <a:grpSpLocks/>
          </p:cNvGrpSpPr>
          <p:nvPr/>
        </p:nvGrpSpPr>
        <p:grpSpPr bwMode="auto">
          <a:xfrm rot="3851792">
            <a:off x="2325885" y="4807996"/>
            <a:ext cx="354540" cy="1317692"/>
            <a:chOff x="4859088" y="1212113"/>
            <a:chExt cx="297709" cy="520996"/>
          </a:xfrm>
        </p:grpSpPr>
        <p:cxnSp>
          <p:nvCxnSpPr>
            <p:cNvPr id="42" name="Straight Arrow Connector 125"/>
            <p:cNvCxnSpPr>
              <a:cxnSpLocks noChangeShapeType="1"/>
            </p:cNvCxnSpPr>
            <p:nvPr/>
          </p:nvCxnSpPr>
          <p:spPr bwMode="auto">
            <a:xfrm rot="5400000">
              <a:off x="4752761" y="1520459"/>
              <a:ext cx="318977" cy="1063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3" name="Straight Arrow Connector 126"/>
            <p:cNvCxnSpPr>
              <a:cxnSpLocks noChangeShapeType="1"/>
            </p:cNvCxnSpPr>
            <p:nvPr/>
          </p:nvCxnSpPr>
          <p:spPr bwMode="auto">
            <a:xfrm rot="5400000" flipH="1" flipV="1">
              <a:off x="4944144" y="1329069"/>
              <a:ext cx="329610" cy="956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" name="Straight Connector 127"/>
            <p:cNvCxnSpPr>
              <a:cxnSpLocks noChangeShapeType="1"/>
            </p:cNvCxnSpPr>
            <p:nvPr/>
          </p:nvCxnSpPr>
          <p:spPr bwMode="auto">
            <a:xfrm rot="16200000" flipH="1">
              <a:off x="4967693" y="1431263"/>
              <a:ext cx="106325" cy="850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" name="Group 136"/>
          <p:cNvGrpSpPr>
            <a:grpSpLocks/>
          </p:cNvGrpSpPr>
          <p:nvPr/>
        </p:nvGrpSpPr>
        <p:grpSpPr bwMode="auto">
          <a:xfrm rot="15833065" flipH="1">
            <a:off x="6520719" y="2622861"/>
            <a:ext cx="408468" cy="1232362"/>
            <a:chOff x="4859542" y="1209177"/>
            <a:chExt cx="287569" cy="539200"/>
          </a:xfrm>
        </p:grpSpPr>
        <p:cxnSp>
          <p:nvCxnSpPr>
            <p:cNvPr id="52" name="Straight Arrow Connector 137"/>
            <p:cNvCxnSpPr>
              <a:cxnSpLocks noChangeShapeType="1"/>
            </p:cNvCxnSpPr>
            <p:nvPr/>
          </p:nvCxnSpPr>
          <p:spPr bwMode="auto">
            <a:xfrm rot="5400000">
              <a:off x="4753215" y="1535727"/>
              <a:ext cx="318977" cy="1063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3" name="Straight Arrow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4934458" y="1326133"/>
              <a:ext cx="329610" cy="956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" name="Straight Connector 139"/>
            <p:cNvCxnSpPr>
              <a:cxnSpLocks noChangeShapeType="1"/>
            </p:cNvCxnSpPr>
            <p:nvPr/>
          </p:nvCxnSpPr>
          <p:spPr bwMode="auto">
            <a:xfrm rot="16200000" flipH="1">
              <a:off x="4953185" y="1438542"/>
              <a:ext cx="106325" cy="850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" name="Group 136"/>
          <p:cNvGrpSpPr>
            <a:grpSpLocks/>
          </p:cNvGrpSpPr>
          <p:nvPr/>
        </p:nvGrpSpPr>
        <p:grpSpPr bwMode="auto">
          <a:xfrm rot="17890677" flipH="1">
            <a:off x="6241901" y="4679178"/>
            <a:ext cx="408468" cy="1487377"/>
            <a:chOff x="4859542" y="1209177"/>
            <a:chExt cx="287569" cy="539200"/>
          </a:xfrm>
        </p:grpSpPr>
        <p:cxnSp>
          <p:nvCxnSpPr>
            <p:cNvPr id="66" name="Straight Arrow Connector 137"/>
            <p:cNvCxnSpPr>
              <a:cxnSpLocks noChangeShapeType="1"/>
            </p:cNvCxnSpPr>
            <p:nvPr/>
          </p:nvCxnSpPr>
          <p:spPr bwMode="auto">
            <a:xfrm rot="5400000">
              <a:off x="4753215" y="1535727"/>
              <a:ext cx="318977" cy="1063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7" name="Straight Arrow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4934458" y="1326133"/>
              <a:ext cx="329610" cy="956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8" name="Straight Connector 139"/>
            <p:cNvCxnSpPr>
              <a:cxnSpLocks noChangeShapeType="1"/>
            </p:cNvCxnSpPr>
            <p:nvPr/>
          </p:nvCxnSpPr>
          <p:spPr bwMode="auto">
            <a:xfrm rot="16200000" flipH="1">
              <a:off x="4953185" y="1438542"/>
              <a:ext cx="106325" cy="850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46" name="Picture 45" descr="2samarraf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533" y="2295297"/>
            <a:ext cx="3910796" cy="292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385529025_ra7GF-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8192" y="4886521"/>
            <a:ext cx="1344531" cy="87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 descr="army_afghanistan800_0727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07207" y="931827"/>
            <a:ext cx="1692441" cy="112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 descr="article-page-main-ehow-images-a05-dp-vv-define-military-leadership-800x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25" y="3368245"/>
            <a:ext cx="1331088" cy="119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Picture 60" descr="winsurgency09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16" y="1632040"/>
            <a:ext cx="1736203" cy="126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61" descr="1645_t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803494"/>
            <a:ext cx="1768022" cy="1056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Picture 9" descr="http://upload.wikimedia.org/wikipedia/commons/thumb/7/79/TRADOC_patch.svg/220px-TRADOC_patch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7322161" y="2318773"/>
            <a:ext cx="926687" cy="9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 descr="https://www.benning.army.mil/webreview/v2/images/FORSCO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9654" y="2293315"/>
            <a:ext cx="894346" cy="9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36"/>
          <p:cNvGrpSpPr>
            <a:grpSpLocks/>
          </p:cNvGrpSpPr>
          <p:nvPr/>
        </p:nvGrpSpPr>
        <p:grpSpPr bwMode="auto">
          <a:xfrm rot="16792732" flipH="1">
            <a:off x="6564963" y="3463517"/>
            <a:ext cx="408468" cy="1232362"/>
            <a:chOff x="4859542" y="1209177"/>
            <a:chExt cx="287569" cy="539200"/>
          </a:xfrm>
        </p:grpSpPr>
        <p:cxnSp>
          <p:nvCxnSpPr>
            <p:cNvPr id="57" name="Straight Arrow Connector 137"/>
            <p:cNvCxnSpPr>
              <a:cxnSpLocks noChangeShapeType="1"/>
            </p:cNvCxnSpPr>
            <p:nvPr/>
          </p:nvCxnSpPr>
          <p:spPr bwMode="auto">
            <a:xfrm rot="5400000">
              <a:off x="4753215" y="1535727"/>
              <a:ext cx="318977" cy="1063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5" name="Straight Arrow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4934458" y="1326133"/>
              <a:ext cx="329610" cy="956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9" name="Straight Connector 139"/>
            <p:cNvCxnSpPr>
              <a:cxnSpLocks noChangeShapeType="1"/>
            </p:cNvCxnSpPr>
            <p:nvPr/>
          </p:nvCxnSpPr>
          <p:spPr bwMode="auto">
            <a:xfrm rot="16200000" flipH="1">
              <a:off x="4953185" y="1438542"/>
              <a:ext cx="106325" cy="850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70" name="Picture 69" descr="CCTT_2009_2.gif"/>
          <p:cNvPicPr>
            <a:picLocks noChangeAspect="1"/>
          </p:cNvPicPr>
          <p:nvPr/>
        </p:nvPicPr>
        <p:blipFill>
          <a:blip r:embed="rId11" cstate="print"/>
          <a:srcRect b="5750"/>
          <a:stretch>
            <a:fillRect/>
          </a:stretch>
        </p:blipFill>
        <p:spPr>
          <a:xfrm>
            <a:off x="7464002" y="3571659"/>
            <a:ext cx="1286707" cy="82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AutoShape 95"/>
          <p:cNvSpPr>
            <a:spLocks noChangeArrowheads="1"/>
          </p:cNvSpPr>
          <p:nvPr/>
        </p:nvSpPr>
        <p:spPr bwMode="auto">
          <a:xfrm>
            <a:off x="7291759" y="4414405"/>
            <a:ext cx="1677174" cy="335486"/>
          </a:xfrm>
          <a:prstGeom prst="roundRect">
            <a:avLst>
              <a:gd name="adj" fmla="val 9319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45597" rIns="0" bIns="45597"/>
          <a:lstStyle/>
          <a:p>
            <a:pPr algn="ctr">
              <a:lnSpc>
                <a:spcPct val="85000"/>
              </a:lnSpc>
              <a:spcAft>
                <a:spcPct val="70000"/>
              </a:spcAft>
              <a:buFont typeface="Wingdings" pitchFamily="2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Improved Virtual simulation </a:t>
            </a:r>
            <a:r>
              <a:rPr lang="en-US" sz="900" b="1" dirty="0" err="1" smtClean="0">
                <a:solidFill>
                  <a:srgbClr val="000000"/>
                </a:solidFill>
              </a:rPr>
              <a:t>capabilites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73" name="Title 1"/>
          <p:cNvSpPr>
            <a:spLocks noGrp="1"/>
          </p:cNvSpPr>
          <p:nvPr>
            <p:ph type="title" idx="4294967295"/>
          </p:nvPr>
        </p:nvSpPr>
        <p:spPr>
          <a:xfrm>
            <a:off x="4183862" y="-99015"/>
            <a:ext cx="4933244" cy="9144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cs typeface="Times New Roman" charset="0"/>
              </a:rPr>
              <a:t>The Right Time for an</a:t>
            </a:r>
            <a:br>
              <a:rPr lang="en-US" sz="2400" dirty="0" smtClean="0">
                <a:solidFill>
                  <a:schemeClr val="bg1"/>
                </a:solidFill>
                <a:cs typeface="Times New Roman" charset="0"/>
              </a:rPr>
            </a:br>
            <a:r>
              <a:rPr lang="en-US" sz="2400" dirty="0" smtClean="0">
                <a:solidFill>
                  <a:schemeClr val="bg1"/>
                </a:solidFill>
                <a:cs typeface="Times New Roman" charset="0"/>
              </a:rPr>
              <a:t> Analysis of Alternatives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Times New Roman" charset="0"/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 idx="4294967295"/>
          </p:nvPr>
        </p:nvSpPr>
        <p:spPr>
          <a:xfrm>
            <a:off x="857250" y="0"/>
            <a:ext cx="7429500" cy="82491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Right Time for New Gunnery and Marksmanship Training Strategies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4c68ca97-96d5-4197-ab0e-8e72ddf559ec">A holistic look that considers the systemic nature of gunnery training.
</Description0>
    <Training_x002f_Education_x0020_System xmlns="4c68ca97-96d5-4197-ab0e-8e72ddf559ec">MCoE Initiatives – 21st Century Training</Training_x002f_Education_x0020_System>
    <Organization xmlns="4c68ca97-96d5-4197-ab0e-8e72ddf559ec">316th</Organiz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6E7AB905A024297816AED10AAFB25" ma:contentTypeVersion="3" ma:contentTypeDescription="Create a new document." ma:contentTypeScope="" ma:versionID="f8247e2248175e8781909d78c37819a5">
  <xsd:schema xmlns:xsd="http://www.w3.org/2001/XMLSchema" xmlns:p="http://schemas.microsoft.com/office/2006/metadata/properties" xmlns:ns2="4c68ca97-96d5-4197-ab0e-8e72ddf559ec" targetNamespace="http://schemas.microsoft.com/office/2006/metadata/properties" ma:root="true" ma:fieldsID="e04e46d192ece17ea1de471e1f302954" ns2:_="">
    <xsd:import namespace="4c68ca97-96d5-4197-ab0e-8e72ddf559ec"/>
    <xsd:element name="properties">
      <xsd:complexType>
        <xsd:sequence>
          <xsd:element name="documentManagement">
            <xsd:complexType>
              <xsd:all>
                <xsd:element ref="ns2:Organization"/>
                <xsd:element ref="ns2:Training_x002f_Education_x0020_System"/>
                <xsd:element ref="ns2:Description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c68ca97-96d5-4197-ab0e-8e72ddf559ec" elementFormDefault="qualified">
    <xsd:import namespace="http://schemas.microsoft.com/office/2006/documentManagement/types"/>
    <xsd:element name="Organization" ma:index="8" ma:displayName="Organization" ma:format="RadioButtons" ma:internalName="Organization">
      <xsd:simpleType>
        <xsd:restriction base="dms:Choice">
          <xsd:enumeration value="CDID"/>
          <xsd:enumeration value="DOT"/>
          <xsd:enumeration value="DOTD"/>
          <xsd:enumeration value="NCOA"/>
          <xsd:enumeration value="RTB"/>
          <xsd:enumeration value="192nd"/>
          <xsd:enumeration value="194th"/>
          <xsd:enumeration value="197th"/>
          <xsd:enumeration value="198th"/>
          <xsd:enumeration value="199th"/>
          <xsd:enumeration value="316th"/>
        </xsd:restriction>
      </xsd:simpleType>
    </xsd:element>
    <xsd:element name="Training_x002f_Education_x0020_System" ma:index="9" ma:displayName="Training/Education System" ma:default="Leadership Development - (OES) Officer Education System, Officer Candidate School (OCS)" ma:format="RadioButtons" ma:internalName="Training_x002f_Education_x0020_System">
      <xsd:simpleType>
        <xsd:restriction base="dms:Choice">
          <xsd:enumeration value="Leadership Development - (OES) Officer Education System, Officer Candidate School (OCS)"/>
          <xsd:enumeration value="Leadership Development - (OES) Officer Education System, IBOLC"/>
          <xsd:enumeration value="Leadership Development - (OES) Officer Education System, ABOLC"/>
          <xsd:enumeration value="Leadership Development - (OES) Officer Education System, MCCC"/>
          <xsd:enumeration value="Leadership Development - (OES) Officer Education System, Sct Ldrs/RSLC/ARC"/>
          <xsd:enumeration value="Leadership Development - (NCOES) NonCommisioned Officer Education System, Warrior Leaders Course (WLC)"/>
          <xsd:enumeration value="Leadership Development - (NCOES) NonCommisioned Officer Education System, Advanced Leaders Course (ALC)"/>
          <xsd:enumeration value="Leadership Development - (NCOES) NonCommisioned Officer Education System, Senior Leaders Course (SLC)"/>
          <xsd:enumeration value="Leadership Development - (NCOES) NonCommisioned Officer Education System, Sct Ldrs/RSLC/ARC"/>
          <xsd:enumeration value="Leadership Development - Ranger"/>
          <xsd:enumeration value="MCoE Initiatives - Squad - Foundation of the Decisive Force"/>
          <xsd:enumeration value="MCoE Initiatives – Army 2020"/>
          <xsd:enumeration value="MCoE Initiatives – 21st Century Training"/>
          <xsd:enumeration value="MCoE Initiatives – 21st Century Leader Development"/>
          <xsd:enumeration value="Initial Military Training (IMT) - Basic Training"/>
          <xsd:enumeration value="Initial Military Training (IMT) - Armor OSUT/AIT"/>
          <xsd:enumeration value="Initial Military Training (IMT) - Infantry OSUT/AIT"/>
          <xsd:enumeration value="Combat Skills/Functional Training (CST) – M2/M3 Bradley Fighting Vehicle"/>
          <xsd:enumeration value="Combat Skills/Functional Training (CST) - Heavy Weapons Leaders Course"/>
          <xsd:enumeration value="Combat Skills/Functional Training (CST) - Master Gunner Course"/>
          <xsd:enumeration value="Combat Skills/Functional Training (CST) - Combatives"/>
          <xsd:enumeration value="Combat Skills/Functional Training (CST) - Mortar Leader Course"/>
          <xsd:enumeration value="Combat Skills/Functional Training (CST) - Mechanized/Stryker Leader Course/MGS"/>
          <xsd:enumeration value="Combat Skills/Functional Training (CST) – Sniper"/>
          <xsd:enumeration value="Combat Skills/Functional Training (CST) – SUGV/SUAS"/>
          <xsd:enumeration value="Combat Skills/Functional Training (CST) - Airborne, Pathfinder, Jumpmaster"/>
          <xsd:enumeration value="Doctrine/Training Development - Training Development"/>
          <xsd:enumeration value="Doctrine/Training Development - Doctrine Upda"/>
        </xsd:restriction>
      </xsd:simpleType>
    </xsd:element>
    <xsd:element name="Description0" ma:index="10" ma:displayName="Description" ma:description="The description will appear on the Public ATN site, so it needs to be clear, concise, and geared towards an Army wide audience.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C69EF7C-70B8-44FB-85A2-4D22B25FB8F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4c68ca97-96d5-4197-ab0e-8e72ddf559ec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2F803B4-EE96-46E3-BB99-F61C4506D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95D5ED-581A-48C2-9FDD-2DDCFC426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68ca97-96d5-4197-ab0e-8e72ddf559e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22255</TotalTime>
  <Words>462</Words>
  <Application>Microsoft Office PowerPoint</Application>
  <PresentationFormat>On-screen Show (4:3)</PresentationFormat>
  <Paragraphs>34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Slide 1</vt:lpstr>
      <vt:lpstr>The Right Time for an  Analysis of Alternatives  </vt:lpstr>
    </vt:vector>
  </TitlesOfParts>
  <Company>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AoA Recommendations to Director</dc:title>
  <dc:subject>Analysis of Alternatives, Unstabilized Gunnery</dc:subject>
  <dc:creator>Stephen Krivitsky</dc:creator>
  <cp:keywords>AoA, Gunnery, Unstabilized Gunnery</cp:keywords>
  <dc:description>Under development.</dc:description>
  <cp:lastModifiedBy>richard.d.turner</cp:lastModifiedBy>
  <cp:revision>1469</cp:revision>
  <cp:lastPrinted>2011-08-26T15:42:01Z</cp:lastPrinted>
  <dcterms:created xsi:type="dcterms:W3CDTF">2011-01-27T15:16:43Z</dcterms:created>
  <dcterms:modified xsi:type="dcterms:W3CDTF">2012-12-20T14:03:03Z</dcterms:modified>
  <cp:category>Gunnery</cp:category>
  <cp:contentType>Document</cp:contentType>
  <cp:contentStatus>Working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0x010100D036E7AB905A024297816AED10AAFB25</vt:lpwstr>
  </property>
</Properties>
</file>