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media/image29.jpg" ContentType="image/jpg"/>
  <Override PartName="/ppt/media/image40.jpg" ContentType="image/jpg"/>
  <Override PartName="/ppt/media/image4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10" r:id="rId2"/>
    <p:sldId id="308" r:id="rId3"/>
    <p:sldId id="426" r:id="rId4"/>
    <p:sldId id="427" r:id="rId5"/>
    <p:sldId id="428" r:id="rId6"/>
    <p:sldId id="429" r:id="rId7"/>
    <p:sldId id="374" r:id="rId8"/>
    <p:sldId id="420" r:id="rId9"/>
    <p:sldId id="348" r:id="rId10"/>
    <p:sldId id="381" r:id="rId11"/>
    <p:sldId id="383" r:id="rId12"/>
    <p:sldId id="421" r:id="rId13"/>
    <p:sldId id="422" r:id="rId14"/>
    <p:sldId id="423" r:id="rId15"/>
    <p:sldId id="352" r:id="rId16"/>
    <p:sldId id="424" r:id="rId17"/>
    <p:sldId id="402" r:id="rId18"/>
    <p:sldId id="431" r:id="rId19"/>
    <p:sldId id="339" r:id="rId20"/>
    <p:sldId id="430" r:id="rId21"/>
    <p:sldId id="432" r:id="rId22"/>
    <p:sldId id="433" r:id="rId23"/>
    <p:sldId id="416" r:id="rId24"/>
    <p:sldId id="401" r:id="rId25"/>
    <p:sldId id="351" r:id="rId26"/>
    <p:sldId id="321" r:id="rId27"/>
    <p:sldId id="382" r:id="rId28"/>
    <p:sldId id="392"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FF"/>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970" autoAdjust="0"/>
    <p:restoredTop sz="94073" autoAdjust="0"/>
  </p:normalViewPr>
  <p:slideViewPr>
    <p:cSldViewPr snapToGrid="0">
      <p:cViewPr varScale="1">
        <p:scale>
          <a:sx n="94" d="100"/>
          <a:sy n="94" d="100"/>
        </p:scale>
        <p:origin x="710" y="86"/>
      </p:cViewPr>
      <p:guideLst>
        <p:guide orient="horz" pos="2184"/>
        <p:guide pos="2880"/>
      </p:guideLst>
    </p:cSldViewPr>
  </p:slideViewPr>
  <p:notesTextViewPr>
    <p:cViewPr>
      <p:scale>
        <a:sx n="100" d="100"/>
        <a:sy n="100" d="100"/>
      </p:scale>
      <p:origin x="0" y="0"/>
    </p:cViewPr>
  </p:notesTextViewPr>
  <p:sorterViewPr>
    <p:cViewPr varScale="1">
      <p:scale>
        <a:sx n="1" d="1"/>
        <a:sy n="1" d="1"/>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A86E01-1979-475A-90D7-66964DD0E7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989EBD67-F2F4-43A7-BA77-677C8098D610}">
      <dgm:prSet phldrT="[Text]" custT="1"/>
      <dgm:spPr/>
      <dgm:t>
        <a:bodyPr/>
        <a:lstStyle/>
        <a:p>
          <a:r>
            <a:rPr lang="en-US" sz="1200" dirty="0">
              <a:latin typeface=" Arial"/>
            </a:rPr>
            <a:t>TF S4 and FSC CDR Friction (Roles and Responsibilities)</a:t>
          </a:r>
        </a:p>
      </dgm:t>
    </dgm:pt>
    <dgm:pt modelId="{E824A99B-F2FB-462A-A9C4-619418D5B85E}" type="parTrans" cxnId="{F3AE0F7B-7DFF-41F4-BECE-7DEF0B8D82FD}">
      <dgm:prSet/>
      <dgm:spPr/>
      <dgm:t>
        <a:bodyPr/>
        <a:lstStyle/>
        <a:p>
          <a:endParaRPr lang="en-US"/>
        </a:p>
      </dgm:t>
    </dgm:pt>
    <dgm:pt modelId="{4F2187B4-6D4C-46E8-AF79-CAAA0F9F62B5}" type="sibTrans" cxnId="{F3AE0F7B-7DFF-41F4-BECE-7DEF0B8D82FD}">
      <dgm:prSet/>
      <dgm:spPr/>
      <dgm:t>
        <a:bodyPr/>
        <a:lstStyle/>
        <a:p>
          <a:endParaRPr lang="en-US"/>
        </a:p>
      </dgm:t>
    </dgm:pt>
    <dgm:pt modelId="{69E65342-3839-4230-A137-B797166A8A3D}">
      <dgm:prSet phldrT="[Text]" custT="1"/>
      <dgm:spPr>
        <a:solidFill>
          <a:schemeClr val="bg1">
            <a:lumMod val="50000"/>
          </a:schemeClr>
        </a:solidFill>
      </dgm:spPr>
      <dgm:t>
        <a:bodyPr/>
        <a:lstStyle/>
        <a:p>
          <a:r>
            <a:rPr lang="en-US" sz="1200" dirty="0">
              <a:latin typeface=" Arial"/>
            </a:rPr>
            <a:t>Overuse of FSC Distribution PLT and underuse of Alpha  Company Transportation PLT</a:t>
          </a:r>
        </a:p>
      </dgm:t>
    </dgm:pt>
    <dgm:pt modelId="{D05E82A9-F313-4C30-BC85-E18FCCA00837}" type="parTrans" cxnId="{C88F73B0-7D2B-41D9-AAFA-122649EBE913}">
      <dgm:prSet/>
      <dgm:spPr/>
      <dgm:t>
        <a:bodyPr/>
        <a:lstStyle/>
        <a:p>
          <a:endParaRPr lang="en-US"/>
        </a:p>
      </dgm:t>
    </dgm:pt>
    <dgm:pt modelId="{E4421855-EDF1-42DE-8144-4BB95D52DE62}" type="sibTrans" cxnId="{C88F73B0-7D2B-41D9-AAFA-122649EBE913}">
      <dgm:prSet/>
      <dgm:spPr/>
      <dgm:t>
        <a:bodyPr/>
        <a:lstStyle/>
        <a:p>
          <a:endParaRPr lang="en-US"/>
        </a:p>
      </dgm:t>
    </dgm:pt>
    <dgm:pt modelId="{9C84EEF5-57FE-4FC2-A3B3-622A6E50AB8B}">
      <dgm:prSet phldrT="[Text]" custT="1"/>
      <dgm:spPr>
        <a:solidFill>
          <a:srgbClr val="00B0F0"/>
        </a:solidFill>
      </dgm:spPr>
      <dgm:t>
        <a:bodyPr/>
        <a:lstStyle/>
        <a:p>
          <a:r>
            <a:rPr lang="en-US" sz="1200" dirty="0">
              <a:latin typeface=" Arial"/>
            </a:rPr>
            <a:t>Technical Abilities of FSC Mechanics</a:t>
          </a:r>
        </a:p>
        <a:p>
          <a:r>
            <a:rPr lang="en-US" sz="1200" dirty="0">
              <a:latin typeface=" Arial"/>
            </a:rPr>
            <a:t>(Not Fixing Forward) Evacuating repairs to FMC in SQDN</a:t>
          </a:r>
        </a:p>
      </dgm:t>
    </dgm:pt>
    <dgm:pt modelId="{AA9B5E68-CAFF-4F66-8A72-ABD21509EEEB}" type="parTrans" cxnId="{344EE736-4048-4A9F-8B17-C502D5B02073}">
      <dgm:prSet/>
      <dgm:spPr/>
      <dgm:t>
        <a:bodyPr/>
        <a:lstStyle/>
        <a:p>
          <a:endParaRPr lang="en-US"/>
        </a:p>
      </dgm:t>
    </dgm:pt>
    <dgm:pt modelId="{03C43101-6370-410C-9EFE-B31E2DDFDED1}" type="sibTrans" cxnId="{344EE736-4048-4A9F-8B17-C502D5B02073}">
      <dgm:prSet/>
      <dgm:spPr/>
      <dgm:t>
        <a:bodyPr/>
        <a:lstStyle/>
        <a:p>
          <a:endParaRPr lang="en-US"/>
        </a:p>
      </dgm:t>
    </dgm:pt>
    <dgm:pt modelId="{ACB75422-4D92-4388-A571-C6797D3DCD85}">
      <dgm:prSet phldrT="[Text]" custT="1"/>
      <dgm:spPr/>
      <dgm:t>
        <a:bodyPr/>
        <a:lstStyle/>
        <a:p>
          <a:r>
            <a:rPr lang="en-US" sz="1200" dirty="0">
              <a:latin typeface=" Arial"/>
            </a:rPr>
            <a:t>Terms of Reference WRT command and support relationship between the SQDN and Maneuver BN</a:t>
          </a:r>
        </a:p>
      </dgm:t>
    </dgm:pt>
    <dgm:pt modelId="{D5669D04-49C4-4AE6-93AD-C0DF41CDD1A5}" type="parTrans" cxnId="{66B9A588-F458-4140-9732-2187BD0A322D}">
      <dgm:prSet/>
      <dgm:spPr/>
      <dgm:t>
        <a:bodyPr/>
        <a:lstStyle/>
        <a:p>
          <a:endParaRPr lang="en-US"/>
        </a:p>
      </dgm:t>
    </dgm:pt>
    <dgm:pt modelId="{97C6F527-ADF7-4D2E-B364-72411F64436F}" type="sibTrans" cxnId="{66B9A588-F458-4140-9732-2187BD0A322D}">
      <dgm:prSet/>
      <dgm:spPr/>
      <dgm:t>
        <a:bodyPr/>
        <a:lstStyle/>
        <a:p>
          <a:endParaRPr lang="en-US"/>
        </a:p>
      </dgm:t>
    </dgm:pt>
    <dgm:pt modelId="{49B16779-98AB-44BB-9CE9-54C8F77B340B}">
      <dgm:prSet phldrT="[Text]" custT="1"/>
      <dgm:spPr>
        <a:solidFill>
          <a:srgbClr val="00B050"/>
        </a:solidFill>
      </dgm:spPr>
      <dgm:t>
        <a:bodyPr/>
        <a:lstStyle/>
        <a:p>
          <a:pPr algn="ctr"/>
          <a:r>
            <a:rPr lang="en-US" sz="1200" dirty="0">
              <a:latin typeface=" Arial"/>
            </a:rPr>
            <a:t>Forecasting and Conducting Logistics Estimates</a:t>
          </a:r>
        </a:p>
      </dgm:t>
    </dgm:pt>
    <dgm:pt modelId="{9772C63C-2BC1-4C29-A1D2-01B8322A33ED}" type="parTrans" cxnId="{9C4BC270-9653-4077-A4E3-EC0C691346D0}">
      <dgm:prSet/>
      <dgm:spPr/>
      <dgm:t>
        <a:bodyPr/>
        <a:lstStyle/>
        <a:p>
          <a:endParaRPr lang="en-US"/>
        </a:p>
      </dgm:t>
    </dgm:pt>
    <dgm:pt modelId="{81E625B4-29A4-454F-A407-7852ADFBF79F}" type="sibTrans" cxnId="{9C4BC270-9653-4077-A4E3-EC0C691346D0}">
      <dgm:prSet/>
      <dgm:spPr/>
      <dgm:t>
        <a:bodyPr/>
        <a:lstStyle/>
        <a:p>
          <a:endParaRPr lang="en-US"/>
        </a:p>
      </dgm:t>
    </dgm:pt>
    <dgm:pt modelId="{ABC9C993-E9CE-4083-A6DA-4A4A93BD49ED}" type="pres">
      <dgm:prSet presAssocID="{1AA86E01-1979-475A-90D7-66964DD0E7A2}" presName="diagram" presStyleCnt="0">
        <dgm:presLayoutVars>
          <dgm:dir/>
          <dgm:resizeHandles val="exact"/>
        </dgm:presLayoutVars>
      </dgm:prSet>
      <dgm:spPr/>
      <dgm:t>
        <a:bodyPr/>
        <a:lstStyle/>
        <a:p>
          <a:endParaRPr lang="en-US"/>
        </a:p>
      </dgm:t>
    </dgm:pt>
    <dgm:pt modelId="{0482AF0E-66FC-4AA3-9817-04B65E3153E4}" type="pres">
      <dgm:prSet presAssocID="{989EBD67-F2F4-43A7-BA77-677C8098D610}" presName="node" presStyleLbl="node1" presStyleIdx="0" presStyleCnt="5" custScaleX="95398" custLinFactX="184219" custLinFactNeighborX="200000" custLinFactNeighborY="1286">
        <dgm:presLayoutVars>
          <dgm:bulletEnabled val="1"/>
        </dgm:presLayoutVars>
      </dgm:prSet>
      <dgm:spPr/>
      <dgm:t>
        <a:bodyPr/>
        <a:lstStyle/>
        <a:p>
          <a:endParaRPr lang="en-US"/>
        </a:p>
      </dgm:t>
    </dgm:pt>
    <dgm:pt modelId="{9E6F0441-616E-491A-A96A-2F1E35BADE0F}" type="pres">
      <dgm:prSet presAssocID="{4F2187B4-6D4C-46E8-AF79-CAAA0F9F62B5}" presName="sibTrans" presStyleCnt="0"/>
      <dgm:spPr/>
    </dgm:pt>
    <dgm:pt modelId="{9D897C3F-3F3B-4404-AE32-EC107FE157D0}" type="pres">
      <dgm:prSet presAssocID="{69E65342-3839-4230-A137-B797166A8A3D}" presName="node" presStyleLbl="node1" presStyleIdx="1" presStyleCnt="5" custScaleX="84500" custLinFactX="16334" custLinFactNeighborX="100000" custLinFactNeighborY="487">
        <dgm:presLayoutVars>
          <dgm:bulletEnabled val="1"/>
        </dgm:presLayoutVars>
      </dgm:prSet>
      <dgm:spPr/>
      <dgm:t>
        <a:bodyPr/>
        <a:lstStyle/>
        <a:p>
          <a:endParaRPr lang="en-US"/>
        </a:p>
      </dgm:t>
    </dgm:pt>
    <dgm:pt modelId="{6F51FB6F-D6BA-4333-8810-E8147CE56D1B}" type="pres">
      <dgm:prSet presAssocID="{E4421855-EDF1-42DE-8144-4BB95D52DE62}" presName="sibTrans" presStyleCnt="0"/>
      <dgm:spPr/>
    </dgm:pt>
    <dgm:pt modelId="{E54CBABA-0272-474C-B52D-3AEFFE6B3E62}" type="pres">
      <dgm:prSet presAssocID="{9C84EEF5-57FE-4FC2-A3B3-622A6E50AB8B}" presName="node" presStyleLbl="node1" presStyleIdx="2" presStyleCnt="5" custScaleX="89759" custLinFactNeighborX="99146" custLinFactNeighborY="-1224">
        <dgm:presLayoutVars>
          <dgm:bulletEnabled val="1"/>
        </dgm:presLayoutVars>
      </dgm:prSet>
      <dgm:spPr/>
      <dgm:t>
        <a:bodyPr/>
        <a:lstStyle/>
        <a:p>
          <a:endParaRPr lang="en-US"/>
        </a:p>
      </dgm:t>
    </dgm:pt>
    <dgm:pt modelId="{42555BD0-58DF-49CC-9E50-40CB615FFEC1}" type="pres">
      <dgm:prSet presAssocID="{03C43101-6370-410C-9EFE-B31E2DDFDED1}" presName="sibTrans" presStyleCnt="0"/>
      <dgm:spPr/>
    </dgm:pt>
    <dgm:pt modelId="{F08F4B0D-0CF5-4C69-AD24-0F888B39AFEA}" type="pres">
      <dgm:prSet presAssocID="{ACB75422-4D92-4388-A571-C6797D3DCD85}" presName="node" presStyleLbl="node1" presStyleIdx="3" presStyleCnt="5" custScaleX="96945" custLinFactX="-100000" custLinFactNeighborX="-195842" custLinFactNeighborY="0">
        <dgm:presLayoutVars>
          <dgm:bulletEnabled val="1"/>
        </dgm:presLayoutVars>
      </dgm:prSet>
      <dgm:spPr/>
      <dgm:t>
        <a:bodyPr/>
        <a:lstStyle/>
        <a:p>
          <a:endParaRPr lang="en-US"/>
        </a:p>
      </dgm:t>
    </dgm:pt>
    <dgm:pt modelId="{D24CB04C-5E3E-4AB7-983D-D6CAF7C8C15D}" type="pres">
      <dgm:prSet presAssocID="{97C6F527-ADF7-4D2E-B364-72411F64436F}" presName="sibTrans" presStyleCnt="0"/>
      <dgm:spPr/>
    </dgm:pt>
    <dgm:pt modelId="{C447A0A3-D685-4988-B796-EB804578E0D6}" type="pres">
      <dgm:prSet presAssocID="{49B16779-98AB-44BB-9CE9-54C8F77B340B}" presName="node" presStyleLbl="node1" presStyleIdx="4" presStyleCnt="5" custScaleX="59099" custLinFactX="-200000" custLinFactNeighborX="-295688" custLinFactNeighborY="-338">
        <dgm:presLayoutVars>
          <dgm:bulletEnabled val="1"/>
        </dgm:presLayoutVars>
      </dgm:prSet>
      <dgm:spPr/>
      <dgm:t>
        <a:bodyPr/>
        <a:lstStyle/>
        <a:p>
          <a:endParaRPr lang="en-US"/>
        </a:p>
      </dgm:t>
    </dgm:pt>
  </dgm:ptLst>
  <dgm:cxnLst>
    <dgm:cxn modelId="{344EE736-4048-4A9F-8B17-C502D5B02073}" srcId="{1AA86E01-1979-475A-90D7-66964DD0E7A2}" destId="{9C84EEF5-57FE-4FC2-A3B3-622A6E50AB8B}" srcOrd="2" destOrd="0" parTransId="{AA9B5E68-CAFF-4F66-8A72-ABD21509EEEB}" sibTransId="{03C43101-6370-410C-9EFE-B31E2DDFDED1}"/>
    <dgm:cxn modelId="{AA2AD4F4-E1B1-4043-9D1A-FD5D4143BAF1}" type="presOf" srcId="{ACB75422-4D92-4388-A571-C6797D3DCD85}" destId="{F08F4B0D-0CF5-4C69-AD24-0F888B39AFEA}" srcOrd="0" destOrd="0" presId="urn:microsoft.com/office/officeart/2005/8/layout/default"/>
    <dgm:cxn modelId="{8E04BF02-2B06-4C70-A2D4-ABE6F3A8543B}" type="presOf" srcId="{49B16779-98AB-44BB-9CE9-54C8F77B340B}" destId="{C447A0A3-D685-4988-B796-EB804578E0D6}" srcOrd="0" destOrd="0" presId="urn:microsoft.com/office/officeart/2005/8/layout/default"/>
    <dgm:cxn modelId="{F3AE0F7B-7DFF-41F4-BECE-7DEF0B8D82FD}" srcId="{1AA86E01-1979-475A-90D7-66964DD0E7A2}" destId="{989EBD67-F2F4-43A7-BA77-677C8098D610}" srcOrd="0" destOrd="0" parTransId="{E824A99B-F2FB-462A-A9C4-619418D5B85E}" sibTransId="{4F2187B4-6D4C-46E8-AF79-CAAA0F9F62B5}"/>
    <dgm:cxn modelId="{9C4BC270-9653-4077-A4E3-EC0C691346D0}" srcId="{1AA86E01-1979-475A-90D7-66964DD0E7A2}" destId="{49B16779-98AB-44BB-9CE9-54C8F77B340B}" srcOrd="4" destOrd="0" parTransId="{9772C63C-2BC1-4C29-A1D2-01B8322A33ED}" sibTransId="{81E625B4-29A4-454F-A407-7852ADFBF79F}"/>
    <dgm:cxn modelId="{A5CA4AFE-D57B-44F1-8351-498BF3B094EF}" type="presOf" srcId="{9C84EEF5-57FE-4FC2-A3B3-622A6E50AB8B}" destId="{E54CBABA-0272-474C-B52D-3AEFFE6B3E62}" srcOrd="0" destOrd="0" presId="urn:microsoft.com/office/officeart/2005/8/layout/default"/>
    <dgm:cxn modelId="{8019E06C-1EF9-40C1-8425-14C32B8556B9}" type="presOf" srcId="{989EBD67-F2F4-43A7-BA77-677C8098D610}" destId="{0482AF0E-66FC-4AA3-9817-04B65E3153E4}" srcOrd="0" destOrd="0" presId="urn:microsoft.com/office/officeart/2005/8/layout/default"/>
    <dgm:cxn modelId="{66B9A588-F458-4140-9732-2187BD0A322D}" srcId="{1AA86E01-1979-475A-90D7-66964DD0E7A2}" destId="{ACB75422-4D92-4388-A571-C6797D3DCD85}" srcOrd="3" destOrd="0" parTransId="{D5669D04-49C4-4AE6-93AD-C0DF41CDD1A5}" sibTransId="{97C6F527-ADF7-4D2E-B364-72411F64436F}"/>
    <dgm:cxn modelId="{60E3DBCB-4350-4A7E-9F67-E8A0528999AB}" type="presOf" srcId="{69E65342-3839-4230-A137-B797166A8A3D}" destId="{9D897C3F-3F3B-4404-AE32-EC107FE157D0}" srcOrd="0" destOrd="0" presId="urn:microsoft.com/office/officeart/2005/8/layout/default"/>
    <dgm:cxn modelId="{C88F73B0-7D2B-41D9-AAFA-122649EBE913}" srcId="{1AA86E01-1979-475A-90D7-66964DD0E7A2}" destId="{69E65342-3839-4230-A137-B797166A8A3D}" srcOrd="1" destOrd="0" parTransId="{D05E82A9-F313-4C30-BC85-E18FCCA00837}" sibTransId="{E4421855-EDF1-42DE-8144-4BB95D52DE62}"/>
    <dgm:cxn modelId="{7098BD6A-7AFA-4917-8DE6-171DAF8F4A16}" type="presOf" srcId="{1AA86E01-1979-475A-90D7-66964DD0E7A2}" destId="{ABC9C993-E9CE-4083-A6DA-4A4A93BD49ED}" srcOrd="0" destOrd="0" presId="urn:microsoft.com/office/officeart/2005/8/layout/default"/>
    <dgm:cxn modelId="{ADA9C632-CF44-4BF6-BBAC-27879C8D7A62}" type="presParOf" srcId="{ABC9C993-E9CE-4083-A6DA-4A4A93BD49ED}" destId="{0482AF0E-66FC-4AA3-9817-04B65E3153E4}" srcOrd="0" destOrd="0" presId="urn:microsoft.com/office/officeart/2005/8/layout/default"/>
    <dgm:cxn modelId="{045290D9-0822-44A2-8551-CA07EE89B388}" type="presParOf" srcId="{ABC9C993-E9CE-4083-A6DA-4A4A93BD49ED}" destId="{9E6F0441-616E-491A-A96A-2F1E35BADE0F}" srcOrd="1" destOrd="0" presId="urn:microsoft.com/office/officeart/2005/8/layout/default"/>
    <dgm:cxn modelId="{A1393007-867A-43D3-93E6-8C1CD0BC29B9}" type="presParOf" srcId="{ABC9C993-E9CE-4083-A6DA-4A4A93BD49ED}" destId="{9D897C3F-3F3B-4404-AE32-EC107FE157D0}" srcOrd="2" destOrd="0" presId="urn:microsoft.com/office/officeart/2005/8/layout/default"/>
    <dgm:cxn modelId="{0EF1D3FA-A5C5-40C7-BAA3-5D17FF35DB75}" type="presParOf" srcId="{ABC9C993-E9CE-4083-A6DA-4A4A93BD49ED}" destId="{6F51FB6F-D6BA-4333-8810-E8147CE56D1B}" srcOrd="3" destOrd="0" presId="urn:microsoft.com/office/officeart/2005/8/layout/default"/>
    <dgm:cxn modelId="{B773282B-E2B2-4D68-8C9F-B3665DA8C8C6}" type="presParOf" srcId="{ABC9C993-E9CE-4083-A6DA-4A4A93BD49ED}" destId="{E54CBABA-0272-474C-B52D-3AEFFE6B3E62}" srcOrd="4" destOrd="0" presId="urn:microsoft.com/office/officeart/2005/8/layout/default"/>
    <dgm:cxn modelId="{FA5A358E-764C-47F4-8C93-C0BA102B4F64}" type="presParOf" srcId="{ABC9C993-E9CE-4083-A6DA-4A4A93BD49ED}" destId="{42555BD0-58DF-49CC-9E50-40CB615FFEC1}" srcOrd="5" destOrd="0" presId="urn:microsoft.com/office/officeart/2005/8/layout/default"/>
    <dgm:cxn modelId="{E3601F7A-C667-4F55-94C9-4223D661BFDB}" type="presParOf" srcId="{ABC9C993-E9CE-4083-A6DA-4A4A93BD49ED}" destId="{F08F4B0D-0CF5-4C69-AD24-0F888B39AFEA}" srcOrd="6" destOrd="0" presId="urn:microsoft.com/office/officeart/2005/8/layout/default"/>
    <dgm:cxn modelId="{3582CECC-39AD-4C1F-A518-8B4FDDB898DF}" type="presParOf" srcId="{ABC9C993-E9CE-4083-A6DA-4A4A93BD49ED}" destId="{D24CB04C-5E3E-4AB7-983D-D6CAF7C8C15D}" srcOrd="7" destOrd="0" presId="urn:microsoft.com/office/officeart/2005/8/layout/default"/>
    <dgm:cxn modelId="{38A0EDE0-EA67-4DA9-B95B-87CEFBA85D4F}" type="presParOf" srcId="{ABC9C993-E9CE-4083-A6DA-4A4A93BD49ED}" destId="{C447A0A3-D685-4988-B796-EB804578E0D6}" srcOrd="8"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39E8EB-C344-4E8C-80A4-5ED1FA09638F}"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50D19D3D-20F8-4E87-9246-6BC309AC715D}">
      <dgm:prSet phldrT="[Text]" custT="1"/>
      <dgm:spPr/>
      <dgm:t>
        <a:bodyPr/>
        <a:lstStyle/>
        <a:p>
          <a:r>
            <a:rPr lang="en-US" sz="1600" dirty="0"/>
            <a:t>Recommended Solutions to Achieve Proactive Sustainment and Maximize Operational Reach </a:t>
          </a:r>
        </a:p>
      </dgm:t>
    </dgm:pt>
    <dgm:pt modelId="{C5937AB9-C6A5-46F3-9815-6AAAF2DDEC63}" type="parTrans" cxnId="{3DA62B4D-DA61-4AE0-AC4E-B525CFAA6956}">
      <dgm:prSet/>
      <dgm:spPr/>
      <dgm:t>
        <a:bodyPr/>
        <a:lstStyle/>
        <a:p>
          <a:endParaRPr lang="en-US" sz="1000"/>
        </a:p>
      </dgm:t>
    </dgm:pt>
    <dgm:pt modelId="{F0C4F777-473E-4B08-B6C1-C8FDC52FB0D8}" type="sibTrans" cxnId="{3DA62B4D-DA61-4AE0-AC4E-B525CFAA6956}">
      <dgm:prSet/>
      <dgm:spPr/>
      <dgm:t>
        <a:bodyPr/>
        <a:lstStyle/>
        <a:p>
          <a:endParaRPr lang="en-US" sz="1000"/>
        </a:p>
      </dgm:t>
    </dgm:pt>
    <dgm:pt modelId="{B726DC96-82CF-4FE4-9BF7-3799AF821ECD}">
      <dgm:prSet phldrT="[Text]" custT="1"/>
      <dgm:spPr/>
      <dgm:t>
        <a:bodyPr/>
        <a:lstStyle/>
        <a:p>
          <a:pPr algn="ctr"/>
          <a:r>
            <a:rPr lang="en-US" sz="1200" b="1" u="sng" dirty="0">
              <a:latin typeface=" Arial"/>
            </a:rPr>
            <a:t>FTCP Operations</a:t>
          </a:r>
          <a:endParaRPr lang="en-US" sz="1200" b="1" u="sng" dirty="0"/>
        </a:p>
      </dgm:t>
    </dgm:pt>
    <dgm:pt modelId="{5B830CB9-5F38-46CD-A919-73252CD2D9D3}" type="parTrans" cxnId="{372E5D44-E67C-47CC-A765-0B85A53C62F3}">
      <dgm:prSet/>
      <dgm:spPr/>
      <dgm:t>
        <a:bodyPr/>
        <a:lstStyle/>
        <a:p>
          <a:endParaRPr lang="en-US" sz="1000"/>
        </a:p>
      </dgm:t>
    </dgm:pt>
    <dgm:pt modelId="{02F9374D-C8B4-479E-9848-9C0DF60BBE5B}" type="sibTrans" cxnId="{372E5D44-E67C-47CC-A765-0B85A53C62F3}">
      <dgm:prSet/>
      <dgm:spPr/>
      <dgm:t>
        <a:bodyPr/>
        <a:lstStyle/>
        <a:p>
          <a:endParaRPr lang="en-US" sz="1000"/>
        </a:p>
      </dgm:t>
    </dgm:pt>
    <dgm:pt modelId="{A7C0A2E9-BE3C-4453-8A64-923EFCABB01A}">
      <dgm:prSet phldrT="[Text]" custT="1"/>
      <dgm:spPr/>
      <dgm:t>
        <a:bodyPr/>
        <a:lstStyle/>
        <a:p>
          <a:pPr algn="ctr"/>
          <a:r>
            <a:rPr lang="en-US" sz="1200" b="1" u="sng" dirty="0">
              <a:latin typeface=" Arial"/>
            </a:rPr>
            <a:t>CTCP Operations </a:t>
          </a:r>
          <a:endParaRPr lang="en-US" sz="1200" b="1" u="sng" dirty="0"/>
        </a:p>
      </dgm:t>
    </dgm:pt>
    <dgm:pt modelId="{4B63FAFF-5912-4666-9041-736F57D2D0DF}" type="parTrans" cxnId="{C033A0A1-75C2-4287-8D3D-067235F0CEDB}">
      <dgm:prSet/>
      <dgm:spPr/>
      <dgm:t>
        <a:bodyPr/>
        <a:lstStyle/>
        <a:p>
          <a:endParaRPr lang="en-US" sz="1000"/>
        </a:p>
      </dgm:t>
    </dgm:pt>
    <dgm:pt modelId="{4FE008F9-192D-4183-A61A-1ED7E138C6BC}" type="sibTrans" cxnId="{C033A0A1-75C2-4287-8D3D-067235F0CEDB}">
      <dgm:prSet/>
      <dgm:spPr/>
      <dgm:t>
        <a:bodyPr/>
        <a:lstStyle/>
        <a:p>
          <a:endParaRPr lang="en-US" sz="1000"/>
        </a:p>
      </dgm:t>
    </dgm:pt>
    <dgm:pt modelId="{E5241168-9E93-4AAD-8C0D-506DC8DE9205}">
      <dgm:prSet custT="1"/>
      <dgm:spPr/>
      <dgm:t>
        <a:bodyPr/>
        <a:lstStyle/>
        <a:p>
          <a:pPr algn="l"/>
          <a:r>
            <a:rPr lang="en-US" sz="1000" dirty="0">
              <a:latin typeface=" Arial"/>
            </a:rPr>
            <a:t>Select the right mix of commodity experts on the FTCP team. A food operations NCO, ammo handler, fuel handler, and supply specialist can provide the expertise needed for commodity management to organize the requested items for push/pull to the CTCP or LRP</a:t>
          </a:r>
        </a:p>
      </dgm:t>
    </dgm:pt>
    <dgm:pt modelId="{2BE5102E-4AFD-462B-B178-A49C442B59EB}" type="parTrans" cxnId="{288AB483-CC3E-4CAD-AD5D-EAC1436F9EB2}">
      <dgm:prSet/>
      <dgm:spPr/>
      <dgm:t>
        <a:bodyPr/>
        <a:lstStyle/>
        <a:p>
          <a:endParaRPr lang="en-US" sz="1000"/>
        </a:p>
      </dgm:t>
    </dgm:pt>
    <dgm:pt modelId="{D9DA339D-3E6F-483F-ACA6-5F8CB1C89D81}" type="sibTrans" cxnId="{288AB483-CC3E-4CAD-AD5D-EAC1436F9EB2}">
      <dgm:prSet/>
      <dgm:spPr/>
      <dgm:t>
        <a:bodyPr/>
        <a:lstStyle/>
        <a:p>
          <a:endParaRPr lang="en-US" sz="1000"/>
        </a:p>
      </dgm:t>
    </dgm:pt>
    <dgm:pt modelId="{6001A3E6-4795-4B3A-A970-873DB30BCFF8}">
      <dgm:prSet custT="1"/>
      <dgm:spPr/>
      <dgm:t>
        <a:bodyPr/>
        <a:lstStyle/>
        <a:p>
          <a:pPr algn="l"/>
          <a:r>
            <a:rPr lang="en-US" sz="1000" dirty="0">
              <a:latin typeface=" Arial"/>
            </a:rPr>
            <a:t>Use LRPs to facilitate simultaneous vice sequential distribution operations</a:t>
          </a:r>
        </a:p>
      </dgm:t>
    </dgm:pt>
    <dgm:pt modelId="{FF05B293-C228-4080-97C8-2F4AACDBBDE2}" type="parTrans" cxnId="{6AA7214C-6B60-4CE7-9973-7BF0A060CCE3}">
      <dgm:prSet/>
      <dgm:spPr/>
      <dgm:t>
        <a:bodyPr/>
        <a:lstStyle/>
        <a:p>
          <a:endParaRPr lang="en-US" sz="1000"/>
        </a:p>
      </dgm:t>
    </dgm:pt>
    <dgm:pt modelId="{B364371F-955B-4A44-8CB9-B438991A51B0}" type="sibTrans" cxnId="{6AA7214C-6B60-4CE7-9973-7BF0A060CCE3}">
      <dgm:prSet/>
      <dgm:spPr/>
      <dgm:t>
        <a:bodyPr/>
        <a:lstStyle/>
        <a:p>
          <a:endParaRPr lang="en-US" sz="1000"/>
        </a:p>
      </dgm:t>
    </dgm:pt>
    <dgm:pt modelId="{ED64A57F-6725-4260-A333-26B222A754DA}">
      <dgm:prSet custT="1"/>
      <dgm:spPr/>
      <dgm:t>
        <a:bodyPr/>
        <a:lstStyle/>
        <a:p>
          <a:pPr algn="l"/>
          <a:r>
            <a:rPr lang="en-US" sz="1000" dirty="0">
              <a:latin typeface=" Arial"/>
            </a:rPr>
            <a:t>Use flat rack, HIPPO, and MFS exchange to decrease turnaround time</a:t>
          </a:r>
        </a:p>
      </dgm:t>
    </dgm:pt>
    <dgm:pt modelId="{52FE88A9-3C0C-428E-91C4-923D58538CFD}" type="parTrans" cxnId="{B3D2970D-D9FE-48D5-8FFA-C67E9F67695B}">
      <dgm:prSet/>
      <dgm:spPr/>
      <dgm:t>
        <a:bodyPr/>
        <a:lstStyle/>
        <a:p>
          <a:endParaRPr lang="en-US" sz="1000"/>
        </a:p>
      </dgm:t>
    </dgm:pt>
    <dgm:pt modelId="{404F65C7-B973-4809-9135-E6231A092E11}" type="sibTrans" cxnId="{B3D2970D-D9FE-48D5-8FFA-C67E9F67695B}">
      <dgm:prSet/>
      <dgm:spPr/>
      <dgm:t>
        <a:bodyPr/>
        <a:lstStyle/>
        <a:p>
          <a:endParaRPr lang="en-US" sz="1000"/>
        </a:p>
      </dgm:t>
    </dgm:pt>
    <dgm:pt modelId="{5B7B1F71-1603-4527-B331-F3A68CEA73E4}">
      <dgm:prSet custT="1"/>
      <dgm:spPr/>
      <dgm:t>
        <a:bodyPr/>
        <a:lstStyle/>
        <a:p>
          <a:pPr algn="ctr"/>
          <a:r>
            <a:rPr lang="en-US" sz="1200" b="1" u="sng" dirty="0">
              <a:solidFill>
                <a:schemeClr val="tx1"/>
              </a:solidFill>
              <a:latin typeface=" Arial"/>
            </a:rPr>
            <a:t>Relationships</a:t>
          </a:r>
        </a:p>
      </dgm:t>
    </dgm:pt>
    <dgm:pt modelId="{1E6F9A37-430A-468B-B439-94EE5FA30078}" type="parTrans" cxnId="{E08E9818-E4F7-44EA-A81F-8596F07973CC}">
      <dgm:prSet/>
      <dgm:spPr/>
      <dgm:t>
        <a:bodyPr/>
        <a:lstStyle/>
        <a:p>
          <a:endParaRPr lang="en-US" sz="1000"/>
        </a:p>
      </dgm:t>
    </dgm:pt>
    <dgm:pt modelId="{C72C16E7-AFA1-48B8-B5A2-20988B28FD83}" type="sibTrans" cxnId="{E08E9818-E4F7-44EA-A81F-8596F07973CC}">
      <dgm:prSet/>
      <dgm:spPr/>
      <dgm:t>
        <a:bodyPr/>
        <a:lstStyle/>
        <a:p>
          <a:endParaRPr lang="en-US" sz="1000"/>
        </a:p>
      </dgm:t>
    </dgm:pt>
    <dgm:pt modelId="{A27A51D0-4DE1-401E-8931-579698FC12B8}">
      <dgm:prSet custT="1"/>
      <dgm:spPr/>
      <dgm:t>
        <a:bodyPr/>
        <a:lstStyle/>
        <a:p>
          <a:pPr algn="l"/>
          <a:r>
            <a:rPr lang="en-US" sz="1000" dirty="0">
              <a:latin typeface=" Arial"/>
            </a:rPr>
            <a:t>Clearly define command and support relationships between the SQDN, FSC and maneuver battalions with a formal MOA and Terms of Reference</a:t>
          </a:r>
        </a:p>
      </dgm:t>
    </dgm:pt>
    <dgm:pt modelId="{7FA9A2B0-7DB3-42CF-8542-B003C7653661}" type="parTrans" cxnId="{37DC13EA-2BA1-487D-9590-09388C544EB8}">
      <dgm:prSet/>
      <dgm:spPr/>
      <dgm:t>
        <a:bodyPr/>
        <a:lstStyle/>
        <a:p>
          <a:endParaRPr lang="en-US" sz="1000"/>
        </a:p>
      </dgm:t>
    </dgm:pt>
    <dgm:pt modelId="{DB1E587C-0CF7-4215-B3E1-68289DAC706D}" type="sibTrans" cxnId="{37DC13EA-2BA1-487D-9590-09388C544EB8}">
      <dgm:prSet/>
      <dgm:spPr/>
      <dgm:t>
        <a:bodyPr/>
        <a:lstStyle/>
        <a:p>
          <a:endParaRPr lang="en-US" sz="1000"/>
        </a:p>
      </dgm:t>
    </dgm:pt>
    <dgm:pt modelId="{8BB5554A-893D-454E-A149-6547D7FF3AA3}">
      <dgm:prSet custT="1"/>
      <dgm:spPr/>
      <dgm:t>
        <a:bodyPr/>
        <a:lstStyle/>
        <a:p>
          <a:pPr algn="l"/>
          <a:r>
            <a:rPr lang="en-US" sz="1000" dirty="0">
              <a:latin typeface=" Arial"/>
            </a:rPr>
            <a:t>SQDN and FSC elements must routinely train together to include low-density MOS training for maintainers</a:t>
          </a:r>
        </a:p>
      </dgm:t>
    </dgm:pt>
    <dgm:pt modelId="{0E53EB32-97D6-425E-8F0C-E482774DF0AD}" type="parTrans" cxnId="{DE596DEE-72BF-4729-9988-6296BD0FBD9B}">
      <dgm:prSet/>
      <dgm:spPr/>
      <dgm:t>
        <a:bodyPr/>
        <a:lstStyle/>
        <a:p>
          <a:endParaRPr lang="en-US" sz="1000"/>
        </a:p>
      </dgm:t>
    </dgm:pt>
    <dgm:pt modelId="{0383C287-D0F6-46DA-815B-1E0F9138667C}" type="sibTrans" cxnId="{DE596DEE-72BF-4729-9988-6296BD0FBD9B}">
      <dgm:prSet/>
      <dgm:spPr/>
      <dgm:t>
        <a:bodyPr/>
        <a:lstStyle/>
        <a:p>
          <a:endParaRPr lang="en-US" sz="1000"/>
        </a:p>
      </dgm:t>
    </dgm:pt>
    <dgm:pt modelId="{CEE7DFB2-DF17-4084-8F37-AB6399B12381}">
      <dgm:prSet custT="1"/>
      <dgm:spPr/>
      <dgm:t>
        <a:bodyPr/>
        <a:lstStyle/>
        <a:p>
          <a:pPr algn="l"/>
          <a:endParaRPr lang="en-US" sz="1000" dirty="0">
            <a:latin typeface=" Arial"/>
          </a:endParaRPr>
        </a:p>
      </dgm:t>
    </dgm:pt>
    <dgm:pt modelId="{77D6F540-15D3-45BE-8A26-35E27ABE3045}" type="parTrans" cxnId="{B559D122-6D6C-4BE3-A93D-BFC40BC2516E}">
      <dgm:prSet/>
      <dgm:spPr/>
      <dgm:t>
        <a:bodyPr/>
        <a:lstStyle/>
        <a:p>
          <a:endParaRPr lang="en-US" sz="1000"/>
        </a:p>
      </dgm:t>
    </dgm:pt>
    <dgm:pt modelId="{5B773007-2AAB-4242-94CF-55ADA8662B1E}" type="sibTrans" cxnId="{B559D122-6D6C-4BE3-A93D-BFC40BC2516E}">
      <dgm:prSet/>
      <dgm:spPr/>
      <dgm:t>
        <a:bodyPr/>
        <a:lstStyle/>
        <a:p>
          <a:endParaRPr lang="en-US" sz="1000"/>
        </a:p>
      </dgm:t>
    </dgm:pt>
    <dgm:pt modelId="{03F6690A-B607-48A1-903A-63912773A831}">
      <dgm:prSet custT="1"/>
      <dgm:spPr/>
      <dgm:t>
        <a:bodyPr/>
        <a:lstStyle/>
        <a:p>
          <a:pPr algn="l"/>
          <a:endParaRPr lang="en-US" sz="1000" dirty="0">
            <a:latin typeface=" Arial"/>
          </a:endParaRPr>
        </a:p>
      </dgm:t>
    </dgm:pt>
    <dgm:pt modelId="{A05FF9FA-1AEA-4514-B1DE-0FEE4E27C082}" type="parTrans" cxnId="{772AB28E-FCA6-4451-B45F-00F1005B9F40}">
      <dgm:prSet/>
      <dgm:spPr/>
      <dgm:t>
        <a:bodyPr/>
        <a:lstStyle/>
        <a:p>
          <a:endParaRPr lang="en-US" sz="1000"/>
        </a:p>
      </dgm:t>
    </dgm:pt>
    <dgm:pt modelId="{2204B0FC-954F-4AF1-AADE-D2ECC1161714}" type="sibTrans" cxnId="{772AB28E-FCA6-4451-B45F-00F1005B9F40}">
      <dgm:prSet/>
      <dgm:spPr/>
      <dgm:t>
        <a:bodyPr/>
        <a:lstStyle/>
        <a:p>
          <a:endParaRPr lang="en-US" sz="1000"/>
        </a:p>
      </dgm:t>
    </dgm:pt>
    <dgm:pt modelId="{EAA72ED4-63EC-45D8-A29D-914372E52AA5}">
      <dgm:prSet custT="1"/>
      <dgm:spPr/>
      <dgm:t>
        <a:bodyPr/>
        <a:lstStyle/>
        <a:p>
          <a:pPr algn="l"/>
          <a:r>
            <a:rPr lang="en-US" sz="1000" dirty="0">
              <a:latin typeface=" Arial"/>
            </a:rPr>
            <a:t>Locate the FTCP at the SQDN to share communications assets and security</a:t>
          </a:r>
        </a:p>
      </dgm:t>
    </dgm:pt>
    <dgm:pt modelId="{1EED6C05-3F7B-4BED-B671-5123D31FD912}" type="parTrans" cxnId="{AAC5ECA2-D267-4208-A1ED-158515613237}">
      <dgm:prSet/>
      <dgm:spPr/>
      <dgm:t>
        <a:bodyPr/>
        <a:lstStyle/>
        <a:p>
          <a:endParaRPr lang="en-US" sz="1000"/>
        </a:p>
      </dgm:t>
    </dgm:pt>
    <dgm:pt modelId="{5BD4C6AA-A2AA-46B6-B22F-6F7275C58341}" type="sibTrans" cxnId="{AAC5ECA2-D267-4208-A1ED-158515613237}">
      <dgm:prSet/>
      <dgm:spPr/>
      <dgm:t>
        <a:bodyPr/>
        <a:lstStyle/>
        <a:p>
          <a:endParaRPr lang="en-US" sz="1000"/>
        </a:p>
      </dgm:t>
    </dgm:pt>
    <dgm:pt modelId="{5782C202-1A19-4740-AF5E-B7FCDF084CEF}">
      <dgm:prSet custT="1"/>
      <dgm:spPr/>
      <dgm:t>
        <a:bodyPr/>
        <a:lstStyle/>
        <a:p>
          <a:pPr algn="l"/>
          <a:endParaRPr lang="en-US" sz="1000" dirty="0">
            <a:latin typeface=" Arial"/>
          </a:endParaRPr>
        </a:p>
      </dgm:t>
    </dgm:pt>
    <dgm:pt modelId="{D86CDCE5-FAB9-47F8-9DC3-20A70C23196F}" type="parTrans" cxnId="{81069AC9-DC9D-4A69-B3D5-C74B0D3FA05D}">
      <dgm:prSet/>
      <dgm:spPr/>
      <dgm:t>
        <a:bodyPr/>
        <a:lstStyle/>
        <a:p>
          <a:endParaRPr lang="en-US" sz="1000"/>
        </a:p>
      </dgm:t>
    </dgm:pt>
    <dgm:pt modelId="{EFB8BF9D-2501-4C74-BB5C-53CABA2CD499}" type="sibTrans" cxnId="{81069AC9-DC9D-4A69-B3D5-C74B0D3FA05D}">
      <dgm:prSet/>
      <dgm:spPr/>
      <dgm:t>
        <a:bodyPr/>
        <a:lstStyle/>
        <a:p>
          <a:endParaRPr lang="en-US" sz="1000"/>
        </a:p>
      </dgm:t>
    </dgm:pt>
    <dgm:pt modelId="{E31BA0B4-F2EB-40B1-8417-5343E6ECCDD0}">
      <dgm:prSet custT="1"/>
      <dgm:spPr/>
      <dgm:t>
        <a:bodyPr/>
        <a:lstStyle/>
        <a:p>
          <a:pPr algn="l"/>
          <a:endParaRPr lang="en-US" sz="1000" dirty="0">
            <a:latin typeface=" Arial"/>
          </a:endParaRPr>
        </a:p>
      </dgm:t>
    </dgm:pt>
    <dgm:pt modelId="{B691E8C7-DF12-4772-89BE-3AAEDD7C60AC}" type="parTrans" cxnId="{480DCEB1-28F9-44D9-AA4F-783736413637}">
      <dgm:prSet/>
      <dgm:spPr/>
      <dgm:t>
        <a:bodyPr/>
        <a:lstStyle/>
        <a:p>
          <a:endParaRPr lang="en-US" sz="1000"/>
        </a:p>
      </dgm:t>
    </dgm:pt>
    <dgm:pt modelId="{01795317-6D90-4588-AD28-0590F4A2E755}" type="sibTrans" cxnId="{480DCEB1-28F9-44D9-AA4F-783736413637}">
      <dgm:prSet/>
      <dgm:spPr/>
      <dgm:t>
        <a:bodyPr/>
        <a:lstStyle/>
        <a:p>
          <a:endParaRPr lang="en-US" sz="1000"/>
        </a:p>
      </dgm:t>
    </dgm:pt>
    <dgm:pt modelId="{B76F15D7-7503-4EC8-9156-CDD69EEF11E7}">
      <dgm:prSet custT="1"/>
      <dgm:spPr/>
      <dgm:t>
        <a:bodyPr/>
        <a:lstStyle/>
        <a:p>
          <a:pPr algn="l"/>
          <a:r>
            <a:rPr lang="en-US" sz="1000" dirty="0">
              <a:latin typeface=" Arial"/>
            </a:rPr>
            <a:t>Use the TF S4 as the sustainment planner and the FSC CDR as the executer </a:t>
          </a:r>
        </a:p>
      </dgm:t>
    </dgm:pt>
    <dgm:pt modelId="{2FA727FC-6871-4AAF-B4A0-C10043C2B3E0}" type="sibTrans" cxnId="{78211411-8354-48CB-9F2C-EA6AE2067F9F}">
      <dgm:prSet/>
      <dgm:spPr/>
      <dgm:t>
        <a:bodyPr/>
        <a:lstStyle/>
        <a:p>
          <a:endParaRPr lang="en-US" sz="1000"/>
        </a:p>
      </dgm:t>
    </dgm:pt>
    <dgm:pt modelId="{0B4BF978-95AA-475C-B8BE-7341F86E8FD4}" type="parTrans" cxnId="{78211411-8354-48CB-9F2C-EA6AE2067F9F}">
      <dgm:prSet/>
      <dgm:spPr/>
      <dgm:t>
        <a:bodyPr/>
        <a:lstStyle/>
        <a:p>
          <a:endParaRPr lang="en-US" sz="1000"/>
        </a:p>
      </dgm:t>
    </dgm:pt>
    <dgm:pt modelId="{9C29CB91-EC10-4505-A9AB-CB9A4275764C}">
      <dgm:prSet custT="1"/>
      <dgm:spPr/>
      <dgm:t>
        <a:bodyPr/>
        <a:lstStyle/>
        <a:p>
          <a:pPr algn="l"/>
          <a:endParaRPr lang="en-US" sz="1000" dirty="0">
            <a:latin typeface=" Arial"/>
          </a:endParaRPr>
        </a:p>
      </dgm:t>
    </dgm:pt>
    <dgm:pt modelId="{3DFEFA34-6E2D-4DC8-8CCD-FA73E660AD24}" type="parTrans" cxnId="{37CB0128-FBF2-4D05-A351-03DA0506B5C9}">
      <dgm:prSet/>
      <dgm:spPr/>
      <dgm:t>
        <a:bodyPr/>
        <a:lstStyle/>
        <a:p>
          <a:endParaRPr lang="en-US" sz="1000"/>
        </a:p>
      </dgm:t>
    </dgm:pt>
    <dgm:pt modelId="{E04A98C6-5426-462B-A103-17648B2E1758}" type="sibTrans" cxnId="{37CB0128-FBF2-4D05-A351-03DA0506B5C9}">
      <dgm:prSet/>
      <dgm:spPr/>
      <dgm:t>
        <a:bodyPr/>
        <a:lstStyle/>
        <a:p>
          <a:endParaRPr lang="en-US" sz="1000"/>
        </a:p>
      </dgm:t>
    </dgm:pt>
    <dgm:pt modelId="{53FFA146-2F00-456C-A469-57AFD354B743}">
      <dgm:prSet custT="1"/>
      <dgm:spPr/>
      <dgm:t>
        <a:bodyPr/>
        <a:lstStyle/>
        <a:p>
          <a:pPr algn="l"/>
          <a:endParaRPr lang="en-US" sz="1000" dirty="0">
            <a:latin typeface=" Arial"/>
          </a:endParaRPr>
        </a:p>
      </dgm:t>
    </dgm:pt>
    <dgm:pt modelId="{41308F30-45F0-485F-BC71-D1805A62F35C}" type="parTrans" cxnId="{0AB91691-53B4-480F-B7C9-370FD5817A28}">
      <dgm:prSet/>
      <dgm:spPr/>
      <dgm:t>
        <a:bodyPr/>
        <a:lstStyle/>
        <a:p>
          <a:endParaRPr lang="en-US" sz="1000"/>
        </a:p>
      </dgm:t>
    </dgm:pt>
    <dgm:pt modelId="{03EB4841-1B76-4C38-925A-3CA1451B3FE5}" type="sibTrans" cxnId="{0AB91691-53B4-480F-B7C9-370FD5817A28}">
      <dgm:prSet/>
      <dgm:spPr/>
      <dgm:t>
        <a:bodyPr/>
        <a:lstStyle/>
        <a:p>
          <a:endParaRPr lang="en-US" sz="1000"/>
        </a:p>
      </dgm:t>
    </dgm:pt>
    <dgm:pt modelId="{7B06BC8F-CC10-4095-9C3F-FE7FE7DC820A}">
      <dgm:prSet custT="1"/>
      <dgm:spPr/>
      <dgm:t>
        <a:bodyPr/>
        <a:lstStyle/>
        <a:p>
          <a:pPr algn="l"/>
          <a:endParaRPr lang="en-US" sz="1000" dirty="0">
            <a:latin typeface=" Arial"/>
          </a:endParaRPr>
        </a:p>
      </dgm:t>
    </dgm:pt>
    <dgm:pt modelId="{0193F1CF-1488-47DE-BA60-B08EED1833DD}" type="parTrans" cxnId="{A73BD4D7-86A9-40F1-A4C9-0B26C722458A}">
      <dgm:prSet/>
      <dgm:spPr/>
      <dgm:t>
        <a:bodyPr/>
        <a:lstStyle/>
        <a:p>
          <a:endParaRPr lang="en-US" sz="1000"/>
        </a:p>
      </dgm:t>
    </dgm:pt>
    <dgm:pt modelId="{564AC3FA-DEF7-4BD5-8D7A-76BA42726304}" type="sibTrans" cxnId="{A73BD4D7-86A9-40F1-A4C9-0B26C722458A}">
      <dgm:prSet/>
      <dgm:spPr/>
      <dgm:t>
        <a:bodyPr/>
        <a:lstStyle/>
        <a:p>
          <a:endParaRPr lang="en-US" sz="1000"/>
        </a:p>
      </dgm:t>
    </dgm:pt>
    <dgm:pt modelId="{9C09AE87-FCA2-4063-BFD5-6B00BDFA5DAE}">
      <dgm:prSet custT="1"/>
      <dgm:spPr/>
      <dgm:t>
        <a:bodyPr/>
        <a:lstStyle/>
        <a:p>
          <a:pPr algn="l"/>
          <a:r>
            <a:rPr lang="en-US" sz="1000" dirty="0">
              <a:latin typeface=" Arial"/>
            </a:rPr>
            <a:t>Use FSC Maintainers to Fix Forward </a:t>
          </a:r>
        </a:p>
      </dgm:t>
    </dgm:pt>
    <dgm:pt modelId="{FFDAA8EA-9927-4A8D-98CA-36C045C37629}" type="parTrans" cxnId="{EE45777A-F600-452E-B5DA-8BB450661E25}">
      <dgm:prSet/>
      <dgm:spPr/>
      <dgm:t>
        <a:bodyPr/>
        <a:lstStyle/>
        <a:p>
          <a:endParaRPr lang="en-US" sz="1000"/>
        </a:p>
      </dgm:t>
    </dgm:pt>
    <dgm:pt modelId="{9B685290-AA8F-4D01-812D-4E5F8E59B37C}" type="sibTrans" cxnId="{EE45777A-F600-452E-B5DA-8BB450661E25}">
      <dgm:prSet/>
      <dgm:spPr/>
      <dgm:t>
        <a:bodyPr/>
        <a:lstStyle/>
        <a:p>
          <a:endParaRPr lang="en-US" sz="1000"/>
        </a:p>
      </dgm:t>
    </dgm:pt>
    <dgm:pt modelId="{3264FEA9-5F24-46A2-BED6-57E2D6D4D52B}">
      <dgm:prSet custT="1"/>
      <dgm:spPr/>
      <dgm:t>
        <a:bodyPr/>
        <a:lstStyle/>
        <a:p>
          <a:pPr algn="l"/>
          <a:endParaRPr lang="en-US" sz="1000" dirty="0">
            <a:latin typeface=" Arial"/>
          </a:endParaRPr>
        </a:p>
      </dgm:t>
    </dgm:pt>
    <dgm:pt modelId="{9CCC3630-C79B-4979-B9E8-D34D823A7BBB}" type="parTrans" cxnId="{E05BCEA7-5749-4ED5-A06F-28D2D5F02E7E}">
      <dgm:prSet/>
      <dgm:spPr/>
      <dgm:t>
        <a:bodyPr/>
        <a:lstStyle/>
        <a:p>
          <a:endParaRPr lang="en-US" sz="1000"/>
        </a:p>
      </dgm:t>
    </dgm:pt>
    <dgm:pt modelId="{72CEBB82-E1E1-4270-A9C9-35DA49BE350E}" type="sibTrans" cxnId="{E05BCEA7-5749-4ED5-A06F-28D2D5F02E7E}">
      <dgm:prSet/>
      <dgm:spPr/>
      <dgm:t>
        <a:bodyPr/>
        <a:lstStyle/>
        <a:p>
          <a:endParaRPr lang="en-US" sz="1000"/>
        </a:p>
      </dgm:t>
    </dgm:pt>
    <dgm:pt modelId="{F616CDC8-A538-4ED0-948F-FF2B52334361}">
      <dgm:prSet custT="1"/>
      <dgm:spPr/>
      <dgm:t>
        <a:bodyPr/>
        <a:lstStyle/>
        <a:p>
          <a:pPr algn="l"/>
          <a:endParaRPr lang="en-US" sz="1000" dirty="0">
            <a:latin typeface=" Arial"/>
          </a:endParaRPr>
        </a:p>
      </dgm:t>
    </dgm:pt>
    <dgm:pt modelId="{42CD1CD3-315C-44B4-B72B-4D46B963080B}" type="parTrans" cxnId="{31318165-8564-4ACB-8034-97976C76379F}">
      <dgm:prSet/>
      <dgm:spPr/>
      <dgm:t>
        <a:bodyPr/>
        <a:lstStyle/>
        <a:p>
          <a:endParaRPr lang="en-US" sz="1000"/>
        </a:p>
      </dgm:t>
    </dgm:pt>
    <dgm:pt modelId="{F2952935-A2F7-4AB3-BB00-D334CC218537}" type="sibTrans" cxnId="{31318165-8564-4ACB-8034-97976C76379F}">
      <dgm:prSet/>
      <dgm:spPr/>
      <dgm:t>
        <a:bodyPr/>
        <a:lstStyle/>
        <a:p>
          <a:endParaRPr lang="en-US" sz="1000"/>
        </a:p>
      </dgm:t>
    </dgm:pt>
    <dgm:pt modelId="{31EA28E7-C715-4286-BB49-BBE28D5D06E8}">
      <dgm:prSet custT="1"/>
      <dgm:spPr/>
      <dgm:t>
        <a:bodyPr/>
        <a:lstStyle/>
        <a:p>
          <a:pPr algn="l"/>
          <a:endParaRPr lang="en-US" sz="1000" dirty="0">
            <a:latin typeface=" Arial"/>
          </a:endParaRPr>
        </a:p>
      </dgm:t>
    </dgm:pt>
    <dgm:pt modelId="{25A01A20-AC6E-49E0-BBBA-20360D4B2B70}" type="parTrans" cxnId="{76A43526-A383-4659-BCD3-F7465C0ABAF4}">
      <dgm:prSet/>
      <dgm:spPr/>
      <dgm:t>
        <a:bodyPr/>
        <a:lstStyle/>
        <a:p>
          <a:endParaRPr lang="en-US" sz="1000"/>
        </a:p>
      </dgm:t>
    </dgm:pt>
    <dgm:pt modelId="{B16A2F44-72E6-49DE-A74B-FDA717FC4054}" type="sibTrans" cxnId="{76A43526-A383-4659-BCD3-F7465C0ABAF4}">
      <dgm:prSet/>
      <dgm:spPr/>
      <dgm:t>
        <a:bodyPr/>
        <a:lstStyle/>
        <a:p>
          <a:endParaRPr lang="en-US" sz="1000"/>
        </a:p>
      </dgm:t>
    </dgm:pt>
    <dgm:pt modelId="{57631E05-BB1D-4614-B7EA-BD4EEF9D2E0A}">
      <dgm:prSet phldrT="[Text]" custT="1"/>
      <dgm:spPr/>
      <dgm:t>
        <a:bodyPr/>
        <a:lstStyle/>
        <a:p>
          <a:pPr algn="ctr"/>
          <a:r>
            <a:rPr lang="en-US" sz="1200" b="1" u="sng" dirty="0">
              <a:latin typeface=" Arial"/>
            </a:rPr>
            <a:t>Logistics Planning</a:t>
          </a:r>
          <a:endParaRPr lang="en-US" sz="1200" b="1" u="sng" dirty="0"/>
        </a:p>
      </dgm:t>
    </dgm:pt>
    <dgm:pt modelId="{06568E01-95CE-4AD9-B836-0DA48065903E}" type="parTrans" cxnId="{7CD84746-73CC-4687-A76F-84A2C5DF644A}">
      <dgm:prSet/>
      <dgm:spPr/>
      <dgm:t>
        <a:bodyPr/>
        <a:lstStyle/>
        <a:p>
          <a:endParaRPr lang="en-US" sz="1000"/>
        </a:p>
      </dgm:t>
    </dgm:pt>
    <dgm:pt modelId="{5626365B-A1F3-49F6-AECA-6EEBDF8E2B94}" type="sibTrans" cxnId="{7CD84746-73CC-4687-A76F-84A2C5DF644A}">
      <dgm:prSet/>
      <dgm:spPr/>
      <dgm:t>
        <a:bodyPr/>
        <a:lstStyle/>
        <a:p>
          <a:endParaRPr lang="en-US" sz="1000"/>
        </a:p>
      </dgm:t>
    </dgm:pt>
    <dgm:pt modelId="{09F1BC02-5EFB-41BD-8D31-92F0079DC4FD}">
      <dgm:prSet custT="1"/>
      <dgm:spPr/>
      <dgm:t>
        <a:bodyPr/>
        <a:lstStyle/>
        <a:p>
          <a:pPr algn="l"/>
          <a:r>
            <a:rPr lang="en-US" sz="1000" dirty="0">
              <a:latin typeface=" Arial"/>
            </a:rPr>
            <a:t>Enforce production of accurate and continuous logistics running estimates to determine what is needed where and when</a:t>
          </a:r>
        </a:p>
      </dgm:t>
    </dgm:pt>
    <dgm:pt modelId="{E2667DDF-AD05-4E4C-875F-5191C5F7594C}" type="parTrans" cxnId="{21B91182-EDD6-4C94-83B2-7938D4C681BB}">
      <dgm:prSet/>
      <dgm:spPr/>
      <dgm:t>
        <a:bodyPr/>
        <a:lstStyle/>
        <a:p>
          <a:endParaRPr lang="en-US" sz="1000"/>
        </a:p>
      </dgm:t>
    </dgm:pt>
    <dgm:pt modelId="{AA6B0A8F-1333-4813-9DC9-346D4C2E5BFC}" type="sibTrans" cxnId="{21B91182-EDD6-4C94-83B2-7938D4C681BB}">
      <dgm:prSet/>
      <dgm:spPr/>
      <dgm:t>
        <a:bodyPr/>
        <a:lstStyle/>
        <a:p>
          <a:endParaRPr lang="en-US" sz="1000"/>
        </a:p>
      </dgm:t>
    </dgm:pt>
    <dgm:pt modelId="{390564D6-080D-4CF6-85CD-6C9444E210BF}">
      <dgm:prSet custT="1"/>
      <dgm:spPr/>
      <dgm:t>
        <a:bodyPr/>
        <a:lstStyle/>
        <a:p>
          <a:pPr algn="l"/>
          <a:endParaRPr lang="en-US" sz="1000" dirty="0">
            <a:latin typeface=" Arial"/>
          </a:endParaRPr>
        </a:p>
      </dgm:t>
    </dgm:pt>
    <dgm:pt modelId="{BF8981D1-910E-4AC3-AC2A-B3BAA70C29C6}" type="parTrans" cxnId="{D1B036F9-C17C-4C69-AE31-0DD53F08F0FF}">
      <dgm:prSet/>
      <dgm:spPr/>
      <dgm:t>
        <a:bodyPr/>
        <a:lstStyle/>
        <a:p>
          <a:endParaRPr lang="en-US" sz="1000"/>
        </a:p>
      </dgm:t>
    </dgm:pt>
    <dgm:pt modelId="{39DDB5E4-CD80-4234-AFB6-BE45B9125654}" type="sibTrans" cxnId="{D1B036F9-C17C-4C69-AE31-0DD53F08F0FF}">
      <dgm:prSet/>
      <dgm:spPr/>
      <dgm:t>
        <a:bodyPr/>
        <a:lstStyle/>
        <a:p>
          <a:endParaRPr lang="en-US" sz="1000"/>
        </a:p>
      </dgm:t>
    </dgm:pt>
    <dgm:pt modelId="{72C380AA-388C-4627-B033-9DAA79761A2F}">
      <dgm:prSet custT="1"/>
      <dgm:spPr/>
      <dgm:t>
        <a:bodyPr/>
        <a:lstStyle/>
        <a:p>
          <a:pPr algn="l"/>
          <a:endParaRPr lang="en-US" sz="1000" dirty="0">
            <a:latin typeface=" Arial"/>
          </a:endParaRPr>
        </a:p>
      </dgm:t>
    </dgm:pt>
    <dgm:pt modelId="{CCFE07B2-960A-4B95-8F22-D1BB4294C13B}" type="parTrans" cxnId="{7752D157-B799-4F0F-B298-78447881531A}">
      <dgm:prSet/>
      <dgm:spPr/>
      <dgm:t>
        <a:bodyPr/>
        <a:lstStyle/>
        <a:p>
          <a:endParaRPr lang="en-US" sz="1000"/>
        </a:p>
      </dgm:t>
    </dgm:pt>
    <dgm:pt modelId="{8FBFB8F8-0816-4BCF-BF4E-3C19ECFA60D1}" type="sibTrans" cxnId="{7752D157-B799-4F0F-B298-78447881531A}">
      <dgm:prSet/>
      <dgm:spPr/>
      <dgm:t>
        <a:bodyPr/>
        <a:lstStyle/>
        <a:p>
          <a:endParaRPr lang="en-US" sz="1000"/>
        </a:p>
      </dgm:t>
    </dgm:pt>
    <dgm:pt modelId="{6CF9621A-9B12-4D5D-9923-045F468CCF74}">
      <dgm:prSet custT="1"/>
      <dgm:spPr/>
      <dgm:t>
        <a:bodyPr/>
        <a:lstStyle/>
        <a:p>
          <a:pPr algn="l"/>
          <a:r>
            <a:rPr lang="en-US" sz="1000" dirty="0">
              <a:latin typeface=" Arial"/>
            </a:rPr>
            <a:t>Use the A CO Trans PLT to conduct distribution missions to provide occasional relief to the FSC Distribution PLT</a:t>
          </a:r>
        </a:p>
      </dgm:t>
    </dgm:pt>
    <dgm:pt modelId="{7DB43BBB-A282-4849-87A7-EC5DF9AF5569}" type="parTrans" cxnId="{B86439CB-74A8-4340-8131-2B0FACA98378}">
      <dgm:prSet/>
      <dgm:spPr/>
      <dgm:t>
        <a:bodyPr/>
        <a:lstStyle/>
        <a:p>
          <a:endParaRPr lang="en-US" sz="1000"/>
        </a:p>
      </dgm:t>
    </dgm:pt>
    <dgm:pt modelId="{94EF6E2D-23EC-4FBE-A9C7-2EE4DCE1F868}" type="sibTrans" cxnId="{B86439CB-74A8-4340-8131-2B0FACA98378}">
      <dgm:prSet/>
      <dgm:spPr/>
      <dgm:t>
        <a:bodyPr/>
        <a:lstStyle/>
        <a:p>
          <a:endParaRPr lang="en-US" sz="1000"/>
        </a:p>
      </dgm:t>
    </dgm:pt>
    <dgm:pt modelId="{3BFD00D3-8A64-47C7-BCB6-25569C4B662B}">
      <dgm:prSet custT="1"/>
      <dgm:spPr/>
      <dgm:t>
        <a:bodyPr/>
        <a:lstStyle/>
        <a:p>
          <a:pPr algn="l"/>
          <a:r>
            <a:rPr lang="en-US" sz="1000" dirty="0">
              <a:latin typeface=" Arial"/>
            </a:rPr>
            <a:t>Produce a Concept of Support with a Logistics Task Organization (LTO) that optimally positions the SQDN and FSC sustainment assets between the FLOT, CTCP, FTCP, and the BSA</a:t>
          </a:r>
        </a:p>
      </dgm:t>
    </dgm:pt>
    <dgm:pt modelId="{B9BDC3C4-E444-4ACD-898B-48C52D4018E8}" type="sibTrans" cxnId="{89F5905D-A3F2-4C9C-A6A1-534191E31EBF}">
      <dgm:prSet/>
      <dgm:spPr/>
      <dgm:t>
        <a:bodyPr/>
        <a:lstStyle/>
        <a:p>
          <a:endParaRPr lang="en-US" sz="1000"/>
        </a:p>
      </dgm:t>
    </dgm:pt>
    <dgm:pt modelId="{7C0A2EA9-985E-4C1A-AD12-8A0DC0E4C2D1}" type="parTrans" cxnId="{89F5905D-A3F2-4C9C-A6A1-534191E31EBF}">
      <dgm:prSet/>
      <dgm:spPr/>
      <dgm:t>
        <a:bodyPr/>
        <a:lstStyle/>
        <a:p>
          <a:endParaRPr lang="en-US" sz="1000"/>
        </a:p>
      </dgm:t>
    </dgm:pt>
    <dgm:pt modelId="{6061275B-4EBA-40FD-B523-AB654CFABF90}">
      <dgm:prSet custT="1"/>
      <dgm:spPr/>
      <dgm:t>
        <a:bodyPr/>
        <a:lstStyle/>
        <a:p>
          <a:pPr algn="l"/>
          <a:endParaRPr lang="en-US" sz="1000" dirty="0">
            <a:latin typeface=" Arial"/>
          </a:endParaRPr>
        </a:p>
      </dgm:t>
    </dgm:pt>
    <dgm:pt modelId="{F1686957-28F3-4EE6-95A6-6667308F0497}" type="parTrans" cxnId="{499397E7-6A79-4B2B-859C-17CFB13132D1}">
      <dgm:prSet/>
      <dgm:spPr/>
      <dgm:t>
        <a:bodyPr/>
        <a:lstStyle/>
        <a:p>
          <a:endParaRPr lang="en-US" sz="1000"/>
        </a:p>
      </dgm:t>
    </dgm:pt>
    <dgm:pt modelId="{2C7CDE43-3586-49A3-9FB0-A45AB5B1A1F1}" type="sibTrans" cxnId="{499397E7-6A79-4B2B-859C-17CFB13132D1}">
      <dgm:prSet/>
      <dgm:spPr/>
      <dgm:t>
        <a:bodyPr/>
        <a:lstStyle/>
        <a:p>
          <a:endParaRPr lang="en-US" sz="1000"/>
        </a:p>
      </dgm:t>
    </dgm:pt>
    <dgm:pt modelId="{C2051C07-5958-4140-9A9F-407D1155D523}">
      <dgm:prSet custT="1"/>
      <dgm:spPr/>
      <dgm:t>
        <a:bodyPr/>
        <a:lstStyle/>
        <a:p>
          <a:pPr algn="l"/>
          <a:endParaRPr lang="en-US" sz="1000" dirty="0">
            <a:latin typeface=" Arial"/>
          </a:endParaRPr>
        </a:p>
      </dgm:t>
    </dgm:pt>
    <dgm:pt modelId="{4A37D006-5385-4C53-B701-95FF21057C1D}" type="parTrans" cxnId="{02B1CF56-0521-47B8-81FF-A0AB44932BA6}">
      <dgm:prSet/>
      <dgm:spPr/>
      <dgm:t>
        <a:bodyPr/>
        <a:lstStyle/>
        <a:p>
          <a:endParaRPr lang="en-US" sz="1000"/>
        </a:p>
      </dgm:t>
    </dgm:pt>
    <dgm:pt modelId="{014AB7FB-E645-43D6-ADAD-B1A674B4E676}" type="sibTrans" cxnId="{02B1CF56-0521-47B8-81FF-A0AB44932BA6}">
      <dgm:prSet/>
      <dgm:spPr/>
      <dgm:t>
        <a:bodyPr/>
        <a:lstStyle/>
        <a:p>
          <a:endParaRPr lang="en-US" sz="1000"/>
        </a:p>
      </dgm:t>
    </dgm:pt>
    <dgm:pt modelId="{555C57BA-D49D-4735-8C07-89DC61869A55}">
      <dgm:prSet custT="1"/>
      <dgm:spPr/>
      <dgm:t>
        <a:bodyPr/>
        <a:lstStyle/>
        <a:p>
          <a:pPr algn="l"/>
          <a:r>
            <a:rPr lang="en-US" sz="1000" dirty="0">
              <a:latin typeface=" Arial"/>
            </a:rPr>
            <a:t>Place elements of the battalion S1, S4, Role I aid station, the Unit Maintenance Collection Point (UMCP), and the FSC distribution platoon. </a:t>
          </a:r>
        </a:p>
      </dgm:t>
    </dgm:pt>
    <dgm:pt modelId="{DCBBB7FA-9934-4A1E-8917-F7A0DE7885C1}" type="parTrans" cxnId="{23568D79-6C5F-4821-8C4E-DD3A47799791}">
      <dgm:prSet/>
      <dgm:spPr/>
      <dgm:t>
        <a:bodyPr/>
        <a:lstStyle/>
        <a:p>
          <a:endParaRPr lang="en-US"/>
        </a:p>
      </dgm:t>
    </dgm:pt>
    <dgm:pt modelId="{3268CD2B-DF13-4094-8DB6-D9F1A4BA5E0F}" type="sibTrans" cxnId="{23568D79-6C5F-4821-8C4E-DD3A47799791}">
      <dgm:prSet/>
      <dgm:spPr/>
      <dgm:t>
        <a:bodyPr/>
        <a:lstStyle/>
        <a:p>
          <a:endParaRPr lang="en-US"/>
        </a:p>
      </dgm:t>
    </dgm:pt>
    <dgm:pt modelId="{BA551DB0-9699-4D4A-9B36-254A8CD58052}">
      <dgm:prSet custT="1"/>
      <dgm:spPr/>
      <dgm:t>
        <a:bodyPr/>
        <a:lstStyle/>
        <a:p>
          <a:pPr algn="l"/>
          <a:endParaRPr lang="en-US" sz="1000" dirty="0">
            <a:latin typeface=" Arial"/>
          </a:endParaRPr>
        </a:p>
      </dgm:t>
    </dgm:pt>
    <dgm:pt modelId="{887E70E6-BCD6-4269-8935-085D25F00A6B}" type="parTrans" cxnId="{3FD60FE5-B819-4F65-9F2E-1C5F0FBDF916}">
      <dgm:prSet/>
      <dgm:spPr/>
      <dgm:t>
        <a:bodyPr/>
        <a:lstStyle/>
        <a:p>
          <a:endParaRPr lang="en-US"/>
        </a:p>
      </dgm:t>
    </dgm:pt>
    <dgm:pt modelId="{9F55ED9A-DE31-48B8-836E-1B8F66539A11}" type="sibTrans" cxnId="{3FD60FE5-B819-4F65-9F2E-1C5F0FBDF916}">
      <dgm:prSet/>
      <dgm:spPr/>
      <dgm:t>
        <a:bodyPr/>
        <a:lstStyle/>
        <a:p>
          <a:endParaRPr lang="en-US"/>
        </a:p>
      </dgm:t>
    </dgm:pt>
    <dgm:pt modelId="{FA8C822D-4920-4261-85AE-53EE1FCEF3CA}">
      <dgm:prSet custT="1"/>
      <dgm:spPr/>
      <dgm:t>
        <a:bodyPr/>
        <a:lstStyle/>
        <a:p>
          <a:pPr algn="l"/>
          <a:endParaRPr lang="en-US" sz="1000" dirty="0">
            <a:latin typeface=" Arial"/>
          </a:endParaRPr>
        </a:p>
      </dgm:t>
    </dgm:pt>
    <dgm:pt modelId="{A22D7637-997C-4BE2-A9CE-1857E533C4AF}" type="parTrans" cxnId="{4145C247-A355-4A6E-B1C2-859AADB54FB8}">
      <dgm:prSet/>
      <dgm:spPr/>
      <dgm:t>
        <a:bodyPr/>
        <a:lstStyle/>
        <a:p>
          <a:endParaRPr lang="en-US"/>
        </a:p>
      </dgm:t>
    </dgm:pt>
    <dgm:pt modelId="{5193A9E4-592F-49CB-8E28-D0F4FAEFACA4}" type="sibTrans" cxnId="{4145C247-A355-4A6E-B1C2-859AADB54FB8}">
      <dgm:prSet/>
      <dgm:spPr/>
      <dgm:t>
        <a:bodyPr/>
        <a:lstStyle/>
        <a:p>
          <a:endParaRPr lang="en-US"/>
        </a:p>
      </dgm:t>
    </dgm:pt>
    <dgm:pt modelId="{F08F8283-E0F0-41DA-B5BC-B0016E63542A}">
      <dgm:prSet custT="1"/>
      <dgm:spPr/>
      <dgm:t>
        <a:bodyPr/>
        <a:lstStyle/>
        <a:p>
          <a:pPr algn="l"/>
          <a:r>
            <a:rPr lang="en-US" sz="1000" dirty="0">
              <a:latin typeface=" Arial"/>
            </a:rPr>
            <a:t>Conduct a Sustainment Rehearsal</a:t>
          </a:r>
        </a:p>
      </dgm:t>
    </dgm:pt>
    <dgm:pt modelId="{E45E8192-AA0F-4355-852D-C159444EE1FF}" type="parTrans" cxnId="{B803D78A-980D-4A45-BBF0-CC6D65F8101A}">
      <dgm:prSet/>
      <dgm:spPr/>
      <dgm:t>
        <a:bodyPr/>
        <a:lstStyle/>
        <a:p>
          <a:endParaRPr lang="en-US"/>
        </a:p>
      </dgm:t>
    </dgm:pt>
    <dgm:pt modelId="{2492A187-7353-4AD9-9421-A4BCA09ED481}" type="sibTrans" cxnId="{B803D78A-980D-4A45-BBF0-CC6D65F8101A}">
      <dgm:prSet/>
      <dgm:spPr/>
      <dgm:t>
        <a:bodyPr/>
        <a:lstStyle/>
        <a:p>
          <a:endParaRPr lang="en-US"/>
        </a:p>
      </dgm:t>
    </dgm:pt>
    <dgm:pt modelId="{199043D7-FFBF-4CAE-A61E-DE58F17A56E8}">
      <dgm:prSet custT="1"/>
      <dgm:spPr/>
      <dgm:t>
        <a:bodyPr/>
        <a:lstStyle/>
        <a:p>
          <a:pPr algn="l"/>
          <a:r>
            <a:rPr lang="en-US" sz="1000" dirty="0">
              <a:latin typeface=" Arial"/>
            </a:rPr>
            <a:t>Enforce accurate LOGSTAT reporting to forecast future requirements</a:t>
          </a:r>
        </a:p>
      </dgm:t>
    </dgm:pt>
    <dgm:pt modelId="{F35B640E-A766-41F6-AE40-DA63EFA9FAD5}" type="parTrans" cxnId="{2E922601-9A8B-44E2-87BB-674044C0A91D}">
      <dgm:prSet/>
      <dgm:spPr/>
      <dgm:t>
        <a:bodyPr/>
        <a:lstStyle/>
        <a:p>
          <a:endParaRPr lang="en-US"/>
        </a:p>
      </dgm:t>
    </dgm:pt>
    <dgm:pt modelId="{B927BAE9-859F-49B3-9CC3-B59DCC2FAFF4}" type="sibTrans" cxnId="{2E922601-9A8B-44E2-87BB-674044C0A91D}">
      <dgm:prSet/>
      <dgm:spPr/>
      <dgm:t>
        <a:bodyPr/>
        <a:lstStyle/>
        <a:p>
          <a:endParaRPr lang="en-US"/>
        </a:p>
      </dgm:t>
    </dgm:pt>
    <dgm:pt modelId="{0DD2BEAC-0341-4C55-9236-DA77E0D66484}">
      <dgm:prSet custT="1"/>
      <dgm:spPr/>
      <dgm:t>
        <a:bodyPr/>
        <a:lstStyle/>
        <a:p>
          <a:pPr algn="l"/>
          <a:endParaRPr lang="en-US" sz="1000" dirty="0">
            <a:latin typeface=" Arial"/>
          </a:endParaRPr>
        </a:p>
      </dgm:t>
    </dgm:pt>
    <dgm:pt modelId="{7FB7BA76-8D5A-4765-A6FA-3BAFE52E4771}" type="parTrans" cxnId="{CBA1DFAD-C4A1-4B93-9CE3-D46D9D619099}">
      <dgm:prSet/>
      <dgm:spPr/>
      <dgm:t>
        <a:bodyPr/>
        <a:lstStyle/>
        <a:p>
          <a:endParaRPr lang="en-US"/>
        </a:p>
      </dgm:t>
    </dgm:pt>
    <dgm:pt modelId="{48E6F7CC-C77F-4E3E-BB29-58C31C6D9ED7}" type="sibTrans" cxnId="{CBA1DFAD-C4A1-4B93-9CE3-D46D9D619099}">
      <dgm:prSet/>
      <dgm:spPr/>
      <dgm:t>
        <a:bodyPr/>
        <a:lstStyle/>
        <a:p>
          <a:endParaRPr lang="en-US"/>
        </a:p>
      </dgm:t>
    </dgm:pt>
    <dgm:pt modelId="{11895906-5CCC-4F21-B13A-335736ACBBFC}" type="pres">
      <dgm:prSet presAssocID="{F839E8EB-C344-4E8C-80A4-5ED1FA09638F}" presName="composite" presStyleCnt="0">
        <dgm:presLayoutVars>
          <dgm:chMax val="1"/>
          <dgm:dir/>
          <dgm:resizeHandles val="exact"/>
        </dgm:presLayoutVars>
      </dgm:prSet>
      <dgm:spPr/>
      <dgm:t>
        <a:bodyPr/>
        <a:lstStyle/>
        <a:p>
          <a:endParaRPr lang="en-US"/>
        </a:p>
      </dgm:t>
    </dgm:pt>
    <dgm:pt modelId="{F405D405-9E51-4F44-A0C4-E0647B518D9D}" type="pres">
      <dgm:prSet presAssocID="{50D19D3D-20F8-4E87-9246-6BC309AC715D}" presName="roof" presStyleLbl="dkBgShp" presStyleIdx="0" presStyleCnt="2" custScaleY="43635" custLinFactNeighborY="-13259"/>
      <dgm:spPr/>
      <dgm:t>
        <a:bodyPr/>
        <a:lstStyle/>
        <a:p>
          <a:endParaRPr lang="en-US"/>
        </a:p>
      </dgm:t>
    </dgm:pt>
    <dgm:pt modelId="{FF7E3275-E354-4599-8485-69DA562952CE}" type="pres">
      <dgm:prSet presAssocID="{50D19D3D-20F8-4E87-9246-6BC309AC715D}" presName="pillars" presStyleCnt="0"/>
      <dgm:spPr/>
    </dgm:pt>
    <dgm:pt modelId="{90D82E26-AB91-4506-8380-03EA4E9FD684}" type="pres">
      <dgm:prSet presAssocID="{50D19D3D-20F8-4E87-9246-6BC309AC715D}" presName="pillar1" presStyleLbl="node1" presStyleIdx="0" presStyleCnt="4" custScaleY="131190" custLinFactNeighborX="-5879" custLinFactNeighborY="-1210">
        <dgm:presLayoutVars>
          <dgm:bulletEnabled val="1"/>
        </dgm:presLayoutVars>
      </dgm:prSet>
      <dgm:spPr/>
      <dgm:t>
        <a:bodyPr/>
        <a:lstStyle/>
        <a:p>
          <a:endParaRPr lang="en-US"/>
        </a:p>
      </dgm:t>
    </dgm:pt>
    <dgm:pt modelId="{C494E479-CE6A-4AC6-A6AC-B22CC89218F7}" type="pres">
      <dgm:prSet presAssocID="{B726DC96-82CF-4FE4-9BF7-3799AF821ECD}" presName="pillarX" presStyleLbl="node1" presStyleIdx="1" presStyleCnt="4" custScaleY="134657">
        <dgm:presLayoutVars>
          <dgm:bulletEnabled val="1"/>
        </dgm:presLayoutVars>
      </dgm:prSet>
      <dgm:spPr/>
      <dgm:t>
        <a:bodyPr/>
        <a:lstStyle/>
        <a:p>
          <a:endParaRPr lang="en-US"/>
        </a:p>
      </dgm:t>
    </dgm:pt>
    <dgm:pt modelId="{926EE4C5-D37A-4F0B-BA5B-94F0FADF66D0}" type="pres">
      <dgm:prSet presAssocID="{A7C0A2E9-BE3C-4453-8A64-923EFCABB01A}" presName="pillarX" presStyleLbl="node1" presStyleIdx="2" presStyleCnt="4" custScaleY="134657">
        <dgm:presLayoutVars>
          <dgm:bulletEnabled val="1"/>
        </dgm:presLayoutVars>
      </dgm:prSet>
      <dgm:spPr/>
      <dgm:t>
        <a:bodyPr/>
        <a:lstStyle/>
        <a:p>
          <a:endParaRPr lang="en-US"/>
        </a:p>
      </dgm:t>
    </dgm:pt>
    <dgm:pt modelId="{8D8D38C0-518A-40C4-B9BC-6396E8BBB3C5}" type="pres">
      <dgm:prSet presAssocID="{5B7B1F71-1603-4527-B331-F3A68CEA73E4}" presName="pillarX" presStyleLbl="node1" presStyleIdx="3" presStyleCnt="4" custScaleX="103432" custScaleY="134657">
        <dgm:presLayoutVars>
          <dgm:bulletEnabled val="1"/>
        </dgm:presLayoutVars>
      </dgm:prSet>
      <dgm:spPr/>
      <dgm:t>
        <a:bodyPr/>
        <a:lstStyle/>
        <a:p>
          <a:endParaRPr lang="en-US"/>
        </a:p>
      </dgm:t>
    </dgm:pt>
    <dgm:pt modelId="{42AF5068-6FAA-46F9-80A8-4258C2BA3372}" type="pres">
      <dgm:prSet presAssocID="{50D19D3D-20F8-4E87-9246-6BC309AC715D}" presName="base" presStyleLbl="dkBgShp" presStyleIdx="1" presStyleCnt="2" custLinFactY="169014" custLinFactNeighborX="-710" custLinFactNeighborY="200000"/>
      <dgm:spPr/>
    </dgm:pt>
  </dgm:ptLst>
  <dgm:cxnLst>
    <dgm:cxn modelId="{50C6A514-F3F7-490C-95F9-C5584B001C9A}" type="presOf" srcId="{F616CDC8-A538-4ED0-948F-FF2B52334361}" destId="{8D8D38C0-518A-40C4-B9BC-6396E8BBB3C5}" srcOrd="0" destOrd="2" presId="urn:microsoft.com/office/officeart/2005/8/layout/hList3"/>
    <dgm:cxn modelId="{644DF1DD-A6A9-4BE6-9FDB-DE2380F3F405}" type="presOf" srcId="{F839E8EB-C344-4E8C-80A4-5ED1FA09638F}" destId="{11895906-5CCC-4F21-B13A-335736ACBBFC}" srcOrd="0" destOrd="0" presId="urn:microsoft.com/office/officeart/2005/8/layout/hList3"/>
    <dgm:cxn modelId="{A85442D4-A29A-4F01-83E1-BE4832232FD2}" type="presOf" srcId="{F08F8283-E0F0-41DA-B5BC-B0016E63542A}" destId="{90D82E26-AB91-4506-8380-03EA4E9FD684}" srcOrd="0" destOrd="5" presId="urn:microsoft.com/office/officeart/2005/8/layout/hList3"/>
    <dgm:cxn modelId="{A9E6420D-363C-4B93-A727-565F9BC35A77}" type="presOf" srcId="{31EA28E7-C715-4286-BB49-BBE28D5D06E8}" destId="{8D8D38C0-518A-40C4-B9BC-6396E8BBB3C5}" srcOrd="0" destOrd="4" presId="urn:microsoft.com/office/officeart/2005/8/layout/hList3"/>
    <dgm:cxn modelId="{37CB0128-FBF2-4D05-A351-03DA0506B5C9}" srcId="{B726DC96-82CF-4FE4-9BF7-3799AF821ECD}" destId="{9C29CB91-EC10-4505-A9AB-CB9A4275764C}" srcOrd="1" destOrd="0" parTransId="{3DFEFA34-6E2D-4DC8-8CCD-FA73E660AD24}" sibTransId="{E04A98C6-5426-462B-A103-17648B2E1758}"/>
    <dgm:cxn modelId="{21B91182-EDD6-4C94-83B2-7938D4C681BB}" srcId="{57631E05-BB1D-4614-B7EA-BD4EEF9D2E0A}" destId="{09F1BC02-5EFB-41BD-8D31-92F0079DC4FD}" srcOrd="0" destOrd="0" parTransId="{E2667DDF-AD05-4E4C-875F-5191C5F7594C}" sibTransId="{AA6B0A8F-1333-4813-9DC9-346D4C2E5BFC}"/>
    <dgm:cxn modelId="{E05BCEA7-5749-4ED5-A06F-28D2D5F02E7E}" srcId="{A7C0A2E9-BE3C-4453-8A64-923EFCABB01A}" destId="{3264FEA9-5F24-46A2-BED6-57E2D6D4D52B}" srcOrd="5" destOrd="0" parTransId="{9CCC3630-C79B-4979-B9E8-D34D823A7BBB}" sibTransId="{72CEBB82-E1E1-4270-A9C9-35DA49BE350E}"/>
    <dgm:cxn modelId="{2E922601-9A8B-44E2-87BB-674044C0A91D}" srcId="{57631E05-BB1D-4614-B7EA-BD4EEF9D2E0A}" destId="{199043D7-FFBF-4CAE-A61E-DE58F17A56E8}" srcOrd="6" destOrd="0" parTransId="{F35B640E-A766-41F6-AE40-DA63EFA9FAD5}" sibTransId="{B927BAE9-859F-49B3-9CC3-B59DCC2FAFF4}"/>
    <dgm:cxn modelId="{16E6B3EE-D2A2-4998-8022-103362946188}" type="presOf" srcId="{A7C0A2E9-BE3C-4453-8A64-923EFCABB01A}" destId="{926EE4C5-D37A-4F0B-BA5B-94F0FADF66D0}" srcOrd="0" destOrd="0" presId="urn:microsoft.com/office/officeart/2005/8/layout/hList3"/>
    <dgm:cxn modelId="{CB6C328E-ABCB-4CF2-88C1-5DFAAFBDD837}" type="presOf" srcId="{0DD2BEAC-0341-4C55-9236-DA77E0D66484}" destId="{90D82E26-AB91-4506-8380-03EA4E9FD684}" srcOrd="0" destOrd="6" presId="urn:microsoft.com/office/officeart/2005/8/layout/hList3"/>
    <dgm:cxn modelId="{7CD84746-73CC-4687-A76F-84A2C5DF644A}" srcId="{50D19D3D-20F8-4E87-9246-6BC309AC715D}" destId="{57631E05-BB1D-4614-B7EA-BD4EEF9D2E0A}" srcOrd="0" destOrd="0" parTransId="{06568E01-95CE-4AD9-B836-0DA48065903E}" sibTransId="{5626365B-A1F3-49F6-AECA-6EEBDF8E2B94}"/>
    <dgm:cxn modelId="{DE596DEE-72BF-4729-9988-6296BD0FBD9B}" srcId="{5B7B1F71-1603-4527-B331-F3A68CEA73E4}" destId="{8BB5554A-893D-454E-A149-6547D7FF3AA3}" srcOrd="2" destOrd="0" parTransId="{0E53EB32-97D6-425E-8F0C-E482774DF0AD}" sibTransId="{0383C287-D0F6-46DA-815B-1E0F9138667C}"/>
    <dgm:cxn modelId="{C033A0A1-75C2-4287-8D3D-067235F0CEDB}" srcId="{50D19D3D-20F8-4E87-9246-6BC309AC715D}" destId="{A7C0A2E9-BE3C-4453-8A64-923EFCABB01A}" srcOrd="2" destOrd="0" parTransId="{4B63FAFF-5912-4666-9041-736F57D2D0DF}" sibTransId="{4FE008F9-192D-4183-A61A-1ED7E138C6BC}"/>
    <dgm:cxn modelId="{6A381F3C-C8C1-4785-B1E5-504CBD8927ED}" type="presOf" srcId="{EAA72ED4-63EC-45D8-A29D-914372E52AA5}" destId="{C494E479-CE6A-4AC6-A6AC-B22CC89218F7}" srcOrd="0" destOrd="1" presId="urn:microsoft.com/office/officeart/2005/8/layout/hList3"/>
    <dgm:cxn modelId="{372E5D44-E67C-47CC-A765-0B85A53C62F3}" srcId="{50D19D3D-20F8-4E87-9246-6BC309AC715D}" destId="{B726DC96-82CF-4FE4-9BF7-3799AF821ECD}" srcOrd="1" destOrd="0" parTransId="{5B830CB9-5F38-46CD-A919-73252CD2D9D3}" sibTransId="{02F9374D-C8B4-479E-9848-9C0DF60BBE5B}"/>
    <dgm:cxn modelId="{9CBE232A-3908-48E6-A385-6ED0A17FC0F7}" type="presOf" srcId="{5B7B1F71-1603-4527-B331-F3A68CEA73E4}" destId="{8D8D38C0-518A-40C4-B9BC-6396E8BBB3C5}" srcOrd="0" destOrd="0" presId="urn:microsoft.com/office/officeart/2005/8/layout/hList3"/>
    <dgm:cxn modelId="{23568D79-6C5F-4821-8C4E-DD3A47799791}" srcId="{A7C0A2E9-BE3C-4453-8A64-923EFCABB01A}" destId="{555C57BA-D49D-4735-8C07-89DC61869A55}" srcOrd="0" destOrd="0" parTransId="{DCBBB7FA-9934-4A1E-8917-F7A0DE7885C1}" sibTransId="{3268CD2B-DF13-4094-8DB6-D9F1A4BA5E0F}"/>
    <dgm:cxn modelId="{27641863-2CAE-4DBA-AEC4-BC22B56808BD}" type="presOf" srcId="{5782C202-1A19-4740-AF5E-B7FCDF084CEF}" destId="{C494E479-CE6A-4AC6-A6AC-B22CC89218F7}" srcOrd="0" destOrd="7" presId="urn:microsoft.com/office/officeart/2005/8/layout/hList3"/>
    <dgm:cxn modelId="{76A43526-A383-4659-BCD3-F7465C0ABAF4}" srcId="{5B7B1F71-1603-4527-B331-F3A68CEA73E4}" destId="{31EA28E7-C715-4286-BB49-BBE28D5D06E8}" srcOrd="3" destOrd="0" parTransId="{25A01A20-AC6E-49E0-BBBA-20360D4B2B70}" sibTransId="{B16A2F44-72E6-49DE-A74B-FDA717FC4054}"/>
    <dgm:cxn modelId="{A94C0ACC-EE8B-466C-A825-D3A837762CCA}" type="presOf" srcId="{CEE7DFB2-DF17-4084-8F37-AB6399B12381}" destId="{8D8D38C0-518A-40C4-B9BC-6396E8BBB3C5}" srcOrd="0" destOrd="7" presId="urn:microsoft.com/office/officeart/2005/8/layout/hList3"/>
    <dgm:cxn modelId="{02B1CF56-0521-47B8-81FF-A0AB44932BA6}" srcId="{57631E05-BB1D-4614-B7EA-BD4EEF9D2E0A}" destId="{C2051C07-5958-4140-9A9F-407D1155D523}" srcOrd="3" destOrd="0" parTransId="{4A37D006-5385-4C53-B701-95FF21057C1D}" sibTransId="{014AB7FB-E645-43D6-ADAD-B1A674B4E676}"/>
    <dgm:cxn modelId="{480DCEB1-28F9-44D9-AA4F-783736413637}" srcId="{B726DC96-82CF-4FE4-9BF7-3799AF821ECD}" destId="{E31BA0B4-F2EB-40B1-8417-5343E6ECCDD0}" srcOrd="5" destOrd="0" parTransId="{B691E8C7-DF12-4772-89BE-3AAEDD7C60AC}" sibTransId="{01795317-6D90-4588-AD28-0590F4A2E755}"/>
    <dgm:cxn modelId="{12DAEB59-788D-4A44-99A2-FD1CD023AE58}" type="presOf" srcId="{6001A3E6-4795-4B3A-A970-873DB30BCFF8}" destId="{926EE4C5-D37A-4F0B-BA5B-94F0FADF66D0}" srcOrd="0" destOrd="3" presId="urn:microsoft.com/office/officeart/2005/8/layout/hList3"/>
    <dgm:cxn modelId="{4A80EA27-C2A7-4D01-8640-A485930CBA87}" type="presOf" srcId="{50D19D3D-20F8-4E87-9246-6BC309AC715D}" destId="{F405D405-9E51-4F44-A0C4-E0647B518D9D}" srcOrd="0" destOrd="0" presId="urn:microsoft.com/office/officeart/2005/8/layout/hList3"/>
    <dgm:cxn modelId="{D1B036F9-C17C-4C69-AE31-0DD53F08F0FF}" srcId="{57631E05-BB1D-4614-B7EA-BD4EEF9D2E0A}" destId="{390564D6-080D-4CF6-85CD-6C9444E210BF}" srcOrd="7" destOrd="0" parTransId="{BF8981D1-910E-4AC3-AC2A-B3BAA70C29C6}" sibTransId="{39DDB5E4-CD80-4234-AFB6-BE45B9125654}"/>
    <dgm:cxn modelId="{31318165-8564-4ACB-8034-97976C76379F}" srcId="{5B7B1F71-1603-4527-B331-F3A68CEA73E4}" destId="{F616CDC8-A538-4ED0-948F-FF2B52334361}" srcOrd="1" destOrd="0" parTransId="{42CD1CD3-315C-44B4-B72B-4D46B963080B}" sibTransId="{F2952935-A2F7-4AB3-BB00-D334CC218537}"/>
    <dgm:cxn modelId="{483A1FBE-C819-401C-832C-71DA504BE973}" type="presOf" srcId="{57631E05-BB1D-4614-B7EA-BD4EEF9D2E0A}" destId="{90D82E26-AB91-4506-8380-03EA4E9FD684}" srcOrd="0" destOrd="0" presId="urn:microsoft.com/office/officeart/2005/8/layout/hList3"/>
    <dgm:cxn modelId="{17B84CF4-3A0D-4B89-8561-DF4A5803D4E3}" type="presOf" srcId="{A27A51D0-4DE1-401E-8931-579698FC12B8}" destId="{8D8D38C0-518A-40C4-B9BC-6396E8BBB3C5}" srcOrd="0" destOrd="1" presId="urn:microsoft.com/office/officeart/2005/8/layout/hList3"/>
    <dgm:cxn modelId="{C6FAE46F-EFEE-4DB7-B3E2-337A3568D955}" type="presOf" srcId="{ED64A57F-6725-4260-A333-26B222A754DA}" destId="{926EE4C5-D37A-4F0B-BA5B-94F0FADF66D0}" srcOrd="0" destOrd="5" presId="urn:microsoft.com/office/officeart/2005/8/layout/hList3"/>
    <dgm:cxn modelId="{499397E7-6A79-4B2B-859C-17CFB13132D1}" srcId="{57631E05-BB1D-4614-B7EA-BD4EEF9D2E0A}" destId="{6061275B-4EBA-40FD-B523-AB654CFABF90}" srcOrd="1" destOrd="0" parTransId="{F1686957-28F3-4EE6-95A6-6667308F0497}" sibTransId="{2C7CDE43-3586-49A3-9FB0-A45AB5B1A1F1}"/>
    <dgm:cxn modelId="{064B9F19-4BBB-43B2-A1C1-B3DD6BBF78AF}" type="presOf" srcId="{9C29CB91-EC10-4505-A9AB-CB9A4275764C}" destId="{C494E479-CE6A-4AC6-A6AC-B22CC89218F7}" srcOrd="0" destOrd="2" presId="urn:microsoft.com/office/officeart/2005/8/layout/hList3"/>
    <dgm:cxn modelId="{B559D122-6D6C-4BE3-A93D-BFC40BC2516E}" srcId="{5B7B1F71-1603-4527-B331-F3A68CEA73E4}" destId="{CEE7DFB2-DF17-4084-8F37-AB6399B12381}" srcOrd="6" destOrd="0" parTransId="{77D6F540-15D3-45BE-8A26-35E27ABE3045}" sibTransId="{5B773007-2AAB-4242-94CF-55ADA8662B1E}"/>
    <dgm:cxn modelId="{3DA62B4D-DA61-4AE0-AC4E-B525CFAA6956}" srcId="{F839E8EB-C344-4E8C-80A4-5ED1FA09638F}" destId="{50D19D3D-20F8-4E87-9246-6BC309AC715D}" srcOrd="0" destOrd="0" parTransId="{C5937AB9-C6A5-46F3-9815-6AAAF2DDEC63}" sibTransId="{F0C4F777-473E-4B08-B6C1-C8FDC52FB0D8}"/>
    <dgm:cxn modelId="{56BB555E-C8BB-4D81-A598-F77C730D2C7A}" type="presOf" srcId="{09F1BC02-5EFB-41BD-8D31-92F0079DC4FD}" destId="{90D82E26-AB91-4506-8380-03EA4E9FD684}" srcOrd="0" destOrd="1" presId="urn:microsoft.com/office/officeart/2005/8/layout/hList3"/>
    <dgm:cxn modelId="{81069AC9-DC9D-4A69-B3D5-C74B0D3FA05D}" srcId="{B726DC96-82CF-4FE4-9BF7-3799AF821ECD}" destId="{5782C202-1A19-4740-AF5E-B7FCDF084CEF}" srcOrd="6" destOrd="0" parTransId="{D86CDCE5-FAB9-47F8-9DC3-20A70C23196F}" sibTransId="{EFB8BF9D-2501-4C74-BB5C-53CABA2CD499}"/>
    <dgm:cxn modelId="{CBA1DFAD-C4A1-4B93-9CE3-D46D9D619099}" srcId="{57631E05-BB1D-4614-B7EA-BD4EEF9D2E0A}" destId="{0DD2BEAC-0341-4C55-9236-DA77E0D66484}" srcOrd="5" destOrd="0" parTransId="{7FB7BA76-8D5A-4765-A6FA-3BAFE52E4771}" sibTransId="{48E6F7CC-C77F-4E3E-BB29-58C31C6D9ED7}"/>
    <dgm:cxn modelId="{EE45777A-F600-452E-B5DA-8BB450661E25}" srcId="{A7C0A2E9-BE3C-4453-8A64-923EFCABB01A}" destId="{9C09AE87-FCA2-4063-BFD5-6B00BDFA5DAE}" srcOrd="6" destOrd="0" parTransId="{FFDAA8EA-9927-4A8D-98CA-36C045C37629}" sibTransId="{9B685290-AA8F-4D01-812D-4E5F8E59B37C}"/>
    <dgm:cxn modelId="{3FD60FE5-B819-4F65-9F2E-1C5F0FBDF916}" srcId="{A7C0A2E9-BE3C-4453-8A64-923EFCABB01A}" destId="{BA551DB0-9699-4D4A-9B36-254A8CD58052}" srcOrd="1" destOrd="0" parTransId="{887E70E6-BCD6-4269-8935-085D25F00A6B}" sibTransId="{9F55ED9A-DE31-48B8-836E-1B8F66539A11}"/>
    <dgm:cxn modelId="{F7813922-7046-41E5-A6A3-C8D71467A0F4}" type="presOf" srcId="{E5241168-9E93-4AAD-8C0D-506DC8DE9205}" destId="{C494E479-CE6A-4AC6-A6AC-B22CC89218F7}" srcOrd="0" destOrd="3" presId="urn:microsoft.com/office/officeart/2005/8/layout/hList3"/>
    <dgm:cxn modelId="{288AB483-CC3E-4CAD-AD5D-EAC1436F9EB2}" srcId="{B726DC96-82CF-4FE4-9BF7-3799AF821ECD}" destId="{E5241168-9E93-4AAD-8C0D-506DC8DE9205}" srcOrd="2" destOrd="0" parTransId="{2BE5102E-4AFD-462B-B178-A49C442B59EB}" sibTransId="{D9DA339D-3E6F-483F-ACA6-5F8CB1C89D81}"/>
    <dgm:cxn modelId="{AAC5ECA2-D267-4208-A1ED-158515613237}" srcId="{B726DC96-82CF-4FE4-9BF7-3799AF821ECD}" destId="{EAA72ED4-63EC-45D8-A29D-914372E52AA5}" srcOrd="0" destOrd="0" parTransId="{1EED6C05-3F7B-4BED-B671-5123D31FD912}" sibTransId="{5BD4C6AA-A2AA-46B6-B22F-6F7275C58341}"/>
    <dgm:cxn modelId="{080B7AEF-889D-48E8-9650-6DD4F66B21E7}" type="presOf" srcId="{8BB5554A-893D-454E-A149-6547D7FF3AA3}" destId="{8D8D38C0-518A-40C4-B9BC-6396E8BBB3C5}" srcOrd="0" destOrd="3" presId="urn:microsoft.com/office/officeart/2005/8/layout/hList3"/>
    <dgm:cxn modelId="{E9251396-D6CA-45EF-8255-6549AF6D630F}" type="presOf" srcId="{53FFA146-2F00-456C-A469-57AFD354B743}" destId="{926EE4C5-D37A-4F0B-BA5B-94F0FADF66D0}" srcOrd="0" destOrd="4" presId="urn:microsoft.com/office/officeart/2005/8/layout/hList3"/>
    <dgm:cxn modelId="{772AB28E-FCA6-4451-B45F-00F1005B9F40}" srcId="{5B7B1F71-1603-4527-B331-F3A68CEA73E4}" destId="{03F6690A-B607-48A1-903A-63912773A831}" srcOrd="5" destOrd="0" parTransId="{A05FF9FA-1AEA-4514-B1DE-0FEE4E27C082}" sibTransId="{2204B0FC-954F-4AF1-AADE-D2ECC1161714}"/>
    <dgm:cxn modelId="{56DC2C0A-0A9D-4844-9B44-4B24AE02D702}" type="presOf" srcId="{3264FEA9-5F24-46A2-BED6-57E2D6D4D52B}" destId="{926EE4C5-D37A-4F0B-BA5B-94F0FADF66D0}" srcOrd="0" destOrd="6" presId="urn:microsoft.com/office/officeart/2005/8/layout/hList3"/>
    <dgm:cxn modelId="{E08E9818-E4F7-44EA-A81F-8596F07973CC}" srcId="{50D19D3D-20F8-4E87-9246-6BC309AC715D}" destId="{5B7B1F71-1603-4527-B331-F3A68CEA73E4}" srcOrd="3" destOrd="0" parTransId="{1E6F9A37-430A-468B-B439-94EE5FA30078}" sibTransId="{C72C16E7-AFA1-48B8-B5A2-20988B28FD83}"/>
    <dgm:cxn modelId="{4145C247-A355-4A6E-B1C2-859AADB54FB8}" srcId="{B726DC96-82CF-4FE4-9BF7-3799AF821ECD}" destId="{FA8C822D-4920-4261-85AE-53EE1FCEF3CA}" srcOrd="3" destOrd="0" parTransId="{A22D7637-997C-4BE2-A9CE-1857E533C4AF}" sibTransId="{5193A9E4-592F-49CB-8E28-D0F4FAEFACA4}"/>
    <dgm:cxn modelId="{B3D2970D-D9FE-48D5-8FFA-C67E9F67695B}" srcId="{A7C0A2E9-BE3C-4453-8A64-923EFCABB01A}" destId="{ED64A57F-6725-4260-A333-26B222A754DA}" srcOrd="4" destOrd="0" parTransId="{52FE88A9-3C0C-428E-91C4-923D58538CFD}" sibTransId="{404F65C7-B973-4809-9135-E6231A092E11}"/>
    <dgm:cxn modelId="{DCFA64B6-719D-4EA5-B03C-3AA702DF27AA}" type="presOf" srcId="{B726DC96-82CF-4FE4-9BF7-3799AF821ECD}" destId="{C494E479-CE6A-4AC6-A6AC-B22CC89218F7}" srcOrd="0" destOrd="0" presId="urn:microsoft.com/office/officeart/2005/8/layout/hList3"/>
    <dgm:cxn modelId="{EB48BAA0-90A1-445C-8441-C9D0A85DDA2B}" type="presOf" srcId="{7B06BC8F-CC10-4095-9C3F-FE7FE7DC820A}" destId="{926EE4C5-D37A-4F0B-BA5B-94F0FADF66D0}" srcOrd="0" destOrd="8" presId="urn:microsoft.com/office/officeart/2005/8/layout/hList3"/>
    <dgm:cxn modelId="{0529ABEA-8AF9-4EC2-9E32-F1DB9518AFEB}" type="presOf" srcId="{B76F15D7-7503-4EC8-9156-CDD69EEF11E7}" destId="{8D8D38C0-518A-40C4-B9BC-6396E8BBB3C5}" srcOrd="0" destOrd="5" presId="urn:microsoft.com/office/officeart/2005/8/layout/hList3"/>
    <dgm:cxn modelId="{37DA79C2-10D4-4D5C-9877-F11D19FE0DE5}" type="presOf" srcId="{E31BA0B4-F2EB-40B1-8417-5343E6ECCDD0}" destId="{C494E479-CE6A-4AC6-A6AC-B22CC89218F7}" srcOrd="0" destOrd="6" presId="urn:microsoft.com/office/officeart/2005/8/layout/hList3"/>
    <dgm:cxn modelId="{A73BD4D7-86A9-40F1-A4C9-0B26C722458A}" srcId="{A7C0A2E9-BE3C-4453-8A64-923EFCABB01A}" destId="{7B06BC8F-CC10-4095-9C3F-FE7FE7DC820A}" srcOrd="7" destOrd="0" parTransId="{0193F1CF-1488-47DE-BA60-B08EED1833DD}" sibTransId="{564AC3FA-DEF7-4BD5-8D7A-76BA42726304}"/>
    <dgm:cxn modelId="{B2E480D3-EF23-40E0-B93F-8F196D14461F}" type="presOf" srcId="{6061275B-4EBA-40FD-B523-AB654CFABF90}" destId="{90D82E26-AB91-4506-8380-03EA4E9FD684}" srcOrd="0" destOrd="2" presId="urn:microsoft.com/office/officeart/2005/8/layout/hList3"/>
    <dgm:cxn modelId="{B803D78A-980D-4A45-BBF0-CC6D65F8101A}" srcId="{57631E05-BB1D-4614-B7EA-BD4EEF9D2E0A}" destId="{F08F8283-E0F0-41DA-B5BC-B0016E63542A}" srcOrd="4" destOrd="0" parTransId="{E45E8192-AA0F-4355-852D-C159444EE1FF}" sibTransId="{2492A187-7353-4AD9-9421-A4BCA09ED481}"/>
    <dgm:cxn modelId="{CF05ABA2-DB89-4C87-AB1D-9A1292642D35}" type="presOf" srcId="{555C57BA-D49D-4735-8C07-89DC61869A55}" destId="{926EE4C5-D37A-4F0B-BA5B-94F0FADF66D0}" srcOrd="0" destOrd="1" presId="urn:microsoft.com/office/officeart/2005/8/layout/hList3"/>
    <dgm:cxn modelId="{6358F422-B362-408F-8BAB-490B4571B0D8}" type="presOf" srcId="{199043D7-FFBF-4CAE-A61E-DE58F17A56E8}" destId="{90D82E26-AB91-4506-8380-03EA4E9FD684}" srcOrd="0" destOrd="7" presId="urn:microsoft.com/office/officeart/2005/8/layout/hList3"/>
    <dgm:cxn modelId="{46638DFE-AFC4-44DF-97BE-91286F4756FD}" type="presOf" srcId="{C2051C07-5958-4140-9A9F-407D1155D523}" destId="{90D82E26-AB91-4506-8380-03EA4E9FD684}" srcOrd="0" destOrd="4" presId="urn:microsoft.com/office/officeart/2005/8/layout/hList3"/>
    <dgm:cxn modelId="{CA47300E-8ED8-4405-B1EE-1200A8BC73FB}" type="presOf" srcId="{9C09AE87-FCA2-4063-BFD5-6B00BDFA5DAE}" destId="{926EE4C5-D37A-4F0B-BA5B-94F0FADF66D0}" srcOrd="0" destOrd="7" presId="urn:microsoft.com/office/officeart/2005/8/layout/hList3"/>
    <dgm:cxn modelId="{78211411-8354-48CB-9F2C-EA6AE2067F9F}" srcId="{5B7B1F71-1603-4527-B331-F3A68CEA73E4}" destId="{B76F15D7-7503-4EC8-9156-CDD69EEF11E7}" srcOrd="4" destOrd="0" parTransId="{0B4BF978-95AA-475C-B8BE-7341F86E8FD4}" sibTransId="{2FA727FC-6871-4AAF-B4A0-C10043C2B3E0}"/>
    <dgm:cxn modelId="{4D9A5296-67D3-4605-86A9-2FF835D63251}" type="presOf" srcId="{3BFD00D3-8A64-47C7-BCB6-25569C4B662B}" destId="{90D82E26-AB91-4506-8380-03EA4E9FD684}" srcOrd="0" destOrd="3" presId="urn:microsoft.com/office/officeart/2005/8/layout/hList3"/>
    <dgm:cxn modelId="{89F5905D-A3F2-4C9C-A6A1-534191E31EBF}" srcId="{57631E05-BB1D-4614-B7EA-BD4EEF9D2E0A}" destId="{3BFD00D3-8A64-47C7-BCB6-25569C4B662B}" srcOrd="2" destOrd="0" parTransId="{7C0A2EA9-985E-4C1A-AD12-8A0DC0E4C2D1}" sibTransId="{B9BDC3C4-E444-4ACD-898B-48C52D4018E8}"/>
    <dgm:cxn modelId="{7F005D7B-E024-424D-9DD8-22862468CF8D}" type="presOf" srcId="{03F6690A-B607-48A1-903A-63912773A831}" destId="{8D8D38C0-518A-40C4-B9BC-6396E8BBB3C5}" srcOrd="0" destOrd="6" presId="urn:microsoft.com/office/officeart/2005/8/layout/hList3"/>
    <dgm:cxn modelId="{37DC13EA-2BA1-487D-9590-09388C544EB8}" srcId="{5B7B1F71-1603-4527-B331-F3A68CEA73E4}" destId="{A27A51D0-4DE1-401E-8931-579698FC12B8}" srcOrd="0" destOrd="0" parTransId="{7FA9A2B0-7DB3-42CF-8542-B003C7653661}" sibTransId="{DB1E587C-0CF7-4215-B3E1-68289DAC706D}"/>
    <dgm:cxn modelId="{80BDCE62-FF49-4968-ADAC-6708F2F2D311}" type="presOf" srcId="{BA551DB0-9699-4D4A-9B36-254A8CD58052}" destId="{926EE4C5-D37A-4F0B-BA5B-94F0FADF66D0}" srcOrd="0" destOrd="2" presId="urn:microsoft.com/office/officeart/2005/8/layout/hList3"/>
    <dgm:cxn modelId="{A284D112-BFEA-47BB-A196-9900C556F2E7}" type="presOf" srcId="{390564D6-080D-4CF6-85CD-6C9444E210BF}" destId="{90D82E26-AB91-4506-8380-03EA4E9FD684}" srcOrd="0" destOrd="8" presId="urn:microsoft.com/office/officeart/2005/8/layout/hList3"/>
    <dgm:cxn modelId="{19039423-8B90-49A6-908B-67EF5E6A1816}" type="presOf" srcId="{72C380AA-388C-4627-B033-9DAA79761A2F}" destId="{90D82E26-AB91-4506-8380-03EA4E9FD684}" srcOrd="0" destOrd="9" presId="urn:microsoft.com/office/officeart/2005/8/layout/hList3"/>
    <dgm:cxn modelId="{DE32BCB0-17DE-4E72-98AE-15DE939659E8}" type="presOf" srcId="{6CF9621A-9B12-4D5D-9923-045F468CCF74}" destId="{C494E479-CE6A-4AC6-A6AC-B22CC89218F7}" srcOrd="0" destOrd="5" presId="urn:microsoft.com/office/officeart/2005/8/layout/hList3"/>
    <dgm:cxn modelId="{6AA7214C-6B60-4CE7-9973-7BF0A060CCE3}" srcId="{A7C0A2E9-BE3C-4453-8A64-923EFCABB01A}" destId="{6001A3E6-4795-4B3A-A970-873DB30BCFF8}" srcOrd="2" destOrd="0" parTransId="{FF05B293-C228-4080-97C8-2F4AACDBBDE2}" sibTransId="{B364371F-955B-4A44-8CB9-B438991A51B0}"/>
    <dgm:cxn modelId="{0AB91691-53B4-480F-B7C9-370FD5817A28}" srcId="{A7C0A2E9-BE3C-4453-8A64-923EFCABB01A}" destId="{53FFA146-2F00-456C-A469-57AFD354B743}" srcOrd="3" destOrd="0" parTransId="{41308F30-45F0-485F-BC71-D1805A62F35C}" sibTransId="{03EB4841-1B76-4C38-925A-3CA1451B3FE5}"/>
    <dgm:cxn modelId="{42B90197-48EA-4D3B-9E20-CCCB83C61A5F}" type="presOf" srcId="{FA8C822D-4920-4261-85AE-53EE1FCEF3CA}" destId="{C494E479-CE6A-4AC6-A6AC-B22CC89218F7}" srcOrd="0" destOrd="4" presId="urn:microsoft.com/office/officeart/2005/8/layout/hList3"/>
    <dgm:cxn modelId="{7752D157-B799-4F0F-B298-78447881531A}" srcId="{57631E05-BB1D-4614-B7EA-BD4EEF9D2E0A}" destId="{72C380AA-388C-4627-B033-9DAA79761A2F}" srcOrd="8" destOrd="0" parTransId="{CCFE07B2-960A-4B95-8F22-D1BB4294C13B}" sibTransId="{8FBFB8F8-0816-4BCF-BF4E-3C19ECFA60D1}"/>
    <dgm:cxn modelId="{B86439CB-74A8-4340-8131-2B0FACA98378}" srcId="{B726DC96-82CF-4FE4-9BF7-3799AF821ECD}" destId="{6CF9621A-9B12-4D5D-9923-045F468CCF74}" srcOrd="4" destOrd="0" parTransId="{7DB43BBB-A282-4849-87A7-EC5DF9AF5569}" sibTransId="{94EF6E2D-23EC-4FBE-A9C7-2EE4DCE1F868}"/>
    <dgm:cxn modelId="{12A1AC37-C4C3-4CF2-A522-2D8FEFEE6651}" type="presParOf" srcId="{11895906-5CCC-4F21-B13A-335736ACBBFC}" destId="{F405D405-9E51-4F44-A0C4-E0647B518D9D}" srcOrd="0" destOrd="0" presId="urn:microsoft.com/office/officeart/2005/8/layout/hList3"/>
    <dgm:cxn modelId="{2627A5FC-BA29-4F1C-B5B1-A8518134B76D}" type="presParOf" srcId="{11895906-5CCC-4F21-B13A-335736ACBBFC}" destId="{FF7E3275-E354-4599-8485-69DA562952CE}" srcOrd="1" destOrd="0" presId="urn:microsoft.com/office/officeart/2005/8/layout/hList3"/>
    <dgm:cxn modelId="{7509808D-5F97-4E77-BB86-5F41D00D4E04}" type="presParOf" srcId="{FF7E3275-E354-4599-8485-69DA562952CE}" destId="{90D82E26-AB91-4506-8380-03EA4E9FD684}" srcOrd="0" destOrd="0" presId="urn:microsoft.com/office/officeart/2005/8/layout/hList3"/>
    <dgm:cxn modelId="{41DC0F5B-D9B3-4279-B3C8-B4CFF3135EAE}" type="presParOf" srcId="{FF7E3275-E354-4599-8485-69DA562952CE}" destId="{C494E479-CE6A-4AC6-A6AC-B22CC89218F7}" srcOrd="1" destOrd="0" presId="urn:microsoft.com/office/officeart/2005/8/layout/hList3"/>
    <dgm:cxn modelId="{6141A257-9DDC-4D8F-827F-2268E263D057}" type="presParOf" srcId="{FF7E3275-E354-4599-8485-69DA562952CE}" destId="{926EE4C5-D37A-4F0B-BA5B-94F0FADF66D0}" srcOrd="2" destOrd="0" presId="urn:microsoft.com/office/officeart/2005/8/layout/hList3"/>
    <dgm:cxn modelId="{D04B320C-F8E8-4E02-82D4-068A03072819}" type="presParOf" srcId="{FF7E3275-E354-4599-8485-69DA562952CE}" destId="{8D8D38C0-518A-40C4-B9BC-6396E8BBB3C5}" srcOrd="3" destOrd="0" presId="urn:microsoft.com/office/officeart/2005/8/layout/hList3"/>
    <dgm:cxn modelId="{8432CDA8-4FBD-4287-ACDB-B97BA217C568}" type="presParOf" srcId="{11895906-5CCC-4F21-B13A-335736ACBBFC}" destId="{42AF5068-6FAA-46F9-80A8-4258C2BA3372}"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B4BA348-B8FC-4553-A61A-88D804CDC869}" type="datetimeFigureOut">
              <a:rPr lang="en-US" smtClean="0"/>
              <a:t>10/21/2016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9436F207-A707-4B48-970E-FBF71F636B31}" type="slidenum">
              <a:rPr lang="en-US" smtClean="0"/>
              <a:t>‹#›</a:t>
            </a:fld>
            <a:endParaRPr lang="en-US"/>
          </a:p>
        </p:txBody>
      </p:sp>
    </p:spTree>
    <p:extLst>
      <p:ext uri="{BB962C8B-B14F-4D97-AF65-F5344CB8AC3E}">
        <p14:creationId xmlns:p14="http://schemas.microsoft.com/office/powerpoint/2010/main" val="4211687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1577" tIns="45789" rIns="91577" bIns="45789" rtlCol="0"/>
          <a:lstStyle>
            <a:lvl1pPr algn="r">
              <a:defRPr sz="1200"/>
            </a:lvl1pPr>
          </a:lstStyle>
          <a:p>
            <a:fld id="{F2451184-CCA0-4787-8749-B76EFD891A60}" type="datetimeFigureOut">
              <a:rPr lang="en-US" smtClean="0"/>
              <a:pPr/>
              <a:t>10/21/2016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1577" tIns="45789" rIns="91577" bIns="457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738"/>
            <a:ext cx="3043979" cy="46577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1577" tIns="45789" rIns="91577" bIns="45789" rtlCol="0" anchor="b"/>
          <a:lstStyle>
            <a:lvl1pPr algn="r">
              <a:defRPr sz="1200"/>
            </a:lvl1pPr>
          </a:lstStyle>
          <a:p>
            <a:fld id="{F55EC830-5645-4A48-9B67-200549A9CE1C}" type="slidenum">
              <a:rPr lang="en-US" smtClean="0"/>
              <a:pPr/>
              <a:t>‹#›</a:t>
            </a:fld>
            <a:endParaRPr lang="en-US"/>
          </a:p>
        </p:txBody>
      </p:sp>
    </p:spTree>
    <p:extLst>
      <p:ext uri="{BB962C8B-B14F-4D97-AF65-F5344CB8AC3E}">
        <p14:creationId xmlns:p14="http://schemas.microsoft.com/office/powerpoint/2010/main" val="228273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i="1" dirty="0"/>
              <a:t>Mission: The TRADOC Capability Manager for Reconnaissance serves as the Reconnaissance Soldier’s user representative for all DOTMLPF integration of current and future force capabilities and requirements pertaining to Reconnaissance formations and assists with the implementation of solutions to ensure a trained and ready force.</a:t>
            </a:r>
          </a:p>
        </p:txBody>
      </p:sp>
      <p:sp>
        <p:nvSpPr>
          <p:cNvPr id="4" name="Slide Number Placeholder 3"/>
          <p:cNvSpPr>
            <a:spLocks noGrp="1"/>
          </p:cNvSpPr>
          <p:nvPr>
            <p:ph type="sldNum" sz="quarter" idx="10"/>
          </p:nvPr>
        </p:nvSpPr>
        <p:spPr/>
        <p:txBody>
          <a:bodyPr/>
          <a:lstStyle/>
          <a:p>
            <a:fld id="{F55EC830-5645-4A48-9B67-200549A9CE1C}" type="slidenum">
              <a:rPr lang="en-US" smtClean="0"/>
              <a:pPr/>
              <a:t>5</a:t>
            </a:fld>
            <a:endParaRPr lang="en-US" dirty="0"/>
          </a:p>
        </p:txBody>
      </p:sp>
    </p:spTree>
    <p:extLst>
      <p:ext uri="{BB962C8B-B14F-4D97-AF65-F5344CB8AC3E}">
        <p14:creationId xmlns:p14="http://schemas.microsoft.com/office/powerpoint/2010/main" val="339854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0" i="0" u="none" strike="noStrike" kern="1200" baseline="0" dirty="0" smtClean="0">
                <a:solidFill>
                  <a:schemeClr val="tx1"/>
                </a:solidFill>
                <a:latin typeface="+mn-lt"/>
                <a:ea typeface="+mn-ea"/>
                <a:cs typeface="+mn-cs"/>
              </a:rPr>
              <a:t>Source Cavalry Squadron O&amp;O (appendix A)</a:t>
            </a:r>
          </a:p>
          <a:p>
            <a:r>
              <a:rPr lang="en-US" sz="1200" b="1" i="0" u="none" strike="noStrike" kern="1200" baseline="0" dirty="0" smtClean="0">
                <a:solidFill>
                  <a:schemeClr val="tx1"/>
                </a:solidFill>
                <a:latin typeface="+mn-lt"/>
                <a:ea typeface="+mn-ea"/>
                <a:cs typeface="+mn-cs"/>
              </a:rPr>
              <a:t>A.12 Sustain high tempo reconnaissance and security operations. </a:t>
            </a:r>
            <a:r>
              <a:rPr lang="en-US" sz="1200" b="0" i="0" u="none" strike="noStrike" kern="1200" baseline="0" dirty="0" smtClean="0">
                <a:solidFill>
                  <a:schemeClr val="tx1"/>
                </a:solidFill>
                <a:latin typeface="+mn-lt"/>
                <a:ea typeface="+mn-ea"/>
                <a:cs typeface="+mn-cs"/>
              </a:rPr>
              <a:t>The squadron must be able to simultaneously provide sustainment at four distinct locations, the three dispersed Cavalry troops and the HHT, during continuous and decentralized operations at the end of extended and contested lines of communication to enable reconnaissance and security operations. At a minimum, the squadron and its supporting sustainment assets must be able to: </a:t>
            </a:r>
          </a:p>
          <a:p>
            <a:r>
              <a:rPr lang="en-US" sz="1200" b="1" i="0" u="none" strike="noStrike" kern="1200" baseline="0" dirty="0" smtClean="0">
                <a:solidFill>
                  <a:schemeClr val="tx1"/>
                </a:solidFill>
                <a:latin typeface="+mn-lt"/>
                <a:ea typeface="+mn-ea"/>
                <a:cs typeface="+mn-cs"/>
              </a:rPr>
              <a:t>A.12.1 Simultaneously provide resupply (including Class I/III/V) at four distinct locations, </a:t>
            </a:r>
            <a:r>
              <a:rPr lang="en-US" sz="1200" b="0" i="0" u="none" strike="noStrike" kern="1200" baseline="0" dirty="0" smtClean="0">
                <a:solidFill>
                  <a:schemeClr val="tx1"/>
                </a:solidFill>
                <a:latin typeface="+mn-lt"/>
                <a:ea typeface="+mn-ea"/>
                <a:cs typeface="+mn-cs"/>
              </a:rPr>
              <a:t>the three Cavalry troops and the primary elements of the squadron HHT (Main CP and combat trains). Concurrently, maintain emergency resupply (Class III/V) for one scout platoon and one mortar platoon and maintain the ability to defuel/refuel and down load/upload Class V. </a:t>
            </a:r>
          </a:p>
          <a:p>
            <a:r>
              <a:rPr lang="en-US" sz="1200" b="1" i="0" u="none" strike="noStrike" kern="1200" baseline="0" dirty="0" smtClean="0">
                <a:solidFill>
                  <a:schemeClr val="tx1"/>
                </a:solidFill>
                <a:latin typeface="+mn-lt"/>
                <a:ea typeface="+mn-ea"/>
                <a:cs typeface="+mn-cs"/>
              </a:rPr>
              <a:t>A.12.2 Simultaneously provide maintenance support at four distinct locations. </a:t>
            </a:r>
            <a:r>
              <a:rPr lang="en-US" sz="1200" b="0" i="0" u="none" strike="noStrike" kern="1200" baseline="0" dirty="0" smtClean="0">
                <a:solidFill>
                  <a:schemeClr val="tx1"/>
                </a:solidFill>
                <a:latin typeface="+mn-lt"/>
                <a:ea typeface="+mn-ea"/>
                <a:cs typeface="+mn-cs"/>
              </a:rPr>
              <a:t>The squadron must have the capability to conduct battle damage assessment (BDA) and appropriate on-site repairs for the three dispersed Cavalry troops, and concurrently conduct battle damage assessment and repair (BDAR) at a maintenance control point (MCP). </a:t>
            </a:r>
          </a:p>
          <a:p>
            <a:r>
              <a:rPr lang="en-US" sz="1200" b="1" i="0" u="none" strike="noStrike" kern="1200" baseline="0" dirty="0" smtClean="0">
                <a:solidFill>
                  <a:schemeClr val="tx1"/>
                </a:solidFill>
                <a:latin typeface="+mn-lt"/>
                <a:ea typeface="+mn-ea"/>
                <a:cs typeface="+mn-cs"/>
              </a:rPr>
              <a:t>A.12.3 Simultaneously provide recovery and evacuation at four distinct locations. </a:t>
            </a:r>
            <a:r>
              <a:rPr lang="en-US" sz="1200" b="0" i="0" u="none" strike="noStrike" kern="1200" baseline="0" dirty="0" smtClean="0">
                <a:solidFill>
                  <a:schemeClr val="tx1"/>
                </a:solidFill>
                <a:latin typeface="+mn-lt"/>
                <a:ea typeface="+mn-ea"/>
                <a:cs typeface="+mn-cs"/>
              </a:rPr>
              <a:t>The squadron must have the capability to recover and evacuate any troop vehicle from the three distinct troop areas of operation, and concurrently support the MCP by further evacuating vehicles or supporting maintenance operations.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A.12.4 Simultaneously evacuate casualties (CASEVAC) from four distinct locations (the three Cavalry troop areas of operation and the HHT), and concurrently replace each ambulance departing the troop area of operations. </a:t>
            </a:r>
            <a:r>
              <a:rPr lang="en-US" sz="1200" b="0" i="0" u="none" strike="noStrike" kern="1200" baseline="0" dirty="0" smtClean="0">
                <a:solidFill>
                  <a:schemeClr val="tx1"/>
                </a:solidFill>
                <a:latin typeface="+mn-lt"/>
                <a:ea typeface="+mn-ea"/>
                <a:cs typeface="+mn-cs"/>
              </a:rPr>
              <a:t>The squadron positions ground CASEVAC with each troop combat trains to provide immediate response. The squadron combat trains immediately replaces CASEVAC vehicles transporting casualties from the troop AOs. All echelons from the scout squad to the squadron must have the capability to coordinate, request, identify and mark landing zone (LZ)/pickup zone (PZ) for aerial CASEVAC. The squadron must surge an additional ambulance into one troop AO and provide a replacement for this ambulance. Concurrently, the squadron aid station (SAS) provides Level I medical care (triage, emergency medical treatment (EMT), advanced trauma management (ATM), sick call services, combat stress control, preventative measures) for squadron casualties; establishes and operates forward aid stations in direct support of the troops. </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Source: R &amp;S CBA</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Cavalry Squadrons in the ABCT and the SBCT do not have sufficient recovery and evacuation capacity. The ABCT Cavalry Squadron has a total</a:t>
            </a:r>
          </a:p>
          <a:p>
            <a:r>
              <a:rPr lang="en-US" sz="1200" b="0" i="0" u="none" strike="noStrike" kern="1200" baseline="0" dirty="0" smtClean="0">
                <a:solidFill>
                  <a:schemeClr val="tx1"/>
                </a:solidFill>
                <a:latin typeface="+mn-lt"/>
                <a:ea typeface="+mn-ea"/>
                <a:cs typeface="+mn-cs"/>
              </a:rPr>
              <a:t>of four recovery vehicles capable of recovering the BFV. This is insufficient to provide both forward recovery, maintenance support and evacuate vehicles during mobile operations. The SBCT Cavalry Squadron does not have any recovery vehicles capable of recovering a Stryker vehicle. They rely on like vehicle recovery which results in the loss of additional combat power during recovery and evacuation. In both cases there is a risk of losing needed combat power which places platoon and troop mission accomplishment at risk.</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Cavalry organizations do not have the capability to refuel supporting Army rotary wing aircraft during the conduct of reconnaissance and security operations. This limits the flexibility in employing Army aviation, has the potential of decreasing aircraft station time, increasing aircraft turn-around time, and may create gaps in support or coverage.</a:t>
            </a:r>
            <a:endParaRPr lang="en-US" dirty="0"/>
          </a:p>
        </p:txBody>
      </p:sp>
      <p:sp>
        <p:nvSpPr>
          <p:cNvPr id="4" name="Slide Number Placeholder 3"/>
          <p:cNvSpPr>
            <a:spLocks noGrp="1"/>
          </p:cNvSpPr>
          <p:nvPr>
            <p:ph type="sldNum" sz="quarter" idx="10"/>
          </p:nvPr>
        </p:nvSpPr>
        <p:spPr/>
        <p:txBody>
          <a:bodyPr/>
          <a:lstStyle/>
          <a:p>
            <a:fld id="{F55EC830-5645-4A48-9B67-200549A9CE1C}" type="slidenum">
              <a:rPr lang="en-US" smtClean="0"/>
              <a:pPr/>
              <a:t>6</a:t>
            </a:fld>
            <a:endParaRPr lang="en-US" dirty="0"/>
          </a:p>
        </p:txBody>
      </p:sp>
    </p:spTree>
    <p:extLst>
      <p:ext uri="{BB962C8B-B14F-4D97-AF65-F5344CB8AC3E}">
        <p14:creationId xmlns:p14="http://schemas.microsoft.com/office/powerpoint/2010/main" val="1458460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r>
              <a:rPr lang="en-US" i="1" dirty="0"/>
              <a:t>Mission: The TRADOC Capability Manager for Reconnaissance serves as the Reconnaissance Soldier’s user representative for all DOTMLPF integration of current and future force capabilities and requirements pertaining to Reconnaissance formations and assists with the implementation of solutions to ensure a trained and ready force.</a:t>
            </a:r>
          </a:p>
        </p:txBody>
      </p:sp>
      <p:sp>
        <p:nvSpPr>
          <p:cNvPr id="4" name="Slide Number Placeholder 3"/>
          <p:cNvSpPr>
            <a:spLocks noGrp="1"/>
          </p:cNvSpPr>
          <p:nvPr>
            <p:ph type="sldNum" sz="quarter" idx="10"/>
          </p:nvPr>
        </p:nvSpPr>
        <p:spPr/>
        <p:txBody>
          <a:bodyPr/>
          <a:lstStyle/>
          <a:p>
            <a:fld id="{F55EC830-5645-4A48-9B67-200549A9CE1C}" type="slidenum">
              <a:rPr lang="en-US" smtClean="0"/>
              <a:pPr/>
              <a:t>7</a:t>
            </a:fld>
            <a:endParaRPr lang="en-US"/>
          </a:p>
        </p:txBody>
      </p:sp>
    </p:spTree>
    <p:extLst>
      <p:ext uri="{BB962C8B-B14F-4D97-AF65-F5344CB8AC3E}">
        <p14:creationId xmlns:p14="http://schemas.microsoft.com/office/powerpoint/2010/main" val="2150979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11476">
              <a:defRPr/>
            </a:pPr>
            <a:endParaRPr lang="en-US" sz="1800" u="sng" dirty="0">
              <a:latin typeface="Times New Roman" pitchFamily="18" charset="0"/>
            </a:endParaRPr>
          </a:p>
        </p:txBody>
      </p:sp>
      <p:sp>
        <p:nvSpPr>
          <p:cNvPr id="4" name="Slide Number Placeholder 3"/>
          <p:cNvSpPr>
            <a:spLocks noGrp="1"/>
          </p:cNvSpPr>
          <p:nvPr>
            <p:ph type="sldNum" sz="quarter" idx="10"/>
          </p:nvPr>
        </p:nvSpPr>
        <p:spPr/>
        <p:txBody>
          <a:bodyPr/>
          <a:lstStyle/>
          <a:p>
            <a:fld id="{F55EC830-5645-4A48-9B67-200549A9CE1C}" type="slidenum">
              <a:rPr lang="en-US" smtClean="0"/>
              <a:pPr/>
              <a:t>13</a:t>
            </a:fld>
            <a:endParaRPr lang="en-US"/>
          </a:p>
        </p:txBody>
      </p:sp>
    </p:spTree>
    <p:extLst>
      <p:ext uri="{BB962C8B-B14F-4D97-AF65-F5344CB8AC3E}">
        <p14:creationId xmlns:p14="http://schemas.microsoft.com/office/powerpoint/2010/main" val="415828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8D76E4-CCF0-4814-93FE-BA0A7508E4C4}" type="slidenum">
              <a:rPr lang="en-US" smtClean="0"/>
              <a:pPr/>
              <a:t>14</a:t>
            </a:fld>
            <a:endParaRPr lang="en-US" dirty="0"/>
          </a:p>
        </p:txBody>
      </p:sp>
    </p:spTree>
    <p:extLst>
      <p:ext uri="{BB962C8B-B14F-4D97-AF65-F5344CB8AC3E}">
        <p14:creationId xmlns:p14="http://schemas.microsoft.com/office/powerpoint/2010/main" val="4072948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9675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91062E-EFEF-410A-9ED8-22C7AD05A3FF}" type="slidenum">
              <a:rPr lang="en-US">
                <a:solidFill>
                  <a:srgbClr val="000000"/>
                </a:solidFill>
              </a:rPr>
              <a:pPr fontAlgn="base">
                <a:spcBef>
                  <a:spcPct val="0"/>
                </a:spcBef>
                <a:spcAft>
                  <a:spcPct val="0"/>
                </a:spcAft>
                <a:defRPr/>
              </a:pPr>
              <a:t>17</a:t>
            </a:fld>
            <a:endParaRPr lang="en-US" dirty="0">
              <a:solidFill>
                <a:srgbClr val="000000"/>
              </a:solidFill>
            </a:endParaRPr>
          </a:p>
        </p:txBody>
      </p:sp>
    </p:spTree>
    <p:extLst>
      <p:ext uri="{BB962C8B-B14F-4D97-AF65-F5344CB8AC3E}">
        <p14:creationId xmlns:p14="http://schemas.microsoft.com/office/powerpoint/2010/main" val="1533598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cNvSpPr>
            <a:spLocks noGrp="1" noRot="1" noChangeAspect="1"/>
          </p:cNvSpPr>
          <p:nvPr>
            <p:ph type="sldImg"/>
          </p:nvPr>
        </p:nvSpPr>
        <p:spPr/>
      </p:sp>
      <p:sp>
        <p:nvSpPr>
          <p:cNvPr id="3" name="Note"/>
          <p:cNvSpPr>
            <a:spLocks noGrp="1"/>
          </p:cNvSpPr>
          <p:nvPr>
            <p:ph type="body" idx="1"/>
          </p:nvPr>
        </p:nvSpPr>
        <p:spPr/>
        <p:txBody>
          <a:bodyPr>
            <a:normAutofit fontScale="40000" lnSpcReduction="20000"/>
          </a:bodyPr>
          <a:lstStyle/>
          <a:p>
            <a:r>
              <a:rPr lang="en-US"/>
              <a:t>Notes for Each Bullet
Positive Trends
Use of Logistics Release Points are common although not always effectively executed
SQDRNs understand the LRP concept and utilize it but the execution at the troop level varies in effectiveness due to lack of emphasis during homestation training.
2. “Fix Forward” concept is utilized with Troop/Company Field Maintenance Teams
The best SQDRNs use their FMTs effectively forward with the troop trains to “fix forward” instead of pooling all maintenance at the UMCP or evacuating to the BSB who does not have the capability or personnel to repair tracked vehicles.
3. Utilization of the Modular Fuel System to enable the squadron to remain self-sufficient for up to 72hrs
Having the entire MFS (consisting of one M978 and one Tank Rack Module TRM) gives the sqdrn enough capacity to go 72 hrs without resupply while also having the capability to flex assets where needed most (D Tank when maneuvering).
Negative Trends
 1. Planning of commodities on LOGPAC is divorced from data received from troop/company LOGSTATs
LOGSTATs are not received in a timely and consistent manner. When they are they are not being used to build the daily troop/company LOGPACs at the FTCP or CTCP. Instead the FSC uses historical data as their running estimates which do not take into consideration current operations and troop on hand commodities.
2. Execution of CASEVAC is hampered by poor MEDCOP and long lines of communication
CASEVAC at the troop level suffers from an extended distance from the FLOT to role 1 and SQDRN suffers from distance to role 2.  Also troop leaders do not have an understanding of locations of adjacent role 1 facilities due to the LOGCOP not being disseminated and lack of sustainment rehearsals at the sqdn and troop levels.
3. FSC commander is the planner for logistical operations instead of the S4
The S4 should be the planner and coordinator for logistics in the sqdn. At the CTCP S4 should be receiving LOGSTAT, analyzing it and then synchronizing resources to conduct LOGPAC to include coordinating LRP time and location. Instead the FSC commander does this more often then not
ABCT Challenges
1. Units continually have an insufficient amount of H8 qualified individuals to operate recovery vehicles (2 for tracked recovery AR 750-1)
From AR 750-1 Army Material Maintenance under FIELD MAINTENANCE 
e. Recovery vehicle policy—
(1) Wheeled and tracked recovery vehicles will be operated by properly trained and certified recovery personnel.
(2) At a minimum, there must be at least one ASI H8 certified recovery operations individual in the vehicle while
performing recovery missions using wheeled recovery vehicles, and at least two for tracked recovery vehicles.
This is largely “hand waved” by many BDE’s
2. BDE sustainment plan does not account for the squadron’s unique challenges 
Many but not all bde’s plan for sustaining the sqdrn like they were just another CAB if at all.  Their extended distance from the BSA and role 2 is seldom mentioned during pre role out Sustainment Rehearsals but improves from phase to phase at the bde level.
3. Poor 5988E flow resulting in CL IX shortfalls and loss of combat power
This is a problem across most ABCTs here. PMCS along with accurate reporting are usually the first casualties of an increased op tempo
Common Recon Squadron Challenges
1. Executing resupply during continuous reconnaissance operations
SQDRNs  are challenged to synch LRP times and locations when troops are far apart. Also troops have trouble with the idea of displacing vehicles of the screen in a synchronized fashion to execute logpac at the troop trains
2. Location of the FTCP that enables coordination between both the squadron and the BSB
SQDRNs place the FTCP either to far from the FLOT ie in the BSA or to far forward ie collocating with CTCP. This results in effective coordination with either sqdrn OR BSB instead of both.
3. Extended lines of communication
Distance from direct support in the BSA and area support from EAB units
</a:t>
            </a:r>
          </a:p>
        </p:txBody>
      </p:sp>
      <p:sp>
        <p:nvSpPr>
          <p:cNvPr id="4" name="Slide Number"/>
          <p:cNvSpPr>
            <a:spLocks noGrp="1"/>
          </p:cNvSpPr>
          <p:nvPr>
            <p:ph type="sldNum" sz="quarter" idx="10"/>
          </p:nvPr>
        </p:nvSpPr>
        <p:spPr/>
        <p:txBody>
          <a:bodyPr/>
          <a:lstStyle/>
          <a:p>
            <a:fld id="{3458DAA5-1DF4-4529-8F7C-A005A1B28302}" type="slidenum">
              <a:t>18</a:t>
            </a:fld>
            <a:endParaRPr/>
          </a:p>
        </p:txBody>
      </p:sp>
    </p:spTree>
    <p:extLst>
      <p:ext uri="{BB962C8B-B14F-4D97-AF65-F5344CB8AC3E}">
        <p14:creationId xmlns:p14="http://schemas.microsoft.com/office/powerpoint/2010/main" val="104366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652575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D3875DDB-DAAB-4BFB-97F1-B364E366D85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C990F705-6C43-4890-897D-3AB8663A91E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guts_19.jpg"/>
          <p:cNvPicPr>
            <a:picLocks noChangeAspect="1"/>
          </p:cNvPicPr>
          <p:nvPr userDrawn="1"/>
        </p:nvPicPr>
        <p:blipFill>
          <a:blip r:embed="rId13" cstate="email"/>
          <a:stretch>
            <a:fillRect/>
          </a:stretch>
        </p:blipFill>
        <p:spPr bwMode="auto">
          <a:xfrm>
            <a:off x="8466553" y="76200"/>
            <a:ext cx="601247" cy="800097"/>
          </a:xfrm>
          <a:prstGeom prst="rect">
            <a:avLst/>
          </a:prstGeom>
          <a:noFill/>
          <a:ln w="9525">
            <a:noFill/>
            <a:miter lim="800000"/>
            <a:headEnd/>
            <a:tailEnd/>
          </a:ln>
          <a:effectLst>
            <a:outerShdw blurRad="50800" dist="50800" dir="5400000" algn="ctr" rotWithShape="0">
              <a:srgbClr val="000000">
                <a:alpha val="0"/>
              </a:srgbClr>
            </a:outerShdw>
          </a:effectLst>
        </p:spPr>
      </p:pic>
      <p:pic>
        <p:nvPicPr>
          <p:cNvPr id="8" name="Picture 2" descr="C:\Users\Bryon.bonnell\Desktop\MCOE Logo- Drum.jpg"/>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76200" y="76200"/>
            <a:ext cx="759363" cy="762000"/>
          </a:xfrm>
          <a:prstGeom prst="rect">
            <a:avLst/>
          </a:prstGeom>
          <a:noFill/>
          <a:ln w="9525">
            <a:noFill/>
            <a:miter lim="800000"/>
            <a:headEnd/>
            <a:tailEnd/>
          </a:ln>
        </p:spPr>
      </p:pic>
      <p:sp>
        <p:nvSpPr>
          <p:cNvPr id="9" name="Rectangle 8"/>
          <p:cNvSpPr/>
          <p:nvPr userDrawn="1"/>
        </p:nvSpPr>
        <p:spPr>
          <a:xfrm>
            <a:off x="76200" y="6356350"/>
            <a:ext cx="8229599" cy="400110"/>
          </a:xfrm>
          <a:prstGeom prst="rect">
            <a:avLst/>
          </a:prstGeom>
        </p:spPr>
        <p:txBody>
          <a:bodyPr wrap="square">
            <a:spAutoFit/>
          </a:bodyPr>
          <a:lstStyle/>
          <a:p>
            <a:r>
              <a:rPr lang="en-US" sz="2000" b="1" i="1" dirty="0" smtClean="0">
                <a:solidFill>
                  <a:srgbClr val="002060"/>
                </a:solidFill>
              </a:rPr>
              <a:t>Smart, Fast, Lethal, Precise</a:t>
            </a:r>
            <a:endParaRPr lang="en-US" sz="2000" b="1" i="1" dirty="0">
              <a:solidFill>
                <a:srgbClr val="002060"/>
              </a:solidFill>
            </a:endParaRPr>
          </a:p>
        </p:txBody>
      </p:sp>
      <p:cxnSp>
        <p:nvCxnSpPr>
          <p:cNvPr id="12" name="Straight Connector 11"/>
          <p:cNvCxnSpPr/>
          <p:nvPr userDrawn="1"/>
        </p:nvCxnSpPr>
        <p:spPr>
          <a:xfrm flipV="1">
            <a:off x="76200" y="6328227"/>
            <a:ext cx="8850086" cy="17978"/>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sp>
        <p:nvSpPr>
          <p:cNvPr id="15" name="Slide Number Placeholder 5"/>
          <p:cNvSpPr>
            <a:spLocks noGrp="1"/>
          </p:cNvSpPr>
          <p:nvPr>
            <p:ph type="sldNum" sz="quarter" idx="4"/>
          </p:nvPr>
        </p:nvSpPr>
        <p:spPr>
          <a:xfrm>
            <a:off x="6553200" y="6356350"/>
            <a:ext cx="2133600" cy="365125"/>
          </a:xfrm>
          <a:prstGeom prst="rect">
            <a:avLst/>
          </a:prstGeom>
        </p:spPr>
        <p:txBody>
          <a:bodyPr/>
          <a:lstStyle>
            <a:lvl1pPr algn="r">
              <a:defRPr/>
            </a:lvl1pPr>
          </a:lstStyle>
          <a:p>
            <a:fld id="{6FC74A41-060A-476D-8F3A-157AD231C3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 Id="rId9" Type="http://schemas.microsoft.com/office/2007/relationships/hdphoto" Target="../media/hdphoto1.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benning.army.mil/armor/316thCav/316/#ad-image-t8" TargetMode="External"/><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jpg"/><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image" Target="../media/image28.gif"/><Relationship Id="rId16"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jp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scott.a.green36.mil@mail.mi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milsuite.mil/book/groups/tcm-recon" TargetMode="External"/><Relationship Id="rId4" Type="http://schemas.openxmlformats.org/officeDocument/2006/relationships/hyperlink" Target="http://www.benning.army.mil/mcoe/cdi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milsuite.mil/book/docs/DOC-28573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benning.army.mil/mcoe/dotd/dctd.html#CB"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www.benning.army.mil/mcoe/dotd/dctd.html#CB"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d_Bill.gif"/>
          <p:cNvPicPr>
            <a:picLocks noChangeAspect="1"/>
          </p:cNvPicPr>
          <p:nvPr/>
        </p:nvPicPr>
        <p:blipFill>
          <a:blip r:embed="rId2" cstate="print">
            <a:lum bright="36000" contrast="1000"/>
          </a:blip>
          <a:stretch>
            <a:fillRect/>
          </a:stretch>
        </p:blipFill>
        <p:spPr>
          <a:xfrm>
            <a:off x="3630388" y="1048341"/>
            <a:ext cx="1904489" cy="2593576"/>
          </a:xfrm>
          <a:prstGeom prst="rect">
            <a:avLst/>
          </a:prstGeom>
        </p:spPr>
      </p:pic>
      <p:sp>
        <p:nvSpPr>
          <p:cNvPr id="6" name="TextBox 5"/>
          <p:cNvSpPr txBox="1"/>
          <p:nvPr/>
        </p:nvSpPr>
        <p:spPr>
          <a:xfrm>
            <a:off x="1638300" y="156910"/>
            <a:ext cx="5867400"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Footlight MT Light" panose="0204060206030A020304" pitchFamily="18" charset="0"/>
                <a:cs typeface="Arial" pitchFamily="34" charset="0"/>
              </a:rPr>
              <a:t>Recon Council</a:t>
            </a:r>
            <a:endParaRPr lang="en-US" sz="5400" b="1" dirty="0">
              <a:effectLst>
                <a:outerShdw blurRad="38100" dist="38100" dir="2700000" algn="tl">
                  <a:srgbClr val="000000">
                    <a:alpha val="43137"/>
                  </a:srgbClr>
                </a:outerShdw>
              </a:effectLst>
              <a:latin typeface="Footlight MT Light" panose="0204060206030A020304" pitchFamily="18" charset="0"/>
              <a:cs typeface="Arial" pitchFamily="34" charset="0"/>
            </a:endParaRPr>
          </a:p>
        </p:txBody>
      </p:sp>
      <p:sp>
        <p:nvSpPr>
          <p:cNvPr id="2" name="Rectangle 1"/>
          <p:cNvSpPr/>
          <p:nvPr/>
        </p:nvSpPr>
        <p:spPr>
          <a:xfrm>
            <a:off x="163032" y="3641917"/>
            <a:ext cx="8839200" cy="2031325"/>
          </a:xfrm>
          <a:prstGeom prst="rect">
            <a:avLst/>
          </a:prstGeom>
        </p:spPr>
        <p:txBody>
          <a:bodyPr wrap="square">
            <a:spAutoFit/>
          </a:bodyPr>
          <a:lstStyle/>
          <a:p>
            <a:pPr algn="ctr"/>
            <a:r>
              <a:rPr lang="en-US" b="1" dirty="0">
                <a:latin typeface="Arial" pitchFamily="34" charset="0"/>
                <a:cs typeface="Arial" pitchFamily="34" charset="0"/>
              </a:rPr>
              <a:t>19 OCTOBER 2016</a:t>
            </a:r>
          </a:p>
          <a:p>
            <a:endParaRPr lang="en-US" dirty="0" smtClean="0">
              <a:latin typeface="Arial" panose="020B0604020202020204" pitchFamily="34" charset="0"/>
              <a:ea typeface="Calibri" panose="020F0502020204030204" pitchFamily="34" charset="0"/>
              <a:cs typeface="Arial" panose="020B0604020202020204" pitchFamily="34" charset="0"/>
            </a:endParaRPr>
          </a:p>
          <a:p>
            <a:r>
              <a:rPr lang="en-US" dirty="0" smtClean="0">
                <a:latin typeface="Arial" panose="020B0604020202020204" pitchFamily="34" charset="0"/>
                <a:ea typeface="Calibri" panose="020F0502020204030204" pitchFamily="34" charset="0"/>
                <a:cs typeface="Arial" panose="020B0604020202020204" pitchFamily="34" charset="0"/>
              </a:rPr>
              <a:t>The </a:t>
            </a:r>
            <a:r>
              <a:rPr lang="en-US" dirty="0">
                <a:latin typeface="Arial" panose="020B0604020202020204" pitchFamily="34" charset="0"/>
                <a:ea typeface="Calibri" panose="020F0502020204030204" pitchFamily="34" charset="0"/>
                <a:cs typeface="Arial" panose="020B0604020202020204" pitchFamily="34" charset="0"/>
              </a:rPr>
              <a:t>Recon Council meets </a:t>
            </a:r>
            <a:r>
              <a:rPr lang="en-US" b="1" i="1" dirty="0">
                <a:latin typeface="Arial" panose="020B0604020202020204" pitchFamily="34" charset="0"/>
                <a:ea typeface="Calibri" panose="020F0502020204030204" pitchFamily="34" charset="0"/>
                <a:cs typeface="Arial" panose="020B0604020202020204" pitchFamily="34" charset="0"/>
              </a:rPr>
              <a:t>once per quarter </a:t>
            </a:r>
            <a:r>
              <a:rPr lang="en-US" dirty="0">
                <a:latin typeface="Arial" panose="020B0604020202020204" pitchFamily="34" charset="0"/>
                <a:ea typeface="Calibri" panose="020F0502020204030204" pitchFamily="34" charset="0"/>
                <a:cs typeface="Arial" panose="020B0604020202020204" pitchFamily="34" charset="0"/>
              </a:rPr>
              <a:t>to provide partners across the Reconnaissance and Security Community the opportunity to </a:t>
            </a:r>
            <a:r>
              <a:rPr lang="en-US" b="1" i="1" dirty="0">
                <a:latin typeface="Arial" panose="020B0604020202020204" pitchFamily="34" charset="0"/>
                <a:ea typeface="Calibri" panose="020F0502020204030204" pitchFamily="34" charset="0"/>
                <a:cs typeface="Arial" panose="020B0604020202020204" pitchFamily="34" charset="0"/>
              </a:rPr>
              <a:t>collaborate and share information</a:t>
            </a:r>
            <a:r>
              <a:rPr lang="en-US" dirty="0">
                <a:latin typeface="Arial" panose="020B0604020202020204" pitchFamily="34" charset="0"/>
                <a:ea typeface="Calibri" panose="020F0502020204030204" pitchFamily="34" charset="0"/>
                <a:cs typeface="Arial" panose="020B0604020202020204" pitchFamily="34" charset="0"/>
              </a:rPr>
              <a:t> about observed </a:t>
            </a:r>
            <a:r>
              <a:rPr lang="en-US" b="1" i="1" dirty="0">
                <a:latin typeface="Arial" panose="020B0604020202020204" pitchFamily="34" charset="0"/>
                <a:ea typeface="Calibri" panose="020F0502020204030204" pitchFamily="34" charset="0"/>
                <a:cs typeface="Arial" panose="020B0604020202020204" pitchFamily="34" charset="0"/>
              </a:rPr>
              <a:t>trends</a:t>
            </a:r>
            <a:r>
              <a:rPr lang="en-US" dirty="0">
                <a:latin typeface="Arial" panose="020B0604020202020204" pitchFamily="34" charset="0"/>
                <a:ea typeface="Calibri" panose="020F0502020204030204" pitchFamily="34" charset="0"/>
                <a:cs typeface="Arial" panose="020B0604020202020204" pitchFamily="34" charset="0"/>
              </a:rPr>
              <a:t>, changes and updates to </a:t>
            </a:r>
            <a:r>
              <a:rPr lang="en-US" b="1" i="1" dirty="0">
                <a:latin typeface="Arial" panose="020B0604020202020204" pitchFamily="34" charset="0"/>
                <a:ea typeface="Calibri" panose="020F0502020204030204" pitchFamily="34" charset="0"/>
                <a:cs typeface="Arial" panose="020B0604020202020204" pitchFamily="34" charset="0"/>
              </a:rPr>
              <a:t>doctrine</a:t>
            </a:r>
            <a:r>
              <a:rPr lang="en-US" dirty="0">
                <a:latin typeface="Arial" panose="020B0604020202020204" pitchFamily="34" charset="0"/>
                <a:ea typeface="Calibri" panose="020F0502020204030204" pitchFamily="34" charset="0"/>
                <a:cs typeface="Arial" panose="020B0604020202020204" pitchFamily="34" charset="0"/>
              </a:rPr>
              <a:t>, and current </a:t>
            </a:r>
            <a:r>
              <a:rPr lang="en-US" b="1" i="1" dirty="0">
                <a:latin typeface="Arial" panose="020B0604020202020204" pitchFamily="34" charset="0"/>
                <a:ea typeface="Calibri" panose="020F0502020204030204" pitchFamily="34" charset="0"/>
                <a:cs typeface="Arial" panose="020B0604020202020204" pitchFamily="34" charset="0"/>
              </a:rPr>
              <a:t>DOTMLPF-Po efforts </a:t>
            </a:r>
            <a:r>
              <a:rPr lang="en-US" dirty="0">
                <a:latin typeface="Arial" panose="020B0604020202020204" pitchFamily="34" charset="0"/>
                <a:ea typeface="Calibri" panose="020F0502020204030204" pitchFamily="34" charset="0"/>
                <a:cs typeface="Arial" panose="020B0604020202020204" pitchFamily="34" charset="0"/>
              </a:rPr>
              <a:t>effecting cavalry and infantry Reconnaissance and Security operations across all formation types.</a:t>
            </a:r>
          </a:p>
        </p:txBody>
      </p:sp>
    </p:spTree>
    <p:extLst>
      <p:ext uri="{BB962C8B-B14F-4D97-AF65-F5344CB8AC3E}">
        <p14:creationId xmlns:p14="http://schemas.microsoft.com/office/powerpoint/2010/main" val="1173631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04" y="612323"/>
            <a:ext cx="2412971" cy="2070485"/>
          </a:xfrm>
          <a:prstGeom prst="rect">
            <a:avLst/>
          </a:prstGeom>
        </p:spPr>
      </p:pic>
      <p:sp>
        <p:nvSpPr>
          <p:cNvPr id="2" name="Title 1"/>
          <p:cNvSpPr>
            <a:spLocks noGrp="1"/>
          </p:cNvSpPr>
          <p:nvPr>
            <p:ph type="title"/>
          </p:nvPr>
        </p:nvSpPr>
        <p:spPr>
          <a:xfrm>
            <a:off x="609590" y="1640017"/>
            <a:ext cx="8229599"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5-15 Cav</a:t>
            </a:r>
            <a:br>
              <a:rPr lang="en-US" b="1" dirty="0" smtClean="0">
                <a:effectLst>
                  <a:outerShdw blurRad="38100" dist="38100" dir="2700000" algn="tl">
                    <a:srgbClr val="000000">
                      <a:alpha val="43137"/>
                    </a:srgbClr>
                  </a:outerShdw>
                </a:effectLst>
                <a:latin typeface="Arial" pitchFamily="34" charset="0"/>
                <a:cs typeface="Arial" pitchFamily="34" charset="0"/>
              </a:rPr>
            </a:b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457191" y="4454188"/>
            <a:ext cx="8229599" cy="1015663"/>
          </a:xfrm>
          <a:prstGeom prst="rect">
            <a:avLst/>
          </a:prstGeom>
        </p:spPr>
        <p:txBody>
          <a:bodyPr wrap="square">
            <a:spAutoFit/>
          </a:bodyPr>
          <a:lstStyle/>
          <a:p>
            <a:r>
              <a:rPr lang="en-US" sz="2000" i="1" dirty="0" smtClean="0"/>
              <a:t>Mission</a:t>
            </a:r>
            <a:r>
              <a:rPr lang="en-US" sz="2000" i="1" dirty="0"/>
              <a:t>: The 5th Squadron, 15th Cavalry Regiment transforms volunteers into disciplined, fit and competent Scouts who are ready to contribute as members of a team that will fight and win the nation's wars. </a:t>
            </a:r>
          </a:p>
        </p:txBody>
      </p:sp>
      <p:sp>
        <p:nvSpPr>
          <p:cNvPr id="12" name="Slide Number Placeholder 11"/>
          <p:cNvSpPr>
            <a:spLocks noGrp="1"/>
          </p:cNvSpPr>
          <p:nvPr>
            <p:ph type="sldNum" sz="quarter" idx="12"/>
          </p:nvPr>
        </p:nvSpPr>
        <p:spPr/>
        <p:txBody>
          <a:bodyPr/>
          <a:lstStyle/>
          <a:p>
            <a:fld id="{C990F705-6C43-4890-897D-3AB8663A91E5}" type="slidenum">
              <a:rPr lang="en-US" smtClean="0"/>
              <a:pPr/>
              <a:t>10</a:t>
            </a:fld>
            <a:endParaRPr lang="en-US" dirty="0"/>
          </a:p>
        </p:txBody>
      </p:sp>
    </p:spTree>
    <p:extLst>
      <p:ext uri="{BB962C8B-B14F-4D97-AF65-F5344CB8AC3E}">
        <p14:creationId xmlns:p14="http://schemas.microsoft.com/office/powerpoint/2010/main" val="72254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9870" y="0"/>
            <a:ext cx="3444240" cy="3221552"/>
          </a:xfrm>
          <a:prstGeom prst="rect">
            <a:avLst/>
          </a:prstGeom>
        </p:spPr>
      </p:pic>
      <p:sp>
        <p:nvSpPr>
          <p:cNvPr id="2" name="Title 1"/>
          <p:cNvSpPr>
            <a:spLocks noGrp="1"/>
          </p:cNvSpPr>
          <p:nvPr>
            <p:ph type="title"/>
          </p:nvPr>
        </p:nvSpPr>
        <p:spPr>
          <a:xfrm>
            <a:off x="609590" y="1640017"/>
            <a:ext cx="8229599"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Non-Commissioned Officers Academy (NCOA)</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9" name="Rectangle 8"/>
          <p:cNvSpPr/>
          <p:nvPr/>
        </p:nvSpPr>
        <p:spPr>
          <a:xfrm>
            <a:off x="457191" y="4454188"/>
            <a:ext cx="8229599" cy="1631216"/>
          </a:xfrm>
          <a:prstGeom prst="rect">
            <a:avLst/>
          </a:prstGeom>
        </p:spPr>
        <p:txBody>
          <a:bodyPr wrap="square">
            <a:spAutoFit/>
          </a:bodyPr>
          <a:lstStyle/>
          <a:p>
            <a:r>
              <a:rPr lang="en-US" sz="2000" i="1" dirty="0" smtClean="0"/>
              <a:t>Mission</a:t>
            </a:r>
            <a:r>
              <a:rPr lang="en-US" sz="2000" i="1" dirty="0"/>
              <a:t>: Provide excellent academic and performance based evaluations in an institutional training environment to develop smart, fast, lethal, and precise small unit leaders. Students will leave here having the educational experience of their life ready to reenergize their units with the knowledge gained at this institution.</a:t>
            </a:r>
          </a:p>
        </p:txBody>
      </p:sp>
      <p:sp>
        <p:nvSpPr>
          <p:cNvPr id="12" name="Slide Number Placeholder 11"/>
          <p:cNvSpPr>
            <a:spLocks noGrp="1"/>
          </p:cNvSpPr>
          <p:nvPr>
            <p:ph type="sldNum" sz="quarter" idx="12"/>
          </p:nvPr>
        </p:nvSpPr>
        <p:spPr/>
        <p:txBody>
          <a:bodyPr/>
          <a:lstStyle/>
          <a:p>
            <a:fld id="{C990F705-6C43-4890-897D-3AB8663A91E5}" type="slidenum">
              <a:rPr lang="en-US" smtClean="0"/>
              <a:pPr/>
              <a:t>11</a:t>
            </a:fld>
            <a:endParaRPr lang="en-US" dirty="0"/>
          </a:p>
        </p:txBody>
      </p:sp>
    </p:spTree>
    <p:extLst>
      <p:ext uri="{BB962C8B-B14F-4D97-AF65-F5344CB8AC3E}">
        <p14:creationId xmlns:p14="http://schemas.microsoft.com/office/powerpoint/2010/main" val="1456209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10857" y="425747"/>
            <a:ext cx="2333473" cy="2333473"/>
          </a:xfrm>
          <a:prstGeom prst="rect">
            <a:avLst/>
          </a:prstGeom>
        </p:spPr>
      </p:pic>
      <p:sp>
        <p:nvSpPr>
          <p:cNvPr id="2" name="Title 1"/>
          <p:cNvSpPr>
            <a:spLocks noGrp="1"/>
          </p:cNvSpPr>
          <p:nvPr>
            <p:ph type="title"/>
          </p:nvPr>
        </p:nvSpPr>
        <p:spPr>
          <a:xfrm>
            <a:off x="457191" y="1592484"/>
            <a:ext cx="8229600"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Joint Multinational </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Readiness Center</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sz="2800" b="1" dirty="0" err="1" smtClean="0">
                <a:effectLst>
                  <a:outerShdw blurRad="38100" dist="38100" dir="2700000" algn="tl">
                    <a:srgbClr val="000000">
                      <a:alpha val="43137"/>
                    </a:srgbClr>
                  </a:outerShdw>
                </a:effectLst>
                <a:latin typeface="Arial" pitchFamily="34" charset="0"/>
                <a:cs typeface="Arial" pitchFamily="34" charset="0"/>
              </a:rPr>
              <a:t>Hohenfels</a:t>
            </a:r>
            <a:r>
              <a:rPr lang="en-US" sz="2800" b="1" dirty="0" smtClean="0">
                <a:effectLst>
                  <a:outerShdw blurRad="38100" dist="38100" dir="2700000" algn="tl">
                    <a:srgbClr val="000000">
                      <a:alpha val="43137"/>
                    </a:srgbClr>
                  </a:outerShdw>
                </a:effectLst>
                <a:latin typeface="Arial" pitchFamily="34" charset="0"/>
                <a:cs typeface="Arial" pitchFamily="34" charset="0"/>
              </a:rPr>
              <a:t>, Germany</a:t>
            </a:r>
            <a:r>
              <a:rPr lang="en-US" dirty="0" smtClean="0">
                <a:effectLst>
                  <a:outerShdw blurRad="38100" dist="38100" dir="2700000" algn="tl">
                    <a:srgbClr val="000000">
                      <a:alpha val="43137"/>
                    </a:srgbClr>
                  </a:outerShdw>
                </a:effectLst>
                <a:latin typeface="Arial" pitchFamily="34" charset="0"/>
                <a:cs typeface="Arial" pitchFamily="34" charset="0"/>
              </a:rPr>
              <a:t/>
            </a:r>
            <a:br>
              <a:rPr lang="en-US" dirty="0" smtClean="0">
                <a:effectLst>
                  <a:outerShdw blurRad="38100" dist="38100" dir="2700000" algn="tl">
                    <a:srgbClr val="000000">
                      <a:alpha val="43137"/>
                    </a:srgbClr>
                  </a:outerShdw>
                </a:effectLst>
                <a:latin typeface="Arial" pitchFamily="34" charset="0"/>
                <a:cs typeface="Arial" pitchFamily="34" charset="0"/>
              </a:rPr>
            </a:b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5" name="Rectangle 4"/>
          <p:cNvSpPr/>
          <p:nvPr/>
        </p:nvSpPr>
        <p:spPr>
          <a:xfrm>
            <a:off x="457191" y="4454188"/>
            <a:ext cx="8229599" cy="1323439"/>
          </a:xfrm>
          <a:prstGeom prst="rect">
            <a:avLst/>
          </a:prstGeom>
        </p:spPr>
        <p:txBody>
          <a:bodyPr wrap="square">
            <a:spAutoFit/>
          </a:bodyPr>
          <a:lstStyle/>
          <a:p>
            <a:r>
              <a:rPr lang="en-US" sz="2000" i="1" dirty="0" smtClean="0"/>
              <a:t>Mission</a:t>
            </a:r>
            <a:r>
              <a:rPr lang="en-US" sz="2000" i="1" dirty="0"/>
              <a:t>: The Grizzly </a:t>
            </a:r>
            <a:r>
              <a:rPr lang="en-US" sz="2000" i="1" dirty="0" smtClean="0"/>
              <a:t>Cavalry </a:t>
            </a:r>
            <a:r>
              <a:rPr lang="en-US" sz="2000" i="1" dirty="0"/>
              <a:t>OCT Team trains U.S. and Multinational Cavalry / Scout Squadrons in reconnaissance and security tasks during Unified Land Operations, while executing Decisive Action Training Environment (DATE) exercises.</a:t>
            </a:r>
          </a:p>
        </p:txBody>
      </p:sp>
    </p:spTree>
    <p:extLst>
      <p:ext uri="{BB962C8B-B14F-4D97-AF65-F5344CB8AC3E}">
        <p14:creationId xmlns:p14="http://schemas.microsoft.com/office/powerpoint/2010/main" val="1580724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890"/>
            <a:ext cx="8229600" cy="803085"/>
          </a:xfrm>
        </p:spPr>
        <p:txBody>
          <a:bodyPr>
            <a:normAutofit/>
          </a:bodyPr>
          <a:lstStyle/>
          <a:p>
            <a:r>
              <a:rPr lang="en-US" sz="2800" dirty="0" smtClean="0">
                <a:latin typeface="Arial Black" panose="020B0A04020102020204" pitchFamily="34" charset="0"/>
                <a:cs typeface="Arial" panose="020B0604020202020204" pitchFamily="34" charset="0"/>
              </a:rPr>
              <a:t>JMRC </a:t>
            </a:r>
            <a:r>
              <a:rPr lang="en-US" sz="2800" dirty="0">
                <a:latin typeface="Arial Black" panose="020B0A04020102020204" pitchFamily="34" charset="0"/>
                <a:cs typeface="Arial" panose="020B0604020202020204" pitchFamily="34" charset="0"/>
              </a:rPr>
              <a:t>Sustainment Trends</a:t>
            </a:r>
          </a:p>
        </p:txBody>
      </p:sp>
      <p:sp>
        <p:nvSpPr>
          <p:cNvPr id="10" name="Content Placeholder 2"/>
          <p:cNvSpPr txBox="1">
            <a:spLocks/>
          </p:cNvSpPr>
          <p:nvPr/>
        </p:nvSpPr>
        <p:spPr>
          <a:xfrm>
            <a:off x="69528" y="1108920"/>
            <a:ext cx="4847529" cy="3231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en-US" sz="1200" b="1" dirty="0" smtClean="0">
                <a:solidFill>
                  <a:prstClr val="black"/>
                </a:solidFill>
                <a:latin typeface=" Arial"/>
                <a:cs typeface="Arial" charset="0"/>
              </a:rPr>
              <a:t>Planning</a:t>
            </a:r>
            <a:endParaRPr lang="en-US" sz="1200" b="1" dirty="0">
              <a:solidFill>
                <a:prstClr val="black"/>
              </a:solidFill>
              <a:latin typeface=" Arial"/>
              <a:cs typeface="Arial" charset="0"/>
            </a:endParaRPr>
          </a:p>
          <a:p>
            <a:pPr marL="338138" lvl="1" indent="-158750"/>
            <a:r>
              <a:rPr lang="en-US" sz="1200" dirty="0" smtClean="0">
                <a:latin typeface=" Arial"/>
                <a:cs typeface="Arial" panose="020B0604020202020204" pitchFamily="34" charset="0"/>
              </a:rPr>
              <a:t>“Plan from the OP back” must include sustainment   </a:t>
            </a:r>
          </a:p>
          <a:p>
            <a:pPr marL="338138" lvl="1" indent="-158750"/>
            <a:r>
              <a:rPr lang="en-US" sz="1200" dirty="0" smtClean="0">
                <a:latin typeface=" Arial"/>
                <a:cs typeface="Arial" panose="020B0604020202020204" pitchFamily="34" charset="0"/>
              </a:rPr>
              <a:t>Roles and responsibilities of sustainment stakeholders not defined or clearly understood</a:t>
            </a:r>
          </a:p>
          <a:p>
            <a:pPr marL="338138" lvl="1" indent="-158750"/>
            <a:r>
              <a:rPr lang="en-US" sz="1200" dirty="0" smtClean="0">
                <a:latin typeface=" Arial"/>
                <a:cs typeface="Arial" panose="020B0604020202020204" pitchFamily="34" charset="0"/>
              </a:rPr>
              <a:t>Lack of sustainment overlays and sustainment rehearsals</a:t>
            </a:r>
          </a:p>
          <a:p>
            <a:pPr marL="338138" lvl="1" indent="-158750"/>
            <a:r>
              <a:rPr lang="en-US" sz="1200" dirty="0" smtClean="0">
                <a:latin typeface=" Arial"/>
                <a:cs typeface="Arial" panose="020B0604020202020204" pitchFamily="34" charset="0"/>
              </a:rPr>
              <a:t>Impacts of task </a:t>
            </a:r>
            <a:r>
              <a:rPr lang="en-US" sz="1200" dirty="0">
                <a:latin typeface=" Arial"/>
                <a:cs typeface="Arial" panose="020B0604020202020204" pitchFamily="34" charset="0"/>
              </a:rPr>
              <a:t>o</a:t>
            </a:r>
            <a:r>
              <a:rPr lang="en-US" sz="1200" dirty="0" smtClean="0">
                <a:latin typeface=" Arial"/>
                <a:cs typeface="Arial" panose="020B0604020202020204" pitchFamily="34" charset="0"/>
              </a:rPr>
              <a:t>rganization changes and command support relationships not understood or accounted for </a:t>
            </a:r>
          </a:p>
          <a:p>
            <a:pPr marL="338138" lvl="1" indent="-158750"/>
            <a:endParaRPr lang="en-US" sz="1100" dirty="0" smtClean="0">
              <a:latin typeface="Arial" panose="020B0604020202020204" pitchFamily="34" charset="0"/>
              <a:cs typeface="Arial" panose="020B0604020202020204" pitchFamily="34" charset="0"/>
            </a:endParaRPr>
          </a:p>
          <a:p>
            <a:pPr marL="338138" lvl="1" indent="-158750"/>
            <a:endParaRPr lang="en-US" sz="1100" dirty="0">
              <a:latin typeface="Arial" panose="020B0604020202020204" pitchFamily="34" charset="0"/>
              <a:cs typeface="Arial" panose="020B0604020202020204" pitchFamily="34" charset="0"/>
            </a:endParaRPr>
          </a:p>
          <a:p>
            <a:pPr marL="0" indent="0">
              <a:buNone/>
            </a:pPr>
            <a:endParaRPr lang="en-US" sz="1100" b="1" u="sng" dirty="0" smtClean="0"/>
          </a:p>
        </p:txBody>
      </p:sp>
      <p:sp>
        <p:nvSpPr>
          <p:cNvPr id="11" name="Content Placeholder 2"/>
          <p:cNvSpPr txBox="1">
            <a:spLocks/>
          </p:cNvSpPr>
          <p:nvPr/>
        </p:nvSpPr>
        <p:spPr>
          <a:xfrm>
            <a:off x="4373587" y="4190401"/>
            <a:ext cx="4684143" cy="27402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en-US" sz="1200" b="1" dirty="0">
                <a:solidFill>
                  <a:prstClr val="black"/>
                </a:solidFill>
                <a:latin typeface=" Arial"/>
                <a:cs typeface="Arial" charset="0"/>
              </a:rPr>
              <a:t>Execution</a:t>
            </a:r>
          </a:p>
          <a:p>
            <a:pPr marL="338138" lvl="1" indent="-158750"/>
            <a:r>
              <a:rPr lang="en-US" sz="1200" dirty="0" smtClean="0">
                <a:latin typeface="Arial" panose="020B0604020202020204" pitchFamily="34" charset="0"/>
                <a:cs typeface="Arial" panose="020B0604020202020204" pitchFamily="34" charset="0"/>
              </a:rPr>
              <a:t>Lack of rehearsals combined with inadequate PACE translates to sustainment challenges</a:t>
            </a:r>
          </a:p>
          <a:p>
            <a:pPr marL="338138" lvl="1" indent="-158750"/>
            <a:r>
              <a:rPr lang="en-US" sz="1200" dirty="0" smtClean="0">
                <a:latin typeface="Arial" panose="020B0604020202020204" pitchFamily="34" charset="0"/>
                <a:cs typeface="Arial" panose="020B0604020202020204" pitchFamily="34" charset="0"/>
              </a:rPr>
              <a:t>Lack of storage capability requires anticipated resupply, units struggle to synchronize with operations</a:t>
            </a:r>
          </a:p>
          <a:p>
            <a:pPr marL="338138" lvl="1" indent="-158750"/>
            <a:r>
              <a:rPr lang="en-US" sz="1200" dirty="0" smtClean="0">
                <a:latin typeface="Arial" panose="020B0604020202020204" pitchFamily="34" charset="0"/>
                <a:cs typeface="Arial" panose="020B0604020202020204" pitchFamily="34" charset="0"/>
              </a:rPr>
              <a:t>CTCP, FTCP, UMCP, and LRP site selection</a:t>
            </a:r>
          </a:p>
          <a:p>
            <a:pPr marL="338138" lvl="1" indent="-158750"/>
            <a:r>
              <a:rPr lang="en-US" sz="1200" dirty="0" smtClean="0">
                <a:latin typeface="Arial" panose="020B0604020202020204" pitchFamily="34" charset="0"/>
                <a:cs typeface="Arial" panose="020B0604020202020204" pitchFamily="34" charset="0"/>
              </a:rPr>
              <a:t>Reactive vs. proactive logistics heavily influenced by LOGSTATs (not submitted or inaccurate) </a:t>
            </a:r>
          </a:p>
          <a:p>
            <a:pPr marL="338138" lvl="1" indent="-158750"/>
            <a:endParaRPr lang="en-US" sz="1100" dirty="0" smtClean="0"/>
          </a:p>
        </p:txBody>
      </p:sp>
      <p:sp>
        <p:nvSpPr>
          <p:cNvPr id="20" name="TextBox 3"/>
          <p:cNvSpPr txBox="1">
            <a:spLocks noChangeArrowheads="1"/>
          </p:cNvSpPr>
          <p:nvPr/>
        </p:nvSpPr>
        <p:spPr bwMode="auto">
          <a:xfrm>
            <a:off x="815202" y="2746650"/>
            <a:ext cx="3068822" cy="1015663"/>
          </a:xfrm>
          <a:prstGeom prst="rect">
            <a:avLst/>
          </a:prstGeom>
          <a:solidFill>
            <a:srgbClr val="FFC000"/>
          </a:solidFill>
          <a:ln>
            <a:solidFill>
              <a:schemeClr val="tx1"/>
            </a:solid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200" u="sng" dirty="0"/>
              <a:t>Planning Considerations:</a:t>
            </a:r>
          </a:p>
          <a:p>
            <a:pPr eaLnBrk="1" hangingPunct="1">
              <a:buFont typeface="Arial" panose="020B0604020202020204" pitchFamily="34" charset="0"/>
              <a:buChar char="•"/>
            </a:pPr>
            <a:r>
              <a:rPr lang="en-US" altLang="en-US" sz="1200" dirty="0"/>
              <a:t>What reports are required?</a:t>
            </a:r>
          </a:p>
          <a:p>
            <a:pPr eaLnBrk="1" hangingPunct="1">
              <a:buFont typeface="Arial" panose="020B0604020202020204" pitchFamily="34" charset="0"/>
              <a:buChar char="•"/>
            </a:pPr>
            <a:r>
              <a:rPr lang="en-US" altLang="en-US" sz="1200" dirty="0"/>
              <a:t>To whom must they be submitted? </a:t>
            </a:r>
          </a:p>
          <a:p>
            <a:pPr eaLnBrk="1" hangingPunct="1">
              <a:buFont typeface="Arial" panose="020B0604020202020204" pitchFamily="34" charset="0"/>
              <a:buChar char="•"/>
            </a:pPr>
            <a:r>
              <a:rPr lang="en-US" altLang="en-US" sz="1200" dirty="0"/>
              <a:t>How to submit </a:t>
            </a:r>
            <a:r>
              <a:rPr lang="en-US" altLang="en-US" sz="1200" dirty="0" smtClean="0"/>
              <a:t>reports (PACE)?</a:t>
            </a:r>
            <a:endParaRPr lang="en-US" altLang="en-US" sz="1200" dirty="0"/>
          </a:p>
          <a:p>
            <a:pPr eaLnBrk="1" hangingPunct="1">
              <a:buFont typeface="Arial" panose="020B0604020202020204" pitchFamily="34" charset="0"/>
              <a:buChar char="•"/>
            </a:pPr>
            <a:r>
              <a:rPr lang="en-US" altLang="en-US" sz="1200" dirty="0"/>
              <a:t>Synchronization at </a:t>
            </a:r>
            <a:r>
              <a:rPr lang="en-US" altLang="en-US" sz="1200" dirty="0" smtClean="0"/>
              <a:t>all levels</a:t>
            </a:r>
            <a:endParaRPr lang="en-US" altLang="en-US" sz="1200" u="sng"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5423" y="2380889"/>
            <a:ext cx="1125596" cy="1686324"/>
          </a:xfrm>
          <a:prstGeom prst="rect">
            <a:avLst/>
          </a:prstGeom>
          <a:ln>
            <a:solidFill>
              <a:schemeClr val="tx1"/>
            </a:solid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5423" y="1098435"/>
            <a:ext cx="1769092" cy="1199795"/>
          </a:xfrm>
          <a:prstGeom prst="rect">
            <a:avLst/>
          </a:prstGeom>
          <a:ln>
            <a:solidFill>
              <a:schemeClr val="tx1"/>
            </a:solidFill>
          </a:ln>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1788" y="2380889"/>
            <a:ext cx="2713741" cy="1686324"/>
          </a:xfrm>
          <a:prstGeom prst="rect">
            <a:avLst/>
          </a:prstGeom>
          <a:ln>
            <a:solidFill>
              <a:schemeClr val="tx1"/>
            </a:solidFill>
          </a:ln>
        </p:spPr>
      </p:pic>
      <p:sp>
        <p:nvSpPr>
          <p:cNvPr id="6" name="TextBox 5"/>
          <p:cNvSpPr txBox="1"/>
          <p:nvPr/>
        </p:nvSpPr>
        <p:spPr>
          <a:xfrm>
            <a:off x="6999873" y="1190500"/>
            <a:ext cx="1971597" cy="1015663"/>
          </a:xfrm>
          <a:prstGeom prst="rect">
            <a:avLst/>
          </a:prstGeom>
          <a:solidFill>
            <a:srgbClr val="FFC000"/>
          </a:solidFill>
          <a:ln>
            <a:solidFill>
              <a:schemeClr val="tx1"/>
            </a:solidFill>
          </a:ln>
        </p:spPr>
        <p:txBody>
          <a:bodyPr wrap="square" rtlCol="0">
            <a:spAutoFit/>
          </a:bodyPr>
          <a:lstStyle/>
          <a:p>
            <a:r>
              <a:rPr lang="en-US" sz="1200" dirty="0" smtClean="0">
                <a:latin typeface=" Arial"/>
              </a:rPr>
              <a:t>Lack of planning at the SQDN level resulted in OPFOR capturing supplies after remaining on the DZ for over 48hrs</a:t>
            </a:r>
            <a:endParaRPr lang="en-US" sz="1200" dirty="0">
              <a:latin typeface=" Arial"/>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6052" y="4118969"/>
            <a:ext cx="2566085" cy="1996384"/>
          </a:xfrm>
          <a:prstGeom prst="rect">
            <a:avLst/>
          </a:prstGeom>
          <a:ln>
            <a:solidFill>
              <a:schemeClr val="tx1"/>
            </a:solidFill>
          </a:ln>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48689" y="4318883"/>
            <a:ext cx="2189451" cy="1580488"/>
          </a:xfrm>
          <a:prstGeom prst="rect">
            <a:avLst/>
          </a:prstGeom>
          <a:ln>
            <a:solidFill>
              <a:schemeClr val="tx1"/>
            </a:solidFill>
          </a:ln>
        </p:spPr>
      </p:pic>
    </p:spTree>
    <p:extLst>
      <p:ext uri="{BB962C8B-B14F-4D97-AF65-F5344CB8AC3E}">
        <p14:creationId xmlns:p14="http://schemas.microsoft.com/office/powerpoint/2010/main" val="1749670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7168550" y="1314198"/>
            <a:ext cx="1870569" cy="461665"/>
          </a:xfrm>
          <a:prstGeom prst="rect">
            <a:avLst/>
          </a:prstGeom>
          <a:solidFill>
            <a:srgbClr val="FFC000"/>
          </a:solidFill>
          <a:ln>
            <a:solidFill>
              <a:schemeClr val="tx1"/>
            </a:solidFill>
          </a:ln>
        </p:spPr>
        <p:txBody>
          <a:bodyPr wrap="square">
            <a:spAutoFit/>
          </a:bodyPr>
          <a:lstStyle/>
          <a:p>
            <a:pPr algn="ctr"/>
            <a:r>
              <a:rPr lang="en-US" sz="1200" dirty="0">
                <a:latin typeface=" Arial"/>
              </a:rPr>
              <a:t>Interoperability: Capacity and Consumption</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4941" y="2948776"/>
            <a:ext cx="1598452" cy="2755674"/>
          </a:xfrm>
          <a:prstGeom prst="rect">
            <a:avLst/>
          </a:prstGeom>
          <a:ln>
            <a:solidFill>
              <a:schemeClr val="tx1"/>
            </a:solidFill>
          </a:ln>
        </p:spPr>
      </p:pic>
      <p:sp>
        <p:nvSpPr>
          <p:cNvPr id="11" name="Cloud Callout 10"/>
          <p:cNvSpPr/>
          <p:nvPr/>
        </p:nvSpPr>
        <p:spPr bwMode="auto">
          <a:xfrm>
            <a:off x="7393572" y="1834973"/>
            <a:ext cx="1645920" cy="1183170"/>
          </a:xfrm>
          <a:prstGeom prst="cloudCallout">
            <a:avLst>
              <a:gd name="adj1" fmla="val 1607"/>
              <a:gd name="adj2" fmla="val 89377"/>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algn="ctr" eaLnBrk="0" fontAlgn="base" hangingPunct="0">
              <a:spcBef>
                <a:spcPct val="0"/>
              </a:spcBef>
              <a:spcAft>
                <a:spcPct val="0"/>
              </a:spcAft>
            </a:pPr>
            <a:endParaRPr lang="en-US" sz="1400" dirty="0">
              <a:latin typeface="Arial" charset="0"/>
            </a:endParaRPr>
          </a:p>
        </p:txBody>
      </p:sp>
      <p:sp>
        <p:nvSpPr>
          <p:cNvPr id="12" name="TextBox 11"/>
          <p:cNvSpPr txBox="1"/>
          <p:nvPr/>
        </p:nvSpPr>
        <p:spPr>
          <a:xfrm>
            <a:off x="7482295" y="2035343"/>
            <a:ext cx="1522348" cy="1118255"/>
          </a:xfrm>
          <a:prstGeom prst="rect">
            <a:avLst/>
          </a:prstGeom>
          <a:noFill/>
        </p:spPr>
        <p:txBody>
          <a:bodyPr wrap="square" rtlCol="0">
            <a:spAutoFit/>
          </a:bodyPr>
          <a:lstStyle/>
          <a:p>
            <a:pPr algn="ctr">
              <a:lnSpc>
                <a:spcPts val="1600"/>
              </a:lnSpc>
            </a:pPr>
            <a:r>
              <a:rPr lang="en-US" sz="1200" dirty="0">
                <a:latin typeface=" Arial"/>
              </a:rPr>
              <a:t>Ok, </a:t>
            </a:r>
            <a:r>
              <a:rPr lang="en-US" sz="1200" dirty="0" smtClean="0">
                <a:latin typeface=" Arial"/>
              </a:rPr>
              <a:t>four cans </a:t>
            </a:r>
            <a:r>
              <a:rPr lang="en-US" sz="1200" dirty="0">
                <a:latin typeface=" Arial"/>
              </a:rPr>
              <a:t>down </a:t>
            </a:r>
            <a:r>
              <a:rPr lang="en-US" sz="1200" dirty="0" smtClean="0">
                <a:latin typeface=" Arial"/>
              </a:rPr>
              <a:t>and the </a:t>
            </a:r>
            <a:r>
              <a:rPr lang="en-US" sz="1200" dirty="0">
                <a:latin typeface=" Arial"/>
              </a:rPr>
              <a:t>allies need 3,600 liters per day… </a:t>
            </a:r>
          </a:p>
          <a:p>
            <a:pPr algn="ctr">
              <a:lnSpc>
                <a:spcPts val="1600"/>
              </a:lnSpc>
            </a:pPr>
            <a:endParaRPr lang="en-US" dirty="0">
              <a:latin typeface="Calibri" panose="020F0502020204030204" pitchFamily="34" charset="0"/>
            </a:endParaRPr>
          </a:p>
        </p:txBody>
      </p:sp>
      <p:sp>
        <p:nvSpPr>
          <p:cNvPr id="28" name="Rectangle 27"/>
          <p:cNvSpPr/>
          <p:nvPr/>
        </p:nvSpPr>
        <p:spPr>
          <a:xfrm>
            <a:off x="322077" y="1596253"/>
            <a:ext cx="3478431" cy="430887"/>
          </a:xfrm>
          <a:prstGeom prst="rect">
            <a:avLst/>
          </a:prstGeom>
        </p:spPr>
        <p:txBody>
          <a:bodyPr wrap="square">
            <a:spAutoFit/>
          </a:bodyPr>
          <a:lstStyle/>
          <a:p>
            <a:pPr algn="ctr">
              <a:buNone/>
            </a:pPr>
            <a:endParaRPr lang="en-US" sz="1100" b="1" dirty="0"/>
          </a:p>
          <a:p>
            <a:pPr>
              <a:buFont typeface="Arial" pitchFamily="34" charset="0"/>
              <a:buChar char="•"/>
            </a:pPr>
            <a:endParaRPr lang="en-US" sz="1100" dirty="0"/>
          </a:p>
        </p:txBody>
      </p:sp>
      <p:sp>
        <p:nvSpPr>
          <p:cNvPr id="35" name="TextBox 34"/>
          <p:cNvSpPr txBox="1"/>
          <p:nvPr/>
        </p:nvSpPr>
        <p:spPr>
          <a:xfrm>
            <a:off x="573741" y="125506"/>
            <a:ext cx="7978588" cy="954107"/>
          </a:xfrm>
          <a:prstGeom prst="rect">
            <a:avLst/>
          </a:prstGeom>
          <a:noFill/>
        </p:spPr>
        <p:txBody>
          <a:bodyPr wrap="square" rtlCol="0">
            <a:spAutoFit/>
          </a:bodyPr>
          <a:lstStyle/>
          <a:p>
            <a:pPr algn="ctr"/>
            <a:r>
              <a:rPr lang="en-US" sz="2800" b="1" dirty="0" smtClean="0">
                <a:latin typeface="Arial Black" panose="020B0A04020102020204" pitchFamily="34" charset="0"/>
              </a:rPr>
              <a:t>Sustainment Challenges in a Multinational Environment</a:t>
            </a:r>
            <a:endParaRPr lang="en-US" sz="2800" b="1" dirty="0">
              <a:latin typeface="Arial Black" panose="020B0A04020102020204" pitchFamily="34" charset="0"/>
            </a:endParaRPr>
          </a:p>
        </p:txBody>
      </p:sp>
      <p:sp>
        <p:nvSpPr>
          <p:cNvPr id="16" name="Content Placeholder 2"/>
          <p:cNvSpPr txBox="1">
            <a:spLocks/>
          </p:cNvSpPr>
          <p:nvPr/>
        </p:nvSpPr>
        <p:spPr>
          <a:xfrm>
            <a:off x="46403" y="1314198"/>
            <a:ext cx="4172819" cy="25336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en-US" sz="1200" b="1" dirty="0" smtClean="0">
                <a:solidFill>
                  <a:prstClr val="black"/>
                </a:solidFill>
                <a:latin typeface=" Arial"/>
                <a:cs typeface="Arial" charset="0"/>
              </a:rPr>
              <a:t>Multinational Sustainment Challenges</a:t>
            </a:r>
            <a:endParaRPr lang="en-US" sz="1200" dirty="0" smtClean="0">
              <a:latin typeface=" Arial"/>
              <a:cs typeface="Arial" panose="020B0604020202020204" pitchFamily="34" charset="0"/>
            </a:endParaRPr>
          </a:p>
          <a:p>
            <a:pPr marL="338138" lvl="1" indent="-158750"/>
            <a:r>
              <a:rPr lang="en-US" sz="1200" dirty="0" smtClean="0">
                <a:latin typeface=" Arial"/>
                <a:cs typeface="Arial" panose="020B0604020202020204" pitchFamily="34" charset="0"/>
              </a:rPr>
              <a:t>Fully understand task </a:t>
            </a:r>
            <a:r>
              <a:rPr lang="en-US" sz="1200" dirty="0">
                <a:latin typeface=" Arial"/>
                <a:cs typeface="Arial" panose="020B0604020202020204" pitchFamily="34" charset="0"/>
              </a:rPr>
              <a:t>o</a:t>
            </a:r>
            <a:r>
              <a:rPr lang="en-US" sz="1200" dirty="0" smtClean="0">
                <a:latin typeface=" Arial"/>
                <a:cs typeface="Arial" panose="020B0604020202020204" pitchFamily="34" charset="0"/>
              </a:rPr>
              <a:t>rganization, relationships, capabilities, and requirements</a:t>
            </a:r>
            <a:r>
              <a:rPr lang="en-US" sz="1200" b="1" dirty="0" smtClean="0">
                <a:latin typeface=" Arial"/>
                <a:cs typeface="Arial" panose="020B0604020202020204" pitchFamily="34" charset="0"/>
              </a:rPr>
              <a:t> </a:t>
            </a:r>
          </a:p>
          <a:p>
            <a:pPr marL="338138" lvl="1" indent="-158750"/>
            <a:r>
              <a:rPr lang="en-US" sz="1200" dirty="0" smtClean="0">
                <a:latin typeface=" Arial"/>
                <a:cs typeface="Arial" panose="020B0604020202020204" pitchFamily="34" charset="0"/>
              </a:rPr>
              <a:t>Establish and maintain a LOGCOP</a:t>
            </a:r>
          </a:p>
          <a:p>
            <a:pPr marL="338138" lvl="1" indent="-158750"/>
            <a:r>
              <a:rPr lang="en-US" sz="1200" dirty="0" smtClean="0">
                <a:latin typeface=" Arial"/>
                <a:cs typeface="Arial" panose="020B0604020202020204" pitchFamily="34" charset="0"/>
              </a:rPr>
              <a:t>Poor Assumptions </a:t>
            </a:r>
          </a:p>
          <a:p>
            <a:pPr marL="338138" lvl="1" indent="-158750"/>
            <a:r>
              <a:rPr lang="en-US" sz="1200" dirty="0" smtClean="0">
                <a:latin typeface=" Arial"/>
                <a:cs typeface="Arial" panose="020B0604020202020204" pitchFamily="34" charset="0"/>
              </a:rPr>
              <a:t>Expeditionary sustainment vs. National Support Element (NSE) concept; multinational sustainment assets</a:t>
            </a:r>
          </a:p>
          <a:p>
            <a:pPr marL="179388" lvl="1" indent="0">
              <a:buNone/>
            </a:pPr>
            <a:endParaRPr lang="en-US" sz="1500" dirty="0" smtClean="0">
              <a:latin typeface=" Arial"/>
              <a:cs typeface="Arial" panose="020B0604020202020204" pitchFamily="34" charset="0"/>
            </a:endParaRPr>
          </a:p>
          <a:p>
            <a:pPr marL="338138" lvl="1" indent="-158750"/>
            <a:endParaRPr lang="en-US" sz="1300" dirty="0" smtClean="0">
              <a:latin typeface="Arial" panose="020B0604020202020204" pitchFamily="34" charset="0"/>
              <a:cs typeface="Arial" panose="020B0604020202020204" pitchFamily="34" charset="0"/>
            </a:endParaRPr>
          </a:p>
          <a:p>
            <a:pPr marL="338138" lvl="1" indent="-158750"/>
            <a:endParaRPr lang="en-US" sz="1300" dirty="0">
              <a:latin typeface="Arial" panose="020B0604020202020204" pitchFamily="34" charset="0"/>
              <a:cs typeface="Arial" panose="020B0604020202020204" pitchFamily="34" charset="0"/>
            </a:endParaRPr>
          </a:p>
          <a:p>
            <a:pPr marL="0" indent="0">
              <a:buNone/>
            </a:pPr>
            <a:endParaRPr lang="en-US" sz="1800" b="1" u="sng" dirty="0" smtClean="0"/>
          </a:p>
        </p:txBody>
      </p:sp>
      <p:sp>
        <p:nvSpPr>
          <p:cNvPr id="17" name="Content Placeholder 2"/>
          <p:cNvSpPr txBox="1">
            <a:spLocks/>
          </p:cNvSpPr>
          <p:nvPr/>
        </p:nvSpPr>
        <p:spPr>
          <a:xfrm>
            <a:off x="34541" y="4104550"/>
            <a:ext cx="4528494" cy="31949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9388" indent="-179388"/>
            <a:r>
              <a:rPr lang="en-US" sz="1200" b="1" dirty="0" smtClean="0">
                <a:solidFill>
                  <a:prstClr val="black"/>
                </a:solidFill>
                <a:latin typeface=" Arial"/>
                <a:cs typeface="Arial" charset="0"/>
              </a:rPr>
              <a:t>Way Ahead</a:t>
            </a:r>
            <a:endParaRPr lang="en-US" sz="1200" b="1" dirty="0">
              <a:solidFill>
                <a:prstClr val="black"/>
              </a:solidFill>
              <a:latin typeface=" Arial"/>
              <a:cs typeface="Arial" charset="0"/>
            </a:endParaRPr>
          </a:p>
          <a:p>
            <a:pPr marL="338138" lvl="1" indent="-158750"/>
            <a:r>
              <a:rPr lang="en-US" sz="1200" dirty="0" smtClean="0">
                <a:latin typeface=" Arial"/>
                <a:cs typeface="Arial" panose="020B0604020202020204" pitchFamily="34" charset="0"/>
              </a:rPr>
              <a:t>Sustainment stakeholders included in planning and understand task </a:t>
            </a:r>
            <a:r>
              <a:rPr lang="en-US" sz="1200" dirty="0">
                <a:latin typeface=" Arial"/>
                <a:cs typeface="Arial" panose="020B0604020202020204" pitchFamily="34" charset="0"/>
              </a:rPr>
              <a:t>o</a:t>
            </a:r>
            <a:r>
              <a:rPr lang="en-US" sz="1200" dirty="0" smtClean="0">
                <a:latin typeface=" Arial"/>
                <a:cs typeface="Arial" panose="020B0604020202020204" pitchFamily="34" charset="0"/>
              </a:rPr>
              <a:t>rganization, capability, capacity and unique requirements of each element</a:t>
            </a:r>
          </a:p>
          <a:p>
            <a:pPr marL="338138" lvl="1" indent="-158750"/>
            <a:r>
              <a:rPr lang="en-US" sz="1200" dirty="0" smtClean="0">
                <a:latin typeface=" Arial"/>
                <a:cs typeface="Arial" panose="020B0604020202020204" pitchFamily="34" charset="0"/>
              </a:rPr>
              <a:t>Always make time for sustainment rehearsals</a:t>
            </a:r>
          </a:p>
          <a:p>
            <a:pPr marL="338138" lvl="1" indent="-158750"/>
            <a:r>
              <a:rPr lang="en-US" sz="1200" dirty="0" smtClean="0">
                <a:latin typeface=" Arial"/>
                <a:cs typeface="Arial" panose="020B0604020202020204" pitchFamily="34" charset="0"/>
              </a:rPr>
              <a:t>Reporting enforced; LOGSYNC chaired by SQDN XO</a:t>
            </a:r>
          </a:p>
          <a:p>
            <a:pPr marL="338138" lvl="1" indent="-158750"/>
            <a:r>
              <a:rPr lang="en-US" sz="1200" dirty="0" smtClean="0">
                <a:latin typeface=" Arial"/>
                <a:cs typeface="Arial" panose="020B0604020202020204" pitchFamily="34" charset="0"/>
              </a:rPr>
              <a:t>Capture LRP procedures in SOP; rehearse at home station</a:t>
            </a:r>
            <a:endParaRPr lang="en-US" sz="1200" dirty="0">
              <a:latin typeface=" Arial"/>
              <a:cs typeface="Arial" panose="020B0604020202020204" pitchFamily="34" charset="0"/>
            </a:endParaRPr>
          </a:p>
        </p:txBody>
      </p:sp>
      <p:sp>
        <p:nvSpPr>
          <p:cNvPr id="2" name="TextBox 1"/>
          <p:cNvSpPr txBox="1"/>
          <p:nvPr/>
        </p:nvSpPr>
        <p:spPr>
          <a:xfrm>
            <a:off x="4337937" y="3864868"/>
            <a:ext cx="2576274" cy="646331"/>
          </a:xfrm>
          <a:prstGeom prst="rect">
            <a:avLst/>
          </a:prstGeom>
          <a:solidFill>
            <a:srgbClr val="FFC000"/>
          </a:solidFill>
          <a:ln>
            <a:solidFill>
              <a:schemeClr val="tx1"/>
            </a:solidFill>
          </a:ln>
        </p:spPr>
        <p:txBody>
          <a:bodyPr wrap="square" rtlCol="0">
            <a:spAutoFit/>
          </a:bodyPr>
          <a:lstStyle/>
          <a:p>
            <a:r>
              <a:rPr lang="en-US" sz="1200" dirty="0" smtClean="0">
                <a:latin typeface=" Arial"/>
              </a:rPr>
              <a:t>Planning + COP + Rehearsal = Leads to successful transitions and mission success </a:t>
            </a:r>
            <a:endParaRPr lang="en-US" sz="1200" dirty="0">
              <a:latin typeface=" Arial"/>
            </a:endParaRPr>
          </a:p>
        </p:txBody>
      </p:sp>
      <p:sp>
        <p:nvSpPr>
          <p:cNvPr id="15" name="Rectangle 14"/>
          <p:cNvSpPr/>
          <p:nvPr/>
        </p:nvSpPr>
        <p:spPr>
          <a:xfrm>
            <a:off x="89533" y="3153598"/>
            <a:ext cx="3864634" cy="461665"/>
          </a:xfrm>
          <a:prstGeom prst="rect">
            <a:avLst/>
          </a:prstGeom>
          <a:solidFill>
            <a:srgbClr val="FFC000"/>
          </a:solidFill>
          <a:ln>
            <a:solidFill>
              <a:schemeClr val="tx1"/>
            </a:solidFill>
          </a:ln>
        </p:spPr>
        <p:txBody>
          <a:bodyPr wrap="square">
            <a:spAutoFit/>
          </a:bodyPr>
          <a:lstStyle/>
          <a:p>
            <a:pPr algn="ctr"/>
            <a:r>
              <a:rPr lang="en-US" sz="1200" dirty="0" smtClean="0">
                <a:latin typeface=" Arial"/>
              </a:rPr>
              <a:t>Units unable to maintain </a:t>
            </a:r>
            <a:r>
              <a:rPr lang="en-US" sz="1200" dirty="0">
                <a:latin typeface=" Arial"/>
              </a:rPr>
              <a:t>the tempo and </a:t>
            </a:r>
            <a:r>
              <a:rPr lang="en-US" sz="1200" dirty="0" smtClean="0">
                <a:latin typeface=" Arial"/>
              </a:rPr>
              <a:t>endurance with inaccurate LOGSTAT/PERSTAT/SLANT reporting</a:t>
            </a:r>
            <a:endParaRPr lang="en-US" sz="1200" dirty="0">
              <a:latin typeface=" Arial"/>
            </a:endParaRPr>
          </a:p>
        </p:txBody>
      </p:sp>
      <p:sp>
        <p:nvSpPr>
          <p:cNvPr id="20" name="Rectangle 19"/>
          <p:cNvSpPr/>
          <p:nvPr/>
        </p:nvSpPr>
        <p:spPr>
          <a:xfrm>
            <a:off x="5098298" y="5425022"/>
            <a:ext cx="2210765" cy="276999"/>
          </a:xfrm>
          <a:prstGeom prst="rect">
            <a:avLst/>
          </a:prstGeom>
          <a:solidFill>
            <a:srgbClr val="FFC000"/>
          </a:solidFill>
          <a:ln>
            <a:solidFill>
              <a:schemeClr val="tx1"/>
            </a:solidFill>
          </a:ln>
        </p:spPr>
        <p:txBody>
          <a:bodyPr wrap="square">
            <a:spAutoFit/>
          </a:bodyPr>
          <a:lstStyle/>
          <a:p>
            <a:pPr algn="ctr"/>
            <a:r>
              <a:rPr lang="en-US" sz="1200" dirty="0" smtClean="0">
                <a:latin typeface=" Arial"/>
              </a:rPr>
              <a:t>…. What do your Allies need?</a:t>
            </a:r>
            <a:endParaRPr lang="en-US" sz="1200" dirty="0">
              <a:latin typeface=" Arial"/>
            </a:endParaRPr>
          </a:p>
        </p:txBody>
      </p:sp>
      <p:pic>
        <p:nvPicPr>
          <p:cNvPr id="3" name="Picture 2"/>
          <p:cNvPicPr>
            <a:picLocks noChangeAspect="1"/>
          </p:cNvPicPr>
          <p:nvPr/>
        </p:nvPicPr>
        <p:blipFill>
          <a:blip r:embed="rId4"/>
          <a:stretch>
            <a:fillRect/>
          </a:stretch>
        </p:blipFill>
        <p:spPr>
          <a:xfrm>
            <a:off x="4114798" y="1332460"/>
            <a:ext cx="3022552" cy="2480860"/>
          </a:xfrm>
          <a:prstGeom prst="rect">
            <a:avLst/>
          </a:prstGeom>
          <a:ln>
            <a:solidFill>
              <a:schemeClr val="tx1"/>
            </a:solidFill>
          </a:ln>
        </p:spPr>
      </p:pic>
      <p:pic>
        <p:nvPicPr>
          <p:cNvPr id="4" name="Picture 3"/>
          <p:cNvPicPr>
            <a:picLocks noChangeAspect="1"/>
          </p:cNvPicPr>
          <p:nvPr/>
        </p:nvPicPr>
        <p:blipFill>
          <a:blip r:embed="rId5"/>
          <a:stretch>
            <a:fillRect/>
          </a:stretch>
        </p:blipFill>
        <p:spPr>
          <a:xfrm>
            <a:off x="-2632455" y="2063016"/>
            <a:ext cx="2045007" cy="2105569"/>
          </a:xfrm>
          <a:prstGeom prst="rect">
            <a:avLst/>
          </a:prstGeom>
        </p:spPr>
      </p:pic>
    </p:spTree>
    <p:extLst>
      <p:ext uri="{BB962C8B-B14F-4D97-AF65-F5344CB8AC3E}">
        <p14:creationId xmlns:p14="http://schemas.microsoft.com/office/powerpoint/2010/main" val="651940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1" y="1592484"/>
            <a:ext cx="8229600"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Joint Readiness Training Center</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sz="2800" b="1" dirty="0" smtClean="0">
                <a:effectLst>
                  <a:outerShdw blurRad="38100" dist="38100" dir="2700000" algn="tl">
                    <a:srgbClr val="000000">
                      <a:alpha val="43137"/>
                    </a:srgbClr>
                  </a:outerShdw>
                </a:effectLst>
                <a:latin typeface="Arial" pitchFamily="34" charset="0"/>
                <a:cs typeface="Arial" pitchFamily="34" charset="0"/>
              </a:rPr>
              <a:t>Fort Polk, LA</a:t>
            </a:r>
            <a:r>
              <a:rPr lang="en-US" dirty="0" smtClean="0">
                <a:effectLst>
                  <a:outerShdw blurRad="38100" dist="38100" dir="2700000" algn="tl">
                    <a:srgbClr val="000000">
                      <a:alpha val="43137"/>
                    </a:srgbClr>
                  </a:outerShdw>
                </a:effectLst>
                <a:latin typeface="Arial" pitchFamily="34" charset="0"/>
                <a:cs typeface="Arial" pitchFamily="34" charset="0"/>
              </a:rPr>
              <a:t/>
            </a:r>
            <a:br>
              <a:rPr lang="en-US" dirty="0" smtClean="0">
                <a:effectLst>
                  <a:outerShdw blurRad="38100" dist="38100" dir="2700000" algn="tl">
                    <a:srgbClr val="000000">
                      <a:alpha val="43137"/>
                    </a:srgbClr>
                  </a:outerShdw>
                </a:effectLst>
                <a:latin typeface="Arial" pitchFamily="34" charset="0"/>
                <a:cs typeface="Arial" pitchFamily="34" charset="0"/>
              </a:rPr>
            </a:br>
            <a:endParaRPr lang="en-US" dirty="0">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457191" y="4454188"/>
            <a:ext cx="8229599" cy="1631216"/>
          </a:xfrm>
          <a:prstGeom prst="rect">
            <a:avLst/>
          </a:prstGeom>
        </p:spPr>
        <p:txBody>
          <a:bodyPr wrap="square">
            <a:spAutoFit/>
          </a:bodyPr>
          <a:lstStyle/>
          <a:p>
            <a:r>
              <a:rPr lang="en-US" sz="2000" i="1" dirty="0" smtClean="0"/>
              <a:t>Mission</a:t>
            </a:r>
            <a:r>
              <a:rPr lang="en-US" sz="2000" i="1" dirty="0"/>
              <a:t>: The JRTC OPSGRP is capable of providing America’s military forces and JIIM-partners relevant, rigorous, multi-echelon training in a Decisive Action and mission rehearsal exercise (MRE) environment to develop adaptive leaders, confident units, and robust capabilities across the range of military operations achieving Army readiness.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2599" y="258080"/>
            <a:ext cx="1418781" cy="2099796"/>
          </a:xfrm>
          <a:prstGeom prst="rect">
            <a:avLst/>
          </a:prstGeom>
        </p:spPr>
      </p:pic>
      <p:sp>
        <p:nvSpPr>
          <p:cNvPr id="7" name="Slide Number Placeholder 6"/>
          <p:cNvSpPr>
            <a:spLocks noGrp="1"/>
          </p:cNvSpPr>
          <p:nvPr>
            <p:ph type="sldNum" sz="quarter" idx="12"/>
          </p:nvPr>
        </p:nvSpPr>
        <p:spPr/>
        <p:txBody>
          <a:bodyPr/>
          <a:lstStyle/>
          <a:p>
            <a:fld id="{C990F705-6C43-4890-897D-3AB8663A91E5}" type="slidenum">
              <a:rPr lang="en-US" smtClean="0"/>
              <a:pPr/>
              <a:t>15</a:t>
            </a:fld>
            <a:endParaRPr lang="en-US" dirty="0"/>
          </a:p>
        </p:txBody>
      </p:sp>
    </p:spTree>
    <p:extLst>
      <p:ext uri="{BB962C8B-B14F-4D97-AF65-F5344CB8AC3E}">
        <p14:creationId xmlns:p14="http://schemas.microsoft.com/office/powerpoint/2010/main" val="285421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gradFill>
            <a:gsLst>
              <a:gs pos="0">
                <a:schemeClr val="bg1">
                  <a:lumMod val="65000"/>
                </a:schemeClr>
              </a:gs>
              <a:gs pos="40000">
                <a:schemeClr val="bg1">
                  <a:lumMod val="50000"/>
                </a:schemeClr>
              </a:gs>
              <a:gs pos="100000">
                <a:schemeClr val="tx1"/>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57200" y="0"/>
            <a:ext cx="8229600" cy="594360"/>
          </a:xfrm>
          <a:prstGeom prst="rect">
            <a:avLst/>
          </a:prstGeom>
          <a:effectLst>
            <a:outerShdw blurRad="50800" dist="50800" dir="6000000" algn="ctr" rotWithShape="0">
              <a:schemeClr val="tx1"/>
            </a:outerShdw>
          </a:effectLst>
        </p:spPr>
        <p:txBody>
          <a:bodyPr vert="horz" lIns="91440" tIns="45720" rIns="91440" bIns="45720" rtlCol="0" anchor="ctr">
            <a:noAutofit/>
          </a:bodyPr>
          <a:lstStyle>
            <a:lvl1pPr algn="ctr" defTabSz="914400" rtl="0" eaLnBrk="1" latinLnBrk="0" hangingPunct="1">
              <a:spcBef>
                <a:spcPct val="0"/>
              </a:spcBef>
              <a:buNone/>
              <a:defRPr sz="4400" b="1" kern="1200">
                <a:solidFill>
                  <a:srgbClr val="FFC000"/>
                </a:solidFill>
                <a:latin typeface="+mj-lt"/>
                <a:ea typeface="+mj-ea"/>
                <a:cs typeface="+mj-cs"/>
              </a:defRPr>
            </a:lvl1pPr>
          </a:lstStyle>
          <a:p>
            <a:pPr fontAlgn="auto">
              <a:spcAft>
                <a:spcPts val="0"/>
              </a:spcAft>
            </a:pPr>
            <a:r>
              <a:rPr lang="en-US" sz="20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JRTC Observations of Sustainment Operations</a:t>
            </a:r>
            <a:endParaRPr lang="en-US" sz="2000"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B4D53F1-5174-481B-B5C7-86E47BB2A0CF}" type="slidenum">
              <a:rPr lang="en-US" smtClean="0"/>
              <a:pPr/>
              <a:t>16</a:t>
            </a:fld>
            <a:endParaRPr lang="en-US"/>
          </a:p>
        </p:txBody>
      </p:sp>
      <p:cxnSp>
        <p:nvCxnSpPr>
          <p:cNvPr id="5" name="Straight Connector 4"/>
          <p:cNvCxnSpPr/>
          <p:nvPr/>
        </p:nvCxnSpPr>
        <p:spPr>
          <a:xfrm>
            <a:off x="4572000" y="719847"/>
            <a:ext cx="9728" cy="613815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3881337"/>
            <a:ext cx="9144000" cy="972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 y="713878"/>
            <a:ext cx="4572000" cy="584775"/>
          </a:xfrm>
          <a:prstGeom prst="rect">
            <a:avLst/>
          </a:prstGeom>
          <a:noFill/>
        </p:spPr>
        <p:txBody>
          <a:bodyPr wrap="square" rtlCol="0">
            <a:spAutoFit/>
          </a:bodyPr>
          <a:lstStyle/>
          <a:p>
            <a:pPr algn="ctr"/>
            <a:endParaRPr lang="en-US" sz="1600" b="1" u="sng" dirty="0">
              <a:solidFill>
                <a:srgbClr val="FFC000"/>
              </a:solidFill>
            </a:endParaRPr>
          </a:p>
          <a:p>
            <a:pPr algn="ctr"/>
            <a:r>
              <a:rPr lang="en-US" sz="1600" b="1" u="sng" dirty="0" smtClean="0">
                <a:solidFill>
                  <a:srgbClr val="FFC000"/>
                </a:solidFill>
              </a:rPr>
              <a:t>Positive Trends</a:t>
            </a:r>
            <a:endParaRPr lang="en-US" sz="1600" b="1" u="sng" dirty="0">
              <a:solidFill>
                <a:srgbClr val="FFC000"/>
              </a:solidFill>
            </a:endParaRPr>
          </a:p>
        </p:txBody>
      </p:sp>
      <p:sp>
        <p:nvSpPr>
          <p:cNvPr id="11" name="TextBox 10"/>
          <p:cNvSpPr txBox="1"/>
          <p:nvPr/>
        </p:nvSpPr>
        <p:spPr>
          <a:xfrm>
            <a:off x="4572000" y="963592"/>
            <a:ext cx="4572000" cy="338554"/>
          </a:xfrm>
          <a:prstGeom prst="rect">
            <a:avLst/>
          </a:prstGeom>
          <a:noFill/>
        </p:spPr>
        <p:txBody>
          <a:bodyPr wrap="square" rtlCol="0">
            <a:spAutoFit/>
          </a:bodyPr>
          <a:lstStyle/>
          <a:p>
            <a:pPr algn="ctr"/>
            <a:r>
              <a:rPr lang="en-US" sz="1600" b="1" u="sng" dirty="0" smtClean="0">
                <a:solidFill>
                  <a:srgbClr val="FFC000"/>
                </a:solidFill>
              </a:rPr>
              <a:t>Negative Trends</a:t>
            </a:r>
            <a:endParaRPr lang="en-US" sz="1600" b="1" u="sng" dirty="0">
              <a:solidFill>
                <a:srgbClr val="FFC000"/>
              </a:solidFill>
            </a:endParaRPr>
          </a:p>
        </p:txBody>
      </p:sp>
      <p:sp>
        <p:nvSpPr>
          <p:cNvPr id="12" name="TextBox 11"/>
          <p:cNvSpPr txBox="1"/>
          <p:nvPr/>
        </p:nvSpPr>
        <p:spPr>
          <a:xfrm>
            <a:off x="23283" y="3900925"/>
            <a:ext cx="4561417" cy="338554"/>
          </a:xfrm>
          <a:prstGeom prst="rect">
            <a:avLst/>
          </a:prstGeom>
          <a:noFill/>
        </p:spPr>
        <p:txBody>
          <a:bodyPr wrap="square" rtlCol="0">
            <a:spAutoFit/>
          </a:bodyPr>
          <a:lstStyle/>
          <a:p>
            <a:r>
              <a:rPr lang="en-US" sz="1600" b="1" u="sng" dirty="0" smtClean="0">
                <a:solidFill>
                  <a:srgbClr val="FFC000"/>
                </a:solidFill>
              </a:rPr>
              <a:t>IBCT Challenges</a:t>
            </a:r>
            <a:endParaRPr lang="en-US" sz="1600" b="1" u="sng" dirty="0">
              <a:solidFill>
                <a:srgbClr val="FFC000"/>
              </a:solidFill>
            </a:endParaRPr>
          </a:p>
        </p:txBody>
      </p:sp>
      <p:sp>
        <p:nvSpPr>
          <p:cNvPr id="13" name="TextBox 12"/>
          <p:cNvSpPr txBox="1"/>
          <p:nvPr/>
        </p:nvSpPr>
        <p:spPr>
          <a:xfrm>
            <a:off x="130175" y="1314901"/>
            <a:ext cx="4994868" cy="1384995"/>
          </a:xfrm>
          <a:prstGeom prst="rect">
            <a:avLst/>
          </a:prstGeom>
          <a:noFill/>
        </p:spPr>
        <p:txBody>
          <a:bodyPr wrap="none" rtlCol="0">
            <a:spAutoFit/>
          </a:bodyPr>
          <a:lstStyle/>
          <a:p>
            <a:pPr algn="l"/>
            <a:r>
              <a:rPr lang="en-US" sz="1400" b="1" dirty="0" smtClean="0">
                <a:solidFill>
                  <a:srgbClr val="FFC000"/>
                </a:solidFill>
              </a:rPr>
              <a:t>1. Breaking </a:t>
            </a:r>
            <a:r>
              <a:rPr lang="en-US" sz="1400" b="1" dirty="0">
                <a:solidFill>
                  <a:srgbClr val="FFC000"/>
                </a:solidFill>
              </a:rPr>
              <a:t>the paradigm of contracted life </a:t>
            </a:r>
            <a:r>
              <a:rPr lang="en-US" sz="1400" b="1" dirty="0" smtClean="0">
                <a:solidFill>
                  <a:srgbClr val="FFC000"/>
                </a:solidFill>
              </a:rPr>
              <a:t>support</a:t>
            </a:r>
          </a:p>
          <a:p>
            <a:pPr algn="l"/>
            <a:endParaRPr lang="en-US" sz="1400" b="1" dirty="0" smtClean="0">
              <a:solidFill>
                <a:srgbClr val="FFC000"/>
              </a:solidFill>
            </a:endParaRPr>
          </a:p>
          <a:p>
            <a:pPr algn="l"/>
            <a:r>
              <a:rPr lang="en-US" sz="1400" b="1" dirty="0" smtClean="0">
                <a:solidFill>
                  <a:srgbClr val="FFC000"/>
                </a:solidFill>
              </a:rPr>
              <a:t>2. Use </a:t>
            </a:r>
            <a:r>
              <a:rPr lang="en-US" sz="1400" b="1" dirty="0">
                <a:solidFill>
                  <a:srgbClr val="FFC000"/>
                </a:solidFill>
              </a:rPr>
              <a:t>of </a:t>
            </a:r>
            <a:r>
              <a:rPr lang="en-US" sz="1400" b="1" dirty="0" smtClean="0">
                <a:solidFill>
                  <a:srgbClr val="FFC000"/>
                </a:solidFill>
              </a:rPr>
              <a:t>CTCP and FTCP</a:t>
            </a:r>
          </a:p>
          <a:p>
            <a:pPr algn="l"/>
            <a:endParaRPr lang="en-US" sz="1400" b="1" dirty="0" smtClean="0">
              <a:solidFill>
                <a:srgbClr val="FFC000"/>
              </a:solidFill>
            </a:endParaRPr>
          </a:p>
          <a:p>
            <a:pPr algn="l"/>
            <a:r>
              <a:rPr lang="en-US" sz="1400" b="1" dirty="0" smtClean="0">
                <a:solidFill>
                  <a:srgbClr val="FFC000"/>
                </a:solidFill>
              </a:rPr>
              <a:t>3. Execution of CASEVAC </a:t>
            </a:r>
            <a:endParaRPr lang="en-US" sz="1400" b="1" dirty="0">
              <a:solidFill>
                <a:srgbClr val="FFC000"/>
              </a:solidFill>
            </a:endParaRPr>
          </a:p>
          <a:p>
            <a:pPr marL="285750" indent="-285750" algn="l">
              <a:buFontTx/>
              <a:buChar char="-"/>
            </a:pPr>
            <a:endParaRPr lang="en-US" sz="1400" dirty="0">
              <a:solidFill>
                <a:srgbClr val="FFC000"/>
              </a:solidFill>
            </a:endParaRPr>
          </a:p>
        </p:txBody>
      </p:sp>
      <p:sp>
        <p:nvSpPr>
          <p:cNvPr id="14" name="TextBox 13"/>
          <p:cNvSpPr txBox="1"/>
          <p:nvPr/>
        </p:nvSpPr>
        <p:spPr>
          <a:xfrm>
            <a:off x="4584701" y="3913594"/>
            <a:ext cx="4559300" cy="338554"/>
          </a:xfrm>
          <a:prstGeom prst="rect">
            <a:avLst/>
          </a:prstGeom>
          <a:noFill/>
        </p:spPr>
        <p:txBody>
          <a:bodyPr wrap="square" rtlCol="0">
            <a:spAutoFit/>
          </a:bodyPr>
          <a:lstStyle/>
          <a:p>
            <a:pPr algn="ctr"/>
            <a:r>
              <a:rPr lang="en-US" sz="1600" b="1" u="sng" dirty="0" smtClean="0">
                <a:solidFill>
                  <a:srgbClr val="FFC000"/>
                </a:solidFill>
              </a:rPr>
              <a:t>Common Recon Squadron Challenges</a:t>
            </a:r>
            <a:endParaRPr lang="en-US" sz="1600" b="1" u="sng" dirty="0">
              <a:solidFill>
                <a:srgbClr val="FFC000"/>
              </a:solidFill>
            </a:endParaRPr>
          </a:p>
        </p:txBody>
      </p:sp>
      <p:sp>
        <p:nvSpPr>
          <p:cNvPr id="15" name="Rectangle 14"/>
          <p:cNvSpPr/>
          <p:nvPr/>
        </p:nvSpPr>
        <p:spPr>
          <a:xfrm>
            <a:off x="4714973" y="1343628"/>
            <a:ext cx="4492149" cy="2462213"/>
          </a:xfrm>
          <a:prstGeom prst="rect">
            <a:avLst/>
          </a:prstGeom>
        </p:spPr>
        <p:txBody>
          <a:bodyPr wrap="square">
            <a:spAutoFit/>
          </a:bodyPr>
          <a:lstStyle/>
          <a:p>
            <a:pPr algn="l"/>
            <a:r>
              <a:rPr lang="en-US" sz="1400" b="1" dirty="0" smtClean="0">
                <a:solidFill>
                  <a:srgbClr val="FFC000"/>
                </a:solidFill>
              </a:rPr>
              <a:t>1. Sustainment </a:t>
            </a:r>
            <a:r>
              <a:rPr lang="en-US" sz="1400" b="1" dirty="0">
                <a:solidFill>
                  <a:srgbClr val="FFC000"/>
                </a:solidFill>
              </a:rPr>
              <a:t>execution is reactionary instead of using </a:t>
            </a:r>
            <a:endParaRPr lang="en-US" sz="1400" b="1" dirty="0" smtClean="0">
              <a:solidFill>
                <a:srgbClr val="FFC000"/>
              </a:solidFill>
            </a:endParaRPr>
          </a:p>
          <a:p>
            <a:pPr algn="l"/>
            <a:r>
              <a:rPr lang="en-US" sz="1400" dirty="0">
                <a:solidFill>
                  <a:srgbClr val="FFC000"/>
                </a:solidFill>
              </a:rPr>
              <a:t> </a:t>
            </a:r>
            <a:r>
              <a:rPr lang="en-US" sz="1400" dirty="0" smtClean="0">
                <a:solidFill>
                  <a:srgbClr val="FFC000"/>
                </a:solidFill>
              </a:rPr>
              <a:t>   </a:t>
            </a:r>
            <a:r>
              <a:rPr lang="en-US" sz="1400" b="1" dirty="0" smtClean="0">
                <a:solidFill>
                  <a:srgbClr val="FFC000"/>
                </a:solidFill>
              </a:rPr>
              <a:t>the </a:t>
            </a:r>
            <a:r>
              <a:rPr lang="en-US" sz="1400" b="1" dirty="0">
                <a:solidFill>
                  <a:srgbClr val="FFC000"/>
                </a:solidFill>
              </a:rPr>
              <a:t>planning process to generate predictive </a:t>
            </a:r>
            <a:r>
              <a:rPr lang="en-US" sz="1400" b="1" dirty="0" smtClean="0">
                <a:solidFill>
                  <a:srgbClr val="FFC000"/>
                </a:solidFill>
              </a:rPr>
              <a:t>methods    </a:t>
            </a:r>
          </a:p>
          <a:p>
            <a:pPr algn="l"/>
            <a:r>
              <a:rPr lang="en-US" sz="1400" dirty="0">
                <a:solidFill>
                  <a:srgbClr val="FFC000"/>
                </a:solidFill>
              </a:rPr>
              <a:t> </a:t>
            </a:r>
            <a:r>
              <a:rPr lang="en-US" sz="1400" dirty="0" smtClean="0">
                <a:solidFill>
                  <a:srgbClr val="FFC000"/>
                </a:solidFill>
              </a:rPr>
              <a:t>   </a:t>
            </a:r>
            <a:r>
              <a:rPr lang="en-US" sz="1400" b="1" dirty="0" smtClean="0">
                <a:solidFill>
                  <a:srgbClr val="FFC000"/>
                </a:solidFill>
              </a:rPr>
              <a:t>as part of an integrated staff process</a:t>
            </a:r>
          </a:p>
          <a:p>
            <a:pPr algn="l"/>
            <a:endParaRPr lang="en-US" sz="1400" b="1" dirty="0" smtClean="0">
              <a:solidFill>
                <a:srgbClr val="FFC000"/>
              </a:solidFill>
            </a:endParaRPr>
          </a:p>
          <a:p>
            <a:pPr algn="l"/>
            <a:r>
              <a:rPr lang="en-US" sz="1400" b="1" dirty="0" smtClean="0">
                <a:solidFill>
                  <a:srgbClr val="FFC000"/>
                </a:solidFill>
              </a:rPr>
              <a:t>2. LRP activities are typically not executed</a:t>
            </a:r>
          </a:p>
          <a:p>
            <a:pPr algn="l"/>
            <a:endParaRPr lang="en-US" sz="1400" b="1" dirty="0" smtClean="0">
              <a:solidFill>
                <a:srgbClr val="FFC000"/>
              </a:solidFill>
            </a:endParaRPr>
          </a:p>
          <a:p>
            <a:pPr algn="l"/>
            <a:r>
              <a:rPr lang="en-US" sz="1400" b="1" dirty="0" smtClean="0">
                <a:solidFill>
                  <a:srgbClr val="FFC000"/>
                </a:solidFill>
              </a:rPr>
              <a:t>3. Lack of appropriate Graphic Control Measures to    </a:t>
            </a:r>
          </a:p>
          <a:p>
            <a:pPr algn="l"/>
            <a:r>
              <a:rPr lang="en-US" sz="1400" dirty="0" smtClean="0">
                <a:solidFill>
                  <a:srgbClr val="FFC000"/>
                </a:solidFill>
              </a:rPr>
              <a:t>     </a:t>
            </a:r>
            <a:r>
              <a:rPr lang="en-US" sz="1400" b="1" dirty="0" smtClean="0">
                <a:solidFill>
                  <a:srgbClr val="FFC000"/>
                </a:solidFill>
              </a:rPr>
              <a:t>indicate CSS assets</a:t>
            </a:r>
          </a:p>
          <a:p>
            <a:pPr algn="l"/>
            <a:endParaRPr lang="en-US" sz="1400" b="1" dirty="0" smtClean="0">
              <a:solidFill>
                <a:srgbClr val="FFC000"/>
              </a:solidFill>
            </a:endParaRPr>
          </a:p>
          <a:p>
            <a:pPr algn="l"/>
            <a:r>
              <a:rPr lang="en-US" sz="1400" b="1" dirty="0" smtClean="0">
                <a:solidFill>
                  <a:srgbClr val="FFC000"/>
                </a:solidFill>
              </a:rPr>
              <a:t>4. Lack of a thorough CSS / CASEVAC plan and </a:t>
            </a:r>
          </a:p>
          <a:p>
            <a:pPr algn="l"/>
            <a:r>
              <a:rPr lang="en-US" sz="1400" b="1" dirty="0" smtClean="0">
                <a:solidFill>
                  <a:srgbClr val="FFC000"/>
                </a:solidFill>
              </a:rPr>
              <a:t>    rehearsal</a:t>
            </a:r>
            <a:endParaRPr lang="en-US" sz="1400" b="1" dirty="0">
              <a:solidFill>
                <a:srgbClr val="FFC000"/>
              </a:solidFill>
            </a:endParaRPr>
          </a:p>
        </p:txBody>
      </p:sp>
      <p:sp>
        <p:nvSpPr>
          <p:cNvPr id="16" name="Rectangle 15"/>
          <p:cNvSpPr/>
          <p:nvPr/>
        </p:nvSpPr>
        <p:spPr>
          <a:xfrm>
            <a:off x="4714973" y="4402444"/>
            <a:ext cx="4641130" cy="1169551"/>
          </a:xfrm>
          <a:prstGeom prst="rect">
            <a:avLst/>
          </a:prstGeom>
        </p:spPr>
        <p:txBody>
          <a:bodyPr wrap="square">
            <a:spAutoFit/>
          </a:bodyPr>
          <a:lstStyle/>
          <a:p>
            <a:pPr algn="l"/>
            <a:r>
              <a:rPr lang="en-US" sz="1400" b="1" dirty="0" smtClean="0">
                <a:solidFill>
                  <a:srgbClr val="FFC000"/>
                </a:solidFill>
              </a:rPr>
              <a:t>1. Planning and executing resupply on the screen line</a:t>
            </a:r>
          </a:p>
          <a:p>
            <a:pPr algn="l"/>
            <a:endParaRPr lang="en-US" sz="1400" b="1" dirty="0" smtClean="0">
              <a:solidFill>
                <a:srgbClr val="FFC000"/>
              </a:solidFill>
            </a:endParaRPr>
          </a:p>
          <a:p>
            <a:pPr algn="l"/>
            <a:r>
              <a:rPr lang="en-US" sz="1400" b="1" dirty="0" smtClean="0">
                <a:solidFill>
                  <a:srgbClr val="FFC000"/>
                </a:solidFill>
              </a:rPr>
              <a:t>2. Forecasting requirements for Class I, III, and V</a:t>
            </a:r>
          </a:p>
          <a:p>
            <a:pPr algn="l"/>
            <a:endParaRPr lang="en-US" sz="1400" b="1" dirty="0" smtClean="0">
              <a:solidFill>
                <a:srgbClr val="FFC000"/>
              </a:solidFill>
            </a:endParaRPr>
          </a:p>
          <a:p>
            <a:pPr algn="l"/>
            <a:r>
              <a:rPr lang="en-US" sz="1400" b="1" dirty="0" smtClean="0">
                <a:solidFill>
                  <a:srgbClr val="FFC000"/>
                </a:solidFill>
              </a:rPr>
              <a:t>3. Extended lines of communication</a:t>
            </a:r>
          </a:p>
        </p:txBody>
      </p:sp>
      <p:sp>
        <p:nvSpPr>
          <p:cNvPr id="17" name="Rectangle 16"/>
          <p:cNvSpPr/>
          <p:nvPr/>
        </p:nvSpPr>
        <p:spPr>
          <a:xfrm>
            <a:off x="84513" y="4239479"/>
            <a:ext cx="5521064" cy="2677656"/>
          </a:xfrm>
          <a:prstGeom prst="rect">
            <a:avLst/>
          </a:prstGeom>
        </p:spPr>
        <p:txBody>
          <a:bodyPr wrap="square">
            <a:spAutoFit/>
          </a:bodyPr>
          <a:lstStyle/>
          <a:p>
            <a:pPr algn="l"/>
            <a:r>
              <a:rPr lang="en-US" sz="1400" b="1" dirty="0" smtClean="0">
                <a:solidFill>
                  <a:srgbClr val="FFC000"/>
                </a:solidFill>
              </a:rPr>
              <a:t>1. Dismounted Recon Troop is significantly challenged in </a:t>
            </a:r>
          </a:p>
          <a:p>
            <a:pPr algn="l"/>
            <a:r>
              <a:rPr lang="en-US" sz="1400" b="1" dirty="0" smtClean="0">
                <a:solidFill>
                  <a:srgbClr val="FFC000"/>
                </a:solidFill>
              </a:rPr>
              <a:t>    Re-supply of water</a:t>
            </a:r>
          </a:p>
          <a:p>
            <a:pPr algn="l"/>
            <a:endParaRPr lang="en-US" sz="1400" b="1" dirty="0" smtClean="0">
              <a:solidFill>
                <a:srgbClr val="FFC000"/>
              </a:solidFill>
            </a:endParaRPr>
          </a:p>
          <a:p>
            <a:pPr algn="l"/>
            <a:r>
              <a:rPr lang="en-US" sz="1400" b="1" dirty="0" smtClean="0">
                <a:solidFill>
                  <a:srgbClr val="FFC000"/>
                </a:solidFill>
              </a:rPr>
              <a:t>2. CASEVAC planning for the Dismounted Recon Troop    </a:t>
            </a:r>
          </a:p>
          <a:p>
            <a:pPr algn="l"/>
            <a:r>
              <a:rPr lang="en-US" sz="1400" dirty="0" smtClean="0">
                <a:solidFill>
                  <a:srgbClr val="FFC000"/>
                </a:solidFill>
              </a:rPr>
              <a:t>    </a:t>
            </a:r>
            <a:r>
              <a:rPr lang="en-US" sz="1400" b="1" dirty="0" smtClean="0">
                <a:solidFill>
                  <a:srgbClr val="FFC000"/>
                </a:solidFill>
              </a:rPr>
              <a:t>is typically a significant challenge</a:t>
            </a:r>
          </a:p>
          <a:p>
            <a:pPr algn="l"/>
            <a:endParaRPr lang="en-US" sz="1400" b="1" dirty="0" smtClean="0">
              <a:solidFill>
                <a:srgbClr val="FFC000"/>
              </a:solidFill>
            </a:endParaRPr>
          </a:p>
          <a:p>
            <a:pPr algn="l"/>
            <a:r>
              <a:rPr lang="en-US" sz="1400" b="1" dirty="0" smtClean="0">
                <a:solidFill>
                  <a:srgbClr val="FFC000"/>
                </a:solidFill>
              </a:rPr>
              <a:t>3. Limited amount of combat power poses a unique   </a:t>
            </a:r>
          </a:p>
          <a:p>
            <a:pPr algn="l"/>
            <a:r>
              <a:rPr lang="en-US" sz="1400" dirty="0" smtClean="0">
                <a:solidFill>
                  <a:srgbClr val="FFC000"/>
                </a:solidFill>
              </a:rPr>
              <a:t>    </a:t>
            </a:r>
            <a:r>
              <a:rPr lang="en-US" sz="1400" b="1" dirty="0" smtClean="0">
                <a:solidFill>
                  <a:srgbClr val="FFC000"/>
                </a:solidFill>
              </a:rPr>
              <a:t>challenge of maintaining appropriate security on   </a:t>
            </a:r>
          </a:p>
          <a:p>
            <a:pPr algn="l"/>
            <a:r>
              <a:rPr lang="en-US" sz="1400" dirty="0" smtClean="0">
                <a:solidFill>
                  <a:srgbClr val="FFC000"/>
                </a:solidFill>
              </a:rPr>
              <a:t>    </a:t>
            </a:r>
            <a:r>
              <a:rPr lang="en-US" sz="1400" b="1" dirty="0" smtClean="0">
                <a:solidFill>
                  <a:srgbClr val="FFC000"/>
                </a:solidFill>
              </a:rPr>
              <a:t>multiple Mission Command and Sustainment nodes.     </a:t>
            </a:r>
          </a:p>
          <a:p>
            <a:pPr algn="l"/>
            <a:r>
              <a:rPr lang="en-US" sz="1400" dirty="0" smtClean="0">
                <a:solidFill>
                  <a:srgbClr val="FFC000"/>
                </a:solidFill>
              </a:rPr>
              <a:t>    </a:t>
            </a:r>
            <a:r>
              <a:rPr lang="en-US" sz="1400" b="1" dirty="0" smtClean="0">
                <a:solidFill>
                  <a:srgbClr val="FFC000"/>
                </a:solidFill>
              </a:rPr>
              <a:t>Most SQDNs choose to co-locate </a:t>
            </a:r>
            <a:r>
              <a:rPr lang="en-US" sz="1400" dirty="0" smtClean="0">
                <a:solidFill>
                  <a:srgbClr val="FFC000"/>
                </a:solidFill>
              </a:rPr>
              <a:t>the </a:t>
            </a:r>
            <a:r>
              <a:rPr lang="en-US" sz="1400" b="1" dirty="0" smtClean="0">
                <a:solidFill>
                  <a:srgbClr val="FFC000"/>
                </a:solidFill>
              </a:rPr>
              <a:t>CTCP with the  </a:t>
            </a:r>
          </a:p>
          <a:p>
            <a:pPr algn="l"/>
            <a:r>
              <a:rPr lang="en-US" sz="1400" smtClean="0">
                <a:solidFill>
                  <a:srgbClr val="FFC000"/>
                </a:solidFill>
              </a:rPr>
              <a:t>    </a:t>
            </a:r>
            <a:r>
              <a:rPr lang="en-US" sz="1400" b="1" smtClean="0">
                <a:solidFill>
                  <a:srgbClr val="FFC000"/>
                </a:solidFill>
              </a:rPr>
              <a:t>TOC</a:t>
            </a:r>
            <a:r>
              <a:rPr lang="en-US" sz="1400" b="1" dirty="0" smtClean="0">
                <a:solidFill>
                  <a:srgbClr val="FFC000"/>
                </a:solidFill>
              </a:rPr>
              <a:t>.</a:t>
            </a:r>
          </a:p>
          <a:p>
            <a:pPr algn="l"/>
            <a:endParaRPr lang="en-US" sz="1400" b="1" dirty="0" smtClean="0">
              <a:solidFill>
                <a:srgbClr val="FFC000"/>
              </a:solidFill>
            </a:endParaRPr>
          </a:p>
        </p:txBody>
      </p:sp>
      <p:pic>
        <p:nvPicPr>
          <p:cNvPr id="19" name="Picture 18" descr="Watermarked JRTC.png"/>
          <p:cNvPicPr>
            <a:picLocks noChangeAspect="1"/>
          </p:cNvPicPr>
          <p:nvPr/>
        </p:nvPicPr>
        <p:blipFill>
          <a:blip r:embed="rId3" cstate="email"/>
          <a:stretch>
            <a:fillRect/>
          </a:stretch>
        </p:blipFill>
        <p:spPr>
          <a:xfrm>
            <a:off x="2419066" y="1415877"/>
            <a:ext cx="4305869" cy="4276363"/>
          </a:xfrm>
          <a:prstGeom prst="rect">
            <a:avLst/>
          </a:prstGeom>
          <a:effectLst>
            <a:outerShdw blurRad="50800" dist="50800" dir="5400000" algn="ctr" rotWithShape="0">
              <a:srgbClr val="000000"/>
            </a:outerShdw>
            <a:softEdge rad="0"/>
          </a:effectLst>
        </p:spPr>
      </p:pic>
    </p:spTree>
    <p:extLst>
      <p:ext uri="{BB962C8B-B14F-4D97-AF65-F5344CB8AC3E}">
        <p14:creationId xmlns:p14="http://schemas.microsoft.com/office/powerpoint/2010/main" val="386461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 Arial"/>
            </a:endParaRPr>
          </a:p>
        </p:txBody>
      </p:sp>
      <p:pic>
        <p:nvPicPr>
          <p:cNvPr id="38914" name="Picture 8" descr="C:\Users\ian.lauer\Desktop\116976538_N8B9hk2u_LAXJun0987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52400"/>
            <a:ext cx="9144000" cy="6584949"/>
          </a:xfrm>
          <a:prstGeom prst="rect">
            <a:avLst/>
          </a:prstGeom>
          <a:noFill/>
          <a:ln w="9525">
            <a:noFill/>
            <a:miter lim="800000"/>
            <a:headEnd/>
            <a:tailEnd/>
          </a:ln>
          <a:effectLst>
            <a:softEdge rad="635000"/>
          </a:effectLst>
        </p:spPr>
      </p:pic>
      <p:sp>
        <p:nvSpPr>
          <p:cNvPr id="5" name="Rectangle 4"/>
          <p:cNvSpPr/>
          <p:nvPr/>
        </p:nvSpPr>
        <p:spPr>
          <a:xfrm>
            <a:off x="0" y="511331"/>
            <a:ext cx="9144000" cy="1569660"/>
          </a:xfrm>
          <a:prstGeom prst="rect">
            <a:avLst/>
          </a:prstGeom>
        </p:spPr>
        <p:txBody>
          <a:bodyPr>
            <a:spAutoFit/>
          </a:bodyPr>
          <a:lstStyle/>
          <a:p>
            <a:pPr algn="ctr">
              <a:defRPr/>
            </a:pPr>
            <a:r>
              <a:rPr lang="en-US" sz="3600" b="1" i="1" dirty="0" smtClean="0">
                <a:solidFill>
                  <a:srgbClr val="FFFF00"/>
                </a:solidFill>
                <a:effectLst>
                  <a:glow rad="63500">
                    <a:prstClr val="black">
                      <a:alpha val="40000"/>
                    </a:prstClr>
                  </a:glow>
                  <a:outerShdw blurRad="38100" dist="38100" dir="2700000" algn="tl">
                    <a:srgbClr val="000000">
                      <a:alpha val="43137"/>
                    </a:srgbClr>
                  </a:outerShdw>
                </a:effectLst>
                <a:latin typeface=" Arial"/>
              </a:rPr>
              <a:t>Operations Group</a:t>
            </a:r>
          </a:p>
          <a:p>
            <a:pPr algn="ctr">
              <a:defRPr/>
            </a:pPr>
            <a:r>
              <a:rPr lang="en-US" sz="3600" b="1" dirty="0">
                <a:solidFill>
                  <a:srgbClr val="FFFF00"/>
                </a:solidFill>
                <a:effectLst>
                  <a:glow rad="63500">
                    <a:prstClr val="black">
                      <a:alpha val="40000"/>
                    </a:prstClr>
                  </a:glow>
                  <a:outerShdw blurRad="38100" dist="38100" dir="2700000" algn="tl">
                    <a:srgbClr val="000000">
                      <a:alpha val="43137"/>
                    </a:srgbClr>
                  </a:outerShdw>
                </a:effectLst>
                <a:latin typeface=" Arial"/>
              </a:rPr>
              <a:t>National Training Center</a:t>
            </a:r>
          </a:p>
          <a:p>
            <a:pPr algn="ctr">
              <a:defRPr/>
            </a:pPr>
            <a:r>
              <a:rPr lang="en-US" sz="2400" b="1" dirty="0">
                <a:solidFill>
                  <a:srgbClr val="FFFF00"/>
                </a:solidFill>
                <a:effectLst>
                  <a:glow rad="63500">
                    <a:prstClr val="black">
                      <a:alpha val="40000"/>
                    </a:prstClr>
                  </a:glow>
                  <a:outerShdw blurRad="38100" dist="38100" dir="2700000" algn="tl">
                    <a:srgbClr val="000000">
                      <a:alpha val="43137"/>
                    </a:srgbClr>
                  </a:outerShdw>
                </a:effectLst>
                <a:latin typeface=" Arial"/>
              </a:rPr>
              <a:t>Cavalry Council JUL </a:t>
            </a:r>
            <a:r>
              <a:rPr lang="en-US" sz="2400" b="1" dirty="0" smtClean="0">
                <a:solidFill>
                  <a:srgbClr val="FFFF00"/>
                </a:solidFill>
                <a:effectLst>
                  <a:glow rad="63500">
                    <a:prstClr val="black">
                      <a:alpha val="40000"/>
                    </a:prstClr>
                  </a:glow>
                  <a:outerShdw blurRad="38100" dist="38100" dir="2700000" algn="tl">
                    <a:srgbClr val="000000">
                      <a:alpha val="43137"/>
                    </a:srgbClr>
                  </a:outerShdw>
                </a:effectLst>
                <a:latin typeface=" Arial"/>
              </a:rPr>
              <a:t>16</a:t>
            </a:r>
            <a:endParaRPr lang="en-US" sz="2400" b="1" dirty="0">
              <a:solidFill>
                <a:srgbClr val="FFFF00"/>
              </a:solidFill>
              <a:effectLst>
                <a:glow rad="63500">
                  <a:prstClr val="black">
                    <a:alpha val="40000"/>
                  </a:prstClr>
                </a:glow>
                <a:outerShdw blurRad="38100" dist="38100" dir="2700000" algn="tl">
                  <a:srgbClr val="000000">
                    <a:alpha val="43137"/>
                  </a:srgbClr>
                </a:outerShdw>
              </a:effectLst>
              <a:latin typeface=" Arial"/>
            </a:endParaRPr>
          </a:p>
        </p:txBody>
      </p:sp>
      <p:pic>
        <p:nvPicPr>
          <p:cNvPr id="9" name="Picture 12" descr="C:\Users\john.m.poole\Desktop\Pics\14704276070_a3e7ca9324_b.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24876" y="3992996"/>
            <a:ext cx="3553124" cy="1756090"/>
          </a:xfrm>
          <a:prstGeom prst="rect">
            <a:avLst/>
          </a:prstGeom>
          <a:ln>
            <a:noFill/>
          </a:ln>
          <a:effectLst>
            <a:softEdge rad="596900"/>
          </a:effectLst>
        </p:spPr>
      </p:pic>
      <p:pic>
        <p:nvPicPr>
          <p:cNvPr id="10" name="Picture 5" descr="C:\Users\john.m.poole\Desktop\Pics\12799878794_0d95b5b4ae_b.jpg"/>
          <p:cNvPicPr>
            <a:picLocks noChangeAspect="1" noChangeArrowheads="1"/>
          </p:cNvPicPr>
          <p:nvPr/>
        </p:nvPicPr>
        <p:blipFill>
          <a:blip r:embed="rId5" cstate="email"/>
          <a:srcRect/>
          <a:stretch>
            <a:fillRect/>
          </a:stretch>
        </p:blipFill>
        <p:spPr bwMode="auto">
          <a:xfrm>
            <a:off x="1242670" y="1902065"/>
            <a:ext cx="2262430" cy="2895600"/>
          </a:xfrm>
          <a:prstGeom prst="rect">
            <a:avLst/>
          </a:prstGeom>
          <a:ln>
            <a:noFill/>
          </a:ln>
          <a:effectLst>
            <a:softEdge rad="635000"/>
          </a:effectLst>
        </p:spPr>
      </p:pic>
      <p:pic>
        <p:nvPicPr>
          <p:cNvPr id="7" name="Pictur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583" y="3744691"/>
            <a:ext cx="2950303" cy="1809519"/>
          </a:xfrm>
          <a:prstGeom prst="rect">
            <a:avLst/>
          </a:prstGeom>
          <a:effectLst>
            <a:softEdge rad="635000"/>
          </a:effectLst>
        </p:spPr>
      </p:pic>
      <p:pic>
        <p:nvPicPr>
          <p:cNvPr id="13" name="Picture 8" descr="C:\Users\john.m.poole\Desktop\Pics\12913128223_4a805f3abf_b.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5892373" y="1954156"/>
            <a:ext cx="2018130" cy="1346076"/>
          </a:xfrm>
          <a:prstGeom prst="rect">
            <a:avLst/>
          </a:prstGeom>
          <a:ln>
            <a:noFill/>
          </a:ln>
          <a:effectLst>
            <a:softEdge rad="457200"/>
          </a:effectLst>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tretch>
            <a:fillRect/>
          </a:stretch>
        </p:blipFill>
        <p:spPr>
          <a:xfrm>
            <a:off x="3857625" y="2915501"/>
            <a:ext cx="1428750" cy="1409700"/>
          </a:xfrm>
          <a:prstGeom prst="rect">
            <a:avLst/>
          </a:prstGeom>
          <a:effectLst>
            <a:outerShdw blurRad="50800" dist="38100" dir="2700000" algn="tl" rotWithShape="0">
              <a:prstClr val="black">
                <a:alpha val="40000"/>
              </a:prstClr>
            </a:outerShdw>
          </a:effectLst>
        </p:spPr>
      </p:pic>
      <p:sp>
        <p:nvSpPr>
          <p:cNvPr id="11" name="Rectangle 11"/>
          <p:cNvSpPr>
            <a:spLocks noChangeArrowheads="1"/>
          </p:cNvSpPr>
          <p:nvPr/>
        </p:nvSpPr>
        <p:spPr bwMode="auto">
          <a:xfrm>
            <a:off x="0" y="6608763"/>
            <a:ext cx="9144000" cy="338137"/>
          </a:xfrm>
          <a:prstGeom prst="rect">
            <a:avLst/>
          </a:prstGeom>
          <a:noFill/>
          <a:ln>
            <a:noFill/>
          </a:ln>
          <a:extLst/>
        </p:spPr>
        <p:txBody>
          <a:bodyPr tIns="91440" bIns="9144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b="1" dirty="0" smtClean="0">
                <a:solidFill>
                  <a:srgbClr val="008000"/>
                </a:solidFill>
              </a:rPr>
              <a:t>UNCLASSIFIED//FOUO</a:t>
            </a:r>
          </a:p>
        </p:txBody>
      </p:sp>
      <p:sp>
        <p:nvSpPr>
          <p:cNvPr id="12" name="Rectangle 11"/>
          <p:cNvSpPr>
            <a:spLocks noChangeArrowheads="1"/>
          </p:cNvSpPr>
          <p:nvPr/>
        </p:nvSpPr>
        <p:spPr bwMode="auto">
          <a:xfrm>
            <a:off x="0" y="-64254"/>
            <a:ext cx="9144000" cy="338137"/>
          </a:xfrm>
          <a:prstGeom prst="rect">
            <a:avLst/>
          </a:prstGeom>
          <a:noFill/>
          <a:ln>
            <a:noFill/>
          </a:ln>
          <a:extLst/>
        </p:spPr>
        <p:txBody>
          <a:bodyPr tIns="91440" bIns="9144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b="1" dirty="0" smtClean="0">
                <a:solidFill>
                  <a:srgbClr val="008000"/>
                </a:solidFill>
              </a:rPr>
              <a:t>UNCLASSIFIED//FOUO</a:t>
            </a:r>
          </a:p>
        </p:txBody>
      </p:sp>
      <p:sp>
        <p:nvSpPr>
          <p:cNvPr id="15" name="Rectangle 14"/>
          <p:cNvSpPr/>
          <p:nvPr/>
        </p:nvSpPr>
        <p:spPr>
          <a:xfrm>
            <a:off x="457191" y="4822173"/>
            <a:ext cx="8229599" cy="1323439"/>
          </a:xfrm>
          <a:prstGeom prst="rect">
            <a:avLst/>
          </a:prstGeom>
          <a:solidFill>
            <a:srgbClr val="FFFFCC">
              <a:alpha val="50000"/>
            </a:srgbClr>
          </a:solidFill>
        </p:spPr>
        <p:txBody>
          <a:bodyPr wrap="square">
            <a:spAutoFit/>
          </a:bodyPr>
          <a:lstStyle/>
          <a:p>
            <a:r>
              <a:rPr lang="en-US" sz="2000" i="1" dirty="0" smtClean="0"/>
              <a:t>Mission: The Cobra Team Trains </a:t>
            </a:r>
            <a:r>
              <a:rPr lang="en-US" sz="2000" i="1" dirty="0"/>
              <a:t>Armor Task Forces and Cavalry Squadrons based on U.S. Army doctrine, tactics, techniques and procedures, in order to improve their war fighting capabilities, and enabling them to leave the NTC better trained than when they arrived.</a:t>
            </a:r>
          </a:p>
        </p:txBody>
      </p:sp>
    </p:spTree>
    <p:extLst>
      <p:ext uri="{BB962C8B-B14F-4D97-AF65-F5344CB8AC3E}">
        <p14:creationId xmlns:p14="http://schemas.microsoft.com/office/powerpoint/2010/main" val="3230710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Shape"/>
          <p:cNvSpPr/>
          <p:nvPr/>
        </p:nvSpPr>
        <p:spPr>
          <a:xfrm>
            <a:off x="535305" y="96520"/>
            <a:ext cx="8230235" cy="59499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anchor="ctr">
            <a:noAutofit/>
          </a:bodyPr>
          <a:lstStyle>
            <a:lvl1pPr algn="ctr" defTabSz="914400" rtl="0" eaLnBrk="1" latinLnBrk="1" hangingPunct="1">
              <a:spcBef>
                <a:spcPct val="0"/>
              </a:spcBef>
              <a:buNone/>
              <a:defRPr lang="en-US" sz="4400" b="1" kern="1200" smtClean="0">
                <a:solidFill>
                  <a:srgbClr val="FFC000"/>
                </a:solidFill>
                <a:latin typeface="+mj-lt"/>
                <a:ea typeface="+mj-ea"/>
                <a:cs typeface="+mj-cs"/>
              </a:defRPr>
            </a:lvl1pPr>
          </a:lstStyle>
          <a:p>
            <a:pPr fontAlgn="auto"/>
            <a:r>
              <a:rPr lang="en-US" sz="2000" u="sng" dirty="0" smtClean="0">
                <a:solidFill>
                  <a:schemeClr val="tx1"/>
                </a:solidFill>
                <a:effectLst>
                  <a:outerShdw blurRad="38100" dist="38100" dir="2700000" algn="tl">
                    <a:srgbClr val="000000">
                      <a:alpha val="42745"/>
                    </a:srgbClr>
                  </a:outerShdw>
                </a:effectLst>
                <a:latin typeface="Arial"/>
                <a:cs typeface="Arial"/>
              </a:rPr>
              <a:t>NTC</a:t>
            </a:r>
            <a:r>
              <a:rPr lang="en-US" sz="2000" u="sng" dirty="0" smtClean="0">
                <a:solidFill>
                  <a:schemeClr val="tx1"/>
                </a:solidFill>
                <a:effectLst>
                  <a:outerShdw blurRad="38100" dist="38100" dir="2700000" algn="tl">
                    <a:srgbClr val="000000">
                      <a:alpha val="42745"/>
                      <a:alpha val="42745"/>
                    </a:srgbClr>
                  </a:outerShdw>
                </a:effectLst>
                <a:latin typeface="Arial"/>
                <a:cs typeface="Arial"/>
              </a:rPr>
              <a:t> </a:t>
            </a:r>
            <a:r>
              <a:rPr lang="en-US" sz="2000" u="sng" dirty="0" smtClean="0">
                <a:solidFill>
                  <a:schemeClr val="tx1"/>
                </a:solidFill>
                <a:effectLst>
                  <a:outerShdw blurRad="38100" dist="38100" dir="2700000" algn="tl">
                    <a:srgbClr val="000000">
                      <a:alpha val="42745"/>
                      <a:alpha val="42745"/>
                      <a:alpha val="42745"/>
                    </a:srgbClr>
                  </a:outerShdw>
                </a:effectLst>
                <a:latin typeface="Arial"/>
                <a:cs typeface="Arial"/>
              </a:rPr>
              <a:t>Observations</a:t>
            </a:r>
            <a:r>
              <a:rPr lang="en-US" sz="2000" u="sng" dirty="0" smtClean="0">
                <a:solidFill>
                  <a:schemeClr val="tx1"/>
                </a:solidFill>
                <a:effectLst>
                  <a:outerShdw blurRad="38100" dist="38100" dir="2700000" algn="tl">
                    <a:srgbClr val="000000">
                      <a:alpha val="42745"/>
                      <a:alpha val="42745"/>
                      <a:alpha val="42745"/>
                      <a:alpha val="42745"/>
                    </a:srgbClr>
                  </a:outerShdw>
                </a:effectLst>
                <a:latin typeface="Arial"/>
                <a:cs typeface="Arial"/>
              </a:rPr>
              <a:t> </a:t>
            </a:r>
            <a:r>
              <a:rPr lang="en-US" sz="2000" u="sng" dirty="0" smtClean="0">
                <a:solidFill>
                  <a:schemeClr val="tx1"/>
                </a:solidFill>
                <a:effectLst>
                  <a:outerShdw blurRad="38100" dist="38100" dir="2700000" algn="tl">
                    <a:srgbClr val="000000">
                      <a:alpha val="42745"/>
                      <a:alpha val="42745"/>
                      <a:alpha val="42745"/>
                      <a:alpha val="42745"/>
                      <a:alpha val="42745"/>
                    </a:srgbClr>
                  </a:outerShdw>
                </a:effectLst>
                <a:latin typeface="Arial"/>
                <a:cs typeface="Arial"/>
              </a:rPr>
              <a:t>of</a:t>
            </a:r>
            <a:r>
              <a:rPr lang="en-US" sz="2000" u="sng" dirty="0" smtClean="0">
                <a:solidFill>
                  <a:schemeClr val="tx1"/>
                </a:solidFill>
                <a:effectLst>
                  <a:outerShdw blurRad="38100" dist="38100" dir="2700000" algn="tl">
                    <a:srgbClr val="000000">
                      <a:alpha val="42745"/>
                      <a:alpha val="42745"/>
                      <a:alpha val="42745"/>
                      <a:alpha val="42745"/>
                      <a:alpha val="42745"/>
                      <a:alpha val="42745"/>
                    </a:srgbClr>
                  </a:outerShdw>
                </a:effectLst>
                <a:latin typeface="Arial"/>
                <a:cs typeface="Arial"/>
              </a:rPr>
              <a:t> </a:t>
            </a:r>
            <a:r>
              <a:rPr lang="en-US" sz="2000" u="sng" dirty="0" smtClean="0">
                <a:solidFill>
                  <a:schemeClr val="tx1"/>
                </a:solidFill>
                <a:effectLst>
                  <a:outerShdw blurRad="38100" dist="38100" dir="2700000" algn="tl">
                    <a:srgbClr val="000000">
                      <a:alpha val="42745"/>
                      <a:alpha val="42745"/>
                      <a:alpha val="42745"/>
                      <a:alpha val="42745"/>
                      <a:alpha val="42745"/>
                      <a:alpha val="42745"/>
                      <a:alpha val="42745"/>
                    </a:srgbClr>
                  </a:outerShdw>
                </a:effectLst>
                <a:latin typeface="Arial"/>
                <a:cs typeface="Arial"/>
              </a:rPr>
              <a:t>Reconnaissance</a:t>
            </a:r>
            <a:r>
              <a:rPr lang="en-US" sz="2000" u="sng" dirty="0" smtClean="0">
                <a:solidFill>
                  <a:schemeClr val="tx1"/>
                </a:solidFill>
                <a:effectLst>
                  <a:outerShdw blurRad="38100" dist="38100" dir="2700000" algn="tl">
                    <a:srgbClr val="000000">
                      <a:alpha val="42745"/>
                      <a:alpha val="42745"/>
                      <a:alpha val="42745"/>
                      <a:alpha val="42745"/>
                      <a:alpha val="42745"/>
                      <a:alpha val="42745"/>
                      <a:alpha val="42745"/>
                      <a:alpha val="42745"/>
                    </a:srgbClr>
                  </a:outerShdw>
                </a:effectLst>
                <a:latin typeface="Arial"/>
                <a:cs typeface="Arial"/>
              </a:rPr>
              <a:t> </a:t>
            </a:r>
            <a:r>
              <a:rPr lang="en-US" sz="2000" u="sng" dirty="0" smtClean="0">
                <a:solidFill>
                  <a:schemeClr val="tx1"/>
                </a:solidFill>
                <a:effectLst>
                  <a:outerShdw blurRad="38100" dist="38100" dir="2700000" algn="tl">
                    <a:srgbClr val="000000">
                      <a:alpha val="42745"/>
                    </a:srgbClr>
                  </a:outerShdw>
                </a:effectLst>
                <a:latin typeface="Arial"/>
                <a:cs typeface="Arial"/>
              </a:rPr>
              <a:t>Sustainment</a:t>
            </a:r>
          </a:p>
        </p:txBody>
      </p:sp>
      <p:cxnSp>
        <p:nvCxnSpPr>
          <p:cNvPr id="1027" name="Connection Shape"/>
          <p:cNvCxnSpPr/>
          <p:nvPr/>
        </p:nvCxnSpPr>
        <p:spPr>
          <a:xfrm>
            <a:off x="4568825" y="879475"/>
            <a:ext cx="15875" cy="56781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Connection Shape"/>
          <p:cNvCxnSpPr/>
          <p:nvPr/>
        </p:nvCxnSpPr>
        <p:spPr>
          <a:xfrm>
            <a:off x="0" y="3881120"/>
            <a:ext cx="9144000" cy="101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Shape"/>
          <p:cNvSpPr/>
          <p:nvPr/>
        </p:nvSpPr>
        <p:spPr>
          <a:xfrm>
            <a:off x="0" y="713740"/>
            <a:ext cx="4572635" cy="585470"/>
          </a:xfrm>
          <a:prstGeom prst="rect">
            <a:avLst/>
          </a:prstGeom>
          <a:noFill/>
          <a:ln>
            <a:noFill/>
          </a:ln>
        </p:spPr>
        <p:txBody>
          <a:bodyPr anchor="t">
            <a:spAutoFit/>
          </a:bodyPr>
          <a:lstStyle/>
          <a:p>
            <a:pPr algn="ctr"/>
            <a:endParaRPr lang="en-US" sz="1600" b="1" u="sng" dirty="0" smtClean="0"/>
          </a:p>
          <a:p>
            <a:pPr algn="ctr"/>
            <a:r>
              <a:rPr lang="en-US" sz="1600" b="1" u="sng" dirty="0" smtClean="0"/>
              <a:t>Positive Observations</a:t>
            </a:r>
          </a:p>
        </p:txBody>
      </p:sp>
      <p:sp>
        <p:nvSpPr>
          <p:cNvPr id="1030" name="Shape"/>
          <p:cNvSpPr/>
          <p:nvPr/>
        </p:nvSpPr>
        <p:spPr>
          <a:xfrm>
            <a:off x="4572000" y="963295"/>
            <a:ext cx="4572000" cy="339090"/>
          </a:xfrm>
          <a:prstGeom prst="rect">
            <a:avLst/>
          </a:prstGeom>
          <a:noFill/>
          <a:ln>
            <a:noFill/>
          </a:ln>
        </p:spPr>
        <p:txBody>
          <a:bodyPr anchor="t">
            <a:spAutoFit/>
          </a:bodyPr>
          <a:lstStyle/>
          <a:p>
            <a:pPr algn="ctr"/>
            <a:r>
              <a:rPr lang="en-US" sz="1600" b="1" u="sng" dirty="0" smtClean="0"/>
              <a:t>Negative Observations</a:t>
            </a:r>
          </a:p>
        </p:txBody>
      </p:sp>
      <p:sp>
        <p:nvSpPr>
          <p:cNvPr id="1031" name="Shape"/>
          <p:cNvSpPr/>
          <p:nvPr/>
        </p:nvSpPr>
        <p:spPr>
          <a:xfrm>
            <a:off x="22860" y="3900805"/>
            <a:ext cx="4562475" cy="339090"/>
          </a:xfrm>
          <a:prstGeom prst="rect">
            <a:avLst/>
          </a:prstGeom>
          <a:noFill/>
          <a:ln>
            <a:noFill/>
          </a:ln>
        </p:spPr>
        <p:txBody>
          <a:bodyPr anchor="t">
            <a:spAutoFit/>
          </a:bodyPr>
          <a:lstStyle/>
          <a:p>
            <a:pPr algn="ctr"/>
            <a:r>
              <a:rPr lang="en-US" sz="1600" b="1" u="sng" dirty="0" smtClean="0"/>
              <a:t>ABCT Challenges</a:t>
            </a:r>
          </a:p>
        </p:txBody>
      </p:sp>
      <p:sp>
        <p:nvSpPr>
          <p:cNvPr id="1032" name="Shape"/>
          <p:cNvSpPr/>
          <p:nvPr/>
        </p:nvSpPr>
        <p:spPr>
          <a:xfrm>
            <a:off x="130175" y="1314450"/>
            <a:ext cx="4309110" cy="2247265"/>
          </a:xfrm>
          <a:prstGeom prst="rect">
            <a:avLst/>
          </a:prstGeom>
          <a:noFill/>
          <a:ln>
            <a:noFill/>
          </a:ln>
        </p:spPr>
        <p:txBody>
          <a:bodyPr anchor="t">
            <a:spAutoFit/>
          </a:bodyPr>
          <a:lstStyle/>
          <a:p>
            <a:pPr algn="l"/>
            <a:r>
              <a:rPr lang="en-US" sz="1400" b="1" dirty="0" smtClean="0"/>
              <a:t>1. Use of Logistics Release Points are common although not always effectively executed</a:t>
            </a:r>
          </a:p>
          <a:p>
            <a:pPr algn="l"/>
            <a:endParaRPr lang="en-US" sz="1400" b="1" dirty="0" smtClean="0"/>
          </a:p>
          <a:p>
            <a:pPr algn="l"/>
            <a:r>
              <a:rPr lang="en-US" sz="1400" b="1" dirty="0" smtClean="0"/>
              <a:t>2. “Fix Forward” concept is utilized with Troop/Company Field Maintenance Teams</a:t>
            </a:r>
          </a:p>
          <a:p>
            <a:pPr algn="l"/>
            <a:endParaRPr lang="en-US" sz="1400" b="1" dirty="0" smtClean="0"/>
          </a:p>
          <a:p>
            <a:pPr algn="l"/>
            <a:r>
              <a:rPr lang="en-US" sz="1400" b="1" dirty="0" smtClean="0"/>
              <a:t>3. Utilization of the Modular Fuel System to enable the squadron to remain self-sufficient for up to 72hrs</a:t>
            </a:r>
          </a:p>
          <a:p>
            <a:pPr marL="285750" indent="-285750" algn="l">
              <a:buFontTx/>
              <a:buChar char="-"/>
            </a:pPr>
            <a:endParaRPr lang="en-US" sz="1400" b="1" dirty="0" smtClean="0"/>
          </a:p>
        </p:txBody>
      </p:sp>
      <p:sp>
        <p:nvSpPr>
          <p:cNvPr id="1033" name="Shape"/>
          <p:cNvSpPr/>
          <p:nvPr/>
        </p:nvSpPr>
        <p:spPr>
          <a:xfrm>
            <a:off x="4584700" y="3913505"/>
            <a:ext cx="4559935" cy="339090"/>
          </a:xfrm>
          <a:prstGeom prst="rect">
            <a:avLst/>
          </a:prstGeom>
          <a:noFill/>
          <a:ln>
            <a:noFill/>
          </a:ln>
        </p:spPr>
        <p:txBody>
          <a:bodyPr anchor="t">
            <a:spAutoFit/>
          </a:bodyPr>
          <a:lstStyle/>
          <a:p>
            <a:pPr algn="ctr"/>
            <a:r>
              <a:rPr lang="en-US" sz="1600" b="1" u="sng" dirty="0" smtClean="0"/>
              <a:t>Common Recon Squadron Challenges</a:t>
            </a:r>
          </a:p>
        </p:txBody>
      </p:sp>
      <p:sp>
        <p:nvSpPr>
          <p:cNvPr id="1034" name="Shape"/>
          <p:cNvSpPr/>
          <p:nvPr/>
        </p:nvSpPr>
        <p:spPr>
          <a:xfrm>
            <a:off x="4651375" y="1114425"/>
            <a:ext cx="4492625" cy="2247265"/>
          </a:xfrm>
          <a:prstGeom prst="rect">
            <a:avLst/>
          </a:prstGeom>
          <a:noFill/>
          <a:ln>
            <a:noFill/>
          </a:ln>
        </p:spPr>
        <p:txBody>
          <a:bodyPr anchor="t">
            <a:spAutoFit/>
          </a:bodyPr>
          <a:lstStyle/>
          <a:p>
            <a:pPr algn="l"/>
            <a:r>
              <a:rPr lang="en-US" sz="1400" b="1" dirty="0" smtClean="0"/>
              <a:t>                                                                                                                                                                                                                          1. Planning of commodities on LOGPAC is divorced from data received from troop/company LOGSTATs</a:t>
            </a:r>
          </a:p>
          <a:p>
            <a:pPr algn="l"/>
            <a:endParaRPr lang="en-US" sz="1400" b="1" dirty="0" smtClean="0"/>
          </a:p>
          <a:p>
            <a:pPr algn="l"/>
            <a:r>
              <a:rPr lang="en-US" sz="1400" b="1" dirty="0" smtClean="0"/>
              <a:t>2. Execution of CASEVAC is hampered by poor MEDCOP and long lines of communication</a:t>
            </a:r>
          </a:p>
          <a:p>
            <a:pPr algn="l"/>
            <a:endParaRPr lang="en-US" sz="1400" b="1" dirty="0" smtClean="0"/>
          </a:p>
          <a:p>
            <a:pPr algn="l"/>
            <a:r>
              <a:rPr lang="en-US" sz="1400" b="1" dirty="0" smtClean="0"/>
              <a:t>3. FSC commander is the planner for logistical operations instead of the S4</a:t>
            </a:r>
          </a:p>
        </p:txBody>
      </p:sp>
      <p:sp>
        <p:nvSpPr>
          <p:cNvPr id="1035" name="Shape"/>
          <p:cNvSpPr/>
          <p:nvPr/>
        </p:nvSpPr>
        <p:spPr>
          <a:xfrm>
            <a:off x="4680585" y="4234815"/>
            <a:ext cx="4354830" cy="1816735"/>
          </a:xfrm>
          <a:prstGeom prst="rect">
            <a:avLst/>
          </a:prstGeom>
          <a:noFill/>
          <a:ln>
            <a:noFill/>
          </a:ln>
        </p:spPr>
        <p:txBody>
          <a:bodyPr anchor="t">
            <a:spAutoFit/>
          </a:bodyPr>
          <a:lstStyle/>
          <a:p>
            <a:pPr algn="l"/>
            <a:r>
              <a:rPr lang="en-US" sz="1400" b="1" dirty="0" smtClean="0"/>
              <a:t>1. Executing resupply during continuous reconnaissance operations</a:t>
            </a:r>
          </a:p>
          <a:p>
            <a:pPr algn="l"/>
            <a:endParaRPr lang="en-US" sz="1400" b="1" dirty="0" smtClean="0"/>
          </a:p>
          <a:p>
            <a:pPr algn="l"/>
            <a:r>
              <a:rPr lang="en-US" sz="1400" b="1" dirty="0" smtClean="0"/>
              <a:t>2. Location of the FTCP that enables coordination between both the squadron and the BSB</a:t>
            </a:r>
          </a:p>
          <a:p>
            <a:pPr algn="l"/>
            <a:endParaRPr lang="en-US" sz="1400" b="1" dirty="0" smtClean="0"/>
          </a:p>
          <a:p>
            <a:pPr algn="l"/>
            <a:r>
              <a:rPr lang="en-US" sz="1400" b="1" dirty="0" smtClean="0"/>
              <a:t>3. Extended lines of communication</a:t>
            </a:r>
          </a:p>
        </p:txBody>
      </p:sp>
      <p:sp>
        <p:nvSpPr>
          <p:cNvPr id="1036" name="Shape"/>
          <p:cNvSpPr/>
          <p:nvPr/>
        </p:nvSpPr>
        <p:spPr>
          <a:xfrm>
            <a:off x="84455" y="4239260"/>
            <a:ext cx="4485005" cy="2032000"/>
          </a:xfrm>
          <a:prstGeom prst="rect">
            <a:avLst/>
          </a:prstGeom>
          <a:noFill/>
          <a:ln>
            <a:noFill/>
          </a:ln>
        </p:spPr>
        <p:txBody>
          <a:bodyPr anchor="t">
            <a:spAutoFit/>
          </a:bodyPr>
          <a:lstStyle/>
          <a:p>
            <a:pPr algn="l"/>
            <a:r>
              <a:rPr lang="en-US" sz="1400" b="1" dirty="0" smtClean="0"/>
              <a:t>1. Units continually have an insufficient amount of H8 qualified individuals to operate recovery vehicles (2 for tracked recovery AR 750-1)</a:t>
            </a:r>
          </a:p>
          <a:p>
            <a:pPr algn="l"/>
            <a:endParaRPr lang="en-US" sz="1400" b="1" dirty="0" smtClean="0"/>
          </a:p>
          <a:p>
            <a:pPr algn="l"/>
            <a:r>
              <a:rPr lang="en-US" sz="1400" b="1" dirty="0" smtClean="0"/>
              <a:t>2. BDE sustainment plan does not account for the squadron’s unique challenges </a:t>
            </a:r>
          </a:p>
          <a:p>
            <a:pPr algn="l"/>
            <a:endParaRPr lang="en-US" sz="1400" b="1" dirty="0" smtClean="0"/>
          </a:p>
          <a:p>
            <a:pPr algn="l"/>
            <a:r>
              <a:rPr lang="en-US" sz="1400" b="1" dirty="0" smtClean="0"/>
              <a:t>3. Poor 5988E flow resulting in CL IX shortfalls and loss of combat power</a:t>
            </a:r>
          </a:p>
        </p:txBody>
      </p:sp>
    </p:spTree>
    <p:extLst>
      <p:ext uri="{BB962C8B-B14F-4D97-AF65-F5344CB8AC3E}">
        <p14:creationId xmlns:p14="http://schemas.microsoft.com/office/powerpoint/2010/main" val="3858077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1" y="1370654"/>
            <a:ext cx="8229600"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3</a:t>
            </a:r>
            <a:r>
              <a:rPr lang="en-US" b="1" baseline="30000" dirty="0" smtClean="0">
                <a:effectLst>
                  <a:outerShdw blurRad="38100" dist="38100" dir="2700000" algn="tl">
                    <a:srgbClr val="000000">
                      <a:alpha val="43137"/>
                    </a:srgbClr>
                  </a:outerShdw>
                </a:effectLst>
                <a:latin typeface="Arial" pitchFamily="34" charset="0"/>
                <a:cs typeface="Arial" pitchFamily="34" charset="0"/>
              </a:rPr>
              <a:t>rd</a:t>
            </a:r>
            <a:r>
              <a:rPr lang="en-US" b="1" dirty="0" smtClean="0">
                <a:effectLst>
                  <a:outerShdw blurRad="38100" dist="38100" dir="2700000" algn="tl">
                    <a:srgbClr val="000000">
                      <a:alpha val="43137"/>
                    </a:srgbClr>
                  </a:outerShdw>
                </a:effectLst>
                <a:latin typeface="Arial" pitchFamily="34" charset="0"/>
                <a:cs typeface="Arial" pitchFamily="34" charset="0"/>
              </a:rPr>
              <a:t> Squadron,16</a:t>
            </a:r>
            <a:r>
              <a:rPr lang="en-US" b="1" baseline="30000" dirty="0" smtClean="0">
                <a:effectLst>
                  <a:outerShdw blurRad="38100" dist="38100" dir="2700000" algn="tl">
                    <a:srgbClr val="000000">
                      <a:alpha val="43137"/>
                    </a:srgbClr>
                  </a:outerShdw>
                </a:effectLst>
                <a:latin typeface="Arial" pitchFamily="34" charset="0"/>
                <a:cs typeface="Arial" pitchFamily="34" charset="0"/>
              </a:rPr>
              <a:t>th</a:t>
            </a:r>
            <a:r>
              <a:rPr lang="en-US" b="1" dirty="0" smtClean="0">
                <a:effectLst>
                  <a:outerShdw blurRad="38100" dist="38100" dir="2700000" algn="tl">
                    <a:srgbClr val="000000">
                      <a:alpha val="43137"/>
                    </a:srgbClr>
                  </a:outerShdw>
                </a:effectLst>
                <a:latin typeface="Arial" pitchFamily="34" charset="0"/>
                <a:cs typeface="Arial" pitchFamily="34" charset="0"/>
              </a:rPr>
              <a:t> Cavalry </a:t>
            </a:r>
            <a:br>
              <a:rPr lang="en-US" b="1" dirty="0" smtClean="0">
                <a:effectLst>
                  <a:outerShdw blurRad="38100" dist="38100" dir="2700000" algn="tl">
                    <a:srgbClr val="000000">
                      <a:alpha val="43137"/>
                    </a:srgbClr>
                  </a:outerShdw>
                </a:effectLst>
                <a:latin typeface="Arial" pitchFamily="34" charset="0"/>
                <a:cs typeface="Arial" pitchFamily="34" charset="0"/>
              </a:rPr>
            </a:b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5" name="Picture 4" descr="http://images.vector-images.com/217/16th_cavalry_regiment_dui_n12196.gif"/>
          <p:cNvPicPr>
            <a:picLocks noChangeAspect="1" noChangeArrowheads="1"/>
          </p:cNvPicPr>
          <p:nvPr/>
        </p:nvPicPr>
        <p:blipFill>
          <a:blip r:embed="rId2" cstate="print"/>
          <a:srcRect/>
          <a:stretch>
            <a:fillRect/>
          </a:stretch>
        </p:blipFill>
        <p:spPr bwMode="auto">
          <a:xfrm>
            <a:off x="3800283" y="671128"/>
            <a:ext cx="1543416" cy="1880485"/>
          </a:xfrm>
          <a:prstGeom prst="rect">
            <a:avLst/>
          </a:prstGeom>
          <a:noFill/>
        </p:spPr>
      </p:pic>
      <p:sp>
        <p:nvSpPr>
          <p:cNvPr id="6" name="Rectangle 5"/>
          <p:cNvSpPr/>
          <p:nvPr/>
        </p:nvSpPr>
        <p:spPr>
          <a:xfrm>
            <a:off x="95693" y="4506699"/>
            <a:ext cx="8941981" cy="1631216"/>
          </a:xfrm>
          <a:prstGeom prst="rect">
            <a:avLst/>
          </a:prstGeom>
        </p:spPr>
        <p:txBody>
          <a:bodyPr wrap="square">
            <a:spAutoFit/>
          </a:bodyPr>
          <a:lstStyle/>
          <a:p>
            <a:r>
              <a:rPr lang="en-US" sz="2000" i="1" dirty="0" smtClean="0"/>
              <a:t>Mission: 3rd Squadron, 16th Cavalry Regiment develops </a:t>
            </a:r>
            <a:r>
              <a:rPr lang="en-US" sz="2000" i="1" dirty="0"/>
              <a:t>future leaders to command, lead and train Reconnaissance organizations and supports the training and preparation of Initial Entry Training Soldiers in order to enable our combined arms formations to defeat any threat and accomplish their mission in current and future </a:t>
            </a:r>
            <a:r>
              <a:rPr lang="en-US" sz="2000" i="1" dirty="0" smtClean="0"/>
              <a:t>conflict.</a:t>
            </a:r>
            <a:endParaRPr lang="en-US" sz="2000" i="1" dirty="0"/>
          </a:p>
        </p:txBody>
      </p:sp>
      <p:sp>
        <p:nvSpPr>
          <p:cNvPr id="7" name="Rectangle 6"/>
          <p:cNvSpPr/>
          <p:nvPr/>
        </p:nvSpPr>
        <p:spPr>
          <a:xfrm>
            <a:off x="246741" y="5915788"/>
            <a:ext cx="8679543" cy="369332"/>
          </a:xfrm>
          <a:prstGeom prst="rect">
            <a:avLst/>
          </a:prstGeom>
        </p:spPr>
        <p:txBody>
          <a:bodyPr wrap="square">
            <a:spAutoFit/>
          </a:bodyPr>
          <a:lstStyle/>
          <a:p>
            <a:pPr algn="ctr"/>
            <a:r>
              <a:rPr lang="en-US" b="1" dirty="0" smtClean="0">
                <a:hlinkClick r:id="rId3"/>
              </a:rPr>
              <a:t>3-16 Cavalry Squadron Home</a:t>
            </a:r>
            <a:r>
              <a:rPr lang="en-US" b="1" dirty="0" smtClean="0"/>
              <a:t> </a:t>
            </a:r>
            <a:endParaRPr lang="en-US" b="1" dirty="0"/>
          </a:p>
        </p:txBody>
      </p:sp>
      <p:sp>
        <p:nvSpPr>
          <p:cNvPr id="9" name="Slide Number Placeholder 8"/>
          <p:cNvSpPr>
            <a:spLocks noGrp="1"/>
          </p:cNvSpPr>
          <p:nvPr>
            <p:ph type="sldNum" sz="quarter" idx="12"/>
          </p:nvPr>
        </p:nvSpPr>
        <p:spPr/>
        <p:txBody>
          <a:bodyPr/>
          <a:lstStyle/>
          <a:p>
            <a:fld id="{C990F705-6C43-4890-897D-3AB8663A91E5}" type="slidenum">
              <a:rPr lang="en-US" smtClean="0"/>
              <a:pPr/>
              <a:t>19</a:t>
            </a:fld>
            <a:endParaRPr lang="en-US" dirty="0"/>
          </a:p>
        </p:txBody>
      </p:sp>
      <p:sp>
        <p:nvSpPr>
          <p:cNvPr id="20" name="TextBox 19"/>
          <p:cNvSpPr txBox="1"/>
          <p:nvPr/>
        </p:nvSpPr>
        <p:spPr>
          <a:xfrm>
            <a:off x="3286593" y="3467100"/>
            <a:ext cx="742512" cy="400110"/>
          </a:xfrm>
          <a:prstGeom prst="rect">
            <a:avLst/>
          </a:prstGeom>
          <a:noFill/>
        </p:spPr>
        <p:txBody>
          <a:bodyPr wrap="none" rtlCol="0">
            <a:spAutoFit/>
          </a:bodyPr>
          <a:lstStyle/>
          <a:p>
            <a:pPr algn="ctr"/>
            <a:r>
              <a:rPr lang="en-US" sz="2000" b="1" dirty="0" smtClean="0">
                <a:latin typeface=" Arial"/>
              </a:rPr>
              <a:t>ARC</a:t>
            </a:r>
            <a:endParaRPr lang="en-US" sz="2000" b="1" dirty="0">
              <a:latin typeface=" Arial"/>
            </a:endParaRPr>
          </a:p>
        </p:txBody>
      </p:sp>
      <p:sp>
        <p:nvSpPr>
          <p:cNvPr id="21" name="TextBox 20"/>
          <p:cNvSpPr txBox="1"/>
          <p:nvPr/>
        </p:nvSpPr>
        <p:spPr>
          <a:xfrm>
            <a:off x="4209854" y="3469483"/>
            <a:ext cx="713657" cy="400110"/>
          </a:xfrm>
          <a:prstGeom prst="rect">
            <a:avLst/>
          </a:prstGeom>
          <a:noFill/>
        </p:spPr>
        <p:txBody>
          <a:bodyPr wrap="none" rtlCol="0">
            <a:spAutoFit/>
          </a:bodyPr>
          <a:lstStyle/>
          <a:p>
            <a:pPr algn="ctr"/>
            <a:r>
              <a:rPr lang="en-US" sz="2000" b="1" dirty="0" smtClean="0">
                <a:latin typeface=" Arial"/>
              </a:rPr>
              <a:t>CLC</a:t>
            </a:r>
            <a:endParaRPr lang="en-US" sz="2000" b="1" dirty="0">
              <a:latin typeface=" Arial"/>
            </a:endParaRPr>
          </a:p>
        </p:txBody>
      </p:sp>
      <p:sp>
        <p:nvSpPr>
          <p:cNvPr id="22" name="TextBox 21"/>
          <p:cNvSpPr txBox="1"/>
          <p:nvPr/>
        </p:nvSpPr>
        <p:spPr>
          <a:xfrm>
            <a:off x="5016786" y="3469483"/>
            <a:ext cx="885179" cy="400110"/>
          </a:xfrm>
          <a:prstGeom prst="rect">
            <a:avLst/>
          </a:prstGeom>
          <a:noFill/>
        </p:spPr>
        <p:txBody>
          <a:bodyPr wrap="none" rtlCol="0">
            <a:spAutoFit/>
          </a:bodyPr>
          <a:lstStyle/>
          <a:p>
            <a:pPr algn="ctr"/>
            <a:r>
              <a:rPr lang="en-US" sz="2000" b="1" dirty="0" smtClean="0">
                <a:latin typeface=" Arial"/>
              </a:rPr>
              <a:t>RSLC</a:t>
            </a:r>
            <a:endParaRPr lang="en-US" sz="2000" b="1" dirty="0">
              <a:latin typeface=" Arial"/>
            </a:endParaRPr>
          </a:p>
        </p:txBody>
      </p:sp>
      <p:sp>
        <p:nvSpPr>
          <p:cNvPr id="23" name="TextBox 22"/>
          <p:cNvSpPr txBox="1"/>
          <p:nvPr/>
        </p:nvSpPr>
        <p:spPr>
          <a:xfrm>
            <a:off x="2308144" y="4014975"/>
            <a:ext cx="1354859" cy="400110"/>
          </a:xfrm>
          <a:prstGeom prst="rect">
            <a:avLst/>
          </a:prstGeom>
          <a:noFill/>
        </p:spPr>
        <p:txBody>
          <a:bodyPr wrap="none" rtlCol="0">
            <a:spAutoFit/>
          </a:bodyPr>
          <a:lstStyle/>
          <a:p>
            <a:pPr algn="ctr"/>
            <a:r>
              <a:rPr lang="en-US" sz="2000" b="1" dirty="0" smtClean="0">
                <a:latin typeface=" Arial"/>
              </a:rPr>
              <a:t>SUAS-MT</a:t>
            </a:r>
            <a:endParaRPr lang="en-US" sz="2000" b="1" dirty="0">
              <a:latin typeface=" Arial"/>
            </a:endParaRPr>
          </a:p>
        </p:txBody>
      </p:sp>
      <p:sp>
        <p:nvSpPr>
          <p:cNvPr id="24" name="TextBox 23"/>
          <p:cNvSpPr txBox="1"/>
          <p:nvPr/>
        </p:nvSpPr>
        <p:spPr>
          <a:xfrm>
            <a:off x="3996276" y="4014975"/>
            <a:ext cx="1154740" cy="400110"/>
          </a:xfrm>
          <a:prstGeom prst="rect">
            <a:avLst/>
          </a:prstGeom>
          <a:noFill/>
        </p:spPr>
        <p:txBody>
          <a:bodyPr wrap="none" rtlCol="0">
            <a:spAutoFit/>
          </a:bodyPr>
          <a:lstStyle/>
          <a:p>
            <a:pPr algn="ctr"/>
            <a:r>
              <a:rPr lang="en-US" sz="2000" b="1" dirty="0" smtClean="0">
                <a:latin typeface=" Arial"/>
              </a:rPr>
              <a:t>DCT-MT</a:t>
            </a:r>
            <a:endParaRPr lang="en-US" sz="2000" b="1" dirty="0">
              <a:latin typeface=" Arial"/>
            </a:endParaRPr>
          </a:p>
        </p:txBody>
      </p:sp>
      <p:sp>
        <p:nvSpPr>
          <p:cNvPr id="25" name="TextBox 24"/>
          <p:cNvSpPr txBox="1"/>
          <p:nvPr/>
        </p:nvSpPr>
        <p:spPr>
          <a:xfrm>
            <a:off x="5512514" y="4011051"/>
            <a:ext cx="1255472" cy="400110"/>
          </a:xfrm>
          <a:prstGeom prst="rect">
            <a:avLst/>
          </a:prstGeom>
          <a:noFill/>
        </p:spPr>
        <p:txBody>
          <a:bodyPr wrap="none" rtlCol="0">
            <a:spAutoFit/>
          </a:bodyPr>
          <a:lstStyle/>
          <a:p>
            <a:pPr algn="ctr"/>
            <a:r>
              <a:rPr lang="en-US" sz="2000" b="1" dirty="0" smtClean="0">
                <a:latin typeface=" Arial"/>
              </a:rPr>
              <a:t>ASA-A/B</a:t>
            </a:r>
            <a:endParaRPr lang="en-US" sz="2000" b="1" dirty="0">
              <a:latin typeface=" Arial"/>
            </a:endParaRPr>
          </a:p>
        </p:txBody>
      </p:sp>
    </p:spTree>
    <p:extLst>
      <p:ext uri="{BB962C8B-B14F-4D97-AF65-F5344CB8AC3E}">
        <p14:creationId xmlns:p14="http://schemas.microsoft.com/office/powerpoint/2010/main" val="2195108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Agenda</a:t>
            </a:r>
            <a:endPar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ontent Placeholder 6"/>
          <p:cNvSpPr>
            <a:spLocks noGrp="1"/>
          </p:cNvSpPr>
          <p:nvPr>
            <p:ph idx="1"/>
          </p:nvPr>
        </p:nvSpPr>
        <p:spPr>
          <a:xfrm>
            <a:off x="457200" y="1283333"/>
            <a:ext cx="8229600" cy="4525963"/>
          </a:xfrm>
        </p:spPr>
        <p:txBody>
          <a:bodyPr>
            <a:normAutofit fontScale="55000" lnSpcReduction="20000"/>
          </a:bodyPr>
          <a:lstStyle/>
          <a:p>
            <a:pPr>
              <a:buSzPct val="75000"/>
              <a:buFont typeface="Wingdings" panose="05000000000000000000" pitchFamily="2" charset="2"/>
              <a:buChar char="Ø"/>
            </a:pPr>
            <a:r>
              <a:rPr lang="en-US" dirty="0" smtClean="0">
                <a:latin typeface="Arial" panose="020B0604020202020204" pitchFamily="34" charset="0"/>
                <a:cs typeface="Arial" panose="020B0604020202020204" pitchFamily="34" charset="0"/>
              </a:rPr>
              <a:t>Opening Comments</a:t>
            </a: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316</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Cavalry Brigade Commander</a:t>
            </a: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3</a:t>
            </a:r>
            <a:r>
              <a:rPr lang="en-US" baseline="30000" dirty="0" smtClean="0">
                <a:latin typeface="Arial" panose="020B0604020202020204" pitchFamily="34" charset="0"/>
                <a:cs typeface="Arial" panose="020B0604020202020204" pitchFamily="34" charset="0"/>
              </a:rPr>
              <a:t>rd</a:t>
            </a:r>
            <a:r>
              <a:rPr lang="en-US" dirty="0" smtClean="0">
                <a:latin typeface="Arial" panose="020B0604020202020204" pitchFamily="34" charset="0"/>
                <a:cs typeface="Arial" panose="020B0604020202020204" pitchFamily="34" charset="0"/>
              </a:rPr>
              <a:t> Squadron, 16</a:t>
            </a:r>
            <a:r>
              <a:rPr lang="en-US" baseline="30000" dirty="0" smtClean="0">
                <a:latin typeface="Arial" panose="020B0604020202020204" pitchFamily="34" charset="0"/>
                <a:cs typeface="Arial" panose="020B0604020202020204" pitchFamily="34" charset="0"/>
              </a:rPr>
              <a:t>th</a:t>
            </a:r>
            <a:r>
              <a:rPr lang="en-US" dirty="0" smtClean="0">
                <a:latin typeface="Arial" panose="020B0604020202020204" pitchFamily="34" charset="0"/>
                <a:cs typeface="Arial" panose="020B0604020202020204" pitchFamily="34" charset="0"/>
              </a:rPr>
              <a:t> Cavalry Squadron Commander</a:t>
            </a:r>
          </a:p>
          <a:p>
            <a:pPr>
              <a:buSzPct val="75000"/>
              <a:buFont typeface="Wingdings" panose="05000000000000000000" pitchFamily="2" charset="2"/>
              <a:buChar char="Ø"/>
            </a:pPr>
            <a:r>
              <a:rPr lang="en-US" dirty="0" smtClean="0">
                <a:latin typeface="Arial" panose="020B0604020202020204" pitchFamily="34" charset="0"/>
                <a:cs typeface="Arial" panose="020B0604020202020204" pitchFamily="34" charset="0"/>
              </a:rPr>
              <a:t>Maneuver Warfighter Conference 2016 Working Group</a:t>
            </a: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R&amp;S Training at the BDE Level and Below</a:t>
            </a: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Recommendations and Way Ahead</a:t>
            </a:r>
          </a:p>
          <a:p>
            <a:pPr>
              <a:buSzPct val="75000"/>
              <a:buFont typeface="Wingdings" panose="05000000000000000000" pitchFamily="2" charset="2"/>
              <a:buChar char="Ø"/>
            </a:pPr>
            <a:r>
              <a:rPr lang="en-US" dirty="0" smtClean="0">
                <a:latin typeface="Arial" panose="020B0604020202020204" pitchFamily="34" charset="0"/>
                <a:cs typeface="Arial" panose="020B0604020202020204" pitchFamily="34" charset="0"/>
              </a:rPr>
              <a:t>Discussion – </a:t>
            </a:r>
            <a:r>
              <a:rPr lang="en-US" b="1" dirty="0" smtClean="0">
                <a:latin typeface="Arial" panose="020B0604020202020204" pitchFamily="34" charset="0"/>
                <a:cs typeface="Arial" panose="020B0604020202020204" pitchFamily="34" charset="0"/>
              </a:rPr>
              <a:t>Focus: R&amp;S Sustainment Operations</a:t>
            </a:r>
            <a:endParaRPr lang="en-US" b="1" dirty="0">
              <a:latin typeface="Arial" panose="020B0604020202020204" pitchFamily="34" charset="0"/>
              <a:cs typeface="Arial" panose="020B0604020202020204" pitchFamily="34" charset="0"/>
            </a:endParaRP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MCOE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TCM-Recon, DOT-D Recon, MCOE LNOs</a:t>
            </a:r>
            <a:r>
              <a:rPr lang="en-US" dirty="0">
                <a:latin typeface="Arial" panose="020B0604020202020204" pitchFamily="34" charset="0"/>
                <a:cs typeface="Arial" panose="020B0604020202020204" pitchFamily="34" charset="0"/>
              </a:rPr>
              <a:t>, 5-15 CAV </a:t>
            </a:r>
            <a:r>
              <a:rPr lang="en-US" dirty="0" smtClean="0">
                <a:latin typeface="Arial" panose="020B0604020202020204" pitchFamily="34" charset="0"/>
                <a:cs typeface="Arial" panose="020B0604020202020204" pitchFamily="34" charset="0"/>
              </a:rPr>
              <a:t>OSUT, NCOA)</a:t>
            </a:r>
            <a:endParaRPr lang="en-US" dirty="0">
              <a:latin typeface="Arial" panose="020B0604020202020204" pitchFamily="34" charset="0"/>
              <a:cs typeface="Arial" panose="020B0604020202020204" pitchFamily="34" charset="0"/>
            </a:endParaRP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CTCs </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JMRC, JRTC, NTC)</a:t>
            </a: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3-16 CAV Department of Reconnaissance </a:t>
            </a:r>
            <a:r>
              <a:rPr lang="en-US" dirty="0">
                <a:latin typeface="Arial" panose="020B0604020202020204" pitchFamily="34" charset="0"/>
                <a:cs typeface="Arial" panose="020B0604020202020204" pitchFamily="34" charset="0"/>
              </a:rPr>
              <a:t>Courses </a:t>
            </a:r>
            <a:endParaRPr lang="en-US" dirty="0" smtClean="0">
              <a:latin typeface="Arial" panose="020B0604020202020204" pitchFamily="34" charset="0"/>
              <a:cs typeface="Arial" panose="020B0604020202020204" pitchFamily="34" charset="0"/>
            </a:endParaRPr>
          </a:p>
          <a:p>
            <a:pPr lvl="1">
              <a:buSzPct val="75000"/>
              <a:buFont typeface="Arial" panose="020B0604020202020204" pitchFamily="34" charset="0"/>
              <a:buChar char="•"/>
            </a:pPr>
            <a:r>
              <a:rPr lang="en-US" dirty="0">
                <a:latin typeface="Arial" panose="020B0604020202020204" pitchFamily="34" charset="0"/>
                <a:cs typeface="Arial" panose="020B0604020202020204" pitchFamily="34" charset="0"/>
              </a:rPr>
              <a:t>FORSCOM Units</a:t>
            </a:r>
          </a:p>
          <a:p>
            <a:pPr lvl="2">
              <a:buSzPct val="75000"/>
              <a:buFontTx/>
              <a:buChar char="-"/>
            </a:pPr>
            <a:r>
              <a:rPr lang="en-US" dirty="0" smtClean="0">
                <a:latin typeface="Arial" panose="020B0604020202020204" pitchFamily="34" charset="0"/>
                <a:cs typeface="Arial" panose="020B0604020202020204" pitchFamily="34" charset="0"/>
              </a:rPr>
              <a:t>Active Duty</a:t>
            </a:r>
          </a:p>
          <a:p>
            <a:pPr lvl="2">
              <a:buSzPct val="75000"/>
              <a:buFontTx/>
              <a:buChar char="-"/>
            </a:pPr>
            <a:r>
              <a:rPr lang="en-US" dirty="0" smtClean="0">
                <a:latin typeface="Arial" panose="020B0604020202020204" pitchFamily="34" charset="0"/>
                <a:cs typeface="Arial" panose="020B0604020202020204" pitchFamily="34" charset="0"/>
              </a:rPr>
              <a:t>ARNG</a:t>
            </a:r>
          </a:p>
          <a:p>
            <a:pPr lvl="1">
              <a:buSzPct val="75000"/>
              <a:buFont typeface="Arial" panose="020B0604020202020204" pitchFamily="34" charset="0"/>
              <a:buChar char="•"/>
            </a:pPr>
            <a:r>
              <a:rPr lang="en-US" dirty="0" smtClean="0">
                <a:latin typeface="Arial" panose="020B0604020202020204" pitchFamily="34" charset="0"/>
                <a:cs typeface="Arial" panose="020B0604020202020204" pitchFamily="34" charset="0"/>
              </a:rPr>
              <a:t>USMC LAR</a:t>
            </a:r>
          </a:p>
          <a:p>
            <a:pPr>
              <a:buSzPct val="75000"/>
              <a:buFont typeface="Wingdings" panose="05000000000000000000" pitchFamily="2" charset="2"/>
              <a:buChar char="Ø"/>
            </a:pPr>
            <a:r>
              <a:rPr lang="en-US" dirty="0" smtClean="0">
                <a:latin typeface="Arial" panose="020B0604020202020204" pitchFamily="34" charset="0"/>
                <a:cs typeface="Arial" panose="020B0604020202020204" pitchFamily="34" charset="0"/>
              </a:rPr>
              <a:t>Alibis</a:t>
            </a:r>
            <a:endParaRPr lang="en-US" dirty="0">
              <a:latin typeface="Arial" panose="020B0604020202020204" pitchFamily="34" charset="0"/>
              <a:cs typeface="Arial" panose="020B0604020202020204" pitchFamily="34" charset="0"/>
            </a:endParaRPr>
          </a:p>
          <a:p>
            <a:pPr>
              <a:buSzPct val="75000"/>
              <a:buFont typeface="Wingdings" panose="05000000000000000000" pitchFamily="2" charset="2"/>
              <a:buChar char="Ø"/>
            </a:pPr>
            <a:r>
              <a:rPr lang="en-US" dirty="0" smtClean="0">
                <a:latin typeface="Arial" panose="020B0604020202020204" pitchFamily="34" charset="0"/>
                <a:cs typeface="Arial" panose="020B0604020202020204" pitchFamily="34" charset="0"/>
              </a:rPr>
              <a:t>Closing </a:t>
            </a:r>
            <a:r>
              <a:rPr lang="en-US" dirty="0">
                <a:latin typeface="Arial" panose="020B0604020202020204" pitchFamily="34" charset="0"/>
                <a:cs typeface="Arial" panose="020B0604020202020204" pitchFamily="34" charset="0"/>
              </a:rPr>
              <a:t>Comments</a:t>
            </a:r>
          </a:p>
          <a:p>
            <a:pPr>
              <a:buSzPct val="75000"/>
              <a:buFont typeface="Wingdings" panose="05000000000000000000" pitchFamily="2" charset="2"/>
              <a:buChar char="Ø"/>
            </a:pPr>
            <a:r>
              <a:rPr lang="en-US" dirty="0" smtClean="0">
                <a:latin typeface="Arial" panose="020B0604020202020204" pitchFamily="34" charset="0"/>
                <a:cs typeface="Arial" panose="020B0604020202020204" pitchFamily="34" charset="0"/>
              </a:rPr>
              <a:t>Next Meeting: 25 January 2017</a:t>
            </a: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990F705-6C43-4890-897D-3AB8663A91E5}"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 Arial"/>
              </a:rPr>
              <a:t>Sustainment in R&amp;S Operations</a:t>
            </a:r>
            <a:endParaRPr lang="en-US" sz="3600" b="1" dirty="0">
              <a:latin typeface=" Arial"/>
            </a:endParaRPr>
          </a:p>
        </p:txBody>
      </p:sp>
      <p:sp>
        <p:nvSpPr>
          <p:cNvPr id="4" name="Slide Number Placeholder 3"/>
          <p:cNvSpPr>
            <a:spLocks noGrp="1"/>
          </p:cNvSpPr>
          <p:nvPr>
            <p:ph type="sldNum" sz="quarter" idx="12"/>
          </p:nvPr>
        </p:nvSpPr>
        <p:spPr/>
        <p:txBody>
          <a:bodyPr/>
          <a:lstStyle/>
          <a:p>
            <a:fld id="{C990F705-6C43-4890-897D-3AB8663A91E5}" type="slidenum">
              <a:rPr lang="en-US" smtClean="0"/>
              <a:pPr/>
              <a:t>20</a:t>
            </a:fld>
            <a:endParaRPr lang="en-US" dirty="0"/>
          </a:p>
        </p:txBody>
      </p:sp>
      <p:sp>
        <p:nvSpPr>
          <p:cNvPr id="6" name="TextBox 5"/>
          <p:cNvSpPr txBox="1"/>
          <p:nvPr/>
        </p:nvSpPr>
        <p:spPr>
          <a:xfrm>
            <a:off x="304800" y="1417638"/>
            <a:ext cx="8607972" cy="4862870"/>
          </a:xfrm>
          <a:prstGeom prst="rect">
            <a:avLst/>
          </a:prstGeom>
          <a:noFill/>
        </p:spPr>
        <p:txBody>
          <a:bodyPr wrap="square" rtlCol="0">
            <a:spAutoFit/>
          </a:bodyPr>
          <a:lstStyle/>
          <a:p>
            <a:r>
              <a:rPr lang="en-US" b="1" dirty="0" smtClean="0">
                <a:latin typeface=" Arial"/>
              </a:rPr>
              <a:t>Notes from COL Clint Taylor, </a:t>
            </a:r>
            <a:r>
              <a:rPr lang="en-US" b="1" dirty="0" err="1" smtClean="0">
                <a:latin typeface=" Arial"/>
              </a:rPr>
              <a:t>MCoE</a:t>
            </a:r>
            <a:r>
              <a:rPr lang="en-US" b="1" dirty="0" smtClean="0">
                <a:latin typeface=" Arial"/>
              </a:rPr>
              <a:t> Deputy Chief of Staff, Sustainment</a:t>
            </a:r>
          </a:p>
          <a:p>
            <a:pPr marL="461963">
              <a:buFont typeface="Arial" panose="020B0604020202020204" pitchFamily="34" charset="0"/>
              <a:buChar char="•"/>
            </a:pPr>
            <a:r>
              <a:rPr lang="en-US" sz="2000" dirty="0">
                <a:latin typeface=" Arial"/>
              </a:rPr>
              <a:t>	</a:t>
            </a:r>
            <a:r>
              <a:rPr lang="en-US" sz="1600" dirty="0" smtClean="0">
                <a:latin typeface=" Arial"/>
              </a:rPr>
              <a:t>Many weaknesses and gaps in sustainment of maneuver formations in general are only exacerbated and amplified for R&amp;S formations given their forward deployment</a:t>
            </a:r>
          </a:p>
          <a:p>
            <a:pPr marL="461963">
              <a:buFont typeface="Arial" panose="020B0604020202020204" pitchFamily="34" charset="0"/>
              <a:buChar char="•"/>
            </a:pPr>
            <a:endParaRPr lang="en-US" sz="1600" dirty="0" smtClean="0">
              <a:latin typeface=" Arial"/>
            </a:endParaRPr>
          </a:p>
          <a:p>
            <a:pPr marL="914400" indent="-452438">
              <a:buFont typeface="Arial" panose="020B0604020202020204" pitchFamily="34" charset="0"/>
              <a:buChar char="•"/>
            </a:pPr>
            <a:r>
              <a:rPr lang="en-US" sz="1600" dirty="0" smtClean="0">
                <a:latin typeface=" Arial"/>
              </a:rPr>
              <a:t>The challenge is optimizing the employment of Forward Support Companies (FSCs)</a:t>
            </a:r>
            <a:endParaRPr lang="en-US" sz="1600" dirty="0">
              <a:latin typeface=" Arial"/>
            </a:endParaRPr>
          </a:p>
          <a:p>
            <a:pPr marL="461963">
              <a:buFont typeface="Arial" panose="020B0604020202020204" pitchFamily="34" charset="0"/>
              <a:buChar char="•"/>
            </a:pPr>
            <a:endParaRPr lang="en-US" sz="1600" dirty="0">
              <a:latin typeface=" Arial"/>
            </a:endParaRPr>
          </a:p>
          <a:p>
            <a:pPr marL="461963" indent="452438">
              <a:buFont typeface="Arial" panose="020B0604020202020204" pitchFamily="34" charset="0"/>
              <a:buChar char="•"/>
            </a:pPr>
            <a:r>
              <a:rPr lang="en-US" sz="1600" dirty="0" smtClean="0">
                <a:latin typeface=" Arial"/>
              </a:rPr>
              <a:t>Training tactical logistics operations must be as intensive as a Troop attack or other highly intensive live fire training. It must be integrated into the tactical scheme of operations, i.e. the R&amp;S plan</a:t>
            </a:r>
          </a:p>
          <a:p>
            <a:pPr marL="461963" indent="452438">
              <a:buFont typeface="Arial" panose="020B0604020202020204" pitchFamily="34" charset="0"/>
              <a:buChar char="•"/>
            </a:pPr>
            <a:endParaRPr lang="en-US" sz="1600" dirty="0" smtClean="0">
              <a:latin typeface=" Arial"/>
            </a:endParaRPr>
          </a:p>
          <a:p>
            <a:pPr marL="461963" indent="452438">
              <a:buFont typeface="Arial" panose="020B0604020202020204" pitchFamily="34" charset="0"/>
              <a:buChar char="•"/>
            </a:pPr>
            <a:r>
              <a:rPr lang="en-US" sz="1600" dirty="0" smtClean="0">
                <a:latin typeface=" Arial"/>
              </a:rPr>
              <a:t>Logistics is not just for the logistician. 1SGs run LRPs and resupply runs. Troop XOs and the Squadron XO head logistics in formations.</a:t>
            </a:r>
          </a:p>
          <a:p>
            <a:pPr marL="461963" indent="452438">
              <a:buFont typeface="Arial" panose="020B0604020202020204" pitchFamily="34" charset="0"/>
              <a:buChar char="•"/>
            </a:pPr>
            <a:endParaRPr lang="en-US" sz="1600" dirty="0" smtClean="0">
              <a:latin typeface=" Arial"/>
            </a:endParaRPr>
          </a:p>
          <a:p>
            <a:pPr marL="461963" indent="452438">
              <a:buFont typeface="Arial" panose="020B0604020202020204" pitchFamily="34" charset="0"/>
              <a:buChar char="•"/>
            </a:pPr>
            <a:r>
              <a:rPr lang="en-US" sz="1600" dirty="0" smtClean="0">
                <a:latin typeface=" Arial"/>
              </a:rPr>
              <a:t>It is a complex event that requires a lot of rehearsal, practice and integration into the tactical training plan.</a:t>
            </a:r>
          </a:p>
          <a:p>
            <a:pPr marL="461963" indent="452438">
              <a:buFont typeface="Arial" panose="020B0604020202020204" pitchFamily="34" charset="0"/>
              <a:buChar char="•"/>
            </a:pPr>
            <a:endParaRPr lang="en-US" sz="1600" dirty="0" smtClean="0">
              <a:latin typeface=" Arial"/>
            </a:endParaRPr>
          </a:p>
          <a:p>
            <a:pPr marL="461963" indent="452438">
              <a:buFont typeface="Arial" panose="020B0604020202020204" pitchFamily="34" charset="0"/>
              <a:buChar char="•"/>
            </a:pPr>
            <a:r>
              <a:rPr lang="en-US" sz="1600" dirty="0" smtClean="0">
                <a:latin typeface=" Arial"/>
              </a:rPr>
              <a:t>The TACSOPs from the 2</a:t>
            </a:r>
            <a:r>
              <a:rPr lang="en-US" sz="1600" baseline="30000" dirty="0" smtClean="0">
                <a:latin typeface=" Arial"/>
              </a:rPr>
              <a:t>nd</a:t>
            </a:r>
            <a:r>
              <a:rPr lang="en-US" sz="1600" dirty="0" smtClean="0">
                <a:latin typeface=" Arial"/>
              </a:rPr>
              <a:t> and 3</a:t>
            </a:r>
            <a:r>
              <a:rPr lang="en-US" sz="1600" baseline="30000" dirty="0" smtClean="0">
                <a:latin typeface=" Arial"/>
              </a:rPr>
              <a:t>rd</a:t>
            </a:r>
            <a:r>
              <a:rPr lang="en-US" sz="1600" dirty="0" smtClean="0">
                <a:latin typeface=" Arial"/>
              </a:rPr>
              <a:t> ACRs are a wealth of knowledge of “a way” to sustain R&amp;S formations.</a:t>
            </a:r>
          </a:p>
        </p:txBody>
      </p:sp>
    </p:spTree>
    <p:extLst>
      <p:ext uri="{BB962C8B-B14F-4D97-AF65-F5344CB8AC3E}">
        <p14:creationId xmlns:p14="http://schemas.microsoft.com/office/powerpoint/2010/main" val="1588981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5"/>
          <p:cNvSpPr>
            <a:spLocks noGrp="1"/>
          </p:cNvSpPr>
          <p:nvPr>
            <p:ph type="title"/>
          </p:nvPr>
        </p:nvSpPr>
        <p:spPr>
          <a:xfrm>
            <a:off x="638897" y="-24751"/>
            <a:ext cx="7886700" cy="1243405"/>
          </a:xfrm>
        </p:spPr>
        <p:txBody>
          <a:bodyPr>
            <a:noAutofit/>
          </a:bodyPr>
          <a:lstStyle/>
          <a:p>
            <a:r>
              <a:rPr lang="en-US" altLang="en-US" sz="2800" b="1" dirty="0">
                <a:latin typeface=" Arial"/>
              </a:rPr>
              <a:t>The Optimal Employment Of The Forward Support Company In Decisive Action</a:t>
            </a:r>
          </a:p>
        </p:txBody>
      </p:sp>
      <p:sp>
        <p:nvSpPr>
          <p:cNvPr id="260099"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557213" indent="-214313">
              <a:defRPr>
                <a:solidFill>
                  <a:schemeClr val="tx1"/>
                </a:solidFill>
                <a:latin typeface="Arial" panose="020B0604020202020204" pitchFamily="34" charset="0"/>
                <a:cs typeface="Arial" panose="020B0604020202020204" pitchFamily="34" charset="0"/>
              </a:defRPr>
            </a:lvl2pPr>
            <a:lvl3pPr marL="857250" indent="-171450">
              <a:defRPr>
                <a:solidFill>
                  <a:schemeClr val="tx1"/>
                </a:solidFill>
                <a:latin typeface="Arial" panose="020B0604020202020204" pitchFamily="34" charset="0"/>
                <a:cs typeface="Arial" panose="020B0604020202020204" pitchFamily="34" charset="0"/>
              </a:defRPr>
            </a:lvl3pPr>
            <a:lvl4pPr marL="1200150" indent="-171450">
              <a:defRPr>
                <a:solidFill>
                  <a:schemeClr val="tx1"/>
                </a:solidFill>
                <a:latin typeface="Arial" panose="020B0604020202020204" pitchFamily="34" charset="0"/>
                <a:cs typeface="Arial" panose="020B0604020202020204" pitchFamily="34" charset="0"/>
              </a:defRPr>
            </a:lvl4pPr>
            <a:lvl5pPr marL="1543050" indent="-171450">
              <a:defRPr>
                <a:solidFill>
                  <a:schemeClr val="tx1"/>
                </a:solidFill>
                <a:latin typeface="Arial" panose="020B060402020202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solidFill>
                  <a:srgbClr val="FFFFFF"/>
                </a:solidFill>
              </a:rPr>
              <a:t>GM07</a:t>
            </a:r>
          </a:p>
        </p:txBody>
      </p:sp>
      <p:sp>
        <p:nvSpPr>
          <p:cNvPr id="8" name="Rectangle 7"/>
          <p:cNvSpPr/>
          <p:nvPr/>
        </p:nvSpPr>
        <p:spPr>
          <a:xfrm>
            <a:off x="1044179" y="1604962"/>
            <a:ext cx="6775847" cy="300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latin typeface=" Arial"/>
            </a:endParaRPr>
          </a:p>
        </p:txBody>
      </p:sp>
      <p:graphicFrame>
        <p:nvGraphicFramePr>
          <p:cNvPr id="11" name="Diagram 10"/>
          <p:cNvGraphicFramePr/>
          <p:nvPr>
            <p:extLst>
              <p:ext uri="{D42A27DB-BD31-4B8C-83A1-F6EECF244321}">
                <p14:modId xmlns:p14="http://schemas.microsoft.com/office/powerpoint/2010/main" val="3047203730"/>
              </p:ext>
            </p:extLst>
          </p:nvPr>
        </p:nvGraphicFramePr>
        <p:xfrm>
          <a:off x="-613" y="2164887"/>
          <a:ext cx="9786255" cy="1034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5" name="Diagram 14"/>
          <p:cNvGraphicFramePr/>
          <p:nvPr>
            <p:extLst>
              <p:ext uri="{D42A27DB-BD31-4B8C-83A1-F6EECF244321}">
                <p14:modId xmlns:p14="http://schemas.microsoft.com/office/powerpoint/2010/main" val="1169283361"/>
              </p:ext>
            </p:extLst>
          </p:nvPr>
        </p:nvGraphicFramePr>
        <p:xfrm>
          <a:off x="-613" y="3220478"/>
          <a:ext cx="9144701" cy="35009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60104" name="Rectangle 4"/>
          <p:cNvSpPr>
            <a:spLocks noChangeArrowheads="1"/>
          </p:cNvSpPr>
          <p:nvPr/>
        </p:nvSpPr>
        <p:spPr bwMode="auto">
          <a:xfrm>
            <a:off x="68712" y="1170590"/>
            <a:ext cx="900657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pPr>
            <a:r>
              <a:rPr lang="en-US" altLang="en-US" sz="1400" b="1" dirty="0">
                <a:solidFill>
                  <a:srgbClr val="000000"/>
                </a:solidFill>
              </a:rPr>
              <a:t>Problem Statement: </a:t>
            </a:r>
            <a:r>
              <a:rPr lang="en-US" altLang="en-US" sz="1400" dirty="0">
                <a:solidFill>
                  <a:srgbClr val="000000"/>
                </a:solidFill>
              </a:rPr>
              <a:t>In Decisive Action (DA) operations, many Forward Support Companies (FSCs) in Brigade Combat Teams (REGs), are not providing maximum operational reach and proactive sustainment for the REG Commander because they are not optimally organized across the different sustainment echelons of the battlespace.</a:t>
            </a:r>
          </a:p>
        </p:txBody>
      </p:sp>
      <p:grpSp>
        <p:nvGrpSpPr>
          <p:cNvPr id="9" name="Group 8"/>
          <p:cNvGrpSpPr/>
          <p:nvPr/>
        </p:nvGrpSpPr>
        <p:grpSpPr>
          <a:xfrm>
            <a:off x="3554726" y="2225662"/>
            <a:ext cx="1212302" cy="926558"/>
            <a:chOff x="4970071" y="-159526"/>
            <a:chExt cx="1193890" cy="1170546"/>
          </a:xfrm>
          <a:solidFill>
            <a:srgbClr val="7030A0"/>
          </a:solidFill>
        </p:grpSpPr>
        <p:sp>
          <p:nvSpPr>
            <p:cNvPr id="10" name="Rectangle 9"/>
            <p:cNvSpPr/>
            <p:nvPr/>
          </p:nvSpPr>
          <p:spPr>
            <a:xfrm>
              <a:off x="4970071" y="434"/>
              <a:ext cx="1193890" cy="101058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 name="Rectangle 12"/>
            <p:cNvSpPr/>
            <p:nvPr/>
          </p:nvSpPr>
          <p:spPr>
            <a:xfrm>
              <a:off x="4970071" y="-159526"/>
              <a:ext cx="1193890" cy="1010586"/>
            </a:xfrm>
            <a:prstGeom prst="rect">
              <a:avLst/>
            </a:prstGeom>
            <a:grp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466725">
                <a:lnSpc>
                  <a:spcPct val="90000"/>
                </a:lnSpc>
                <a:spcBef>
                  <a:spcPct val="0"/>
                </a:spcBef>
                <a:spcAft>
                  <a:spcPct val="35000"/>
                </a:spcAft>
                <a:defRPr/>
              </a:pPr>
              <a:r>
                <a:rPr lang="en-US" sz="900" dirty="0">
                  <a:solidFill>
                    <a:prstClr val="white"/>
                  </a:solidFill>
                  <a:latin typeface=" Arial"/>
                </a:rPr>
                <a:t>Determining the Optimal CTCP Composition and Function</a:t>
              </a:r>
            </a:p>
          </p:txBody>
        </p:sp>
      </p:grpSp>
      <p:sp>
        <p:nvSpPr>
          <p:cNvPr id="17" name="Rectangle 16"/>
          <p:cNvSpPr/>
          <p:nvPr/>
        </p:nvSpPr>
        <p:spPr>
          <a:xfrm>
            <a:off x="2513566" y="2271900"/>
            <a:ext cx="1146263" cy="800364"/>
          </a:xfrm>
          <a:prstGeom prst="rect">
            <a:avLst/>
          </a:prstGeom>
          <a:solidFill>
            <a:srgbClr val="92382E"/>
          </a:solidFill>
        </p:spPr>
        <p:style>
          <a:lnRef idx="0">
            <a:scrgbClr r="0" g="0" b="0"/>
          </a:lnRef>
          <a:fillRef idx="0">
            <a:scrgbClr r="0" g="0" b="0"/>
          </a:fillRef>
          <a:effectRef idx="0">
            <a:scrgbClr r="0" g="0" b="0"/>
          </a:effectRef>
          <a:fontRef idx="minor">
            <a:schemeClr val="lt1"/>
          </a:fontRef>
        </p:style>
        <p:txBody>
          <a:bodyPr lIns="40005" tIns="40005" rIns="40005" bIns="40005" spcCol="1270" anchor="ctr"/>
          <a:lstStyle/>
          <a:p>
            <a:pPr algn="ctr" defTabSz="466725">
              <a:lnSpc>
                <a:spcPct val="90000"/>
              </a:lnSpc>
              <a:spcBef>
                <a:spcPct val="0"/>
              </a:spcBef>
              <a:spcAft>
                <a:spcPct val="35000"/>
              </a:spcAft>
              <a:defRPr/>
            </a:pPr>
            <a:r>
              <a:rPr lang="en-US" sz="900" dirty="0">
                <a:solidFill>
                  <a:prstClr val="white"/>
                </a:solidFill>
                <a:latin typeface=" Arial"/>
              </a:rPr>
              <a:t>Determining the Optimal FTCP Composition at the BSA </a:t>
            </a:r>
          </a:p>
        </p:txBody>
      </p:sp>
    </p:spTree>
    <p:extLst>
      <p:ext uri="{BB962C8B-B14F-4D97-AF65-F5344CB8AC3E}">
        <p14:creationId xmlns:p14="http://schemas.microsoft.com/office/powerpoint/2010/main" val="63407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Callout 14"/>
          <p:cNvSpPr>
            <a:spLocks noChangeAspect="1"/>
          </p:cNvSpPr>
          <p:nvPr/>
        </p:nvSpPr>
        <p:spPr>
          <a:xfrm>
            <a:off x="2058988" y="1785938"/>
            <a:ext cx="1939925" cy="1154112"/>
          </a:xfrm>
          <a:prstGeom prst="cloudCallout">
            <a:avLst>
              <a:gd name="adj1" fmla="val 91454"/>
              <a:gd name="adj2" fmla="val 4487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800" dirty="0">
                <a:ln w="0"/>
                <a:solidFill>
                  <a:prstClr val="black"/>
                </a:solidFill>
              </a:rPr>
              <a:t>The FSC establishes a LRP where 1SGs and Supply SGTs link up with Distro PLT for transfer to Company Trains</a:t>
            </a:r>
            <a:endParaRPr lang="en-US" sz="800" dirty="0">
              <a:solidFill>
                <a:prstClr val="white"/>
              </a:solidFill>
            </a:endParaRPr>
          </a:p>
        </p:txBody>
      </p:sp>
      <p:cxnSp>
        <p:nvCxnSpPr>
          <p:cNvPr id="130" name="Straight Connector 129"/>
          <p:cNvCxnSpPr>
            <a:cxnSpLocks/>
          </p:cNvCxnSpPr>
          <p:nvPr/>
        </p:nvCxnSpPr>
        <p:spPr>
          <a:xfrm flipV="1">
            <a:off x="-4763" y="2998788"/>
            <a:ext cx="9074151" cy="11112"/>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a:off x="0" y="968375"/>
            <a:ext cx="9144000" cy="7938"/>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328709" name="TextBox 7"/>
          <p:cNvSpPr txBox="1">
            <a:spLocks/>
          </p:cNvSpPr>
          <p:nvPr/>
        </p:nvSpPr>
        <p:spPr bwMode="auto">
          <a:xfrm>
            <a:off x="-17463" y="917575"/>
            <a:ext cx="93662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solidFill>
                  <a:srgbClr val="000000"/>
                </a:solidFill>
                <a:latin typeface="Calibri" panose="020F0502020204030204" pitchFamily="34" charset="0"/>
              </a:rPr>
              <a:t>FLOT</a:t>
            </a:r>
          </a:p>
        </p:txBody>
      </p:sp>
      <p:cxnSp>
        <p:nvCxnSpPr>
          <p:cNvPr id="11" name="Straight Arrow Connector 10"/>
          <p:cNvCxnSpPr>
            <a:cxnSpLocks/>
            <a:stCxn id="313" idx="4"/>
            <a:endCxn id="328796" idx="8"/>
          </p:cNvCxnSpPr>
          <p:nvPr/>
        </p:nvCxnSpPr>
        <p:spPr>
          <a:xfrm flipH="1">
            <a:off x="5553075" y="4375150"/>
            <a:ext cx="768350" cy="96202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328711" name="Group 78"/>
          <p:cNvGrpSpPr>
            <a:grpSpLocks/>
          </p:cNvGrpSpPr>
          <p:nvPr/>
        </p:nvGrpSpPr>
        <p:grpSpPr bwMode="auto">
          <a:xfrm>
            <a:off x="4645025" y="2289175"/>
            <a:ext cx="287338" cy="554038"/>
            <a:chOff x="1905000" y="1752600"/>
            <a:chExt cx="762000" cy="1219200"/>
          </a:xfrm>
        </p:grpSpPr>
        <p:sp>
          <p:nvSpPr>
            <p:cNvPr id="77" name="Isosceles Triangle 76"/>
            <p:cNvSpPr/>
            <p:nvPr/>
          </p:nvSpPr>
          <p:spPr>
            <a:xfrm rot="10800000">
              <a:off x="1905000" y="2514163"/>
              <a:ext cx="762000" cy="457637"/>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78" name="Rectangle 77"/>
            <p:cNvSpPr/>
            <p:nvPr/>
          </p:nvSpPr>
          <p:spPr>
            <a:xfrm>
              <a:off x="1905000" y="1752600"/>
              <a:ext cx="762000" cy="7615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sz="500" b="1" dirty="0">
                <a:solidFill>
                  <a:prstClr val="black"/>
                </a:solidFill>
              </a:endParaRPr>
            </a:p>
          </p:txBody>
        </p:sp>
      </p:grpSp>
      <p:cxnSp>
        <p:nvCxnSpPr>
          <p:cNvPr id="81" name="Straight Arrow Connector 80"/>
          <p:cNvCxnSpPr>
            <a:cxnSpLocks/>
          </p:cNvCxnSpPr>
          <p:nvPr/>
        </p:nvCxnSpPr>
        <p:spPr>
          <a:xfrm>
            <a:off x="3338513" y="1382713"/>
            <a:ext cx="1422400" cy="144938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3" name="Straight Arrow Connector 82"/>
          <p:cNvCxnSpPr>
            <a:cxnSpLocks/>
            <a:stCxn id="328815" idx="2"/>
            <a:endCxn id="15" idx="4"/>
          </p:cNvCxnSpPr>
          <p:nvPr/>
        </p:nvCxnSpPr>
        <p:spPr>
          <a:xfrm>
            <a:off x="3789363" y="1319213"/>
            <a:ext cx="1012825" cy="15621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4" name="Straight Arrow Connector 83"/>
          <p:cNvCxnSpPr>
            <a:cxnSpLocks/>
            <a:endCxn id="15" idx="4"/>
          </p:cNvCxnSpPr>
          <p:nvPr/>
        </p:nvCxnSpPr>
        <p:spPr>
          <a:xfrm flipH="1">
            <a:off x="4802188" y="1377950"/>
            <a:ext cx="1443037" cy="150336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87" name="Straight Arrow Connector 86"/>
          <p:cNvCxnSpPr>
            <a:cxnSpLocks/>
            <a:endCxn id="15" idx="4"/>
          </p:cNvCxnSpPr>
          <p:nvPr/>
        </p:nvCxnSpPr>
        <p:spPr>
          <a:xfrm flipH="1">
            <a:off x="4802188" y="1341438"/>
            <a:ext cx="2227262" cy="153987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28716" name="TextBox 130"/>
          <p:cNvSpPr txBox="1">
            <a:spLocks/>
          </p:cNvSpPr>
          <p:nvPr/>
        </p:nvSpPr>
        <p:spPr bwMode="auto">
          <a:xfrm>
            <a:off x="11113" y="3006725"/>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dirty="0">
                <a:solidFill>
                  <a:srgbClr val="000000"/>
                </a:solidFill>
                <a:latin typeface="Calibri" panose="020F0502020204030204" pitchFamily="34" charset="0"/>
              </a:rPr>
              <a:t>REAR</a:t>
            </a:r>
          </a:p>
        </p:txBody>
      </p:sp>
      <p:sp>
        <p:nvSpPr>
          <p:cNvPr id="328717" name="Title 7"/>
          <p:cNvSpPr txBox="1">
            <a:spLocks/>
          </p:cNvSpPr>
          <p:nvPr/>
        </p:nvSpPr>
        <p:spPr bwMode="auto">
          <a:xfrm>
            <a:off x="614276" y="-10800"/>
            <a:ext cx="7886700" cy="93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1400">
                <a:solidFill>
                  <a:schemeClr val="tx1"/>
                </a:solidFill>
                <a:latin typeface=" Arial"/>
              </a:defRPr>
            </a:lvl1pPr>
            <a:lvl2pPr marL="88900" indent="-88900">
              <a:lnSpc>
                <a:spcPct val="90000"/>
              </a:lnSpc>
              <a:spcBef>
                <a:spcPts val="500"/>
              </a:spcBef>
              <a:buFont typeface="Arial" panose="020B0604020202020204" pitchFamily="34" charset="0"/>
              <a:buChar char="•"/>
              <a:defRPr sz="1400">
                <a:solidFill>
                  <a:schemeClr val="tx1"/>
                </a:solidFill>
                <a:latin typeface=" Arial"/>
              </a:defRPr>
            </a:lvl2pPr>
            <a:lvl3pPr marL="88900" indent="-88900">
              <a:lnSpc>
                <a:spcPct val="90000"/>
              </a:lnSpc>
              <a:spcBef>
                <a:spcPts val="500"/>
              </a:spcBef>
              <a:buFont typeface="Arial" panose="020B0604020202020204" pitchFamily="34" charset="0"/>
              <a:buChar char="•"/>
              <a:defRPr sz="1400">
                <a:solidFill>
                  <a:schemeClr val="tx1"/>
                </a:solidFill>
                <a:latin typeface=" Arial"/>
              </a:defRPr>
            </a:lvl3pPr>
            <a:lvl4pPr marL="88900" indent="-88900">
              <a:lnSpc>
                <a:spcPct val="90000"/>
              </a:lnSpc>
              <a:spcBef>
                <a:spcPts val="500"/>
              </a:spcBef>
              <a:buFont typeface="Arial" panose="020B0604020202020204" pitchFamily="34" charset="0"/>
              <a:buChar char="•"/>
              <a:defRPr sz="1400">
                <a:solidFill>
                  <a:schemeClr val="tx1"/>
                </a:solidFill>
                <a:latin typeface=" Arial"/>
              </a:defRPr>
            </a:lvl4pPr>
            <a:lvl5pPr marL="88900" indent="-88900">
              <a:lnSpc>
                <a:spcPct val="90000"/>
              </a:lnSpc>
              <a:spcBef>
                <a:spcPts val="500"/>
              </a:spcBef>
              <a:buFont typeface="Arial" panose="020B0604020202020204" pitchFamily="34" charset="0"/>
              <a:buChar char="•"/>
              <a:defRPr sz="1400">
                <a:solidFill>
                  <a:schemeClr val="tx1"/>
                </a:solidFill>
                <a:latin typeface=" Arial"/>
              </a:defRPr>
            </a:lvl5pPr>
            <a:lvl6pPr marL="546100" indent="-889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6pPr>
            <a:lvl7pPr marL="1003300" indent="-889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7pPr>
            <a:lvl8pPr marL="1460500" indent="-889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8pPr>
            <a:lvl9pPr marL="1917700" indent="-889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9pPr>
          </a:lstStyle>
          <a:p>
            <a:pPr algn="ctr">
              <a:spcBef>
                <a:spcPct val="0"/>
              </a:spcBef>
              <a:buFontTx/>
              <a:buNone/>
            </a:pPr>
            <a:r>
              <a:rPr lang="en-US" altLang="en-US" sz="2800" b="1" dirty="0" smtClean="0">
                <a:solidFill>
                  <a:srgbClr val="0000FF"/>
                </a:solidFill>
              </a:rPr>
              <a:t>FSC Battlefield Geometry</a:t>
            </a:r>
          </a:p>
          <a:p>
            <a:pPr algn="ctr">
              <a:spcBef>
                <a:spcPct val="0"/>
              </a:spcBef>
              <a:buFontTx/>
              <a:buNone/>
            </a:pPr>
            <a:r>
              <a:rPr lang="en-US" altLang="en-US" sz="2800" b="1" dirty="0" smtClean="0">
                <a:solidFill>
                  <a:srgbClr val="0000FF"/>
                </a:solidFill>
              </a:rPr>
              <a:t>A Way </a:t>
            </a:r>
            <a:endParaRPr lang="en-US" altLang="en-US" sz="2800" b="1" dirty="0">
              <a:solidFill>
                <a:srgbClr val="0000FF"/>
              </a:solidFill>
            </a:endParaRPr>
          </a:p>
        </p:txBody>
      </p:sp>
      <p:grpSp>
        <p:nvGrpSpPr>
          <p:cNvPr id="328718" name="Group 97"/>
          <p:cNvGrpSpPr>
            <a:grpSpLocks/>
          </p:cNvGrpSpPr>
          <p:nvPr/>
        </p:nvGrpSpPr>
        <p:grpSpPr bwMode="auto">
          <a:xfrm>
            <a:off x="9769475" y="12234863"/>
            <a:ext cx="1003300" cy="708025"/>
            <a:chOff x="2835" y="3490"/>
            <a:chExt cx="632" cy="446"/>
          </a:xfrm>
        </p:grpSpPr>
        <p:sp>
          <p:nvSpPr>
            <p:cNvPr id="328878" name="Rectangle 98"/>
            <p:cNvSpPr>
              <a:spLocks noChangeAspect="1" noChangeArrowheads="1"/>
            </p:cNvSpPr>
            <p:nvPr/>
          </p:nvSpPr>
          <p:spPr bwMode="auto">
            <a:xfrm>
              <a:off x="3099" y="3490"/>
              <a:ext cx="9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lnSpc>
                  <a:spcPct val="90000"/>
                </a:lnSpc>
                <a:spcBef>
                  <a:spcPts val="1000"/>
                </a:spcBef>
                <a:buFont typeface="Arial" panose="020B0604020202020204" pitchFamily="34" charset="0"/>
                <a:buChar char="•"/>
                <a:defRPr sz="1400">
                  <a:solidFill>
                    <a:schemeClr val="tx1"/>
                  </a:solidFill>
                  <a:latin typeface=" Arial"/>
                </a:defRPr>
              </a:lvl1pPr>
              <a:lvl2pPr marL="742950" indent="-285750">
                <a:lnSpc>
                  <a:spcPct val="90000"/>
                </a:lnSpc>
                <a:spcBef>
                  <a:spcPts val="500"/>
                </a:spcBef>
                <a:buFont typeface="Arial" panose="020B0604020202020204" pitchFamily="34" charset="0"/>
                <a:buChar char="•"/>
                <a:defRPr sz="1400">
                  <a:solidFill>
                    <a:schemeClr val="tx1"/>
                  </a:solidFill>
                  <a:latin typeface=" Arial"/>
                </a:defRPr>
              </a:lvl2pPr>
              <a:lvl3pPr marL="1143000" indent="-228600">
                <a:lnSpc>
                  <a:spcPct val="90000"/>
                </a:lnSpc>
                <a:spcBef>
                  <a:spcPts val="500"/>
                </a:spcBef>
                <a:buFont typeface="Arial" panose="020B0604020202020204" pitchFamily="34" charset="0"/>
                <a:buChar char="•"/>
                <a:defRPr sz="1400">
                  <a:solidFill>
                    <a:schemeClr val="tx1"/>
                  </a:solidFill>
                  <a:latin typeface=" Arial"/>
                </a:defRPr>
              </a:lvl3pPr>
              <a:lvl4pPr marL="1600200" indent="-228600">
                <a:lnSpc>
                  <a:spcPct val="90000"/>
                </a:lnSpc>
                <a:spcBef>
                  <a:spcPts val="500"/>
                </a:spcBef>
                <a:buFont typeface="Arial" panose="020B0604020202020204" pitchFamily="34" charset="0"/>
                <a:buChar char="•"/>
                <a:defRPr sz="1400">
                  <a:solidFill>
                    <a:schemeClr val="tx1"/>
                  </a:solidFill>
                  <a:latin typeface=" Arial"/>
                </a:defRPr>
              </a:lvl4pPr>
              <a:lvl5pPr marL="2057400" indent="-228600">
                <a:lnSpc>
                  <a:spcPct val="90000"/>
                </a:lnSpc>
                <a:spcBef>
                  <a:spcPts val="500"/>
                </a:spcBef>
                <a:buFont typeface="Arial" panose="020B0604020202020204" pitchFamily="34" charset="0"/>
                <a:buChar char="•"/>
                <a:defRPr sz="1400">
                  <a:solidFill>
                    <a:schemeClr val="tx1"/>
                  </a:solidFill>
                  <a:latin typeface=" Arial"/>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9pPr>
            </a:lstStyle>
            <a:p>
              <a:pPr algn="ctr">
                <a:lnSpc>
                  <a:spcPct val="100000"/>
                </a:lnSpc>
                <a:spcBef>
                  <a:spcPct val="0"/>
                </a:spcBef>
                <a:buFontTx/>
                <a:buNone/>
              </a:pPr>
              <a:r>
                <a:rPr lang="en-US" altLang="en-US" sz="900" dirty="0">
                  <a:solidFill>
                    <a:srgbClr val="000000"/>
                  </a:solidFill>
                  <a:latin typeface="Arial" panose="020B0604020202020204" pitchFamily="34" charset="0"/>
                </a:rPr>
                <a:t>X</a:t>
              </a:r>
              <a:endParaRPr lang="en-US" altLang="en-US" sz="900" dirty="0">
                <a:solidFill>
                  <a:srgbClr val="000000"/>
                </a:solidFill>
                <a:latin typeface="Times New Roman" panose="02020603050405020304" pitchFamily="18" charset="0"/>
              </a:endParaRPr>
            </a:p>
          </p:txBody>
        </p:sp>
        <p:sp>
          <p:nvSpPr>
            <p:cNvPr id="328879" name="Rectangle 99"/>
            <p:cNvSpPr>
              <a:spLocks noChangeAspect="1" noChangeArrowheads="1"/>
            </p:cNvSpPr>
            <p:nvPr/>
          </p:nvSpPr>
          <p:spPr bwMode="auto">
            <a:xfrm>
              <a:off x="3022" y="3567"/>
              <a:ext cx="241" cy="145"/>
            </a:xfrm>
            <a:prstGeom prst="rect">
              <a:avLst/>
            </a:prstGeom>
            <a:solidFill>
              <a:schemeClr val="bg1"/>
            </a:solidFill>
            <a:ln w="6350">
              <a:solidFill>
                <a:schemeClr val="tx1"/>
              </a:solidFill>
              <a:miter lim="800000"/>
              <a:headEnd/>
              <a:tailEnd/>
            </a:ln>
          </p:spPr>
          <p:txBody>
            <a:bodyPr wrap="none" anchor="ctr"/>
            <a:lstStyle>
              <a:lvl1pPr>
                <a:lnSpc>
                  <a:spcPct val="90000"/>
                </a:lnSpc>
                <a:spcBef>
                  <a:spcPts val="1000"/>
                </a:spcBef>
                <a:buFont typeface="Arial" panose="020B0604020202020204" pitchFamily="34" charset="0"/>
                <a:buChar char="•"/>
                <a:defRPr sz="1400">
                  <a:solidFill>
                    <a:schemeClr val="tx1"/>
                  </a:solidFill>
                  <a:latin typeface=" Arial"/>
                </a:defRPr>
              </a:lvl1pPr>
              <a:lvl2pPr marL="742950" indent="-285750">
                <a:lnSpc>
                  <a:spcPct val="90000"/>
                </a:lnSpc>
                <a:spcBef>
                  <a:spcPts val="500"/>
                </a:spcBef>
                <a:buFont typeface="Arial" panose="020B0604020202020204" pitchFamily="34" charset="0"/>
                <a:buChar char="•"/>
                <a:defRPr sz="1400">
                  <a:solidFill>
                    <a:schemeClr val="tx1"/>
                  </a:solidFill>
                  <a:latin typeface=" Arial"/>
                </a:defRPr>
              </a:lvl2pPr>
              <a:lvl3pPr marL="1143000" indent="-228600">
                <a:lnSpc>
                  <a:spcPct val="90000"/>
                </a:lnSpc>
                <a:spcBef>
                  <a:spcPts val="500"/>
                </a:spcBef>
                <a:buFont typeface="Arial" panose="020B0604020202020204" pitchFamily="34" charset="0"/>
                <a:buChar char="•"/>
                <a:defRPr sz="1400">
                  <a:solidFill>
                    <a:schemeClr val="tx1"/>
                  </a:solidFill>
                  <a:latin typeface=" Arial"/>
                </a:defRPr>
              </a:lvl3pPr>
              <a:lvl4pPr marL="1600200" indent="-228600">
                <a:lnSpc>
                  <a:spcPct val="90000"/>
                </a:lnSpc>
                <a:spcBef>
                  <a:spcPts val="500"/>
                </a:spcBef>
                <a:buFont typeface="Arial" panose="020B0604020202020204" pitchFamily="34" charset="0"/>
                <a:buChar char="•"/>
                <a:defRPr sz="1400">
                  <a:solidFill>
                    <a:schemeClr val="tx1"/>
                  </a:solidFill>
                  <a:latin typeface=" Arial"/>
                </a:defRPr>
              </a:lvl4pPr>
              <a:lvl5pPr marL="2057400" indent="-228600">
                <a:lnSpc>
                  <a:spcPct val="90000"/>
                </a:lnSpc>
                <a:spcBef>
                  <a:spcPts val="500"/>
                </a:spcBef>
                <a:buFont typeface="Arial" panose="020B0604020202020204" pitchFamily="34" charset="0"/>
                <a:buChar char="•"/>
                <a:defRPr sz="1400">
                  <a:solidFill>
                    <a:schemeClr val="tx1"/>
                  </a:solidFill>
                  <a:latin typeface=" Arial"/>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9pPr>
            </a:lstStyle>
            <a:p>
              <a:pPr eaLnBrk="1" hangingPunct="1">
                <a:lnSpc>
                  <a:spcPct val="100000"/>
                </a:lnSpc>
                <a:spcBef>
                  <a:spcPct val="0"/>
                </a:spcBef>
                <a:buFontTx/>
                <a:buNone/>
              </a:pPr>
              <a:endParaRPr lang="en-US" altLang="en-US" sz="1800" dirty="0">
                <a:solidFill>
                  <a:srgbClr val="000000"/>
                </a:solidFill>
                <a:latin typeface="Arial" panose="020B0604020202020204" pitchFamily="34" charset="0"/>
              </a:endParaRPr>
            </a:p>
          </p:txBody>
        </p:sp>
        <p:sp>
          <p:nvSpPr>
            <p:cNvPr id="328880" name="Text Box 100"/>
            <p:cNvSpPr txBox="1">
              <a:spLocks noChangeArrowheads="1"/>
            </p:cNvSpPr>
            <p:nvPr/>
          </p:nvSpPr>
          <p:spPr bwMode="auto">
            <a:xfrm>
              <a:off x="2835" y="3714"/>
              <a:ext cx="632"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1400">
                  <a:solidFill>
                    <a:schemeClr val="tx1"/>
                  </a:solidFill>
                  <a:latin typeface=" Arial"/>
                </a:defRPr>
              </a:lvl1pPr>
              <a:lvl2pPr marL="742950" indent="-285750">
                <a:lnSpc>
                  <a:spcPct val="90000"/>
                </a:lnSpc>
                <a:spcBef>
                  <a:spcPts val="500"/>
                </a:spcBef>
                <a:buFont typeface="Arial" panose="020B0604020202020204" pitchFamily="34" charset="0"/>
                <a:buChar char="•"/>
                <a:defRPr sz="1400">
                  <a:solidFill>
                    <a:schemeClr val="tx1"/>
                  </a:solidFill>
                  <a:latin typeface=" Arial"/>
                </a:defRPr>
              </a:lvl2pPr>
              <a:lvl3pPr marL="1143000" indent="-228600">
                <a:lnSpc>
                  <a:spcPct val="90000"/>
                </a:lnSpc>
                <a:spcBef>
                  <a:spcPts val="500"/>
                </a:spcBef>
                <a:buFont typeface="Arial" panose="020B0604020202020204" pitchFamily="34" charset="0"/>
                <a:buChar char="•"/>
                <a:defRPr sz="1400">
                  <a:solidFill>
                    <a:schemeClr val="tx1"/>
                  </a:solidFill>
                  <a:latin typeface=" Arial"/>
                </a:defRPr>
              </a:lvl3pPr>
              <a:lvl4pPr marL="1600200" indent="-228600">
                <a:lnSpc>
                  <a:spcPct val="90000"/>
                </a:lnSpc>
                <a:spcBef>
                  <a:spcPts val="500"/>
                </a:spcBef>
                <a:buFont typeface="Arial" panose="020B0604020202020204" pitchFamily="34" charset="0"/>
                <a:buChar char="•"/>
                <a:defRPr sz="1400">
                  <a:solidFill>
                    <a:schemeClr val="tx1"/>
                  </a:solidFill>
                  <a:latin typeface=" Arial"/>
                </a:defRPr>
              </a:lvl4pPr>
              <a:lvl5pPr marL="2057400" indent="-228600">
                <a:lnSpc>
                  <a:spcPct val="90000"/>
                </a:lnSpc>
                <a:spcBef>
                  <a:spcPts val="500"/>
                </a:spcBef>
                <a:buFont typeface="Arial" panose="020B0604020202020204" pitchFamily="34" charset="0"/>
                <a:buChar char="•"/>
                <a:defRPr sz="1400">
                  <a:solidFill>
                    <a:schemeClr val="tx1"/>
                  </a:solidFill>
                  <a:latin typeface=" Arial"/>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chemeClr val="tx1"/>
                  </a:solidFill>
                  <a:latin typeface=" Arial"/>
                </a:defRPr>
              </a:lvl9pPr>
            </a:lstStyle>
            <a:p>
              <a:pPr algn="ctr">
                <a:lnSpc>
                  <a:spcPct val="85000"/>
                </a:lnSpc>
                <a:spcBef>
                  <a:spcPct val="0"/>
                </a:spcBef>
                <a:buFontTx/>
                <a:buNone/>
              </a:pPr>
              <a:r>
                <a:rPr lang="en-US" altLang="en-US" sz="1000" dirty="0">
                  <a:solidFill>
                    <a:srgbClr val="000000"/>
                  </a:solidFill>
                  <a:latin typeface="Arial" panose="020B0604020202020204" pitchFamily="34" charset="0"/>
                </a:rPr>
                <a:t>OSC</a:t>
              </a:r>
            </a:p>
            <a:p>
              <a:pPr algn="ctr">
                <a:lnSpc>
                  <a:spcPct val="85000"/>
                </a:lnSpc>
                <a:spcBef>
                  <a:spcPct val="0"/>
                </a:spcBef>
                <a:buFontTx/>
                <a:buNone/>
              </a:pPr>
              <a:r>
                <a:rPr lang="en-US" altLang="en-US" sz="1000" dirty="0">
                  <a:solidFill>
                    <a:srgbClr val="000000"/>
                  </a:solidFill>
                  <a:latin typeface="Arial" panose="020B0604020202020204" pitchFamily="34" charset="0"/>
                </a:rPr>
                <a:t>Reserve</a:t>
              </a:r>
            </a:p>
          </p:txBody>
        </p:sp>
      </p:grpSp>
      <p:grpSp>
        <p:nvGrpSpPr>
          <p:cNvPr id="328719" name="Group 355"/>
          <p:cNvGrpSpPr>
            <a:grpSpLocks/>
          </p:cNvGrpSpPr>
          <p:nvPr/>
        </p:nvGrpSpPr>
        <p:grpSpPr bwMode="auto">
          <a:xfrm>
            <a:off x="5810250" y="3384550"/>
            <a:ext cx="1190625" cy="990600"/>
            <a:chOff x="5522148" y="3383891"/>
            <a:chExt cx="1189361" cy="991487"/>
          </a:xfrm>
        </p:grpSpPr>
        <p:grpSp>
          <p:nvGrpSpPr>
            <p:cNvPr id="328850" name="Group 314"/>
            <p:cNvGrpSpPr>
              <a:grpSpLocks/>
            </p:cNvGrpSpPr>
            <p:nvPr/>
          </p:nvGrpSpPr>
          <p:grpSpPr bwMode="auto">
            <a:xfrm>
              <a:off x="5596335" y="3670394"/>
              <a:ext cx="871483" cy="704984"/>
              <a:chOff x="5620399" y="3670394"/>
              <a:chExt cx="871483" cy="704984"/>
            </a:xfrm>
          </p:grpSpPr>
          <p:sp>
            <p:nvSpPr>
              <p:cNvPr id="313" name="Oval 312"/>
              <p:cNvSpPr/>
              <p:nvPr/>
            </p:nvSpPr>
            <p:spPr>
              <a:xfrm>
                <a:off x="5620746" y="3669897"/>
                <a:ext cx="870612" cy="705481"/>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dirty="0">
                  <a:solidFill>
                    <a:prstClr val="black"/>
                  </a:solidFill>
                </a:endParaRPr>
              </a:p>
            </p:txBody>
          </p:sp>
          <p:sp>
            <p:nvSpPr>
              <p:cNvPr id="314" name="TextBox 313"/>
              <p:cNvSpPr txBox="1"/>
              <p:nvPr/>
            </p:nvSpPr>
            <p:spPr>
              <a:xfrm>
                <a:off x="5623917" y="3787477"/>
                <a:ext cx="842067" cy="535467"/>
              </a:xfrm>
              <a:prstGeom prst="rect">
                <a:avLst/>
              </a:prstGeom>
              <a:noFill/>
            </p:spPr>
            <p:txBody>
              <a:bodyPr>
                <a:normAutofit fontScale="85000" lnSpcReduction="10000"/>
              </a:bodyPr>
              <a:lstStyle/>
              <a:p>
                <a:pPr algn="ctr" eaLnBrk="1" fontAlgn="auto" hangingPunct="1">
                  <a:spcBef>
                    <a:spcPts val="0"/>
                  </a:spcBef>
                  <a:spcAft>
                    <a:spcPts val="0"/>
                  </a:spcAft>
                  <a:defRPr/>
                </a:pPr>
                <a:r>
                  <a:rPr lang="en-US" sz="1600" dirty="0">
                    <a:solidFill>
                      <a:prstClr val="black"/>
                    </a:solidFill>
                    <a:latin typeface="Calibri" panose="020F0502020204030204"/>
                  </a:rPr>
                  <a:t>COMBAT</a:t>
                </a:r>
              </a:p>
              <a:p>
                <a:pPr algn="ctr" eaLnBrk="1" fontAlgn="auto" hangingPunct="1">
                  <a:spcBef>
                    <a:spcPts val="0"/>
                  </a:spcBef>
                  <a:spcAft>
                    <a:spcPts val="0"/>
                  </a:spcAft>
                  <a:defRPr/>
                </a:pPr>
                <a:r>
                  <a:rPr lang="en-US" sz="1600" dirty="0">
                    <a:solidFill>
                      <a:prstClr val="black"/>
                    </a:solidFill>
                    <a:latin typeface="Calibri" panose="020F0502020204030204"/>
                  </a:rPr>
                  <a:t>TRAINS</a:t>
                </a:r>
              </a:p>
            </p:txBody>
          </p:sp>
        </p:grpSp>
        <p:grpSp>
          <p:nvGrpSpPr>
            <p:cNvPr id="328851" name="Group 329"/>
            <p:cNvGrpSpPr>
              <a:grpSpLocks noChangeAspect="1"/>
            </p:cNvGrpSpPr>
            <p:nvPr/>
          </p:nvGrpSpPr>
          <p:grpSpPr bwMode="auto">
            <a:xfrm>
              <a:off x="5522148" y="3419814"/>
              <a:ext cx="219510" cy="574572"/>
              <a:chOff x="6990196" y="2528054"/>
              <a:chExt cx="544513" cy="1425274"/>
            </a:xfrm>
          </p:grpSpPr>
          <p:grpSp>
            <p:nvGrpSpPr>
              <p:cNvPr id="328867" name="Group 276"/>
              <p:cNvGrpSpPr>
                <a:grpSpLocks/>
              </p:cNvGrpSpPr>
              <p:nvPr/>
            </p:nvGrpSpPr>
            <p:grpSpPr bwMode="auto">
              <a:xfrm>
                <a:off x="6990196" y="2528054"/>
                <a:ext cx="544513" cy="1139827"/>
                <a:chOff x="-2946318" y="7453202"/>
                <a:chExt cx="544513" cy="1139827"/>
              </a:xfrm>
            </p:grpSpPr>
            <p:sp>
              <p:nvSpPr>
                <p:cNvPr id="224" name="Line 26"/>
                <p:cNvSpPr>
                  <a:spLocks noChangeShapeType="1"/>
                </p:cNvSpPr>
                <p:nvPr/>
              </p:nvSpPr>
              <p:spPr bwMode="auto">
                <a:xfrm>
                  <a:off x="-2946318" y="7841009"/>
                  <a:ext cx="542858"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25" name="Line 27"/>
                <p:cNvSpPr>
                  <a:spLocks noChangeShapeType="1"/>
                </p:cNvSpPr>
                <p:nvPr/>
              </p:nvSpPr>
              <p:spPr bwMode="auto">
                <a:xfrm flipV="1">
                  <a:off x="-2674888" y="7454746"/>
                  <a:ext cx="0" cy="748877"/>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nvGrpSpPr>
                <p:cNvPr id="328873" name="Group 262"/>
                <p:cNvGrpSpPr>
                  <a:grpSpLocks/>
                </p:cNvGrpSpPr>
                <p:nvPr/>
              </p:nvGrpSpPr>
              <p:grpSpPr bwMode="auto">
                <a:xfrm>
                  <a:off x="-2946318" y="7453204"/>
                  <a:ext cx="544513" cy="1139825"/>
                  <a:chOff x="-2353544" y="5698676"/>
                  <a:chExt cx="544513" cy="1139825"/>
                </a:xfrm>
              </p:grpSpPr>
              <p:sp>
                <p:nvSpPr>
                  <p:cNvPr id="264" name="AutoShape 3"/>
                  <p:cNvSpPr>
                    <a:spLocks noChangeArrowheads="1"/>
                  </p:cNvSpPr>
                  <p:nvPr/>
                </p:nvSpPr>
                <p:spPr bwMode="auto">
                  <a:xfrm>
                    <a:off x="-2353544" y="5700218"/>
                    <a:ext cx="542858" cy="1139080"/>
                  </a:xfrm>
                  <a:prstGeom prst="downArrow">
                    <a:avLst>
                      <a:gd name="adj1" fmla="val 100000"/>
                      <a:gd name="adj2" fmla="val 7142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ormAutofit fontScale="92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cxnSp>
                <p:nvCxnSpPr>
                  <p:cNvPr id="265" name="Straight Connector 264"/>
                  <p:cNvCxnSpPr>
                    <a:stCxn id="264" idx="1"/>
                    <a:endCxn id="264" idx="3"/>
                  </p:cNvCxnSpPr>
                  <p:nvPr/>
                </p:nvCxnSpPr>
                <p:spPr>
                  <a:xfrm>
                    <a:off x="-2353544" y="6449095"/>
                    <a:ext cx="54285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8868" name="Group 325"/>
              <p:cNvGrpSpPr>
                <a:grpSpLocks/>
              </p:cNvGrpSpPr>
              <p:nvPr/>
            </p:nvGrpSpPr>
            <p:grpSpPr bwMode="auto">
              <a:xfrm>
                <a:off x="7260755" y="3667881"/>
                <a:ext cx="113148" cy="285447"/>
                <a:chOff x="7260755" y="3667881"/>
                <a:chExt cx="113148" cy="285447"/>
              </a:xfrm>
            </p:grpSpPr>
            <p:cxnSp>
              <p:nvCxnSpPr>
                <p:cNvPr id="320" name="Straight Connector 319"/>
                <p:cNvCxnSpPr>
                  <a:stCxn id="264" idx="2"/>
                </p:cNvCxnSpPr>
                <p:nvPr/>
              </p:nvCxnSpPr>
              <p:spPr>
                <a:xfrm flipH="1">
                  <a:off x="7261627" y="3668678"/>
                  <a:ext cx="0" cy="1103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p:nvPr/>
              </p:nvCxnSpPr>
              <p:spPr>
                <a:xfrm>
                  <a:off x="7261627" y="3779038"/>
                  <a:ext cx="102277" cy="1734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8852" name="Group 330"/>
            <p:cNvGrpSpPr>
              <a:grpSpLocks noChangeAspect="1"/>
            </p:cNvGrpSpPr>
            <p:nvPr/>
          </p:nvGrpSpPr>
          <p:grpSpPr bwMode="auto">
            <a:xfrm>
              <a:off x="6331886" y="3464044"/>
              <a:ext cx="379623" cy="575503"/>
              <a:chOff x="7647528" y="2517877"/>
              <a:chExt cx="933705" cy="1415488"/>
            </a:xfrm>
          </p:grpSpPr>
          <p:grpSp>
            <p:nvGrpSpPr>
              <p:cNvPr id="328859" name="Group 282"/>
              <p:cNvGrpSpPr>
                <a:grpSpLocks/>
              </p:cNvGrpSpPr>
              <p:nvPr/>
            </p:nvGrpSpPr>
            <p:grpSpPr bwMode="auto">
              <a:xfrm>
                <a:off x="7647528" y="2517877"/>
                <a:ext cx="933705" cy="1139825"/>
                <a:chOff x="-1156862" y="7453204"/>
                <a:chExt cx="933705" cy="1139825"/>
              </a:xfrm>
            </p:grpSpPr>
            <p:grpSp>
              <p:nvGrpSpPr>
                <p:cNvPr id="328863" name="Group 256"/>
                <p:cNvGrpSpPr>
                  <a:grpSpLocks/>
                </p:cNvGrpSpPr>
                <p:nvPr/>
              </p:nvGrpSpPr>
              <p:grpSpPr bwMode="auto">
                <a:xfrm>
                  <a:off x="-972103" y="7453204"/>
                  <a:ext cx="605073" cy="1139825"/>
                  <a:chOff x="-2353546" y="5698676"/>
                  <a:chExt cx="605073" cy="1139825"/>
                </a:xfrm>
              </p:grpSpPr>
              <p:sp>
                <p:nvSpPr>
                  <p:cNvPr id="258" name="AutoShape 3"/>
                  <p:cNvSpPr>
                    <a:spLocks noChangeArrowheads="1"/>
                  </p:cNvSpPr>
                  <p:nvPr/>
                </p:nvSpPr>
                <p:spPr bwMode="auto">
                  <a:xfrm>
                    <a:off x="-2353480" y="5696938"/>
                    <a:ext cx="604564" cy="1141154"/>
                  </a:xfrm>
                  <a:prstGeom prst="downArrow">
                    <a:avLst>
                      <a:gd name="adj1" fmla="val 100000"/>
                      <a:gd name="adj2" fmla="val 7142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ormAutofit fontScale="8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cxnSp>
                <p:nvCxnSpPr>
                  <p:cNvPr id="259" name="Straight Connector 258"/>
                  <p:cNvCxnSpPr>
                    <a:stCxn id="258" idx="1"/>
                    <a:endCxn id="258" idx="3"/>
                  </p:cNvCxnSpPr>
                  <p:nvPr/>
                </p:nvCxnSpPr>
                <p:spPr>
                  <a:xfrm>
                    <a:off x="-2353480" y="6404299"/>
                    <a:ext cx="60456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8864" name="TextBox 281"/>
                <p:cNvSpPr txBox="1">
                  <a:spLocks noChangeArrowheads="1"/>
                </p:cNvSpPr>
                <p:nvPr/>
              </p:nvSpPr>
              <p:spPr bwMode="auto">
                <a:xfrm>
                  <a:off x="-1155353" y="7580433"/>
                  <a:ext cx="932196" cy="316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600" dirty="0">
                      <a:solidFill>
                        <a:srgbClr val="000000"/>
                      </a:solidFill>
                      <a:latin typeface="Calibri" panose="020F0502020204030204" pitchFamily="34" charset="0"/>
                    </a:rPr>
                    <a:t>UMCP</a:t>
                  </a:r>
                </a:p>
              </p:txBody>
            </p:sp>
          </p:grpSp>
          <p:grpSp>
            <p:nvGrpSpPr>
              <p:cNvPr id="328860" name="Group 326"/>
              <p:cNvGrpSpPr>
                <a:grpSpLocks/>
              </p:cNvGrpSpPr>
              <p:nvPr/>
            </p:nvGrpSpPr>
            <p:grpSpPr bwMode="auto">
              <a:xfrm>
                <a:off x="7968343" y="3654710"/>
                <a:ext cx="132197" cy="278655"/>
                <a:chOff x="7130256" y="3667881"/>
                <a:chExt cx="132197" cy="278655"/>
              </a:xfrm>
            </p:grpSpPr>
            <p:cxnSp>
              <p:nvCxnSpPr>
                <p:cNvPr id="328" name="Straight Connector 327"/>
                <p:cNvCxnSpPr/>
                <p:nvPr/>
              </p:nvCxnSpPr>
              <p:spPr>
                <a:xfrm flipH="1">
                  <a:off x="7263399" y="3818970"/>
                  <a:ext cx="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nvCxnSpPr>
              <p:spPr>
                <a:xfrm flipH="1">
                  <a:off x="7130784" y="3818970"/>
                  <a:ext cx="132615" cy="1289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8853" name="Group 338"/>
            <p:cNvGrpSpPr>
              <a:grpSpLocks noChangeAspect="1"/>
            </p:cNvGrpSpPr>
            <p:nvPr/>
          </p:nvGrpSpPr>
          <p:grpSpPr bwMode="auto">
            <a:xfrm>
              <a:off x="5872542" y="3383891"/>
              <a:ext cx="458397" cy="403870"/>
              <a:chOff x="6911571" y="4424092"/>
              <a:chExt cx="1364719" cy="1202384"/>
            </a:xfrm>
          </p:grpSpPr>
          <p:grpSp>
            <p:nvGrpSpPr>
              <p:cNvPr id="328854" name="Group 318"/>
              <p:cNvGrpSpPr>
                <a:grpSpLocks/>
              </p:cNvGrpSpPr>
              <p:nvPr/>
            </p:nvGrpSpPr>
            <p:grpSpPr bwMode="auto">
              <a:xfrm>
                <a:off x="6911571" y="4424092"/>
                <a:ext cx="1364719" cy="656983"/>
                <a:chOff x="9698205" y="4687524"/>
                <a:chExt cx="1364719" cy="656983"/>
              </a:xfrm>
            </p:grpSpPr>
            <p:sp>
              <p:nvSpPr>
                <p:cNvPr id="296" name="Rectangle 4"/>
                <p:cNvSpPr>
                  <a:spLocks noChangeArrowheads="1"/>
                </p:cNvSpPr>
                <p:nvPr/>
              </p:nvSpPr>
              <p:spPr bwMode="auto">
                <a:xfrm>
                  <a:off x="9939200" y="4696985"/>
                  <a:ext cx="1123650" cy="648076"/>
                </a:xfrm>
                <a:prstGeom prst="rect">
                  <a:avLst/>
                </a:prstGeom>
                <a:noFill/>
                <a:ln w="12700">
                  <a:solidFill>
                    <a:srgbClr val="000000"/>
                  </a:solidFill>
                  <a:miter lim="800000"/>
                  <a:headEnd/>
                  <a:tailEnd/>
                </a:ln>
              </p:spPr>
              <p:txBody>
                <a:bodyPr wrap="none" anchor="ctr">
                  <a:normAutofit fontScale="5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sp>
              <p:nvSpPr>
                <p:cNvPr id="317" name="Rectangle 8"/>
                <p:cNvSpPr>
                  <a:spLocks noChangeArrowheads="1"/>
                </p:cNvSpPr>
                <p:nvPr/>
              </p:nvSpPr>
              <p:spPr bwMode="auto">
                <a:xfrm>
                  <a:off x="9698419" y="4687524"/>
                  <a:ext cx="1307776" cy="596040"/>
                </a:xfrm>
                <a:prstGeom prst="rect">
                  <a:avLst/>
                </a:prstGeom>
                <a:noFill/>
                <a:ln>
                  <a:noFill/>
                </a:ln>
              </p:spPr>
              <p:txBody>
                <a:bodyPr wrap="none" lIns="163512" tIns="82550" rIns="163512" bIns="82550">
                  <a:normAutofit fontScale="25000" lnSpcReduction="20000"/>
                </a:bodyPr>
                <a:lstStyle>
                  <a:lvl1pPr defTabSz="1627188" eaLnBrk="0" hangingPunct="0">
                    <a:defRPr>
                      <a:solidFill>
                        <a:schemeClr val="tx1"/>
                      </a:solidFill>
                      <a:latin typeface="Arial" panose="020B0604020202020204" pitchFamily="34" charset="0"/>
                      <a:cs typeface="Arial" panose="020B0604020202020204" pitchFamily="34" charset="0"/>
                    </a:defRPr>
                  </a:lvl1pPr>
                  <a:lvl2pPr marL="742950" indent="-285750" defTabSz="1627188" eaLnBrk="0" hangingPunct="0">
                    <a:defRPr>
                      <a:solidFill>
                        <a:schemeClr val="tx1"/>
                      </a:solidFill>
                      <a:latin typeface="Arial" panose="020B0604020202020204" pitchFamily="34" charset="0"/>
                      <a:cs typeface="Arial" panose="020B0604020202020204" pitchFamily="34" charset="0"/>
                    </a:defRPr>
                  </a:lvl2pPr>
                  <a:lvl3pPr marL="1143000" indent="-228600" defTabSz="1627188" eaLnBrk="0" hangingPunct="0">
                    <a:defRPr>
                      <a:solidFill>
                        <a:schemeClr val="tx1"/>
                      </a:solidFill>
                      <a:latin typeface="Arial" panose="020B0604020202020204" pitchFamily="34" charset="0"/>
                      <a:cs typeface="Arial" panose="020B0604020202020204" pitchFamily="34" charset="0"/>
                    </a:defRPr>
                  </a:lvl3pPr>
                  <a:lvl4pPr marL="1600200" indent="-228600" defTabSz="1627188" eaLnBrk="0" hangingPunct="0">
                    <a:defRPr>
                      <a:solidFill>
                        <a:schemeClr val="tx1"/>
                      </a:solidFill>
                      <a:latin typeface="Arial" panose="020B0604020202020204" pitchFamily="34" charset="0"/>
                      <a:cs typeface="Arial" panose="020B0604020202020204" pitchFamily="34" charset="0"/>
                    </a:defRPr>
                  </a:lvl4pPr>
                  <a:lvl5pPr marL="2057400" indent="-228600" defTabSz="1627188" eaLnBrk="0" hangingPunct="0">
                    <a:defRPr>
                      <a:solidFill>
                        <a:schemeClr val="tx1"/>
                      </a:solidFill>
                      <a:latin typeface="Arial" panose="020B0604020202020204" pitchFamily="34" charset="0"/>
                      <a:cs typeface="Arial" panose="020B0604020202020204" pitchFamily="34" charset="0"/>
                    </a:defRPr>
                  </a:lvl5pPr>
                  <a:lvl6pPr marL="25146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n-US" altLang="en-US" sz="2800" dirty="0">
                      <a:solidFill>
                        <a:srgbClr val="000000"/>
                      </a:solidFill>
                    </a:rPr>
                    <a:t>CTCP</a:t>
                  </a:r>
                </a:p>
              </p:txBody>
            </p:sp>
          </p:grpSp>
          <p:cxnSp>
            <p:nvCxnSpPr>
              <p:cNvPr id="334" name="Straight Connector 333"/>
              <p:cNvCxnSpPr/>
              <p:nvPr/>
            </p:nvCxnSpPr>
            <p:spPr>
              <a:xfrm flipH="1">
                <a:off x="7152566" y="5072167"/>
                <a:ext cx="9442" cy="3216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7152566" y="5393839"/>
                <a:ext cx="198291" cy="2317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8720" name="Group 347"/>
          <p:cNvGrpSpPr>
            <a:grpSpLocks noChangeAspect="1"/>
          </p:cNvGrpSpPr>
          <p:nvPr/>
        </p:nvGrpSpPr>
        <p:grpSpPr bwMode="auto">
          <a:xfrm>
            <a:off x="5907088" y="5122863"/>
            <a:ext cx="522287" cy="509587"/>
            <a:chOff x="12988192" y="7217796"/>
            <a:chExt cx="1495426" cy="1462493"/>
          </a:xfrm>
        </p:grpSpPr>
        <p:grpSp>
          <p:nvGrpSpPr>
            <p:cNvPr id="328845" name="Group 317"/>
            <p:cNvGrpSpPr>
              <a:grpSpLocks/>
            </p:cNvGrpSpPr>
            <p:nvPr/>
          </p:nvGrpSpPr>
          <p:grpSpPr bwMode="auto">
            <a:xfrm>
              <a:off x="13350138" y="7217796"/>
              <a:ext cx="1133480" cy="649287"/>
              <a:chOff x="9962364" y="3698829"/>
              <a:chExt cx="1133480" cy="649287"/>
            </a:xfrm>
          </p:grpSpPr>
          <p:sp>
            <p:nvSpPr>
              <p:cNvPr id="295" name="Rectangle 4"/>
              <p:cNvSpPr>
                <a:spLocks noChangeArrowheads="1"/>
              </p:cNvSpPr>
              <p:nvPr/>
            </p:nvSpPr>
            <p:spPr bwMode="auto">
              <a:xfrm>
                <a:off x="9973138" y="3698829"/>
                <a:ext cx="1122706" cy="651514"/>
              </a:xfrm>
              <a:prstGeom prst="rect">
                <a:avLst/>
              </a:prstGeom>
              <a:noFill/>
              <a:ln w="12700">
                <a:solidFill>
                  <a:srgbClr val="000000"/>
                </a:solidFill>
                <a:miter lim="800000"/>
                <a:headEnd/>
                <a:tailEnd/>
              </a:ln>
            </p:spPr>
            <p:txBody>
              <a:bodyPr wrap="none" anchor="ctr">
                <a:normAutofit fontScale="62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sp>
            <p:nvSpPr>
              <p:cNvPr id="316" name="Rectangle 8"/>
              <p:cNvSpPr>
                <a:spLocks noChangeArrowheads="1"/>
              </p:cNvSpPr>
              <p:nvPr/>
            </p:nvSpPr>
            <p:spPr bwMode="auto">
              <a:xfrm>
                <a:off x="9964048" y="3730720"/>
                <a:ext cx="1131796" cy="596844"/>
              </a:xfrm>
              <a:prstGeom prst="rect">
                <a:avLst/>
              </a:prstGeom>
              <a:noFill/>
              <a:ln>
                <a:noFill/>
              </a:ln>
            </p:spPr>
            <p:txBody>
              <a:bodyPr wrap="none" lIns="163512" tIns="82550" rIns="163512" bIns="82550">
                <a:normAutofit fontScale="25000" lnSpcReduction="20000"/>
              </a:bodyPr>
              <a:lstStyle>
                <a:lvl1pPr defTabSz="1627188" eaLnBrk="0" hangingPunct="0">
                  <a:defRPr>
                    <a:solidFill>
                      <a:schemeClr val="tx1"/>
                    </a:solidFill>
                    <a:latin typeface="Arial" panose="020B0604020202020204" pitchFamily="34" charset="0"/>
                    <a:cs typeface="Arial" panose="020B0604020202020204" pitchFamily="34" charset="0"/>
                  </a:defRPr>
                </a:lvl1pPr>
                <a:lvl2pPr marL="742950" indent="-285750" defTabSz="1627188" eaLnBrk="0" hangingPunct="0">
                  <a:defRPr>
                    <a:solidFill>
                      <a:schemeClr val="tx1"/>
                    </a:solidFill>
                    <a:latin typeface="Arial" panose="020B0604020202020204" pitchFamily="34" charset="0"/>
                    <a:cs typeface="Arial" panose="020B0604020202020204" pitchFamily="34" charset="0"/>
                  </a:defRPr>
                </a:lvl2pPr>
                <a:lvl3pPr marL="1143000" indent="-228600" defTabSz="1627188" eaLnBrk="0" hangingPunct="0">
                  <a:defRPr>
                    <a:solidFill>
                      <a:schemeClr val="tx1"/>
                    </a:solidFill>
                    <a:latin typeface="Arial" panose="020B0604020202020204" pitchFamily="34" charset="0"/>
                    <a:cs typeface="Arial" panose="020B0604020202020204" pitchFamily="34" charset="0"/>
                  </a:defRPr>
                </a:lvl3pPr>
                <a:lvl4pPr marL="1600200" indent="-228600" defTabSz="1627188" eaLnBrk="0" hangingPunct="0">
                  <a:defRPr>
                    <a:solidFill>
                      <a:schemeClr val="tx1"/>
                    </a:solidFill>
                    <a:latin typeface="Arial" panose="020B0604020202020204" pitchFamily="34" charset="0"/>
                    <a:cs typeface="Arial" panose="020B0604020202020204" pitchFamily="34" charset="0"/>
                  </a:defRPr>
                </a:lvl4pPr>
                <a:lvl5pPr marL="2057400" indent="-228600" defTabSz="1627188" eaLnBrk="0" hangingPunct="0">
                  <a:defRPr>
                    <a:solidFill>
                      <a:schemeClr val="tx1"/>
                    </a:solidFill>
                    <a:latin typeface="Arial" panose="020B0604020202020204" pitchFamily="34" charset="0"/>
                    <a:cs typeface="Arial" panose="020B0604020202020204" pitchFamily="34" charset="0"/>
                  </a:defRPr>
                </a:lvl5pPr>
                <a:lvl6pPr marL="25146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auto">
                  <a:spcBef>
                    <a:spcPts val="0"/>
                  </a:spcBef>
                  <a:spcAft>
                    <a:spcPts val="0"/>
                  </a:spcAft>
                  <a:defRPr/>
                </a:pPr>
                <a:r>
                  <a:rPr lang="en-US" altLang="en-US" sz="2800" dirty="0">
                    <a:solidFill>
                      <a:srgbClr val="000000"/>
                    </a:solidFill>
                  </a:rPr>
                  <a:t>FTCP</a:t>
                </a:r>
              </a:p>
            </p:txBody>
          </p:sp>
        </p:grpSp>
        <p:cxnSp>
          <p:nvCxnSpPr>
            <p:cNvPr id="343" name="Straight Connector 342"/>
            <p:cNvCxnSpPr/>
            <p:nvPr/>
          </p:nvCxnSpPr>
          <p:spPr>
            <a:xfrm flipH="1">
              <a:off x="13351822" y="7846532"/>
              <a:ext cx="9091" cy="665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H="1">
              <a:off x="12988192" y="8516271"/>
              <a:ext cx="372721" cy="1640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49" name="Straight Arrow Connector 348"/>
          <p:cNvCxnSpPr>
            <a:cxnSpLocks/>
            <a:endCxn id="328796" idx="9"/>
          </p:cNvCxnSpPr>
          <p:nvPr/>
        </p:nvCxnSpPr>
        <p:spPr>
          <a:xfrm>
            <a:off x="4806950" y="2989263"/>
            <a:ext cx="49213" cy="2287587"/>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52" name="Straight Arrow Connector 351"/>
          <p:cNvCxnSpPr>
            <a:cxnSpLocks/>
            <a:endCxn id="313" idx="2"/>
          </p:cNvCxnSpPr>
          <p:nvPr/>
        </p:nvCxnSpPr>
        <p:spPr>
          <a:xfrm>
            <a:off x="4957763" y="3103563"/>
            <a:ext cx="927100" cy="91916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328723" name="Group 364"/>
          <p:cNvGrpSpPr>
            <a:grpSpLocks/>
          </p:cNvGrpSpPr>
          <p:nvPr/>
        </p:nvGrpSpPr>
        <p:grpSpPr bwMode="auto">
          <a:xfrm>
            <a:off x="6942138" y="1008063"/>
            <a:ext cx="377825" cy="282575"/>
            <a:chOff x="1363696" y="1337929"/>
            <a:chExt cx="378093" cy="282844"/>
          </a:xfrm>
        </p:grpSpPr>
        <p:sp>
          <p:nvSpPr>
            <p:cNvPr id="328839" name="Rectangle 825"/>
            <p:cNvSpPr>
              <a:spLocks noChangeArrowheads="1"/>
            </p:cNvSpPr>
            <p:nvPr/>
          </p:nvSpPr>
          <p:spPr bwMode="auto">
            <a:xfrm>
              <a:off x="1363696" y="1399900"/>
              <a:ext cx="378093" cy="2208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40" name="Oval 828"/>
            <p:cNvSpPr>
              <a:spLocks noChangeArrowheads="1"/>
            </p:cNvSpPr>
            <p:nvPr/>
          </p:nvSpPr>
          <p:spPr bwMode="auto">
            <a:xfrm>
              <a:off x="1417709" y="1465050"/>
              <a:ext cx="271655" cy="8898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dirty="0">
                <a:solidFill>
                  <a:srgbClr val="000000"/>
                </a:solidFill>
                <a:latin typeface="Calibri" panose="020F0502020204030204" pitchFamily="34" charset="0"/>
              </a:endParaRPr>
            </a:p>
          </p:txBody>
        </p:sp>
        <p:sp>
          <p:nvSpPr>
            <p:cNvPr id="328841" name="Oval 829"/>
            <p:cNvSpPr>
              <a:spLocks noChangeArrowheads="1"/>
            </p:cNvSpPr>
            <p:nvPr/>
          </p:nvSpPr>
          <p:spPr bwMode="auto">
            <a:xfrm>
              <a:off x="1530501" y="1555623"/>
              <a:ext cx="42893" cy="365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42" name="Oval 830"/>
            <p:cNvSpPr>
              <a:spLocks noChangeArrowheads="1"/>
            </p:cNvSpPr>
            <p:nvPr/>
          </p:nvSpPr>
          <p:spPr bwMode="auto">
            <a:xfrm>
              <a:off x="1594046" y="1554035"/>
              <a:ext cx="44482" cy="3654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43" name="Oval 831"/>
            <p:cNvSpPr>
              <a:spLocks noChangeArrowheads="1"/>
            </p:cNvSpPr>
            <p:nvPr/>
          </p:nvSpPr>
          <p:spPr bwMode="auto">
            <a:xfrm>
              <a:off x="1462191" y="1555623"/>
              <a:ext cx="44482" cy="365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cxnSp>
          <p:nvCxnSpPr>
            <p:cNvPr id="364" name="Straight Connector 363"/>
            <p:cNvCxnSpPr>
              <a:stCxn id="328839" idx="0"/>
            </p:cNvCxnSpPr>
            <p:nvPr/>
          </p:nvCxnSpPr>
          <p:spPr>
            <a:xfrm flipH="1" flipV="1">
              <a:off x="1552742" y="1337929"/>
              <a:ext cx="0" cy="61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724" name="Group 395"/>
          <p:cNvGrpSpPr>
            <a:grpSpLocks/>
          </p:cNvGrpSpPr>
          <p:nvPr/>
        </p:nvGrpSpPr>
        <p:grpSpPr bwMode="auto">
          <a:xfrm>
            <a:off x="2963863" y="1039813"/>
            <a:ext cx="377825" cy="282575"/>
            <a:chOff x="1436996" y="1861007"/>
            <a:chExt cx="378093" cy="282844"/>
          </a:xfrm>
        </p:grpSpPr>
        <p:sp>
          <p:nvSpPr>
            <p:cNvPr id="328833" name="Rectangle 825"/>
            <p:cNvSpPr>
              <a:spLocks noChangeArrowheads="1"/>
            </p:cNvSpPr>
            <p:nvPr/>
          </p:nvSpPr>
          <p:spPr bwMode="auto">
            <a:xfrm>
              <a:off x="1436996" y="1922978"/>
              <a:ext cx="378093" cy="2208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34" name="Oval 828"/>
            <p:cNvSpPr>
              <a:spLocks noChangeArrowheads="1"/>
            </p:cNvSpPr>
            <p:nvPr/>
          </p:nvSpPr>
          <p:spPr bwMode="auto">
            <a:xfrm>
              <a:off x="1491009" y="1988128"/>
              <a:ext cx="271655" cy="8898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dirty="0">
                <a:solidFill>
                  <a:srgbClr val="000000"/>
                </a:solidFill>
                <a:latin typeface="Calibri" panose="020F0502020204030204" pitchFamily="34" charset="0"/>
              </a:endParaRPr>
            </a:p>
          </p:txBody>
        </p:sp>
        <p:sp>
          <p:nvSpPr>
            <p:cNvPr id="328835" name="Oval 829"/>
            <p:cNvSpPr>
              <a:spLocks noChangeArrowheads="1"/>
            </p:cNvSpPr>
            <p:nvPr/>
          </p:nvSpPr>
          <p:spPr bwMode="auto">
            <a:xfrm>
              <a:off x="1603801" y="2078701"/>
              <a:ext cx="42893" cy="365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36" name="Oval 830"/>
            <p:cNvSpPr>
              <a:spLocks noChangeArrowheads="1"/>
            </p:cNvSpPr>
            <p:nvPr/>
          </p:nvSpPr>
          <p:spPr bwMode="auto">
            <a:xfrm>
              <a:off x="1667346" y="2077113"/>
              <a:ext cx="44482" cy="3654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37" name="Oval 831"/>
            <p:cNvSpPr>
              <a:spLocks noChangeArrowheads="1"/>
            </p:cNvSpPr>
            <p:nvPr/>
          </p:nvSpPr>
          <p:spPr bwMode="auto">
            <a:xfrm>
              <a:off x="1535491" y="2078701"/>
              <a:ext cx="44482" cy="365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cxnSp>
          <p:nvCxnSpPr>
            <p:cNvPr id="373" name="Straight Connector 372"/>
            <p:cNvCxnSpPr>
              <a:stCxn id="328833" idx="0"/>
            </p:cNvCxnSpPr>
            <p:nvPr/>
          </p:nvCxnSpPr>
          <p:spPr>
            <a:xfrm flipH="1" flipV="1">
              <a:off x="1626042" y="1861007"/>
              <a:ext cx="0" cy="61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725" name="Group 375"/>
          <p:cNvGrpSpPr>
            <a:grpSpLocks/>
          </p:cNvGrpSpPr>
          <p:nvPr/>
        </p:nvGrpSpPr>
        <p:grpSpPr bwMode="auto">
          <a:xfrm>
            <a:off x="6191250" y="1003300"/>
            <a:ext cx="379413" cy="282575"/>
            <a:chOff x="1363696" y="1337929"/>
            <a:chExt cx="378093" cy="282844"/>
          </a:xfrm>
        </p:grpSpPr>
        <p:sp>
          <p:nvSpPr>
            <p:cNvPr id="328824" name="Rectangle 825"/>
            <p:cNvSpPr>
              <a:spLocks noChangeArrowheads="1"/>
            </p:cNvSpPr>
            <p:nvPr/>
          </p:nvSpPr>
          <p:spPr bwMode="auto">
            <a:xfrm>
              <a:off x="1363696" y="1399901"/>
              <a:ext cx="378093" cy="22087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25" name="Oval 828"/>
            <p:cNvSpPr>
              <a:spLocks noChangeArrowheads="1"/>
            </p:cNvSpPr>
            <p:nvPr/>
          </p:nvSpPr>
          <p:spPr bwMode="auto">
            <a:xfrm>
              <a:off x="1417483" y="1465050"/>
              <a:ext cx="272100" cy="8898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dirty="0">
                <a:solidFill>
                  <a:srgbClr val="000000"/>
                </a:solidFill>
                <a:latin typeface="Calibri" panose="020F0502020204030204" pitchFamily="34" charset="0"/>
              </a:endParaRPr>
            </a:p>
          </p:txBody>
        </p:sp>
        <p:sp>
          <p:nvSpPr>
            <p:cNvPr id="328826" name="Oval 829"/>
            <p:cNvSpPr>
              <a:spLocks noChangeArrowheads="1"/>
            </p:cNvSpPr>
            <p:nvPr/>
          </p:nvSpPr>
          <p:spPr bwMode="auto">
            <a:xfrm>
              <a:off x="1529804" y="1555624"/>
              <a:ext cx="44295" cy="3654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27" name="Oval 830"/>
            <p:cNvSpPr>
              <a:spLocks noChangeArrowheads="1"/>
            </p:cNvSpPr>
            <p:nvPr/>
          </p:nvSpPr>
          <p:spPr bwMode="auto">
            <a:xfrm>
              <a:off x="1594665" y="1554035"/>
              <a:ext cx="44295" cy="365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28" name="Oval 831"/>
            <p:cNvSpPr>
              <a:spLocks noChangeArrowheads="1"/>
            </p:cNvSpPr>
            <p:nvPr/>
          </p:nvSpPr>
          <p:spPr bwMode="auto">
            <a:xfrm>
              <a:off x="1463361" y="1555624"/>
              <a:ext cx="42713" cy="3654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grpSp>
          <p:nvGrpSpPr>
            <p:cNvPr id="328829" name="Group 832"/>
            <p:cNvGrpSpPr>
              <a:grpSpLocks/>
            </p:cNvGrpSpPr>
            <p:nvPr/>
          </p:nvGrpSpPr>
          <p:grpSpPr bwMode="auto">
            <a:xfrm>
              <a:off x="1363696" y="1399361"/>
              <a:ext cx="378093" cy="221412"/>
              <a:chOff x="1536" y="1488"/>
              <a:chExt cx="252" cy="173"/>
            </a:xfrm>
          </p:grpSpPr>
          <p:sp>
            <p:nvSpPr>
              <p:cNvPr id="328831" name="Line 833"/>
              <p:cNvSpPr>
                <a:spLocks noChangeShapeType="1"/>
              </p:cNvSpPr>
              <p:nvPr/>
            </p:nvSpPr>
            <p:spPr bwMode="auto">
              <a:xfrm>
                <a:off x="1536" y="1488"/>
                <a:ext cx="252"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28832" name="Line 834"/>
              <p:cNvSpPr>
                <a:spLocks noChangeShapeType="1"/>
              </p:cNvSpPr>
              <p:nvPr/>
            </p:nvSpPr>
            <p:spPr bwMode="auto">
              <a:xfrm flipV="1">
                <a:off x="1536" y="1488"/>
                <a:ext cx="252"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cxnSp>
          <p:nvCxnSpPr>
            <p:cNvPr id="383" name="Straight Connector 382"/>
            <p:cNvCxnSpPr>
              <a:stCxn id="328824" idx="0"/>
            </p:cNvCxnSpPr>
            <p:nvPr/>
          </p:nvCxnSpPr>
          <p:spPr>
            <a:xfrm flipH="1" flipV="1">
              <a:off x="1551952" y="1337929"/>
              <a:ext cx="1581" cy="619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726" name="Group 385"/>
          <p:cNvGrpSpPr>
            <a:grpSpLocks/>
          </p:cNvGrpSpPr>
          <p:nvPr/>
        </p:nvGrpSpPr>
        <p:grpSpPr bwMode="auto">
          <a:xfrm>
            <a:off x="3598863" y="1036638"/>
            <a:ext cx="379412" cy="282575"/>
            <a:chOff x="1363696" y="1337929"/>
            <a:chExt cx="378093" cy="282844"/>
          </a:xfrm>
        </p:grpSpPr>
        <p:sp>
          <p:nvSpPr>
            <p:cNvPr id="328815" name="Rectangle 825"/>
            <p:cNvSpPr>
              <a:spLocks noChangeArrowheads="1"/>
            </p:cNvSpPr>
            <p:nvPr/>
          </p:nvSpPr>
          <p:spPr bwMode="auto">
            <a:xfrm>
              <a:off x="1363696" y="1399900"/>
              <a:ext cx="378093" cy="22087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16" name="Oval 828"/>
            <p:cNvSpPr>
              <a:spLocks noChangeArrowheads="1"/>
            </p:cNvSpPr>
            <p:nvPr/>
          </p:nvSpPr>
          <p:spPr bwMode="auto">
            <a:xfrm>
              <a:off x="1417483" y="1465050"/>
              <a:ext cx="272101" cy="88985"/>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dirty="0">
                <a:solidFill>
                  <a:srgbClr val="000000"/>
                </a:solidFill>
                <a:latin typeface="Calibri" panose="020F0502020204030204" pitchFamily="34" charset="0"/>
              </a:endParaRPr>
            </a:p>
          </p:txBody>
        </p:sp>
        <p:sp>
          <p:nvSpPr>
            <p:cNvPr id="328817" name="Oval 829"/>
            <p:cNvSpPr>
              <a:spLocks noChangeArrowheads="1"/>
            </p:cNvSpPr>
            <p:nvPr/>
          </p:nvSpPr>
          <p:spPr bwMode="auto">
            <a:xfrm>
              <a:off x="1529804" y="1555623"/>
              <a:ext cx="44295" cy="365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18" name="Oval 830"/>
            <p:cNvSpPr>
              <a:spLocks noChangeArrowheads="1"/>
            </p:cNvSpPr>
            <p:nvPr/>
          </p:nvSpPr>
          <p:spPr bwMode="auto">
            <a:xfrm>
              <a:off x="1594665" y="1554035"/>
              <a:ext cx="44295" cy="36547"/>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sp>
          <p:nvSpPr>
            <p:cNvPr id="328819" name="Oval 831"/>
            <p:cNvSpPr>
              <a:spLocks noChangeArrowheads="1"/>
            </p:cNvSpPr>
            <p:nvPr/>
          </p:nvSpPr>
          <p:spPr bwMode="auto">
            <a:xfrm>
              <a:off x="1463360" y="1555623"/>
              <a:ext cx="42714" cy="36548"/>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ltLang="en-US" dirty="0">
                <a:solidFill>
                  <a:srgbClr val="000000"/>
                </a:solidFill>
                <a:latin typeface="Calibri" panose="020F0502020204030204" pitchFamily="34" charset="0"/>
              </a:endParaRPr>
            </a:p>
          </p:txBody>
        </p:sp>
        <p:grpSp>
          <p:nvGrpSpPr>
            <p:cNvPr id="328820" name="Group 832"/>
            <p:cNvGrpSpPr>
              <a:grpSpLocks/>
            </p:cNvGrpSpPr>
            <p:nvPr/>
          </p:nvGrpSpPr>
          <p:grpSpPr bwMode="auto">
            <a:xfrm>
              <a:off x="1363696" y="1399361"/>
              <a:ext cx="378093" cy="221412"/>
              <a:chOff x="1536" y="1488"/>
              <a:chExt cx="252" cy="173"/>
            </a:xfrm>
          </p:grpSpPr>
          <p:sp>
            <p:nvSpPr>
              <p:cNvPr id="328822" name="Line 833"/>
              <p:cNvSpPr>
                <a:spLocks noChangeShapeType="1"/>
              </p:cNvSpPr>
              <p:nvPr/>
            </p:nvSpPr>
            <p:spPr bwMode="auto">
              <a:xfrm>
                <a:off x="1536" y="1488"/>
                <a:ext cx="252"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328823" name="Line 834"/>
              <p:cNvSpPr>
                <a:spLocks noChangeShapeType="1"/>
              </p:cNvSpPr>
              <p:nvPr/>
            </p:nvSpPr>
            <p:spPr bwMode="auto">
              <a:xfrm flipV="1">
                <a:off x="1536" y="1488"/>
                <a:ext cx="252" cy="17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cxnSp>
          <p:nvCxnSpPr>
            <p:cNvPr id="393" name="Straight Connector 392"/>
            <p:cNvCxnSpPr>
              <a:stCxn id="328815" idx="0"/>
            </p:cNvCxnSpPr>
            <p:nvPr/>
          </p:nvCxnSpPr>
          <p:spPr>
            <a:xfrm flipH="1" flipV="1">
              <a:off x="1551951" y="1337929"/>
              <a:ext cx="1582" cy="619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28727" name="TextBox 413"/>
          <p:cNvSpPr txBox="1">
            <a:spLocks noChangeArrowheads="1"/>
          </p:cNvSpPr>
          <p:nvPr/>
        </p:nvSpPr>
        <p:spPr bwMode="auto">
          <a:xfrm>
            <a:off x="4651375" y="2095500"/>
            <a:ext cx="2809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hangingPunct="1"/>
            <a:r>
              <a:rPr lang="en-US" altLang="en-US" sz="1400" b="1" dirty="0">
                <a:solidFill>
                  <a:srgbClr val="000000"/>
                </a:solidFill>
                <a:latin typeface="Calibri" panose="020F0502020204030204" pitchFamily="34" charset="0"/>
              </a:rPr>
              <a:t>LRP</a:t>
            </a:r>
          </a:p>
        </p:txBody>
      </p:sp>
      <p:sp>
        <p:nvSpPr>
          <p:cNvPr id="328728" name="TextBox 427"/>
          <p:cNvSpPr txBox="1">
            <a:spLocks noChangeArrowheads="1"/>
          </p:cNvSpPr>
          <p:nvPr/>
        </p:nvSpPr>
        <p:spPr bwMode="auto">
          <a:xfrm>
            <a:off x="5881688" y="4622800"/>
            <a:ext cx="369887" cy="214313"/>
          </a:xfrm>
          <a:prstGeom prst="rect">
            <a:avLst/>
          </a:prstGeom>
          <a:solidFill>
            <a:schemeClr val="bg1"/>
          </a:solidFill>
          <a:ln w="9525">
            <a:solidFill>
              <a:schemeClr val="tx1"/>
            </a:solidFill>
            <a:miter lim="800000"/>
            <a:headEnd/>
            <a:tailEnd/>
          </a:ln>
        </p:spPr>
        <p:txBody>
          <a:bodyPr>
            <a:spAutoFit/>
          </a:bodyPr>
          <a:lstStyle/>
          <a:p>
            <a:pPr eaLnBrk="1" hangingPunct="1"/>
            <a:r>
              <a:rPr lang="en-US" altLang="en-US" sz="800" dirty="0">
                <a:solidFill>
                  <a:srgbClr val="000000"/>
                </a:solidFill>
                <a:latin typeface="Calibri" panose="020F0502020204030204" pitchFamily="34" charset="0"/>
              </a:rPr>
              <a:t>BSB</a:t>
            </a:r>
          </a:p>
        </p:txBody>
      </p:sp>
      <p:sp>
        <p:nvSpPr>
          <p:cNvPr id="328729" name="TextBox 428"/>
          <p:cNvSpPr txBox="1">
            <a:spLocks noChangeArrowheads="1"/>
          </p:cNvSpPr>
          <p:nvPr/>
        </p:nvSpPr>
        <p:spPr bwMode="auto">
          <a:xfrm>
            <a:off x="5203825" y="3432175"/>
            <a:ext cx="369888" cy="215900"/>
          </a:xfrm>
          <a:prstGeom prst="rect">
            <a:avLst/>
          </a:prstGeom>
          <a:solidFill>
            <a:schemeClr val="bg1"/>
          </a:solidFill>
          <a:ln w="9525">
            <a:solidFill>
              <a:schemeClr val="tx1"/>
            </a:solidFill>
            <a:miter lim="800000"/>
            <a:headEnd/>
            <a:tailEnd/>
          </a:ln>
        </p:spPr>
        <p:txBody>
          <a:bodyPr>
            <a:spAutoFit/>
          </a:bodyPr>
          <a:lstStyle/>
          <a:p>
            <a:pPr eaLnBrk="1" hangingPunct="1"/>
            <a:r>
              <a:rPr lang="en-US" altLang="en-US" sz="800" dirty="0">
                <a:solidFill>
                  <a:srgbClr val="000000"/>
                </a:solidFill>
                <a:latin typeface="Calibri" panose="020F0502020204030204" pitchFamily="34" charset="0"/>
              </a:rPr>
              <a:t>FSC</a:t>
            </a:r>
          </a:p>
        </p:txBody>
      </p:sp>
      <p:sp>
        <p:nvSpPr>
          <p:cNvPr id="430" name="Block Arc 429"/>
          <p:cNvSpPr/>
          <p:nvPr/>
        </p:nvSpPr>
        <p:spPr>
          <a:xfrm>
            <a:off x="3130550" y="1419225"/>
            <a:ext cx="3870325" cy="820738"/>
          </a:xfrm>
          <a:prstGeom prst="blockArc">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lang="en-US" sz="1200" dirty="0">
                <a:solidFill>
                  <a:prstClr val="black"/>
                </a:solidFill>
              </a:rPr>
              <a:t>COMPANY ECHELON TRAINS</a:t>
            </a:r>
          </a:p>
        </p:txBody>
      </p:sp>
      <p:grpSp>
        <p:nvGrpSpPr>
          <p:cNvPr id="328731" name="Group 3"/>
          <p:cNvGrpSpPr>
            <a:grpSpLocks/>
          </p:cNvGrpSpPr>
          <p:nvPr/>
        </p:nvGrpSpPr>
        <p:grpSpPr bwMode="auto">
          <a:xfrm>
            <a:off x="7131050" y="1228725"/>
            <a:ext cx="1946275" cy="1638300"/>
            <a:chOff x="7189876" y="1325402"/>
            <a:chExt cx="1947192" cy="1277037"/>
          </a:xfrm>
        </p:grpSpPr>
        <p:sp>
          <p:nvSpPr>
            <p:cNvPr id="2" name="TextBox 1"/>
            <p:cNvSpPr txBox="1"/>
            <p:nvPr/>
          </p:nvSpPr>
          <p:spPr>
            <a:xfrm>
              <a:off x="7189876" y="1325402"/>
              <a:ext cx="1947192" cy="197990"/>
            </a:xfrm>
            <a:prstGeom prst="rect">
              <a:avLst/>
            </a:prstGeom>
            <a:noFill/>
          </p:spPr>
          <p:txBody>
            <a:bodyPr>
              <a:spAutoFit/>
            </a:bodyPr>
            <a:lstStyle/>
            <a:p>
              <a:pPr algn="ctr" eaLnBrk="1" fontAlgn="auto" hangingPunct="1">
                <a:spcBef>
                  <a:spcPts val="0"/>
                </a:spcBef>
                <a:spcAft>
                  <a:spcPts val="0"/>
                </a:spcAft>
                <a:defRPr/>
              </a:pPr>
              <a:r>
                <a:rPr lang="en-US" sz="1050" b="1" dirty="0">
                  <a:solidFill>
                    <a:prstClr val="black"/>
                  </a:solidFill>
                  <a:latin typeface="Calibri" panose="020F0502020204030204"/>
                </a:rPr>
                <a:t>FLD MAINT TM INF (x2)</a:t>
              </a:r>
            </a:p>
          </p:txBody>
        </p:sp>
        <p:sp>
          <p:nvSpPr>
            <p:cNvPr id="328813" name="TextBox 218"/>
            <p:cNvSpPr txBox="1">
              <a:spLocks noChangeAspect="1"/>
            </p:cNvSpPr>
            <p:nvPr/>
          </p:nvSpPr>
          <p:spPr bwMode="auto">
            <a:xfrm>
              <a:off x="7332818" y="1512256"/>
              <a:ext cx="783007" cy="1090183"/>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PERSONNEL:</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1-E7,91M</a:t>
              </a:r>
            </a:p>
            <a:p>
              <a:pPr eaLnBrk="1" hangingPunct="1"/>
              <a:r>
                <a:rPr lang="en-US" altLang="en-US" sz="800" dirty="0">
                  <a:solidFill>
                    <a:srgbClr val="000000"/>
                  </a:solidFill>
                  <a:latin typeface="Calibri" panose="020F0502020204030204" pitchFamily="34" charset="0"/>
                </a:rPr>
                <a:t>1-E6,91M</a:t>
              </a:r>
            </a:p>
            <a:p>
              <a:pPr eaLnBrk="1" hangingPunct="1"/>
              <a:r>
                <a:rPr lang="en-US" altLang="en-US" sz="800" dirty="0">
                  <a:solidFill>
                    <a:srgbClr val="000000"/>
                  </a:solidFill>
                  <a:latin typeface="Calibri" panose="020F0502020204030204" pitchFamily="34" charset="0"/>
                </a:rPr>
                <a:t>2-E5,91MH8</a:t>
              </a:r>
            </a:p>
            <a:p>
              <a:pPr eaLnBrk="1" hangingPunct="1"/>
              <a:r>
                <a:rPr lang="en-US" altLang="en-US" sz="800" dirty="0">
                  <a:solidFill>
                    <a:srgbClr val="000000"/>
                  </a:solidFill>
                  <a:latin typeface="Calibri" panose="020F0502020204030204" pitchFamily="34" charset="0"/>
                </a:rPr>
                <a:t>1-E5,91M</a:t>
              </a:r>
            </a:p>
            <a:p>
              <a:pPr eaLnBrk="1" hangingPunct="1"/>
              <a:r>
                <a:rPr lang="en-US" altLang="en-US" sz="800" dirty="0">
                  <a:solidFill>
                    <a:srgbClr val="000000"/>
                  </a:solidFill>
                  <a:latin typeface="Calibri" panose="020F0502020204030204" pitchFamily="34" charset="0"/>
                </a:rPr>
                <a:t>1-E4,91MH8</a:t>
              </a:r>
            </a:p>
            <a:p>
              <a:pPr eaLnBrk="1" hangingPunct="1"/>
              <a:r>
                <a:rPr lang="en-US" altLang="en-US" sz="800" dirty="0">
                  <a:solidFill>
                    <a:srgbClr val="000000"/>
                  </a:solidFill>
                  <a:latin typeface="Calibri" panose="020F0502020204030204" pitchFamily="34" charset="0"/>
                </a:rPr>
                <a:t>2-E4,91M</a:t>
              </a:r>
            </a:p>
            <a:p>
              <a:pPr eaLnBrk="1" hangingPunct="1"/>
              <a:r>
                <a:rPr lang="en-US" altLang="en-US" sz="800" dirty="0">
                  <a:solidFill>
                    <a:srgbClr val="000000"/>
                  </a:solidFill>
                  <a:latin typeface="Calibri" panose="020F0502020204030204" pitchFamily="34" charset="0"/>
                </a:rPr>
                <a:t>1-E4,92A</a:t>
              </a:r>
            </a:p>
            <a:p>
              <a:pPr eaLnBrk="1" hangingPunct="1"/>
              <a:r>
                <a:rPr lang="en-US" altLang="en-US" sz="800" dirty="0">
                  <a:solidFill>
                    <a:srgbClr val="000000"/>
                  </a:solidFill>
                  <a:latin typeface="Calibri" panose="020F0502020204030204" pitchFamily="34" charset="0"/>
                </a:rPr>
                <a:t>1-E3,91MH8</a:t>
              </a:r>
            </a:p>
            <a:p>
              <a:pPr eaLnBrk="1" hangingPunct="1"/>
              <a:r>
                <a:rPr lang="en-US" altLang="en-US" sz="800" dirty="0">
                  <a:solidFill>
                    <a:srgbClr val="000000"/>
                  </a:solidFill>
                  <a:latin typeface="Calibri" panose="020F0502020204030204" pitchFamily="34" charset="0"/>
                </a:rPr>
                <a:t>1-E3,91M</a:t>
              </a:r>
            </a:p>
          </p:txBody>
        </p:sp>
        <p:sp>
          <p:nvSpPr>
            <p:cNvPr id="328814" name="TextBox 219"/>
            <p:cNvSpPr txBox="1">
              <a:spLocks noChangeAspect="1"/>
            </p:cNvSpPr>
            <p:nvPr/>
          </p:nvSpPr>
          <p:spPr bwMode="auto">
            <a:xfrm>
              <a:off x="8209531" y="1519680"/>
              <a:ext cx="927537" cy="998613"/>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EQUIPMENT:</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2-JCR-LOG</a:t>
              </a:r>
            </a:p>
            <a:p>
              <a:pPr eaLnBrk="1" hangingPunct="1"/>
              <a:r>
                <a:rPr lang="en-US" altLang="en-US" sz="800" dirty="0">
                  <a:solidFill>
                    <a:srgbClr val="000000"/>
                  </a:solidFill>
                  <a:latin typeface="Calibri" panose="020F0502020204030204" pitchFamily="34" charset="0"/>
                </a:rPr>
                <a:t>1-SAMS-1E</a:t>
              </a:r>
            </a:p>
            <a:p>
              <a:pPr eaLnBrk="1" hangingPunct="1"/>
              <a:r>
                <a:rPr lang="en-US" altLang="en-US" sz="800" dirty="0">
                  <a:solidFill>
                    <a:srgbClr val="000000"/>
                  </a:solidFill>
                  <a:latin typeface="Calibri" panose="020F0502020204030204" pitchFamily="34" charset="0"/>
                </a:rPr>
                <a:t>1-HMMWV</a:t>
              </a:r>
            </a:p>
            <a:p>
              <a:pPr eaLnBrk="1" hangingPunct="1"/>
              <a:r>
                <a:rPr lang="en-US" altLang="en-US" sz="800" dirty="0">
                  <a:solidFill>
                    <a:srgbClr val="000000"/>
                  </a:solidFill>
                  <a:latin typeface="Calibri" panose="020F0502020204030204" pitchFamily="34" charset="0"/>
                </a:rPr>
                <a:t>1-SECM</a:t>
              </a:r>
            </a:p>
            <a:p>
              <a:pPr eaLnBrk="1" hangingPunct="1"/>
              <a:r>
                <a:rPr lang="en-US" altLang="en-US" sz="800" dirty="0">
                  <a:solidFill>
                    <a:srgbClr val="000000"/>
                  </a:solidFill>
                  <a:latin typeface="Calibri" panose="020F0502020204030204" pitchFamily="34" charset="0"/>
                </a:rPr>
                <a:t>1-MTV w/TRL</a:t>
              </a:r>
            </a:p>
            <a:p>
              <a:pPr eaLnBrk="1" hangingPunct="1"/>
              <a:r>
                <a:rPr lang="en-US" altLang="en-US" sz="800" dirty="0">
                  <a:solidFill>
                    <a:srgbClr val="000000"/>
                  </a:solidFill>
                  <a:latin typeface="Calibri" panose="020F0502020204030204" pitchFamily="34" charset="0"/>
                </a:rPr>
                <a:t>1-PLS w/TRL</a:t>
              </a:r>
            </a:p>
            <a:p>
              <a:pPr eaLnBrk="1" hangingPunct="1"/>
              <a:r>
                <a:rPr lang="en-US" altLang="en-US" sz="800" dirty="0">
                  <a:solidFill>
                    <a:srgbClr val="000000"/>
                  </a:solidFill>
                  <a:latin typeface="Calibri" panose="020F0502020204030204" pitchFamily="34" charset="0"/>
                </a:rPr>
                <a:t>1-FRS</a:t>
              </a:r>
            </a:p>
            <a:p>
              <a:pPr eaLnBrk="1" hangingPunct="1"/>
              <a:r>
                <a:rPr lang="en-US" altLang="en-US" sz="800" dirty="0">
                  <a:solidFill>
                    <a:srgbClr val="000000"/>
                  </a:solidFill>
                  <a:latin typeface="Calibri" panose="020F0502020204030204" pitchFamily="34" charset="0"/>
                </a:rPr>
                <a:t>1-M88</a:t>
              </a:r>
            </a:p>
          </p:txBody>
        </p:sp>
      </p:grpSp>
      <p:grpSp>
        <p:nvGrpSpPr>
          <p:cNvPr id="328732" name="Group 220"/>
          <p:cNvGrpSpPr>
            <a:grpSpLocks/>
          </p:cNvGrpSpPr>
          <p:nvPr/>
        </p:nvGrpSpPr>
        <p:grpSpPr bwMode="auto">
          <a:xfrm>
            <a:off x="49213" y="1214438"/>
            <a:ext cx="1974850" cy="1557337"/>
            <a:chOff x="7161922" y="1262890"/>
            <a:chExt cx="1974342" cy="1208336"/>
          </a:xfrm>
        </p:grpSpPr>
        <p:sp>
          <p:nvSpPr>
            <p:cNvPr id="222" name="TextBox 221"/>
            <p:cNvSpPr txBox="1"/>
            <p:nvPr/>
          </p:nvSpPr>
          <p:spPr>
            <a:xfrm>
              <a:off x="7188902" y="1262890"/>
              <a:ext cx="1947362" cy="197078"/>
            </a:xfrm>
            <a:prstGeom prst="rect">
              <a:avLst/>
            </a:prstGeom>
            <a:noFill/>
          </p:spPr>
          <p:txBody>
            <a:bodyPr>
              <a:spAutoFit/>
            </a:bodyPr>
            <a:lstStyle/>
            <a:p>
              <a:pPr algn="ctr" eaLnBrk="1" fontAlgn="auto" hangingPunct="1">
                <a:spcBef>
                  <a:spcPts val="0"/>
                </a:spcBef>
                <a:spcAft>
                  <a:spcPts val="0"/>
                </a:spcAft>
                <a:defRPr/>
              </a:pPr>
              <a:r>
                <a:rPr lang="en-US" sz="1050" b="1" dirty="0">
                  <a:solidFill>
                    <a:prstClr val="black"/>
                  </a:solidFill>
                  <a:latin typeface="Calibri" panose="020F0502020204030204"/>
                </a:rPr>
                <a:t>FLD MAINT TM AR (x2)</a:t>
              </a:r>
            </a:p>
          </p:txBody>
        </p:sp>
        <p:sp>
          <p:nvSpPr>
            <p:cNvPr id="328810" name="TextBox 222"/>
            <p:cNvSpPr txBox="1">
              <a:spLocks noChangeAspect="1"/>
            </p:cNvSpPr>
            <p:nvPr/>
          </p:nvSpPr>
          <p:spPr bwMode="auto">
            <a:xfrm>
              <a:off x="7161922" y="1479676"/>
              <a:ext cx="926862" cy="921341"/>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PERSONNEL:</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1-E7,91A</a:t>
              </a:r>
            </a:p>
            <a:p>
              <a:pPr eaLnBrk="1" hangingPunct="1"/>
              <a:r>
                <a:rPr lang="en-US" altLang="en-US" sz="800" dirty="0">
                  <a:solidFill>
                    <a:srgbClr val="000000"/>
                  </a:solidFill>
                  <a:latin typeface="Calibri" panose="020F0502020204030204" pitchFamily="34" charset="0"/>
                </a:rPr>
                <a:t>1-E6,91A</a:t>
              </a:r>
            </a:p>
            <a:p>
              <a:pPr eaLnBrk="1" hangingPunct="1"/>
              <a:r>
                <a:rPr lang="en-US" altLang="en-US" sz="800" dirty="0">
                  <a:solidFill>
                    <a:srgbClr val="000000"/>
                  </a:solidFill>
                  <a:latin typeface="Calibri" panose="020F0502020204030204" pitchFamily="34" charset="0"/>
                </a:rPr>
                <a:t>3-E5,91AH8</a:t>
              </a:r>
            </a:p>
            <a:p>
              <a:pPr eaLnBrk="1" hangingPunct="1"/>
              <a:r>
                <a:rPr lang="en-US" altLang="en-US" sz="800" dirty="0">
                  <a:solidFill>
                    <a:srgbClr val="000000"/>
                  </a:solidFill>
                  <a:latin typeface="Calibri" panose="020F0502020204030204" pitchFamily="34" charset="0"/>
                </a:rPr>
                <a:t>1-E4,91AH8</a:t>
              </a:r>
            </a:p>
            <a:p>
              <a:pPr eaLnBrk="1" hangingPunct="1"/>
              <a:r>
                <a:rPr lang="en-US" altLang="en-US" sz="800" dirty="0">
                  <a:solidFill>
                    <a:srgbClr val="000000"/>
                  </a:solidFill>
                  <a:latin typeface="Calibri" panose="020F0502020204030204" pitchFamily="34" charset="0"/>
                </a:rPr>
                <a:t>2-E1-4,91A</a:t>
              </a:r>
            </a:p>
            <a:p>
              <a:pPr eaLnBrk="1" hangingPunct="1"/>
              <a:r>
                <a:rPr lang="en-US" altLang="en-US" sz="800" dirty="0">
                  <a:solidFill>
                    <a:srgbClr val="000000"/>
                  </a:solidFill>
                  <a:latin typeface="Calibri" panose="020F0502020204030204" pitchFamily="34" charset="0"/>
                </a:rPr>
                <a:t>3-E3,91AK4</a:t>
              </a:r>
            </a:p>
            <a:p>
              <a:pPr eaLnBrk="1" hangingPunct="1"/>
              <a:r>
                <a:rPr lang="en-US" altLang="en-US" sz="800" dirty="0">
                  <a:solidFill>
                    <a:srgbClr val="000000"/>
                  </a:solidFill>
                  <a:latin typeface="Calibri" panose="020F0502020204030204" pitchFamily="34" charset="0"/>
                </a:rPr>
                <a:t>1-E4,92A</a:t>
              </a:r>
            </a:p>
          </p:txBody>
        </p:sp>
        <p:sp>
          <p:nvSpPr>
            <p:cNvPr id="328811" name="TextBox 225"/>
            <p:cNvSpPr txBox="1">
              <a:spLocks noChangeAspect="1"/>
            </p:cNvSpPr>
            <p:nvPr/>
          </p:nvSpPr>
          <p:spPr bwMode="auto">
            <a:xfrm>
              <a:off x="8176073" y="1479676"/>
              <a:ext cx="926862" cy="991550"/>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EQUIPMENT:</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2-JCR-LOG</a:t>
              </a:r>
            </a:p>
            <a:p>
              <a:pPr eaLnBrk="1" hangingPunct="1"/>
              <a:r>
                <a:rPr lang="en-US" altLang="en-US" sz="800" dirty="0">
                  <a:solidFill>
                    <a:srgbClr val="000000"/>
                  </a:solidFill>
                  <a:latin typeface="Calibri" panose="020F0502020204030204" pitchFamily="34" charset="0"/>
                </a:rPr>
                <a:t>1-SAMS-1E</a:t>
              </a:r>
            </a:p>
            <a:p>
              <a:pPr eaLnBrk="1" hangingPunct="1"/>
              <a:r>
                <a:rPr lang="en-US" altLang="en-US" sz="800" dirty="0">
                  <a:solidFill>
                    <a:srgbClr val="000000"/>
                  </a:solidFill>
                  <a:latin typeface="Calibri" panose="020F0502020204030204" pitchFamily="34" charset="0"/>
                </a:rPr>
                <a:t>2-HMMWV</a:t>
              </a:r>
            </a:p>
            <a:p>
              <a:pPr eaLnBrk="1" hangingPunct="1"/>
              <a:r>
                <a:rPr lang="en-US" altLang="en-US" sz="800" dirty="0">
                  <a:solidFill>
                    <a:srgbClr val="000000"/>
                  </a:solidFill>
                  <a:latin typeface="Calibri" panose="020F0502020204030204" pitchFamily="34" charset="0"/>
                </a:rPr>
                <a:t>1-SECM</a:t>
              </a:r>
            </a:p>
            <a:p>
              <a:pPr eaLnBrk="1" hangingPunct="1"/>
              <a:r>
                <a:rPr lang="en-US" altLang="en-US" sz="800" dirty="0">
                  <a:solidFill>
                    <a:srgbClr val="000000"/>
                  </a:solidFill>
                  <a:latin typeface="Calibri" panose="020F0502020204030204" pitchFamily="34" charset="0"/>
                </a:rPr>
                <a:t>1-MTV w/TRL</a:t>
              </a:r>
            </a:p>
            <a:p>
              <a:pPr eaLnBrk="1" hangingPunct="1"/>
              <a:r>
                <a:rPr lang="en-US" altLang="en-US" sz="800" dirty="0">
                  <a:solidFill>
                    <a:srgbClr val="000000"/>
                  </a:solidFill>
                  <a:latin typeface="Calibri" panose="020F0502020204030204" pitchFamily="34" charset="0"/>
                </a:rPr>
                <a:t>1-PLS w/TRL</a:t>
              </a:r>
            </a:p>
            <a:p>
              <a:pPr eaLnBrk="1" hangingPunct="1"/>
              <a:r>
                <a:rPr lang="en-US" altLang="en-US" sz="800" dirty="0">
                  <a:solidFill>
                    <a:srgbClr val="000000"/>
                  </a:solidFill>
                  <a:latin typeface="Calibri" panose="020F0502020204030204" pitchFamily="34" charset="0"/>
                </a:rPr>
                <a:t>1-FRSH</a:t>
              </a:r>
            </a:p>
            <a:p>
              <a:pPr eaLnBrk="1" hangingPunct="1"/>
              <a:r>
                <a:rPr lang="en-US" altLang="en-US" sz="800" dirty="0">
                  <a:solidFill>
                    <a:srgbClr val="000000"/>
                  </a:solidFill>
                  <a:latin typeface="Calibri" panose="020F0502020204030204" pitchFamily="34" charset="0"/>
                </a:rPr>
                <a:t>1-M88</a:t>
              </a:r>
            </a:p>
          </p:txBody>
        </p:sp>
      </p:grpSp>
      <p:grpSp>
        <p:nvGrpSpPr>
          <p:cNvPr id="328733" name="Group 226"/>
          <p:cNvGrpSpPr>
            <a:grpSpLocks/>
          </p:cNvGrpSpPr>
          <p:nvPr/>
        </p:nvGrpSpPr>
        <p:grpSpPr bwMode="auto">
          <a:xfrm>
            <a:off x="6948488" y="5159375"/>
            <a:ext cx="2128837" cy="1362075"/>
            <a:chOff x="6980228" y="1455505"/>
            <a:chExt cx="2129847" cy="1057368"/>
          </a:xfrm>
        </p:grpSpPr>
        <p:sp>
          <p:nvSpPr>
            <p:cNvPr id="328806" name="TextBox 227"/>
            <p:cNvSpPr txBox="1">
              <a:spLocks noChangeArrowheads="1"/>
            </p:cNvSpPr>
            <p:nvPr/>
          </p:nvSpPr>
          <p:spPr bwMode="auto">
            <a:xfrm>
              <a:off x="7162877" y="1455505"/>
              <a:ext cx="1947198" cy="214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200" b="1" dirty="0">
                  <a:solidFill>
                    <a:srgbClr val="000000"/>
                  </a:solidFill>
                  <a:latin typeface="Calibri" panose="020F0502020204030204" pitchFamily="34" charset="0"/>
                </a:rPr>
                <a:t>FTCP</a:t>
              </a:r>
            </a:p>
          </p:txBody>
        </p:sp>
        <p:sp>
          <p:nvSpPr>
            <p:cNvPr id="328807" name="TextBox 228"/>
            <p:cNvSpPr txBox="1">
              <a:spLocks noChangeAspect="1"/>
            </p:cNvSpPr>
            <p:nvPr/>
          </p:nvSpPr>
          <p:spPr bwMode="auto">
            <a:xfrm>
              <a:off x="6980228" y="1669936"/>
              <a:ext cx="1102248" cy="842937"/>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PERSONEL:</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1-FSC XO,O2,88A</a:t>
              </a:r>
            </a:p>
            <a:p>
              <a:pPr eaLnBrk="1" hangingPunct="1"/>
              <a:r>
                <a:rPr lang="en-US" altLang="en-US" sz="800" dirty="0">
                  <a:solidFill>
                    <a:srgbClr val="000000"/>
                  </a:solidFill>
                  <a:latin typeface="Calibri" panose="020F0502020204030204" pitchFamily="34" charset="0"/>
                </a:rPr>
                <a:t>1-MAINT CTL OFF, O2,91A, 1-E6,92Y, 1-E3,92Y1K, 1-E6,92G, 1-E4,89B, 1-E5,88M</a:t>
              </a:r>
            </a:p>
            <a:p>
              <a:pPr eaLnBrk="1" hangingPunct="1"/>
              <a:r>
                <a:rPr lang="en-US" altLang="en-US" sz="800" dirty="0">
                  <a:solidFill>
                    <a:srgbClr val="000000"/>
                  </a:solidFill>
                  <a:latin typeface="Calibri" panose="020F0502020204030204" pitchFamily="34" charset="0"/>
                </a:rPr>
                <a:t>1-E3,88M</a:t>
              </a:r>
            </a:p>
          </p:txBody>
        </p:sp>
        <p:sp>
          <p:nvSpPr>
            <p:cNvPr id="328808" name="TextBox 229"/>
            <p:cNvSpPr txBox="1">
              <a:spLocks noChangeAspect="1"/>
            </p:cNvSpPr>
            <p:nvPr/>
          </p:nvSpPr>
          <p:spPr bwMode="auto">
            <a:xfrm>
              <a:off x="8182535" y="1673634"/>
              <a:ext cx="927540" cy="754207"/>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EQUIPMENT:</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2-JCR-LOG</a:t>
              </a:r>
            </a:p>
            <a:p>
              <a:pPr eaLnBrk="1" hangingPunct="1"/>
              <a:r>
                <a:rPr lang="en-US" altLang="en-US" sz="800" dirty="0">
                  <a:solidFill>
                    <a:srgbClr val="000000"/>
                  </a:solidFill>
                  <a:latin typeface="Calibri" panose="020F0502020204030204" pitchFamily="34" charset="0"/>
                </a:rPr>
                <a:t>4-VRC-92F</a:t>
              </a:r>
            </a:p>
            <a:p>
              <a:pPr eaLnBrk="1" hangingPunct="1"/>
              <a:r>
                <a:rPr lang="en-US" altLang="en-US" sz="800" dirty="0">
                  <a:solidFill>
                    <a:srgbClr val="000000"/>
                  </a:solidFill>
                  <a:latin typeface="Calibri" panose="020F0502020204030204" pitchFamily="34" charset="0"/>
                </a:rPr>
                <a:t>2-HMMWV </a:t>
              </a:r>
              <a:r>
                <a:rPr lang="en-US" altLang="en-US" sz="700" dirty="0">
                  <a:solidFill>
                    <a:srgbClr val="000000"/>
                  </a:solidFill>
                  <a:latin typeface="Calibri" panose="020F0502020204030204" pitchFamily="34" charset="0"/>
                </a:rPr>
                <a:t>w/TRL</a:t>
              </a:r>
            </a:p>
            <a:p>
              <a:pPr eaLnBrk="1" hangingPunct="1"/>
              <a:r>
                <a:rPr lang="en-US" altLang="en-US" sz="800" dirty="0">
                  <a:solidFill>
                    <a:srgbClr val="000000"/>
                  </a:solidFill>
                  <a:latin typeface="Calibri" panose="020F0502020204030204" pitchFamily="34" charset="0"/>
                </a:rPr>
                <a:t>1-LMTV w/TRL</a:t>
              </a:r>
            </a:p>
            <a:p>
              <a:pPr eaLnBrk="1" hangingPunct="1"/>
              <a:r>
                <a:rPr lang="en-US" altLang="en-US" sz="800" dirty="0">
                  <a:solidFill>
                    <a:srgbClr val="000000"/>
                  </a:solidFill>
                  <a:latin typeface="Calibri" panose="020F0502020204030204" pitchFamily="34" charset="0"/>
                </a:rPr>
                <a:t>1-PLS w/TRL</a:t>
              </a:r>
            </a:p>
          </p:txBody>
        </p:sp>
      </p:grpSp>
      <p:grpSp>
        <p:nvGrpSpPr>
          <p:cNvPr id="328734" name="Group 5"/>
          <p:cNvGrpSpPr>
            <a:grpSpLocks/>
          </p:cNvGrpSpPr>
          <p:nvPr/>
        </p:nvGrpSpPr>
        <p:grpSpPr bwMode="auto">
          <a:xfrm>
            <a:off x="7105650" y="2971800"/>
            <a:ext cx="1966913" cy="2149475"/>
            <a:chOff x="7189932" y="3074521"/>
            <a:chExt cx="1966695" cy="2149211"/>
          </a:xfrm>
        </p:grpSpPr>
        <p:sp>
          <p:nvSpPr>
            <p:cNvPr id="328803" name="TextBox 2"/>
            <p:cNvSpPr txBox="1">
              <a:spLocks noChangeAspect="1"/>
            </p:cNvSpPr>
            <p:nvPr/>
          </p:nvSpPr>
          <p:spPr bwMode="auto">
            <a:xfrm>
              <a:off x="7332791" y="3309442"/>
              <a:ext cx="807948" cy="1298416"/>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PERSONNEL:</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BN S1</a:t>
              </a:r>
            </a:p>
            <a:p>
              <a:pPr eaLnBrk="1" hangingPunct="1"/>
              <a:r>
                <a:rPr lang="en-US" altLang="en-US" sz="800" dirty="0">
                  <a:solidFill>
                    <a:srgbClr val="000000"/>
                  </a:solidFill>
                  <a:latin typeface="Calibri" panose="020F0502020204030204" pitchFamily="34" charset="0"/>
                </a:rPr>
                <a:t>BN S4</a:t>
              </a:r>
            </a:p>
            <a:p>
              <a:pPr eaLnBrk="1" hangingPunct="1"/>
              <a:r>
                <a:rPr lang="en-US" altLang="en-US" sz="800" dirty="0">
                  <a:solidFill>
                    <a:srgbClr val="000000"/>
                  </a:solidFill>
                  <a:latin typeface="Calibri" panose="020F0502020204030204" pitchFamily="34" charset="0"/>
                </a:rPr>
                <a:t>FSC CDR</a:t>
              </a:r>
            </a:p>
            <a:p>
              <a:pPr eaLnBrk="1" hangingPunct="1"/>
              <a:r>
                <a:rPr lang="en-US" altLang="en-US" sz="800" dirty="0">
                  <a:solidFill>
                    <a:srgbClr val="000000"/>
                  </a:solidFill>
                  <a:latin typeface="Calibri" panose="020F0502020204030204" pitchFamily="34" charset="0"/>
                </a:rPr>
                <a:t>FSC 1SG</a:t>
              </a:r>
            </a:p>
            <a:p>
              <a:pPr eaLnBrk="1" hangingPunct="1"/>
              <a:r>
                <a:rPr lang="en-US" altLang="en-US" sz="800" dirty="0">
                  <a:solidFill>
                    <a:srgbClr val="000000"/>
                  </a:solidFill>
                  <a:latin typeface="Calibri" panose="020F0502020204030204" pitchFamily="34" charset="0"/>
                </a:rPr>
                <a:t>FIELD FEEDING SECTION</a:t>
              </a:r>
            </a:p>
            <a:p>
              <a:pPr eaLnBrk="1" hangingPunct="1"/>
              <a:r>
                <a:rPr lang="en-US" altLang="en-US" sz="800" dirty="0">
                  <a:solidFill>
                    <a:srgbClr val="000000"/>
                  </a:solidFill>
                  <a:latin typeface="Calibri" panose="020F0502020204030204" pitchFamily="34" charset="0"/>
                </a:rPr>
                <a:t>DISTRO PLT (-)</a:t>
              </a:r>
            </a:p>
            <a:p>
              <a:pPr eaLnBrk="1" hangingPunct="1"/>
              <a:r>
                <a:rPr lang="en-US" altLang="en-US" sz="800" dirty="0">
                  <a:solidFill>
                    <a:srgbClr val="000000"/>
                  </a:solidFill>
                  <a:latin typeface="Calibri" panose="020F0502020204030204" pitchFamily="34" charset="0"/>
                </a:rPr>
                <a:t>MAINT PLT (-)</a:t>
              </a:r>
            </a:p>
          </p:txBody>
        </p:sp>
        <p:sp>
          <p:nvSpPr>
            <p:cNvPr id="328804" name="TextBox 217"/>
            <p:cNvSpPr txBox="1">
              <a:spLocks noChangeAspect="1"/>
            </p:cNvSpPr>
            <p:nvPr/>
          </p:nvSpPr>
          <p:spPr bwMode="auto">
            <a:xfrm>
              <a:off x="8229630" y="3309442"/>
              <a:ext cx="926997" cy="1914290"/>
            </a:xfrm>
            <a:prstGeom prst="rect">
              <a:avLst/>
            </a:prstGeom>
            <a:solidFill>
              <a:schemeClr val="bg1"/>
            </a:solidFill>
            <a:ln w="12700">
              <a:solidFill>
                <a:schemeClr val="tx1"/>
              </a:solidFill>
              <a:miter lim="800000"/>
              <a:headEnd/>
              <a:tailEnd/>
            </a:ln>
          </p:spPr>
          <p:txBody>
            <a:bodyPr/>
            <a:lstStyle/>
            <a:p>
              <a:pPr eaLnBrk="1" hangingPunct="1"/>
              <a:r>
                <a:rPr lang="en-US" altLang="en-US" sz="800" b="1" u="sng" dirty="0">
                  <a:solidFill>
                    <a:srgbClr val="000000"/>
                  </a:solidFill>
                  <a:latin typeface="Calibri" panose="020F0502020204030204" pitchFamily="34" charset="0"/>
                </a:rPr>
                <a:t>EQUIPMENT:</a:t>
              </a:r>
            </a:p>
            <a:p>
              <a:pPr eaLnBrk="1" hangingPunct="1"/>
              <a:endParaRPr lang="en-US" altLang="en-US" sz="800" b="1" u="sng" dirty="0">
                <a:solidFill>
                  <a:srgbClr val="000000"/>
                </a:solidFill>
                <a:latin typeface="Calibri" panose="020F0502020204030204" pitchFamily="34" charset="0"/>
              </a:endParaRPr>
            </a:p>
            <a:p>
              <a:pPr eaLnBrk="1" hangingPunct="1"/>
              <a:r>
                <a:rPr lang="en-US" altLang="en-US" sz="800" dirty="0">
                  <a:solidFill>
                    <a:srgbClr val="000000"/>
                  </a:solidFill>
                  <a:latin typeface="Calibri" panose="020F0502020204030204" pitchFamily="34" charset="0"/>
                </a:rPr>
                <a:t>JCR TOC KIT</a:t>
              </a:r>
            </a:p>
            <a:p>
              <a:pPr eaLnBrk="1" hangingPunct="1"/>
              <a:r>
                <a:rPr lang="en-US" altLang="en-US" sz="800" dirty="0">
                  <a:solidFill>
                    <a:srgbClr val="000000"/>
                  </a:solidFill>
                  <a:latin typeface="Calibri" panose="020F0502020204030204" pitchFamily="34" charset="0"/>
                </a:rPr>
                <a:t>1-CK</a:t>
              </a:r>
            </a:p>
            <a:p>
              <a:pPr eaLnBrk="1" hangingPunct="1"/>
              <a:r>
                <a:rPr lang="en-US" altLang="en-US" sz="800" dirty="0">
                  <a:solidFill>
                    <a:srgbClr val="000000"/>
                  </a:solidFill>
                  <a:latin typeface="Calibri" panose="020F0502020204030204" pitchFamily="34" charset="0"/>
                </a:rPr>
                <a:t>1-MTRC</a:t>
              </a:r>
            </a:p>
            <a:p>
              <a:pPr eaLnBrk="1" hangingPunct="1"/>
              <a:r>
                <a:rPr lang="en-US" altLang="en-US" sz="800" dirty="0">
                  <a:solidFill>
                    <a:srgbClr val="000000"/>
                  </a:solidFill>
                  <a:latin typeface="Calibri" panose="020F0502020204030204" pitchFamily="34" charset="0"/>
                </a:rPr>
                <a:t>1-CAMEL</a:t>
              </a:r>
            </a:p>
            <a:p>
              <a:pPr eaLnBrk="1" hangingPunct="1"/>
              <a:r>
                <a:rPr lang="en-US" altLang="en-US" sz="800" dirty="0">
                  <a:solidFill>
                    <a:srgbClr val="000000"/>
                  </a:solidFill>
                  <a:latin typeface="Calibri" panose="020F0502020204030204" pitchFamily="34" charset="0"/>
                </a:rPr>
                <a:t>1-BUFFALO</a:t>
              </a:r>
            </a:p>
            <a:p>
              <a:pPr eaLnBrk="1" hangingPunct="1"/>
              <a:r>
                <a:rPr lang="en-US" altLang="en-US" sz="800" dirty="0">
                  <a:solidFill>
                    <a:srgbClr val="000000"/>
                  </a:solidFill>
                  <a:latin typeface="Calibri" panose="020F0502020204030204" pitchFamily="34" charset="0"/>
                </a:rPr>
                <a:t>ALL CLIII(B) </a:t>
              </a:r>
            </a:p>
            <a:p>
              <a:pPr eaLnBrk="1" hangingPunct="1"/>
              <a:r>
                <a:rPr lang="en-US" altLang="en-US" sz="800" dirty="0">
                  <a:solidFill>
                    <a:srgbClr val="000000"/>
                  </a:solidFill>
                  <a:latin typeface="Calibri" panose="020F0502020204030204" pitchFamily="34" charset="0"/>
                </a:rPr>
                <a:t>7-PLS w/TRL</a:t>
              </a:r>
            </a:p>
            <a:p>
              <a:pPr eaLnBrk="1" hangingPunct="1"/>
              <a:r>
                <a:rPr lang="en-US" altLang="en-US" sz="800" dirty="0">
                  <a:solidFill>
                    <a:srgbClr val="000000"/>
                  </a:solidFill>
                  <a:latin typeface="Calibri" panose="020F0502020204030204" pitchFamily="34" charset="0"/>
                </a:rPr>
                <a:t>4-LHS w/TRL</a:t>
              </a:r>
            </a:p>
            <a:p>
              <a:pPr eaLnBrk="1" hangingPunct="1"/>
              <a:r>
                <a:rPr lang="en-US" altLang="en-US" sz="800" dirty="0">
                  <a:solidFill>
                    <a:srgbClr val="000000"/>
                  </a:solidFill>
                  <a:latin typeface="Calibri" panose="020F0502020204030204" pitchFamily="34" charset="0"/>
                </a:rPr>
                <a:t>SATS + FRS</a:t>
              </a:r>
            </a:p>
            <a:p>
              <a:pPr eaLnBrk="1" hangingPunct="1"/>
              <a:r>
                <a:rPr lang="en-US" altLang="en-US" sz="800" dirty="0">
                  <a:solidFill>
                    <a:srgbClr val="000000"/>
                  </a:solidFill>
                  <a:latin typeface="Calibri" panose="020F0502020204030204" pitchFamily="34" charset="0"/>
                </a:rPr>
                <a:t>1-HEMT WRKR</a:t>
              </a:r>
            </a:p>
            <a:p>
              <a:pPr eaLnBrk="1" hangingPunct="1"/>
              <a:r>
                <a:rPr lang="en-US" altLang="en-US" sz="800" dirty="0">
                  <a:solidFill>
                    <a:srgbClr val="000000"/>
                  </a:solidFill>
                  <a:latin typeface="Calibri" panose="020F0502020204030204" pitchFamily="34" charset="0"/>
                </a:rPr>
                <a:t>2-LMTV WRKR</a:t>
              </a:r>
            </a:p>
            <a:p>
              <a:pPr eaLnBrk="1" hangingPunct="1"/>
              <a:r>
                <a:rPr lang="en-US" altLang="en-US" sz="800" dirty="0">
                  <a:solidFill>
                    <a:srgbClr val="000000"/>
                  </a:solidFill>
                  <a:latin typeface="Calibri" panose="020F0502020204030204" pitchFamily="34" charset="0"/>
                </a:rPr>
                <a:t>4-M88</a:t>
              </a:r>
            </a:p>
            <a:p>
              <a:pPr eaLnBrk="1" hangingPunct="1"/>
              <a:r>
                <a:rPr lang="en-US" altLang="en-US" sz="800" dirty="0">
                  <a:solidFill>
                    <a:srgbClr val="000000"/>
                  </a:solidFill>
                  <a:latin typeface="Calibri" panose="020F0502020204030204" pitchFamily="34" charset="0"/>
                </a:rPr>
                <a:t>VSAT</a:t>
              </a:r>
            </a:p>
            <a:p>
              <a:pPr eaLnBrk="1" hangingPunct="1"/>
              <a:endParaRPr lang="en-US" altLang="en-US" sz="800" dirty="0">
                <a:solidFill>
                  <a:srgbClr val="000000"/>
                </a:solidFill>
                <a:latin typeface="Calibri" panose="020F0502020204030204" pitchFamily="34" charset="0"/>
              </a:endParaRPr>
            </a:p>
            <a:p>
              <a:pPr eaLnBrk="1" hangingPunct="1"/>
              <a:endParaRPr lang="en-US" altLang="en-US" sz="800" dirty="0">
                <a:solidFill>
                  <a:srgbClr val="000000"/>
                </a:solidFill>
                <a:latin typeface="Calibri" panose="020F0502020204030204" pitchFamily="34" charset="0"/>
              </a:endParaRPr>
            </a:p>
          </p:txBody>
        </p:sp>
        <p:sp>
          <p:nvSpPr>
            <p:cNvPr id="328805" name="TextBox 230"/>
            <p:cNvSpPr txBox="1">
              <a:spLocks noChangeArrowheads="1"/>
            </p:cNvSpPr>
            <p:nvPr/>
          </p:nvSpPr>
          <p:spPr bwMode="auto">
            <a:xfrm>
              <a:off x="7189932" y="3074521"/>
              <a:ext cx="1947647" cy="27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200" b="1" dirty="0">
                  <a:solidFill>
                    <a:srgbClr val="000000"/>
                  </a:solidFill>
                  <a:latin typeface="Calibri" panose="020F0502020204030204" pitchFamily="34" charset="0"/>
                </a:rPr>
                <a:t>CTCP</a:t>
              </a:r>
            </a:p>
          </p:txBody>
        </p:sp>
      </p:grpSp>
      <p:grpSp>
        <p:nvGrpSpPr>
          <p:cNvPr id="328735" name="Group 13"/>
          <p:cNvGrpSpPr>
            <a:grpSpLocks noChangeAspect="1"/>
          </p:cNvGrpSpPr>
          <p:nvPr/>
        </p:nvGrpSpPr>
        <p:grpSpPr bwMode="auto">
          <a:xfrm>
            <a:off x="28575" y="3100388"/>
            <a:ext cx="2462213" cy="1712912"/>
            <a:chOff x="911943" y="3438591"/>
            <a:chExt cx="1977205" cy="1391707"/>
          </a:xfrm>
        </p:grpSpPr>
        <p:sp>
          <p:nvSpPr>
            <p:cNvPr id="328801" name="TextBox 8"/>
            <p:cNvSpPr txBox="1">
              <a:spLocks noChangeAspect="1"/>
            </p:cNvSpPr>
            <p:nvPr/>
          </p:nvSpPr>
          <p:spPr bwMode="auto">
            <a:xfrm>
              <a:off x="934889" y="3641091"/>
              <a:ext cx="1954259" cy="1189207"/>
            </a:xfrm>
            <a:prstGeom prst="rect">
              <a:avLst/>
            </a:prstGeom>
            <a:solidFill>
              <a:schemeClr val="bg1"/>
            </a:solidFill>
            <a:ln w="12700">
              <a:solidFill>
                <a:schemeClr val="tx1"/>
              </a:solidFill>
              <a:miter lim="800000"/>
              <a:headEnd/>
              <a:tailEnd/>
            </a:ln>
          </p:spPr>
          <p:txBody>
            <a:bodyPr tIns="91440" bIns="0"/>
            <a:lstStyle/>
            <a:p>
              <a:pPr eaLnBrk="1" hangingPunct="1"/>
              <a:r>
                <a:rPr lang="en-US" altLang="en-US" sz="900" b="1" u="sng" dirty="0">
                  <a:solidFill>
                    <a:srgbClr val="000000"/>
                  </a:solidFill>
                  <a:latin typeface="Calibri" panose="020F0502020204030204" pitchFamily="34" charset="0"/>
                </a:rPr>
                <a:t>TASK</a:t>
              </a:r>
              <a:r>
                <a:rPr lang="en-US" altLang="en-US" sz="900" b="1" dirty="0">
                  <a:solidFill>
                    <a:srgbClr val="000000"/>
                  </a:solidFill>
                  <a:latin typeface="Calibri" panose="020F0502020204030204" pitchFamily="34" charset="0"/>
                </a:rPr>
                <a:t>: </a:t>
              </a:r>
              <a:r>
                <a:rPr lang="en-US" altLang="en-US" sz="900" dirty="0">
                  <a:solidFill>
                    <a:srgbClr val="000000"/>
                  </a:solidFill>
                  <a:latin typeface="Calibri" panose="020F0502020204030204" pitchFamily="34" charset="0"/>
                </a:rPr>
                <a:t>The CTCP coordinates and executes sustainment operations between the FTCP and Company Trains</a:t>
              </a:r>
            </a:p>
            <a:p>
              <a:pPr eaLnBrk="1" hangingPunct="1"/>
              <a:endParaRPr lang="en-US" altLang="en-US" sz="900" dirty="0">
                <a:solidFill>
                  <a:srgbClr val="000000"/>
                </a:solidFill>
                <a:latin typeface="Calibri" panose="020F0502020204030204" pitchFamily="34" charset="0"/>
              </a:endParaRPr>
            </a:p>
            <a:p>
              <a:pPr eaLnBrk="1" hangingPunct="1"/>
              <a:r>
                <a:rPr lang="en-US" altLang="en-US" sz="900" b="1" u="sng" dirty="0">
                  <a:solidFill>
                    <a:srgbClr val="000000"/>
                  </a:solidFill>
                  <a:latin typeface="Calibri" panose="020F0502020204030204" pitchFamily="34" charset="0"/>
                </a:rPr>
                <a:t>PURPOSE</a:t>
              </a:r>
              <a:r>
                <a:rPr lang="en-US" altLang="en-US" sz="900" b="1" dirty="0">
                  <a:solidFill>
                    <a:srgbClr val="000000"/>
                  </a:solidFill>
                  <a:latin typeface="Calibri" panose="020F0502020204030204" pitchFamily="34" charset="0"/>
                </a:rPr>
                <a:t>: </a:t>
              </a:r>
              <a:r>
                <a:rPr lang="en-US" altLang="en-US" sz="900" dirty="0">
                  <a:solidFill>
                    <a:srgbClr val="000000"/>
                  </a:solidFill>
                  <a:latin typeface="Calibri" panose="020F0502020204030204" pitchFamily="34" charset="0"/>
                </a:rPr>
                <a:t>The CTCP is the closest sustainment node owned by the maneuver battalion to the Forward Line of Troops (FLOT) and serves as the forward focal point for all logistics functions for the maneuver battalion.</a:t>
              </a:r>
              <a:endParaRPr lang="en-US" altLang="en-US" sz="900" u="sng" dirty="0">
                <a:solidFill>
                  <a:srgbClr val="000000"/>
                </a:solidFill>
                <a:latin typeface="Calibri" panose="020F0502020204030204" pitchFamily="34" charset="0"/>
              </a:endParaRPr>
            </a:p>
          </p:txBody>
        </p:sp>
        <p:sp>
          <p:nvSpPr>
            <p:cNvPr id="328802" name="TextBox 231"/>
            <p:cNvSpPr txBox="1">
              <a:spLocks noChangeArrowheads="1"/>
            </p:cNvSpPr>
            <p:nvPr/>
          </p:nvSpPr>
          <p:spPr bwMode="auto">
            <a:xfrm>
              <a:off x="911943" y="3438591"/>
              <a:ext cx="1848450" cy="18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p>
              <a:pPr algn="ctr" eaLnBrk="1" hangingPunct="1"/>
              <a:r>
                <a:rPr lang="en-US" altLang="en-US" sz="1200" b="1" dirty="0">
                  <a:solidFill>
                    <a:srgbClr val="000000"/>
                  </a:solidFill>
                  <a:latin typeface="Calibri" panose="020F0502020204030204" pitchFamily="34" charset="0"/>
                </a:rPr>
                <a:t>CTCP</a:t>
              </a:r>
            </a:p>
          </p:txBody>
        </p:sp>
      </p:grpSp>
      <p:grpSp>
        <p:nvGrpSpPr>
          <p:cNvPr id="328736" name="Group 233"/>
          <p:cNvGrpSpPr>
            <a:grpSpLocks noChangeAspect="1"/>
          </p:cNvGrpSpPr>
          <p:nvPr/>
        </p:nvGrpSpPr>
        <p:grpSpPr bwMode="auto">
          <a:xfrm>
            <a:off x="-77788" y="5030788"/>
            <a:ext cx="2562226" cy="1481137"/>
            <a:chOff x="834179" y="3464627"/>
            <a:chExt cx="1893107" cy="1267172"/>
          </a:xfrm>
        </p:grpSpPr>
        <p:sp>
          <p:nvSpPr>
            <p:cNvPr id="328799" name="TextBox 234"/>
            <p:cNvSpPr txBox="1">
              <a:spLocks noChangeAspect="1"/>
            </p:cNvSpPr>
            <p:nvPr/>
          </p:nvSpPr>
          <p:spPr bwMode="auto">
            <a:xfrm>
              <a:off x="935052" y="3641189"/>
              <a:ext cx="1792234" cy="1090610"/>
            </a:xfrm>
            <a:prstGeom prst="rect">
              <a:avLst/>
            </a:prstGeom>
            <a:solidFill>
              <a:schemeClr val="bg1"/>
            </a:solidFill>
            <a:ln w="12700">
              <a:solidFill>
                <a:schemeClr val="tx1"/>
              </a:solidFill>
              <a:miter lim="800000"/>
              <a:headEnd/>
              <a:tailEnd/>
            </a:ln>
          </p:spPr>
          <p:txBody>
            <a:bodyPr tIns="91440" bIns="0"/>
            <a:lstStyle/>
            <a:p>
              <a:pPr eaLnBrk="1" hangingPunct="1"/>
              <a:r>
                <a:rPr lang="en-US" altLang="en-US" sz="900" b="1" u="sng" dirty="0">
                  <a:solidFill>
                    <a:srgbClr val="000000"/>
                  </a:solidFill>
                  <a:latin typeface="Calibri" panose="020F0502020204030204" pitchFamily="34" charset="0"/>
                </a:rPr>
                <a:t>TASK</a:t>
              </a:r>
              <a:r>
                <a:rPr lang="en-US" altLang="en-US" sz="900" b="1" dirty="0">
                  <a:solidFill>
                    <a:srgbClr val="000000"/>
                  </a:solidFill>
                  <a:latin typeface="Calibri" panose="020F0502020204030204" pitchFamily="34" charset="0"/>
                </a:rPr>
                <a:t>: </a:t>
              </a:r>
              <a:r>
                <a:rPr lang="en-US" altLang="en-US" sz="900" dirty="0">
                  <a:solidFill>
                    <a:srgbClr val="000000"/>
                  </a:solidFill>
                  <a:latin typeface="Calibri" panose="020F0502020204030204" pitchFamily="34" charset="0"/>
                </a:rPr>
                <a:t>The FTCP</a:t>
              </a:r>
              <a:r>
                <a:rPr lang="en-US" altLang="en-US" sz="900" b="1" dirty="0">
                  <a:solidFill>
                    <a:srgbClr val="000000"/>
                  </a:solidFill>
                  <a:latin typeface="Calibri" panose="020F0502020204030204" pitchFamily="34" charset="0"/>
                </a:rPr>
                <a:t> </a:t>
              </a:r>
              <a:r>
                <a:rPr lang="en-US" altLang="en-US" sz="900" dirty="0">
                  <a:solidFill>
                    <a:srgbClr val="000000"/>
                  </a:solidFill>
                  <a:latin typeface="Calibri" panose="020F0502020204030204" pitchFamily="34" charset="0"/>
                </a:rPr>
                <a:t>serves as the supported BN CDR’s primary direct coordination element with the BSB in the BSA.</a:t>
              </a:r>
            </a:p>
            <a:p>
              <a:pPr eaLnBrk="1" hangingPunct="1"/>
              <a:endParaRPr lang="en-US" altLang="en-US" sz="900" dirty="0">
                <a:solidFill>
                  <a:srgbClr val="000000"/>
                </a:solidFill>
                <a:latin typeface="Calibri" panose="020F0502020204030204" pitchFamily="34" charset="0"/>
              </a:endParaRPr>
            </a:p>
            <a:p>
              <a:pPr eaLnBrk="1" hangingPunct="1"/>
              <a:r>
                <a:rPr lang="en-US" altLang="en-US" sz="900" b="1" u="sng" dirty="0">
                  <a:solidFill>
                    <a:srgbClr val="000000"/>
                  </a:solidFill>
                  <a:latin typeface="Calibri" panose="020F0502020204030204" pitchFamily="34" charset="0"/>
                </a:rPr>
                <a:t>PURPOSE</a:t>
              </a:r>
              <a:r>
                <a:rPr lang="en-US" altLang="en-US" sz="900" b="1" dirty="0">
                  <a:solidFill>
                    <a:srgbClr val="000000"/>
                  </a:solidFill>
                  <a:latin typeface="Calibri" panose="020F0502020204030204" pitchFamily="34" charset="0"/>
                </a:rPr>
                <a:t>: </a:t>
              </a:r>
              <a:r>
                <a:rPr lang="en-US" altLang="en-US" sz="900" dirty="0">
                  <a:solidFill>
                    <a:srgbClr val="000000"/>
                  </a:solidFill>
                  <a:latin typeface="Calibri" panose="020F0502020204030204" pitchFamily="34" charset="0"/>
                </a:rPr>
                <a:t>The FTCP coordinates requirements with the BSB SPO, configures push or pull LOGPACs for the FSC Distro PLT or A CO Trans PLT to push to the CTCP or direct to LRP</a:t>
              </a:r>
            </a:p>
          </p:txBody>
        </p:sp>
        <p:sp>
          <p:nvSpPr>
            <p:cNvPr id="328800" name="TextBox 235"/>
            <p:cNvSpPr txBox="1">
              <a:spLocks noChangeArrowheads="1"/>
            </p:cNvSpPr>
            <p:nvPr/>
          </p:nvSpPr>
          <p:spPr bwMode="auto">
            <a:xfrm>
              <a:off x="834179" y="3464627"/>
              <a:ext cx="1848536" cy="23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1200" b="1" dirty="0">
                  <a:solidFill>
                    <a:srgbClr val="000000"/>
                  </a:solidFill>
                  <a:latin typeface="Calibri" panose="020F0502020204030204" pitchFamily="34" charset="0"/>
                </a:rPr>
                <a:t>FTCP</a:t>
              </a:r>
            </a:p>
          </p:txBody>
        </p:sp>
      </p:grpSp>
      <p:sp>
        <p:nvSpPr>
          <p:cNvPr id="238" name="Cloud Callout 237"/>
          <p:cNvSpPr>
            <a:spLocks noChangeAspect="1"/>
          </p:cNvSpPr>
          <p:nvPr/>
        </p:nvSpPr>
        <p:spPr>
          <a:xfrm>
            <a:off x="2535238" y="3011488"/>
            <a:ext cx="2178050" cy="1793875"/>
          </a:xfrm>
          <a:prstGeom prst="cloudCallout">
            <a:avLst>
              <a:gd name="adj1" fmla="val 43077"/>
              <a:gd name="adj2" fmla="val 9586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800" dirty="0">
                <a:ln w="0"/>
                <a:solidFill>
                  <a:prstClr val="black"/>
                </a:solidFill>
                <a:effectLst>
                  <a:outerShdw blurRad="38100" dist="19050" dir="2700000" algn="tl" rotWithShape="0">
                    <a:prstClr val="black">
                      <a:alpha val="40000"/>
                    </a:prstClr>
                  </a:outerShdw>
                </a:effectLst>
              </a:rPr>
              <a:t>The FTCP  team gathers the requested commodities, breaks bulk materiel, and configures loads for the FSC distribution platoon to pick up, or A CO to deliver to an LRP.  They also serve as a direct liaison to the BSB SPO and receive all FSC convoys arriving at the BSA.</a:t>
            </a:r>
          </a:p>
        </p:txBody>
      </p:sp>
      <p:sp>
        <p:nvSpPr>
          <p:cNvPr id="328738" name="TextBox 426"/>
          <p:cNvSpPr txBox="1">
            <a:spLocks noChangeArrowheads="1"/>
          </p:cNvSpPr>
          <p:nvPr/>
        </p:nvSpPr>
        <p:spPr bwMode="auto">
          <a:xfrm>
            <a:off x="4718050" y="3944938"/>
            <a:ext cx="369888" cy="215900"/>
          </a:xfrm>
          <a:prstGeom prst="rect">
            <a:avLst/>
          </a:prstGeom>
          <a:solidFill>
            <a:schemeClr val="bg1"/>
          </a:solidFill>
          <a:ln w="9525">
            <a:solidFill>
              <a:schemeClr val="tx1"/>
            </a:solidFill>
            <a:miter lim="800000"/>
            <a:headEnd/>
            <a:tailEnd/>
          </a:ln>
        </p:spPr>
        <p:txBody>
          <a:bodyPr>
            <a:spAutoFit/>
          </a:bodyPr>
          <a:lstStyle/>
          <a:p>
            <a:pPr eaLnBrk="1" hangingPunct="1"/>
            <a:r>
              <a:rPr lang="en-US" altLang="en-US" sz="800" dirty="0">
                <a:solidFill>
                  <a:srgbClr val="000000"/>
                </a:solidFill>
                <a:latin typeface="Calibri" panose="020F0502020204030204" pitchFamily="34" charset="0"/>
              </a:rPr>
              <a:t>BSB</a:t>
            </a:r>
          </a:p>
        </p:txBody>
      </p:sp>
      <p:grpSp>
        <p:nvGrpSpPr>
          <p:cNvPr id="328739" name="Group 218"/>
          <p:cNvGrpSpPr>
            <a:grpSpLocks/>
          </p:cNvGrpSpPr>
          <p:nvPr/>
        </p:nvGrpSpPr>
        <p:grpSpPr bwMode="auto">
          <a:xfrm rot="5400000">
            <a:off x="4009232" y="4272756"/>
            <a:ext cx="1270000" cy="3259137"/>
            <a:chOff x="311" y="692"/>
            <a:chExt cx="274" cy="715"/>
          </a:xfrm>
        </p:grpSpPr>
        <p:sp>
          <p:nvSpPr>
            <p:cNvPr id="328794" name="Freeform 219"/>
            <p:cNvSpPr>
              <a:spLocks/>
            </p:cNvSpPr>
            <p:nvPr/>
          </p:nvSpPr>
          <p:spPr bwMode="auto">
            <a:xfrm>
              <a:off x="340" y="719"/>
              <a:ext cx="206" cy="649"/>
            </a:xfrm>
            <a:custGeom>
              <a:avLst/>
              <a:gdLst>
                <a:gd name="T0" fmla="*/ 200 w 206"/>
                <a:gd name="T1" fmla="*/ 255 h 649"/>
                <a:gd name="T2" fmla="*/ 189 w 206"/>
                <a:gd name="T3" fmla="*/ 167 h 649"/>
                <a:gd name="T4" fmla="*/ 167 w 206"/>
                <a:gd name="T5" fmla="*/ 73 h 649"/>
                <a:gd name="T6" fmla="*/ 128 w 206"/>
                <a:gd name="T7" fmla="*/ 10 h 649"/>
                <a:gd name="T8" fmla="*/ 67 w 206"/>
                <a:gd name="T9" fmla="*/ 13 h 649"/>
                <a:gd name="T10" fmla="*/ 31 w 206"/>
                <a:gd name="T11" fmla="*/ 71 h 649"/>
                <a:gd name="T12" fmla="*/ 11 w 206"/>
                <a:gd name="T13" fmla="*/ 143 h 649"/>
                <a:gd name="T14" fmla="*/ 1 w 206"/>
                <a:gd name="T15" fmla="*/ 263 h 649"/>
                <a:gd name="T16" fmla="*/ 7 w 206"/>
                <a:gd name="T17" fmla="*/ 423 h 649"/>
                <a:gd name="T18" fmla="*/ 41 w 206"/>
                <a:gd name="T19" fmla="*/ 582 h 649"/>
                <a:gd name="T20" fmla="*/ 113 w 206"/>
                <a:gd name="T21" fmla="*/ 648 h 649"/>
                <a:gd name="T22" fmla="*/ 170 w 206"/>
                <a:gd name="T23" fmla="*/ 588 h 649"/>
                <a:gd name="T24" fmla="*/ 200 w 206"/>
                <a:gd name="T25" fmla="*/ 462 h 649"/>
                <a:gd name="T26" fmla="*/ 205 w 206"/>
                <a:gd name="T27" fmla="*/ 394 h 6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
                <a:gd name="T43" fmla="*/ 0 h 649"/>
                <a:gd name="T44" fmla="*/ 206 w 206"/>
                <a:gd name="T45" fmla="*/ 649 h 6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 h="649">
                  <a:moveTo>
                    <a:pt x="200" y="255"/>
                  </a:moveTo>
                  <a:cubicBezTo>
                    <a:pt x="198" y="240"/>
                    <a:pt x="194" y="197"/>
                    <a:pt x="189" y="167"/>
                  </a:cubicBezTo>
                  <a:cubicBezTo>
                    <a:pt x="184" y="137"/>
                    <a:pt x="177" y="99"/>
                    <a:pt x="167" y="73"/>
                  </a:cubicBezTo>
                  <a:cubicBezTo>
                    <a:pt x="157" y="47"/>
                    <a:pt x="145" y="20"/>
                    <a:pt x="128" y="10"/>
                  </a:cubicBezTo>
                  <a:cubicBezTo>
                    <a:pt x="111" y="0"/>
                    <a:pt x="83" y="3"/>
                    <a:pt x="67" y="13"/>
                  </a:cubicBezTo>
                  <a:cubicBezTo>
                    <a:pt x="51" y="23"/>
                    <a:pt x="40" y="49"/>
                    <a:pt x="31" y="71"/>
                  </a:cubicBezTo>
                  <a:cubicBezTo>
                    <a:pt x="22" y="93"/>
                    <a:pt x="16" y="111"/>
                    <a:pt x="11" y="143"/>
                  </a:cubicBezTo>
                  <a:cubicBezTo>
                    <a:pt x="6" y="175"/>
                    <a:pt x="2" y="216"/>
                    <a:pt x="1" y="263"/>
                  </a:cubicBezTo>
                  <a:cubicBezTo>
                    <a:pt x="0" y="310"/>
                    <a:pt x="0" y="370"/>
                    <a:pt x="7" y="423"/>
                  </a:cubicBezTo>
                  <a:cubicBezTo>
                    <a:pt x="14" y="476"/>
                    <a:pt x="23" y="545"/>
                    <a:pt x="41" y="582"/>
                  </a:cubicBezTo>
                  <a:cubicBezTo>
                    <a:pt x="59" y="619"/>
                    <a:pt x="92" y="647"/>
                    <a:pt x="113" y="648"/>
                  </a:cubicBezTo>
                  <a:cubicBezTo>
                    <a:pt x="134" y="649"/>
                    <a:pt x="156" y="619"/>
                    <a:pt x="170" y="588"/>
                  </a:cubicBezTo>
                  <a:cubicBezTo>
                    <a:pt x="184" y="557"/>
                    <a:pt x="194" y="494"/>
                    <a:pt x="200" y="462"/>
                  </a:cubicBezTo>
                  <a:cubicBezTo>
                    <a:pt x="206" y="430"/>
                    <a:pt x="204" y="408"/>
                    <a:pt x="205" y="394"/>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328795" name="Group 220"/>
            <p:cNvGrpSpPr>
              <a:grpSpLocks/>
            </p:cNvGrpSpPr>
            <p:nvPr/>
          </p:nvGrpSpPr>
          <p:grpSpPr bwMode="auto">
            <a:xfrm rot="-5400000">
              <a:off x="531" y="1014"/>
              <a:ext cx="54" cy="55"/>
              <a:chOff x="5193" y="1735"/>
              <a:chExt cx="36" cy="55"/>
            </a:xfrm>
          </p:grpSpPr>
          <p:sp>
            <p:nvSpPr>
              <p:cNvPr id="207" name="Line 221"/>
              <p:cNvSpPr>
                <a:spLocks noChangeAspect="1" noChangeShapeType="1"/>
              </p:cNvSpPr>
              <p:nvPr/>
            </p:nvSpPr>
            <p:spPr bwMode="auto">
              <a:xfrm>
                <a:off x="5193" y="1662"/>
                <a:ext cx="0" cy="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08" name="Line 222"/>
              <p:cNvSpPr>
                <a:spLocks noChangeAspect="1" noChangeShapeType="1"/>
              </p:cNvSpPr>
              <p:nvPr/>
            </p:nvSpPr>
            <p:spPr bwMode="auto">
              <a:xfrm>
                <a:off x="5229" y="1662"/>
                <a:ext cx="0" cy="5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sp>
          <p:nvSpPr>
            <p:cNvPr id="328796" name="Freeform 223"/>
            <p:cNvSpPr>
              <a:spLocks/>
            </p:cNvSpPr>
            <p:nvPr/>
          </p:nvSpPr>
          <p:spPr bwMode="auto">
            <a:xfrm>
              <a:off x="311" y="692"/>
              <a:ext cx="264" cy="715"/>
            </a:xfrm>
            <a:custGeom>
              <a:avLst/>
              <a:gdLst>
                <a:gd name="T0" fmla="*/ 257 w 264"/>
                <a:gd name="T1" fmla="*/ 280 h 715"/>
                <a:gd name="T2" fmla="*/ 249 w 264"/>
                <a:gd name="T3" fmla="*/ 187 h 715"/>
                <a:gd name="T4" fmla="*/ 229 w 264"/>
                <a:gd name="T5" fmla="*/ 106 h 715"/>
                <a:gd name="T6" fmla="*/ 207 w 264"/>
                <a:gd name="T7" fmla="*/ 55 h 715"/>
                <a:gd name="T8" fmla="*/ 181 w 264"/>
                <a:gd name="T9" fmla="*/ 18 h 715"/>
                <a:gd name="T10" fmla="*/ 136 w 264"/>
                <a:gd name="T11" fmla="*/ 0 h 715"/>
                <a:gd name="T12" fmla="*/ 78 w 264"/>
                <a:gd name="T13" fmla="*/ 15 h 715"/>
                <a:gd name="T14" fmla="*/ 40 w 264"/>
                <a:gd name="T15" fmla="*/ 66 h 715"/>
                <a:gd name="T16" fmla="*/ 15 w 264"/>
                <a:gd name="T17" fmla="*/ 158 h 715"/>
                <a:gd name="T18" fmla="*/ 2 w 264"/>
                <a:gd name="T19" fmla="*/ 311 h 715"/>
                <a:gd name="T20" fmla="*/ 4 w 264"/>
                <a:gd name="T21" fmla="*/ 460 h 715"/>
                <a:gd name="T22" fmla="*/ 24 w 264"/>
                <a:gd name="T23" fmla="*/ 565 h 715"/>
                <a:gd name="T24" fmla="*/ 67 w 264"/>
                <a:gd name="T25" fmla="*/ 658 h 715"/>
                <a:gd name="T26" fmla="*/ 148 w 264"/>
                <a:gd name="T27" fmla="*/ 715 h 715"/>
                <a:gd name="T28" fmla="*/ 215 w 264"/>
                <a:gd name="T29" fmla="*/ 658 h 715"/>
                <a:gd name="T30" fmla="*/ 255 w 264"/>
                <a:gd name="T31" fmla="*/ 537 h 715"/>
                <a:gd name="T32" fmla="*/ 264 w 264"/>
                <a:gd name="T33" fmla="*/ 420 h 7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4"/>
                <a:gd name="T52" fmla="*/ 0 h 715"/>
                <a:gd name="T53" fmla="*/ 264 w 264"/>
                <a:gd name="T54" fmla="*/ 715 h 7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4" h="715">
                  <a:moveTo>
                    <a:pt x="257" y="280"/>
                  </a:moveTo>
                  <a:cubicBezTo>
                    <a:pt x="256" y="265"/>
                    <a:pt x="254" y="216"/>
                    <a:pt x="249" y="187"/>
                  </a:cubicBezTo>
                  <a:cubicBezTo>
                    <a:pt x="244" y="158"/>
                    <a:pt x="236" y="128"/>
                    <a:pt x="229" y="106"/>
                  </a:cubicBezTo>
                  <a:cubicBezTo>
                    <a:pt x="222" y="84"/>
                    <a:pt x="215" y="70"/>
                    <a:pt x="207" y="55"/>
                  </a:cubicBezTo>
                  <a:cubicBezTo>
                    <a:pt x="199" y="40"/>
                    <a:pt x="193" y="27"/>
                    <a:pt x="181" y="18"/>
                  </a:cubicBezTo>
                  <a:cubicBezTo>
                    <a:pt x="169" y="9"/>
                    <a:pt x="153" y="0"/>
                    <a:pt x="136" y="0"/>
                  </a:cubicBezTo>
                  <a:cubicBezTo>
                    <a:pt x="119" y="0"/>
                    <a:pt x="94" y="4"/>
                    <a:pt x="78" y="15"/>
                  </a:cubicBezTo>
                  <a:cubicBezTo>
                    <a:pt x="62" y="26"/>
                    <a:pt x="50" y="42"/>
                    <a:pt x="40" y="66"/>
                  </a:cubicBezTo>
                  <a:cubicBezTo>
                    <a:pt x="30" y="90"/>
                    <a:pt x="21" y="118"/>
                    <a:pt x="15" y="158"/>
                  </a:cubicBezTo>
                  <a:cubicBezTo>
                    <a:pt x="8" y="198"/>
                    <a:pt x="4" y="261"/>
                    <a:pt x="2" y="311"/>
                  </a:cubicBezTo>
                  <a:cubicBezTo>
                    <a:pt x="0" y="361"/>
                    <a:pt x="0" y="418"/>
                    <a:pt x="4" y="460"/>
                  </a:cubicBezTo>
                  <a:cubicBezTo>
                    <a:pt x="8" y="502"/>
                    <a:pt x="14" y="532"/>
                    <a:pt x="24" y="565"/>
                  </a:cubicBezTo>
                  <a:cubicBezTo>
                    <a:pt x="34" y="598"/>
                    <a:pt x="46" y="633"/>
                    <a:pt x="67" y="658"/>
                  </a:cubicBezTo>
                  <a:cubicBezTo>
                    <a:pt x="88" y="683"/>
                    <a:pt x="123" y="715"/>
                    <a:pt x="148" y="715"/>
                  </a:cubicBezTo>
                  <a:cubicBezTo>
                    <a:pt x="173" y="715"/>
                    <a:pt x="197" y="688"/>
                    <a:pt x="215" y="658"/>
                  </a:cubicBezTo>
                  <a:cubicBezTo>
                    <a:pt x="233" y="628"/>
                    <a:pt x="247" y="577"/>
                    <a:pt x="255" y="537"/>
                  </a:cubicBezTo>
                  <a:cubicBezTo>
                    <a:pt x="263" y="497"/>
                    <a:pt x="262" y="444"/>
                    <a:pt x="264" y="420"/>
                  </a:cubicBezTo>
                </a:path>
              </a:pathLst>
            </a:custGeom>
            <a:noFill/>
            <a:ln w="952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grpSp>
        <p:nvGrpSpPr>
          <p:cNvPr id="328740" name="Group 308"/>
          <p:cNvGrpSpPr>
            <a:grpSpLocks noChangeAspect="1"/>
          </p:cNvGrpSpPr>
          <p:nvPr/>
        </p:nvGrpSpPr>
        <p:grpSpPr bwMode="auto">
          <a:xfrm>
            <a:off x="3822700" y="5481638"/>
            <a:ext cx="544513" cy="873125"/>
            <a:chOff x="-1896564" y="8477414"/>
            <a:chExt cx="1412767" cy="2408669"/>
          </a:xfrm>
        </p:grpSpPr>
        <p:grpSp>
          <p:nvGrpSpPr>
            <p:cNvPr id="328766" name="Group 305"/>
            <p:cNvGrpSpPr>
              <a:grpSpLocks/>
            </p:cNvGrpSpPr>
            <p:nvPr/>
          </p:nvGrpSpPr>
          <p:grpSpPr bwMode="auto">
            <a:xfrm>
              <a:off x="-1896564" y="9746258"/>
              <a:ext cx="544513" cy="1139825"/>
              <a:chOff x="-3040427" y="5846763"/>
              <a:chExt cx="544513" cy="1139825"/>
            </a:xfrm>
          </p:grpSpPr>
          <p:grpSp>
            <p:nvGrpSpPr>
              <p:cNvPr id="328790" name="Group 11"/>
              <p:cNvGrpSpPr>
                <a:grpSpLocks/>
              </p:cNvGrpSpPr>
              <p:nvPr/>
            </p:nvGrpSpPr>
            <p:grpSpPr bwMode="auto">
              <a:xfrm>
                <a:off x="-3040427" y="5846763"/>
                <a:ext cx="544513" cy="1139825"/>
                <a:chOff x="-2353544" y="5698676"/>
                <a:chExt cx="544513" cy="1139825"/>
              </a:xfrm>
            </p:grpSpPr>
            <p:sp>
              <p:nvSpPr>
                <p:cNvPr id="249" name="AutoShape 3"/>
                <p:cNvSpPr>
                  <a:spLocks noChangeArrowheads="1"/>
                </p:cNvSpPr>
                <p:nvPr/>
              </p:nvSpPr>
              <p:spPr bwMode="auto">
                <a:xfrm>
                  <a:off x="-2353544" y="5699857"/>
                  <a:ext cx="543688" cy="1138644"/>
                </a:xfrm>
                <a:prstGeom prst="downArrow">
                  <a:avLst>
                    <a:gd name="adj1" fmla="val 100000"/>
                    <a:gd name="adj2" fmla="val 71424"/>
                  </a:avLst>
                </a:prstGeom>
                <a:solidFill>
                  <a:schemeClr val="bg1"/>
                </a:solidFill>
                <a:ln w="12700">
                  <a:solidFill>
                    <a:schemeClr val="tx1"/>
                  </a:solidFill>
                  <a:miter lim="800000"/>
                  <a:headEnd/>
                  <a:tailEnd/>
                </a:ln>
              </p:spPr>
              <p:txBody>
                <a:bodyPr wrap="none" anchor="ctr">
                  <a:normAutofit fontScale="77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cxnSp>
              <p:nvCxnSpPr>
                <p:cNvPr id="10" name="Straight Connector 9"/>
                <p:cNvCxnSpPr>
                  <a:stCxn id="249" idx="1"/>
                  <a:endCxn id="249" idx="3"/>
                </p:cNvCxnSpPr>
                <p:nvPr/>
              </p:nvCxnSpPr>
              <p:spPr>
                <a:xfrm>
                  <a:off x="-2353544" y="6448733"/>
                  <a:ext cx="543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8" name="AutoShape 236"/>
              <p:cNvSpPr>
                <a:spLocks noChangeArrowheads="1"/>
              </p:cNvSpPr>
              <p:nvPr/>
            </p:nvSpPr>
            <p:spPr bwMode="auto">
              <a:xfrm rot="20589371">
                <a:off x="-2859198" y="6071292"/>
                <a:ext cx="226538" cy="477356"/>
              </a:xfrm>
              <a:prstGeom prst="moon">
                <a:avLst>
                  <a:gd name="adj" fmla="val 50000"/>
                </a:avLst>
              </a:prstGeom>
              <a:solidFill>
                <a:schemeClr val="bg1"/>
              </a:solidFill>
              <a:ln w="6350">
                <a:solidFill>
                  <a:schemeClr val="tx1"/>
                </a:solidFill>
                <a:miter lim="800000"/>
                <a:headEnd/>
                <a:tailEnd/>
              </a:ln>
            </p:spPr>
            <p:txBody>
              <a:bodyPr wrap="none"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grpSp>
        <p:grpSp>
          <p:nvGrpSpPr>
            <p:cNvPr id="328767" name="Group 306"/>
            <p:cNvGrpSpPr>
              <a:grpSpLocks/>
            </p:cNvGrpSpPr>
            <p:nvPr/>
          </p:nvGrpSpPr>
          <p:grpSpPr bwMode="auto">
            <a:xfrm>
              <a:off x="-1028310" y="8477414"/>
              <a:ext cx="544513" cy="1139825"/>
              <a:chOff x="-1937501" y="5937922"/>
              <a:chExt cx="544513" cy="1139825"/>
            </a:xfrm>
          </p:grpSpPr>
          <p:grpSp>
            <p:nvGrpSpPr>
              <p:cNvPr id="328784" name="Group 231"/>
              <p:cNvGrpSpPr>
                <a:grpSpLocks noChangeAspect="1"/>
              </p:cNvGrpSpPr>
              <p:nvPr/>
            </p:nvGrpSpPr>
            <p:grpSpPr bwMode="auto">
              <a:xfrm>
                <a:off x="-1834254" y="6025846"/>
                <a:ext cx="338018" cy="531813"/>
                <a:chOff x="4403" y="3056"/>
                <a:chExt cx="85" cy="133"/>
              </a:xfrm>
            </p:grpSpPr>
            <p:sp>
              <p:nvSpPr>
                <p:cNvPr id="244" name="Freeform 232"/>
                <p:cNvSpPr>
                  <a:spLocks noChangeAspect="1"/>
                </p:cNvSpPr>
                <p:nvPr/>
              </p:nvSpPr>
              <p:spPr bwMode="auto">
                <a:xfrm>
                  <a:off x="4418" y="3056"/>
                  <a:ext cx="56" cy="127"/>
                </a:xfrm>
                <a:custGeom>
                  <a:avLst/>
                  <a:gdLst>
                    <a:gd name="T0" fmla="*/ 0 w 230"/>
                    <a:gd name="T1" fmla="*/ 33 h 528"/>
                    <a:gd name="T2" fmla="*/ 0 w 230"/>
                    <a:gd name="T3" fmla="*/ 6 h 528"/>
                    <a:gd name="T4" fmla="*/ 0 w 230"/>
                    <a:gd name="T5" fmla="*/ 5 h 528"/>
                    <a:gd name="T6" fmla="*/ 1 w 230"/>
                    <a:gd name="T7" fmla="*/ 4 h 528"/>
                    <a:gd name="T8" fmla="*/ 1 w 230"/>
                    <a:gd name="T9" fmla="*/ 3 h 528"/>
                    <a:gd name="T10" fmla="*/ 2 w 230"/>
                    <a:gd name="T11" fmla="*/ 2 h 528"/>
                    <a:gd name="T12" fmla="*/ 3 w 230"/>
                    <a:gd name="T13" fmla="*/ 1 h 528"/>
                    <a:gd name="T14" fmla="*/ 3 w 230"/>
                    <a:gd name="T15" fmla="*/ 1 h 528"/>
                    <a:gd name="T16" fmla="*/ 4 w 230"/>
                    <a:gd name="T17" fmla="*/ 1 h 528"/>
                    <a:gd name="T18" fmla="*/ 5 w 230"/>
                    <a:gd name="T19" fmla="*/ 0 h 528"/>
                    <a:gd name="T20" fmla="*/ 7 w 230"/>
                    <a:gd name="T21" fmla="*/ 0 h 528"/>
                    <a:gd name="T22" fmla="*/ 8 w 230"/>
                    <a:gd name="T23" fmla="*/ 0 h 528"/>
                    <a:gd name="T24" fmla="*/ 9 w 230"/>
                    <a:gd name="T25" fmla="*/ 0 h 528"/>
                    <a:gd name="T26" fmla="*/ 9 w 230"/>
                    <a:gd name="T27" fmla="*/ 0 h 528"/>
                    <a:gd name="T28" fmla="*/ 10 w 230"/>
                    <a:gd name="T29" fmla="*/ 1 h 528"/>
                    <a:gd name="T30" fmla="*/ 11 w 230"/>
                    <a:gd name="T31" fmla="*/ 1 h 528"/>
                    <a:gd name="T32" fmla="*/ 12 w 230"/>
                    <a:gd name="T33" fmla="*/ 1 h 528"/>
                    <a:gd name="T34" fmla="*/ 13 w 230"/>
                    <a:gd name="T35" fmla="*/ 2 h 528"/>
                    <a:gd name="T36" fmla="*/ 13 w 230"/>
                    <a:gd name="T37" fmla="*/ 3 h 528"/>
                    <a:gd name="T38" fmla="*/ 14 w 230"/>
                    <a:gd name="T39" fmla="*/ 4 h 528"/>
                    <a:gd name="T40" fmla="*/ 14 w 230"/>
                    <a:gd name="T41" fmla="*/ 4 h 528"/>
                    <a:gd name="T42" fmla="*/ 14 w 230"/>
                    <a:gd name="T43" fmla="*/ 5 h 528"/>
                    <a:gd name="T44" fmla="*/ 15 w 230"/>
                    <a:gd name="T45" fmla="*/ 6 h 528"/>
                    <a:gd name="T46" fmla="*/ 15 w 230"/>
                    <a:gd name="T47" fmla="*/ 33 h 5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528"/>
                    <a:gd name="T74" fmla="*/ 230 w 230"/>
                    <a:gd name="T75" fmla="*/ 528 h 5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528">
                      <a:moveTo>
                        <a:pt x="0" y="528"/>
                      </a:moveTo>
                      <a:lnTo>
                        <a:pt x="0" y="102"/>
                      </a:lnTo>
                      <a:lnTo>
                        <a:pt x="2" y="83"/>
                      </a:lnTo>
                      <a:lnTo>
                        <a:pt x="8" y="67"/>
                      </a:lnTo>
                      <a:lnTo>
                        <a:pt x="15" y="51"/>
                      </a:lnTo>
                      <a:lnTo>
                        <a:pt x="29" y="37"/>
                      </a:lnTo>
                      <a:lnTo>
                        <a:pt x="41" y="25"/>
                      </a:lnTo>
                      <a:lnTo>
                        <a:pt x="51" y="17"/>
                      </a:lnTo>
                      <a:lnTo>
                        <a:pt x="67" y="10"/>
                      </a:lnTo>
                      <a:lnTo>
                        <a:pt x="85" y="4"/>
                      </a:lnTo>
                      <a:lnTo>
                        <a:pt x="108" y="0"/>
                      </a:lnTo>
                      <a:lnTo>
                        <a:pt x="123" y="0"/>
                      </a:lnTo>
                      <a:lnTo>
                        <a:pt x="138" y="2"/>
                      </a:lnTo>
                      <a:lnTo>
                        <a:pt x="147" y="5"/>
                      </a:lnTo>
                      <a:lnTo>
                        <a:pt x="163" y="11"/>
                      </a:lnTo>
                      <a:lnTo>
                        <a:pt x="176" y="16"/>
                      </a:lnTo>
                      <a:lnTo>
                        <a:pt x="187" y="25"/>
                      </a:lnTo>
                      <a:lnTo>
                        <a:pt x="201" y="36"/>
                      </a:lnTo>
                      <a:lnTo>
                        <a:pt x="208" y="44"/>
                      </a:lnTo>
                      <a:lnTo>
                        <a:pt x="219" y="62"/>
                      </a:lnTo>
                      <a:lnTo>
                        <a:pt x="223" y="73"/>
                      </a:lnTo>
                      <a:lnTo>
                        <a:pt x="227" y="84"/>
                      </a:lnTo>
                      <a:lnTo>
                        <a:pt x="230" y="98"/>
                      </a:lnTo>
                      <a:lnTo>
                        <a:pt x="230" y="528"/>
                      </a:lnTo>
                    </a:path>
                  </a:pathLst>
                </a:custGeom>
                <a:noFill/>
                <a:ln w="63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ormAutofit fontScale="40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45" name="Freeform 233"/>
                <p:cNvSpPr>
                  <a:spLocks noChangeAspect="1"/>
                </p:cNvSpPr>
                <p:nvPr/>
              </p:nvSpPr>
              <p:spPr bwMode="auto">
                <a:xfrm>
                  <a:off x="4403" y="3183"/>
                  <a:ext cx="85" cy="0"/>
                </a:xfrm>
                <a:custGeom>
                  <a:avLst/>
                  <a:gdLst>
                    <a:gd name="T0" fmla="*/ 0 w 85"/>
                    <a:gd name="T1" fmla="*/ 0 h 1"/>
                    <a:gd name="T2" fmla="*/ 85 w 85"/>
                    <a:gd name="T3" fmla="*/ 0 h 1"/>
                    <a:gd name="T4" fmla="*/ 0 60000 65536"/>
                    <a:gd name="T5" fmla="*/ 0 60000 65536"/>
                    <a:gd name="T6" fmla="*/ 0 w 85"/>
                    <a:gd name="T7" fmla="*/ 0 h 1"/>
                    <a:gd name="T8" fmla="*/ 85 w 85"/>
                    <a:gd name="T9" fmla="*/ 1 h 1"/>
                  </a:gdLst>
                  <a:ahLst/>
                  <a:cxnLst>
                    <a:cxn ang="T4">
                      <a:pos x="T0" y="T1"/>
                    </a:cxn>
                    <a:cxn ang="T5">
                      <a:pos x="T2" y="T3"/>
                    </a:cxn>
                  </a:cxnLst>
                  <a:rect l="T6" t="T7" r="T8" b="T9"/>
                  <a:pathLst>
                    <a:path w="85" h="1">
                      <a:moveTo>
                        <a:pt x="0" y="0"/>
                      </a:moveTo>
                      <a:lnTo>
                        <a:pt x="85" y="0"/>
                      </a:lnTo>
                    </a:path>
                  </a:pathLst>
                </a:custGeom>
                <a:noFill/>
                <a:ln w="635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grpSp>
            <p:nvGrpSpPr>
              <p:cNvPr id="328785" name="Group 253"/>
              <p:cNvGrpSpPr>
                <a:grpSpLocks/>
              </p:cNvGrpSpPr>
              <p:nvPr/>
            </p:nvGrpSpPr>
            <p:grpSpPr bwMode="auto">
              <a:xfrm>
                <a:off x="-1937501" y="5937922"/>
                <a:ext cx="544513" cy="1139825"/>
                <a:chOff x="-2353544" y="5698676"/>
                <a:chExt cx="544513" cy="1139825"/>
              </a:xfrm>
            </p:grpSpPr>
            <p:sp>
              <p:nvSpPr>
                <p:cNvPr id="255" name="AutoShape 3"/>
                <p:cNvSpPr>
                  <a:spLocks noChangeArrowheads="1"/>
                </p:cNvSpPr>
                <p:nvPr/>
              </p:nvSpPr>
              <p:spPr bwMode="auto">
                <a:xfrm>
                  <a:off x="-2352719" y="5698676"/>
                  <a:ext cx="543688" cy="1138644"/>
                </a:xfrm>
                <a:prstGeom prst="downArrow">
                  <a:avLst>
                    <a:gd name="adj1" fmla="val 100000"/>
                    <a:gd name="adj2" fmla="val 7142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ormAutofit fontScale="77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cxnSp>
              <p:nvCxnSpPr>
                <p:cNvPr id="256" name="Straight Connector 255"/>
                <p:cNvCxnSpPr>
                  <a:stCxn id="255" idx="1"/>
                  <a:endCxn id="255" idx="3"/>
                </p:cNvCxnSpPr>
                <p:nvPr/>
              </p:nvCxnSpPr>
              <p:spPr>
                <a:xfrm>
                  <a:off x="-2352719" y="6447552"/>
                  <a:ext cx="543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8768" name="Group 275"/>
            <p:cNvGrpSpPr>
              <a:grpSpLocks/>
            </p:cNvGrpSpPr>
            <p:nvPr/>
          </p:nvGrpSpPr>
          <p:grpSpPr bwMode="auto">
            <a:xfrm>
              <a:off x="-1873446" y="8504856"/>
              <a:ext cx="544513" cy="1139825"/>
              <a:chOff x="-4116260" y="7437664"/>
              <a:chExt cx="544513" cy="1139825"/>
            </a:xfrm>
          </p:grpSpPr>
          <p:grpSp>
            <p:nvGrpSpPr>
              <p:cNvPr id="328776" name="Group 265"/>
              <p:cNvGrpSpPr>
                <a:grpSpLocks/>
              </p:cNvGrpSpPr>
              <p:nvPr/>
            </p:nvGrpSpPr>
            <p:grpSpPr bwMode="auto">
              <a:xfrm>
                <a:off x="-4116260" y="7437664"/>
                <a:ext cx="544513" cy="1139825"/>
                <a:chOff x="-2353544" y="5698676"/>
                <a:chExt cx="544513" cy="1139825"/>
              </a:xfrm>
            </p:grpSpPr>
            <p:sp>
              <p:nvSpPr>
                <p:cNvPr id="267" name="AutoShape 3"/>
                <p:cNvSpPr>
                  <a:spLocks noChangeArrowheads="1"/>
                </p:cNvSpPr>
                <p:nvPr/>
              </p:nvSpPr>
              <p:spPr bwMode="auto">
                <a:xfrm>
                  <a:off x="-2351948" y="5697509"/>
                  <a:ext cx="543688" cy="1143022"/>
                </a:xfrm>
                <a:prstGeom prst="downArrow">
                  <a:avLst>
                    <a:gd name="adj1" fmla="val 100000"/>
                    <a:gd name="adj2" fmla="val 7142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ormAutofit fontScale="77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cxnSp>
              <p:nvCxnSpPr>
                <p:cNvPr id="268" name="Straight Connector 267"/>
                <p:cNvCxnSpPr>
                  <a:stCxn id="267" idx="1"/>
                  <a:endCxn id="267" idx="3"/>
                </p:cNvCxnSpPr>
                <p:nvPr/>
              </p:nvCxnSpPr>
              <p:spPr>
                <a:xfrm>
                  <a:off x="-2351948" y="6450766"/>
                  <a:ext cx="543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777" name="Group 274"/>
              <p:cNvGrpSpPr>
                <a:grpSpLocks/>
              </p:cNvGrpSpPr>
              <p:nvPr/>
            </p:nvGrpSpPr>
            <p:grpSpPr bwMode="auto">
              <a:xfrm>
                <a:off x="-4038967" y="7658038"/>
                <a:ext cx="389926" cy="464203"/>
                <a:chOff x="-3002042" y="4462303"/>
                <a:chExt cx="660080" cy="661562"/>
              </a:xfrm>
            </p:grpSpPr>
            <p:cxnSp>
              <p:nvCxnSpPr>
                <p:cNvPr id="269" name="Straight Connector 268"/>
                <p:cNvCxnSpPr/>
                <p:nvPr/>
              </p:nvCxnSpPr>
              <p:spPr>
                <a:xfrm>
                  <a:off x="-2879177" y="4546018"/>
                  <a:ext cx="31376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Arc 269"/>
                <p:cNvSpPr/>
                <p:nvPr/>
              </p:nvSpPr>
              <p:spPr>
                <a:xfrm>
                  <a:off x="-2795506" y="4546018"/>
                  <a:ext cx="453215" cy="580442"/>
                </a:xfrm>
                <a:prstGeom prst="arc">
                  <a:avLst>
                    <a:gd name="adj1" fmla="val 16200000"/>
                    <a:gd name="adj2" fmla="val 7"/>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normAutofit fontScale="25000" lnSpcReduction="20000"/>
                </a:bodyPr>
                <a:lstStyle/>
                <a:p>
                  <a:pPr algn="ctr" eaLnBrk="1" fontAlgn="auto" hangingPunct="1">
                    <a:spcBef>
                      <a:spcPts val="0"/>
                    </a:spcBef>
                    <a:spcAft>
                      <a:spcPts val="0"/>
                    </a:spcAft>
                    <a:defRPr/>
                  </a:pPr>
                  <a:endParaRPr lang="en-US" dirty="0">
                    <a:solidFill>
                      <a:prstClr val="black"/>
                    </a:solidFill>
                  </a:endParaRPr>
                </a:p>
              </p:txBody>
            </p:sp>
            <p:cxnSp>
              <p:nvCxnSpPr>
                <p:cNvPr id="272" name="Straight Connector 271"/>
                <p:cNvCxnSpPr/>
                <p:nvPr/>
              </p:nvCxnSpPr>
              <p:spPr>
                <a:xfrm flipV="1">
                  <a:off x="-2649082" y="4015502"/>
                  <a:ext cx="0" cy="5242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2774587" y="4009263"/>
                  <a:ext cx="2231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328769" name="Group 307"/>
            <p:cNvGrpSpPr>
              <a:grpSpLocks/>
            </p:cNvGrpSpPr>
            <p:nvPr/>
          </p:nvGrpSpPr>
          <p:grpSpPr bwMode="auto">
            <a:xfrm>
              <a:off x="-1035009" y="9714153"/>
              <a:ext cx="544513" cy="1139825"/>
              <a:chOff x="-1944201" y="7453204"/>
              <a:chExt cx="544513" cy="1139825"/>
            </a:xfrm>
          </p:grpSpPr>
          <p:grpSp>
            <p:nvGrpSpPr>
              <p:cNvPr id="328770" name="Group 259"/>
              <p:cNvGrpSpPr>
                <a:grpSpLocks/>
              </p:cNvGrpSpPr>
              <p:nvPr/>
            </p:nvGrpSpPr>
            <p:grpSpPr bwMode="auto">
              <a:xfrm>
                <a:off x="-1944201" y="7453204"/>
                <a:ext cx="544513" cy="1139825"/>
                <a:chOff x="-2353544" y="5698676"/>
                <a:chExt cx="544513" cy="1139825"/>
              </a:xfrm>
            </p:grpSpPr>
            <p:sp>
              <p:nvSpPr>
                <p:cNvPr id="261" name="AutoShape 3"/>
                <p:cNvSpPr>
                  <a:spLocks noChangeArrowheads="1"/>
                </p:cNvSpPr>
                <p:nvPr/>
              </p:nvSpPr>
              <p:spPr bwMode="auto">
                <a:xfrm>
                  <a:off x="-2354258" y="5696927"/>
                  <a:ext cx="543688" cy="1143022"/>
                </a:xfrm>
                <a:prstGeom prst="downArrow">
                  <a:avLst>
                    <a:gd name="adj1" fmla="val 100000"/>
                    <a:gd name="adj2" fmla="val 71424"/>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normAutofit fontScale="77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cxnSp>
              <p:nvCxnSpPr>
                <p:cNvPr id="262" name="Straight Connector 261"/>
                <p:cNvCxnSpPr>
                  <a:stCxn id="261" idx="1"/>
                  <a:endCxn id="261" idx="3"/>
                </p:cNvCxnSpPr>
                <p:nvPr/>
              </p:nvCxnSpPr>
              <p:spPr>
                <a:xfrm>
                  <a:off x="-2354258" y="6450184"/>
                  <a:ext cx="543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771" name="Group 280"/>
              <p:cNvGrpSpPr>
                <a:grpSpLocks/>
              </p:cNvGrpSpPr>
              <p:nvPr/>
            </p:nvGrpSpPr>
            <p:grpSpPr bwMode="auto">
              <a:xfrm>
                <a:off x="-1822447" y="7600987"/>
                <a:ext cx="314404" cy="425639"/>
                <a:chOff x="-2457529" y="4594225"/>
                <a:chExt cx="314404" cy="425639"/>
              </a:xfrm>
            </p:grpSpPr>
            <p:sp>
              <p:nvSpPr>
                <p:cNvPr id="278" name="Isosceles Triangle 277"/>
                <p:cNvSpPr/>
                <p:nvPr/>
              </p:nvSpPr>
              <p:spPr>
                <a:xfrm rot="10800000">
                  <a:off x="-2456432" y="4593593"/>
                  <a:ext cx="313031" cy="249624"/>
                </a:xfrm>
                <a:prstGeom prs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eaLnBrk="1" fontAlgn="auto" hangingPunct="1">
                    <a:spcBef>
                      <a:spcPts val="0"/>
                    </a:spcBef>
                    <a:spcAft>
                      <a:spcPts val="0"/>
                    </a:spcAft>
                    <a:defRPr/>
                  </a:pPr>
                  <a:endParaRPr lang="en-US" dirty="0">
                    <a:solidFill>
                      <a:prstClr val="white"/>
                    </a:solidFill>
                  </a:endParaRPr>
                </a:p>
              </p:txBody>
            </p:sp>
            <p:cxnSp>
              <p:nvCxnSpPr>
                <p:cNvPr id="280" name="Straight Connector 279"/>
                <p:cNvCxnSpPr>
                  <a:stCxn id="278" idx="0"/>
                </p:cNvCxnSpPr>
                <p:nvPr/>
              </p:nvCxnSpPr>
              <p:spPr>
                <a:xfrm>
                  <a:off x="-2299916" y="4843218"/>
                  <a:ext cx="4118" cy="17517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328741" name="Group 89"/>
          <p:cNvGrpSpPr>
            <a:grpSpLocks noChangeAspect="1"/>
          </p:cNvGrpSpPr>
          <p:nvPr/>
        </p:nvGrpSpPr>
        <p:grpSpPr bwMode="auto">
          <a:xfrm>
            <a:off x="2771775" y="4684713"/>
            <a:ext cx="863600" cy="1355725"/>
            <a:chOff x="12640487" y="524457"/>
            <a:chExt cx="3055184" cy="5113741"/>
          </a:xfrm>
        </p:grpSpPr>
        <p:grpSp>
          <p:nvGrpSpPr>
            <p:cNvPr id="74" name="Group 73"/>
            <p:cNvGrpSpPr/>
            <p:nvPr/>
          </p:nvGrpSpPr>
          <p:grpSpPr>
            <a:xfrm>
              <a:off x="12733242" y="2652956"/>
              <a:ext cx="1128395" cy="890167"/>
              <a:chOff x="10338026" y="3068012"/>
              <a:chExt cx="955283" cy="797551"/>
            </a:xfrm>
            <a:noFill/>
          </p:grpSpPr>
          <p:sp>
            <p:nvSpPr>
              <p:cNvPr id="134" name="Rectangle 9"/>
              <p:cNvSpPr>
                <a:spLocks noChangeArrowheads="1"/>
              </p:cNvSpPr>
              <p:nvPr/>
            </p:nvSpPr>
            <p:spPr bwMode="auto">
              <a:xfrm>
                <a:off x="10338026" y="3260725"/>
                <a:ext cx="955283" cy="604838"/>
              </a:xfrm>
              <a:prstGeom prst="rect">
                <a:avLst/>
              </a:prstGeom>
              <a:grpFill/>
              <a:ln w="12700">
                <a:solidFill>
                  <a:srgbClr val="000000"/>
                </a:solidFill>
                <a:miter lim="800000"/>
                <a:headEnd/>
                <a:tailEnd/>
              </a:ln>
            </p:spPr>
            <p:txBody>
              <a:bodyPr wrap="none" anchor="ctr">
                <a:normAutofit fontScale="40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sp>
            <p:nvSpPr>
              <p:cNvPr id="135" name="Line 10"/>
              <p:cNvSpPr>
                <a:spLocks noChangeShapeType="1"/>
              </p:cNvSpPr>
              <p:nvPr/>
            </p:nvSpPr>
            <p:spPr bwMode="auto">
              <a:xfrm flipV="1">
                <a:off x="10869661" y="3068012"/>
                <a:ext cx="0" cy="180976"/>
              </a:xfrm>
              <a:prstGeom prst="line">
                <a:avLst/>
              </a:prstGeom>
              <a:grpFill/>
              <a:ln w="12700">
                <a:solidFill>
                  <a:srgbClr val="000000"/>
                </a:solidFill>
                <a:round/>
                <a:headEnd type="none" w="sm" len="sm"/>
                <a:tailEnd type="none" w="sm" len="sm"/>
              </a:ln>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nvGrpSpPr>
              <p:cNvPr id="137" name="Group 12"/>
              <p:cNvGrpSpPr>
                <a:grpSpLocks/>
              </p:cNvGrpSpPr>
              <p:nvPr/>
            </p:nvGrpSpPr>
            <p:grpSpPr bwMode="auto">
              <a:xfrm>
                <a:off x="10538279" y="3390901"/>
                <a:ext cx="142875" cy="249237"/>
                <a:chOff x="940" y="2136"/>
                <a:chExt cx="90" cy="157"/>
              </a:xfrm>
              <a:grpFill/>
            </p:grpSpPr>
            <p:sp>
              <p:nvSpPr>
                <p:cNvPr id="142" name="Arc 13"/>
                <p:cNvSpPr>
                  <a:spLocks/>
                </p:cNvSpPr>
                <p:nvPr/>
              </p:nvSpPr>
              <p:spPr bwMode="auto">
                <a:xfrm>
                  <a:off x="943" y="2136"/>
                  <a:ext cx="87" cy="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pFill/>
                <a:ln w="12700" cap="rnd">
                  <a:solidFill>
                    <a:schemeClr val="tx1"/>
                  </a:solidFill>
                  <a:round/>
                  <a:headEnd/>
                  <a:tailEnd/>
                </a:ln>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3" name="Arc 14"/>
                <p:cNvSpPr>
                  <a:spLocks/>
                </p:cNvSpPr>
                <p:nvPr/>
              </p:nvSpPr>
              <p:spPr bwMode="auto">
                <a:xfrm>
                  <a:off x="940" y="2226"/>
                  <a:ext cx="87" cy="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grpFill/>
                <a:ln w="12700" cap="rnd">
                  <a:solidFill>
                    <a:schemeClr val="tx1"/>
                  </a:solidFill>
                  <a:round/>
                  <a:headEnd/>
                  <a:tailEnd/>
                </a:ln>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grpSp>
            <p:nvGrpSpPr>
              <p:cNvPr id="138" name="Group 15"/>
              <p:cNvGrpSpPr>
                <a:grpSpLocks/>
              </p:cNvGrpSpPr>
              <p:nvPr/>
            </p:nvGrpSpPr>
            <p:grpSpPr bwMode="auto">
              <a:xfrm>
                <a:off x="11058973" y="3414720"/>
                <a:ext cx="138112" cy="222250"/>
                <a:chOff x="1268" y="2151"/>
                <a:chExt cx="87" cy="140"/>
              </a:xfrm>
              <a:grpFill/>
            </p:grpSpPr>
            <p:sp>
              <p:nvSpPr>
                <p:cNvPr id="140" name="Arc 16"/>
                <p:cNvSpPr>
                  <a:spLocks/>
                </p:cNvSpPr>
                <p:nvPr/>
              </p:nvSpPr>
              <p:spPr bwMode="auto">
                <a:xfrm>
                  <a:off x="1268" y="2151"/>
                  <a:ext cx="87" cy="67"/>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66"/>
                        <a:pt x="9520" y="136"/>
                        <a:pt x="21352" y="0"/>
                      </a:cubicBezTo>
                    </a:path>
                    <a:path w="21600" h="21599" stroke="0" extrusionOk="0">
                      <a:moveTo>
                        <a:pt x="0" y="21599"/>
                      </a:moveTo>
                      <a:cubicBezTo>
                        <a:pt x="0" y="9766"/>
                        <a:pt x="9520" y="136"/>
                        <a:pt x="21352" y="0"/>
                      </a:cubicBezTo>
                      <a:lnTo>
                        <a:pt x="21600" y="21599"/>
                      </a:lnTo>
                      <a:close/>
                    </a:path>
                  </a:pathLst>
                </a:custGeom>
                <a:grpFill/>
                <a:ln w="12700" cap="rnd">
                  <a:solidFill>
                    <a:schemeClr val="tx1"/>
                  </a:solidFill>
                  <a:round/>
                  <a:headEnd/>
                  <a:tailEnd/>
                </a:ln>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41" name="Arc 17"/>
                <p:cNvSpPr>
                  <a:spLocks/>
                </p:cNvSpPr>
                <p:nvPr/>
              </p:nvSpPr>
              <p:spPr bwMode="auto">
                <a:xfrm>
                  <a:off x="1268" y="2224"/>
                  <a:ext cx="87" cy="6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grpFill/>
                <a:ln w="12700" cap="rnd">
                  <a:solidFill>
                    <a:schemeClr val="tx1"/>
                  </a:solidFill>
                  <a:round/>
                  <a:headEnd/>
                  <a:tailEnd/>
                </a:ln>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sp>
            <p:nvSpPr>
              <p:cNvPr id="139" name="Line 18"/>
              <p:cNvSpPr>
                <a:spLocks noChangeShapeType="1"/>
              </p:cNvSpPr>
              <p:nvPr/>
            </p:nvSpPr>
            <p:spPr bwMode="auto">
              <a:xfrm>
                <a:off x="10676391" y="3527423"/>
                <a:ext cx="409575" cy="0"/>
              </a:xfrm>
              <a:prstGeom prst="line">
                <a:avLst/>
              </a:prstGeom>
              <a:grpFill/>
              <a:ln w="12700">
                <a:solidFill>
                  <a:schemeClr val="tx1"/>
                </a:solidFill>
                <a:round/>
                <a:headEnd type="none" w="sm" len="sm"/>
                <a:tailEnd type="none" w="sm" len="sm"/>
              </a:ln>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grpSp>
          <p:nvGrpSpPr>
            <p:cNvPr id="76" name="Group 75"/>
            <p:cNvGrpSpPr/>
            <p:nvPr/>
          </p:nvGrpSpPr>
          <p:grpSpPr>
            <a:xfrm>
              <a:off x="12724108" y="3747478"/>
              <a:ext cx="1175639" cy="857250"/>
              <a:chOff x="10207007" y="1774825"/>
              <a:chExt cx="1081088" cy="857250"/>
            </a:xfrm>
            <a:noFill/>
          </p:grpSpPr>
          <p:sp>
            <p:nvSpPr>
              <p:cNvPr id="158" name="Rectangle 33"/>
              <p:cNvSpPr>
                <a:spLocks noChangeArrowheads="1"/>
              </p:cNvSpPr>
              <p:nvPr/>
            </p:nvSpPr>
            <p:spPr bwMode="auto">
              <a:xfrm>
                <a:off x="10207007" y="1973264"/>
                <a:ext cx="1081088" cy="658811"/>
              </a:xfrm>
              <a:prstGeom prst="rect">
                <a:avLst/>
              </a:prstGeom>
              <a:solidFill>
                <a:schemeClr val="bg1"/>
              </a:solidFill>
              <a:ln w="12700">
                <a:solidFill>
                  <a:srgbClr val="000000"/>
                </a:solidFill>
                <a:miter lim="800000"/>
                <a:headEnd/>
                <a:tailEnd/>
              </a:ln>
            </p:spPr>
            <p:txBody>
              <a:bodyPr wrap="none" anchor="ctr">
                <a:normAutofit fontScale="32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sp>
            <p:nvSpPr>
              <p:cNvPr id="160" name="Line 35"/>
              <p:cNvSpPr>
                <a:spLocks noChangeShapeType="1"/>
              </p:cNvSpPr>
              <p:nvPr/>
            </p:nvSpPr>
            <p:spPr bwMode="auto">
              <a:xfrm flipV="1">
                <a:off x="10781998" y="1774825"/>
                <a:ext cx="0" cy="198439"/>
              </a:xfrm>
              <a:prstGeom prst="line">
                <a:avLst/>
              </a:prstGeom>
              <a:grpFill/>
              <a:ln w="12700">
                <a:solidFill>
                  <a:srgbClr val="000000"/>
                </a:solidFill>
                <a:round/>
                <a:headEnd type="none" w="sm" len="sm"/>
                <a:tailEnd type="none" w="sm" len="sm"/>
              </a:ln>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3" name="Line 38"/>
              <p:cNvSpPr>
                <a:spLocks noChangeShapeType="1"/>
              </p:cNvSpPr>
              <p:nvPr/>
            </p:nvSpPr>
            <p:spPr bwMode="auto">
              <a:xfrm>
                <a:off x="10792876" y="1973268"/>
                <a:ext cx="0" cy="658739"/>
              </a:xfrm>
              <a:prstGeom prst="line">
                <a:avLst/>
              </a:prstGeom>
              <a:grpFill/>
              <a:ln w="12700">
                <a:solidFill>
                  <a:schemeClr val="tx1"/>
                </a:solidFill>
                <a:round/>
                <a:headEnd type="none" w="sm" len="sm"/>
                <a:tailEnd type="none" w="sm" len="sm"/>
              </a:ln>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64" name="Line 39"/>
              <p:cNvSpPr>
                <a:spLocks noChangeShapeType="1"/>
              </p:cNvSpPr>
              <p:nvPr/>
            </p:nvSpPr>
            <p:spPr bwMode="auto">
              <a:xfrm>
                <a:off x="10213414" y="2281235"/>
                <a:ext cx="1063330" cy="8086"/>
              </a:xfrm>
              <a:prstGeom prst="line">
                <a:avLst/>
              </a:prstGeom>
              <a:grpFill/>
              <a:ln w="12700">
                <a:solidFill>
                  <a:schemeClr val="tx1"/>
                </a:solidFill>
                <a:round/>
                <a:headEnd type="none" w="sm" len="sm"/>
                <a:tailEnd type="none" w="sm" len="sm"/>
              </a:ln>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grpSp>
          <p:nvGrpSpPr>
            <p:cNvPr id="328749" name="Group 69"/>
            <p:cNvGrpSpPr>
              <a:grpSpLocks/>
            </p:cNvGrpSpPr>
            <p:nvPr/>
          </p:nvGrpSpPr>
          <p:grpSpPr bwMode="auto">
            <a:xfrm>
              <a:off x="12640487" y="524457"/>
              <a:ext cx="1204053" cy="890256"/>
              <a:chOff x="13422384" y="895132"/>
              <a:chExt cx="1204053" cy="890256"/>
            </a:xfrm>
          </p:grpSpPr>
          <p:sp>
            <p:nvSpPr>
              <p:cNvPr id="166" name="Rectangle 4"/>
              <p:cNvSpPr>
                <a:spLocks noChangeArrowheads="1"/>
              </p:cNvSpPr>
              <p:nvPr/>
            </p:nvSpPr>
            <p:spPr bwMode="auto">
              <a:xfrm>
                <a:off x="13501010" y="1134652"/>
                <a:ext cx="1123230" cy="652690"/>
              </a:xfrm>
              <a:prstGeom prst="rect">
                <a:avLst/>
              </a:prstGeom>
              <a:noFill/>
              <a:ln w="12700">
                <a:solidFill>
                  <a:srgbClr val="000000"/>
                </a:solidFill>
                <a:miter lim="800000"/>
                <a:headEnd/>
                <a:tailEnd/>
              </a:ln>
            </p:spPr>
            <p:txBody>
              <a:bodyPr wrap="none" anchor="ctr">
                <a:normAutofit fontScale="32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grpSp>
            <p:nvGrpSpPr>
              <p:cNvPr id="328762" name="Group 5"/>
              <p:cNvGrpSpPr>
                <a:grpSpLocks/>
              </p:cNvGrpSpPr>
              <p:nvPr/>
            </p:nvGrpSpPr>
            <p:grpSpPr bwMode="auto">
              <a:xfrm>
                <a:off x="14084501" y="895132"/>
                <a:ext cx="163520" cy="207964"/>
                <a:chOff x="4294" y="494"/>
                <a:chExt cx="103" cy="131"/>
              </a:xfrm>
            </p:grpSpPr>
            <p:sp>
              <p:nvSpPr>
                <p:cNvPr id="182" name="Line 6"/>
                <p:cNvSpPr>
                  <a:spLocks noChangeShapeType="1"/>
                </p:cNvSpPr>
                <p:nvPr/>
              </p:nvSpPr>
              <p:spPr bwMode="auto">
                <a:xfrm flipV="1">
                  <a:off x="4397" y="494"/>
                  <a:ext cx="0"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183" name="Line 7"/>
                <p:cNvSpPr>
                  <a:spLocks noChangeShapeType="1"/>
                </p:cNvSpPr>
                <p:nvPr/>
              </p:nvSpPr>
              <p:spPr bwMode="auto">
                <a:xfrm flipV="1">
                  <a:off x="4294" y="498"/>
                  <a:ext cx="0" cy="128"/>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sp>
            <p:nvSpPr>
              <p:cNvPr id="168" name="Rectangle 8"/>
              <p:cNvSpPr>
                <a:spLocks noChangeArrowheads="1"/>
              </p:cNvSpPr>
              <p:nvPr/>
            </p:nvSpPr>
            <p:spPr bwMode="auto">
              <a:xfrm>
                <a:off x="13422384" y="1104710"/>
                <a:ext cx="769414" cy="46107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63512" tIns="82550" rIns="163512" bIns="82550">
                <a:normAutofit fontScale="25000" lnSpcReduction="20000"/>
              </a:bodyPr>
              <a:lstStyle>
                <a:lvl1pPr defTabSz="1627188" eaLnBrk="0" hangingPunct="0">
                  <a:defRPr>
                    <a:solidFill>
                      <a:schemeClr val="tx1"/>
                    </a:solidFill>
                    <a:latin typeface="Arial" panose="020B0604020202020204" pitchFamily="34" charset="0"/>
                    <a:cs typeface="Arial" panose="020B0604020202020204" pitchFamily="34" charset="0"/>
                  </a:defRPr>
                </a:lvl1pPr>
                <a:lvl2pPr marL="742950" indent="-285750" defTabSz="1627188" eaLnBrk="0" hangingPunct="0">
                  <a:defRPr>
                    <a:solidFill>
                      <a:schemeClr val="tx1"/>
                    </a:solidFill>
                    <a:latin typeface="Arial" panose="020B0604020202020204" pitchFamily="34" charset="0"/>
                    <a:cs typeface="Arial" panose="020B0604020202020204" pitchFamily="34" charset="0"/>
                  </a:defRPr>
                </a:lvl2pPr>
                <a:lvl3pPr marL="1143000" indent="-228600" defTabSz="1627188" eaLnBrk="0" hangingPunct="0">
                  <a:defRPr>
                    <a:solidFill>
                      <a:schemeClr val="tx1"/>
                    </a:solidFill>
                    <a:latin typeface="Arial" panose="020B0604020202020204" pitchFamily="34" charset="0"/>
                    <a:cs typeface="Arial" panose="020B0604020202020204" pitchFamily="34" charset="0"/>
                  </a:defRPr>
                </a:lvl3pPr>
                <a:lvl4pPr marL="1600200" indent="-228600" defTabSz="1627188" eaLnBrk="0" hangingPunct="0">
                  <a:defRPr>
                    <a:solidFill>
                      <a:schemeClr val="tx1"/>
                    </a:solidFill>
                    <a:latin typeface="Arial" panose="020B0604020202020204" pitchFamily="34" charset="0"/>
                    <a:cs typeface="Arial" panose="020B0604020202020204" pitchFamily="34" charset="0"/>
                  </a:defRPr>
                </a:lvl4pPr>
                <a:lvl5pPr marL="2057400" indent="-228600" defTabSz="1627188" eaLnBrk="0" hangingPunct="0">
                  <a:defRPr>
                    <a:solidFill>
                      <a:schemeClr val="tx1"/>
                    </a:solidFill>
                    <a:latin typeface="Arial" panose="020B0604020202020204" pitchFamily="34" charset="0"/>
                    <a:cs typeface="Arial" panose="020B0604020202020204" pitchFamily="34" charset="0"/>
                  </a:defRPr>
                </a:lvl5pPr>
                <a:lvl6pPr marL="25146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627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auto">
                  <a:spcBef>
                    <a:spcPts val="0"/>
                  </a:spcBef>
                  <a:spcAft>
                    <a:spcPts val="0"/>
                  </a:spcAft>
                  <a:defRPr/>
                </a:pPr>
                <a:r>
                  <a:rPr lang="en-US" altLang="en-US" sz="3200" dirty="0">
                    <a:solidFill>
                      <a:srgbClr val="000000"/>
                    </a:solidFill>
                  </a:rPr>
                  <a:t>SPT</a:t>
                </a:r>
              </a:p>
            </p:txBody>
          </p:sp>
        </p:grpSp>
        <p:grpSp>
          <p:nvGrpSpPr>
            <p:cNvPr id="328750" name="Group 379"/>
            <p:cNvGrpSpPr>
              <a:grpSpLocks/>
            </p:cNvGrpSpPr>
            <p:nvPr/>
          </p:nvGrpSpPr>
          <p:grpSpPr bwMode="auto">
            <a:xfrm>
              <a:off x="12720864" y="1643548"/>
              <a:ext cx="1121142" cy="864626"/>
              <a:chOff x="2338" y="2173"/>
              <a:chExt cx="541" cy="463"/>
            </a:xfrm>
          </p:grpSpPr>
          <p:sp>
            <p:nvSpPr>
              <p:cNvPr id="210" name="Freeform 380"/>
              <p:cNvSpPr>
                <a:spLocks/>
              </p:cNvSpPr>
              <p:nvPr/>
            </p:nvSpPr>
            <p:spPr bwMode="auto">
              <a:xfrm>
                <a:off x="2633" y="2173"/>
                <a:ext cx="0" cy="112"/>
              </a:xfrm>
              <a:custGeom>
                <a:avLst/>
                <a:gdLst>
                  <a:gd name="T0" fmla="*/ 0 w 1"/>
                  <a:gd name="T1" fmla="*/ 0 h 112"/>
                  <a:gd name="T2" fmla="*/ 0 w 1"/>
                  <a:gd name="T3" fmla="*/ 112 h 112"/>
                  <a:gd name="T4" fmla="*/ 0 60000 65536"/>
                  <a:gd name="T5" fmla="*/ 0 60000 65536"/>
                  <a:gd name="T6" fmla="*/ 0 w 1"/>
                  <a:gd name="T7" fmla="*/ 0 h 112"/>
                  <a:gd name="T8" fmla="*/ 1 w 1"/>
                  <a:gd name="T9" fmla="*/ 112 h 112"/>
                </a:gdLst>
                <a:ahLst/>
                <a:cxnLst>
                  <a:cxn ang="T4">
                    <a:pos x="T0" y="T1"/>
                  </a:cxn>
                  <a:cxn ang="T5">
                    <a:pos x="T2" y="T3"/>
                  </a:cxn>
                </a:cxnLst>
                <a:rect l="T6" t="T7" r="T8" b="T9"/>
                <a:pathLst>
                  <a:path w="1" h="112">
                    <a:moveTo>
                      <a:pt x="0" y="0"/>
                    </a:moveTo>
                    <a:lnTo>
                      <a:pt x="0" y="112"/>
                    </a:lnTo>
                  </a:path>
                </a:pathLst>
              </a:custGeom>
              <a:noFill/>
              <a:ln w="12700" cmpd="sng">
                <a:solidFill>
                  <a:schemeClr val="tx1"/>
                </a:solidFill>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1" name="Rectangle 381"/>
              <p:cNvSpPr>
                <a:spLocks noChangeAspect="1" noChangeArrowheads="1"/>
              </p:cNvSpPr>
              <p:nvPr/>
            </p:nvSpPr>
            <p:spPr bwMode="auto">
              <a:xfrm>
                <a:off x="2337" y="2279"/>
                <a:ext cx="542" cy="356"/>
              </a:xfrm>
              <a:prstGeom prst="rect">
                <a:avLst/>
              </a:prstGeom>
              <a:solidFill>
                <a:schemeClr val="bg1"/>
              </a:solidFill>
              <a:ln w="12700">
                <a:solidFill>
                  <a:schemeClr val="tx1"/>
                </a:solidFill>
                <a:miter lim="800000"/>
                <a:headEnd/>
                <a:tailEnd/>
              </a:ln>
            </p:spPr>
            <p:txBody>
              <a:bodyPr wrap="none" anchor="ctr">
                <a:normAutofit fontScale="325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grpSp>
            <p:nvGrpSpPr>
              <p:cNvPr id="328755" name="Group 382"/>
              <p:cNvGrpSpPr>
                <a:grpSpLocks/>
              </p:cNvGrpSpPr>
              <p:nvPr/>
            </p:nvGrpSpPr>
            <p:grpSpPr bwMode="auto">
              <a:xfrm>
                <a:off x="2539" y="2351"/>
                <a:ext cx="208" cy="201"/>
                <a:chOff x="2539" y="2351"/>
                <a:chExt cx="208" cy="201"/>
              </a:xfrm>
            </p:grpSpPr>
            <p:sp>
              <p:nvSpPr>
                <p:cNvPr id="213" name="Oval 383"/>
                <p:cNvSpPr>
                  <a:spLocks noChangeAspect="1" noChangeArrowheads="1"/>
                </p:cNvSpPr>
                <p:nvPr/>
              </p:nvSpPr>
              <p:spPr bwMode="auto">
                <a:xfrm>
                  <a:off x="2538" y="2350"/>
                  <a:ext cx="201" cy="202"/>
                </a:xfrm>
                <a:prstGeom prst="ellipse">
                  <a:avLst/>
                </a:prstGeom>
                <a:solidFill>
                  <a:schemeClr val="bg1"/>
                </a:solidFill>
                <a:ln w="6350">
                  <a:solidFill>
                    <a:schemeClr val="tx1"/>
                  </a:solidFill>
                  <a:round/>
                  <a:headEnd/>
                  <a:tailEnd/>
                </a:ln>
              </p:spPr>
              <p:txBody>
                <a:bodyPr wrap="none" anchor="ctr">
                  <a:normAutofit fontScale="25000" lnSpcReduction="20000"/>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auto" hangingPunct="1">
                    <a:spcBef>
                      <a:spcPts val="0"/>
                    </a:spcBef>
                    <a:spcAft>
                      <a:spcPts val="0"/>
                    </a:spcAft>
                    <a:defRPr/>
                  </a:pPr>
                  <a:endParaRPr lang="en-US" altLang="en-US" dirty="0">
                    <a:solidFill>
                      <a:prstClr val="black"/>
                    </a:solidFill>
                  </a:endParaRPr>
                </a:p>
              </p:txBody>
            </p:sp>
            <p:sp>
              <p:nvSpPr>
                <p:cNvPr id="214" name="Line 384"/>
                <p:cNvSpPr>
                  <a:spLocks noChangeAspect="1" noChangeShapeType="1"/>
                </p:cNvSpPr>
                <p:nvPr/>
              </p:nvSpPr>
              <p:spPr bwMode="auto">
                <a:xfrm>
                  <a:off x="2635" y="2353"/>
                  <a:ext cx="0" cy="196"/>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5" name="Line 385"/>
                <p:cNvSpPr>
                  <a:spLocks noChangeAspect="1" noChangeShapeType="1"/>
                </p:cNvSpPr>
                <p:nvPr/>
              </p:nvSpPr>
              <p:spPr bwMode="auto">
                <a:xfrm>
                  <a:off x="2546" y="2456"/>
                  <a:ext cx="201"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6" name="Line 386"/>
                <p:cNvSpPr>
                  <a:spLocks noChangeAspect="1" noChangeShapeType="1"/>
                </p:cNvSpPr>
                <p:nvPr/>
              </p:nvSpPr>
              <p:spPr bwMode="auto">
                <a:xfrm flipV="1">
                  <a:off x="2568" y="2375"/>
                  <a:ext cx="141" cy="14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sp>
              <p:nvSpPr>
                <p:cNvPr id="217" name="Line 387"/>
                <p:cNvSpPr>
                  <a:spLocks noChangeAspect="1" noChangeShapeType="1"/>
                </p:cNvSpPr>
                <p:nvPr/>
              </p:nvSpPr>
              <p:spPr bwMode="auto">
                <a:xfrm>
                  <a:off x="2565" y="2375"/>
                  <a:ext cx="138" cy="141"/>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wrap="none" anchor="ctr">
                  <a:normAutofit fontScale="25000" lnSpcReduction="20000"/>
                </a:bodyPr>
                <a:lstStyle/>
                <a:p>
                  <a:pPr eaLnBrk="1" fontAlgn="auto" hangingPunct="1">
                    <a:spcBef>
                      <a:spcPts val="0"/>
                    </a:spcBef>
                    <a:spcAft>
                      <a:spcPts val="0"/>
                    </a:spcAft>
                    <a:defRPr/>
                  </a:pPr>
                  <a:endParaRPr lang="en-US" dirty="0">
                    <a:solidFill>
                      <a:prstClr val="black"/>
                    </a:solidFill>
                    <a:latin typeface="Calibri" panose="020F0502020204030204"/>
                  </a:endParaRPr>
                </a:p>
              </p:txBody>
            </p:sp>
          </p:grpSp>
        </p:grpSp>
        <p:cxnSp>
          <p:nvCxnSpPr>
            <p:cNvPr id="82" name="Straight Connector 81"/>
            <p:cNvCxnSpPr/>
            <p:nvPr/>
          </p:nvCxnSpPr>
          <p:spPr>
            <a:xfrm flipH="1">
              <a:off x="12702266" y="1398703"/>
              <a:ext cx="33697" cy="423949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a:off x="12707881" y="5614246"/>
              <a:ext cx="2987790" cy="239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8742" name="Group 93"/>
          <p:cNvGrpSpPr>
            <a:grpSpLocks noChangeAspect="1"/>
          </p:cNvGrpSpPr>
          <p:nvPr/>
        </p:nvGrpSpPr>
        <p:grpSpPr bwMode="auto">
          <a:xfrm>
            <a:off x="5146675" y="5522913"/>
            <a:ext cx="885825" cy="671512"/>
            <a:chOff x="11262973" y="5331034"/>
            <a:chExt cx="951773" cy="769934"/>
          </a:xfrm>
        </p:grpSpPr>
        <p:sp>
          <p:nvSpPr>
            <p:cNvPr id="91" name="Oval 90"/>
            <p:cNvSpPr/>
            <p:nvPr/>
          </p:nvSpPr>
          <p:spPr>
            <a:xfrm>
              <a:off x="11262973" y="5331034"/>
              <a:ext cx="951773" cy="76993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en-US" dirty="0">
                <a:solidFill>
                  <a:prstClr val="black"/>
                </a:solidFill>
              </a:endParaRPr>
            </a:p>
          </p:txBody>
        </p:sp>
        <p:sp>
          <p:nvSpPr>
            <p:cNvPr id="93" name="TextBox 92"/>
            <p:cNvSpPr txBox="1"/>
            <p:nvPr/>
          </p:nvSpPr>
          <p:spPr>
            <a:xfrm>
              <a:off x="11285147" y="5423862"/>
              <a:ext cx="919364" cy="586097"/>
            </a:xfrm>
            <a:prstGeom prst="rect">
              <a:avLst/>
            </a:prstGeom>
            <a:noFill/>
          </p:spPr>
          <p:txBody>
            <a:bodyPr>
              <a:normAutofit fontScale="92500" lnSpcReduction="10000"/>
            </a:bodyPr>
            <a:lstStyle/>
            <a:p>
              <a:pPr algn="ctr" eaLnBrk="1" fontAlgn="auto" hangingPunct="1">
                <a:spcBef>
                  <a:spcPts val="0"/>
                </a:spcBef>
                <a:spcAft>
                  <a:spcPts val="0"/>
                </a:spcAft>
                <a:defRPr/>
              </a:pPr>
              <a:r>
                <a:rPr lang="en-US" sz="1600" dirty="0">
                  <a:solidFill>
                    <a:prstClr val="black"/>
                  </a:solidFill>
                  <a:latin typeface="Calibri" panose="020F0502020204030204"/>
                </a:rPr>
                <a:t>FIELD</a:t>
              </a:r>
            </a:p>
            <a:p>
              <a:pPr algn="ctr" eaLnBrk="1" fontAlgn="auto" hangingPunct="1">
                <a:spcBef>
                  <a:spcPts val="0"/>
                </a:spcBef>
                <a:spcAft>
                  <a:spcPts val="0"/>
                </a:spcAft>
                <a:defRPr/>
              </a:pPr>
              <a:r>
                <a:rPr lang="en-US" sz="1600" dirty="0">
                  <a:solidFill>
                    <a:prstClr val="black"/>
                  </a:solidFill>
                  <a:latin typeface="Calibri" panose="020F0502020204030204"/>
                </a:rPr>
                <a:t>TRAINS</a:t>
              </a:r>
            </a:p>
          </p:txBody>
        </p:sp>
      </p:grpSp>
      <p:sp>
        <p:nvSpPr>
          <p:cNvPr id="305" name="TextBox 304"/>
          <p:cNvSpPr txBox="1"/>
          <p:nvPr/>
        </p:nvSpPr>
        <p:spPr>
          <a:xfrm>
            <a:off x="4391025" y="5722938"/>
            <a:ext cx="663575" cy="352425"/>
          </a:xfrm>
          <a:prstGeom prst="rect">
            <a:avLst/>
          </a:prstGeom>
          <a:noFill/>
        </p:spPr>
        <p:txBody>
          <a:bodyPr>
            <a:normAutofit lnSpcReduction="10000"/>
          </a:bodyPr>
          <a:lstStyle/>
          <a:p>
            <a:pPr eaLnBrk="1" fontAlgn="auto" hangingPunct="1">
              <a:spcBef>
                <a:spcPts val="0"/>
              </a:spcBef>
              <a:spcAft>
                <a:spcPts val="0"/>
              </a:spcAft>
              <a:defRPr/>
            </a:pPr>
            <a:r>
              <a:rPr lang="en-US" b="1" dirty="0">
                <a:solidFill>
                  <a:prstClr val="black"/>
                </a:solidFill>
                <a:latin typeface="Calibri" panose="020F0502020204030204"/>
              </a:rPr>
              <a:t>BSA</a:t>
            </a:r>
          </a:p>
        </p:txBody>
      </p:sp>
      <p:sp>
        <p:nvSpPr>
          <p:cNvPr id="193" name="Cloud Callout 192"/>
          <p:cNvSpPr>
            <a:spLocks noChangeAspect="1"/>
          </p:cNvSpPr>
          <p:nvPr/>
        </p:nvSpPr>
        <p:spPr>
          <a:xfrm>
            <a:off x="5500688" y="2084388"/>
            <a:ext cx="1716087" cy="1247775"/>
          </a:xfrm>
          <a:prstGeom prst="cloudCallout">
            <a:avLst>
              <a:gd name="adj1" fmla="val -14565"/>
              <a:gd name="adj2" fmla="val 81603"/>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800" dirty="0">
                <a:solidFill>
                  <a:prstClr val="black"/>
                </a:solidFill>
              </a:rPr>
              <a:t>The CTCP receives battalion configured loads from the FTCP and breaks them into company configured loads that are pushed forward to a LRP</a:t>
            </a:r>
          </a:p>
        </p:txBody>
      </p:sp>
    </p:spTree>
    <p:extLst>
      <p:ext uri="{BB962C8B-B14F-4D97-AF65-F5344CB8AC3E}">
        <p14:creationId xmlns:p14="http://schemas.microsoft.com/office/powerpoint/2010/main" val="12969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330" y="4887128"/>
            <a:ext cx="7994072" cy="1200244"/>
          </a:xfrm>
        </p:spPr>
        <p:txBody>
          <a:bodyPr>
            <a:normAutofit fontScale="90000"/>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U.S. Army</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Divisional and Regimental Units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lstStyle/>
          <a:p>
            <a:fld id="{C990F705-6C43-4890-897D-3AB8663A91E5}" type="slidenum">
              <a:rPr lang="en-US" smtClean="0"/>
              <a:pPr/>
              <a:t>23</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9992" y="3941873"/>
            <a:ext cx="661952" cy="661952"/>
          </a:xfrm>
          <a:prstGeom prst="rect">
            <a:avLst/>
          </a:prstGeom>
        </p:spPr>
      </p:pic>
      <p:sp>
        <p:nvSpPr>
          <p:cNvPr id="5" name="object 6"/>
          <p:cNvSpPr>
            <a:spLocks noChangeAspect="1"/>
          </p:cNvSpPr>
          <p:nvPr/>
        </p:nvSpPr>
        <p:spPr>
          <a:xfrm>
            <a:off x="1272430" y="3154970"/>
            <a:ext cx="519469" cy="524079"/>
          </a:xfrm>
          <a:prstGeom prst="rect">
            <a:avLst/>
          </a:prstGeom>
          <a:blipFill>
            <a:blip r:embed="rId3" cstate="print"/>
            <a:stretch>
              <a:fillRect/>
            </a:stretch>
          </a:blipFill>
        </p:spPr>
        <p:txBody>
          <a:bodyPr wrap="square" lIns="0" tIns="0" rIns="0" bIns="0" rtlCol="0"/>
          <a:lstStyle/>
          <a:p>
            <a:endParaRPr/>
          </a:p>
        </p:txBody>
      </p:sp>
      <p:sp>
        <p:nvSpPr>
          <p:cNvPr id="6" name="object 7"/>
          <p:cNvSpPr>
            <a:spLocks noChangeAspect="1"/>
          </p:cNvSpPr>
          <p:nvPr/>
        </p:nvSpPr>
        <p:spPr>
          <a:xfrm>
            <a:off x="2045274" y="2353218"/>
            <a:ext cx="504662" cy="712838"/>
          </a:xfrm>
          <a:prstGeom prst="rect">
            <a:avLst/>
          </a:prstGeom>
          <a:blipFill>
            <a:blip r:embed="rId4" cstate="print"/>
            <a:stretch>
              <a:fillRect/>
            </a:stretch>
          </a:blipFill>
        </p:spPr>
        <p:txBody>
          <a:bodyPr wrap="square" lIns="0" tIns="0" rIns="0" bIns="0" rtlCol="0"/>
          <a:lstStyle/>
          <a:p>
            <a:endParaRPr/>
          </a:p>
        </p:txBody>
      </p:sp>
      <p:sp>
        <p:nvSpPr>
          <p:cNvPr id="7" name="object 8"/>
          <p:cNvSpPr>
            <a:spLocks noChangeAspect="1"/>
          </p:cNvSpPr>
          <p:nvPr/>
        </p:nvSpPr>
        <p:spPr>
          <a:xfrm>
            <a:off x="2771508" y="1583796"/>
            <a:ext cx="504662" cy="689755"/>
          </a:xfrm>
          <a:prstGeom prst="rect">
            <a:avLst/>
          </a:prstGeom>
          <a:blipFill>
            <a:blip r:embed="rId5" cstate="print"/>
            <a:stretch>
              <a:fillRect/>
            </a:stretch>
          </a:blipFill>
        </p:spPr>
        <p:txBody>
          <a:bodyPr wrap="square" lIns="0" tIns="0" rIns="0" bIns="0" rtlCol="0"/>
          <a:lstStyle/>
          <a:p>
            <a:endParaRPr/>
          </a:p>
        </p:txBody>
      </p:sp>
      <p:sp>
        <p:nvSpPr>
          <p:cNvPr id="8" name="object 9"/>
          <p:cNvSpPr>
            <a:spLocks noChangeAspect="1"/>
          </p:cNvSpPr>
          <p:nvPr/>
        </p:nvSpPr>
        <p:spPr>
          <a:xfrm>
            <a:off x="3172413" y="548793"/>
            <a:ext cx="500030" cy="582536"/>
          </a:xfrm>
          <a:prstGeom prst="rect">
            <a:avLst/>
          </a:prstGeom>
          <a:blipFill>
            <a:blip r:embed="rId6" cstate="print"/>
            <a:stretch>
              <a:fillRect/>
            </a:stretch>
          </a:blipFill>
        </p:spPr>
        <p:txBody>
          <a:bodyPr wrap="square" lIns="0" tIns="0" rIns="0" bIns="0" rtlCol="0"/>
          <a:lstStyle/>
          <a:p>
            <a:endParaRPr/>
          </a:p>
        </p:txBody>
      </p:sp>
      <p:sp>
        <p:nvSpPr>
          <p:cNvPr id="9" name="object 10"/>
          <p:cNvSpPr>
            <a:spLocks noChangeAspect="1"/>
          </p:cNvSpPr>
          <p:nvPr/>
        </p:nvSpPr>
        <p:spPr>
          <a:xfrm>
            <a:off x="2777661" y="3155726"/>
            <a:ext cx="492355" cy="492355"/>
          </a:xfrm>
          <a:prstGeom prst="rect">
            <a:avLst/>
          </a:prstGeom>
          <a:blipFill>
            <a:blip r:embed="rId7" cstate="print"/>
            <a:stretch>
              <a:fillRect/>
            </a:stretch>
          </a:blipFill>
        </p:spPr>
        <p:txBody>
          <a:bodyPr wrap="square" lIns="0" tIns="0" rIns="0" bIns="0" rtlCol="0"/>
          <a:lstStyle/>
          <a:p>
            <a:endParaRPr/>
          </a:p>
        </p:txBody>
      </p:sp>
      <p:sp>
        <p:nvSpPr>
          <p:cNvPr id="10" name="object 11"/>
          <p:cNvSpPr>
            <a:spLocks noChangeAspect="1"/>
          </p:cNvSpPr>
          <p:nvPr/>
        </p:nvSpPr>
        <p:spPr>
          <a:xfrm>
            <a:off x="1995026" y="4011046"/>
            <a:ext cx="605159" cy="605175"/>
          </a:xfrm>
          <a:prstGeom prst="rect">
            <a:avLst/>
          </a:prstGeom>
          <a:blipFill>
            <a:blip r:embed="rId8" cstate="print"/>
            <a:stretch>
              <a:fillRect/>
            </a:stretch>
          </a:blipFill>
        </p:spPr>
        <p:txBody>
          <a:bodyPr wrap="square" lIns="0" tIns="0" rIns="0" bIns="0" rtlCol="0"/>
          <a:lstStyle/>
          <a:p>
            <a:endParaRPr/>
          </a:p>
        </p:txBody>
      </p:sp>
      <p:sp>
        <p:nvSpPr>
          <p:cNvPr id="11" name="object 13"/>
          <p:cNvSpPr>
            <a:spLocks noChangeAspect="1"/>
          </p:cNvSpPr>
          <p:nvPr/>
        </p:nvSpPr>
        <p:spPr>
          <a:xfrm>
            <a:off x="6011606" y="2961179"/>
            <a:ext cx="504662" cy="686902"/>
          </a:xfrm>
          <a:prstGeom prst="rect">
            <a:avLst/>
          </a:prstGeom>
          <a:blipFill>
            <a:blip r:embed="rId9" cstate="print"/>
            <a:stretch>
              <a:fillRect/>
            </a:stretch>
          </a:blipFill>
        </p:spPr>
        <p:txBody>
          <a:bodyPr wrap="square" lIns="0" tIns="0" rIns="0" bIns="0" rtlCol="0"/>
          <a:lstStyle/>
          <a:p>
            <a:endParaRPr/>
          </a:p>
        </p:txBody>
      </p:sp>
      <p:sp>
        <p:nvSpPr>
          <p:cNvPr id="13" name="object 14"/>
          <p:cNvSpPr>
            <a:spLocks noChangeAspect="1"/>
          </p:cNvSpPr>
          <p:nvPr/>
        </p:nvSpPr>
        <p:spPr>
          <a:xfrm>
            <a:off x="6826528" y="2253481"/>
            <a:ext cx="651653" cy="912312"/>
          </a:xfrm>
          <a:prstGeom prst="rect">
            <a:avLst/>
          </a:prstGeom>
          <a:blipFill>
            <a:blip r:embed="rId10" cstate="print"/>
            <a:stretch>
              <a:fillRect/>
            </a:stretch>
          </a:blipFill>
        </p:spPr>
        <p:txBody>
          <a:bodyPr wrap="square" lIns="0" tIns="0" rIns="0" bIns="0" rtlCol="0"/>
          <a:lstStyle/>
          <a:p>
            <a:endParaRPr/>
          </a:p>
        </p:txBody>
      </p:sp>
      <p:sp>
        <p:nvSpPr>
          <p:cNvPr id="14" name="object 15"/>
          <p:cNvSpPr>
            <a:spLocks noChangeAspect="1"/>
          </p:cNvSpPr>
          <p:nvPr/>
        </p:nvSpPr>
        <p:spPr>
          <a:xfrm>
            <a:off x="3632641" y="3941852"/>
            <a:ext cx="682493" cy="682474"/>
          </a:xfrm>
          <a:prstGeom prst="rect">
            <a:avLst/>
          </a:prstGeom>
          <a:blipFill>
            <a:blip r:embed="rId11" cstate="print"/>
            <a:stretch>
              <a:fillRect/>
            </a:stretch>
          </a:blipFill>
        </p:spPr>
        <p:txBody>
          <a:bodyPr wrap="square" lIns="0" tIns="0" rIns="0" bIns="0" rtlCol="0"/>
          <a:lstStyle/>
          <a:p>
            <a:endParaRPr/>
          </a:p>
        </p:txBody>
      </p:sp>
      <p:sp>
        <p:nvSpPr>
          <p:cNvPr id="15" name="object 16"/>
          <p:cNvSpPr>
            <a:spLocks noChangeAspect="1"/>
          </p:cNvSpPr>
          <p:nvPr/>
        </p:nvSpPr>
        <p:spPr>
          <a:xfrm>
            <a:off x="5457002" y="464904"/>
            <a:ext cx="469885" cy="660252"/>
          </a:xfrm>
          <a:prstGeom prst="rect">
            <a:avLst/>
          </a:prstGeom>
          <a:blipFill>
            <a:blip r:embed="rId12" cstate="print"/>
            <a:stretch>
              <a:fillRect/>
            </a:stretch>
          </a:blipFill>
        </p:spPr>
        <p:txBody>
          <a:bodyPr wrap="square" lIns="0" tIns="0" rIns="0" bIns="0" rtlCol="0"/>
          <a:lstStyle/>
          <a:p>
            <a:endParaRPr/>
          </a:p>
        </p:txBody>
      </p:sp>
      <p:sp>
        <p:nvSpPr>
          <p:cNvPr id="16" name="object 17"/>
          <p:cNvSpPr>
            <a:spLocks noChangeAspect="1"/>
          </p:cNvSpPr>
          <p:nvPr/>
        </p:nvSpPr>
        <p:spPr>
          <a:xfrm>
            <a:off x="6900023" y="3968885"/>
            <a:ext cx="504662" cy="733443"/>
          </a:xfrm>
          <a:prstGeom prst="rect">
            <a:avLst/>
          </a:prstGeom>
          <a:blipFill>
            <a:blip r:embed="rId13" cstate="print"/>
            <a:stretch>
              <a:fillRect/>
            </a:stretch>
          </a:blipFill>
        </p:spPr>
        <p:txBody>
          <a:bodyPr wrap="square" lIns="0" tIns="0" rIns="0" bIns="0" rtlCol="0"/>
          <a:lstStyle/>
          <a:p>
            <a:endParaRPr/>
          </a:p>
        </p:txBody>
      </p:sp>
      <p:sp>
        <p:nvSpPr>
          <p:cNvPr id="17" name="object 18"/>
          <p:cNvSpPr>
            <a:spLocks noChangeAspect="1"/>
          </p:cNvSpPr>
          <p:nvPr/>
        </p:nvSpPr>
        <p:spPr>
          <a:xfrm>
            <a:off x="5926887" y="1582592"/>
            <a:ext cx="711059" cy="711059"/>
          </a:xfrm>
          <a:prstGeom prst="rect">
            <a:avLst/>
          </a:prstGeom>
          <a:blipFill>
            <a:blip r:embed="rId14" cstate="print"/>
            <a:stretch>
              <a:fillRect/>
            </a:stretch>
          </a:blipFill>
        </p:spPr>
        <p:txBody>
          <a:bodyPr wrap="square" lIns="0" tIns="0" rIns="0" bIns="0" rtlCol="0"/>
          <a:lstStyle/>
          <a:p>
            <a:endParaRPr/>
          </a:p>
        </p:txBody>
      </p:sp>
      <p:sp>
        <p:nvSpPr>
          <p:cNvPr id="18" name="object 19"/>
          <p:cNvSpPr>
            <a:spLocks noChangeAspect="1"/>
          </p:cNvSpPr>
          <p:nvPr/>
        </p:nvSpPr>
        <p:spPr>
          <a:xfrm>
            <a:off x="7788441" y="1545395"/>
            <a:ext cx="716929" cy="716929"/>
          </a:xfrm>
          <a:prstGeom prst="rect">
            <a:avLst/>
          </a:prstGeom>
          <a:blipFill>
            <a:blip r:embed="rId15" cstate="print"/>
            <a:stretch>
              <a:fillRect/>
            </a:stretch>
          </a:blipFill>
        </p:spPr>
        <p:txBody>
          <a:bodyPr wrap="square" lIns="0" tIns="0" rIns="0" bIns="0" rtlCol="0"/>
          <a:lstStyle/>
          <a:p>
            <a:endParaRPr/>
          </a:p>
        </p:txBody>
      </p:sp>
      <p:sp>
        <p:nvSpPr>
          <p:cNvPr id="19" name="object 20"/>
          <p:cNvSpPr>
            <a:spLocks noChangeAspect="1"/>
          </p:cNvSpPr>
          <p:nvPr/>
        </p:nvSpPr>
        <p:spPr>
          <a:xfrm>
            <a:off x="1293388" y="1582592"/>
            <a:ext cx="500030" cy="642537"/>
          </a:xfrm>
          <a:prstGeom prst="rect">
            <a:avLst/>
          </a:prstGeom>
          <a:blipFill>
            <a:blip r:embed="rId16" cstate="print"/>
            <a:stretch>
              <a:fillRect/>
            </a:stretch>
          </a:blipFill>
        </p:spPr>
        <p:txBody>
          <a:bodyPr wrap="square" lIns="0" tIns="0" rIns="0" bIns="0" rtlCol="0"/>
          <a:lstStyle/>
          <a:p>
            <a:endParaRPr/>
          </a:p>
        </p:txBody>
      </p:sp>
      <p:pic>
        <p:nvPicPr>
          <p:cNvPr id="21" name="Picture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885422" y="3066056"/>
            <a:ext cx="522966" cy="779217"/>
          </a:xfrm>
          <a:prstGeom prst="rect">
            <a:avLst/>
          </a:prstGeom>
        </p:spPr>
      </p:pic>
      <p:pic>
        <p:nvPicPr>
          <p:cNvPr id="4" name="Picture 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422428" y="1310917"/>
            <a:ext cx="2315877" cy="2315877"/>
          </a:xfrm>
          <a:prstGeom prst="rect">
            <a:avLst/>
          </a:prstGeom>
        </p:spPr>
      </p:pic>
    </p:spTree>
    <p:extLst>
      <p:ext uri="{BB962C8B-B14F-4D97-AF65-F5344CB8AC3E}">
        <p14:creationId xmlns:p14="http://schemas.microsoft.com/office/powerpoint/2010/main" val="313848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990F705-6C43-4890-897D-3AB8663A91E5}" type="slidenum">
              <a:rPr lang="en-US" smtClean="0"/>
              <a:pPr/>
              <a:t>24</a:t>
            </a:fld>
            <a:endParaRPr lang="en-US" dirty="0"/>
          </a:p>
        </p:txBody>
      </p:sp>
      <p:sp>
        <p:nvSpPr>
          <p:cNvPr id="7" name="TextBox 6"/>
          <p:cNvSpPr txBox="1"/>
          <p:nvPr/>
        </p:nvSpPr>
        <p:spPr>
          <a:xfrm>
            <a:off x="159026" y="4050574"/>
            <a:ext cx="8845825" cy="2123658"/>
          </a:xfrm>
          <a:prstGeom prst="rect">
            <a:avLst/>
          </a:prstGeom>
          <a:noFill/>
        </p:spPr>
        <p:txBody>
          <a:bodyPr wrap="square" rtlCol="0">
            <a:spAutoFit/>
          </a:bodyPr>
          <a:lstStyle/>
          <a:p>
            <a:pPr algn="ctr"/>
            <a:r>
              <a:rPr lang="en-US" sz="4400" b="1" dirty="0">
                <a:effectLst>
                  <a:outerShdw blurRad="38100" dist="38100" dir="2700000" algn="tl">
                    <a:srgbClr val="000000">
                      <a:alpha val="43137"/>
                    </a:srgbClr>
                  </a:outerShdw>
                </a:effectLst>
                <a:latin typeface=" Arial"/>
              </a:rPr>
              <a:t>U.S. Marine </a:t>
            </a:r>
            <a:r>
              <a:rPr lang="en-US" sz="4400" b="1" dirty="0" smtClean="0">
                <a:effectLst>
                  <a:outerShdw blurRad="38100" dist="38100" dir="2700000" algn="tl">
                    <a:srgbClr val="000000">
                      <a:alpha val="43137"/>
                    </a:srgbClr>
                  </a:outerShdw>
                </a:effectLst>
                <a:latin typeface=" Arial"/>
              </a:rPr>
              <a:t>Corps</a:t>
            </a:r>
          </a:p>
          <a:p>
            <a:pPr algn="ctr"/>
            <a:r>
              <a:rPr lang="en-US" sz="4400" b="1" dirty="0" smtClean="0">
                <a:effectLst>
                  <a:outerShdw blurRad="38100" dist="38100" dir="2700000" algn="tl">
                    <a:srgbClr val="000000">
                      <a:alpha val="43137"/>
                    </a:srgbClr>
                  </a:outerShdw>
                </a:effectLst>
                <a:latin typeface=" Arial"/>
              </a:rPr>
              <a:t>Light Armored Reconnaissance (LAR) Battalions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6213" y="2336052"/>
            <a:ext cx="988658" cy="119947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425" y="753117"/>
            <a:ext cx="1210233" cy="11994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5232" y="692996"/>
            <a:ext cx="1268958" cy="131971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256" y="2336052"/>
            <a:ext cx="1008909" cy="1201082"/>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7073" y="1147902"/>
            <a:ext cx="2209730" cy="2235142"/>
          </a:xfrm>
          <a:prstGeom prst="rect">
            <a:avLst/>
          </a:prstGeom>
        </p:spPr>
      </p:pic>
      <p:sp>
        <p:nvSpPr>
          <p:cNvPr id="10" name="TextBox 9"/>
          <p:cNvSpPr txBox="1"/>
          <p:nvPr/>
        </p:nvSpPr>
        <p:spPr>
          <a:xfrm>
            <a:off x="2177100" y="1907859"/>
            <a:ext cx="1048685"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 Arial"/>
              </a:rPr>
              <a:t>1</a:t>
            </a:r>
            <a:r>
              <a:rPr lang="en-US" b="1" baseline="30000" dirty="0" smtClean="0">
                <a:effectLst>
                  <a:outerShdw blurRad="38100" dist="38100" dir="2700000" algn="tl">
                    <a:srgbClr val="000000">
                      <a:alpha val="43137"/>
                    </a:srgbClr>
                  </a:outerShdw>
                </a:effectLst>
                <a:latin typeface=" Arial"/>
              </a:rPr>
              <a:t>ST</a:t>
            </a:r>
            <a:r>
              <a:rPr lang="en-US" b="1" dirty="0" smtClean="0">
                <a:effectLst>
                  <a:outerShdw blurRad="38100" dist="38100" dir="2700000" algn="tl">
                    <a:srgbClr val="000000">
                      <a:alpha val="43137"/>
                    </a:srgbClr>
                  </a:outerShdw>
                </a:effectLst>
                <a:latin typeface=" Arial"/>
              </a:rPr>
              <a:t> LAR</a:t>
            </a:r>
            <a:endParaRPr lang="en-US" b="1" dirty="0">
              <a:effectLst>
                <a:outerShdw blurRad="38100" dist="38100" dir="2700000" algn="tl">
                  <a:srgbClr val="000000">
                    <a:alpha val="43137"/>
                  </a:srgbClr>
                </a:outerShdw>
              </a:effectLst>
              <a:latin typeface=" Arial"/>
            </a:endParaRPr>
          </a:p>
        </p:txBody>
      </p:sp>
      <p:sp>
        <p:nvSpPr>
          <p:cNvPr id="11" name="TextBox 10"/>
          <p:cNvSpPr txBox="1"/>
          <p:nvPr/>
        </p:nvSpPr>
        <p:spPr>
          <a:xfrm>
            <a:off x="2134176" y="3549655"/>
            <a:ext cx="107273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 Arial"/>
              </a:rPr>
              <a:t>2</a:t>
            </a:r>
            <a:r>
              <a:rPr lang="en-US" b="1" baseline="30000" dirty="0" smtClean="0">
                <a:effectLst>
                  <a:outerShdw blurRad="38100" dist="38100" dir="2700000" algn="tl">
                    <a:srgbClr val="000000">
                      <a:alpha val="43137"/>
                    </a:srgbClr>
                  </a:outerShdw>
                </a:effectLst>
                <a:latin typeface=" Arial"/>
              </a:rPr>
              <a:t>ND</a:t>
            </a:r>
            <a:r>
              <a:rPr lang="en-US" b="1" dirty="0" smtClean="0">
                <a:effectLst>
                  <a:outerShdw blurRad="38100" dist="38100" dir="2700000" algn="tl">
                    <a:srgbClr val="000000">
                      <a:alpha val="43137"/>
                    </a:srgbClr>
                  </a:outerShdw>
                </a:effectLst>
                <a:latin typeface=" Arial"/>
              </a:rPr>
              <a:t> LAR</a:t>
            </a:r>
            <a:endParaRPr lang="en-US" b="1" dirty="0">
              <a:effectLst>
                <a:outerShdw blurRad="38100" dist="38100" dir="2700000" algn="tl">
                  <a:srgbClr val="000000">
                    <a:alpha val="43137"/>
                  </a:srgbClr>
                </a:outerShdw>
              </a:effectLst>
              <a:latin typeface=" Arial"/>
            </a:endParaRPr>
          </a:p>
        </p:txBody>
      </p:sp>
      <p:sp>
        <p:nvSpPr>
          <p:cNvPr id="12" name="TextBox 11"/>
          <p:cNvSpPr txBox="1"/>
          <p:nvPr/>
        </p:nvSpPr>
        <p:spPr>
          <a:xfrm>
            <a:off x="6025824" y="1956586"/>
            <a:ext cx="107273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 Arial"/>
              </a:rPr>
              <a:t>3</a:t>
            </a:r>
            <a:r>
              <a:rPr lang="en-US" b="1" baseline="30000" dirty="0" smtClean="0">
                <a:effectLst>
                  <a:outerShdw blurRad="38100" dist="38100" dir="2700000" algn="tl">
                    <a:srgbClr val="000000">
                      <a:alpha val="43137"/>
                    </a:srgbClr>
                  </a:outerShdw>
                </a:effectLst>
                <a:latin typeface=" Arial"/>
              </a:rPr>
              <a:t>RD</a:t>
            </a:r>
            <a:r>
              <a:rPr lang="en-US" b="1" dirty="0" smtClean="0">
                <a:effectLst>
                  <a:outerShdw blurRad="38100" dist="38100" dir="2700000" algn="tl">
                    <a:srgbClr val="000000">
                      <a:alpha val="43137"/>
                    </a:srgbClr>
                  </a:outerShdw>
                </a:effectLst>
                <a:latin typeface=" Arial"/>
              </a:rPr>
              <a:t> LAR</a:t>
            </a:r>
            <a:endParaRPr lang="en-US" b="1" dirty="0">
              <a:effectLst>
                <a:outerShdw blurRad="38100" dist="38100" dir="2700000" algn="tl">
                  <a:srgbClr val="000000">
                    <a:alpha val="43137"/>
                  </a:srgbClr>
                </a:outerShdw>
              </a:effectLst>
              <a:latin typeface=" Arial"/>
            </a:endParaRPr>
          </a:p>
        </p:txBody>
      </p:sp>
      <p:sp>
        <p:nvSpPr>
          <p:cNvPr id="13" name="TextBox 12"/>
          <p:cNvSpPr txBox="1"/>
          <p:nvPr/>
        </p:nvSpPr>
        <p:spPr>
          <a:xfrm>
            <a:off x="6068303" y="3550783"/>
            <a:ext cx="1056700"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 Arial"/>
              </a:rPr>
              <a:t>4</a:t>
            </a:r>
            <a:r>
              <a:rPr lang="en-US" b="1" baseline="30000" dirty="0" smtClean="0">
                <a:effectLst>
                  <a:outerShdw blurRad="38100" dist="38100" dir="2700000" algn="tl">
                    <a:srgbClr val="000000">
                      <a:alpha val="43137"/>
                    </a:srgbClr>
                  </a:outerShdw>
                </a:effectLst>
                <a:latin typeface=" Arial"/>
              </a:rPr>
              <a:t>TH</a:t>
            </a:r>
            <a:r>
              <a:rPr lang="en-US" b="1" dirty="0" smtClean="0">
                <a:effectLst>
                  <a:outerShdw blurRad="38100" dist="38100" dir="2700000" algn="tl">
                    <a:srgbClr val="000000">
                      <a:alpha val="43137"/>
                    </a:srgbClr>
                  </a:outerShdw>
                </a:effectLst>
                <a:latin typeface=" Arial"/>
              </a:rPr>
              <a:t> LAR</a:t>
            </a:r>
            <a:endParaRPr lang="en-US" b="1" dirty="0">
              <a:effectLst>
                <a:outerShdw blurRad="38100" dist="38100" dir="2700000" algn="tl">
                  <a:srgbClr val="000000">
                    <a:alpha val="43137"/>
                  </a:srgbClr>
                </a:outerShdw>
              </a:effectLst>
              <a:latin typeface=" Arial"/>
            </a:endParaRPr>
          </a:p>
        </p:txBody>
      </p:sp>
    </p:spTree>
    <p:extLst>
      <p:ext uri="{BB962C8B-B14F-4D97-AF65-F5344CB8AC3E}">
        <p14:creationId xmlns:p14="http://schemas.microsoft.com/office/powerpoint/2010/main" val="2957599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1" y="1487617"/>
            <a:ext cx="8229600"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ALIBIS</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C990F705-6C43-4890-897D-3AB8663A91E5}" type="slidenum">
              <a:rPr lang="en-US" smtClean="0"/>
              <a:pPr/>
              <a:t>25</a:t>
            </a:fld>
            <a:endParaRPr lang="en-US" dirty="0"/>
          </a:p>
        </p:txBody>
      </p:sp>
    </p:spTree>
    <p:extLst>
      <p:ext uri="{BB962C8B-B14F-4D97-AF65-F5344CB8AC3E}">
        <p14:creationId xmlns:p14="http://schemas.microsoft.com/office/powerpoint/2010/main" val="3169965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ld_Bill.gif"/>
          <p:cNvPicPr>
            <a:picLocks noChangeAspect="1"/>
          </p:cNvPicPr>
          <p:nvPr/>
        </p:nvPicPr>
        <p:blipFill>
          <a:blip r:embed="rId2" cstate="print">
            <a:lum bright="36000" contrast="1000"/>
          </a:blip>
          <a:stretch>
            <a:fillRect/>
          </a:stretch>
        </p:blipFill>
        <p:spPr>
          <a:xfrm>
            <a:off x="3276600" y="2212348"/>
            <a:ext cx="2514600" cy="3424439"/>
          </a:xfrm>
          <a:prstGeom prst="rect">
            <a:avLst/>
          </a:prstGeom>
        </p:spPr>
      </p:pic>
      <p:sp>
        <p:nvSpPr>
          <p:cNvPr id="2" name="Title 1"/>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latin typeface="Arial" pitchFamily="34" charset="0"/>
                <a:cs typeface="Arial" pitchFamily="34" charset="0"/>
              </a:rPr>
              <a:t>Final </a:t>
            </a:r>
            <a:r>
              <a:rPr lang="en-US" b="1" dirty="0" smtClean="0">
                <a:effectLst>
                  <a:outerShdw blurRad="38100" dist="38100" dir="2700000" algn="tl">
                    <a:srgbClr val="000000">
                      <a:alpha val="43137"/>
                    </a:srgbClr>
                  </a:outerShdw>
                </a:effectLst>
                <a:latin typeface="Arial" pitchFamily="34" charset="0"/>
                <a:cs typeface="Arial" pitchFamily="34" charset="0"/>
              </a:rPr>
              <a:t>Comments</a:t>
            </a:r>
            <a:endParaRPr lang="en-US" dirty="0"/>
          </a:p>
        </p:txBody>
      </p:sp>
      <p:sp>
        <p:nvSpPr>
          <p:cNvPr id="3" name="Content Placeholder 2"/>
          <p:cNvSpPr>
            <a:spLocks noGrp="1"/>
          </p:cNvSpPr>
          <p:nvPr>
            <p:ph idx="1"/>
          </p:nvPr>
        </p:nvSpPr>
        <p:spPr>
          <a:xfrm>
            <a:off x="457200" y="5636787"/>
            <a:ext cx="8229600" cy="489376"/>
          </a:xfrm>
        </p:spPr>
        <p:txBody>
          <a:bodyPr>
            <a:normAutofit fontScale="92500" lnSpcReduction="20000"/>
          </a:bodyPr>
          <a:lstStyle/>
          <a:p>
            <a:pPr marL="0" indent="0" algn="ctr">
              <a:buNone/>
            </a:pPr>
            <a:r>
              <a:rPr lang="en-US" b="1" i="1" dirty="0" smtClean="0">
                <a:latin typeface="Arial" panose="020B0604020202020204" pitchFamily="34" charset="0"/>
                <a:cs typeface="Arial" panose="020B0604020202020204" pitchFamily="34" charset="0"/>
              </a:rPr>
              <a:t>Next Recon Council: 25 JANUARY 2017</a:t>
            </a:r>
            <a:endParaRPr lang="en-US" b="1"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990F705-6C43-4890-897D-3AB8663A91E5}" type="slidenum">
              <a:rPr lang="en-US" smtClean="0"/>
              <a:pPr/>
              <a:t>26</a:t>
            </a:fld>
            <a:endParaRPr lang="en-US" dirty="0"/>
          </a:p>
        </p:txBody>
      </p:sp>
    </p:spTree>
    <p:extLst>
      <p:ext uri="{BB962C8B-B14F-4D97-AF65-F5344CB8AC3E}">
        <p14:creationId xmlns:p14="http://schemas.microsoft.com/office/powerpoint/2010/main" val="38844500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884" y="0"/>
            <a:ext cx="7026956" cy="1043406"/>
          </a:xfrm>
        </p:spPr>
        <p:txBody>
          <a:bodyPr>
            <a:no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CTCs in Rotation Spring 2017 (August and September)</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C990F705-6C43-4890-897D-3AB8663A91E5}" type="slidenum">
              <a:rPr lang="en-US" smtClean="0"/>
              <a:pPr/>
              <a:t>27</a:t>
            </a:fld>
            <a:endParaRPr lang="en-US" dirty="0"/>
          </a:p>
        </p:txBody>
      </p:sp>
      <p:sp>
        <p:nvSpPr>
          <p:cNvPr id="3" name="TextBox 2"/>
          <p:cNvSpPr txBox="1"/>
          <p:nvPr/>
        </p:nvSpPr>
        <p:spPr>
          <a:xfrm>
            <a:off x="103908" y="1484672"/>
            <a:ext cx="9040091" cy="3231654"/>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NTC:</a:t>
            </a:r>
          </a:p>
          <a:p>
            <a:r>
              <a:rPr lang="en-US" sz="1200" dirty="0" smtClean="0">
                <a:latin typeface="Arial" panose="020B0604020202020204" pitchFamily="34" charset="0"/>
                <a:cs typeface="Arial" panose="020B0604020202020204" pitchFamily="34" charset="0"/>
              </a:rPr>
              <a:t>17-03 JAN 2017	1-25 ID SBCT		CDR: COL Donn H. Hill, donn.h.hill.mil@mail.mil</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5-1 CAV			CDR: LTC James A. Hayes, james.a.hayes.mil@mail.mil</a:t>
            </a:r>
          </a:p>
          <a:p>
            <a:r>
              <a:rPr lang="en-US" sz="1200" dirty="0" smtClean="0">
                <a:latin typeface="Arial" panose="020B0604020202020204" pitchFamily="34" charset="0"/>
                <a:cs typeface="Arial" panose="020B0604020202020204" pitchFamily="34" charset="0"/>
              </a:rPr>
              <a:t>17-04 FEB 2017	2 ABCT, 1st CAV		CDR: COL Steve J. Adams, steven.j.adams10.mil@mail.mil</a:t>
            </a:r>
          </a:p>
          <a:p>
            <a:endParaRPr lang="en-US" sz="1400"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JRTC:</a:t>
            </a:r>
          </a:p>
          <a:p>
            <a:r>
              <a:rPr lang="en-US" sz="1200" dirty="0" smtClean="0">
                <a:latin typeface="Arial" panose="020B0604020202020204" pitchFamily="34" charset="0"/>
                <a:cs typeface="Arial" panose="020B0604020202020204" pitchFamily="34" charset="0"/>
              </a:rPr>
              <a:t>JAN 2017		1/1 AD SBCT(-)		CDR: In transition</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6-1 CAV			CDR: LTC Mark </a:t>
            </a:r>
            <a:r>
              <a:rPr lang="en-US" sz="1200" dirty="0" err="1" smtClean="0">
                <a:latin typeface="Arial" panose="020B0604020202020204" pitchFamily="34" charset="0"/>
                <a:cs typeface="Arial" panose="020B0604020202020204" pitchFamily="34" charset="0"/>
              </a:rPr>
              <a:t>Hoovestol</a:t>
            </a:r>
            <a:r>
              <a:rPr lang="en-US" sz="1200" dirty="0" smtClean="0">
                <a:latin typeface="Arial" panose="020B0604020202020204" pitchFamily="34" charset="0"/>
                <a:cs typeface="Arial" panose="020B0604020202020204" pitchFamily="34" charset="0"/>
              </a:rPr>
              <a:t>, mark.h.hoovestol.mil@mail.mil</a:t>
            </a:r>
          </a:p>
          <a:p>
            <a:r>
              <a:rPr lang="en-US" sz="1200" dirty="0" smtClean="0">
                <a:latin typeface="Arial" panose="020B0604020202020204" pitchFamily="34" charset="0"/>
                <a:cs typeface="Arial" panose="020B0604020202020204" pitchFamily="34" charset="0"/>
              </a:rPr>
              <a:t>FEB 2017		4-25 ABN			CDR: COL Scott A. Green, </a:t>
            </a:r>
            <a:r>
              <a:rPr lang="en-US" sz="1200" dirty="0" smtClean="0">
                <a:latin typeface="Arial" panose="020B0604020202020204" pitchFamily="34" charset="0"/>
                <a:cs typeface="Arial" panose="020B0604020202020204" pitchFamily="34" charset="0"/>
                <a:hlinkClick r:id="rId2"/>
              </a:rPr>
              <a:t>scott.a.green36.mil@mail.mil</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1-40 CAV			CDR: LTC Mark D. </a:t>
            </a:r>
            <a:r>
              <a:rPr lang="en-US" sz="1200" dirty="0" err="1" smtClean="0">
                <a:latin typeface="Arial" panose="020B0604020202020204" pitchFamily="34" charset="0"/>
                <a:cs typeface="Arial" panose="020B0604020202020204" pitchFamily="34" charset="0"/>
              </a:rPr>
              <a:t>Federovich</a:t>
            </a:r>
            <a:r>
              <a:rPr lang="en-US" sz="1200" dirty="0" smtClean="0">
                <a:latin typeface="Arial" panose="020B0604020202020204" pitchFamily="34" charset="0"/>
                <a:cs typeface="Arial" panose="020B0604020202020204" pitchFamily="34" charset="0"/>
              </a:rPr>
              <a:t>, mark.d.federovich.mil@mail.mil</a:t>
            </a:r>
          </a:p>
          <a:p>
            <a:endParaRPr lang="en-US" sz="1600"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JMRC:</a:t>
            </a:r>
          </a:p>
          <a:p>
            <a:r>
              <a:rPr lang="en-US" sz="1200" dirty="0" smtClean="0">
                <a:latin typeface="Arial" panose="020B0604020202020204" pitchFamily="34" charset="0"/>
                <a:cs typeface="Arial" panose="020B0604020202020204" pitchFamily="34" charset="0"/>
              </a:rPr>
              <a:t>25 JAN-25 FEB 2017		GEO MRE – USMC and Republic of Georgia (Grizzly Team not involved)</a:t>
            </a:r>
          </a:p>
          <a:p>
            <a:r>
              <a:rPr lang="en-US" sz="1200" dirty="0" smtClean="0">
                <a:latin typeface="Arial" panose="020B0604020202020204" pitchFamily="34" charset="0"/>
                <a:cs typeface="Arial" panose="020B0604020202020204" pitchFamily="34" charset="0"/>
              </a:rPr>
              <a:t>08 MAR-30 MAR 2017		Allied Spirit 6 – Multinational (</a:t>
            </a:r>
            <a:r>
              <a:rPr lang="en-US" sz="1200" b="1" dirty="0" smtClean="0">
                <a:latin typeface="Arial" panose="020B0604020202020204" pitchFamily="34" charset="0"/>
                <a:cs typeface="Arial" panose="020B0604020202020204" pitchFamily="34" charset="0"/>
              </a:rPr>
              <a:t>US 173</a:t>
            </a:r>
            <a:r>
              <a:rPr lang="en-US" sz="1200" b="1" baseline="30000" dirty="0" smtClean="0">
                <a:latin typeface="Arial" panose="020B0604020202020204" pitchFamily="34" charset="0"/>
                <a:cs typeface="Arial" panose="020B0604020202020204" pitchFamily="34" charset="0"/>
              </a:rPr>
              <a:t>rd</a:t>
            </a:r>
            <a:r>
              <a:rPr lang="en-US" sz="1200" b="1" dirty="0" smtClean="0">
                <a:latin typeface="Arial" panose="020B0604020202020204" pitchFamily="34" charset="0"/>
                <a:cs typeface="Arial" panose="020B0604020202020204" pitchFamily="34" charset="0"/>
              </a:rPr>
              <a:t> ABN</a:t>
            </a:r>
            <a:r>
              <a:rPr lang="en-US" sz="1200" dirty="0" smtClean="0">
                <a:latin typeface="Arial" panose="020B0604020202020204" pitchFamily="34" charset="0"/>
                <a:cs typeface="Arial" panose="020B0604020202020204" pitchFamily="34" charset="0"/>
              </a:rPr>
              <a:t>, US FA BN; Latvian BN and </a:t>
            </a: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HQ; Dutch BN, BEB)</a:t>
            </a:r>
          </a:p>
        </p:txBody>
      </p:sp>
    </p:spTree>
    <p:extLst>
      <p:ext uri="{BB962C8B-B14F-4D97-AF65-F5344CB8AC3E}">
        <p14:creationId xmlns:p14="http://schemas.microsoft.com/office/powerpoint/2010/main" val="2250908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pPr algn="ctr"/>
            <a:r>
              <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Timeline</a:t>
            </a:r>
          </a:p>
        </p:txBody>
      </p:sp>
      <p:cxnSp>
        <p:nvCxnSpPr>
          <p:cNvPr id="6" name="Straight Arrow Connector 5"/>
          <p:cNvCxnSpPr/>
          <p:nvPr/>
        </p:nvCxnSpPr>
        <p:spPr>
          <a:xfrm flipV="1">
            <a:off x="639202" y="2534824"/>
            <a:ext cx="7026812" cy="251108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89389" y="1829470"/>
            <a:ext cx="1521570" cy="507831"/>
          </a:xfrm>
          <a:prstGeom prst="rect">
            <a:avLst/>
          </a:prstGeom>
          <a:noFill/>
        </p:spPr>
        <p:txBody>
          <a:bodyPr wrap="none" rtlCol="0">
            <a:spAutoFit/>
          </a:bodyPr>
          <a:lstStyle/>
          <a:p>
            <a:pPr algn="ctr"/>
            <a:r>
              <a:rPr lang="en-US" sz="1350" b="1" dirty="0">
                <a:latin typeface="Arial" panose="020B0604020202020204" pitchFamily="34" charset="0"/>
                <a:cs typeface="Arial" panose="020B0604020202020204" pitchFamily="34" charset="0"/>
              </a:rPr>
              <a:t>Recon Council</a:t>
            </a:r>
          </a:p>
          <a:p>
            <a:pPr algn="ctr"/>
            <a:r>
              <a:rPr lang="en-US" sz="1350" b="1" dirty="0" smtClean="0">
                <a:latin typeface="Arial" panose="020B0604020202020204" pitchFamily="34" charset="0"/>
                <a:cs typeface="Arial" panose="020B0604020202020204" pitchFamily="34" charset="0"/>
              </a:rPr>
              <a:t>19 October 2016</a:t>
            </a:r>
            <a:endParaRPr lang="en-US" sz="1350" b="1" dirty="0">
              <a:latin typeface="Arial" panose="020B0604020202020204" pitchFamily="34" charset="0"/>
              <a:cs typeface="Arial" panose="020B0604020202020204" pitchFamily="34" charset="0"/>
            </a:endParaRPr>
          </a:p>
        </p:txBody>
      </p:sp>
      <p:sp>
        <p:nvSpPr>
          <p:cNvPr id="8" name="5-Point Star 7"/>
          <p:cNvSpPr/>
          <p:nvPr/>
        </p:nvSpPr>
        <p:spPr>
          <a:xfrm>
            <a:off x="7655462" y="2314219"/>
            <a:ext cx="305973" cy="295421"/>
          </a:xfrm>
          <a:prstGeom prst="star5">
            <a:avLst/>
          </a:prstGeom>
          <a:solidFill>
            <a:srgbClr val="FFFF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568612" y="4978834"/>
            <a:ext cx="141179" cy="13414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4524244" y="3580109"/>
            <a:ext cx="141179" cy="134145"/>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5527418" y="3230309"/>
            <a:ext cx="141179" cy="13414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p:cNvSpPr/>
          <p:nvPr/>
        </p:nvSpPr>
        <p:spPr>
          <a:xfrm>
            <a:off x="7303457" y="2574466"/>
            <a:ext cx="141179" cy="134145"/>
          </a:xfrm>
          <a:prstGeom prst="ellipse">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p:cNvSpPr/>
          <p:nvPr/>
        </p:nvSpPr>
        <p:spPr>
          <a:xfrm>
            <a:off x="6874749" y="2730947"/>
            <a:ext cx="141179" cy="13414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p:cNvSpPr txBox="1"/>
          <p:nvPr/>
        </p:nvSpPr>
        <p:spPr>
          <a:xfrm>
            <a:off x="7366574" y="2616388"/>
            <a:ext cx="1843198" cy="415498"/>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Final Rehearsal/</a:t>
            </a:r>
            <a:r>
              <a:rPr lang="en-US" sz="1050" b="1" dirty="0" err="1">
                <a:latin typeface="Arial" panose="020B0604020202020204" pitchFamily="34" charset="0"/>
                <a:cs typeface="Arial" panose="020B0604020202020204" pitchFamily="34" charset="0"/>
              </a:rPr>
              <a:t>Comms</a:t>
            </a:r>
            <a:r>
              <a:rPr lang="en-US" sz="1050" b="1" dirty="0">
                <a:latin typeface="Arial" panose="020B0604020202020204" pitchFamily="34" charset="0"/>
                <a:cs typeface="Arial" panose="020B0604020202020204" pitchFamily="34" charset="0"/>
              </a:rPr>
              <a:t> Check and Walkthrough</a:t>
            </a:r>
          </a:p>
        </p:txBody>
      </p:sp>
      <p:sp>
        <p:nvSpPr>
          <p:cNvPr id="15" name="TextBox 14"/>
          <p:cNvSpPr txBox="1"/>
          <p:nvPr/>
        </p:nvSpPr>
        <p:spPr>
          <a:xfrm>
            <a:off x="6781395" y="2916406"/>
            <a:ext cx="1181735" cy="253916"/>
          </a:xfrm>
          <a:prstGeom prst="rect">
            <a:avLst/>
          </a:prstGeom>
          <a:noFill/>
        </p:spPr>
        <p:txBody>
          <a:bodyPr wrap="none" rtlCol="0">
            <a:spAutoFit/>
          </a:bodyPr>
          <a:lstStyle/>
          <a:p>
            <a:pPr algn="ctr"/>
            <a:r>
              <a:rPr lang="en-US" sz="1050" b="1" dirty="0">
                <a:latin typeface="Arial" panose="020B0604020202020204" pitchFamily="34" charset="0"/>
                <a:cs typeface="Arial" panose="020B0604020202020204" pitchFamily="34" charset="0"/>
              </a:rPr>
              <a:t>Tech Rehearsal</a:t>
            </a:r>
          </a:p>
        </p:txBody>
      </p:sp>
      <p:sp>
        <p:nvSpPr>
          <p:cNvPr id="16" name="TextBox 15"/>
          <p:cNvSpPr txBox="1"/>
          <p:nvPr/>
        </p:nvSpPr>
        <p:spPr>
          <a:xfrm>
            <a:off x="6305481" y="2341511"/>
            <a:ext cx="1189749"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18 October2016</a:t>
            </a:r>
            <a:endParaRPr lang="en-US" sz="1050" b="1" dirty="0">
              <a:latin typeface="Arial" panose="020B0604020202020204" pitchFamily="34" charset="0"/>
              <a:cs typeface="Arial" panose="020B0604020202020204" pitchFamily="34" charset="0"/>
            </a:endParaRPr>
          </a:p>
        </p:txBody>
      </p:sp>
      <p:sp>
        <p:nvSpPr>
          <p:cNvPr id="17" name="TextBox 16"/>
          <p:cNvSpPr txBox="1"/>
          <p:nvPr/>
        </p:nvSpPr>
        <p:spPr>
          <a:xfrm>
            <a:off x="5696675" y="2597979"/>
            <a:ext cx="1226618"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17 October 2016</a:t>
            </a:r>
            <a:endParaRPr lang="en-US" sz="1050" b="1" dirty="0">
              <a:latin typeface="Arial" panose="020B0604020202020204" pitchFamily="34" charset="0"/>
              <a:cs typeface="Arial" panose="020B0604020202020204" pitchFamily="34" charset="0"/>
            </a:endParaRPr>
          </a:p>
        </p:txBody>
      </p:sp>
      <p:sp>
        <p:nvSpPr>
          <p:cNvPr id="19" name="TextBox 18"/>
          <p:cNvSpPr txBox="1"/>
          <p:nvPr/>
        </p:nvSpPr>
        <p:spPr>
          <a:xfrm>
            <a:off x="4411252" y="3021399"/>
            <a:ext cx="1226618"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17 October 2016</a:t>
            </a:r>
            <a:endParaRPr lang="en-US" sz="1050" b="1" dirty="0">
              <a:latin typeface="Arial" panose="020B0604020202020204" pitchFamily="34" charset="0"/>
              <a:cs typeface="Arial" panose="020B0604020202020204" pitchFamily="34" charset="0"/>
            </a:endParaRPr>
          </a:p>
        </p:txBody>
      </p:sp>
      <p:sp>
        <p:nvSpPr>
          <p:cNvPr id="20" name="TextBox 19"/>
          <p:cNvSpPr txBox="1"/>
          <p:nvPr/>
        </p:nvSpPr>
        <p:spPr>
          <a:xfrm>
            <a:off x="5610734" y="3223208"/>
            <a:ext cx="2810386" cy="253916"/>
          </a:xfrm>
          <a:prstGeom prst="rect">
            <a:avLst/>
          </a:prstGeom>
          <a:noFill/>
        </p:spPr>
        <p:txBody>
          <a:bodyPr wrap="none" rtlCol="0">
            <a:spAutoFit/>
          </a:bodyPr>
          <a:lstStyle/>
          <a:p>
            <a:pPr algn="ctr"/>
            <a:r>
              <a:rPr lang="en-US" sz="1050" b="1" dirty="0">
                <a:latin typeface="Arial" panose="020B0604020202020204" pitchFamily="34" charset="0"/>
                <a:cs typeface="Arial" panose="020B0604020202020204" pitchFamily="34" charset="0"/>
              </a:rPr>
              <a:t>IPR #2: Progress update, products check</a:t>
            </a:r>
          </a:p>
        </p:txBody>
      </p:sp>
      <p:sp>
        <p:nvSpPr>
          <p:cNvPr id="24" name="TextBox 23"/>
          <p:cNvSpPr txBox="1"/>
          <p:nvPr/>
        </p:nvSpPr>
        <p:spPr>
          <a:xfrm>
            <a:off x="568611" y="5062632"/>
            <a:ext cx="4802233"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Develop Agenda, Discussion Topics and Timeline, outreach to the force</a:t>
            </a:r>
          </a:p>
        </p:txBody>
      </p:sp>
      <p:sp>
        <p:nvSpPr>
          <p:cNvPr id="25" name="TextBox 24"/>
          <p:cNvSpPr txBox="1"/>
          <p:nvPr/>
        </p:nvSpPr>
        <p:spPr>
          <a:xfrm>
            <a:off x="77526" y="4782511"/>
            <a:ext cx="641522" cy="415498"/>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29 SEP</a:t>
            </a:r>
          </a:p>
          <a:p>
            <a:r>
              <a:rPr lang="en-US" sz="1050" b="1" dirty="0" smtClean="0">
                <a:latin typeface="Arial" panose="020B0604020202020204" pitchFamily="34" charset="0"/>
                <a:cs typeface="Arial" panose="020B0604020202020204" pitchFamily="34" charset="0"/>
              </a:rPr>
              <a:t>2016</a:t>
            </a:r>
            <a:endParaRPr lang="en-US" sz="1050" b="1" dirty="0">
              <a:latin typeface="Arial" panose="020B0604020202020204" pitchFamily="34" charset="0"/>
              <a:cs typeface="Arial" panose="020B0604020202020204" pitchFamily="34" charset="0"/>
            </a:endParaRPr>
          </a:p>
        </p:txBody>
      </p:sp>
      <p:sp>
        <p:nvSpPr>
          <p:cNvPr id="26" name="Oval 25"/>
          <p:cNvSpPr/>
          <p:nvPr/>
        </p:nvSpPr>
        <p:spPr>
          <a:xfrm>
            <a:off x="1258519" y="4735041"/>
            <a:ext cx="141179" cy="13414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TextBox 26"/>
          <p:cNvSpPr txBox="1"/>
          <p:nvPr/>
        </p:nvSpPr>
        <p:spPr>
          <a:xfrm>
            <a:off x="268703" y="4525665"/>
            <a:ext cx="1226618"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04 October 2016</a:t>
            </a:r>
            <a:endParaRPr lang="en-US" sz="1050" b="1" dirty="0">
              <a:latin typeface="Arial" panose="020B0604020202020204" pitchFamily="34" charset="0"/>
              <a:cs typeface="Arial" panose="020B0604020202020204" pitchFamily="34" charset="0"/>
            </a:endParaRPr>
          </a:p>
        </p:txBody>
      </p:sp>
      <p:sp>
        <p:nvSpPr>
          <p:cNvPr id="28" name="TextBox 27"/>
          <p:cNvSpPr txBox="1"/>
          <p:nvPr/>
        </p:nvSpPr>
        <p:spPr>
          <a:xfrm>
            <a:off x="1258518" y="4817141"/>
            <a:ext cx="4651796"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Council announced, agenda and template slides released to audience</a:t>
            </a:r>
          </a:p>
        </p:txBody>
      </p:sp>
      <p:sp>
        <p:nvSpPr>
          <p:cNvPr id="29" name="TextBox 28"/>
          <p:cNvSpPr txBox="1"/>
          <p:nvPr/>
        </p:nvSpPr>
        <p:spPr>
          <a:xfrm>
            <a:off x="2092120" y="4453122"/>
            <a:ext cx="3008182"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DCS conference, Thurman Room reserved</a:t>
            </a:r>
          </a:p>
        </p:txBody>
      </p:sp>
      <p:sp>
        <p:nvSpPr>
          <p:cNvPr id="31" name="TextBox 30"/>
          <p:cNvSpPr txBox="1"/>
          <p:nvPr/>
        </p:nvSpPr>
        <p:spPr>
          <a:xfrm>
            <a:off x="942994" y="4231455"/>
            <a:ext cx="1226618"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05 October 2016</a:t>
            </a:r>
            <a:endParaRPr lang="en-US" sz="1050" b="1" dirty="0">
              <a:latin typeface="Arial" panose="020B0604020202020204" pitchFamily="34" charset="0"/>
              <a:cs typeface="Arial" panose="020B0604020202020204" pitchFamily="34" charset="0"/>
            </a:endParaRPr>
          </a:p>
        </p:txBody>
      </p:sp>
      <p:sp>
        <p:nvSpPr>
          <p:cNvPr id="32" name="TextBox 31"/>
          <p:cNvSpPr txBox="1"/>
          <p:nvPr/>
        </p:nvSpPr>
        <p:spPr>
          <a:xfrm>
            <a:off x="3363314" y="3441200"/>
            <a:ext cx="1226618"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12 October 2016</a:t>
            </a:r>
            <a:endParaRPr lang="en-US" sz="1050" b="1" dirty="0">
              <a:latin typeface="Arial" panose="020B0604020202020204" pitchFamily="34" charset="0"/>
              <a:cs typeface="Arial" panose="020B0604020202020204" pitchFamily="34" charset="0"/>
            </a:endParaRPr>
          </a:p>
        </p:txBody>
      </p:sp>
      <p:sp>
        <p:nvSpPr>
          <p:cNvPr id="33" name="Oval 32"/>
          <p:cNvSpPr/>
          <p:nvPr/>
        </p:nvSpPr>
        <p:spPr>
          <a:xfrm>
            <a:off x="2065801" y="4437572"/>
            <a:ext cx="141179" cy="13414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TextBox 33"/>
          <p:cNvSpPr txBox="1"/>
          <p:nvPr/>
        </p:nvSpPr>
        <p:spPr>
          <a:xfrm>
            <a:off x="4588585" y="3627933"/>
            <a:ext cx="3077429"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Recon </a:t>
            </a:r>
            <a:r>
              <a:rPr lang="en-US" sz="1050" b="1" dirty="0" smtClean="0">
                <a:latin typeface="Arial" panose="020B0604020202020204" pitchFamily="34" charset="0"/>
                <a:cs typeface="Arial" panose="020B0604020202020204" pitchFamily="34" charset="0"/>
              </a:rPr>
              <a:t>OBJ/NLT Final Submission of Slides</a:t>
            </a:r>
            <a:endParaRPr lang="en-US" sz="1050" b="1" dirty="0">
              <a:latin typeface="Arial" panose="020B0604020202020204" pitchFamily="34" charset="0"/>
              <a:cs typeface="Arial" panose="020B0604020202020204" pitchFamily="34" charset="0"/>
            </a:endParaRPr>
          </a:p>
        </p:txBody>
      </p:sp>
      <p:sp>
        <p:nvSpPr>
          <p:cNvPr id="35" name="TextBox 34"/>
          <p:cNvSpPr txBox="1"/>
          <p:nvPr/>
        </p:nvSpPr>
        <p:spPr>
          <a:xfrm>
            <a:off x="3059469" y="3974118"/>
            <a:ext cx="2850845" cy="253916"/>
          </a:xfrm>
          <a:prstGeom prst="rect">
            <a:avLst/>
          </a:prstGeom>
          <a:noFill/>
        </p:spPr>
        <p:txBody>
          <a:bodyPr wrap="square" rtlCol="0">
            <a:spAutoFit/>
          </a:bodyPr>
          <a:lstStyle/>
          <a:p>
            <a:pPr algn="ctr"/>
            <a:r>
              <a:rPr lang="en-US" sz="1050" b="1" dirty="0">
                <a:latin typeface="Arial" panose="020B0604020202020204" pitchFamily="34" charset="0"/>
                <a:cs typeface="Arial" panose="020B0604020202020204" pitchFamily="34" charset="0"/>
              </a:rPr>
              <a:t>IPR #1: Progress Update</a:t>
            </a:r>
          </a:p>
        </p:txBody>
      </p:sp>
      <p:sp>
        <p:nvSpPr>
          <p:cNvPr id="36" name="Oval 35"/>
          <p:cNvSpPr/>
          <p:nvPr/>
        </p:nvSpPr>
        <p:spPr>
          <a:xfrm>
            <a:off x="3410932" y="3955964"/>
            <a:ext cx="141179" cy="134145"/>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TextBox 36"/>
          <p:cNvSpPr txBox="1"/>
          <p:nvPr/>
        </p:nvSpPr>
        <p:spPr>
          <a:xfrm>
            <a:off x="2254903" y="3798319"/>
            <a:ext cx="1226618" cy="253916"/>
          </a:xfrm>
          <a:prstGeom prst="rect">
            <a:avLst/>
          </a:prstGeom>
          <a:noFill/>
        </p:spPr>
        <p:txBody>
          <a:bodyPr wrap="none" rtlCol="0">
            <a:spAutoFit/>
          </a:bodyPr>
          <a:lstStyle/>
          <a:p>
            <a:r>
              <a:rPr lang="en-US" sz="1050" b="1" dirty="0" smtClean="0">
                <a:latin typeface="Arial" panose="020B0604020202020204" pitchFamily="34" charset="0"/>
                <a:cs typeface="Arial" panose="020B0604020202020204" pitchFamily="34" charset="0"/>
              </a:rPr>
              <a:t>07 October 2016</a:t>
            </a:r>
            <a:endParaRPr 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7320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6"/>
            <a:ext cx="9144000" cy="830263"/>
          </a:xfrm>
        </p:spPr>
        <p:txBody>
          <a:bodyPr rtlCol="0">
            <a:normAutofit/>
          </a:bodyPr>
          <a:lstStyle/>
          <a:p>
            <a:pPr eaLnBrk="1" fontAlgn="auto" hangingPunct="1">
              <a:spcAft>
                <a:spcPts val="0"/>
              </a:spcAft>
              <a:defRPr/>
            </a:pPr>
            <a:r>
              <a:rPr lang="en-US" sz="2800" b="1" i="1" dirty="0" smtClean="0">
                <a:effectLst>
                  <a:outerShdw blurRad="38100" dist="38100" dir="2700000" algn="tl">
                    <a:srgbClr val="000000">
                      <a:alpha val="43137"/>
                    </a:srgbClr>
                  </a:outerShdw>
                </a:effectLst>
                <a:latin typeface="Arial" pitchFamily="34" charset="0"/>
                <a:cs typeface="Arial" pitchFamily="34" charset="0"/>
              </a:rPr>
              <a:t>2016 Maneuver Warfighter Conference </a:t>
            </a:r>
            <a:r>
              <a:rPr lang="en-US" sz="2800" b="1" i="1" dirty="0" smtClean="0">
                <a:effectLst>
                  <a:outerShdw blurRad="38100" dist="38100" dir="2700000" algn="tl">
                    <a:srgbClr val="000000">
                      <a:alpha val="43137"/>
                    </a:srgbClr>
                  </a:outerShdw>
                </a:effectLst>
              </a:rPr>
              <a:t/>
            </a:r>
            <a:br>
              <a:rPr lang="en-US" sz="2800" b="1" i="1" dirty="0" smtClean="0">
                <a:effectLst>
                  <a:outerShdw blurRad="38100" dist="38100" dir="2700000" algn="tl">
                    <a:srgbClr val="000000">
                      <a:alpha val="43137"/>
                    </a:srgbClr>
                  </a:outerShdw>
                </a:effectLst>
              </a:rPr>
            </a:br>
            <a:r>
              <a:rPr lang="en-US" sz="1600" dirty="0" smtClean="0">
                <a:latin typeface="Arial" pitchFamily="34" charset="0"/>
                <a:cs typeface="Arial" pitchFamily="34" charset="0"/>
              </a:rPr>
              <a:t>Work Group </a:t>
            </a:r>
            <a:r>
              <a:rPr lang="en-US" sz="1600" dirty="0">
                <a:latin typeface="Arial" pitchFamily="34" charset="0"/>
                <a:cs typeface="Arial" pitchFamily="34" charset="0"/>
              </a:rPr>
              <a:t>#7 – R&amp;S Training at the BDE Level and Below</a:t>
            </a:r>
            <a:endParaRPr lang="en-US" sz="1600" b="1" dirty="0">
              <a:latin typeface="Arial" pitchFamily="34" charset="0"/>
              <a:cs typeface="Arial" pitchFamily="34" charset="0"/>
            </a:endParaRPr>
          </a:p>
        </p:txBody>
      </p:sp>
      <p:sp>
        <p:nvSpPr>
          <p:cNvPr id="12338" name="TextBox 6"/>
          <p:cNvSpPr txBox="1">
            <a:spLocks noChangeArrowheads="1"/>
          </p:cNvSpPr>
          <p:nvPr/>
        </p:nvSpPr>
        <p:spPr bwMode="auto">
          <a:xfrm>
            <a:off x="0" y="778444"/>
            <a:ext cx="9144000" cy="1058751"/>
          </a:xfrm>
          <a:prstGeom prst="rect">
            <a:avLst/>
          </a:prstGeom>
          <a:solidFill>
            <a:srgbClr val="FFC000"/>
          </a:solidFill>
          <a:ln w="9525">
            <a:solidFill>
              <a:schemeClr val="tx1"/>
            </a:solidFill>
            <a:miter lim="800000"/>
            <a:headEnd/>
            <a:tailEnd/>
          </a:ln>
        </p:spPr>
        <p:txBody>
          <a:bodyPr lIns="45720" tIns="36576" rIns="45720" bIns="36576">
            <a:spAutoFit/>
          </a:bodyPr>
          <a:lstStyle/>
          <a:p>
            <a:pPr marL="117475" fontAlgn="ctr">
              <a:spcBef>
                <a:spcPts val="0"/>
              </a:spcBef>
              <a:spcAft>
                <a:spcPts val="0"/>
              </a:spcAft>
              <a:defRPr/>
            </a:pPr>
            <a:r>
              <a:rPr lang="en-US" sz="1600" b="1" i="1" u="sng" dirty="0" smtClean="0">
                <a:solidFill>
                  <a:srgbClr val="000000"/>
                </a:solidFill>
                <a:latin typeface="Arial" charset="0"/>
              </a:rPr>
              <a:t>Problem Statement:</a:t>
            </a:r>
            <a:r>
              <a:rPr lang="en-US" sz="1600" b="1" i="1" dirty="0" smtClean="0">
                <a:solidFill>
                  <a:srgbClr val="000000"/>
                </a:solidFill>
                <a:latin typeface="Arial" charset="0"/>
              </a:rPr>
              <a:t>  </a:t>
            </a:r>
            <a:r>
              <a:rPr lang="en-US" sz="1600" dirty="0">
                <a:latin typeface="Arial" panose="020B0604020202020204" pitchFamily="34" charset="0"/>
                <a:ea typeface="Calibri" panose="020F0502020204030204" pitchFamily="34" charset="0"/>
                <a:cs typeface="Arial" panose="020B0604020202020204" pitchFamily="34" charset="0"/>
              </a:rPr>
              <a:t>Ongoing US Military engagement world-wide creates a dynamic environment within which the US Army must develop (train and educate) leaders at all levels to conduct effective R&amp;S Operations to enable supported Brigade Combat Teams to fight and win in complex operating environments. </a:t>
            </a:r>
            <a:endParaRPr lang="en-US" sz="1600" b="0" dirty="0">
              <a:solidFill>
                <a:srgbClr val="000000"/>
              </a:solidFill>
              <a:latin typeface="Arial" panose="020B0604020202020204" pitchFamily="34" charset="0"/>
              <a:cs typeface="Arial" panose="020B0604020202020204" pitchFamily="34" charset="0"/>
            </a:endParaRPr>
          </a:p>
        </p:txBody>
      </p:sp>
      <p:pic>
        <p:nvPicPr>
          <p:cNvPr id="12350" name="Picture 26" descr="Army logo.jpg"/>
          <p:cNvPicPr>
            <a:picLocks noChangeAspect="1"/>
          </p:cNvPicPr>
          <p:nvPr/>
        </p:nvPicPr>
        <p:blipFill>
          <a:blip r:embed="rId2" cstate="print"/>
          <a:srcRect/>
          <a:stretch>
            <a:fillRect/>
          </a:stretch>
        </p:blipFill>
        <p:spPr bwMode="auto">
          <a:xfrm>
            <a:off x="49213" y="0"/>
            <a:ext cx="554037" cy="712788"/>
          </a:xfrm>
          <a:prstGeom prst="rect">
            <a:avLst/>
          </a:prstGeom>
          <a:noFill/>
          <a:ln w="9525">
            <a:noFill/>
            <a:miter lim="800000"/>
            <a:headEnd/>
            <a:tailEnd/>
          </a:ln>
        </p:spPr>
      </p:pic>
      <p:grpSp>
        <p:nvGrpSpPr>
          <p:cNvPr id="5" name="Group 30"/>
          <p:cNvGrpSpPr>
            <a:grpSpLocks/>
          </p:cNvGrpSpPr>
          <p:nvPr/>
        </p:nvGrpSpPr>
        <p:grpSpPr bwMode="auto">
          <a:xfrm>
            <a:off x="8293100" y="9525"/>
            <a:ext cx="787400" cy="681038"/>
            <a:chOff x="8818284" y="9526"/>
            <a:chExt cx="850046" cy="708823"/>
          </a:xfrm>
        </p:grpSpPr>
        <p:pic>
          <p:nvPicPr>
            <p:cNvPr id="12352" name="Picture 31" descr="TRADOC Patch.png"/>
            <p:cNvPicPr>
              <a:picLocks noChangeAspect="1"/>
            </p:cNvPicPr>
            <p:nvPr/>
          </p:nvPicPr>
          <p:blipFill>
            <a:blip r:embed="rId3" cstate="print"/>
            <a:srcRect/>
            <a:stretch>
              <a:fillRect/>
            </a:stretch>
          </p:blipFill>
          <p:spPr bwMode="auto">
            <a:xfrm>
              <a:off x="8818284" y="157485"/>
              <a:ext cx="591977" cy="560864"/>
            </a:xfrm>
            <a:prstGeom prst="rect">
              <a:avLst/>
            </a:prstGeom>
            <a:noFill/>
            <a:ln w="9525">
              <a:noFill/>
              <a:miter lim="800000"/>
              <a:headEnd/>
              <a:tailEnd/>
            </a:ln>
          </p:spPr>
        </p:pic>
        <p:pic>
          <p:nvPicPr>
            <p:cNvPr id="12353" name="Picture 2" descr="C:\Users\Bryon.bonnell\Desktop\MCOE Logo- Dru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8" name="Rectangle 17"/>
          <p:cNvSpPr/>
          <p:nvPr/>
        </p:nvSpPr>
        <p:spPr>
          <a:xfrm>
            <a:off x="0" y="1902851"/>
            <a:ext cx="2743200" cy="2800767"/>
          </a:xfrm>
          <a:prstGeom prst="rect">
            <a:avLst/>
          </a:prstGeom>
        </p:spPr>
        <p:txBody>
          <a:bodyPr wrap="square">
            <a:spAutoFit/>
          </a:bodyPr>
          <a:lstStyle/>
          <a:p>
            <a:pPr fontAlgn="base">
              <a:spcBef>
                <a:spcPct val="0"/>
              </a:spcBef>
              <a:spcAft>
                <a:spcPct val="0"/>
              </a:spcAft>
              <a:defRPr/>
            </a:pPr>
            <a:r>
              <a:rPr lang="en-US" sz="1600" b="1" u="sng" dirty="0" smtClean="0">
                <a:solidFill>
                  <a:prstClr val="black"/>
                </a:solidFill>
                <a:latin typeface=" Arial"/>
                <a:cs typeface="Arial" charset="0"/>
              </a:rPr>
              <a:t>Key Participants:</a:t>
            </a:r>
          </a:p>
          <a:p>
            <a:pPr fontAlgn="base">
              <a:spcBef>
                <a:spcPct val="0"/>
              </a:spcBef>
              <a:spcAft>
                <a:spcPct val="0"/>
              </a:spcAft>
              <a:defRPr/>
            </a:pPr>
            <a:endParaRPr lang="en-US" sz="1600" dirty="0" smtClean="0">
              <a:solidFill>
                <a:srgbClr val="000000"/>
              </a:solidFill>
              <a:latin typeface=" Arial"/>
              <a:cs typeface="Arial" pitchFamily="34" charset="0"/>
            </a:endParaRPr>
          </a:p>
          <a:p>
            <a:pPr marL="285750" indent="-285750" fontAlgn="base">
              <a:spcBef>
                <a:spcPct val="0"/>
              </a:spcBef>
              <a:spcAft>
                <a:spcPct val="0"/>
              </a:spcAft>
              <a:buFontTx/>
              <a:buChar char="-"/>
              <a:defRPr/>
            </a:pPr>
            <a:r>
              <a:rPr lang="en-US" sz="1600" dirty="0" smtClean="0">
                <a:solidFill>
                  <a:srgbClr val="000000"/>
                </a:solidFill>
                <a:latin typeface=" Arial"/>
                <a:cs typeface="Arial" pitchFamily="34" charset="0"/>
              </a:rPr>
              <a:t>COL Miseli 	    </a:t>
            </a:r>
          </a:p>
          <a:p>
            <a:pPr marL="285750" indent="-285750" fontAlgn="base">
              <a:spcBef>
                <a:spcPct val="0"/>
              </a:spcBef>
              <a:spcAft>
                <a:spcPct val="0"/>
              </a:spcAft>
              <a:buFontTx/>
              <a:buChar char="-"/>
              <a:defRPr/>
            </a:pPr>
            <a:r>
              <a:rPr lang="en-US" sz="1600" dirty="0" smtClean="0">
                <a:solidFill>
                  <a:srgbClr val="000000"/>
                </a:solidFill>
                <a:latin typeface=" Arial"/>
                <a:cs typeface="Arial" pitchFamily="34" charset="0"/>
              </a:rPr>
              <a:t>LTC Albrecht          </a:t>
            </a:r>
          </a:p>
          <a:p>
            <a:pPr marL="285750" indent="-285750" fontAlgn="base">
              <a:spcBef>
                <a:spcPct val="0"/>
              </a:spcBef>
              <a:spcAft>
                <a:spcPct val="0"/>
              </a:spcAft>
              <a:buFontTx/>
              <a:buChar char="-"/>
              <a:defRPr/>
            </a:pPr>
            <a:r>
              <a:rPr lang="en-US" sz="1600" dirty="0" smtClean="0">
                <a:solidFill>
                  <a:srgbClr val="000000"/>
                </a:solidFill>
                <a:latin typeface=" Arial"/>
                <a:cs typeface="Arial" pitchFamily="34" charset="0"/>
              </a:rPr>
              <a:t>LTC Gunnison       </a:t>
            </a:r>
          </a:p>
          <a:p>
            <a:pPr marL="285750" indent="-285750" fontAlgn="base">
              <a:spcBef>
                <a:spcPct val="0"/>
              </a:spcBef>
              <a:spcAft>
                <a:spcPct val="0"/>
              </a:spcAft>
              <a:buFontTx/>
              <a:buChar char="-"/>
              <a:defRPr/>
            </a:pPr>
            <a:r>
              <a:rPr lang="en-US" sz="1600" dirty="0" smtClean="0">
                <a:solidFill>
                  <a:srgbClr val="000000"/>
                </a:solidFill>
                <a:latin typeface=" Arial"/>
                <a:cs typeface="Arial" pitchFamily="34" charset="0"/>
              </a:rPr>
              <a:t>LTC Hubbard         </a:t>
            </a:r>
          </a:p>
          <a:p>
            <a:pPr marL="285750" indent="-285750" fontAlgn="base">
              <a:spcBef>
                <a:spcPct val="0"/>
              </a:spcBef>
              <a:spcAft>
                <a:spcPct val="0"/>
              </a:spcAft>
              <a:buFontTx/>
              <a:buChar char="-"/>
              <a:defRPr/>
            </a:pPr>
            <a:r>
              <a:rPr lang="en-US" sz="1600" dirty="0" smtClean="0">
                <a:solidFill>
                  <a:srgbClr val="000000"/>
                </a:solidFill>
                <a:latin typeface=" Arial"/>
                <a:cs typeface="Arial" pitchFamily="34" charset="0"/>
              </a:rPr>
              <a:t>LTC </a:t>
            </a:r>
            <a:r>
              <a:rPr lang="en-US" sz="1600" dirty="0" err="1" smtClean="0">
                <a:solidFill>
                  <a:srgbClr val="000000"/>
                </a:solidFill>
                <a:latin typeface=" Arial"/>
                <a:cs typeface="Arial" pitchFamily="34" charset="0"/>
              </a:rPr>
              <a:t>O’Steen</a:t>
            </a:r>
            <a:r>
              <a:rPr lang="en-US" sz="1600" dirty="0" smtClean="0">
                <a:solidFill>
                  <a:srgbClr val="000000"/>
                </a:solidFill>
                <a:latin typeface=" Arial"/>
                <a:cs typeface="Arial" pitchFamily="34" charset="0"/>
              </a:rPr>
              <a:t>        </a:t>
            </a:r>
          </a:p>
          <a:p>
            <a:pPr marL="285750" indent="-285750" fontAlgn="base">
              <a:spcBef>
                <a:spcPct val="0"/>
              </a:spcBef>
              <a:spcAft>
                <a:spcPct val="0"/>
              </a:spcAft>
              <a:buFontTx/>
              <a:buChar char="-"/>
              <a:defRPr/>
            </a:pPr>
            <a:r>
              <a:rPr lang="en-US" sz="1600" dirty="0" smtClean="0">
                <a:solidFill>
                  <a:srgbClr val="000000"/>
                </a:solidFill>
                <a:latin typeface=" Arial"/>
                <a:cs typeface="Arial" pitchFamily="34" charset="0"/>
              </a:rPr>
              <a:t>LTC Wilson          </a:t>
            </a:r>
          </a:p>
          <a:p>
            <a:pPr marL="285750" indent="-285750" fontAlgn="base">
              <a:spcBef>
                <a:spcPct val="0"/>
              </a:spcBef>
              <a:spcAft>
                <a:spcPct val="0"/>
              </a:spcAft>
              <a:buFontTx/>
              <a:buChar char="-"/>
              <a:defRPr/>
            </a:pPr>
            <a:r>
              <a:rPr lang="en-US" sz="1600" dirty="0" smtClean="0">
                <a:solidFill>
                  <a:srgbClr val="000000"/>
                </a:solidFill>
                <a:latin typeface=" Arial"/>
                <a:cs typeface="Arial" pitchFamily="34" charset="0"/>
              </a:rPr>
              <a:t>MAJ Palisca</a:t>
            </a:r>
          </a:p>
          <a:p>
            <a:pPr fontAlgn="base">
              <a:spcBef>
                <a:spcPct val="0"/>
              </a:spcBef>
              <a:spcAft>
                <a:spcPct val="0"/>
              </a:spcAft>
              <a:defRPr/>
            </a:pPr>
            <a:r>
              <a:rPr lang="en-US" sz="1600" dirty="0" smtClean="0">
                <a:solidFill>
                  <a:srgbClr val="000000"/>
                </a:solidFill>
                <a:latin typeface=" Arial"/>
                <a:cs typeface="Arial" pitchFamily="34" charset="0"/>
              </a:rPr>
              <a:t>-   CSM Woodson      </a:t>
            </a:r>
          </a:p>
          <a:p>
            <a:pPr fontAlgn="base">
              <a:spcBef>
                <a:spcPct val="0"/>
              </a:spcBef>
              <a:spcAft>
                <a:spcPct val="0"/>
              </a:spcAft>
              <a:defRPr/>
            </a:pPr>
            <a:r>
              <a:rPr lang="en-US" sz="1600" dirty="0" smtClean="0">
                <a:solidFill>
                  <a:srgbClr val="000000"/>
                </a:solidFill>
                <a:latin typeface=" Arial"/>
                <a:cs typeface="Arial" pitchFamily="34" charset="0"/>
              </a:rPr>
              <a:t>-   1SG McCracken</a:t>
            </a:r>
            <a:endParaRPr lang="en-US" sz="1600" dirty="0">
              <a:solidFill>
                <a:srgbClr val="000000"/>
              </a:solidFill>
              <a:latin typeface=" Arial"/>
              <a:cs typeface="Arial" pitchFamily="34" charset="0"/>
            </a:endParaRPr>
          </a:p>
        </p:txBody>
      </p:sp>
      <p:sp>
        <p:nvSpPr>
          <p:cNvPr id="20" name="Rectangle 19"/>
          <p:cNvSpPr/>
          <p:nvPr/>
        </p:nvSpPr>
        <p:spPr>
          <a:xfrm>
            <a:off x="57017" y="4644653"/>
            <a:ext cx="9023483" cy="1815882"/>
          </a:xfrm>
          <a:prstGeom prst="rect">
            <a:avLst/>
          </a:prstGeom>
        </p:spPr>
        <p:txBody>
          <a:bodyPr wrap="square">
            <a:spAutoFit/>
          </a:bodyPr>
          <a:lstStyle/>
          <a:p>
            <a:pPr fontAlgn="base">
              <a:spcBef>
                <a:spcPct val="0"/>
              </a:spcBef>
              <a:spcAft>
                <a:spcPct val="0"/>
              </a:spcAft>
              <a:defRPr/>
            </a:pPr>
            <a:r>
              <a:rPr lang="en-US" sz="1600" b="1" u="sng" dirty="0" smtClean="0">
                <a:solidFill>
                  <a:prstClr val="black"/>
                </a:solidFill>
                <a:latin typeface=" Arial"/>
                <a:cs typeface="Arial" charset="0"/>
              </a:rPr>
              <a:t>Main Discussion Points:</a:t>
            </a:r>
          </a:p>
          <a:p>
            <a:pPr fontAlgn="base">
              <a:spcBef>
                <a:spcPct val="0"/>
              </a:spcBef>
              <a:spcAft>
                <a:spcPct val="0"/>
              </a:spcAft>
              <a:defRPr/>
            </a:pPr>
            <a:endParaRPr lang="en-US" sz="1600" b="1" u="sng" dirty="0" smtClean="0">
              <a:solidFill>
                <a:prstClr val="black"/>
              </a:solidFill>
              <a:latin typeface=" Arial"/>
              <a:cs typeface="Arial" charset="0"/>
            </a:endParaRPr>
          </a:p>
          <a:p>
            <a:pPr marL="55563" indent="6350" fontAlgn="auto">
              <a:spcBef>
                <a:spcPts val="0"/>
              </a:spcBef>
              <a:spcAft>
                <a:spcPts val="0"/>
              </a:spcAft>
              <a:tabLst>
                <a:tab pos="233363" algn="l"/>
              </a:tabLst>
              <a:defRPr/>
            </a:pPr>
            <a:r>
              <a:rPr lang="en-US" sz="1600" b="0" dirty="0">
                <a:solidFill>
                  <a:srgbClr val="000000"/>
                </a:solidFill>
                <a:latin typeface="Arial" panose="020B0604020202020204" pitchFamily="34" charset="0"/>
                <a:cs typeface="Arial" panose="020B0604020202020204" pitchFamily="34" charset="0"/>
              </a:rPr>
              <a:t>1 – Understand recent updates to R&amp;S doctrine, current R&amp;S O/</a:t>
            </a:r>
            <a:r>
              <a:rPr lang="en-US" sz="1600" b="0" dirty="0" err="1">
                <a:solidFill>
                  <a:srgbClr val="000000"/>
                </a:solidFill>
                <a:latin typeface="Arial" panose="020B0604020202020204" pitchFamily="34" charset="0"/>
                <a:cs typeface="Arial" panose="020B0604020202020204" pitchFamily="34" charset="0"/>
              </a:rPr>
              <a:t>Os</a:t>
            </a:r>
            <a:r>
              <a:rPr lang="en-US" sz="1600" b="0" dirty="0">
                <a:solidFill>
                  <a:srgbClr val="000000"/>
                </a:solidFill>
                <a:latin typeface="Arial" panose="020B0604020202020204" pitchFamily="34" charset="0"/>
                <a:cs typeface="Arial" panose="020B0604020202020204" pitchFamily="34" charset="0"/>
              </a:rPr>
              <a:t>, and Cavalry/Scout Leader </a:t>
            </a:r>
            <a:r>
              <a:rPr lang="en-US" sz="1600" b="0" dirty="0" smtClean="0">
                <a:solidFill>
                  <a:srgbClr val="000000"/>
                </a:solidFill>
                <a:latin typeface="Arial" panose="020B0604020202020204" pitchFamily="34" charset="0"/>
                <a:cs typeface="Arial" panose="020B0604020202020204" pitchFamily="34" charset="0"/>
              </a:rPr>
              <a:t>	   and </a:t>
            </a:r>
            <a:r>
              <a:rPr lang="en-US" sz="1600" b="0" dirty="0">
                <a:solidFill>
                  <a:srgbClr val="000000"/>
                </a:solidFill>
                <a:latin typeface="Arial" panose="020B0604020202020204" pitchFamily="34" charset="0"/>
                <a:cs typeface="Arial" panose="020B0604020202020204" pitchFamily="34" charset="0"/>
              </a:rPr>
              <a:t>Soldier Competencies</a:t>
            </a:r>
          </a:p>
          <a:p>
            <a:pPr marL="55563" indent="6350" fontAlgn="auto">
              <a:spcBef>
                <a:spcPts val="0"/>
              </a:spcBef>
              <a:spcAft>
                <a:spcPts val="0"/>
              </a:spcAft>
              <a:tabLst>
                <a:tab pos="233363" algn="l"/>
              </a:tabLst>
              <a:defRPr/>
            </a:pPr>
            <a:r>
              <a:rPr lang="en-US" sz="1600" b="0" dirty="0">
                <a:solidFill>
                  <a:srgbClr val="000000"/>
                </a:solidFill>
                <a:latin typeface="Arial" panose="020B0604020202020204" pitchFamily="34" charset="0"/>
                <a:cs typeface="Arial" panose="020B0604020202020204" pitchFamily="34" charset="0"/>
              </a:rPr>
              <a:t>2 – Provide lessons learned and observations from the field and CTCs</a:t>
            </a:r>
          </a:p>
          <a:p>
            <a:pPr marL="55563" indent="6350" fontAlgn="auto">
              <a:spcBef>
                <a:spcPts val="0"/>
              </a:spcBef>
              <a:spcAft>
                <a:spcPts val="0"/>
              </a:spcAft>
              <a:tabLst>
                <a:tab pos="233363" algn="l"/>
              </a:tabLst>
              <a:defRPr/>
            </a:pPr>
            <a:r>
              <a:rPr lang="en-US" sz="1600" b="0" dirty="0">
                <a:solidFill>
                  <a:srgbClr val="000000"/>
                </a:solidFill>
                <a:latin typeface="Arial" panose="020B0604020202020204" pitchFamily="34" charset="0"/>
                <a:cs typeface="Arial" panose="020B0604020202020204" pitchFamily="34" charset="0"/>
              </a:rPr>
              <a:t>3 – Understand and discuss current institutional R&amp;S training methods.</a:t>
            </a:r>
          </a:p>
          <a:p>
            <a:pPr marL="285750" indent="-285750" fontAlgn="base">
              <a:spcBef>
                <a:spcPct val="0"/>
              </a:spcBef>
              <a:spcAft>
                <a:spcPct val="0"/>
              </a:spcAft>
              <a:buFontTx/>
              <a:buChar char="-"/>
              <a:defRPr/>
            </a:pPr>
            <a:endParaRPr lang="en-US" sz="1600" b="1" dirty="0" smtClean="0">
              <a:solidFill>
                <a:srgbClr val="FF0000"/>
              </a:solidFill>
              <a:latin typeface=" Arial"/>
              <a:cs typeface="Arial" charset="0"/>
            </a:endParaRPr>
          </a:p>
        </p:txBody>
      </p:sp>
      <p:sp>
        <p:nvSpPr>
          <p:cNvPr id="3" name="Rectangle 2"/>
          <p:cNvSpPr/>
          <p:nvPr/>
        </p:nvSpPr>
        <p:spPr bwMode="auto">
          <a:xfrm>
            <a:off x="6629401" y="2006904"/>
            <a:ext cx="2407356" cy="104659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mj-lt"/>
              </a:rPr>
              <a:t>Key Note Speakers</a:t>
            </a:r>
            <a:r>
              <a:rPr kumimoji="0" lang="en-US" sz="1600" b="1" i="0" u="none" strike="noStrike" cap="none" normalizeH="0" baseline="0" dirty="0" smtClean="0">
                <a:ln>
                  <a:noFill/>
                </a:ln>
                <a:solidFill>
                  <a:schemeClr val="tx1"/>
                </a:solidFill>
                <a:effectLst/>
                <a:latin typeface="+mj-lt"/>
              </a:rPr>
              <a:t>:</a:t>
            </a:r>
          </a:p>
          <a:p>
            <a:pPr marL="0" marR="0" indent="0" algn="l" defTabSz="914400" rtl="0" eaLnBrk="0" fontAlgn="base" latinLnBrk="0" hangingPunct="0">
              <a:lnSpc>
                <a:spcPct val="100000"/>
              </a:lnSpc>
              <a:spcBef>
                <a:spcPct val="0"/>
              </a:spcBef>
              <a:spcAft>
                <a:spcPct val="0"/>
              </a:spcAft>
              <a:buClrTx/>
              <a:buSzTx/>
              <a:buFontTx/>
              <a:buNone/>
              <a:tabLst/>
            </a:pPr>
            <a:r>
              <a:rPr lang="en-US" sz="1600" dirty="0" smtClean="0">
                <a:latin typeface="+mj-lt"/>
              </a:rPr>
              <a:t>COL Feltey, CDR, 316</a:t>
            </a:r>
            <a:r>
              <a:rPr lang="en-US" sz="1600" baseline="30000" dirty="0" smtClean="0">
                <a:latin typeface="+mj-lt"/>
              </a:rPr>
              <a:t>th</a:t>
            </a:r>
            <a:r>
              <a:rPr lang="en-US" sz="1600" dirty="0" smtClean="0">
                <a:latin typeface="+mj-lt"/>
              </a:rPr>
              <a:t> Cavalry BDE</a:t>
            </a:r>
            <a:endParaRPr kumimoji="0" lang="en-US" sz="1600" b="1" i="0" u="none" strike="noStrike" cap="none" normalizeH="0" baseline="0" dirty="0" smtClean="0">
              <a:ln>
                <a:noFill/>
              </a:ln>
              <a:solidFill>
                <a:schemeClr val="tx1"/>
              </a:solidFill>
              <a:effectLst/>
              <a:latin typeface="+mj-lt"/>
            </a:endParaRPr>
          </a:p>
        </p:txBody>
      </p:sp>
      <p:sp>
        <p:nvSpPr>
          <p:cNvPr id="4" name="Slide Number Placeholder 3"/>
          <p:cNvSpPr>
            <a:spLocks noGrp="1"/>
          </p:cNvSpPr>
          <p:nvPr>
            <p:ph type="sldNum" sz="quarter" idx="10"/>
          </p:nvPr>
        </p:nvSpPr>
        <p:spPr>
          <a:xfrm>
            <a:off x="6934200" y="6477000"/>
            <a:ext cx="2133600" cy="228600"/>
          </a:xfrm>
        </p:spPr>
        <p:txBody>
          <a:bodyPr/>
          <a:lstStyle/>
          <a:p>
            <a:pPr algn="r" fontAlgn="base">
              <a:spcBef>
                <a:spcPct val="0"/>
              </a:spcBef>
              <a:spcAft>
                <a:spcPct val="0"/>
              </a:spcAft>
            </a:pPr>
            <a:fld id="{B640AA29-53E0-4F11-9C09-1771E08E6E08}" type="slidenum">
              <a:rPr lang="en-US" sz="1400" b="1" smtClean="0">
                <a:solidFill>
                  <a:srgbClr val="000000"/>
                </a:solidFill>
                <a:latin typeface="Arial" charset="0"/>
              </a:rPr>
              <a:pPr algn="r" fontAlgn="base">
                <a:spcBef>
                  <a:spcPct val="0"/>
                </a:spcBef>
                <a:spcAft>
                  <a:spcPct val="0"/>
                </a:spcAft>
              </a:pPr>
              <a:t>3</a:t>
            </a:fld>
            <a:endParaRPr lang="en-US" sz="1400" b="1" dirty="0">
              <a:solidFill>
                <a:srgbClr val="000000"/>
              </a:solidFill>
              <a:latin typeface="Arial" charset="0"/>
            </a:endParaRPr>
          </a:p>
        </p:txBody>
      </p:sp>
      <p:sp>
        <p:nvSpPr>
          <p:cNvPr id="6" name="TextBox 5"/>
          <p:cNvSpPr txBox="1"/>
          <p:nvPr/>
        </p:nvSpPr>
        <p:spPr>
          <a:xfrm>
            <a:off x="2346679" y="2406330"/>
            <a:ext cx="5486400" cy="2800767"/>
          </a:xfrm>
          <a:prstGeom prst="rect">
            <a:avLst/>
          </a:prstGeom>
          <a:noFill/>
        </p:spPr>
        <p:txBody>
          <a:bodyPr wrap="square" rtlCol="0">
            <a:spAutoFit/>
          </a:bodyPr>
          <a:lstStyle/>
          <a:p>
            <a:pPr>
              <a:defRPr/>
            </a:pPr>
            <a:r>
              <a:rPr lang="en-US" sz="1600" dirty="0">
                <a:solidFill>
                  <a:srgbClr val="000000"/>
                </a:solidFill>
                <a:latin typeface=" Arial"/>
                <a:cs typeface="Arial" pitchFamily="34" charset="0"/>
              </a:rPr>
              <a:t>US Army War College </a:t>
            </a:r>
            <a:r>
              <a:rPr lang="en-US" sz="1600" dirty="0" smtClean="0">
                <a:solidFill>
                  <a:srgbClr val="000000"/>
                </a:solidFill>
                <a:latin typeface=" Arial"/>
                <a:cs typeface="Arial" pitchFamily="34" charset="0"/>
              </a:rPr>
              <a:t>Fellow</a:t>
            </a:r>
          </a:p>
          <a:p>
            <a:pPr>
              <a:defRPr/>
            </a:pPr>
            <a:r>
              <a:rPr lang="en-US" sz="1600" dirty="0" smtClean="0">
                <a:solidFill>
                  <a:srgbClr val="000000"/>
                </a:solidFill>
                <a:latin typeface=" Arial"/>
                <a:cs typeface="Arial" pitchFamily="34" charset="0"/>
              </a:rPr>
              <a:t>CDR </a:t>
            </a:r>
            <a:r>
              <a:rPr lang="en-US" sz="1600" dirty="0">
                <a:solidFill>
                  <a:srgbClr val="000000"/>
                </a:solidFill>
                <a:latin typeface=" Arial"/>
                <a:cs typeface="Arial" pitchFamily="34" charset="0"/>
              </a:rPr>
              <a:t>3d SQDN, 16</a:t>
            </a:r>
            <a:r>
              <a:rPr lang="en-US" sz="1600" baseline="30000" dirty="0">
                <a:solidFill>
                  <a:srgbClr val="000000"/>
                </a:solidFill>
                <a:latin typeface=" Arial"/>
                <a:cs typeface="Arial" pitchFamily="34" charset="0"/>
              </a:rPr>
              <a:t>th</a:t>
            </a:r>
            <a:r>
              <a:rPr lang="en-US" sz="1600" dirty="0">
                <a:solidFill>
                  <a:srgbClr val="000000"/>
                </a:solidFill>
                <a:latin typeface=" Arial"/>
                <a:cs typeface="Arial" pitchFamily="34" charset="0"/>
              </a:rPr>
              <a:t> Cavalry </a:t>
            </a:r>
          </a:p>
          <a:p>
            <a:pPr>
              <a:defRPr/>
            </a:pPr>
            <a:r>
              <a:rPr lang="en-US" sz="1600" dirty="0">
                <a:solidFill>
                  <a:srgbClr val="000000"/>
                </a:solidFill>
                <a:latin typeface=" Arial"/>
                <a:cs typeface="Arial" pitchFamily="34" charset="0"/>
              </a:rPr>
              <a:t>NTC Cobra 07</a:t>
            </a:r>
          </a:p>
          <a:p>
            <a:pPr>
              <a:defRPr/>
            </a:pPr>
            <a:r>
              <a:rPr lang="en-US" sz="1600" dirty="0">
                <a:solidFill>
                  <a:srgbClr val="000000"/>
                </a:solidFill>
                <a:latin typeface=" Arial"/>
                <a:cs typeface="Arial" pitchFamily="34" charset="0"/>
              </a:rPr>
              <a:t>MCOE Concepts Development Division</a:t>
            </a:r>
          </a:p>
          <a:p>
            <a:pPr>
              <a:defRPr/>
            </a:pPr>
            <a:r>
              <a:rPr lang="en-US" sz="1600" dirty="0">
                <a:solidFill>
                  <a:srgbClr val="000000"/>
                </a:solidFill>
                <a:latin typeface=" Arial"/>
                <a:cs typeface="Arial" pitchFamily="34" charset="0"/>
              </a:rPr>
              <a:t>Chief, MCOE TCM-Recon</a:t>
            </a:r>
          </a:p>
          <a:p>
            <a:pPr>
              <a:defRPr/>
            </a:pPr>
            <a:r>
              <a:rPr lang="en-US" sz="1600" dirty="0">
                <a:solidFill>
                  <a:srgbClr val="000000"/>
                </a:solidFill>
                <a:latin typeface=" Arial"/>
                <a:cs typeface="Arial" pitchFamily="34" charset="0"/>
              </a:rPr>
              <a:t>CDR 5-15 Cavalry OSUT</a:t>
            </a:r>
          </a:p>
          <a:p>
            <a:pPr>
              <a:defRPr/>
            </a:pPr>
            <a:r>
              <a:rPr lang="en-US" sz="1600" dirty="0">
                <a:solidFill>
                  <a:srgbClr val="000000"/>
                </a:solidFill>
                <a:latin typeface=" Arial"/>
                <a:cs typeface="Arial" pitchFamily="34" charset="0"/>
              </a:rPr>
              <a:t>Chief, Directorate of Training and Doctrine</a:t>
            </a:r>
          </a:p>
          <a:p>
            <a:pPr>
              <a:defRPr/>
            </a:pPr>
            <a:r>
              <a:rPr lang="en-US" sz="1600" dirty="0">
                <a:solidFill>
                  <a:srgbClr val="000000"/>
                </a:solidFill>
                <a:latin typeface=" Arial"/>
                <a:cs typeface="Arial" pitchFamily="34" charset="0"/>
              </a:rPr>
              <a:t>CSM 2d SQDN, 16</a:t>
            </a:r>
            <a:r>
              <a:rPr lang="en-US" sz="1600" baseline="30000" dirty="0">
                <a:solidFill>
                  <a:srgbClr val="000000"/>
                </a:solidFill>
                <a:latin typeface=" Arial"/>
                <a:cs typeface="Arial" pitchFamily="34" charset="0"/>
              </a:rPr>
              <a:t>th</a:t>
            </a:r>
            <a:r>
              <a:rPr lang="en-US" sz="1600" dirty="0">
                <a:solidFill>
                  <a:srgbClr val="000000"/>
                </a:solidFill>
                <a:latin typeface=" Arial"/>
                <a:cs typeface="Arial" pitchFamily="34" charset="0"/>
              </a:rPr>
              <a:t> Cavalry</a:t>
            </a:r>
          </a:p>
          <a:p>
            <a:pPr>
              <a:defRPr/>
            </a:pPr>
            <a:r>
              <a:rPr lang="en-US" sz="1600" dirty="0">
                <a:solidFill>
                  <a:srgbClr val="000000"/>
                </a:solidFill>
                <a:latin typeface=" Arial"/>
                <a:cs typeface="Arial" pitchFamily="34" charset="0"/>
              </a:rPr>
              <a:t>Branch Chief, Armor ALC</a:t>
            </a:r>
          </a:p>
          <a:p>
            <a:pPr>
              <a:defRPr/>
            </a:pPr>
            <a:endParaRPr lang="en-US" sz="1600" dirty="0">
              <a:solidFill>
                <a:srgbClr val="000000"/>
              </a:solidFill>
              <a:latin typeface=" Arial"/>
              <a:cs typeface="Arial" pitchFamily="34" charset="0"/>
            </a:endParaRPr>
          </a:p>
          <a:p>
            <a:endParaRPr lang="en-US" sz="1600" dirty="0"/>
          </a:p>
        </p:txBody>
      </p:sp>
    </p:spTree>
    <p:extLst>
      <p:ext uri="{BB962C8B-B14F-4D97-AF65-F5344CB8AC3E}">
        <p14:creationId xmlns:p14="http://schemas.microsoft.com/office/powerpoint/2010/main" val="2966168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 y="0"/>
            <a:ext cx="9144000" cy="830263"/>
          </a:xfrm>
        </p:spPr>
        <p:txBody>
          <a:bodyPr rtlCol="0">
            <a:normAutofit/>
          </a:bodyPr>
          <a:lstStyle/>
          <a:p>
            <a:pPr eaLnBrk="1" fontAlgn="auto" hangingPunct="1">
              <a:spcAft>
                <a:spcPts val="0"/>
              </a:spcAft>
              <a:defRPr/>
            </a:pPr>
            <a:r>
              <a:rPr lang="en-US" sz="2800" b="1" i="1" dirty="0" smtClean="0">
                <a:effectLst>
                  <a:outerShdw blurRad="38100" dist="38100" dir="2700000" algn="tl">
                    <a:srgbClr val="000000">
                      <a:alpha val="43137"/>
                    </a:srgbClr>
                  </a:outerShdw>
                </a:effectLst>
                <a:latin typeface="Arial" pitchFamily="34" charset="0"/>
                <a:cs typeface="Arial" pitchFamily="34" charset="0"/>
              </a:rPr>
              <a:t>2016 Maneuver Warfighter Conference </a:t>
            </a:r>
            <a:r>
              <a:rPr lang="en-US" sz="2800" b="1" i="1" dirty="0" smtClean="0">
                <a:effectLst>
                  <a:outerShdw blurRad="38100" dist="38100" dir="2700000" algn="tl">
                    <a:srgbClr val="000000">
                      <a:alpha val="43137"/>
                    </a:srgbClr>
                  </a:outerShdw>
                </a:effectLst>
              </a:rPr>
              <a:t/>
            </a:r>
            <a:br>
              <a:rPr lang="en-US" sz="2800" b="1" i="1" dirty="0" smtClean="0">
                <a:effectLst>
                  <a:outerShdw blurRad="38100" dist="38100" dir="2700000" algn="tl">
                    <a:srgbClr val="000000">
                      <a:alpha val="43137"/>
                    </a:srgbClr>
                  </a:outerShdw>
                </a:effectLst>
              </a:rPr>
            </a:br>
            <a:r>
              <a:rPr lang="en-US" sz="1600" dirty="0" smtClean="0">
                <a:latin typeface="Arial" pitchFamily="34" charset="0"/>
                <a:cs typeface="Arial" pitchFamily="34" charset="0"/>
              </a:rPr>
              <a:t>Work Group #7 – R&amp;S Training at the BDE Level and Below</a:t>
            </a:r>
            <a:endParaRPr lang="en-US" sz="1600" b="1" dirty="0">
              <a:latin typeface="Arial" pitchFamily="34" charset="0"/>
              <a:cs typeface="Arial" pitchFamily="34" charset="0"/>
            </a:endParaRPr>
          </a:p>
        </p:txBody>
      </p:sp>
      <p:pic>
        <p:nvPicPr>
          <p:cNvPr id="12350" name="Picture 26" descr="Army logo.jpg"/>
          <p:cNvPicPr>
            <a:picLocks noChangeAspect="1"/>
          </p:cNvPicPr>
          <p:nvPr/>
        </p:nvPicPr>
        <p:blipFill>
          <a:blip r:embed="rId2" cstate="print"/>
          <a:srcRect/>
          <a:stretch>
            <a:fillRect/>
          </a:stretch>
        </p:blipFill>
        <p:spPr bwMode="auto">
          <a:xfrm>
            <a:off x="49213" y="0"/>
            <a:ext cx="554037" cy="712788"/>
          </a:xfrm>
          <a:prstGeom prst="rect">
            <a:avLst/>
          </a:prstGeom>
          <a:noFill/>
          <a:ln w="9525">
            <a:noFill/>
            <a:miter lim="800000"/>
            <a:headEnd/>
            <a:tailEnd/>
          </a:ln>
        </p:spPr>
      </p:pic>
      <p:grpSp>
        <p:nvGrpSpPr>
          <p:cNvPr id="5" name="Group 30"/>
          <p:cNvGrpSpPr>
            <a:grpSpLocks/>
          </p:cNvGrpSpPr>
          <p:nvPr/>
        </p:nvGrpSpPr>
        <p:grpSpPr bwMode="auto">
          <a:xfrm>
            <a:off x="8293100" y="9525"/>
            <a:ext cx="787400" cy="681038"/>
            <a:chOff x="8818284" y="9526"/>
            <a:chExt cx="850046" cy="708823"/>
          </a:xfrm>
        </p:grpSpPr>
        <p:pic>
          <p:nvPicPr>
            <p:cNvPr id="12352" name="Picture 31" descr="TRADOC Patch.png"/>
            <p:cNvPicPr>
              <a:picLocks noChangeAspect="1"/>
            </p:cNvPicPr>
            <p:nvPr/>
          </p:nvPicPr>
          <p:blipFill>
            <a:blip r:embed="rId3" cstate="print"/>
            <a:srcRect/>
            <a:stretch>
              <a:fillRect/>
            </a:stretch>
          </p:blipFill>
          <p:spPr bwMode="auto">
            <a:xfrm>
              <a:off x="8818284" y="157485"/>
              <a:ext cx="591977" cy="560864"/>
            </a:xfrm>
            <a:prstGeom prst="rect">
              <a:avLst/>
            </a:prstGeom>
            <a:noFill/>
            <a:ln w="9525">
              <a:noFill/>
              <a:miter lim="800000"/>
              <a:headEnd/>
              <a:tailEnd/>
            </a:ln>
          </p:spPr>
        </p:pic>
        <p:pic>
          <p:nvPicPr>
            <p:cNvPr id="12353" name="Picture 2" descr="C:\Users\Bryon.bonnell\Desktop\MCOE Logo- Drum.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52719" y="9526"/>
              <a:ext cx="615611" cy="594875"/>
            </a:xfrm>
            <a:prstGeom prst="rect">
              <a:avLst/>
            </a:prstGeom>
            <a:noFill/>
            <a:ln w="9525">
              <a:noFill/>
              <a:miter lim="800000"/>
              <a:headEnd/>
              <a:tailEnd/>
            </a:ln>
          </p:spPr>
        </p:pic>
      </p:grpSp>
      <p:sp>
        <p:nvSpPr>
          <p:cNvPr id="18" name="Rectangle 17"/>
          <p:cNvSpPr/>
          <p:nvPr/>
        </p:nvSpPr>
        <p:spPr>
          <a:xfrm>
            <a:off x="1292927" y="680938"/>
            <a:ext cx="6599875" cy="646331"/>
          </a:xfrm>
          <a:prstGeom prst="rect">
            <a:avLst/>
          </a:prstGeom>
        </p:spPr>
        <p:txBody>
          <a:bodyPr wrap="square">
            <a:spAutoFit/>
          </a:bodyPr>
          <a:lstStyle/>
          <a:p>
            <a:pPr algn="ctr" fontAlgn="base">
              <a:spcBef>
                <a:spcPct val="0"/>
              </a:spcBef>
              <a:spcAft>
                <a:spcPct val="0"/>
              </a:spcAft>
              <a:defRPr/>
            </a:pPr>
            <a:r>
              <a:rPr lang="en-US" sz="2000" b="1" dirty="0" smtClean="0">
                <a:solidFill>
                  <a:prstClr val="black"/>
                </a:solidFill>
                <a:latin typeface=" Arial"/>
                <a:cs typeface="Arial" charset="0"/>
              </a:rPr>
              <a:t>Recommendations and Way Ahead</a:t>
            </a:r>
          </a:p>
          <a:p>
            <a:pPr fontAlgn="base">
              <a:spcBef>
                <a:spcPct val="0"/>
              </a:spcBef>
              <a:spcAft>
                <a:spcPct val="0"/>
              </a:spcAft>
              <a:defRPr/>
            </a:pPr>
            <a:endParaRPr lang="en-US" sz="1600" dirty="0">
              <a:solidFill>
                <a:srgbClr val="000000"/>
              </a:solidFill>
              <a:latin typeface=" Arial"/>
              <a:cs typeface="Arial" pitchFamily="34" charset="0"/>
            </a:endParaRPr>
          </a:p>
        </p:txBody>
      </p:sp>
      <p:sp>
        <p:nvSpPr>
          <p:cNvPr id="20" name="Rectangle 19"/>
          <p:cNvSpPr/>
          <p:nvPr/>
        </p:nvSpPr>
        <p:spPr>
          <a:xfrm>
            <a:off x="10101" y="1095063"/>
            <a:ext cx="8784433" cy="3831818"/>
          </a:xfrm>
          <a:prstGeom prst="rect">
            <a:avLst/>
          </a:prstGeom>
        </p:spPr>
        <p:txBody>
          <a:bodyPr wrap="square">
            <a:spAutoFit/>
          </a:bodyPr>
          <a:lstStyle/>
          <a:p>
            <a:pPr fontAlgn="base">
              <a:spcBef>
                <a:spcPct val="0"/>
              </a:spcBef>
              <a:spcAft>
                <a:spcPts val="600"/>
              </a:spcAft>
              <a:defRPr/>
            </a:pPr>
            <a:r>
              <a:rPr lang="en-US" sz="1600" b="1" u="sng" dirty="0" smtClean="0">
                <a:solidFill>
                  <a:prstClr val="black"/>
                </a:solidFill>
                <a:latin typeface=" Arial"/>
                <a:cs typeface="Arial" charset="0"/>
              </a:rPr>
              <a:t>Key Recommendations: </a:t>
            </a:r>
            <a:endParaRPr lang="en-US" sz="1600" u="sng" dirty="0">
              <a:solidFill>
                <a:prstClr val="black"/>
              </a:solidFill>
              <a:latin typeface=" Arial"/>
              <a:cs typeface="Arial" charset="0"/>
            </a:endParaRPr>
          </a:p>
          <a:p>
            <a:pPr marL="285750" indent="-285750" fontAlgn="base">
              <a:spcBef>
                <a:spcPct val="0"/>
              </a:spcBef>
              <a:spcAft>
                <a:spcPts val="600"/>
              </a:spcAft>
              <a:buFontTx/>
              <a:buChar char="-"/>
              <a:defRPr/>
            </a:pPr>
            <a:r>
              <a:rPr lang="en-US" sz="1600" b="0" dirty="0" smtClean="0">
                <a:solidFill>
                  <a:prstClr val="black"/>
                </a:solidFill>
                <a:latin typeface=" Arial"/>
                <a:cs typeface="Arial" charset="0"/>
              </a:rPr>
              <a:t>Create institutional R&amp;S training forum for MAJs and staff proponents in the operational force.</a:t>
            </a:r>
          </a:p>
          <a:p>
            <a:pPr marL="285750" indent="-285750" fontAlgn="base">
              <a:spcBef>
                <a:spcPct val="0"/>
              </a:spcBef>
              <a:spcAft>
                <a:spcPts val="600"/>
              </a:spcAft>
              <a:buFontTx/>
              <a:buChar char="-"/>
              <a:defRPr/>
            </a:pPr>
            <a:r>
              <a:rPr lang="en-US" sz="1600" b="0" dirty="0" smtClean="0">
                <a:solidFill>
                  <a:prstClr val="black"/>
                </a:solidFill>
                <a:latin typeface=" Arial"/>
                <a:cs typeface="Arial" charset="0"/>
              </a:rPr>
              <a:t>Continue developing doctrinal definitions of R&amp;S roles and responsibilities at PLT, SQDN, and BDE echelons.</a:t>
            </a:r>
          </a:p>
          <a:p>
            <a:pPr marL="285750" indent="-285750" fontAlgn="base">
              <a:spcBef>
                <a:spcPct val="0"/>
              </a:spcBef>
              <a:spcAft>
                <a:spcPts val="600"/>
              </a:spcAft>
              <a:buFontTx/>
              <a:buChar char="-"/>
              <a:defRPr/>
            </a:pPr>
            <a:r>
              <a:rPr lang="en-US" sz="1600" b="0" dirty="0" smtClean="0">
                <a:solidFill>
                  <a:prstClr val="black"/>
                </a:solidFill>
                <a:latin typeface=" Arial"/>
                <a:cs typeface="Arial" charset="0"/>
              </a:rPr>
              <a:t>Engage </a:t>
            </a:r>
            <a:r>
              <a:rPr lang="en-US" sz="1600" b="0" dirty="0" err="1" smtClean="0">
                <a:solidFill>
                  <a:prstClr val="black"/>
                </a:solidFill>
                <a:latin typeface=" Arial"/>
                <a:cs typeface="Arial" charset="0"/>
              </a:rPr>
              <a:t>ICoE</a:t>
            </a:r>
            <a:r>
              <a:rPr lang="en-US" sz="1600" b="0" dirty="0" smtClean="0">
                <a:solidFill>
                  <a:prstClr val="black"/>
                </a:solidFill>
                <a:latin typeface=" Arial"/>
                <a:cs typeface="Arial" charset="0"/>
              </a:rPr>
              <a:t> and </a:t>
            </a:r>
            <a:r>
              <a:rPr lang="en-US" sz="1600" b="0" dirty="0" err="1" smtClean="0">
                <a:solidFill>
                  <a:prstClr val="black"/>
                </a:solidFill>
                <a:latin typeface=" Arial"/>
                <a:cs typeface="Arial" charset="0"/>
              </a:rPr>
              <a:t>FCoE</a:t>
            </a:r>
            <a:r>
              <a:rPr lang="en-US" sz="1600" b="0" dirty="0" smtClean="0">
                <a:solidFill>
                  <a:prstClr val="black"/>
                </a:solidFill>
                <a:latin typeface=" Arial"/>
                <a:cs typeface="Arial" charset="0"/>
              </a:rPr>
              <a:t> to develop the synchronization of IC planning efforts and execution between Maneuver, Intel, and Fires.</a:t>
            </a:r>
          </a:p>
          <a:p>
            <a:pPr marL="285750" indent="-285750" fontAlgn="base">
              <a:spcBef>
                <a:spcPct val="0"/>
              </a:spcBef>
              <a:spcAft>
                <a:spcPts val="600"/>
              </a:spcAft>
              <a:buFontTx/>
              <a:buChar char="-"/>
              <a:defRPr/>
            </a:pPr>
            <a:r>
              <a:rPr lang="en-US" sz="1600" b="0" dirty="0" smtClean="0">
                <a:solidFill>
                  <a:prstClr val="black"/>
                </a:solidFill>
                <a:latin typeface=" Arial"/>
                <a:cs typeface="Arial" charset="0"/>
              </a:rPr>
              <a:t>Ensure widest dissemination to cavalry formations of updated R&amp;S doctrine including recently released Cavalry Squadron and Scout Platoon manuals.</a:t>
            </a:r>
          </a:p>
          <a:p>
            <a:pPr marL="285750" indent="-285750" fontAlgn="base">
              <a:spcBef>
                <a:spcPct val="0"/>
              </a:spcBef>
              <a:spcAft>
                <a:spcPts val="600"/>
              </a:spcAft>
              <a:buFontTx/>
              <a:buChar char="-"/>
              <a:defRPr/>
            </a:pPr>
            <a:r>
              <a:rPr lang="en-US" sz="1600" b="0" dirty="0" smtClean="0">
                <a:solidFill>
                  <a:prstClr val="black"/>
                </a:solidFill>
                <a:latin typeface=" Arial"/>
                <a:cs typeface="Arial" charset="0"/>
              </a:rPr>
              <a:t>Pursue creation and approval of badge to be awarded upon completion of the Army Reconnaissance Course (ARC) </a:t>
            </a:r>
          </a:p>
          <a:p>
            <a:pPr marL="285750" indent="-285750" fontAlgn="base">
              <a:spcBef>
                <a:spcPct val="0"/>
              </a:spcBef>
              <a:spcAft>
                <a:spcPts val="600"/>
              </a:spcAft>
              <a:buFontTx/>
              <a:buChar char="-"/>
              <a:defRPr/>
            </a:pPr>
            <a:endParaRPr lang="en-US" sz="1600" b="0" dirty="0" smtClean="0">
              <a:solidFill>
                <a:prstClr val="black"/>
              </a:solidFill>
              <a:latin typeface=" Arial"/>
              <a:cs typeface="Arial" charset="0"/>
            </a:endParaRPr>
          </a:p>
          <a:p>
            <a:pPr fontAlgn="base">
              <a:spcBef>
                <a:spcPct val="0"/>
              </a:spcBef>
              <a:spcAft>
                <a:spcPts val="600"/>
              </a:spcAft>
              <a:defRPr/>
            </a:pPr>
            <a:endParaRPr lang="en-US" sz="1600" b="1" u="sng" dirty="0" smtClean="0">
              <a:solidFill>
                <a:prstClr val="black"/>
              </a:solidFill>
              <a:latin typeface=" Arial"/>
              <a:cs typeface="Arial" charset="0"/>
            </a:endParaRPr>
          </a:p>
        </p:txBody>
      </p:sp>
      <p:sp>
        <p:nvSpPr>
          <p:cNvPr id="14" name="Rectangle 13"/>
          <p:cNvSpPr/>
          <p:nvPr/>
        </p:nvSpPr>
        <p:spPr>
          <a:xfrm>
            <a:off x="-2091" y="4426803"/>
            <a:ext cx="8784433" cy="1077218"/>
          </a:xfrm>
          <a:prstGeom prst="rect">
            <a:avLst/>
          </a:prstGeom>
        </p:spPr>
        <p:txBody>
          <a:bodyPr wrap="square">
            <a:spAutoFit/>
          </a:bodyPr>
          <a:lstStyle/>
          <a:p>
            <a:pPr fontAlgn="base">
              <a:spcBef>
                <a:spcPct val="0"/>
              </a:spcBef>
              <a:spcAft>
                <a:spcPct val="0"/>
              </a:spcAft>
              <a:defRPr/>
            </a:pPr>
            <a:r>
              <a:rPr lang="en-US" sz="1600" b="1" u="sng" dirty="0" smtClean="0">
                <a:solidFill>
                  <a:prstClr val="black"/>
                </a:solidFill>
                <a:latin typeface=" Arial"/>
                <a:cs typeface="Arial" charset="0"/>
              </a:rPr>
              <a:t>Milestones:</a:t>
            </a:r>
          </a:p>
          <a:p>
            <a:pPr marL="285750" indent="-285750" fontAlgn="base">
              <a:spcBef>
                <a:spcPct val="0"/>
              </a:spcBef>
              <a:spcAft>
                <a:spcPct val="0"/>
              </a:spcAft>
              <a:buFontTx/>
              <a:buChar char="-"/>
              <a:defRPr/>
            </a:pPr>
            <a:endParaRPr lang="en-US" sz="1600" b="1" dirty="0" smtClean="0">
              <a:solidFill>
                <a:prstClr val="black"/>
              </a:solidFill>
              <a:latin typeface=" Arial"/>
              <a:cs typeface="Arial" charset="0"/>
            </a:endParaRPr>
          </a:p>
          <a:p>
            <a:pPr marL="285750" indent="-285750" fontAlgn="base">
              <a:spcBef>
                <a:spcPct val="0"/>
              </a:spcBef>
              <a:spcAft>
                <a:spcPct val="0"/>
              </a:spcAft>
              <a:buFontTx/>
              <a:buChar char="-"/>
              <a:defRPr/>
            </a:pPr>
            <a:r>
              <a:rPr lang="en-US" sz="1600" b="0" dirty="0" smtClean="0">
                <a:solidFill>
                  <a:srgbClr val="000000"/>
                </a:solidFill>
                <a:latin typeface=" Arial"/>
                <a:cs typeface="Arial" pitchFamily="34" charset="0"/>
              </a:rPr>
              <a:t>Execute quarterly Recon Council on 19OCT16</a:t>
            </a:r>
          </a:p>
          <a:p>
            <a:pPr marL="285750" indent="-285750" fontAlgn="base">
              <a:spcBef>
                <a:spcPct val="0"/>
              </a:spcBef>
              <a:spcAft>
                <a:spcPct val="0"/>
              </a:spcAft>
              <a:buFontTx/>
              <a:buChar char="-"/>
              <a:defRPr/>
            </a:pPr>
            <a:endParaRPr lang="en-US" sz="1600" b="0" dirty="0">
              <a:solidFill>
                <a:srgbClr val="000000"/>
              </a:solidFill>
              <a:latin typeface=" Arial"/>
              <a:cs typeface="Arial" pitchFamily="34" charset="0"/>
            </a:endParaRPr>
          </a:p>
        </p:txBody>
      </p:sp>
      <p:sp>
        <p:nvSpPr>
          <p:cNvPr id="15" name="Rectangle 14"/>
          <p:cNvSpPr/>
          <p:nvPr/>
        </p:nvSpPr>
        <p:spPr>
          <a:xfrm>
            <a:off x="22293" y="6034599"/>
            <a:ext cx="8784433" cy="830997"/>
          </a:xfrm>
          <a:prstGeom prst="rect">
            <a:avLst/>
          </a:prstGeom>
        </p:spPr>
        <p:txBody>
          <a:bodyPr wrap="square">
            <a:spAutoFit/>
          </a:bodyPr>
          <a:lstStyle/>
          <a:p>
            <a:pPr fontAlgn="base">
              <a:spcBef>
                <a:spcPct val="0"/>
              </a:spcBef>
              <a:spcAft>
                <a:spcPct val="0"/>
              </a:spcAft>
              <a:defRPr/>
            </a:pPr>
            <a:r>
              <a:rPr lang="en-US" sz="1600" b="1" u="sng" dirty="0" smtClean="0">
                <a:solidFill>
                  <a:prstClr val="black"/>
                </a:solidFill>
                <a:latin typeface=" Arial"/>
                <a:cs typeface="Arial" charset="0"/>
              </a:rPr>
              <a:t>Resources needed from MCoE:</a:t>
            </a:r>
            <a:r>
              <a:rPr lang="en-US" sz="1600" b="1" u="sng" dirty="0">
                <a:solidFill>
                  <a:srgbClr val="FF0000"/>
                </a:solidFill>
                <a:latin typeface=" Arial"/>
                <a:cs typeface="Arial" charset="0"/>
              </a:rPr>
              <a:t> </a:t>
            </a:r>
            <a:endParaRPr lang="en-US" sz="1600" b="1" u="sng" dirty="0" smtClean="0">
              <a:solidFill>
                <a:srgbClr val="FF0000"/>
              </a:solidFill>
              <a:latin typeface=" Arial"/>
              <a:cs typeface="Arial" charset="0"/>
            </a:endParaRPr>
          </a:p>
          <a:p>
            <a:pPr fontAlgn="base">
              <a:spcBef>
                <a:spcPct val="0"/>
              </a:spcBef>
              <a:spcAft>
                <a:spcPct val="0"/>
              </a:spcAft>
              <a:defRPr/>
            </a:pPr>
            <a:r>
              <a:rPr lang="en-US" sz="1600" b="1" dirty="0" smtClean="0">
                <a:solidFill>
                  <a:prstClr val="black"/>
                </a:solidFill>
                <a:latin typeface=" Arial"/>
                <a:cs typeface="Arial" charset="0"/>
              </a:rPr>
              <a:t>- N/A</a:t>
            </a:r>
          </a:p>
          <a:p>
            <a:pPr fontAlgn="base">
              <a:spcBef>
                <a:spcPct val="0"/>
              </a:spcBef>
              <a:spcAft>
                <a:spcPct val="0"/>
              </a:spcAft>
              <a:defRPr/>
            </a:pPr>
            <a:endParaRPr lang="en-US" sz="1600" dirty="0">
              <a:solidFill>
                <a:srgbClr val="000000"/>
              </a:solidFill>
              <a:latin typeface=" Arial"/>
              <a:cs typeface="Arial" pitchFamily="34" charset="0"/>
            </a:endParaRPr>
          </a:p>
        </p:txBody>
      </p:sp>
      <p:sp>
        <p:nvSpPr>
          <p:cNvPr id="3" name="Slide Number Placeholder 2"/>
          <p:cNvSpPr>
            <a:spLocks noGrp="1"/>
          </p:cNvSpPr>
          <p:nvPr>
            <p:ph type="sldNum" sz="quarter" idx="10"/>
          </p:nvPr>
        </p:nvSpPr>
        <p:spPr>
          <a:xfrm>
            <a:off x="6934200" y="6477000"/>
            <a:ext cx="2133600" cy="228600"/>
          </a:xfrm>
        </p:spPr>
        <p:txBody>
          <a:bodyPr/>
          <a:lstStyle/>
          <a:p>
            <a:pPr algn="r" fontAlgn="base">
              <a:spcBef>
                <a:spcPct val="0"/>
              </a:spcBef>
              <a:spcAft>
                <a:spcPct val="0"/>
              </a:spcAft>
            </a:pPr>
            <a:fld id="{B640AA29-53E0-4F11-9C09-1771E08E6E08}" type="slidenum">
              <a:rPr lang="en-US" sz="1400" b="1" smtClean="0">
                <a:solidFill>
                  <a:srgbClr val="000000"/>
                </a:solidFill>
                <a:latin typeface="Arial" charset="0"/>
              </a:rPr>
              <a:pPr algn="r" fontAlgn="base">
                <a:spcBef>
                  <a:spcPct val="0"/>
                </a:spcBef>
                <a:spcAft>
                  <a:spcPct val="0"/>
                </a:spcAft>
              </a:pPr>
              <a:t>4</a:t>
            </a:fld>
            <a:endParaRPr lang="en-US" sz="1400" b="1" dirty="0">
              <a:solidFill>
                <a:srgbClr val="000000"/>
              </a:solidFill>
              <a:latin typeface="Arial" charset="0"/>
            </a:endParaRPr>
          </a:p>
        </p:txBody>
      </p:sp>
    </p:spTree>
    <p:extLst>
      <p:ext uri="{BB962C8B-B14F-4D97-AF65-F5344CB8AC3E}">
        <p14:creationId xmlns:p14="http://schemas.microsoft.com/office/powerpoint/2010/main" val="1776255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1" y="1487617"/>
            <a:ext cx="8229600"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TCM (Recon)</a:t>
            </a:r>
            <a:br>
              <a:rPr lang="en-US" b="1" dirty="0" smtClean="0">
                <a:effectLst>
                  <a:outerShdw blurRad="38100" dist="38100" dir="2700000" algn="tl">
                    <a:srgbClr val="000000">
                      <a:alpha val="43137"/>
                    </a:srgbClr>
                  </a:outerShdw>
                </a:effectLst>
                <a:latin typeface="Arial" pitchFamily="34" charset="0"/>
                <a:cs typeface="Arial" pitchFamily="34" charset="0"/>
              </a:rPr>
            </a:b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644" y="674750"/>
            <a:ext cx="1842712" cy="1842712"/>
          </a:xfrm>
          <a:prstGeom prst="rect">
            <a:avLst/>
          </a:prstGeom>
        </p:spPr>
      </p:pic>
      <p:sp>
        <p:nvSpPr>
          <p:cNvPr id="5" name="Rectangle 4"/>
          <p:cNvSpPr/>
          <p:nvPr/>
        </p:nvSpPr>
        <p:spPr>
          <a:xfrm>
            <a:off x="453563" y="5626214"/>
            <a:ext cx="8229599" cy="707886"/>
          </a:xfrm>
          <a:prstGeom prst="rect">
            <a:avLst/>
          </a:prstGeom>
        </p:spPr>
        <p:txBody>
          <a:bodyPr wrap="square">
            <a:spAutoFit/>
          </a:bodyPr>
          <a:lstStyle/>
          <a:p>
            <a:pPr algn="ctr"/>
            <a:r>
              <a:rPr lang="en-US" sz="2000" i="1" dirty="0" smtClean="0"/>
              <a:t>Team Chief – LTC Darrell O’Steen (706) 626-2444</a:t>
            </a:r>
          </a:p>
          <a:p>
            <a:pPr algn="ctr"/>
            <a:r>
              <a:rPr lang="en-US" sz="2000" b="1" i="1" dirty="0" smtClean="0">
                <a:hlinkClick r:id="rId4"/>
              </a:rPr>
              <a:t>Capabilties Development and Integration Directorate</a:t>
            </a:r>
            <a:r>
              <a:rPr lang="en-US" sz="2000" b="1" i="1" dirty="0" smtClean="0"/>
              <a:t> </a:t>
            </a:r>
            <a:endParaRPr lang="en-US" sz="2000" b="1" i="1" dirty="0"/>
          </a:p>
        </p:txBody>
      </p:sp>
      <p:sp>
        <p:nvSpPr>
          <p:cNvPr id="7" name="Slide Number Placeholder 6"/>
          <p:cNvSpPr>
            <a:spLocks noGrp="1"/>
          </p:cNvSpPr>
          <p:nvPr>
            <p:ph type="sldNum" sz="quarter" idx="12"/>
          </p:nvPr>
        </p:nvSpPr>
        <p:spPr/>
        <p:txBody>
          <a:bodyPr/>
          <a:lstStyle/>
          <a:p>
            <a:fld id="{C990F705-6C43-4890-897D-3AB8663A91E5}" type="slidenum">
              <a:rPr lang="en-US" smtClean="0"/>
              <a:pPr/>
              <a:t>5</a:t>
            </a:fld>
            <a:endParaRPr lang="en-US" dirty="0"/>
          </a:p>
        </p:txBody>
      </p:sp>
      <p:sp>
        <p:nvSpPr>
          <p:cNvPr id="8" name="Rectangle 7"/>
          <p:cNvSpPr/>
          <p:nvPr/>
        </p:nvSpPr>
        <p:spPr>
          <a:xfrm>
            <a:off x="2139857" y="5359360"/>
            <a:ext cx="4857009" cy="646331"/>
          </a:xfrm>
          <a:prstGeom prst="rect">
            <a:avLst/>
          </a:prstGeom>
        </p:spPr>
        <p:txBody>
          <a:bodyPr wrap="square">
            <a:spAutoFit/>
          </a:bodyPr>
          <a:lstStyle/>
          <a:p>
            <a:pPr algn="ctr"/>
            <a:r>
              <a:rPr lang="en-US" dirty="0">
                <a:hlinkClick r:id="rId5"/>
              </a:rPr>
              <a:t>https://</a:t>
            </a:r>
            <a:r>
              <a:rPr lang="en-US" dirty="0" smtClean="0">
                <a:hlinkClick r:id="rId5"/>
              </a:rPr>
              <a:t>www.milsuite.mil/book/groups/tcm-recon</a:t>
            </a:r>
            <a:endParaRPr lang="en-US" dirty="0" smtClean="0"/>
          </a:p>
          <a:p>
            <a:pPr algn="ctr"/>
            <a:endParaRPr lang="en-US" dirty="0"/>
          </a:p>
        </p:txBody>
      </p:sp>
      <p:sp>
        <p:nvSpPr>
          <p:cNvPr id="9" name="Rectangle 8"/>
          <p:cNvSpPr/>
          <p:nvPr/>
        </p:nvSpPr>
        <p:spPr>
          <a:xfrm>
            <a:off x="356072" y="3458530"/>
            <a:ext cx="8424578" cy="1879810"/>
          </a:xfrm>
          <a:prstGeom prst="rect">
            <a:avLst/>
          </a:prstGeom>
        </p:spPr>
        <p:txBody>
          <a:bodyPr wrap="square">
            <a:spAutoFit/>
          </a:bodyPr>
          <a:lstStyle/>
          <a:p>
            <a:pPr algn="ctr">
              <a:lnSpc>
                <a:spcPct val="115000"/>
              </a:lnSpc>
              <a:spcAft>
                <a:spcPts val="1000"/>
              </a:spcAft>
            </a:pPr>
            <a:r>
              <a:rPr lang="en-US" sz="1700" b="1" i="1" dirty="0" smtClean="0"/>
              <a:t>Mission: </a:t>
            </a:r>
            <a:r>
              <a:rPr lang="en-US" sz="1700" i="1" dirty="0" smtClean="0"/>
              <a:t>TCM </a:t>
            </a:r>
            <a:r>
              <a:rPr lang="en-US" sz="1700" i="1" dirty="0"/>
              <a:t>Recon performs as both a formation TCM and a functional TCM. As a formation TCM, it serves as the DOTMLPF integrator for </a:t>
            </a:r>
            <a:r>
              <a:rPr lang="en-US" sz="1700" i="1" dirty="0" smtClean="0"/>
              <a:t>the </a:t>
            </a:r>
            <a:r>
              <a:rPr lang="en-US" sz="1700" i="1" dirty="0"/>
              <a:t>future Reconnaissance and Security BCT (R&amp;S BCT). As a functional TCM, it serves as the DOTMLPF integrator for reconnaissance and security functions, across all echelons to include maneuver battalion scout platoons, BCT cavalry squadrons and long range surveillance (LRS). TCM Recon also serves as the </a:t>
            </a:r>
            <a:r>
              <a:rPr lang="en-US" sz="1700" i="1" dirty="0" smtClean="0"/>
              <a:t>Capability </a:t>
            </a:r>
            <a:r>
              <a:rPr lang="en-US" sz="1700" i="1" dirty="0"/>
              <a:t>Developer for the Close Access Targeting System (CATR). </a:t>
            </a:r>
            <a:endParaRPr lang="en-US" sz="17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09053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682" y="1437362"/>
            <a:ext cx="4459266" cy="1769301"/>
          </a:xfrm>
        </p:spPr>
        <p:txBody>
          <a:bodyPr>
            <a:normAutofit/>
          </a:bodyPr>
          <a:lstStyle/>
          <a:p>
            <a:r>
              <a:rPr lang="en-US" sz="1500" dirty="0" smtClean="0"/>
              <a:t>Refinement from </a:t>
            </a:r>
            <a:r>
              <a:rPr lang="en-US" sz="1500" dirty="0"/>
              <a:t>Senior Leader </a:t>
            </a:r>
            <a:r>
              <a:rPr lang="en-US" sz="1500" dirty="0" smtClean="0"/>
              <a:t>Staffing </a:t>
            </a:r>
          </a:p>
          <a:p>
            <a:r>
              <a:rPr lang="en-US" sz="1500" dirty="0" smtClean="0"/>
              <a:t>Defines the Scout Squad</a:t>
            </a:r>
          </a:p>
          <a:p>
            <a:r>
              <a:rPr lang="en-US" sz="1500" dirty="0" smtClean="0"/>
              <a:t>CAV SCT Leader and Soldier Competencies</a:t>
            </a:r>
          </a:p>
          <a:p>
            <a:r>
              <a:rPr lang="en-US" sz="1500" dirty="0" smtClean="0"/>
              <a:t>MILSUITE URL: </a:t>
            </a:r>
            <a:r>
              <a:rPr lang="en-US" sz="1500" dirty="0" smtClean="0">
                <a:hlinkClick r:id="rId3"/>
              </a:rPr>
              <a:t>Scout Platoon O&amp;O</a:t>
            </a:r>
            <a:endParaRPr lang="en-US" sz="1500" dirty="0" smtClean="0"/>
          </a:p>
          <a:p>
            <a:endParaRPr lang="en-US" sz="1500" dirty="0"/>
          </a:p>
        </p:txBody>
      </p:sp>
      <p:sp>
        <p:nvSpPr>
          <p:cNvPr id="4" name="Slide Number Placeholder 3"/>
          <p:cNvSpPr>
            <a:spLocks noGrp="1"/>
          </p:cNvSpPr>
          <p:nvPr>
            <p:ph type="sldNum" sz="quarter" idx="12"/>
          </p:nvPr>
        </p:nvSpPr>
        <p:spPr/>
        <p:txBody>
          <a:bodyPr/>
          <a:lstStyle/>
          <a:p>
            <a:fld id="{C990F705-6C43-4890-897D-3AB8663A91E5}" type="slidenum">
              <a:rPr lang="en-US" smtClean="0"/>
              <a:pPr/>
              <a:t>6</a:t>
            </a:fld>
            <a:endParaRPr lang="en-US" dirty="0"/>
          </a:p>
        </p:txBody>
      </p:sp>
      <p:sp>
        <p:nvSpPr>
          <p:cNvPr id="5" name="Title 1"/>
          <p:cNvSpPr txBox="1">
            <a:spLocks/>
          </p:cNvSpPr>
          <p:nvPr/>
        </p:nvSpPr>
        <p:spPr>
          <a:xfrm>
            <a:off x="1054884" y="0"/>
            <a:ext cx="7026956" cy="104340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effectLst>
                  <a:outerShdw blurRad="38100" dist="38100" dir="2700000" algn="tl">
                    <a:srgbClr val="000000">
                      <a:alpha val="43137"/>
                    </a:srgbClr>
                  </a:outerShdw>
                </a:effectLst>
                <a:latin typeface="Arial" pitchFamily="34" charset="0"/>
                <a:cs typeface="Arial" pitchFamily="34" charset="0"/>
              </a:rPr>
              <a:t>RECON COUNCIL</a:t>
            </a:r>
          </a:p>
          <a:p>
            <a:r>
              <a:rPr lang="en-US" sz="2800" b="1" dirty="0" smtClean="0">
                <a:effectLst>
                  <a:outerShdw blurRad="38100" dist="38100" dir="2700000" algn="tl">
                    <a:srgbClr val="000000">
                      <a:alpha val="43137"/>
                    </a:srgbClr>
                  </a:outerShdw>
                </a:effectLst>
                <a:latin typeface="Arial" pitchFamily="34" charset="0"/>
                <a:cs typeface="Arial" pitchFamily="34" charset="0"/>
              </a:rPr>
              <a:t>TCM Recon Update</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cxnSp>
        <p:nvCxnSpPr>
          <p:cNvPr id="7" name="Straight Connector 6"/>
          <p:cNvCxnSpPr>
            <a:stCxn id="5" idx="2"/>
          </p:cNvCxnSpPr>
          <p:nvPr/>
        </p:nvCxnSpPr>
        <p:spPr>
          <a:xfrm flipH="1">
            <a:off x="4546948" y="1043406"/>
            <a:ext cx="21414" cy="51945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1252602" y="2858515"/>
            <a:ext cx="331576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829415" y="814191"/>
            <a:ext cx="2828185" cy="7127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smtClean="0">
                <a:effectLst>
                  <a:outerShdw blurRad="38100" dist="38100" dir="2700000" algn="tl">
                    <a:srgbClr val="000000">
                      <a:alpha val="43137"/>
                    </a:srgbClr>
                  </a:outerShdw>
                </a:effectLst>
                <a:latin typeface="Arial" pitchFamily="34" charset="0"/>
                <a:cs typeface="Arial" pitchFamily="34" charset="0"/>
              </a:rPr>
              <a:t>Scout Platoon O&amp;O</a:t>
            </a:r>
            <a:endParaRPr lang="en-US" sz="1800" b="1" u="sng" dirty="0">
              <a:effectLst>
                <a:outerShdw blurRad="38100" dist="38100" dir="2700000" algn="tl">
                  <a:srgbClr val="000000">
                    <a:alpha val="43137"/>
                  </a:srgbClr>
                </a:outerShdw>
              </a:effectLst>
              <a:latin typeface="Arial" pitchFamily="34" charset="0"/>
              <a:cs typeface="Arial" pitchFamily="34" charset="0"/>
            </a:endParaRPr>
          </a:p>
        </p:txBody>
      </p:sp>
      <p:sp>
        <p:nvSpPr>
          <p:cNvPr id="12" name="Content Placeholder 2"/>
          <p:cNvSpPr txBox="1">
            <a:spLocks/>
          </p:cNvSpPr>
          <p:nvPr/>
        </p:nvSpPr>
        <p:spPr>
          <a:xfrm>
            <a:off x="4594484" y="1547763"/>
            <a:ext cx="4459266" cy="45587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smtClean="0"/>
              <a:t>A.   COA </a:t>
            </a:r>
            <a:r>
              <a:rPr lang="en-US" sz="1100" dirty="0"/>
              <a:t>1 Cavalry Regiment (directed):</a:t>
            </a:r>
          </a:p>
          <a:p>
            <a:pPr marL="228600" indent="0">
              <a:buNone/>
            </a:pPr>
            <a:r>
              <a:rPr lang="en-US" sz="1100" dirty="0"/>
              <a:t>(1)  ACR that closely resembles the L-Edition ARC TOE.</a:t>
            </a:r>
          </a:p>
          <a:p>
            <a:pPr marL="228600" indent="0">
              <a:buNone/>
            </a:pPr>
            <a:r>
              <a:rPr lang="en-US" sz="1100" dirty="0" smtClean="0"/>
              <a:t>(</a:t>
            </a:r>
            <a:r>
              <a:rPr lang="en-US" sz="1100" dirty="0"/>
              <a:t>2)  Design not to exceed 4,850 TOE positions.</a:t>
            </a:r>
          </a:p>
          <a:p>
            <a:pPr marL="228600" indent="0">
              <a:buNone/>
            </a:pPr>
            <a:r>
              <a:rPr lang="en-US" sz="1100" dirty="0" smtClean="0"/>
              <a:t>(</a:t>
            </a:r>
            <a:r>
              <a:rPr lang="en-US" sz="1100" dirty="0"/>
              <a:t>3)  Updated ACR should be able to conduct similar reconnaissance and security missions similar to those of legacy "Army of Excellence" ACRs.</a:t>
            </a:r>
          </a:p>
          <a:p>
            <a:pPr marL="0" indent="0">
              <a:buNone/>
            </a:pPr>
            <a:endParaRPr lang="en-US" sz="1100" dirty="0" smtClean="0"/>
          </a:p>
          <a:p>
            <a:pPr marL="0" indent="0">
              <a:buNone/>
            </a:pPr>
            <a:r>
              <a:rPr lang="en-US" sz="1100" dirty="0" smtClean="0"/>
              <a:t>B.   COA </a:t>
            </a:r>
            <a:r>
              <a:rPr lang="en-US" sz="1100" dirty="0"/>
              <a:t>2 Enhanced Cavalry Regiment:</a:t>
            </a:r>
          </a:p>
          <a:p>
            <a:pPr marL="228600" indent="0">
              <a:buNone/>
            </a:pPr>
            <a:r>
              <a:rPr lang="en-US" sz="1100" dirty="0" smtClean="0"/>
              <a:t>(</a:t>
            </a:r>
            <a:r>
              <a:rPr lang="en-US" sz="1100" dirty="0"/>
              <a:t>1) Refine ACR organization based on years of learning and analysis. </a:t>
            </a:r>
          </a:p>
          <a:p>
            <a:pPr marL="228600" indent="0">
              <a:buNone/>
            </a:pPr>
            <a:r>
              <a:rPr lang="en-US" sz="1100" dirty="0" smtClean="0"/>
              <a:t>(</a:t>
            </a:r>
            <a:r>
              <a:rPr lang="en-US" sz="1100" dirty="0"/>
              <a:t>2) Design not to exceed 4,850 TOE positions.</a:t>
            </a:r>
          </a:p>
          <a:p>
            <a:pPr marL="228600" indent="0">
              <a:buNone/>
            </a:pPr>
            <a:r>
              <a:rPr lang="en-US" sz="1100" dirty="0" smtClean="0"/>
              <a:t>(</a:t>
            </a:r>
            <a:r>
              <a:rPr lang="en-US" sz="1100" dirty="0"/>
              <a:t>3) Integrate select new capabilities to address extremely high risk capability gaps against peer competitors.  </a:t>
            </a:r>
          </a:p>
          <a:p>
            <a:pPr marL="0" indent="0">
              <a:buNone/>
            </a:pPr>
            <a:r>
              <a:rPr lang="en-US" sz="1100" dirty="0"/>
              <a:t> </a:t>
            </a:r>
          </a:p>
          <a:p>
            <a:pPr marL="0" indent="0">
              <a:buNone/>
            </a:pPr>
            <a:r>
              <a:rPr lang="en-US" sz="1100" dirty="0" smtClean="0"/>
              <a:t>C.    COA </a:t>
            </a:r>
            <a:r>
              <a:rPr lang="en-US" sz="1100" dirty="0"/>
              <a:t>Objective Reconnaissance and Security Strike Group (RSSG).</a:t>
            </a:r>
          </a:p>
          <a:p>
            <a:pPr marL="228600" indent="0">
              <a:buNone/>
            </a:pPr>
            <a:r>
              <a:rPr lang="en-US" sz="1100" dirty="0"/>
              <a:t>(1) Objective design based on the campaign of learning and the Russia New Generation Warfare Study.</a:t>
            </a:r>
          </a:p>
          <a:p>
            <a:pPr marL="228600" indent="0">
              <a:buNone/>
            </a:pPr>
            <a:r>
              <a:rPr lang="en-US" sz="1100" dirty="0"/>
              <a:t>(2)  Integrate capabilities that improve deterrence/assurance in as well as address RNGW gaps, EUCOM IPL and USAREUR gaps at EAB (e.g. long range fires, EW/Cyber, engineer mobility/</a:t>
            </a:r>
            <a:r>
              <a:rPr lang="en-US" sz="1100" dirty="0" err="1"/>
              <a:t>countermobility</a:t>
            </a:r>
            <a:r>
              <a:rPr lang="en-US" sz="1100" dirty="0"/>
              <a:t>; SIGINT/ELINT; enhanced sustainment, etc.).</a:t>
            </a:r>
          </a:p>
          <a:p>
            <a:pPr marL="228600" indent="0">
              <a:buNone/>
            </a:pPr>
            <a:r>
              <a:rPr lang="en-US" sz="1100" dirty="0"/>
              <a:t>(3) Design unit to conduct decentralized operations; fight across multiple domains; receive attachments; detach units; and perform recon and security missions at either division or corps levels.  </a:t>
            </a:r>
          </a:p>
          <a:p>
            <a:pPr marL="228600" indent="0">
              <a:buNone/>
            </a:pPr>
            <a:r>
              <a:rPr lang="en-US" sz="1100" dirty="0"/>
              <a:t>(4) Design to accomplish the above with minimal feasible TOE strength</a:t>
            </a:r>
            <a:r>
              <a:rPr lang="en-US" sz="1100" dirty="0" smtClean="0"/>
              <a:t>.</a:t>
            </a:r>
            <a:endParaRPr lang="en-US" sz="1100" dirty="0"/>
          </a:p>
        </p:txBody>
      </p:sp>
      <p:sp>
        <p:nvSpPr>
          <p:cNvPr id="13" name="Title 1"/>
          <p:cNvSpPr txBox="1">
            <a:spLocks/>
          </p:cNvSpPr>
          <p:nvPr/>
        </p:nvSpPr>
        <p:spPr>
          <a:xfrm>
            <a:off x="5125843" y="814191"/>
            <a:ext cx="3416908" cy="7127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smtClean="0">
                <a:effectLst>
                  <a:outerShdw blurRad="38100" dist="38100" dir="2700000" algn="tl">
                    <a:srgbClr val="000000">
                      <a:alpha val="43137"/>
                    </a:srgbClr>
                  </a:outerShdw>
                </a:effectLst>
                <a:latin typeface="Arial" pitchFamily="34" charset="0"/>
                <a:cs typeface="Arial" pitchFamily="34" charset="0"/>
              </a:rPr>
              <a:t>HQDA Armored Cavalry Regiment (ACR) Design Task</a:t>
            </a:r>
            <a:endParaRPr lang="en-US" sz="1800" b="1" u="sng" dirty="0">
              <a:effectLst>
                <a:outerShdw blurRad="38100" dist="38100" dir="2700000" algn="tl">
                  <a:srgbClr val="000000">
                    <a:alpha val="43137"/>
                  </a:srgbClr>
                </a:outerShdw>
              </a:effectLst>
              <a:latin typeface="Arial" pitchFamily="34" charset="0"/>
              <a:cs typeface="Arial" pitchFamily="34" charset="0"/>
            </a:endParaRPr>
          </a:p>
        </p:txBody>
      </p:sp>
      <p:sp>
        <p:nvSpPr>
          <p:cNvPr id="15" name="Title 1"/>
          <p:cNvSpPr txBox="1">
            <a:spLocks/>
          </p:cNvSpPr>
          <p:nvPr/>
        </p:nvSpPr>
        <p:spPr>
          <a:xfrm>
            <a:off x="688087" y="2915402"/>
            <a:ext cx="3416908" cy="7127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u="sng" dirty="0" smtClean="0">
                <a:effectLst>
                  <a:outerShdw blurRad="38100" dist="38100" dir="2700000" algn="tl">
                    <a:srgbClr val="000000">
                      <a:alpha val="43137"/>
                    </a:srgbClr>
                  </a:outerShdw>
                </a:effectLst>
                <a:latin typeface="Arial" pitchFamily="34" charset="0"/>
                <a:cs typeface="Arial" pitchFamily="34" charset="0"/>
              </a:rPr>
              <a:t>Sustainment at Squadron and Below</a:t>
            </a:r>
            <a:endParaRPr lang="en-US" sz="1800" b="1" u="sng" dirty="0">
              <a:effectLst>
                <a:outerShdw blurRad="38100" dist="38100" dir="2700000" algn="tl">
                  <a:srgbClr val="000000">
                    <a:alpha val="43137"/>
                  </a:srgbClr>
                </a:outerShdw>
              </a:effectLst>
              <a:latin typeface="Arial" pitchFamily="34" charset="0"/>
              <a:cs typeface="Arial" pitchFamily="34" charset="0"/>
            </a:endParaRPr>
          </a:p>
        </p:txBody>
      </p:sp>
      <p:sp>
        <p:nvSpPr>
          <p:cNvPr id="6" name="AutoShape 2" descr="https://www.milsuite.mil/book/servlet/JiveServlet/showImage/38-45540-234453/pastedImage_1.png"/>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 name="Content Placeholder 2"/>
          <p:cNvSpPr txBox="1">
            <a:spLocks/>
          </p:cNvSpPr>
          <p:nvPr/>
        </p:nvSpPr>
        <p:spPr>
          <a:xfrm>
            <a:off x="78943" y="3638246"/>
            <a:ext cx="4459266" cy="217976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smtClean="0"/>
              <a:t>Sustain high tempo Reconnaissance and Security operations overs increased operating distances</a:t>
            </a:r>
          </a:p>
          <a:p>
            <a:r>
              <a:rPr lang="en-US" sz="1600" dirty="0" smtClean="0"/>
              <a:t>Simultaneously </a:t>
            </a:r>
            <a:r>
              <a:rPr lang="en-US" sz="1600" dirty="0"/>
              <a:t>provide </a:t>
            </a:r>
            <a:r>
              <a:rPr lang="en-US" sz="1600" dirty="0" smtClean="0"/>
              <a:t>resupply, maintenance, recovery, and evacuation at up to four </a:t>
            </a:r>
            <a:r>
              <a:rPr lang="en-US" sz="1600" dirty="0"/>
              <a:t>distinct </a:t>
            </a:r>
            <a:r>
              <a:rPr lang="en-US" sz="1600" dirty="0" smtClean="0"/>
              <a:t>locations </a:t>
            </a:r>
          </a:p>
          <a:p>
            <a:r>
              <a:rPr lang="en-US" sz="1600" dirty="0" smtClean="0"/>
              <a:t>Cavalry Squadron lack the ability to support Army aviation operations using Squadron sustainment capabilities </a:t>
            </a:r>
          </a:p>
        </p:txBody>
      </p:sp>
      <p:sp>
        <p:nvSpPr>
          <p:cNvPr id="9" name="TextBox 8"/>
          <p:cNvSpPr txBox="1"/>
          <p:nvPr/>
        </p:nvSpPr>
        <p:spPr>
          <a:xfrm>
            <a:off x="-3821315" y="3409646"/>
            <a:ext cx="2806133" cy="1200329"/>
          </a:xfrm>
          <a:prstGeom prst="rect">
            <a:avLst/>
          </a:prstGeom>
          <a:noFill/>
        </p:spPr>
        <p:txBody>
          <a:bodyPr wrap="square" rtlCol="0">
            <a:spAutoFit/>
          </a:bodyPr>
          <a:lstStyle/>
          <a:p>
            <a:r>
              <a:rPr lang="en-US" i="1" dirty="0">
                <a:solidFill>
                  <a:srgbClr val="FF0000"/>
                </a:solidFill>
              </a:rPr>
              <a:t>(*What four locations, why is this different than previous </a:t>
            </a:r>
            <a:r>
              <a:rPr lang="en-US" i="1" dirty="0" err="1">
                <a:solidFill>
                  <a:srgbClr val="FF0000"/>
                </a:solidFill>
              </a:rPr>
              <a:t>req’ts</a:t>
            </a:r>
            <a:r>
              <a:rPr lang="en-US" i="1" dirty="0">
                <a:solidFill>
                  <a:srgbClr val="FF0000"/>
                </a:solidFill>
              </a:rPr>
              <a:t>?)</a:t>
            </a:r>
          </a:p>
          <a:p>
            <a:endParaRPr lang="en-US" dirty="0"/>
          </a:p>
        </p:txBody>
      </p:sp>
      <p:cxnSp>
        <p:nvCxnSpPr>
          <p:cNvPr id="14" name="Straight Arrow Connector 13"/>
          <p:cNvCxnSpPr>
            <a:stCxn id="9" idx="3"/>
          </p:cNvCxnSpPr>
          <p:nvPr/>
        </p:nvCxnSpPr>
        <p:spPr>
          <a:xfrm>
            <a:off x="-1015182" y="4009811"/>
            <a:ext cx="1231082" cy="7183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289939" y="4919480"/>
            <a:ext cx="2806133" cy="2031325"/>
          </a:xfrm>
          <a:prstGeom prst="rect">
            <a:avLst/>
          </a:prstGeom>
          <a:noFill/>
        </p:spPr>
        <p:txBody>
          <a:bodyPr wrap="square" rtlCol="0">
            <a:spAutoFit/>
          </a:bodyPr>
          <a:lstStyle/>
          <a:p>
            <a:r>
              <a:rPr lang="en-US" i="1" dirty="0" smtClean="0">
                <a:solidFill>
                  <a:srgbClr val="FF0000"/>
                </a:solidFill>
              </a:rPr>
              <a:t>(*why is this significant?  Aviation requires additional sustainment capabilities when task </a:t>
            </a:r>
            <a:r>
              <a:rPr lang="en-US" i="1" dirty="0" err="1" smtClean="0">
                <a:solidFill>
                  <a:srgbClr val="FF0000"/>
                </a:solidFill>
              </a:rPr>
              <a:t>org’d</a:t>
            </a:r>
            <a:r>
              <a:rPr lang="en-US" i="1" dirty="0" smtClean="0">
                <a:solidFill>
                  <a:srgbClr val="FF0000"/>
                </a:solidFill>
              </a:rPr>
              <a:t>.  Same argument for any of the enablers.)</a:t>
            </a:r>
            <a:endParaRPr lang="en-US" i="1" dirty="0">
              <a:solidFill>
                <a:srgbClr val="FF0000"/>
              </a:solidFill>
            </a:endParaRPr>
          </a:p>
          <a:p>
            <a:endParaRPr lang="en-US" dirty="0"/>
          </a:p>
        </p:txBody>
      </p:sp>
      <p:cxnSp>
        <p:nvCxnSpPr>
          <p:cNvPr id="20" name="Straight Arrow Connector 19"/>
          <p:cNvCxnSpPr/>
          <p:nvPr/>
        </p:nvCxnSpPr>
        <p:spPr>
          <a:xfrm>
            <a:off x="-1483806" y="5401492"/>
            <a:ext cx="1699706" cy="118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025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1" y="1487617"/>
            <a:ext cx="8229600"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DOT-D RECON</a:t>
            </a: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0644" y="674750"/>
            <a:ext cx="1842712" cy="1842712"/>
          </a:xfrm>
          <a:prstGeom prst="rect">
            <a:avLst/>
          </a:prstGeom>
        </p:spPr>
      </p:pic>
      <p:sp>
        <p:nvSpPr>
          <p:cNvPr id="5" name="Rectangle 4"/>
          <p:cNvSpPr/>
          <p:nvPr/>
        </p:nvSpPr>
        <p:spPr>
          <a:xfrm>
            <a:off x="453563" y="5626214"/>
            <a:ext cx="8229599" cy="707886"/>
          </a:xfrm>
          <a:prstGeom prst="rect">
            <a:avLst/>
          </a:prstGeom>
        </p:spPr>
        <p:txBody>
          <a:bodyPr wrap="square">
            <a:spAutoFit/>
          </a:bodyPr>
          <a:lstStyle/>
          <a:p>
            <a:pPr algn="ctr"/>
            <a:r>
              <a:rPr lang="en-US" sz="2000" i="1" dirty="0"/>
              <a:t>Branch Chief – MAJ Nate Palisca (706) 545-8840</a:t>
            </a:r>
          </a:p>
          <a:p>
            <a:pPr algn="ctr"/>
            <a:r>
              <a:rPr lang="en-US" sz="2000" b="1" i="1" dirty="0">
                <a:hlinkClick r:id="rId4"/>
              </a:rPr>
              <a:t>Directorate of Training and Doctrine - Cavalry Branch</a:t>
            </a:r>
            <a:r>
              <a:rPr lang="en-US" sz="2000" i="1" dirty="0"/>
              <a:t> </a:t>
            </a:r>
          </a:p>
        </p:txBody>
      </p:sp>
      <p:sp>
        <p:nvSpPr>
          <p:cNvPr id="7" name="Slide Number Placeholder 6"/>
          <p:cNvSpPr>
            <a:spLocks noGrp="1"/>
          </p:cNvSpPr>
          <p:nvPr>
            <p:ph type="sldNum" sz="quarter" idx="12"/>
          </p:nvPr>
        </p:nvSpPr>
        <p:spPr/>
        <p:txBody>
          <a:bodyPr/>
          <a:lstStyle/>
          <a:p>
            <a:fld id="{C990F705-6C43-4890-897D-3AB8663A91E5}" type="slidenum">
              <a:rPr lang="en-US" smtClean="0"/>
              <a:pPr/>
              <a:t>7</a:t>
            </a:fld>
            <a:endParaRPr lang="en-US" dirty="0"/>
          </a:p>
        </p:txBody>
      </p:sp>
    </p:spTree>
    <p:extLst>
      <p:ext uri="{BB962C8B-B14F-4D97-AF65-F5344CB8AC3E}">
        <p14:creationId xmlns:p14="http://schemas.microsoft.com/office/powerpoint/2010/main" val="3650086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884" y="0"/>
            <a:ext cx="7026956" cy="1043406"/>
          </a:xfrm>
        </p:spPr>
        <p:txBody>
          <a:bodyPr>
            <a:noAutofit/>
          </a:bodyPr>
          <a:lstStyle/>
          <a:p>
            <a:r>
              <a:rPr lang="en-US" sz="3600" b="1" dirty="0" smtClean="0">
                <a:effectLst>
                  <a:outerShdw blurRad="38100" dist="38100" dir="2700000" algn="tl">
                    <a:srgbClr val="000000">
                      <a:alpha val="43137"/>
                    </a:srgbClr>
                  </a:outerShdw>
                </a:effectLst>
                <a:latin typeface="Arial" pitchFamily="34" charset="0"/>
                <a:cs typeface="Arial" pitchFamily="34" charset="0"/>
              </a:rPr>
              <a:t>Cavalry Doctrine Branch Update</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
        <p:nvSpPr>
          <p:cNvPr id="6" name="Rectangle 5"/>
          <p:cNvSpPr/>
          <p:nvPr/>
        </p:nvSpPr>
        <p:spPr>
          <a:xfrm>
            <a:off x="453563" y="5640728"/>
            <a:ext cx="8229599" cy="707886"/>
          </a:xfrm>
          <a:prstGeom prst="rect">
            <a:avLst/>
          </a:prstGeom>
        </p:spPr>
        <p:txBody>
          <a:bodyPr wrap="square">
            <a:spAutoFit/>
          </a:bodyPr>
          <a:lstStyle/>
          <a:p>
            <a:pPr algn="ctr"/>
            <a:r>
              <a:rPr lang="en-US" sz="2000" i="1" dirty="0" smtClean="0"/>
              <a:t>Branch Chief – MAJ Nate Palisca (706) 545-8840</a:t>
            </a:r>
          </a:p>
          <a:p>
            <a:pPr algn="ctr"/>
            <a:r>
              <a:rPr lang="en-US" sz="2000" b="1" i="1" dirty="0" smtClean="0">
                <a:hlinkClick r:id="rId2"/>
              </a:rPr>
              <a:t>Directorate of Training and Doctrine - Cavalry Branch</a:t>
            </a:r>
            <a:r>
              <a:rPr lang="en-US" sz="2000" i="1" dirty="0" smtClean="0"/>
              <a:t> </a:t>
            </a:r>
            <a:endParaRPr lang="en-US" sz="2000" i="1" dirty="0"/>
          </a:p>
        </p:txBody>
      </p:sp>
      <p:sp>
        <p:nvSpPr>
          <p:cNvPr id="8" name="Slide Number Placeholder 7"/>
          <p:cNvSpPr>
            <a:spLocks noGrp="1"/>
          </p:cNvSpPr>
          <p:nvPr>
            <p:ph type="sldNum" sz="quarter" idx="12"/>
          </p:nvPr>
        </p:nvSpPr>
        <p:spPr/>
        <p:txBody>
          <a:bodyPr/>
          <a:lstStyle/>
          <a:p>
            <a:fld id="{C990F705-6C43-4890-897D-3AB8663A91E5}" type="slidenum">
              <a:rPr lang="en-US" smtClean="0"/>
              <a:pPr/>
              <a:t>8</a:t>
            </a:fld>
            <a:endParaRPr lang="en-US" dirty="0"/>
          </a:p>
        </p:txBody>
      </p:sp>
      <p:sp>
        <p:nvSpPr>
          <p:cNvPr id="9" name="TextBox 8"/>
          <p:cNvSpPr txBox="1"/>
          <p:nvPr/>
        </p:nvSpPr>
        <p:spPr>
          <a:xfrm>
            <a:off x="324936" y="1271726"/>
            <a:ext cx="8063689" cy="3754874"/>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FM 3-98 </a:t>
            </a:r>
            <a:r>
              <a:rPr lang="en-US" sz="1400" b="1" i="1" dirty="0">
                <a:latin typeface="Arial" panose="020B0604020202020204" pitchFamily="34" charset="0"/>
                <a:cs typeface="Arial" panose="020B0604020202020204" pitchFamily="34" charset="0"/>
              </a:rPr>
              <a:t>Reconnaissance and Security Operations</a:t>
            </a:r>
          </a:p>
          <a:p>
            <a:pPr marL="128588" indent="-128588">
              <a:buFont typeface="Wingdings" panose="05000000000000000000" pitchFamily="2" charset="2"/>
              <a:buChar char="§"/>
            </a:pPr>
            <a:r>
              <a:rPr lang="en-US" sz="1400" dirty="0">
                <a:latin typeface="Arial" panose="020B0604020202020204" pitchFamily="34" charset="0"/>
                <a:cs typeface="Arial" panose="020B0604020202020204" pitchFamily="34" charset="0"/>
              </a:rPr>
              <a:t>Published 1 July </a:t>
            </a:r>
            <a:r>
              <a:rPr lang="en-US" sz="1400" dirty="0" smtClean="0">
                <a:latin typeface="Arial" panose="020B0604020202020204" pitchFamily="34" charset="0"/>
                <a:cs typeface="Arial" panose="020B0604020202020204" pitchFamily="34" charset="0"/>
              </a:rPr>
              <a:t>2015 (on APD website)</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ATP 3-20.96 </a:t>
            </a:r>
            <a:r>
              <a:rPr lang="en-US" sz="1400" b="1" i="1" dirty="0">
                <a:latin typeface="Arial" panose="020B0604020202020204" pitchFamily="34" charset="0"/>
                <a:cs typeface="Arial" panose="020B0604020202020204" pitchFamily="34" charset="0"/>
              </a:rPr>
              <a:t>Cavalry Squadron</a:t>
            </a: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Published May 2016 (on APD website)</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ATP 3-20.97 </a:t>
            </a:r>
            <a:r>
              <a:rPr lang="en-US" sz="1400" b="1" i="1" dirty="0">
                <a:latin typeface="Arial" panose="020B0604020202020204" pitchFamily="34" charset="0"/>
                <a:cs typeface="Arial" panose="020B0604020202020204" pitchFamily="34" charset="0"/>
              </a:rPr>
              <a:t>Cavalry Troop</a:t>
            </a:r>
            <a:r>
              <a:rPr lang="en-US" sz="1400" b="1" dirty="0">
                <a:latin typeface="Arial" panose="020B0604020202020204" pitchFamily="34" charset="0"/>
                <a:cs typeface="Arial" panose="020B0604020202020204" pitchFamily="34" charset="0"/>
              </a:rPr>
              <a:t> </a:t>
            </a: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Published September 2016 (on APD website)</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ATP 3-20.98 </a:t>
            </a:r>
            <a:r>
              <a:rPr lang="en-US" sz="1400" b="1" i="1" dirty="0">
                <a:latin typeface="Arial" panose="020B0604020202020204" pitchFamily="34" charset="0"/>
                <a:cs typeface="Arial" panose="020B0604020202020204" pitchFamily="34" charset="0"/>
              </a:rPr>
              <a:t>Scout Platoon </a:t>
            </a: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Revision began in August 2016; Socializing table of contents with 3-16 CAV</a:t>
            </a: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6x36 organization across all formations (includes IBCT interim 9x36 design)</a:t>
            </a: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Will </a:t>
            </a:r>
            <a:r>
              <a:rPr lang="en-US" sz="1400" b="1" u="sng" dirty="0" smtClean="0">
                <a:latin typeface="Arial" panose="020B0604020202020204" pitchFamily="34" charset="0"/>
                <a:cs typeface="Arial" panose="020B0604020202020204" pitchFamily="34" charset="0"/>
              </a:rPr>
              <a:t>NOT</a:t>
            </a:r>
            <a:r>
              <a:rPr lang="en-US" sz="1400" dirty="0" smtClean="0">
                <a:latin typeface="Arial" panose="020B0604020202020204" pitchFamily="34" charset="0"/>
                <a:cs typeface="Arial" panose="020B0604020202020204" pitchFamily="34" charset="0"/>
              </a:rPr>
              <a:t> include standard scout squad</a:t>
            </a: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Increased detail and emphasis of fundamental tasks (movement, emplacing OPs, reporting, etc)</a:t>
            </a:r>
            <a:endParaRPr lang="en-US" sz="1400" dirty="0">
              <a:latin typeface="Arial" panose="020B0604020202020204" pitchFamily="34" charset="0"/>
              <a:cs typeface="Arial" panose="020B0604020202020204" pitchFamily="34" charset="0"/>
            </a:endParaRP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Additional reference material for complex tasks (FPOL, EA Development, etc)</a:t>
            </a:r>
            <a:endParaRPr lang="en-US" sz="1400" dirty="0">
              <a:latin typeface="Arial" panose="020B0604020202020204" pitchFamily="34" charset="0"/>
              <a:cs typeface="Arial" panose="020B0604020202020204" pitchFamily="34" charset="0"/>
            </a:endParaRPr>
          </a:p>
          <a:p>
            <a:pPr marL="128588" indent="-128588">
              <a:buFont typeface="Wingdings" panose="05000000000000000000" pitchFamily="2" charset="2"/>
              <a:buChar char="§"/>
            </a:pPr>
            <a:r>
              <a:rPr lang="en-US" sz="1400" b="1" i="1" dirty="0">
                <a:solidFill>
                  <a:srgbClr val="FF0000"/>
                </a:solidFill>
                <a:latin typeface="Arial" panose="020B0604020202020204" pitchFamily="34" charset="0"/>
                <a:cs typeface="Arial" panose="020B0604020202020204" pitchFamily="34" charset="0"/>
              </a:rPr>
              <a:t>Need input from the operating </a:t>
            </a:r>
            <a:r>
              <a:rPr lang="en-US" sz="1400" b="1" i="1" dirty="0" smtClean="0">
                <a:solidFill>
                  <a:srgbClr val="FF0000"/>
                </a:solidFill>
                <a:latin typeface="Arial" panose="020B0604020202020204" pitchFamily="34" charset="0"/>
                <a:cs typeface="Arial" panose="020B0604020202020204" pitchFamily="34" charset="0"/>
              </a:rPr>
              <a:t>force NCOs</a:t>
            </a:r>
            <a:endParaRPr lang="en-US" sz="1400" dirty="0" smtClean="0">
              <a:latin typeface="Arial" panose="020B0604020202020204" pitchFamily="34" charset="0"/>
              <a:cs typeface="Arial" panose="020B0604020202020204" pitchFamily="34" charset="0"/>
            </a:endParaRPr>
          </a:p>
          <a:p>
            <a:pPr marL="128588" indent="-128588">
              <a:buFont typeface="Wingdings" panose="05000000000000000000" pitchFamily="2" charset="2"/>
              <a:buChar char="§"/>
            </a:pPr>
            <a:r>
              <a:rPr lang="en-US" sz="1400" dirty="0" smtClean="0">
                <a:latin typeface="Arial" panose="020B0604020202020204" pitchFamily="34" charset="0"/>
                <a:cs typeface="Arial" panose="020B0604020202020204" pitchFamily="34" charset="0"/>
              </a:rPr>
              <a:t>Anticipate publishing Feb/Mar 2018 (T)</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392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1" y="1487617"/>
            <a:ext cx="8229600" cy="3849493"/>
          </a:xfrm>
        </p:spPr>
        <p:txBody>
          <a:bodyPr>
            <a:normAutofit/>
          </a:bodyPr>
          <a:lstStyle/>
          <a:p>
            <a:r>
              <a:rPr lang="en-US" b="1" dirty="0" smtClean="0">
                <a:effectLst>
                  <a:outerShdw blurRad="38100" dist="38100" dir="2700000" algn="tl">
                    <a:srgbClr val="000000">
                      <a:alpha val="43137"/>
                    </a:srgbClr>
                  </a:outerShdw>
                </a:effectLst>
                <a:latin typeface="Arial" pitchFamily="34" charset="0"/>
                <a:cs typeface="Arial" pitchFamily="34" charset="0"/>
              </a:rPr>
              <a:t>LNO</a:t>
            </a:r>
            <a:br>
              <a:rPr lang="en-US" b="1" dirty="0" smtClean="0">
                <a:effectLst>
                  <a:outerShdw blurRad="38100" dist="38100" dir="2700000" algn="tl">
                    <a:srgbClr val="000000">
                      <a:alpha val="43137"/>
                    </a:srgbClr>
                  </a:outerShdw>
                </a:effectLst>
                <a:latin typeface="Arial" pitchFamily="34" charset="0"/>
                <a:cs typeface="Arial" pitchFamily="34" charset="0"/>
              </a:rPr>
            </a:br>
            <a:endParaRPr lang="en-US" b="1" dirty="0">
              <a:effectLst>
                <a:outerShdw blurRad="38100" dist="38100" dir="2700000" algn="tl">
                  <a:srgbClr val="000000">
                    <a:alpha val="43137"/>
                  </a:srgbClr>
                </a:outerShdw>
              </a:effectLst>
              <a:latin typeface="Arial" pitchFamily="34" charset="0"/>
              <a:cs typeface="Arial"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644" y="674750"/>
            <a:ext cx="1842712" cy="1842712"/>
          </a:xfrm>
          <a:prstGeom prst="rect">
            <a:avLst/>
          </a:prstGeom>
        </p:spPr>
      </p:pic>
      <p:sp>
        <p:nvSpPr>
          <p:cNvPr id="7" name="Slide Number Placeholder 6"/>
          <p:cNvSpPr>
            <a:spLocks noGrp="1"/>
          </p:cNvSpPr>
          <p:nvPr>
            <p:ph type="sldNum" sz="quarter" idx="12"/>
          </p:nvPr>
        </p:nvSpPr>
        <p:spPr/>
        <p:txBody>
          <a:bodyPr/>
          <a:lstStyle/>
          <a:p>
            <a:fld id="{C990F705-6C43-4890-897D-3AB8663A91E5}" type="slidenum">
              <a:rPr lang="en-US" smtClean="0"/>
              <a:pPr/>
              <a:t>9</a:t>
            </a:fld>
            <a:endParaRPr lang="en-US" dirty="0"/>
          </a:p>
        </p:txBody>
      </p:sp>
    </p:spTree>
    <p:extLst>
      <p:ext uri="{BB962C8B-B14F-4D97-AF65-F5344CB8AC3E}">
        <p14:creationId xmlns:p14="http://schemas.microsoft.com/office/powerpoint/2010/main" val="1059898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5846</TotalTime>
  <Words>3509</Words>
  <Application>Microsoft Office PowerPoint</Application>
  <PresentationFormat>On-screen Show (4:3)</PresentationFormat>
  <Paragraphs>494</Paragraphs>
  <Slides>28</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 Arial</vt:lpstr>
      <vt:lpstr>Arial</vt:lpstr>
      <vt:lpstr>Arial Black</vt:lpstr>
      <vt:lpstr>Calibri</vt:lpstr>
      <vt:lpstr>Footlight MT Light</vt:lpstr>
      <vt:lpstr>Times New Roman</vt:lpstr>
      <vt:lpstr>Wingdings</vt:lpstr>
      <vt:lpstr>Office Theme</vt:lpstr>
      <vt:lpstr>PowerPoint Presentation</vt:lpstr>
      <vt:lpstr>Agenda</vt:lpstr>
      <vt:lpstr>2016 Maneuver Warfighter Conference  Work Group #7 – R&amp;S Training at the BDE Level and Below</vt:lpstr>
      <vt:lpstr>2016 Maneuver Warfighter Conference  Work Group #7 – R&amp;S Training at the BDE Level and Below</vt:lpstr>
      <vt:lpstr>TCM (Recon) </vt:lpstr>
      <vt:lpstr>PowerPoint Presentation</vt:lpstr>
      <vt:lpstr>DOT-D RECON</vt:lpstr>
      <vt:lpstr>Cavalry Doctrine Branch Update</vt:lpstr>
      <vt:lpstr>LNO </vt:lpstr>
      <vt:lpstr>5-15 Cav </vt:lpstr>
      <vt:lpstr>Non-Commissioned Officers Academy (NCOA)</vt:lpstr>
      <vt:lpstr>Joint Multinational  Readiness Center Hohenfels, Germany </vt:lpstr>
      <vt:lpstr>JMRC Sustainment Trends</vt:lpstr>
      <vt:lpstr>PowerPoint Presentation</vt:lpstr>
      <vt:lpstr>Joint Readiness Training Center Fort Polk, LA </vt:lpstr>
      <vt:lpstr>PowerPoint Presentation</vt:lpstr>
      <vt:lpstr>PowerPoint Presentation</vt:lpstr>
      <vt:lpstr>PowerPoint Presentation</vt:lpstr>
      <vt:lpstr>3rd Squadron,16th Cavalry  </vt:lpstr>
      <vt:lpstr>Sustainment in R&amp;S Operations</vt:lpstr>
      <vt:lpstr>The Optimal Employment Of The Forward Support Company In Decisive Action</vt:lpstr>
      <vt:lpstr>PowerPoint Presentation</vt:lpstr>
      <vt:lpstr>U.S. Army Divisional and Regimental Units</vt:lpstr>
      <vt:lpstr>PowerPoint Presentation</vt:lpstr>
      <vt:lpstr>ALIBIS</vt:lpstr>
      <vt:lpstr>Final Comments</vt:lpstr>
      <vt:lpstr>CTCs in Rotation Spring 2017 (August and September)</vt:lpstr>
      <vt:lpstr>Timeline</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marcus.h.melton.mil</dc:creator>
  <cp:lastModifiedBy>McMahan, Curtis S CTR USA TRADOC</cp:lastModifiedBy>
  <cp:revision>330</cp:revision>
  <cp:lastPrinted>2016-10-18T16:55:56Z</cp:lastPrinted>
  <dcterms:created xsi:type="dcterms:W3CDTF">2014-09-30T01:12:31Z</dcterms:created>
  <dcterms:modified xsi:type="dcterms:W3CDTF">2016-10-21T17:07:10Z</dcterms:modified>
</cp:coreProperties>
</file>