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81" r:id="rId5"/>
  </p:sldMasterIdLst>
  <p:notesMasterIdLst>
    <p:notesMasterId r:id="rId26"/>
  </p:notesMasterIdLst>
  <p:handoutMasterIdLst>
    <p:handoutMasterId r:id="rId27"/>
  </p:handoutMasterIdLst>
  <p:sldIdLst>
    <p:sldId id="352" r:id="rId6"/>
    <p:sldId id="694" r:id="rId7"/>
    <p:sldId id="697" r:id="rId8"/>
    <p:sldId id="703" r:id="rId9"/>
    <p:sldId id="733" r:id="rId10"/>
    <p:sldId id="734" r:id="rId11"/>
    <p:sldId id="735" r:id="rId12"/>
    <p:sldId id="737" r:id="rId13"/>
    <p:sldId id="738" r:id="rId14"/>
    <p:sldId id="736" r:id="rId15"/>
    <p:sldId id="739" r:id="rId16"/>
    <p:sldId id="740" r:id="rId17"/>
    <p:sldId id="701" r:id="rId18"/>
    <p:sldId id="709" r:id="rId19"/>
    <p:sldId id="710" r:id="rId20"/>
    <p:sldId id="728" r:id="rId21"/>
    <p:sldId id="724" r:id="rId22"/>
    <p:sldId id="727" r:id="rId23"/>
    <p:sldId id="729" r:id="rId24"/>
    <p:sldId id="730" r:id="rId2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000FF"/>
    <a:srgbClr val="66FF33"/>
    <a:srgbClr val="CC0099"/>
    <a:srgbClr val="663300"/>
    <a:srgbClr val="0099CC"/>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0" autoAdjust="0"/>
    <p:restoredTop sz="99460" autoAdjust="0"/>
  </p:normalViewPr>
  <p:slideViewPr>
    <p:cSldViewPr snapToGrid="0">
      <p:cViewPr>
        <p:scale>
          <a:sx n="80" d="100"/>
          <a:sy n="80" d="100"/>
        </p:scale>
        <p:origin x="-896"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5217" cy="464503"/>
          </a:xfrm>
          <a:prstGeom prst="rect">
            <a:avLst/>
          </a:prstGeom>
        </p:spPr>
        <p:txBody>
          <a:bodyPr vert="horz" lIns="91650" tIns="45825" rIns="91650" bIns="45825" rtlCol="0"/>
          <a:lstStyle>
            <a:lvl1pPr algn="l">
              <a:defRPr sz="1200"/>
            </a:lvl1pPr>
          </a:lstStyle>
          <a:p>
            <a:pPr>
              <a:defRPr/>
            </a:pPr>
            <a:endParaRPr lang="en-US"/>
          </a:p>
        </p:txBody>
      </p:sp>
      <p:sp>
        <p:nvSpPr>
          <p:cNvPr id="3" name="Date Placeholder 2"/>
          <p:cNvSpPr>
            <a:spLocks noGrp="1"/>
          </p:cNvSpPr>
          <p:nvPr>
            <p:ph type="dt" sz="quarter" idx="1"/>
          </p:nvPr>
        </p:nvSpPr>
        <p:spPr>
          <a:xfrm>
            <a:off x="3958167" y="0"/>
            <a:ext cx="3025217" cy="464503"/>
          </a:xfrm>
          <a:prstGeom prst="rect">
            <a:avLst/>
          </a:prstGeom>
        </p:spPr>
        <p:txBody>
          <a:bodyPr vert="horz" lIns="91650" tIns="45825" rIns="91650" bIns="45825" rtlCol="0"/>
          <a:lstStyle>
            <a:lvl1pPr algn="r">
              <a:defRPr sz="1200"/>
            </a:lvl1pPr>
          </a:lstStyle>
          <a:p>
            <a:pPr>
              <a:defRPr/>
            </a:pPr>
            <a:fld id="{81D00B88-7C38-425A-B1CA-95F44B14F91A}" type="datetimeFigureOut">
              <a:rPr lang="en-US"/>
              <a:pPr>
                <a:defRPr/>
              </a:pPr>
              <a:t>10/30/2012</a:t>
            </a:fld>
            <a:endParaRPr lang="en-US" dirty="0"/>
          </a:p>
        </p:txBody>
      </p:sp>
      <p:sp>
        <p:nvSpPr>
          <p:cNvPr id="4" name="Footer Placeholder 3"/>
          <p:cNvSpPr>
            <a:spLocks noGrp="1"/>
          </p:cNvSpPr>
          <p:nvPr>
            <p:ph type="ftr" sz="quarter" idx="2"/>
          </p:nvPr>
        </p:nvSpPr>
        <p:spPr>
          <a:xfrm>
            <a:off x="0" y="8817612"/>
            <a:ext cx="3025217" cy="464503"/>
          </a:xfrm>
          <a:prstGeom prst="rect">
            <a:avLst/>
          </a:prstGeom>
        </p:spPr>
        <p:txBody>
          <a:bodyPr vert="horz" lIns="91650" tIns="45825" rIns="91650" bIns="4582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58167" y="8817612"/>
            <a:ext cx="3025217" cy="464503"/>
          </a:xfrm>
          <a:prstGeom prst="rect">
            <a:avLst/>
          </a:prstGeom>
        </p:spPr>
        <p:txBody>
          <a:bodyPr vert="horz" lIns="91650" tIns="45825" rIns="91650" bIns="45825" rtlCol="0" anchor="b"/>
          <a:lstStyle>
            <a:lvl1pPr algn="r">
              <a:defRPr sz="1200"/>
            </a:lvl1pPr>
          </a:lstStyle>
          <a:p>
            <a:pPr>
              <a:defRPr/>
            </a:pPr>
            <a:fld id="{0461260F-4C97-4269-AB04-DB7F5EA7C57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5217" cy="464503"/>
          </a:xfrm>
          <a:prstGeom prst="rect">
            <a:avLst/>
          </a:prstGeom>
        </p:spPr>
        <p:txBody>
          <a:bodyPr vert="horz" lIns="91650" tIns="45825" rIns="91650" bIns="45825" rtlCol="0"/>
          <a:lstStyle>
            <a:lvl1pPr algn="l">
              <a:defRPr sz="1200"/>
            </a:lvl1pPr>
          </a:lstStyle>
          <a:p>
            <a:pPr>
              <a:defRPr/>
            </a:pPr>
            <a:endParaRPr lang="en-US"/>
          </a:p>
        </p:txBody>
      </p:sp>
      <p:sp>
        <p:nvSpPr>
          <p:cNvPr id="3" name="Date Placeholder 2"/>
          <p:cNvSpPr>
            <a:spLocks noGrp="1"/>
          </p:cNvSpPr>
          <p:nvPr>
            <p:ph type="dt" idx="1"/>
          </p:nvPr>
        </p:nvSpPr>
        <p:spPr>
          <a:xfrm>
            <a:off x="3958167" y="0"/>
            <a:ext cx="3025217" cy="464503"/>
          </a:xfrm>
          <a:prstGeom prst="rect">
            <a:avLst/>
          </a:prstGeom>
        </p:spPr>
        <p:txBody>
          <a:bodyPr vert="horz" lIns="91650" tIns="45825" rIns="91650" bIns="45825" rtlCol="0"/>
          <a:lstStyle>
            <a:lvl1pPr algn="r">
              <a:defRPr sz="1200"/>
            </a:lvl1pPr>
          </a:lstStyle>
          <a:p>
            <a:pPr>
              <a:defRPr/>
            </a:pPr>
            <a:fld id="{75D6581D-A1CA-477D-9347-0BD61F811F36}" type="datetimeFigureOut">
              <a:rPr lang="en-US"/>
              <a:pPr>
                <a:defRPr/>
              </a:pPr>
              <a:t>10/30/2012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650" tIns="45825" rIns="91650" bIns="45825" rtlCol="0" anchor="ctr"/>
          <a:lstStyle/>
          <a:p>
            <a:pPr lvl="0"/>
            <a:endParaRPr lang="en-US" noProof="0" dirty="0"/>
          </a:p>
        </p:txBody>
      </p:sp>
      <p:sp>
        <p:nvSpPr>
          <p:cNvPr id="5" name="Notes Placeholder 4"/>
          <p:cNvSpPr>
            <a:spLocks noGrp="1"/>
          </p:cNvSpPr>
          <p:nvPr>
            <p:ph type="body" sz="quarter" idx="3"/>
          </p:nvPr>
        </p:nvSpPr>
        <p:spPr>
          <a:xfrm>
            <a:off x="698500" y="4410392"/>
            <a:ext cx="5588000" cy="4177348"/>
          </a:xfrm>
          <a:prstGeom prst="rect">
            <a:avLst/>
          </a:prstGeom>
        </p:spPr>
        <p:txBody>
          <a:bodyPr vert="horz" lIns="91650" tIns="45825" rIns="91650" bIns="4582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612"/>
            <a:ext cx="3025217" cy="464503"/>
          </a:xfrm>
          <a:prstGeom prst="rect">
            <a:avLst/>
          </a:prstGeom>
        </p:spPr>
        <p:txBody>
          <a:bodyPr vert="horz" lIns="91650" tIns="45825" rIns="91650" bIns="45825"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8167" y="8817612"/>
            <a:ext cx="3025217" cy="464503"/>
          </a:xfrm>
          <a:prstGeom prst="rect">
            <a:avLst/>
          </a:prstGeom>
        </p:spPr>
        <p:txBody>
          <a:bodyPr vert="horz" lIns="91650" tIns="45825" rIns="91650" bIns="45825" rtlCol="0" anchor="b"/>
          <a:lstStyle>
            <a:lvl1pPr algn="r">
              <a:defRPr sz="1200"/>
            </a:lvl1pPr>
          </a:lstStyle>
          <a:p>
            <a:pPr>
              <a:defRPr/>
            </a:pPr>
            <a:fld id="{BD53EB5B-808F-4D85-87C6-CA1B2333F90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google.com/imgres?imgurl=http://i104.photobucket.com/albums/m180/bobcatharris/82ndwings.gif&amp;imgrefurl=http://www.myspace.com/us_army_rangers88&amp;usg=__ryQWBNjQlCO0DWQ02rp9egR5mPs=&amp;h=246&amp;w=381&amp;sz=7&amp;hl=en&amp;start=50&amp;zoom=1&amp;um=1&amp;itbs=1&amp;tbnid=CCoPWcaydBm02M:&amp;tbnh=79&amp;tbnw=123&amp;prev=/images?q=82nd+airborne&amp;start=40&amp;um=1&amp;hl=en&amp;sa=N&amp;ndsp=20&amp;tbs=isch:1" TargetMode="External"/><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BCFB23-0E71-4603-A6EC-7F29383D9F4C}"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6712D3-9D55-4C2F-B79A-C252CA1919AC}"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900967-9207-45CF-B9E4-827E4E24B306}"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913BB6-7D1A-48B1-B226-9B05CF80C7B0}"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484CA3-CF98-4515-B5B3-C93776ABD21C}"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FE1635-3A64-4DFB-AABF-F16972D79D93}"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E4004D-8F3D-4288-B147-DC56D23961E8}"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7B66F9-C90F-45CC-A434-D9B49381FE72}"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A7046F-9788-4CDC-867B-B321EB30E82E}"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0C97ED-1495-4324-90AB-47BA9D169ED8}"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7D0905-64DE-40D3-97C1-6338EAC1525B}"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49B44F-11AA-4B81-8DA4-1A61FC890EFE}" type="datetimeFigureOut">
              <a:rPr lang="en-US"/>
              <a:pPr>
                <a:defRPr/>
              </a:pPr>
              <a:t>10/30/2012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2B1B44-3C15-44AC-B464-2759BBB16C12}"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38C0EA-5CBC-4BD4-AB48-8D0558A7671D}" type="datetimeFigureOut">
              <a:rPr lang="en-US"/>
              <a:pPr>
                <a:defRPr/>
              </a:pPr>
              <a:t>10/30/2012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2AF6F4-D63B-4D02-A2C9-F5503C5C3DB7}"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6956DE-66F1-4C19-87CD-A8332F32E229}" type="datetimeFigureOut">
              <a:rPr lang="en-US"/>
              <a:pPr>
                <a:defRPr/>
              </a:pPr>
              <a:t>10/30/2012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797664-6CFB-47C1-B43A-BBCDA2CEABC3}"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152400" y="6486525"/>
            <a:ext cx="8839200" cy="304800"/>
            <a:chOff x="96" y="4080"/>
            <a:chExt cx="5568" cy="192"/>
          </a:xfrm>
        </p:grpSpPr>
        <p:sp>
          <p:nvSpPr>
            <p:cNvPr id="5" name="Rectangle 8"/>
            <p:cNvSpPr>
              <a:spLocks noChangeArrowheads="1"/>
            </p:cNvSpPr>
            <p:nvPr userDrawn="1"/>
          </p:nvSpPr>
          <p:spPr bwMode="auto">
            <a:xfrm>
              <a:off x="96" y="4128"/>
              <a:ext cx="5568" cy="144"/>
            </a:xfrm>
            <a:prstGeom prst="rect">
              <a:avLst/>
            </a:prstGeom>
            <a:solidFill>
              <a:schemeClr val="bg1"/>
            </a:solidFill>
            <a:ln w="9525">
              <a:solidFill>
                <a:schemeClr val="bg1"/>
              </a:solidFill>
              <a:miter lim="800000"/>
              <a:headEnd/>
              <a:tailEnd/>
            </a:ln>
            <a:effectLst/>
          </p:spPr>
          <p:txBody>
            <a:bodyPr wrap="none" anchor="ctr"/>
            <a:lstStyle/>
            <a:p>
              <a:pPr>
                <a:defRPr/>
              </a:pPr>
              <a:endParaRPr lang="en-US" dirty="0"/>
            </a:p>
          </p:txBody>
        </p:sp>
        <p:sp>
          <p:nvSpPr>
            <p:cNvPr id="6" name="Rectangle 9"/>
            <p:cNvSpPr>
              <a:spLocks noChangeArrowheads="1"/>
            </p:cNvSpPr>
            <p:nvPr userDrawn="1"/>
          </p:nvSpPr>
          <p:spPr bwMode="auto">
            <a:xfrm>
              <a:off x="96" y="4200"/>
              <a:ext cx="5568" cy="48"/>
            </a:xfrm>
            <a:prstGeom prst="rect">
              <a:avLst/>
            </a:prstGeom>
            <a:solidFill>
              <a:srgbClr val="000080"/>
            </a:solidFill>
            <a:ln w="9525">
              <a:solidFill>
                <a:srgbClr val="000080"/>
              </a:solidFill>
              <a:miter lim="800000"/>
              <a:headEnd/>
              <a:tailEnd/>
            </a:ln>
            <a:effectLst/>
          </p:spPr>
          <p:txBody>
            <a:bodyPr wrap="none" anchor="ctr"/>
            <a:lstStyle/>
            <a:p>
              <a:pPr>
                <a:defRPr/>
              </a:pPr>
              <a:endParaRPr lang="en-US" dirty="0"/>
            </a:p>
          </p:txBody>
        </p:sp>
        <p:sp>
          <p:nvSpPr>
            <p:cNvPr id="7" name="Rectangle 10"/>
            <p:cNvSpPr>
              <a:spLocks noChangeArrowheads="1"/>
            </p:cNvSpPr>
            <p:nvPr userDrawn="1"/>
          </p:nvSpPr>
          <p:spPr bwMode="auto">
            <a:xfrm>
              <a:off x="96" y="4080"/>
              <a:ext cx="5568" cy="48"/>
            </a:xfrm>
            <a:prstGeom prst="rect">
              <a:avLst/>
            </a:prstGeom>
            <a:solidFill>
              <a:srgbClr val="800000"/>
            </a:solidFill>
            <a:ln w="9525">
              <a:solidFill>
                <a:srgbClr val="800000"/>
              </a:solidFill>
              <a:miter lim="800000"/>
              <a:headEnd/>
              <a:tailEnd/>
            </a:ln>
            <a:effectLst/>
          </p:spPr>
          <p:txBody>
            <a:bodyPr wrap="none" anchor="ctr"/>
            <a:lstStyle/>
            <a:p>
              <a:pPr>
                <a:defRPr/>
              </a:pPr>
              <a:endParaRPr lang="en-US" dirty="0"/>
            </a:p>
          </p:txBody>
        </p:sp>
        <p:sp>
          <p:nvSpPr>
            <p:cNvPr id="8" name="WordArt 11"/>
            <p:cNvSpPr>
              <a:spLocks noChangeArrowheads="1" noChangeShapeType="1" noTextEdit="1"/>
            </p:cNvSpPr>
            <p:nvPr userDrawn="1"/>
          </p:nvSpPr>
          <p:spPr bwMode="auto">
            <a:xfrm>
              <a:off x="4956" y="4080"/>
              <a:ext cx="660" cy="138"/>
            </a:xfrm>
            <a:prstGeom prst="rect">
              <a:avLst/>
            </a:prstGeom>
          </p:spPr>
          <p:txBody>
            <a:bodyPr wrap="none" fromWordArt="1">
              <a:prstTxWarp prst="textPlain">
                <a:avLst>
                  <a:gd name="adj" fmla="val 50000"/>
                </a:avLst>
              </a:prstTxWarp>
            </a:bodyPr>
            <a:lstStyle/>
            <a:p>
              <a:pPr algn="ctr"/>
              <a:r>
                <a:rPr lang="en-US" sz="1200" i="1" kern="10">
                  <a:ln w="15875">
                    <a:solidFill>
                      <a:srgbClr val="000080"/>
                    </a:solidFill>
                    <a:round/>
                    <a:headEnd/>
                    <a:tailEnd/>
                  </a:ln>
                  <a:solidFill>
                    <a:schemeClr val="bg1"/>
                  </a:solidFill>
                  <a:effectLst>
                    <a:outerShdw dist="28398" dir="1593903" algn="ctr" rotWithShape="0">
                      <a:srgbClr val="990000"/>
                    </a:outerShdw>
                  </a:effectLst>
                  <a:latin typeface="Arial Black"/>
                </a:rPr>
                <a:t>"Think War!"</a:t>
              </a:r>
            </a:p>
          </p:txBody>
        </p:sp>
      </p:grpSp>
      <p:grpSp>
        <p:nvGrpSpPr>
          <p:cNvPr id="9" name="Group 12"/>
          <p:cNvGrpSpPr>
            <a:grpSpLocks/>
          </p:cNvGrpSpPr>
          <p:nvPr userDrawn="1"/>
        </p:nvGrpSpPr>
        <p:grpSpPr bwMode="auto">
          <a:xfrm>
            <a:off x="0" y="268015"/>
            <a:ext cx="9144000" cy="209496"/>
            <a:chOff x="816" y="144"/>
            <a:chExt cx="4848" cy="144"/>
          </a:xfrm>
        </p:grpSpPr>
        <p:sp>
          <p:nvSpPr>
            <p:cNvPr id="10" name="Rectangle 13"/>
            <p:cNvSpPr>
              <a:spLocks noChangeArrowheads="1"/>
            </p:cNvSpPr>
            <p:nvPr userDrawn="1"/>
          </p:nvSpPr>
          <p:spPr bwMode="auto">
            <a:xfrm>
              <a:off x="960" y="144"/>
              <a:ext cx="4704" cy="144"/>
            </a:xfrm>
            <a:prstGeom prst="rect">
              <a:avLst/>
            </a:prstGeom>
            <a:solidFill>
              <a:schemeClr val="bg1"/>
            </a:solidFill>
            <a:ln w="9525">
              <a:solidFill>
                <a:schemeClr val="bg1"/>
              </a:solidFill>
              <a:miter lim="800000"/>
              <a:headEnd/>
              <a:tailEnd/>
            </a:ln>
            <a:effectLst/>
          </p:spPr>
          <p:txBody>
            <a:bodyPr wrap="none" anchor="ctr"/>
            <a:lstStyle/>
            <a:p>
              <a:pPr>
                <a:defRPr/>
              </a:pPr>
              <a:endParaRPr lang="en-US" dirty="0"/>
            </a:p>
          </p:txBody>
        </p:sp>
        <p:sp>
          <p:nvSpPr>
            <p:cNvPr id="11" name="Rectangle 14"/>
            <p:cNvSpPr>
              <a:spLocks noChangeArrowheads="1"/>
            </p:cNvSpPr>
            <p:nvPr userDrawn="1"/>
          </p:nvSpPr>
          <p:spPr bwMode="auto">
            <a:xfrm>
              <a:off x="816" y="240"/>
              <a:ext cx="4704" cy="48"/>
            </a:xfrm>
            <a:prstGeom prst="rect">
              <a:avLst/>
            </a:prstGeom>
            <a:solidFill>
              <a:srgbClr val="000080"/>
            </a:solidFill>
            <a:ln w="9525">
              <a:solidFill>
                <a:srgbClr val="000080"/>
              </a:solidFill>
              <a:miter lim="800000"/>
              <a:headEnd/>
              <a:tailEnd/>
            </a:ln>
            <a:effectLst/>
          </p:spPr>
          <p:txBody>
            <a:bodyPr wrap="none" anchor="ctr"/>
            <a:lstStyle/>
            <a:p>
              <a:pPr>
                <a:defRPr/>
              </a:pPr>
              <a:endParaRPr lang="en-US" dirty="0"/>
            </a:p>
          </p:txBody>
        </p:sp>
        <p:sp>
          <p:nvSpPr>
            <p:cNvPr id="12" name="Rectangle 15"/>
            <p:cNvSpPr>
              <a:spLocks noChangeArrowheads="1"/>
            </p:cNvSpPr>
            <p:nvPr userDrawn="1"/>
          </p:nvSpPr>
          <p:spPr bwMode="auto">
            <a:xfrm>
              <a:off x="816" y="144"/>
              <a:ext cx="4704" cy="48"/>
            </a:xfrm>
            <a:prstGeom prst="rect">
              <a:avLst/>
            </a:prstGeom>
            <a:solidFill>
              <a:srgbClr val="800000"/>
            </a:solidFill>
            <a:ln w="9525">
              <a:solidFill>
                <a:srgbClr val="800000"/>
              </a:solidFill>
              <a:miter lim="800000"/>
              <a:headEnd/>
              <a:tailEnd/>
            </a:ln>
            <a:effectLst/>
          </p:spPr>
          <p:txBody>
            <a:bodyPr wrap="none" anchor="ctr"/>
            <a:lstStyle/>
            <a:p>
              <a:pPr>
                <a:defRPr/>
              </a:pPr>
              <a:endParaRPr lang="en-US" dirty="0"/>
            </a:p>
          </p:txBody>
        </p:sp>
      </p:grpSp>
      <p:pic>
        <p:nvPicPr>
          <p:cNvPr id="14" name="Picture 17" descr="82abd"/>
          <p:cNvPicPr>
            <a:picLocks noChangeAspect="1" noChangeArrowheads="1"/>
          </p:cNvPicPr>
          <p:nvPr userDrawn="1"/>
        </p:nvPicPr>
        <p:blipFill>
          <a:blip r:embed="rId2" cstate="print"/>
          <a:srcRect/>
          <a:stretch>
            <a:fillRect/>
          </a:stretch>
        </p:blipFill>
        <p:spPr bwMode="auto">
          <a:xfrm>
            <a:off x="0" y="0"/>
            <a:ext cx="709613" cy="914400"/>
          </a:xfrm>
          <a:prstGeom prst="rect">
            <a:avLst/>
          </a:prstGeom>
          <a:noFill/>
          <a:ln w="9525">
            <a:noFill/>
            <a:miter lim="800000"/>
            <a:headEnd/>
            <a:tailEnd/>
          </a:ln>
        </p:spPr>
      </p:pic>
      <p:sp>
        <p:nvSpPr>
          <p:cNvPr id="15" name="Footer Placeholder 4"/>
          <p:cNvSpPr txBox="1">
            <a:spLocks/>
          </p:cNvSpPr>
          <p:nvPr userDrawn="1"/>
        </p:nvSpPr>
        <p:spPr>
          <a:xfrm>
            <a:off x="2892425" y="25400"/>
            <a:ext cx="2895600" cy="195263"/>
          </a:xfrm>
          <a:prstGeom prst="rect">
            <a:avLst/>
          </a:prstGeom>
        </p:spPr>
        <p:txBody>
          <a:bodyPr anchor="ctr"/>
          <a:lstStyle>
            <a:lvl1pPr>
              <a:defRPr>
                <a:solidFill>
                  <a:srgbClr val="00B050"/>
                </a:solidFill>
              </a:defRPr>
            </a:lvl1pPr>
          </a:lstStyle>
          <a:p>
            <a:pPr algn="ctr">
              <a:defRPr/>
            </a:pPr>
            <a:r>
              <a:rPr lang="en-US" sz="1200" b="1" dirty="0" smtClean="0"/>
              <a:t>UNCLASSIFIED</a:t>
            </a:r>
            <a:endParaRPr lang="en-US" sz="1200" b="1"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Date Placeholder 3"/>
          <p:cNvSpPr>
            <a:spLocks noGrp="1"/>
          </p:cNvSpPr>
          <p:nvPr>
            <p:ph type="dt" sz="half" idx="10"/>
          </p:nvPr>
        </p:nvSpPr>
        <p:spPr/>
        <p:txBody>
          <a:bodyPr/>
          <a:lstStyle>
            <a:lvl1pPr>
              <a:defRPr/>
            </a:lvl1pPr>
          </a:lstStyle>
          <a:p>
            <a:pPr>
              <a:defRPr/>
            </a:pPr>
            <a:endParaRPr lang="en-US"/>
          </a:p>
        </p:txBody>
      </p:sp>
      <p:sp>
        <p:nvSpPr>
          <p:cNvPr id="17" name="Footer Placeholder 4"/>
          <p:cNvSpPr>
            <a:spLocks noGrp="1"/>
          </p:cNvSpPr>
          <p:nvPr>
            <p:ph type="ftr" sz="quarter" idx="11"/>
          </p:nvPr>
        </p:nvSpPr>
        <p:spPr>
          <a:xfrm>
            <a:off x="3124200" y="6321425"/>
            <a:ext cx="2895600" cy="196850"/>
          </a:xfrm>
        </p:spPr>
        <p:txBody>
          <a:bodyPr/>
          <a:lstStyle>
            <a:lvl1pPr>
              <a:defRPr b="1">
                <a:solidFill>
                  <a:srgbClr val="00B050"/>
                </a:solidFill>
              </a:defRPr>
            </a:lvl1pPr>
          </a:lstStyle>
          <a:p>
            <a:pPr>
              <a:defRPr/>
            </a:pPr>
            <a:r>
              <a:rPr lang="en-US"/>
              <a:t>UNCLASSIFIED</a:t>
            </a:r>
          </a:p>
        </p:txBody>
      </p:sp>
      <p:sp>
        <p:nvSpPr>
          <p:cNvPr id="18" name="Slide Number Placeholder 5"/>
          <p:cNvSpPr>
            <a:spLocks noGrp="1"/>
          </p:cNvSpPr>
          <p:nvPr>
            <p:ph type="sldNum" sz="quarter" idx="12"/>
          </p:nvPr>
        </p:nvSpPr>
        <p:spPr/>
        <p:txBody>
          <a:bodyPr/>
          <a:lstStyle>
            <a:lvl1pPr>
              <a:defRPr/>
            </a:lvl1pPr>
          </a:lstStyle>
          <a:p>
            <a:pPr>
              <a:defRPr/>
            </a:pPr>
            <a:fld id="{CA6F786E-2A93-4ABA-8F12-D01D9C040459}" type="slidenum">
              <a:rPr lang="en-US"/>
              <a:pPr>
                <a:defRPr/>
              </a:pPr>
              <a:t>‹#›</a:t>
            </a:fld>
            <a:endParaRPr lang="en-US" dirty="0"/>
          </a:p>
        </p:txBody>
      </p:sp>
      <p:pic>
        <p:nvPicPr>
          <p:cNvPr id="20" name="Picture 2" descr="http://t3.gstatic.com/images?q=tbn:CCoPWcaydBm02M:http://i104.photobucket.com/albums/m180/bobcatharris/82ndwings.gif">
            <a:hlinkClick r:id="rId3"/>
          </p:cNvPr>
          <p:cNvPicPr>
            <a:picLocks noChangeAspect="1" noChangeArrowheads="1"/>
          </p:cNvPicPr>
          <p:nvPr userDrawn="1"/>
        </p:nvPicPr>
        <p:blipFill>
          <a:blip r:embed="rId4" cstate="print"/>
          <a:srcRect/>
          <a:stretch>
            <a:fillRect/>
          </a:stretch>
        </p:blipFill>
        <p:spPr bwMode="auto">
          <a:xfrm>
            <a:off x="7940893" y="15766"/>
            <a:ext cx="1188720" cy="943779"/>
          </a:xfrm>
          <a:prstGeom prst="rect">
            <a:avLst/>
          </a:prstGeom>
          <a:noFill/>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E9EC18-40B6-424A-8C51-944FFF75BA6E}" type="datetimeFigureOut">
              <a:rPr lang="en-US"/>
              <a:pPr>
                <a:defRPr/>
              </a:pPr>
              <a:t>10/30/2012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9A0CA6-E224-4AC1-92ED-2A3AD0AF9E98}"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AC547B-1A8F-47AB-A9A5-1B8A39134A38}" type="datetimeFigureOut">
              <a:rPr lang="en-US"/>
              <a:pPr>
                <a:defRPr/>
              </a:pPr>
              <a:t>10/30/2012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5D9F2B-CB09-4CC5-A20C-69C7B87E5E84}"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1E26E4-0557-4FE4-B6CE-8213094FB194}" type="datetimeFigureOut">
              <a:rPr lang="en-US"/>
              <a:pPr>
                <a:defRPr/>
              </a:pPr>
              <a:t>10/30/2012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757C14-7956-479D-A7A3-DEDD2984063D}"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62163A-71F9-49EA-83C0-60552BAC3C3C}"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3945F1-7D34-40F9-B85C-4DECE2C7B2BA}"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8AEB45-4F38-40BE-A3C9-5D74D163B8F2}"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197CC7-CCEC-4B81-AFD3-26EFFFEA1366}"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4C87FF-D2CA-42E9-BFF1-15021BF14A55}"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74D84E-651C-43BA-ABA9-C2953D1D6CF5}"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154E37-0FF0-4102-A115-976BF256EE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D466A2-B952-423E-AEC9-1D9F5F091230}"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05E8A48-FAA9-4E4E-96DC-C0B412B7D727}"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E62BA4-F1B0-4EDD-83AB-98D3D95751C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65CB14-ADB9-4DB3-9E21-532FB464693D}"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0F1F94-CE14-4897-9769-CC20C6A20B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4" r:id="rId1"/>
    <p:sldLayoutId id="2147484267"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42840C-E0C7-4F8F-A35E-112C34B71D67}" type="datetimeFigureOut">
              <a:rPr lang="en-US"/>
              <a:pPr>
                <a:defRPr/>
              </a:pPr>
              <a:t>10/30/2012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D58D025-3D5C-44F9-9B73-07266F0B42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uniforms-4u.com/Productimages/12208/small-u-us-army-3-brigade-82-airborne-special-troops-battalion-unit-crest-15923.jpg" TargetMode="External"/><Relationship Id="rId7"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ChangeArrowheads="1"/>
          </p:cNvSpPr>
          <p:nvPr/>
        </p:nvSpPr>
        <p:spPr bwMode="auto">
          <a:xfrm>
            <a:off x="0" y="520262"/>
            <a:ext cx="9144000" cy="572356"/>
          </a:xfrm>
          <a:prstGeom prst="rect">
            <a:avLst/>
          </a:prstGeom>
          <a:noFill/>
          <a:ln w="9525">
            <a:noFill/>
            <a:miter lim="800000"/>
            <a:headEnd/>
            <a:tailEnd/>
          </a:ln>
        </p:spPr>
        <p:txBody>
          <a:bodyPr lIns="91431" tIns="45716" rIns="91431" bIns="45716"/>
          <a:lstStyle/>
          <a:p>
            <a:pPr marL="342900" indent="-342900" algn="ctr">
              <a:lnSpc>
                <a:spcPct val="90000"/>
              </a:lnSpc>
              <a:spcBef>
                <a:spcPct val="20000"/>
              </a:spcBef>
              <a:buClr>
                <a:schemeClr val="tx1"/>
              </a:buClr>
            </a:pPr>
            <a:r>
              <a:rPr lang="en-US" sz="4400" b="1" dirty="0" smtClean="0">
                <a:latin typeface="Arial" pitchFamily="34" charset="0"/>
                <a:cs typeface="Arial" pitchFamily="34" charset="0"/>
              </a:rPr>
              <a:t>3</a:t>
            </a:r>
            <a:r>
              <a:rPr lang="en-US" sz="4400" b="1" baseline="30000" dirty="0" smtClean="0">
                <a:latin typeface="Arial" pitchFamily="34" charset="0"/>
                <a:cs typeface="Arial" pitchFamily="34" charset="0"/>
              </a:rPr>
              <a:t>rd</a:t>
            </a:r>
            <a:r>
              <a:rPr lang="en-US" sz="4400" b="1" dirty="0" smtClean="0">
                <a:latin typeface="Arial" pitchFamily="34" charset="0"/>
                <a:cs typeface="Arial" pitchFamily="34" charset="0"/>
              </a:rPr>
              <a:t> Brigade Combat Team</a:t>
            </a:r>
          </a:p>
        </p:txBody>
      </p:sp>
      <p:sp>
        <p:nvSpPr>
          <p:cNvPr id="4" name="Text Box 3"/>
          <p:cNvSpPr txBox="1">
            <a:spLocks noChangeArrowheads="1"/>
          </p:cNvSpPr>
          <p:nvPr/>
        </p:nvSpPr>
        <p:spPr bwMode="auto">
          <a:xfrm>
            <a:off x="4424014" y="5169463"/>
            <a:ext cx="3410199" cy="738664"/>
          </a:xfrm>
          <a:prstGeom prst="rect">
            <a:avLst/>
          </a:prstGeom>
          <a:noFill/>
          <a:ln w="9525">
            <a:noFill/>
            <a:miter lim="800000"/>
            <a:headEnd/>
            <a:tailEnd/>
          </a:ln>
        </p:spPr>
        <p:txBody>
          <a:bodyPr wrap="square">
            <a:spAutoFit/>
          </a:bodyPr>
          <a:lstStyle/>
          <a:p>
            <a:pPr algn="ctr">
              <a:spcBef>
                <a:spcPct val="50000"/>
              </a:spcBef>
            </a:pPr>
            <a:r>
              <a:rPr lang="en-US" b="1" i="1" dirty="0">
                <a:solidFill>
                  <a:schemeClr val="tx1"/>
                </a:solidFill>
              </a:rPr>
              <a:t>      </a:t>
            </a:r>
            <a:endParaRPr lang="en-US" sz="1600" b="1" i="1" dirty="0">
              <a:solidFill>
                <a:schemeClr val="tx1"/>
              </a:solidFill>
            </a:endParaRPr>
          </a:p>
          <a:p>
            <a:pPr algn="ctr">
              <a:spcBef>
                <a:spcPct val="50000"/>
              </a:spcBef>
            </a:pPr>
            <a:r>
              <a:rPr lang="en-US" sz="1600" b="1" i="1" dirty="0">
                <a:solidFill>
                  <a:schemeClr val="tx1"/>
                </a:solidFill>
              </a:rPr>
              <a:t> </a:t>
            </a:r>
            <a:endParaRPr lang="en-US" sz="1100" b="1" i="1" dirty="0" smtClean="0">
              <a:solidFill>
                <a:schemeClr val="tx1"/>
              </a:solidFill>
            </a:endParaRPr>
          </a:p>
        </p:txBody>
      </p:sp>
      <p:sp>
        <p:nvSpPr>
          <p:cNvPr id="9" name="Rectangle 8"/>
          <p:cNvSpPr/>
          <p:nvPr/>
        </p:nvSpPr>
        <p:spPr>
          <a:xfrm>
            <a:off x="0" y="4623809"/>
            <a:ext cx="9144000" cy="1200329"/>
          </a:xfrm>
          <a:prstGeom prst="rect">
            <a:avLst/>
          </a:prstGeom>
        </p:spPr>
        <p:txBody>
          <a:bodyPr wrap="square">
            <a:spAutoFit/>
          </a:bodyPr>
          <a:lstStyle/>
          <a:p>
            <a:pPr marL="342900" indent="-342900" algn="ctr">
              <a:lnSpc>
                <a:spcPct val="90000"/>
              </a:lnSpc>
              <a:spcBef>
                <a:spcPct val="20000"/>
              </a:spcBef>
              <a:buClr>
                <a:schemeClr val="tx1"/>
              </a:buClr>
            </a:pPr>
            <a:endParaRPr lang="en-US" sz="3600" dirty="0" smtClean="0">
              <a:cs typeface="Arial" charset="0"/>
            </a:endParaRPr>
          </a:p>
          <a:p>
            <a:pPr marL="342900" indent="-342900" algn="ctr">
              <a:lnSpc>
                <a:spcPct val="90000"/>
              </a:lnSpc>
              <a:spcBef>
                <a:spcPct val="20000"/>
              </a:spcBef>
              <a:buClr>
                <a:schemeClr val="tx1"/>
              </a:buClr>
            </a:pPr>
            <a:r>
              <a:rPr lang="en-US" sz="3600" b="1" dirty="0" smtClean="0">
                <a:cs typeface="Arial" charset="0"/>
              </a:rPr>
              <a:t>Scheduled Services</a:t>
            </a:r>
          </a:p>
        </p:txBody>
      </p:sp>
      <p:pic>
        <p:nvPicPr>
          <p:cNvPr id="12" name="Picture 3" descr="C:\Users\fritzroy.m.francis\AppData\Local\Microsoft\Windows\Temporary Internet Files\Content.Outlook\C85TS85I\watermark.jpg"/>
          <p:cNvPicPr>
            <a:picLocks noChangeAspect="1" noChangeArrowheads="1"/>
          </p:cNvPicPr>
          <p:nvPr/>
        </p:nvPicPr>
        <p:blipFill>
          <a:blip r:embed="rId2" cstate="print"/>
          <a:srcRect/>
          <a:stretch>
            <a:fillRect/>
          </a:stretch>
        </p:blipFill>
        <p:spPr bwMode="auto">
          <a:xfrm>
            <a:off x="1635157" y="2754462"/>
            <a:ext cx="504747" cy="548640"/>
          </a:xfrm>
          <a:prstGeom prst="rect">
            <a:avLst/>
          </a:prstGeom>
          <a:noFill/>
        </p:spPr>
      </p:pic>
      <p:pic>
        <p:nvPicPr>
          <p:cNvPr id="197635" name="Picture 3" descr="See full size image">
            <a:hlinkClick r:id="rId3"/>
          </p:cNvPr>
          <p:cNvPicPr>
            <a:picLocks noChangeAspect="1" noChangeArrowheads="1"/>
          </p:cNvPicPr>
          <p:nvPr/>
        </p:nvPicPr>
        <p:blipFill>
          <a:blip r:embed="rId4" cstate="print"/>
          <a:srcRect/>
          <a:stretch>
            <a:fillRect/>
          </a:stretch>
        </p:blipFill>
        <p:spPr bwMode="auto">
          <a:xfrm>
            <a:off x="1587373" y="3699977"/>
            <a:ext cx="616077" cy="640080"/>
          </a:xfrm>
          <a:prstGeom prst="rect">
            <a:avLst/>
          </a:prstGeom>
          <a:noFill/>
        </p:spPr>
      </p:pic>
      <p:pic>
        <p:nvPicPr>
          <p:cNvPr id="16" name="Picture 9" descr="http://a1.sphotos.ak.fbcdn.net/hphotos-ak-snc3/28479_131903816833148_131903490166514_218401_6559517_n.jpg"/>
          <p:cNvPicPr>
            <a:picLocks noChangeAspect="1" noChangeArrowheads="1"/>
          </p:cNvPicPr>
          <p:nvPr/>
        </p:nvPicPr>
        <p:blipFill>
          <a:blip r:embed="rId5" cstate="print"/>
          <a:srcRect/>
          <a:stretch>
            <a:fillRect/>
          </a:stretch>
        </p:blipFill>
        <p:spPr bwMode="auto">
          <a:xfrm>
            <a:off x="6743440" y="3696600"/>
            <a:ext cx="852522" cy="731520"/>
          </a:xfrm>
          <a:prstGeom prst="rect">
            <a:avLst/>
          </a:prstGeom>
          <a:noFill/>
        </p:spPr>
      </p:pic>
      <p:sp>
        <p:nvSpPr>
          <p:cNvPr id="17" name="TextBox 16"/>
          <p:cNvSpPr txBox="1"/>
          <p:nvPr/>
        </p:nvSpPr>
        <p:spPr>
          <a:xfrm>
            <a:off x="1511235" y="4382875"/>
            <a:ext cx="822079" cy="277001"/>
          </a:xfrm>
          <a:prstGeom prst="rect">
            <a:avLst/>
          </a:prstGeom>
          <a:noFill/>
        </p:spPr>
        <p:txBody>
          <a:bodyPr wrap="square" rtlCol="0">
            <a:spAutoFit/>
          </a:bodyPr>
          <a:lstStyle/>
          <a:p>
            <a:r>
              <a:rPr lang="en-US" sz="1200" dirty="0" smtClean="0"/>
              <a:t>3-BSTB</a:t>
            </a:r>
            <a:endParaRPr lang="en-US" sz="1200" dirty="0"/>
          </a:p>
        </p:txBody>
      </p:sp>
      <p:sp>
        <p:nvSpPr>
          <p:cNvPr id="18" name="TextBox 17"/>
          <p:cNvSpPr txBox="1"/>
          <p:nvPr/>
        </p:nvSpPr>
        <p:spPr>
          <a:xfrm>
            <a:off x="1487689" y="3300908"/>
            <a:ext cx="902524" cy="182880"/>
          </a:xfrm>
          <a:prstGeom prst="rect">
            <a:avLst/>
          </a:prstGeom>
          <a:noFill/>
        </p:spPr>
        <p:txBody>
          <a:bodyPr wrap="square" rtlCol="0">
            <a:spAutoFit/>
          </a:bodyPr>
          <a:lstStyle/>
          <a:p>
            <a:r>
              <a:rPr lang="en-US" sz="1400" dirty="0" smtClean="0"/>
              <a:t>1-319 FA</a:t>
            </a:r>
            <a:endParaRPr lang="en-US" sz="1400" dirty="0"/>
          </a:p>
        </p:txBody>
      </p:sp>
      <p:sp>
        <p:nvSpPr>
          <p:cNvPr id="19" name="TextBox 18"/>
          <p:cNvSpPr txBox="1"/>
          <p:nvPr/>
        </p:nvSpPr>
        <p:spPr>
          <a:xfrm>
            <a:off x="6784901" y="4429089"/>
            <a:ext cx="914400" cy="182880"/>
          </a:xfrm>
          <a:prstGeom prst="rect">
            <a:avLst/>
          </a:prstGeom>
          <a:noFill/>
        </p:spPr>
        <p:txBody>
          <a:bodyPr wrap="square" rtlCol="0">
            <a:spAutoFit/>
          </a:bodyPr>
          <a:lstStyle/>
          <a:p>
            <a:r>
              <a:rPr lang="en-US" sz="1200" dirty="0" smtClean="0"/>
              <a:t>82D BSB</a:t>
            </a:r>
            <a:endParaRPr lang="en-US" sz="1200" dirty="0"/>
          </a:p>
        </p:txBody>
      </p:sp>
      <p:pic>
        <p:nvPicPr>
          <p:cNvPr id="21" name="Picture 11" descr="5-73 Logo.JPG"/>
          <p:cNvPicPr>
            <a:picLocks noChangeAspect="1"/>
          </p:cNvPicPr>
          <p:nvPr/>
        </p:nvPicPr>
        <p:blipFill>
          <a:blip r:embed="rId6" cstate="print"/>
          <a:srcRect/>
          <a:stretch>
            <a:fillRect/>
          </a:stretch>
        </p:blipFill>
        <p:spPr bwMode="auto">
          <a:xfrm>
            <a:off x="6836990" y="2680163"/>
            <a:ext cx="631895" cy="640080"/>
          </a:xfrm>
          <a:prstGeom prst="rect">
            <a:avLst/>
          </a:prstGeom>
          <a:noFill/>
          <a:ln w="9525">
            <a:noFill/>
            <a:miter lim="800000"/>
            <a:headEnd/>
            <a:tailEnd/>
          </a:ln>
        </p:spPr>
      </p:pic>
      <p:sp>
        <p:nvSpPr>
          <p:cNvPr id="22" name="TextBox 21"/>
          <p:cNvSpPr txBox="1"/>
          <p:nvPr/>
        </p:nvSpPr>
        <p:spPr>
          <a:xfrm>
            <a:off x="6779178" y="3310759"/>
            <a:ext cx="914400" cy="182880"/>
          </a:xfrm>
          <a:prstGeom prst="rect">
            <a:avLst/>
          </a:prstGeom>
          <a:noFill/>
        </p:spPr>
        <p:txBody>
          <a:bodyPr wrap="square" rtlCol="0">
            <a:spAutoFit/>
          </a:bodyPr>
          <a:lstStyle/>
          <a:p>
            <a:r>
              <a:rPr lang="en-US" sz="1100" dirty="0" smtClean="0"/>
              <a:t>5/73 CAV</a:t>
            </a:r>
            <a:endParaRPr lang="en-US" sz="1100" dirty="0"/>
          </a:p>
        </p:txBody>
      </p:sp>
      <p:sp>
        <p:nvSpPr>
          <p:cNvPr id="23" name="Rectangle 22"/>
          <p:cNvSpPr/>
          <p:nvPr/>
        </p:nvSpPr>
        <p:spPr>
          <a:xfrm>
            <a:off x="4265454" y="3244334"/>
            <a:ext cx="613092" cy="369332"/>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t> </a:t>
            </a:r>
            <a:endParaRPr lang="en-US" dirty="0"/>
          </a:p>
        </p:txBody>
      </p:sp>
      <p:sp>
        <p:nvSpPr>
          <p:cNvPr id="24" name="Rectangle 23"/>
          <p:cNvSpPr/>
          <p:nvPr/>
        </p:nvSpPr>
        <p:spPr>
          <a:xfrm>
            <a:off x="4417854" y="3396734"/>
            <a:ext cx="613092" cy="369332"/>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t> </a:t>
            </a:r>
            <a:endParaRPr lang="en-US" dirty="0"/>
          </a:p>
        </p:txBody>
      </p:sp>
      <p:sp>
        <p:nvSpPr>
          <p:cNvPr id="25" name="Rectangle 24"/>
          <p:cNvSpPr/>
          <p:nvPr/>
        </p:nvSpPr>
        <p:spPr>
          <a:xfrm>
            <a:off x="4570254" y="3549134"/>
            <a:ext cx="613092" cy="369332"/>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t> </a:t>
            </a:r>
            <a:endParaRPr lang="en-US" dirty="0"/>
          </a:p>
        </p:txBody>
      </p:sp>
      <p:sp>
        <p:nvSpPr>
          <p:cNvPr id="26" name="TextBox 25"/>
          <p:cNvSpPr txBox="1"/>
          <p:nvPr/>
        </p:nvSpPr>
        <p:spPr>
          <a:xfrm>
            <a:off x="1434664" y="2317535"/>
            <a:ext cx="914400" cy="276999"/>
          </a:xfrm>
          <a:prstGeom prst="rect">
            <a:avLst/>
          </a:prstGeom>
          <a:noFill/>
        </p:spPr>
        <p:txBody>
          <a:bodyPr wrap="square" rtlCol="0">
            <a:spAutoFit/>
          </a:bodyPr>
          <a:lstStyle/>
          <a:p>
            <a:r>
              <a:rPr lang="en-US" sz="1200" dirty="0" smtClean="0"/>
              <a:t>1-505 PIR</a:t>
            </a:r>
            <a:endParaRPr lang="en-US" sz="1200" dirty="0"/>
          </a:p>
        </p:txBody>
      </p:sp>
      <p:sp>
        <p:nvSpPr>
          <p:cNvPr id="27" name="TextBox 26"/>
          <p:cNvSpPr txBox="1"/>
          <p:nvPr/>
        </p:nvSpPr>
        <p:spPr>
          <a:xfrm>
            <a:off x="6711014" y="2264977"/>
            <a:ext cx="914400" cy="276999"/>
          </a:xfrm>
          <a:prstGeom prst="rect">
            <a:avLst/>
          </a:prstGeom>
          <a:noFill/>
        </p:spPr>
        <p:txBody>
          <a:bodyPr wrap="square" rtlCol="0">
            <a:spAutoFit/>
          </a:bodyPr>
          <a:lstStyle/>
          <a:p>
            <a:r>
              <a:rPr lang="en-US" sz="1200" dirty="0" smtClean="0"/>
              <a:t>2-505 PIR</a:t>
            </a:r>
            <a:endParaRPr lang="en-US" sz="1200" dirty="0"/>
          </a:p>
        </p:txBody>
      </p:sp>
      <p:pic>
        <p:nvPicPr>
          <p:cNvPr id="258049" name="Picture 1" descr="C:\Users\fritzroy.m.francis\Desktop\2-505pir-1.gif"/>
          <p:cNvPicPr>
            <a:picLocks noChangeAspect="1" noChangeArrowheads="1"/>
          </p:cNvPicPr>
          <p:nvPr/>
        </p:nvPicPr>
        <p:blipFill>
          <a:blip r:embed="rId7" cstate="print"/>
          <a:srcRect/>
          <a:stretch>
            <a:fillRect/>
          </a:stretch>
        </p:blipFill>
        <p:spPr bwMode="auto">
          <a:xfrm>
            <a:off x="1457122" y="1573674"/>
            <a:ext cx="852524" cy="731520"/>
          </a:xfrm>
          <a:prstGeom prst="rect">
            <a:avLst/>
          </a:prstGeom>
          <a:noFill/>
        </p:spPr>
      </p:pic>
      <p:pic>
        <p:nvPicPr>
          <p:cNvPr id="258050" name="Picture 2" descr="C:\Users\fritzroy.m.francis\Desktop\2-505pir-1.gif"/>
          <p:cNvPicPr>
            <a:picLocks noChangeAspect="1" noChangeArrowheads="1"/>
          </p:cNvPicPr>
          <p:nvPr/>
        </p:nvPicPr>
        <p:blipFill>
          <a:blip r:embed="rId7" cstate="print"/>
          <a:srcRect/>
          <a:stretch>
            <a:fillRect/>
          </a:stretch>
        </p:blipFill>
        <p:spPr bwMode="auto">
          <a:xfrm>
            <a:off x="6734681" y="1534360"/>
            <a:ext cx="852524" cy="731520"/>
          </a:xfrm>
          <a:prstGeom prst="rect">
            <a:avLst/>
          </a:prstGeom>
          <a:noFill/>
        </p:spPr>
      </p:pic>
      <p:pic>
        <p:nvPicPr>
          <p:cNvPr id="275458" name="Picture 2" descr="patch"/>
          <p:cNvPicPr>
            <a:picLocks noChangeAspect="1" noChangeArrowheads="1"/>
          </p:cNvPicPr>
          <p:nvPr/>
        </p:nvPicPr>
        <p:blipFill>
          <a:blip r:embed="rId8" cstate="print"/>
          <a:srcRect/>
          <a:stretch>
            <a:fillRect/>
          </a:stretch>
        </p:blipFill>
        <p:spPr bwMode="auto">
          <a:xfrm>
            <a:off x="3198587" y="1187531"/>
            <a:ext cx="2584900" cy="3503221"/>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3767" y="1781300"/>
            <a:ext cx="8075219" cy="3816429"/>
          </a:xfrm>
          <a:prstGeom prst="rect">
            <a:avLst/>
          </a:prstGeom>
        </p:spPr>
        <p:txBody>
          <a:bodyPr wrap="square">
            <a:spAutoFit/>
          </a:bodyPr>
          <a:lstStyle/>
          <a:p>
            <a:pPr>
              <a:buFont typeface="Arial" pitchFamily="34" charset="0"/>
              <a:buChar char="•"/>
            </a:pPr>
            <a:r>
              <a:rPr lang="en-US" dirty="0" smtClean="0">
                <a:cs typeface="Times New Roman" pitchFamily="18" charset="0"/>
              </a:rPr>
              <a:t> </a:t>
            </a:r>
            <a:r>
              <a:rPr lang="en-US" dirty="0" smtClean="0"/>
              <a:t>Unit maintenance, assisted by operator/crew, will perform checks and services contained in table at the following intervals</a:t>
            </a:r>
            <a:r>
              <a:rPr lang="en-US" sz="1600" dirty="0" smtClean="0"/>
              <a:t>:</a:t>
            </a:r>
          </a:p>
          <a:p>
            <a:r>
              <a:rPr lang="en-US" sz="1600" b="1" dirty="0" smtClean="0"/>
              <a:t>(1) Semiannually. Every 6 months or 3,000 miles (4,828 km), whichever comes first.</a:t>
            </a:r>
          </a:p>
          <a:p>
            <a:r>
              <a:rPr lang="en-US" sz="1600" b="1" dirty="0" smtClean="0"/>
              <a:t>(2) Annually. Every 12 months or 6,000 miles (9,656 km), whichever comes first.</a:t>
            </a:r>
          </a:p>
          <a:p>
            <a:r>
              <a:rPr lang="en-US" sz="1600" b="1" dirty="0" smtClean="0"/>
              <a:t>(3) Biennially. Every 24 months or 12,000 miles (19,310 km), whichever comes first.</a:t>
            </a:r>
            <a:endParaRPr lang="en-US" sz="1600" dirty="0" smtClean="0">
              <a:cs typeface="Times New Roman" pitchFamily="18" charset="0"/>
            </a:endParaRPr>
          </a:p>
          <a:p>
            <a:pPr>
              <a:buFont typeface="Arial" pitchFamily="34" charset="0"/>
              <a:buChar char="•"/>
            </a:pPr>
            <a:endParaRPr lang="en-US" dirty="0" smtClean="0">
              <a:cs typeface="Times New Roman" pitchFamily="18" charset="0"/>
            </a:endParaRPr>
          </a:p>
          <a:p>
            <a:pPr>
              <a:buFont typeface="Arial" pitchFamily="34" charset="0"/>
              <a:buChar char="•"/>
            </a:pPr>
            <a:r>
              <a:rPr lang="en-US" dirty="0" smtClean="0"/>
              <a:t> Lubrication services coincide with the vehicle’s preventive maintenance service.</a:t>
            </a:r>
            <a:endParaRPr lang="en-US" dirty="0" smtClean="0">
              <a:cs typeface="Times New Roman" pitchFamily="18" charset="0"/>
            </a:endParaRPr>
          </a:p>
          <a:p>
            <a:endParaRPr lang="en-US" dirty="0" smtClean="0">
              <a:cs typeface="Times New Roman" pitchFamily="18" charset="0"/>
            </a:endParaRPr>
          </a:p>
          <a:p>
            <a:pPr>
              <a:buFont typeface="Arial" pitchFamily="34" charset="0"/>
              <a:buChar char="•"/>
            </a:pPr>
            <a:r>
              <a:rPr lang="en-US" dirty="0" smtClean="0">
                <a:cs typeface="Times New Roman" pitchFamily="18" charset="0"/>
              </a:rPr>
              <a:t>All faults are identified following prescribed intervals using the “items to be checked” column of the applicable TM XX–10 and XX–20 series PMCS tables.</a:t>
            </a:r>
          </a:p>
        </p:txBody>
      </p:sp>
      <p:sp>
        <p:nvSpPr>
          <p:cNvPr id="4" name="TextBox 3"/>
          <p:cNvSpPr txBox="1"/>
          <p:nvPr/>
        </p:nvSpPr>
        <p:spPr>
          <a:xfrm>
            <a:off x="2149435" y="819398"/>
            <a:ext cx="4631376" cy="584775"/>
          </a:xfrm>
          <a:prstGeom prst="rect">
            <a:avLst/>
          </a:prstGeom>
          <a:noFill/>
        </p:spPr>
        <p:txBody>
          <a:bodyPr wrap="square" rtlCol="0">
            <a:spAutoFit/>
          </a:bodyPr>
          <a:lstStyle/>
          <a:p>
            <a:r>
              <a:rPr lang="en-US" sz="3200" dirty="0" smtClean="0"/>
              <a:t>SERVICE INTERVALS</a:t>
            </a:r>
            <a:endParaRPr lang="en-US" sz="32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cstate="print"/>
          <a:srcRect/>
          <a:stretch>
            <a:fillRect/>
          </a:stretch>
        </p:blipFill>
        <p:spPr bwMode="auto">
          <a:xfrm>
            <a:off x="1246909" y="500096"/>
            <a:ext cx="6301732" cy="5865077"/>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cstate="print"/>
          <a:srcRect/>
          <a:stretch>
            <a:fillRect/>
          </a:stretch>
        </p:blipFill>
        <p:spPr bwMode="auto">
          <a:xfrm>
            <a:off x="1757549" y="610765"/>
            <a:ext cx="5533900" cy="5812283"/>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0273" y="641267"/>
            <a:ext cx="8229600" cy="685800"/>
          </a:xfrm>
          <a:prstGeom prst="rect">
            <a:avLst/>
          </a:prstGeom>
        </p:spPr>
        <p:txBody>
          <a:bodyPr>
            <a:normAutofit fontScale="90000"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10% VARIANCE</a:t>
            </a:r>
            <a:endParaRPr kumimoji="0" lang="en-US" sz="4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Content Placeholder 2"/>
          <p:cNvSpPr>
            <a:spLocks noGrp="1"/>
          </p:cNvSpPr>
          <p:nvPr>
            <p:ph idx="1"/>
          </p:nvPr>
        </p:nvSpPr>
        <p:spPr>
          <a:xfrm>
            <a:off x="469075" y="1232065"/>
            <a:ext cx="8229600" cy="5144984"/>
          </a:xfrm>
        </p:spPr>
        <p:txBody>
          <a:bodyPr>
            <a:noAutofit/>
          </a:bodyPr>
          <a:lstStyle/>
          <a:p>
            <a:pPr algn="ctr">
              <a:buNone/>
            </a:pPr>
            <a:r>
              <a:rPr lang="en-US" sz="1800" dirty="0" smtClean="0"/>
              <a:t>DA </a:t>
            </a:r>
            <a:r>
              <a:rPr lang="en-US" sz="1800" dirty="0"/>
              <a:t>PAM </a:t>
            </a:r>
            <a:r>
              <a:rPr lang="en-US" sz="1800" dirty="0" smtClean="0"/>
              <a:t>750–8</a:t>
            </a:r>
            <a:endParaRPr lang="en-US" sz="1800" i="1" dirty="0"/>
          </a:p>
          <a:p>
            <a:pPr>
              <a:buNone/>
            </a:pPr>
            <a:r>
              <a:rPr lang="en-US" sz="1800" b="1" dirty="0" smtClean="0"/>
              <a:t>	</a:t>
            </a:r>
            <a:endParaRPr lang="en-US" sz="1800" i="1" dirty="0" smtClean="0"/>
          </a:p>
          <a:p>
            <a:r>
              <a:rPr lang="en-US" sz="1800" dirty="0" smtClean="0"/>
              <a:t>A </a:t>
            </a:r>
            <a:r>
              <a:rPr lang="en-US" sz="1800" dirty="0"/>
              <a:t>service may not always be pulled when scheduled, so a 10 percent variance before or a 10 percent </a:t>
            </a:r>
            <a:r>
              <a:rPr lang="en-US" sz="1800" dirty="0" smtClean="0"/>
              <a:t>variance after </a:t>
            </a:r>
            <a:r>
              <a:rPr lang="en-US" sz="1800" dirty="0"/>
              <a:t>the schedule of days, miles, or hours, is allowed. If the action is within the variance, the service is treated as if </a:t>
            </a:r>
            <a:r>
              <a:rPr lang="en-US" sz="1800" dirty="0" smtClean="0"/>
              <a:t>it was </a:t>
            </a:r>
            <a:r>
              <a:rPr lang="en-US" sz="1800" dirty="0"/>
              <a:t>done on the day/miles/hours schedule.</a:t>
            </a:r>
          </a:p>
          <a:p>
            <a:endParaRPr lang="en-US" sz="1800" dirty="0" smtClean="0"/>
          </a:p>
          <a:p>
            <a:r>
              <a:rPr lang="en-US" sz="1800" dirty="0" smtClean="0"/>
              <a:t>Some </a:t>
            </a:r>
            <a:r>
              <a:rPr lang="en-US" sz="1800" dirty="0"/>
              <a:t>services may be too critical to have a variance. The equipment maintenance manual states if no variance </a:t>
            </a:r>
            <a:r>
              <a:rPr lang="en-US" sz="1800" dirty="0" smtClean="0"/>
              <a:t>is allowed</a:t>
            </a:r>
            <a:r>
              <a:rPr lang="en-US" sz="1800" dirty="0"/>
              <a:t>.</a:t>
            </a:r>
          </a:p>
          <a:p>
            <a:endParaRPr lang="en-US" sz="1800" dirty="0" smtClean="0"/>
          </a:p>
          <a:p>
            <a:r>
              <a:rPr lang="en-US" sz="1800" dirty="0" smtClean="0"/>
              <a:t>When </a:t>
            </a:r>
            <a:r>
              <a:rPr lang="en-US" sz="1800" dirty="0"/>
              <a:t>the service is done within the variance, the equipment’s miles, kilometers, or hours are recorded on </a:t>
            </a:r>
            <a:r>
              <a:rPr lang="en-US" sz="1800" dirty="0" smtClean="0"/>
              <a:t>the date </a:t>
            </a:r>
            <a:r>
              <a:rPr lang="en-US" sz="1800" dirty="0"/>
              <a:t>service was scheduled. When a service outside the variance is completed, data is recorded on the actual day </a:t>
            </a:r>
            <a:r>
              <a:rPr lang="en-US" sz="1800" dirty="0" smtClean="0"/>
              <a:t>the service </a:t>
            </a:r>
            <a:r>
              <a:rPr lang="en-US" sz="1800" dirty="0"/>
              <a:t>was completed. The computer schedules the next service from the new date.</a:t>
            </a:r>
          </a:p>
          <a:p>
            <a:endParaRPr lang="en-US" sz="1800" b="1" i="1" dirty="0" smtClean="0">
              <a:solidFill>
                <a:srgbClr val="FF0000"/>
              </a:solidFill>
            </a:endParaRPr>
          </a:p>
          <a:p>
            <a:r>
              <a:rPr lang="en-US" sz="1800" b="1" i="1" dirty="0" smtClean="0">
                <a:solidFill>
                  <a:srgbClr val="FF0000"/>
                </a:solidFill>
              </a:rPr>
              <a:t>When </a:t>
            </a:r>
            <a:r>
              <a:rPr lang="en-US" sz="1800" b="1" i="1" dirty="0">
                <a:solidFill>
                  <a:srgbClr val="FF0000"/>
                </a:solidFill>
              </a:rPr>
              <a:t>the </a:t>
            </a:r>
            <a:r>
              <a:rPr lang="en-US" sz="1800" b="1" i="1" dirty="0" smtClean="0">
                <a:solidFill>
                  <a:srgbClr val="FF0000"/>
                </a:solidFill>
              </a:rPr>
              <a:t>service</a:t>
            </a:r>
            <a:r>
              <a:rPr lang="en-US" sz="1800" b="1" i="1" dirty="0">
                <a:solidFill>
                  <a:srgbClr val="FF0000"/>
                </a:solidFill>
              </a:rPr>
              <a:t> exceeds the 10 percent variance, the equipment is administratively designated NMC until </a:t>
            </a:r>
            <a:r>
              <a:rPr lang="en-US" sz="1800" b="1" i="1" dirty="0" smtClean="0">
                <a:solidFill>
                  <a:srgbClr val="FF0000"/>
                </a:solidFill>
              </a:rPr>
              <a:t>the service </a:t>
            </a:r>
            <a:r>
              <a:rPr lang="en-US" sz="1800" b="1" i="1" dirty="0">
                <a:solidFill>
                  <a:srgbClr val="FF0000"/>
                </a:solidFill>
              </a:rPr>
              <a:t>is completed.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7517" y="488394"/>
            <a:ext cx="7772400" cy="11430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ENROLLMENT / DISENROLLMENT LOW USAGE</a:t>
            </a:r>
            <a:endParaRPr kumimoji="0" lang="en-US" sz="36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Content Placeholder 6"/>
          <p:cNvSpPr>
            <a:spLocks noGrp="1"/>
          </p:cNvSpPr>
          <p:nvPr>
            <p:ph idx="1"/>
          </p:nvPr>
        </p:nvSpPr>
        <p:spPr>
          <a:xfrm>
            <a:off x="457200" y="1552699"/>
            <a:ext cx="8229600" cy="4895602"/>
          </a:xfrm>
        </p:spPr>
        <p:txBody>
          <a:bodyPr>
            <a:normAutofit fontScale="25000" lnSpcReduction="20000"/>
          </a:bodyPr>
          <a:lstStyle/>
          <a:p>
            <a:endParaRPr lang="en-US" b="1" dirty="0" smtClean="0"/>
          </a:p>
          <a:p>
            <a:pPr algn="ctr">
              <a:buNone/>
            </a:pPr>
            <a:r>
              <a:rPr lang="en-US" dirty="0" smtClean="0"/>
              <a:t> </a:t>
            </a:r>
            <a:r>
              <a:rPr lang="en-US" sz="14800" dirty="0" smtClean="0"/>
              <a:t>AR 750–1</a:t>
            </a:r>
            <a:endParaRPr lang="en-US" b="1" dirty="0"/>
          </a:p>
          <a:p>
            <a:pPr>
              <a:buNone/>
            </a:pPr>
            <a:r>
              <a:rPr lang="en-US" sz="7200" b="1" dirty="0" smtClean="0"/>
              <a:t>	Maintenance </a:t>
            </a:r>
            <a:r>
              <a:rPr lang="en-US" sz="7200" b="1" dirty="0"/>
              <a:t>of low usage equipment</a:t>
            </a:r>
          </a:p>
          <a:p>
            <a:endParaRPr lang="en-US" sz="4800" dirty="0" smtClean="0"/>
          </a:p>
          <a:p>
            <a:r>
              <a:rPr lang="en-US" sz="6400" dirty="0" smtClean="0"/>
              <a:t>Services </a:t>
            </a:r>
            <a:r>
              <a:rPr lang="en-US" sz="6400" dirty="0"/>
              <a:t>for equipment that have accumulated or are anticipated to be less than 65 percent of the forecasted </a:t>
            </a:r>
            <a:r>
              <a:rPr lang="en-US" sz="6400" dirty="0" smtClean="0"/>
              <a:t>annual mileage/hours </a:t>
            </a:r>
            <a:r>
              <a:rPr lang="en-US" sz="6400" dirty="0"/>
              <a:t>of operation may have Field (TM XX–20/23 series) and Field/Sustainment (XX–24 and XX–40 </a:t>
            </a:r>
            <a:r>
              <a:rPr lang="en-US" sz="6400" dirty="0" smtClean="0"/>
              <a:t>series) services </a:t>
            </a:r>
            <a:r>
              <a:rPr lang="en-US" sz="6400" dirty="0"/>
              <a:t>extended. </a:t>
            </a:r>
            <a:endParaRPr lang="en-US" sz="6400" dirty="0" smtClean="0"/>
          </a:p>
          <a:p>
            <a:r>
              <a:rPr lang="en-US" sz="6400" dirty="0" smtClean="0"/>
              <a:t>Use </a:t>
            </a:r>
            <a:r>
              <a:rPr lang="en-US" sz="6400" dirty="0"/>
              <a:t>of low-usage criteria does not relieve commanders of the responsibility for adequate </a:t>
            </a:r>
            <a:r>
              <a:rPr lang="en-US" sz="6400" dirty="0" smtClean="0"/>
              <a:t>maintenance of </a:t>
            </a:r>
            <a:r>
              <a:rPr lang="en-US" sz="6400" dirty="0"/>
              <a:t>their equipment.</a:t>
            </a:r>
          </a:p>
          <a:p>
            <a:endParaRPr lang="en-US" sz="6400" dirty="0" smtClean="0"/>
          </a:p>
          <a:p>
            <a:r>
              <a:rPr lang="en-US" sz="6400" dirty="0" smtClean="0"/>
              <a:t>All </a:t>
            </a:r>
            <a:r>
              <a:rPr lang="en-US" sz="6400" dirty="0"/>
              <a:t>service and lubrication tasks in the equipment’s TM XX–20, XX–34, XX–40 series LOs must be </a:t>
            </a:r>
            <a:r>
              <a:rPr lang="en-US" sz="6400" dirty="0" smtClean="0"/>
              <a:t>performed before </a:t>
            </a:r>
            <a:r>
              <a:rPr lang="en-US" sz="6400" dirty="0"/>
              <a:t>the equipment is placed in low-usage status. The date, miles, kilometers, or hours when the equipment </a:t>
            </a:r>
            <a:r>
              <a:rPr lang="en-US" sz="6400" dirty="0" smtClean="0"/>
              <a:t>was placed </a:t>
            </a:r>
            <a:r>
              <a:rPr lang="en-US" sz="6400" dirty="0"/>
              <a:t>into low-usage status will be entered on DD Form 314 (Preventive Maintenance Schedule and Record) or </a:t>
            </a:r>
            <a:r>
              <a:rPr lang="en-US" sz="6400" dirty="0" smtClean="0"/>
              <a:t>the (SAMS-1E) equivalent</a:t>
            </a:r>
            <a:endParaRPr lang="en-US" sz="6400" dirty="0"/>
          </a:p>
          <a:p>
            <a:endParaRPr lang="en-US" sz="6400" dirty="0" smtClean="0"/>
          </a:p>
          <a:p>
            <a:r>
              <a:rPr lang="en-US" sz="6400" dirty="0" smtClean="0"/>
              <a:t>Equipment </a:t>
            </a:r>
            <a:r>
              <a:rPr lang="en-US" sz="6400" dirty="0"/>
              <a:t>that exceeds the specified criteria at any time during the year will be immediately returned </a:t>
            </a:r>
            <a:r>
              <a:rPr lang="en-US" sz="6400" dirty="0" smtClean="0"/>
              <a:t>to scheduled </a:t>
            </a:r>
            <a:r>
              <a:rPr lang="en-US" sz="6400" dirty="0"/>
              <a:t>servicing at normal TM/LO intervals from the date and usage data that was entered in SAMS–E or DD </a:t>
            </a:r>
            <a:r>
              <a:rPr lang="en-US" sz="6400" dirty="0" smtClean="0"/>
              <a:t>Form314</a:t>
            </a:r>
            <a:r>
              <a:rPr lang="en-US" sz="6400" dirty="0"/>
              <a:t>.</a:t>
            </a:r>
          </a:p>
          <a:p>
            <a:pPr>
              <a:buNone/>
            </a:pPr>
            <a:endParaRPr lang="en-US" sz="6400" dirty="0" smtClean="0"/>
          </a:p>
          <a:p>
            <a:r>
              <a:rPr lang="en-US" sz="6400" dirty="0" smtClean="0"/>
              <a:t>Operator/crew </a:t>
            </a:r>
            <a:r>
              <a:rPr lang="en-US" sz="6400" dirty="0"/>
              <a:t>level (TM XX–10 series) maintenance intervals in TMs/LOs will not be changed to low usage</a:t>
            </a:r>
            <a:r>
              <a:rPr lang="en-US" sz="6400" dirty="0" smtClean="0"/>
              <a:t>.</a:t>
            </a:r>
            <a:endParaRPr lang="en-US" sz="6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6893" y="452768"/>
            <a:ext cx="7772400" cy="1143000"/>
          </a:xfrm>
          <a:prstGeom prst="rect">
            <a:avLst/>
          </a:prstGeom>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LOW USAGE </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MEMORANDUM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7827" name="Object 3"/>
          <p:cNvGraphicFramePr>
            <a:graphicFrameLocks noChangeAspect="1"/>
          </p:cNvGraphicFramePr>
          <p:nvPr/>
        </p:nvGraphicFramePr>
        <p:xfrm>
          <a:off x="1531113" y="1413163"/>
          <a:ext cx="6105525" cy="5049982"/>
        </p:xfrm>
        <a:graphic>
          <a:graphicData uri="http://schemas.openxmlformats.org/presentationml/2006/ole">
            <p:oleObj spid="_x0000_s79874" name="Document" r:id="rId3" imgW="6097016" imgH="6127693" progId="Word.Document.8">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1"/>
          <p:cNvPicPr>
            <a:picLocks noChangeAspect="1" noChangeArrowheads="1"/>
          </p:cNvPicPr>
          <p:nvPr/>
        </p:nvPicPr>
        <p:blipFill>
          <a:blip r:embed="rId2" cstate="print"/>
          <a:srcRect/>
          <a:stretch>
            <a:fillRect/>
          </a:stretch>
        </p:blipFill>
        <p:spPr bwMode="auto">
          <a:xfrm>
            <a:off x="213756" y="3289464"/>
            <a:ext cx="3695496" cy="2510148"/>
          </a:xfrm>
          <a:prstGeom prst="rect">
            <a:avLst/>
          </a:prstGeom>
          <a:noFill/>
          <a:ln w="9525">
            <a:noFill/>
            <a:miter lim="800000"/>
            <a:headEnd/>
            <a:tailEnd/>
          </a:ln>
        </p:spPr>
      </p:pic>
      <p:sp>
        <p:nvSpPr>
          <p:cNvPr id="4" name="TextBox 3"/>
          <p:cNvSpPr txBox="1"/>
          <p:nvPr/>
        </p:nvSpPr>
        <p:spPr>
          <a:xfrm>
            <a:off x="2018804" y="665018"/>
            <a:ext cx="5058889" cy="646331"/>
          </a:xfrm>
          <a:prstGeom prst="rect">
            <a:avLst/>
          </a:prstGeom>
          <a:noFill/>
        </p:spPr>
        <p:txBody>
          <a:bodyPr wrap="square" rtlCol="0">
            <a:spAutoFit/>
          </a:bodyPr>
          <a:lstStyle/>
          <a:p>
            <a:r>
              <a:rPr lang="en-US" sz="3600" b="1" dirty="0" smtClean="0"/>
              <a:t>PURGING/GAGING</a:t>
            </a:r>
            <a:endParaRPr lang="en-US" sz="3600" b="1" dirty="0"/>
          </a:p>
        </p:txBody>
      </p:sp>
      <p:sp>
        <p:nvSpPr>
          <p:cNvPr id="5" name="TextBox 4"/>
          <p:cNvSpPr txBox="1"/>
          <p:nvPr/>
        </p:nvSpPr>
        <p:spPr>
          <a:xfrm>
            <a:off x="1187532" y="1543792"/>
            <a:ext cx="7445829" cy="1754326"/>
          </a:xfrm>
          <a:prstGeom prst="rect">
            <a:avLst/>
          </a:prstGeom>
          <a:noFill/>
        </p:spPr>
        <p:txBody>
          <a:bodyPr wrap="square" rtlCol="0">
            <a:spAutoFit/>
          </a:bodyPr>
          <a:lstStyle/>
          <a:p>
            <a:pPr>
              <a:buFont typeface="Arial" pitchFamily="34" charset="0"/>
              <a:buChar char="•"/>
            </a:pPr>
            <a:r>
              <a:rPr lang="en-US" dirty="0" smtClean="0"/>
              <a:t> Electronic units require purging every 180 days, when unit is opened for maintenance or when evidence of moisture is present.</a:t>
            </a:r>
          </a:p>
          <a:p>
            <a:pPr>
              <a:buFont typeface="Arial" pitchFamily="34" charset="0"/>
              <a:buChar char="•"/>
            </a:pPr>
            <a:endParaRPr lang="en-US" dirty="0" smtClean="0"/>
          </a:p>
          <a:p>
            <a:pPr>
              <a:buFont typeface="Arial" pitchFamily="34" charset="0"/>
              <a:buChar char="•"/>
            </a:pPr>
            <a:r>
              <a:rPr lang="en-US" dirty="0" smtClean="0"/>
              <a:t>All weapons must be inspected and </a:t>
            </a:r>
            <a:r>
              <a:rPr lang="en-US" dirty="0" err="1" smtClean="0"/>
              <a:t>gaged</a:t>
            </a:r>
            <a:r>
              <a:rPr lang="en-US" dirty="0" smtClean="0"/>
              <a:t> at least once annually for safety and serviceability.</a:t>
            </a:r>
          </a:p>
          <a:p>
            <a:pPr>
              <a:buFont typeface="Arial" pitchFamily="34" charset="0"/>
              <a:buChar char="•"/>
            </a:pPr>
            <a:endParaRPr lang="en-US" dirty="0"/>
          </a:p>
        </p:txBody>
      </p:sp>
      <p:pic>
        <p:nvPicPr>
          <p:cNvPr id="123906" name="Picture 2"/>
          <p:cNvPicPr>
            <a:picLocks noChangeAspect="1" noChangeArrowheads="1"/>
          </p:cNvPicPr>
          <p:nvPr/>
        </p:nvPicPr>
        <p:blipFill>
          <a:blip r:embed="rId3" cstate="print"/>
          <a:srcRect/>
          <a:stretch>
            <a:fillRect/>
          </a:stretch>
        </p:blipFill>
        <p:spPr bwMode="auto">
          <a:xfrm>
            <a:off x="3689472" y="3811979"/>
            <a:ext cx="5311964" cy="19201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902" y="641268"/>
            <a:ext cx="7327074" cy="400110"/>
          </a:xfrm>
          <a:prstGeom prst="rect">
            <a:avLst/>
          </a:prstGeom>
          <a:noFill/>
        </p:spPr>
        <p:txBody>
          <a:bodyPr wrap="square" rtlCol="0">
            <a:spAutoFit/>
          </a:bodyPr>
          <a:lstStyle/>
          <a:p>
            <a:r>
              <a:rPr lang="en-US" sz="2000" b="1" dirty="0" smtClean="0"/>
              <a:t>TEST, MEASUREMENT, AND DIAGNOSTIC EQUIPMENT </a:t>
            </a:r>
            <a:endParaRPr lang="en-US" sz="2000" b="1" dirty="0"/>
          </a:p>
        </p:txBody>
      </p:sp>
      <p:sp>
        <p:nvSpPr>
          <p:cNvPr id="4" name="Rectangle 3"/>
          <p:cNvSpPr/>
          <p:nvPr/>
        </p:nvSpPr>
        <p:spPr>
          <a:xfrm>
            <a:off x="1021277" y="2766950"/>
            <a:ext cx="7184571" cy="4247317"/>
          </a:xfrm>
          <a:prstGeom prst="rect">
            <a:avLst/>
          </a:prstGeom>
        </p:spPr>
        <p:txBody>
          <a:bodyPr wrap="square">
            <a:spAutoFit/>
          </a:bodyPr>
          <a:lstStyle/>
          <a:p>
            <a:pPr>
              <a:buFont typeface="Arial" pitchFamily="34" charset="0"/>
              <a:buChar char="•"/>
            </a:pPr>
            <a:r>
              <a:rPr lang="en-US" dirty="0" smtClean="0"/>
              <a:t> Your IMRF listing should contain 100% of all the TMDE in your unit.</a:t>
            </a:r>
          </a:p>
          <a:p>
            <a:pPr>
              <a:buFont typeface="Arial" pitchFamily="34" charset="0"/>
              <a:buChar char="•"/>
            </a:pPr>
            <a:endParaRPr lang="en-US" dirty="0" smtClean="0"/>
          </a:p>
          <a:p>
            <a:pPr>
              <a:buFont typeface="Arial" pitchFamily="34" charset="0"/>
              <a:buChar char="•"/>
            </a:pPr>
            <a:r>
              <a:rPr lang="en-US" dirty="0" smtClean="0"/>
              <a:t> Calibration Intervals Range from 90 Days to 3 Years</a:t>
            </a:r>
          </a:p>
          <a:p>
            <a:pPr>
              <a:buFont typeface="Arial" pitchFamily="34" charset="0"/>
              <a:buChar char="•"/>
            </a:pPr>
            <a:endParaRPr lang="en-US" dirty="0" smtClean="0"/>
          </a:p>
          <a:p>
            <a:pPr>
              <a:buFont typeface="Arial" pitchFamily="34" charset="0"/>
              <a:buChar char="•"/>
            </a:pPr>
            <a:r>
              <a:rPr lang="en-US" dirty="0" smtClean="0"/>
              <a:t> The full listing of all TMDE needing calibration is found in TB 43-180.</a:t>
            </a:r>
          </a:p>
          <a:p>
            <a:pPr>
              <a:buFont typeface="Arial" pitchFamily="34" charset="0"/>
              <a:buChar char="•"/>
            </a:pPr>
            <a:endParaRPr lang="en-US" dirty="0" smtClean="0"/>
          </a:p>
          <a:p>
            <a:pPr>
              <a:buFont typeface="Arial" pitchFamily="34" charset="0"/>
              <a:buChar char="•"/>
            </a:pPr>
            <a:r>
              <a:rPr lang="en-US" dirty="0" smtClean="0"/>
              <a:t> Ensure that all organizational maintenance has been performed on TMDE.</a:t>
            </a:r>
          </a:p>
          <a:p>
            <a:endParaRPr lang="en-US" dirty="0" smtClean="0"/>
          </a:p>
          <a:p>
            <a:pPr>
              <a:buFont typeface="Arial" pitchFamily="34" charset="0"/>
              <a:buChar char="•"/>
            </a:pPr>
            <a:r>
              <a:rPr lang="en-US" dirty="0" smtClean="0"/>
              <a:t>Obtain a copy of your master list from your Coordinator to determine what TMDE was not submitted as scheduled and initiate action to obtain calibration services.</a:t>
            </a:r>
          </a:p>
          <a:p>
            <a:pPr>
              <a:buFont typeface="Arial" pitchFamily="34" charset="0"/>
              <a:buChar char="•"/>
            </a:pPr>
            <a:endParaRPr lang="en-US" dirty="0" smtClean="0"/>
          </a:p>
          <a:p>
            <a:pPr>
              <a:buFont typeface="Arial" pitchFamily="34" charset="0"/>
              <a:buChar char="•"/>
            </a:pPr>
            <a:endParaRPr lang="en-US" dirty="0"/>
          </a:p>
        </p:txBody>
      </p:sp>
      <p:sp>
        <p:nvSpPr>
          <p:cNvPr id="5" name="Rectangle 4"/>
          <p:cNvSpPr/>
          <p:nvPr/>
        </p:nvSpPr>
        <p:spPr>
          <a:xfrm>
            <a:off x="1104405" y="1294410"/>
            <a:ext cx="7113320" cy="1200329"/>
          </a:xfrm>
          <a:prstGeom prst="rect">
            <a:avLst/>
          </a:prstGeom>
        </p:spPr>
        <p:txBody>
          <a:bodyPr wrap="square">
            <a:spAutoFit/>
          </a:bodyPr>
          <a:lstStyle/>
          <a:p>
            <a:r>
              <a:rPr lang="en-US" i="1" dirty="0" smtClean="0"/>
              <a:t>The objective of the Army’s TMDE program is to ensure accurate and serviceable TMDE is available for Army use with measurement accuracies traceable to the National Institute of Standards and Technology (NIST). </a:t>
            </a:r>
            <a:endParaRPr lang="en-US" i="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025" y="653143"/>
            <a:ext cx="7327074" cy="400110"/>
          </a:xfrm>
          <a:prstGeom prst="rect">
            <a:avLst/>
          </a:prstGeom>
          <a:noFill/>
        </p:spPr>
        <p:txBody>
          <a:bodyPr wrap="square" rtlCol="0">
            <a:spAutoFit/>
          </a:bodyPr>
          <a:lstStyle/>
          <a:p>
            <a:r>
              <a:rPr lang="en-US" sz="2000" b="1" dirty="0" smtClean="0"/>
              <a:t>TEST, MEASUREMENT, AND DIAGNOSTIC EQUIPMENT </a:t>
            </a:r>
            <a:endParaRPr lang="en-US" sz="2000" b="1" dirty="0"/>
          </a:p>
        </p:txBody>
      </p:sp>
      <p:pic>
        <p:nvPicPr>
          <p:cNvPr id="124931" name="Picture 3"/>
          <p:cNvPicPr>
            <a:picLocks noChangeAspect="1" noChangeArrowheads="1"/>
          </p:cNvPicPr>
          <p:nvPr/>
        </p:nvPicPr>
        <p:blipFill>
          <a:blip r:embed="rId2" cstate="print"/>
          <a:srcRect/>
          <a:stretch>
            <a:fillRect/>
          </a:stretch>
        </p:blipFill>
        <p:spPr bwMode="auto">
          <a:xfrm>
            <a:off x="28600" y="1365662"/>
            <a:ext cx="9006670" cy="425136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Grp="1" noChangeAspect="1" noChangeArrowheads="1"/>
          </p:cNvPicPr>
          <p:nvPr>
            <p:ph idx="1"/>
          </p:nvPr>
        </p:nvPicPr>
        <p:blipFill>
          <a:blip r:embed="rId2" cstate="print"/>
          <a:srcRect/>
          <a:stretch>
            <a:fillRect/>
          </a:stretch>
        </p:blipFill>
        <p:spPr bwMode="auto">
          <a:xfrm>
            <a:off x="736269" y="510639"/>
            <a:ext cx="3463543" cy="587828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251369" y="546265"/>
            <a:ext cx="3745571" cy="56645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a:buNone/>
            </a:pPr>
            <a:r>
              <a:rPr lang="en-US" dirty="0" smtClean="0"/>
              <a:t>	Scheduled maintenance services are the heart of any effective maintenance program.  When scheduled services are slipped, missed, or otherwise not accomplished, the very foundation of our overall maintenance program is threatened.</a:t>
            </a:r>
            <a:endParaRPr lang="en-US" dirty="0"/>
          </a:p>
        </p:txBody>
      </p:sp>
      <p:sp>
        <p:nvSpPr>
          <p:cNvPr id="13" name="Rectangle 2"/>
          <p:cNvSpPr txBox="1">
            <a:spLocks noChangeArrowheads="1"/>
          </p:cNvSpPr>
          <p:nvPr/>
        </p:nvSpPr>
        <p:spPr bwMode="auto">
          <a:xfrm>
            <a:off x="1100447" y="694706"/>
            <a:ext cx="6629400" cy="801586"/>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atin typeface="+mj-lt"/>
                <a:ea typeface="+mj-ea"/>
                <a:cs typeface="+mj-cs"/>
              </a:rPr>
              <a:t>SCOPE</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4400" y="274638"/>
            <a:ext cx="7772400" cy="11430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0" b="0" i="0" u="none" strike="noStrike" kern="1200" cap="none" spc="0" normalizeH="0" baseline="0" noProof="0" dirty="0" smtClean="0">
                <a:ln>
                  <a:noFill/>
                </a:ln>
                <a:solidFill>
                  <a:schemeClr val="tx1"/>
                </a:solidFill>
                <a:effectLst/>
                <a:uLnTx/>
                <a:uFillTx/>
                <a:latin typeface="+mj-lt"/>
                <a:ea typeface="+mj-ea"/>
                <a:cs typeface="+mj-cs"/>
              </a:rPr>
              <a:t>QUESTIONS ?</a:t>
            </a:r>
            <a:endParaRPr kumimoji="0" lang="en-US" sz="8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8850" name="Object 2"/>
          <p:cNvGraphicFramePr>
            <a:graphicFrameLocks noChangeAspect="1"/>
          </p:cNvGraphicFramePr>
          <p:nvPr>
            <p:ph idx="1"/>
          </p:nvPr>
        </p:nvGraphicFramePr>
        <p:xfrm>
          <a:off x="273133" y="1887981"/>
          <a:ext cx="5581650" cy="3000375"/>
        </p:xfrm>
        <a:graphic>
          <a:graphicData uri="http://schemas.openxmlformats.org/presentationml/2006/ole">
            <p:oleObj spid="_x0000_s128002" name="Bitmap Image" r:id="rId3" imgW="5582429" imgH="3000000" progId="PBrush">
              <p:embed/>
            </p:oleObj>
          </a:graphicData>
        </a:graphic>
      </p:graphicFrame>
      <p:graphicFrame>
        <p:nvGraphicFramePr>
          <p:cNvPr id="78851" name="Object 3"/>
          <p:cNvGraphicFramePr>
            <a:graphicFrameLocks noChangeAspect="1"/>
          </p:cNvGraphicFramePr>
          <p:nvPr/>
        </p:nvGraphicFramePr>
        <p:xfrm>
          <a:off x="5938653" y="3273632"/>
          <a:ext cx="3048000" cy="1295400"/>
        </p:xfrm>
        <a:graphic>
          <a:graphicData uri="http://schemas.openxmlformats.org/presentationml/2006/ole">
            <p:oleObj spid="_x0000_s128003" name="Bitmap Image" r:id="rId4" imgW="6276190" imgH="2209524" progId="PBrush">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checkerboard(across)">
                                      <p:cBhvr>
                                        <p:cTn id="7" dur="1000"/>
                                        <p:tgtEl>
                                          <p:spTgt spid="78850"/>
                                        </p:tgtEl>
                                      </p:cBhvr>
                                    </p:animEffect>
                                  </p:childTnLst>
                                </p:cTn>
                              </p:par>
                              <p:par>
                                <p:cTn id="8" presetID="9" presetClass="entr" presetSubtype="0" fill="hold" nodeType="withEffect">
                                  <p:stCondLst>
                                    <p:cond delay="0"/>
                                  </p:stCondLst>
                                  <p:childTnLst>
                                    <p:set>
                                      <p:cBhvr>
                                        <p:cTn id="9" dur="1" fill="hold">
                                          <p:stCondLst>
                                            <p:cond delay="0"/>
                                          </p:stCondLst>
                                        </p:cTn>
                                        <p:tgtEl>
                                          <p:spTgt spid="78851"/>
                                        </p:tgtEl>
                                        <p:attrNameLst>
                                          <p:attrName>style.visibility</p:attrName>
                                        </p:attrNameLst>
                                      </p:cBhvr>
                                      <p:to>
                                        <p:strVal val="visible"/>
                                      </p:to>
                                    </p:set>
                                    <p:animEffect transition="in" filter="dissolve">
                                      <p:cBhvr>
                                        <p:cTn id="10" dur="10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10639" y="464643"/>
            <a:ext cx="7772400" cy="1138526"/>
          </a:xfrm>
          <a:prstGeom prst="rect">
            <a:avLst/>
          </a:prstGeo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REFERENCES</a:t>
            </a:r>
            <a:r>
              <a:rPr kumimoji="0" lang="en-US" sz="6000" b="1" i="0" u="none" strike="noStrike" kern="1200" cap="none" spc="0" normalizeH="0" baseline="0" noProof="0" dirty="0" smtClean="0">
                <a:ln>
                  <a:noFill/>
                </a:ln>
                <a:solidFill>
                  <a:schemeClr val="tx1"/>
                </a:solidFill>
                <a:effectLst/>
                <a:uLnTx/>
                <a:uFillTx/>
                <a:latin typeface="+mj-lt"/>
                <a:ea typeface="+mj-ea"/>
                <a:cs typeface="+mj-cs"/>
              </a:rPr>
              <a:t> </a:t>
            </a:r>
            <a:endParaRPr kumimoji="0" lang="en-US" sz="60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a:spLocks noGrp="1"/>
          </p:cNvSpPr>
          <p:nvPr>
            <p:ph idx="1"/>
          </p:nvPr>
        </p:nvSpPr>
        <p:spPr>
          <a:xfrm>
            <a:off x="350322" y="1576449"/>
            <a:ext cx="8229600" cy="4525963"/>
          </a:xfrm>
        </p:spPr>
        <p:txBody>
          <a:bodyPr>
            <a:normAutofit/>
          </a:bodyPr>
          <a:lstStyle/>
          <a:p>
            <a:pPr algn="ctr"/>
            <a:r>
              <a:rPr lang="en-US" sz="3600" b="1" dirty="0" smtClean="0"/>
              <a:t>AR 750-1</a:t>
            </a:r>
          </a:p>
          <a:p>
            <a:pPr algn="ctr"/>
            <a:r>
              <a:rPr lang="en-US" sz="3600" b="1" dirty="0" smtClean="0"/>
              <a:t>DA Pam 750-1</a:t>
            </a:r>
          </a:p>
          <a:p>
            <a:pPr algn="ctr"/>
            <a:r>
              <a:rPr lang="en-US" sz="3600" b="1" dirty="0" smtClean="0"/>
              <a:t>DA Pam 750-3</a:t>
            </a:r>
          </a:p>
          <a:p>
            <a:pPr algn="ctr"/>
            <a:r>
              <a:rPr lang="en-US" sz="3600" b="1" dirty="0" smtClean="0"/>
              <a:t>DA Pam 750-8</a:t>
            </a:r>
          </a:p>
          <a:p>
            <a:pPr algn="ctr"/>
            <a:r>
              <a:rPr lang="en-US" sz="3600" b="1" dirty="0" smtClean="0"/>
              <a:t>PS MAG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10638" y="617517"/>
            <a:ext cx="7772400" cy="1457696"/>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The Army </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Maintenance Standard</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AR 750-1</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a:spLocks noGrp="1"/>
          </p:cNvSpPr>
          <p:nvPr>
            <p:ph idx="1"/>
          </p:nvPr>
        </p:nvSpPr>
        <p:spPr>
          <a:xfrm>
            <a:off x="421574" y="2336470"/>
            <a:ext cx="8229600" cy="3161805"/>
          </a:xfrm>
        </p:spPr>
        <p:txBody>
          <a:bodyPr>
            <a:noAutofit/>
          </a:bodyPr>
          <a:lstStyle/>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Army has one maintenance standard, TM XX-10/20.</a:t>
            </a:r>
          </a:p>
          <a:p>
            <a:pPr>
              <a:buNone/>
            </a:pPr>
            <a:endParaRPr lang="en-US" sz="1800" b="1" i="1" dirty="0" smtClean="0">
              <a:latin typeface="Times New Roman" pitchFamily="18" charset="0"/>
              <a:cs typeface="Times New Roman" pitchFamily="18" charset="0"/>
            </a:endParaRPr>
          </a:p>
          <a:p>
            <a:r>
              <a:rPr lang="en-US" sz="1800" dirty="0" smtClean="0">
                <a:cs typeface="Times New Roman" pitchFamily="18" charset="0"/>
              </a:rPr>
              <a:t>Scheduled services are performed at the service interval required by the applicable technical publication.</a:t>
            </a:r>
          </a:p>
          <a:p>
            <a:pPr>
              <a:buNone/>
            </a:pPr>
            <a:endParaRPr lang="en-US" sz="1800" dirty="0" smtClean="0">
              <a:cs typeface="Times New Roman" pitchFamily="18" charset="0"/>
            </a:endParaRPr>
          </a:p>
          <a:p>
            <a:r>
              <a:rPr lang="en-US" sz="1800" dirty="0" smtClean="0">
                <a:cs typeface="Times New Roman" pitchFamily="18" charset="0"/>
              </a:rPr>
              <a:t>The Army maintenance standard applies to all equipment except equipment used as training aids that require frequent disassembly and assembly.</a:t>
            </a:r>
          </a:p>
          <a:p>
            <a:endParaRPr lang="en-US" sz="18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3142" y="512144"/>
            <a:ext cx="7772400" cy="1143000"/>
          </a:xfrm>
          <a:prstGeom prst="rect">
            <a:avLst/>
          </a:prstGeom>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latin typeface="Arial" pitchFamily="34" charset="0"/>
                <a:ea typeface="+mj-ea"/>
                <a:cs typeface="Arial" pitchFamily="34" charset="0"/>
              </a:rPr>
              <a:t>Scheduled Services</a:t>
            </a: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Content Placeholder 2"/>
          <p:cNvSpPr>
            <a:spLocks noGrp="1"/>
          </p:cNvSpPr>
          <p:nvPr>
            <p:ph idx="1"/>
          </p:nvPr>
        </p:nvSpPr>
        <p:spPr>
          <a:xfrm>
            <a:off x="480950" y="1148938"/>
            <a:ext cx="8229600" cy="5073732"/>
          </a:xfrm>
        </p:spPr>
        <p:txBody>
          <a:bodyPr>
            <a:normAutofit fontScale="40000" lnSpcReduction="20000"/>
          </a:bodyPr>
          <a:lstStyle/>
          <a:p>
            <a:pPr>
              <a:buNone/>
            </a:pPr>
            <a:endParaRPr lang="en-US" sz="5400" dirty="0" smtClean="0"/>
          </a:p>
          <a:p>
            <a:pPr>
              <a:buNone/>
            </a:pPr>
            <a:endParaRPr lang="en-US" sz="5000" dirty="0" smtClean="0"/>
          </a:p>
          <a:p>
            <a:r>
              <a:rPr lang="en-US" sz="5000" dirty="0" smtClean="0"/>
              <a:t>A training program that results in leaders, supervisors, and operators being fully qualified and dedicated to performing or supervising PMCS tasks correctly.</a:t>
            </a:r>
          </a:p>
          <a:p>
            <a:endParaRPr lang="en-US" sz="5000" dirty="0" smtClean="0"/>
          </a:p>
          <a:p>
            <a:r>
              <a:rPr lang="en-US" sz="5000" dirty="0" smtClean="0"/>
              <a:t>Sufficient time blocked in the unit’s training schedule specifically for the performance of field level PMCS (-20 level scheduled services) based on time estimates provided by the maintenance officer/NCOIC.</a:t>
            </a:r>
          </a:p>
          <a:p>
            <a:endParaRPr lang="en-US" sz="5000" dirty="0" smtClean="0"/>
          </a:p>
          <a:p>
            <a:r>
              <a:rPr lang="en-US" sz="5000" dirty="0" smtClean="0"/>
              <a:t>As few as possible unscheduled distractions that take equipment operators, maintenance personnel, and supervisors away during scheduled services.</a:t>
            </a:r>
          </a:p>
          <a:p>
            <a:endParaRPr lang="en-US" sz="5000" dirty="0" smtClean="0"/>
          </a:p>
          <a:p>
            <a:r>
              <a:rPr lang="en-US" sz="5000" dirty="0" smtClean="0"/>
              <a:t>The establishment of Standard Operating Procedures for scheduled services.</a:t>
            </a:r>
          </a:p>
          <a:p>
            <a:endParaRPr lang="en-US" sz="55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 calcmode="lin" valueType="num">
                                      <p:cBhvr additive="base">
                                        <p:cTn id="17"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6" end="6"/>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 calcmode="lin" valueType="num">
                                      <p:cBhvr additive="base">
                                        <p:cTn id="21"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43796" y="546271"/>
          <a:ext cx="5569529" cy="5866391"/>
        </p:xfrm>
        <a:graphic>
          <a:graphicData uri="http://schemas.openxmlformats.org/drawingml/2006/table">
            <a:tbl>
              <a:tblPr/>
              <a:tblGrid>
                <a:gridCol w="188002"/>
                <a:gridCol w="125333"/>
                <a:gridCol w="62666"/>
                <a:gridCol w="376002"/>
                <a:gridCol w="125333"/>
                <a:gridCol w="62666"/>
                <a:gridCol w="438672"/>
                <a:gridCol w="62666"/>
                <a:gridCol w="62666"/>
                <a:gridCol w="62666"/>
                <a:gridCol w="689340"/>
                <a:gridCol w="376002"/>
                <a:gridCol w="62666"/>
                <a:gridCol w="438672"/>
                <a:gridCol w="125333"/>
                <a:gridCol w="62666"/>
                <a:gridCol w="793784"/>
                <a:gridCol w="148835"/>
                <a:gridCol w="62666"/>
                <a:gridCol w="125333"/>
                <a:gridCol w="62666"/>
                <a:gridCol w="250669"/>
                <a:gridCol w="62666"/>
                <a:gridCol w="240223"/>
                <a:gridCol w="83557"/>
                <a:gridCol w="125333"/>
                <a:gridCol w="62666"/>
                <a:gridCol w="229780"/>
              </a:tblGrid>
              <a:tr h="147822">
                <a:tc>
                  <a:txBody>
                    <a:bodyPr/>
                    <a:lstStyle/>
                    <a:p>
                      <a:pPr algn="l" fontAlgn="t"/>
                      <a:endParaRPr lang="en-US" sz="800" b="0" i="0" u="none" strike="noStrike" dirty="0">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rowSpan="2" gridSpan="13">
                  <a:txBody>
                    <a:bodyPr/>
                    <a:lstStyle/>
                    <a:p>
                      <a:pPr algn="ctr" fontAlgn="t"/>
                      <a:r>
                        <a:rPr lang="en-US" sz="800" b="1" i="0" u="none" strike="noStrike">
                          <a:solidFill>
                            <a:srgbClr val="000000"/>
                          </a:solidFill>
                          <a:latin typeface="Courier New"/>
                        </a:rPr>
                        <a:t>Service Schedule</a:t>
                      </a:r>
                    </a:p>
                  </a:txBody>
                  <a:tcPr marL="6745" marR="6745" marT="6745" marB="0">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287896">
                <a:tc gridSpan="4">
                  <a:txBody>
                    <a:bodyPr/>
                    <a:lstStyle/>
                    <a:p>
                      <a:pPr algn="l" fontAlgn="t"/>
                      <a:r>
                        <a:rPr lang="en-US" sz="800" b="0" i="0" u="none" strike="noStrike">
                          <a:solidFill>
                            <a:srgbClr val="000000"/>
                          </a:solidFill>
                          <a:latin typeface="Courier New"/>
                        </a:rPr>
                        <a:t>11/17/11</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t"/>
                      <a:r>
                        <a:rPr lang="en-US" sz="800" b="0" i="0" u="none" strike="noStrike">
                          <a:solidFill>
                            <a:srgbClr val="000000"/>
                          </a:solidFill>
                          <a:latin typeface="Courier New"/>
                        </a:rPr>
                        <a:t>15:16 </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gridSpan="13"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rtl="0" fontAlgn="t"/>
                      <a:r>
                        <a:rPr lang="en-US" sz="800" b="0" i="0" u="none" strike="noStrike">
                          <a:solidFill>
                            <a:srgbClr val="000000"/>
                          </a:solidFill>
                          <a:latin typeface="Courier New"/>
                        </a:rPr>
                        <a:t>Page</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r" fontAlgn="t"/>
                      <a:r>
                        <a:rPr lang="en-US" sz="800" b="0" i="0" u="none" strike="noStrike">
                          <a:solidFill>
                            <a:srgbClr val="000000"/>
                          </a:solidFill>
                          <a:latin typeface="Courier New"/>
                        </a:rPr>
                        <a:t>1</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rtl="0" fontAlgn="t"/>
                      <a:r>
                        <a:rPr lang="en-US" sz="800" b="0" i="0" u="none" strike="noStrike">
                          <a:solidFill>
                            <a:srgbClr val="000000"/>
                          </a:solidFill>
                          <a:latin typeface="Courier New"/>
                        </a:rPr>
                        <a:t>of</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r>
                        <a:rPr lang="en-US" sz="800" b="0" i="0" u="none" strike="noStrike">
                          <a:solidFill>
                            <a:srgbClr val="000000"/>
                          </a:solidFill>
                          <a:latin typeface="Courier New"/>
                        </a:rPr>
                        <a:t>1</a:t>
                      </a: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287896">
                <a:tc gridSpan="2">
                  <a:txBody>
                    <a:bodyPr/>
                    <a:lstStyle/>
                    <a:p>
                      <a:pPr algn="l" rtl="0" fontAlgn="t"/>
                      <a:r>
                        <a:rPr lang="en-US" sz="800" b="1" i="0" u="none" strike="noStrike">
                          <a:solidFill>
                            <a:srgbClr val="000000"/>
                          </a:solidFill>
                          <a:latin typeface="Courier New"/>
                        </a:rPr>
                        <a:t>UIC:</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l" fontAlgn="t"/>
                      <a:r>
                        <a:rPr lang="en-US" sz="800" b="0" i="0" u="none" strike="noStrike">
                          <a:solidFill>
                            <a:srgbClr val="000000"/>
                          </a:solidFill>
                          <a:latin typeface="Courier New"/>
                        </a:rPr>
                        <a:t>WG6CF0</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10">
                  <a:txBody>
                    <a:bodyPr/>
                    <a:lstStyle/>
                    <a:p>
                      <a:pPr algn="ctr" fontAlgn="t"/>
                      <a:r>
                        <a:rPr lang="en-US" sz="800" b="1" i="0" u="none" strike="noStrike">
                          <a:solidFill>
                            <a:srgbClr val="000000"/>
                          </a:solidFill>
                          <a:latin typeface="Courier New"/>
                        </a:rPr>
                        <a:t>F co 2-505 PIR</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algn="r" fontAlgn="t"/>
                      <a:r>
                        <a:rPr lang="en-US" sz="800" b="0" i="0" u="none" strike="noStrike">
                          <a:solidFill>
                            <a:srgbClr val="000000"/>
                          </a:solidFill>
                          <a:latin typeface="Courier New"/>
                        </a:rPr>
                        <a:t>AWCMF450/452/454</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287896">
                <a:tc gridSpan="2">
                  <a:txBody>
                    <a:bodyPr/>
                    <a:lstStyle/>
                    <a:p>
                      <a:pPr algn="l" rtl="0" fontAlgn="t"/>
                      <a:r>
                        <a:rPr lang="en-US" sz="800" b="1" i="0" u="none" strike="noStrike">
                          <a:solidFill>
                            <a:srgbClr val="000000"/>
                          </a:solidFill>
                          <a:latin typeface="Courier New"/>
                        </a:rPr>
                        <a:t>FROM:</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4">
                  <a:txBody>
                    <a:bodyPr/>
                    <a:lstStyle/>
                    <a:p>
                      <a:pPr algn="l" fontAlgn="t"/>
                      <a:r>
                        <a:rPr lang="en-US" sz="800" b="0" i="0" u="none" strike="noStrike">
                          <a:solidFill>
                            <a:srgbClr val="000000"/>
                          </a:solidFill>
                          <a:latin typeface="Courier New"/>
                        </a:rPr>
                        <a:t>20111201</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427969">
                <a:tc>
                  <a:txBody>
                    <a:bodyPr/>
                    <a:lstStyle/>
                    <a:p>
                      <a:pPr algn="l" rtl="0" fontAlgn="t"/>
                      <a:r>
                        <a:rPr lang="en-US" sz="800" b="1" i="0" u="none" strike="noStrike">
                          <a:solidFill>
                            <a:srgbClr val="000000"/>
                          </a:solidFill>
                          <a:latin typeface="Courier New"/>
                        </a:rPr>
                        <a:t>TO:</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4">
                  <a:txBody>
                    <a:bodyPr/>
                    <a:lstStyle/>
                    <a:p>
                      <a:pPr algn="l" fontAlgn="t"/>
                      <a:r>
                        <a:rPr lang="en-US" sz="800" b="0" i="0" u="none" strike="noStrike">
                          <a:solidFill>
                            <a:srgbClr val="000000"/>
                          </a:solidFill>
                          <a:latin typeface="Courier New"/>
                        </a:rPr>
                        <a:t>20111231</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287896">
                <a:tc gridSpan="8">
                  <a:txBody>
                    <a:bodyPr/>
                    <a:lstStyle/>
                    <a:p>
                      <a:pPr algn="l" rtl="0" fontAlgn="t"/>
                      <a:r>
                        <a:rPr lang="en-US" sz="800" b="1" i="0" u="none" strike="noStrike">
                          <a:solidFill>
                            <a:srgbClr val="000000"/>
                          </a:solidFill>
                          <a:latin typeface="Courier New"/>
                        </a:rPr>
                        <a:t>MODEL</a:t>
                      </a:r>
                    </a:p>
                  </a:txBody>
                  <a:tcPr marL="6745" marR="6745" marT="6745"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l" rtl="0" fontAlgn="t"/>
                      <a:r>
                        <a:rPr lang="en-US" sz="800" b="1" i="0" u="none" strike="noStrike" dirty="0">
                          <a:solidFill>
                            <a:srgbClr val="000000"/>
                          </a:solidFill>
                          <a:latin typeface="Courier New"/>
                        </a:rPr>
                        <a:t>ADMIN NUM</a:t>
                      </a:r>
                    </a:p>
                  </a:txBody>
                  <a:tcPr marL="6745" marR="6745" marT="6745"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2">
                  <a:txBody>
                    <a:bodyPr/>
                    <a:lstStyle/>
                    <a:p>
                      <a:pPr algn="l" rtl="0" fontAlgn="t"/>
                      <a:r>
                        <a:rPr lang="en-US" sz="800" b="1" i="0" u="none" strike="noStrike">
                          <a:solidFill>
                            <a:srgbClr val="000000"/>
                          </a:solidFill>
                          <a:latin typeface="Courier New"/>
                        </a:rPr>
                        <a:t>TYPE DUE</a:t>
                      </a:r>
                    </a:p>
                  </a:txBody>
                  <a:tcPr marL="6745" marR="6745" marT="6745"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rtl="0" fontAlgn="t"/>
                      <a:r>
                        <a:rPr lang="en-US" sz="800" b="1" i="0" u="none" strike="noStrike">
                          <a:solidFill>
                            <a:srgbClr val="000000"/>
                          </a:solidFill>
                          <a:latin typeface="Courier New"/>
                        </a:rPr>
                        <a:t>DATE DUE</a:t>
                      </a:r>
                    </a:p>
                  </a:txBody>
                  <a:tcPr marL="6745" marR="6745" marT="674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6">
                  <a:txBody>
                    <a:bodyPr/>
                    <a:lstStyle/>
                    <a:p>
                      <a:pPr algn="r" rtl="0" fontAlgn="t"/>
                      <a:r>
                        <a:rPr lang="en-US" sz="800" b="1" i="0" u="none" strike="noStrike" dirty="0">
                          <a:solidFill>
                            <a:srgbClr val="000000"/>
                          </a:solidFill>
                          <a:latin typeface="Courier New"/>
                        </a:rPr>
                        <a:t>READING DUE</a:t>
                      </a:r>
                    </a:p>
                  </a:txBody>
                  <a:tcPr marL="6745" marR="6745" marT="6745"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gridSpan="8">
                  <a:txBody>
                    <a:bodyPr/>
                    <a:lstStyle/>
                    <a:p>
                      <a:pPr algn="l" fontAlgn="t"/>
                      <a:r>
                        <a:rPr lang="en-US" sz="800" b="0" i="0" u="none" strike="noStrike">
                          <a:solidFill>
                            <a:srgbClr val="000000"/>
                          </a:solidFill>
                          <a:latin typeface="Courier New"/>
                        </a:rPr>
                        <a:t>M1085A1P2WOW</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l" fontAlgn="t"/>
                      <a:r>
                        <a:rPr lang="en-US" sz="800" b="0" i="0" u="none" strike="noStrike" dirty="0">
                          <a:solidFill>
                            <a:srgbClr val="FF0000"/>
                          </a:solidFill>
                          <a:latin typeface="Courier New"/>
                        </a:rPr>
                        <a:t>F119</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dirty="0">
                        <a:solidFill>
                          <a:srgbClr val="FF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dirty="0">
                          <a:solidFill>
                            <a:srgbClr val="FF0000"/>
                          </a:solidFill>
                          <a:latin typeface="Courier New"/>
                        </a:rPr>
                        <a:t>A</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dirty="0">
                        <a:solidFill>
                          <a:srgbClr val="FF0000"/>
                        </a:solidFill>
                        <a:latin typeface="ARIAL"/>
                      </a:endParaRPr>
                    </a:p>
                  </a:txBody>
                  <a:tcPr marL="6745" marR="6745" marT="6745" marB="0">
                    <a:lnL>
                      <a:noFill/>
                    </a:lnL>
                    <a:lnR>
                      <a:noFill/>
                    </a:lnR>
                    <a:lnT>
                      <a:noFill/>
                    </a:lnT>
                    <a:lnB>
                      <a:noFill/>
                    </a:lnB>
                  </a:tcPr>
                </a:tc>
                <a:tc>
                  <a:txBody>
                    <a:bodyPr/>
                    <a:lstStyle/>
                    <a:p>
                      <a:pPr algn="l" fontAlgn="t"/>
                      <a:r>
                        <a:rPr lang="en-US" sz="800" b="0" i="0" u="none" strike="noStrike" dirty="0">
                          <a:solidFill>
                            <a:srgbClr val="FF0000"/>
                          </a:solidFill>
                          <a:latin typeface="Courier New"/>
                        </a:rPr>
                        <a:t>20111201</a:t>
                      </a:r>
                    </a:p>
                  </a:txBody>
                  <a:tcPr marL="6745" marR="6745" marT="6745" marB="0">
                    <a:lnL>
                      <a:noFill/>
                    </a:lnL>
                    <a:lnR>
                      <a:noFill/>
                    </a:lnR>
                    <a:lnT>
                      <a:noFill/>
                    </a:lnT>
                    <a:lnB>
                      <a:noFill/>
                    </a:lnB>
                  </a:tcPr>
                </a:tc>
                <a:tc>
                  <a:txBody>
                    <a:bodyPr/>
                    <a:lstStyle/>
                    <a:p>
                      <a:pPr algn="l" fontAlgn="t"/>
                      <a:endParaRPr lang="en-US" sz="800" b="0" i="0" u="none" strike="noStrike" dirty="0">
                        <a:solidFill>
                          <a:srgbClr val="FF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dirty="0">
                          <a:solidFill>
                            <a:srgbClr val="FF0000"/>
                          </a:solidFill>
                          <a:latin typeface="Courier New"/>
                        </a:rPr>
                        <a:t>M</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dirty="0">
                        <a:solidFill>
                          <a:srgbClr val="FF0000"/>
                        </a:solidFill>
                        <a:latin typeface="ARIAL"/>
                      </a:endParaRPr>
                    </a:p>
                  </a:txBody>
                  <a:tcPr marL="6745" marR="6745" marT="6745" marB="0">
                    <a:lnL>
                      <a:noFill/>
                    </a:lnL>
                    <a:lnR>
                      <a:noFill/>
                    </a:lnR>
                    <a:lnT>
                      <a:noFill/>
                    </a:lnT>
                    <a:lnB>
                      <a:noFill/>
                    </a:lnB>
                  </a:tcPr>
                </a:tc>
                <a:tc gridSpan="3">
                  <a:txBody>
                    <a:bodyPr/>
                    <a:lstStyle/>
                    <a:p>
                      <a:pPr algn="r" fontAlgn="t"/>
                      <a:r>
                        <a:rPr lang="en-US" sz="800" b="0" i="0" u="none" strike="noStrike" dirty="0">
                          <a:solidFill>
                            <a:srgbClr val="FF0000"/>
                          </a:solidFill>
                          <a:latin typeface="Courier New"/>
                        </a:rPr>
                        <a:t>6202</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dirty="0">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dirty="0">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dirty="0">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gridSpan="8">
                  <a:txBody>
                    <a:bodyPr/>
                    <a:lstStyle/>
                    <a:p>
                      <a:pPr algn="l" fontAlgn="t"/>
                      <a:r>
                        <a:rPr lang="en-US" sz="800" b="0" i="0" u="none" strike="noStrike">
                          <a:solidFill>
                            <a:srgbClr val="000000"/>
                          </a:solidFill>
                          <a:latin typeface="Courier New"/>
                        </a:rPr>
                        <a:t>M1081</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l" fontAlgn="t"/>
                      <a:r>
                        <a:rPr lang="en-US" sz="800" b="0" i="0" u="none" strike="noStrike">
                          <a:solidFill>
                            <a:srgbClr val="000000"/>
                          </a:solidFill>
                          <a:latin typeface="Courier New"/>
                        </a:rPr>
                        <a:t>F134</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a:solidFill>
                            <a:srgbClr val="000000"/>
                          </a:solidFill>
                          <a:latin typeface="Courier New"/>
                        </a:rPr>
                        <a:t>A</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r>
                        <a:rPr lang="en-US" sz="800" b="0" i="0" u="none" strike="noStrike">
                          <a:solidFill>
                            <a:srgbClr val="000000"/>
                          </a:solidFill>
                          <a:latin typeface="Courier New"/>
                        </a:rPr>
                        <a:t>20111201</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a:solidFill>
                            <a:srgbClr val="000000"/>
                          </a:solidFill>
                          <a:latin typeface="Courier New"/>
                        </a:rPr>
                        <a:t>M</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r" fontAlgn="t"/>
                      <a:r>
                        <a:rPr lang="en-US" sz="800" b="0" i="0" u="none" strike="noStrike">
                          <a:solidFill>
                            <a:srgbClr val="000000"/>
                          </a:solidFill>
                          <a:latin typeface="Courier New"/>
                        </a:rPr>
                        <a:t>8917</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gridSpan="8">
                  <a:txBody>
                    <a:bodyPr/>
                    <a:lstStyle/>
                    <a:p>
                      <a:pPr algn="l" fontAlgn="t"/>
                      <a:r>
                        <a:rPr lang="en-US" sz="800" b="0" i="0" u="none" strike="noStrike">
                          <a:solidFill>
                            <a:srgbClr val="000000"/>
                          </a:solidFill>
                          <a:latin typeface="Courier New"/>
                        </a:rPr>
                        <a:t>M1093A1WOW</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l" fontAlgn="t"/>
                      <a:r>
                        <a:rPr lang="en-US" sz="800" b="0" i="0" u="none" strike="noStrike">
                          <a:solidFill>
                            <a:srgbClr val="000000"/>
                          </a:solidFill>
                          <a:latin typeface="Courier New"/>
                        </a:rPr>
                        <a:t>F312</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dirty="0">
                          <a:solidFill>
                            <a:srgbClr val="000000"/>
                          </a:solidFill>
                          <a:latin typeface="Courier New"/>
                        </a:rPr>
                        <a:t>A</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r>
                        <a:rPr lang="en-US" sz="800" b="0" i="0" u="none" strike="noStrike">
                          <a:solidFill>
                            <a:srgbClr val="000000"/>
                          </a:solidFill>
                          <a:latin typeface="Courier New"/>
                        </a:rPr>
                        <a:t>20111203</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a:solidFill>
                            <a:srgbClr val="000000"/>
                          </a:solidFill>
                          <a:latin typeface="Courier New"/>
                        </a:rPr>
                        <a:t>M</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r" fontAlgn="t"/>
                      <a:r>
                        <a:rPr lang="en-US" sz="800" b="0" i="0" u="none" strike="noStrike">
                          <a:solidFill>
                            <a:srgbClr val="000000"/>
                          </a:solidFill>
                          <a:latin typeface="Courier New"/>
                        </a:rPr>
                        <a:t>8892</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gridSpan="8">
                  <a:txBody>
                    <a:bodyPr/>
                    <a:lstStyle/>
                    <a:p>
                      <a:pPr algn="l" fontAlgn="t"/>
                      <a:r>
                        <a:rPr lang="en-US" sz="800" b="0" i="0" u="none" strike="noStrike">
                          <a:solidFill>
                            <a:srgbClr val="000000"/>
                          </a:solidFill>
                          <a:latin typeface="Courier New"/>
                        </a:rPr>
                        <a:t>M500</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l" fontAlgn="t"/>
                      <a:r>
                        <a:rPr lang="en-US" sz="800" b="0" i="0" u="none" strike="noStrike">
                          <a:solidFill>
                            <a:srgbClr val="000000"/>
                          </a:solidFill>
                          <a:latin typeface="Courier New"/>
                        </a:rPr>
                        <a:t>F12G01</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dirty="0">
                          <a:solidFill>
                            <a:srgbClr val="000000"/>
                          </a:solidFill>
                          <a:latin typeface="Courier New"/>
                        </a:rPr>
                        <a:t>Q</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r>
                        <a:rPr lang="en-US" sz="800" b="0" i="0" u="none" strike="noStrike">
                          <a:solidFill>
                            <a:srgbClr val="000000"/>
                          </a:solidFill>
                          <a:latin typeface="Courier New"/>
                        </a:rPr>
                        <a:t>20111206</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r" fontAlgn="t"/>
                      <a:r>
                        <a:rPr lang="en-US" sz="800" b="0" i="0" u="none" strike="noStrike">
                          <a:solidFill>
                            <a:srgbClr val="000000"/>
                          </a:solidFill>
                          <a:latin typeface="Courier New"/>
                        </a:rPr>
                        <a:t>0</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gridSpan="8">
                  <a:txBody>
                    <a:bodyPr/>
                    <a:lstStyle/>
                    <a:p>
                      <a:pPr algn="l" fontAlgn="t"/>
                      <a:r>
                        <a:rPr lang="en-US" sz="800" b="0" i="0" u="none" strike="noStrike">
                          <a:solidFill>
                            <a:srgbClr val="000000"/>
                          </a:solidFill>
                          <a:latin typeface="Courier New"/>
                        </a:rPr>
                        <a:t>M500</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l" fontAlgn="t"/>
                      <a:r>
                        <a:rPr lang="en-US" sz="800" b="0" i="0" u="none" strike="noStrike">
                          <a:solidFill>
                            <a:srgbClr val="000000"/>
                          </a:solidFill>
                          <a:latin typeface="Courier New"/>
                        </a:rPr>
                        <a:t>F12G02</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a:solidFill>
                            <a:srgbClr val="000000"/>
                          </a:solidFill>
                          <a:latin typeface="Courier New"/>
                        </a:rPr>
                        <a:t>Q</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r>
                        <a:rPr lang="en-US" sz="800" b="0" i="0" u="none" strike="noStrike">
                          <a:solidFill>
                            <a:srgbClr val="000000"/>
                          </a:solidFill>
                          <a:latin typeface="Courier New"/>
                        </a:rPr>
                        <a:t>20111206</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r" fontAlgn="t"/>
                      <a:r>
                        <a:rPr lang="en-US" sz="800" b="0" i="0" u="none" strike="noStrike">
                          <a:solidFill>
                            <a:srgbClr val="000000"/>
                          </a:solidFill>
                          <a:latin typeface="Courier New"/>
                        </a:rPr>
                        <a:t>0</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gridSpan="8">
                  <a:txBody>
                    <a:bodyPr/>
                    <a:lstStyle/>
                    <a:p>
                      <a:pPr algn="l" fontAlgn="t"/>
                      <a:r>
                        <a:rPr lang="en-US" sz="800" b="0" i="0" u="none" strike="noStrike">
                          <a:solidFill>
                            <a:srgbClr val="000000"/>
                          </a:solidFill>
                          <a:latin typeface="Courier New"/>
                        </a:rPr>
                        <a:t>M240B</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l" fontAlgn="t"/>
                      <a:r>
                        <a:rPr lang="en-US" sz="800" b="0" i="0" u="none" strike="noStrike">
                          <a:solidFill>
                            <a:srgbClr val="000000"/>
                          </a:solidFill>
                          <a:latin typeface="Courier New"/>
                        </a:rPr>
                        <a:t>F240B01</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a:solidFill>
                            <a:srgbClr val="000000"/>
                          </a:solidFill>
                          <a:latin typeface="Courier New"/>
                        </a:rPr>
                        <a:t>Q</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r>
                        <a:rPr lang="en-US" sz="800" b="0" i="0" u="none" strike="noStrike">
                          <a:solidFill>
                            <a:srgbClr val="000000"/>
                          </a:solidFill>
                          <a:latin typeface="Courier New"/>
                        </a:rPr>
                        <a:t>20111206</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r" fontAlgn="t"/>
                      <a:r>
                        <a:rPr lang="en-US" sz="800" b="0" i="0" u="none" strike="noStrike">
                          <a:solidFill>
                            <a:srgbClr val="000000"/>
                          </a:solidFill>
                          <a:latin typeface="Courier New"/>
                        </a:rPr>
                        <a:t>0</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gridSpan="8">
                  <a:txBody>
                    <a:bodyPr/>
                    <a:lstStyle/>
                    <a:p>
                      <a:pPr algn="l" fontAlgn="t"/>
                      <a:r>
                        <a:rPr lang="en-US" sz="800" b="0" i="0" u="none" strike="noStrike">
                          <a:solidFill>
                            <a:srgbClr val="000000"/>
                          </a:solidFill>
                          <a:latin typeface="Courier New"/>
                        </a:rPr>
                        <a:t>M240B</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l" fontAlgn="t"/>
                      <a:r>
                        <a:rPr lang="en-US" sz="800" b="0" i="0" u="none" strike="noStrike">
                          <a:solidFill>
                            <a:srgbClr val="000000"/>
                          </a:solidFill>
                          <a:latin typeface="Courier New"/>
                        </a:rPr>
                        <a:t>F240B02</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a:solidFill>
                            <a:srgbClr val="000000"/>
                          </a:solidFill>
                          <a:latin typeface="Courier New"/>
                        </a:rPr>
                        <a:t>Q</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r>
                        <a:rPr lang="en-US" sz="800" b="0" i="0" u="none" strike="noStrike">
                          <a:solidFill>
                            <a:srgbClr val="000000"/>
                          </a:solidFill>
                          <a:latin typeface="Courier New"/>
                        </a:rPr>
                        <a:t>20111206</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r" fontAlgn="t"/>
                      <a:r>
                        <a:rPr lang="en-US" sz="800" b="0" i="0" u="none" strike="noStrike">
                          <a:solidFill>
                            <a:srgbClr val="000000"/>
                          </a:solidFill>
                          <a:latin typeface="Courier New"/>
                        </a:rPr>
                        <a:t>0</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gridSpan="8">
                  <a:txBody>
                    <a:bodyPr/>
                    <a:lstStyle/>
                    <a:p>
                      <a:pPr algn="l" fontAlgn="t"/>
                      <a:r>
                        <a:rPr lang="en-US" sz="800" b="0" i="0" u="none" strike="noStrike">
                          <a:solidFill>
                            <a:srgbClr val="000000"/>
                          </a:solidFill>
                          <a:latin typeface="Courier New"/>
                        </a:rPr>
                        <a:t>M240B</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dirty="0">
                        <a:solidFill>
                          <a:srgbClr val="000000"/>
                        </a:solidFill>
                        <a:latin typeface="ARIAL"/>
                      </a:endParaRPr>
                    </a:p>
                  </a:txBody>
                  <a:tcPr marL="6745" marR="6745" marT="6745" marB="0">
                    <a:lnL>
                      <a:noFill/>
                    </a:lnL>
                    <a:lnR>
                      <a:noFill/>
                    </a:lnR>
                    <a:lnT>
                      <a:noFill/>
                    </a:lnT>
                    <a:lnB>
                      <a:noFill/>
                    </a:lnB>
                  </a:tcPr>
                </a:tc>
                <a:tc gridSpan="3">
                  <a:txBody>
                    <a:bodyPr/>
                    <a:lstStyle/>
                    <a:p>
                      <a:pPr algn="l" fontAlgn="t"/>
                      <a:r>
                        <a:rPr lang="en-US" sz="800" b="0" i="0" u="none" strike="noStrike">
                          <a:solidFill>
                            <a:srgbClr val="000000"/>
                          </a:solidFill>
                          <a:latin typeface="Courier New"/>
                        </a:rPr>
                        <a:t>F240B03</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a:solidFill>
                            <a:srgbClr val="000000"/>
                          </a:solidFill>
                          <a:latin typeface="Courier New"/>
                        </a:rPr>
                        <a:t>Q</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r>
                        <a:rPr lang="en-US" sz="800" b="0" i="0" u="none" strike="noStrike">
                          <a:solidFill>
                            <a:srgbClr val="000000"/>
                          </a:solidFill>
                          <a:latin typeface="Courier New"/>
                        </a:rPr>
                        <a:t>20111206</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r" fontAlgn="t"/>
                      <a:r>
                        <a:rPr lang="en-US" sz="800" b="0" i="0" u="none" strike="noStrike">
                          <a:solidFill>
                            <a:srgbClr val="000000"/>
                          </a:solidFill>
                          <a:latin typeface="Courier New"/>
                        </a:rPr>
                        <a:t>0</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gridSpan="8">
                  <a:txBody>
                    <a:bodyPr/>
                    <a:lstStyle/>
                    <a:p>
                      <a:pPr algn="l" fontAlgn="t"/>
                      <a:r>
                        <a:rPr lang="en-US" sz="800" b="0" i="0" u="none" strike="noStrike">
                          <a:solidFill>
                            <a:srgbClr val="000000"/>
                          </a:solidFill>
                          <a:latin typeface="Courier New"/>
                        </a:rPr>
                        <a:t>M240B</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l" fontAlgn="t"/>
                      <a:r>
                        <a:rPr lang="en-US" sz="800" b="0" i="0" u="none" strike="noStrike">
                          <a:solidFill>
                            <a:srgbClr val="000000"/>
                          </a:solidFill>
                          <a:latin typeface="Courier New"/>
                        </a:rPr>
                        <a:t>F240B04</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a:solidFill>
                            <a:srgbClr val="000000"/>
                          </a:solidFill>
                          <a:latin typeface="Courier New"/>
                        </a:rPr>
                        <a:t>Q</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r>
                        <a:rPr lang="en-US" sz="800" b="0" i="0" u="none" strike="noStrike">
                          <a:solidFill>
                            <a:srgbClr val="000000"/>
                          </a:solidFill>
                          <a:latin typeface="Courier New"/>
                        </a:rPr>
                        <a:t>20111206</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r" fontAlgn="t"/>
                      <a:r>
                        <a:rPr lang="en-US" sz="800" b="0" i="0" u="none" strike="noStrike">
                          <a:solidFill>
                            <a:srgbClr val="000000"/>
                          </a:solidFill>
                          <a:latin typeface="Courier New"/>
                        </a:rPr>
                        <a:t>0</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gridSpan="8">
                  <a:txBody>
                    <a:bodyPr/>
                    <a:lstStyle/>
                    <a:p>
                      <a:pPr algn="l" fontAlgn="t"/>
                      <a:r>
                        <a:rPr lang="en-US" sz="800" b="0" i="0" u="none" strike="noStrike">
                          <a:solidFill>
                            <a:srgbClr val="000000"/>
                          </a:solidFill>
                          <a:latin typeface="Courier New"/>
                        </a:rPr>
                        <a:t>M240B</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l" fontAlgn="t"/>
                      <a:r>
                        <a:rPr lang="en-US" sz="800" b="0" i="0" u="none" strike="noStrike">
                          <a:solidFill>
                            <a:srgbClr val="000000"/>
                          </a:solidFill>
                          <a:latin typeface="Courier New"/>
                        </a:rPr>
                        <a:t>F240B05</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a:solidFill>
                            <a:srgbClr val="000000"/>
                          </a:solidFill>
                          <a:latin typeface="Courier New"/>
                        </a:rPr>
                        <a:t>Q</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r>
                        <a:rPr lang="en-US" sz="800" b="0" i="0" u="none" strike="noStrike">
                          <a:solidFill>
                            <a:srgbClr val="000000"/>
                          </a:solidFill>
                          <a:latin typeface="Courier New"/>
                        </a:rPr>
                        <a:t>20111206</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r" fontAlgn="t"/>
                      <a:r>
                        <a:rPr lang="en-US" sz="800" b="0" i="0" u="none" strike="noStrike">
                          <a:solidFill>
                            <a:srgbClr val="000000"/>
                          </a:solidFill>
                          <a:latin typeface="Courier New"/>
                        </a:rPr>
                        <a:t>0</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gridSpan="8">
                  <a:txBody>
                    <a:bodyPr/>
                    <a:lstStyle/>
                    <a:p>
                      <a:pPr algn="l" fontAlgn="t"/>
                      <a:r>
                        <a:rPr lang="en-US" sz="800" b="0" i="0" u="none" strike="noStrike">
                          <a:solidFill>
                            <a:srgbClr val="000000"/>
                          </a:solidFill>
                          <a:latin typeface="Courier New"/>
                        </a:rPr>
                        <a:t>M240B</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l" fontAlgn="t"/>
                      <a:r>
                        <a:rPr lang="en-US" sz="800" b="0" i="0" u="none" strike="noStrike">
                          <a:solidFill>
                            <a:srgbClr val="000000"/>
                          </a:solidFill>
                          <a:latin typeface="Courier New"/>
                        </a:rPr>
                        <a:t>F240B06</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a:solidFill>
                            <a:srgbClr val="000000"/>
                          </a:solidFill>
                          <a:latin typeface="Courier New"/>
                        </a:rPr>
                        <a:t>Q</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r>
                        <a:rPr lang="en-US" sz="800" b="0" i="0" u="none" strike="noStrike">
                          <a:solidFill>
                            <a:srgbClr val="000000"/>
                          </a:solidFill>
                          <a:latin typeface="Courier New"/>
                        </a:rPr>
                        <a:t>20111206</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r" fontAlgn="t"/>
                      <a:r>
                        <a:rPr lang="en-US" sz="800" b="0" i="0" u="none" strike="noStrike">
                          <a:solidFill>
                            <a:srgbClr val="000000"/>
                          </a:solidFill>
                          <a:latin typeface="Courier New"/>
                        </a:rPr>
                        <a:t>0</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r>
              <a:tr h="147822">
                <a:tc gridSpan="8">
                  <a:txBody>
                    <a:bodyPr/>
                    <a:lstStyle/>
                    <a:p>
                      <a:pPr algn="l" fontAlgn="t"/>
                      <a:r>
                        <a:rPr lang="en-US" sz="800" b="0" i="0" u="none" strike="noStrike">
                          <a:solidFill>
                            <a:srgbClr val="000000"/>
                          </a:solidFill>
                          <a:latin typeface="Courier New"/>
                        </a:rPr>
                        <a:t>M240B</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l" fontAlgn="t"/>
                      <a:r>
                        <a:rPr lang="en-US" sz="800" b="0" i="0" u="none" strike="noStrike">
                          <a:solidFill>
                            <a:srgbClr val="000000"/>
                          </a:solidFill>
                          <a:latin typeface="Courier New"/>
                        </a:rPr>
                        <a:t>F240B07</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2">
                  <a:txBody>
                    <a:bodyPr/>
                    <a:lstStyle/>
                    <a:p>
                      <a:pPr algn="l" fontAlgn="t"/>
                      <a:r>
                        <a:rPr lang="en-US" sz="800" b="0" i="0" u="none" strike="noStrike">
                          <a:solidFill>
                            <a:srgbClr val="000000"/>
                          </a:solidFill>
                          <a:latin typeface="Courier New"/>
                        </a:rPr>
                        <a:t>Q</a:t>
                      </a:r>
                    </a:p>
                  </a:txBody>
                  <a:tcPr marL="6745" marR="6745" marT="6745" marB="0">
                    <a:lnL>
                      <a:noFill/>
                    </a:lnL>
                    <a:lnR>
                      <a:noFill/>
                    </a:lnR>
                    <a:lnT>
                      <a:noFill/>
                    </a:lnT>
                    <a:lnB>
                      <a:noFill/>
                    </a:lnB>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r>
                        <a:rPr lang="en-US" sz="800" b="0" i="0" u="none" strike="noStrike">
                          <a:solidFill>
                            <a:srgbClr val="000000"/>
                          </a:solidFill>
                          <a:latin typeface="Courier New"/>
                        </a:rPr>
                        <a:t>20111206</a:t>
                      </a: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gridSpan="3">
                  <a:txBody>
                    <a:bodyPr/>
                    <a:lstStyle/>
                    <a:p>
                      <a:pPr algn="r" fontAlgn="t"/>
                      <a:r>
                        <a:rPr lang="en-US" sz="800" b="0" i="0" u="none" strike="noStrike">
                          <a:solidFill>
                            <a:srgbClr val="000000"/>
                          </a:solidFill>
                          <a:latin typeface="Courier New"/>
                        </a:rPr>
                        <a:t>0</a:t>
                      </a:r>
                    </a:p>
                  </a:txBody>
                  <a:tcPr marL="6745" marR="6745" marT="6745"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a:solidFill>
                          <a:srgbClr val="000000"/>
                        </a:solidFill>
                        <a:latin typeface="ARIAL"/>
                      </a:endParaRPr>
                    </a:p>
                  </a:txBody>
                  <a:tcPr marL="6745" marR="6745" marT="6745" marB="0">
                    <a:lnL>
                      <a:noFill/>
                    </a:lnL>
                    <a:lnR>
                      <a:noFill/>
                    </a:lnR>
                    <a:lnT>
                      <a:noFill/>
                    </a:lnT>
                    <a:lnB>
                      <a:noFill/>
                    </a:lnB>
                  </a:tcPr>
                </a:tc>
                <a:tc>
                  <a:txBody>
                    <a:bodyPr/>
                    <a:lstStyle/>
                    <a:p>
                      <a:pPr algn="l" fontAlgn="t"/>
                      <a:endParaRPr lang="en-US" sz="800" b="0" i="0" u="none" strike="noStrike" dirty="0">
                        <a:solidFill>
                          <a:srgbClr val="000000"/>
                        </a:solidFill>
                        <a:latin typeface="ARIAL"/>
                      </a:endParaRPr>
                    </a:p>
                  </a:txBody>
                  <a:tcPr marL="6745" marR="6745" marT="6745" marB="0">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829345" y="659219"/>
          <a:ext cx="7524541" cy="5753455"/>
        </p:xfrm>
        <a:graphic>
          <a:graphicData uri="http://schemas.openxmlformats.org/drawingml/2006/table">
            <a:tbl>
              <a:tblPr/>
              <a:tblGrid>
                <a:gridCol w="346255"/>
                <a:gridCol w="73449"/>
                <a:gridCol w="83940"/>
                <a:gridCol w="83940"/>
                <a:gridCol w="83940"/>
                <a:gridCol w="83940"/>
                <a:gridCol w="53839"/>
                <a:gridCol w="335762"/>
                <a:gridCol w="83940"/>
                <a:gridCol w="167881"/>
                <a:gridCol w="83940"/>
                <a:gridCol w="167881"/>
                <a:gridCol w="115418"/>
                <a:gridCol w="136404"/>
                <a:gridCol w="73449"/>
                <a:gridCol w="94433"/>
                <a:gridCol w="83940"/>
                <a:gridCol w="335762"/>
                <a:gridCol w="157388"/>
                <a:gridCol w="346255"/>
                <a:gridCol w="83940"/>
                <a:gridCol w="83940"/>
                <a:gridCol w="304283"/>
                <a:gridCol w="115418"/>
                <a:gridCol w="83940"/>
                <a:gridCol w="83940"/>
                <a:gridCol w="167881"/>
                <a:gridCol w="335762"/>
                <a:gridCol w="73449"/>
                <a:gridCol w="94433"/>
                <a:gridCol w="157388"/>
                <a:gridCol w="115418"/>
                <a:gridCol w="146895"/>
                <a:gridCol w="73449"/>
                <a:gridCol w="94433"/>
                <a:gridCol w="83940"/>
                <a:gridCol w="83940"/>
                <a:gridCol w="167881"/>
                <a:gridCol w="83940"/>
                <a:gridCol w="388225"/>
                <a:gridCol w="335762"/>
                <a:gridCol w="73449"/>
                <a:gridCol w="136404"/>
                <a:gridCol w="83940"/>
                <a:gridCol w="83940"/>
                <a:gridCol w="73449"/>
                <a:gridCol w="94433"/>
                <a:gridCol w="199359"/>
                <a:gridCol w="115418"/>
                <a:gridCol w="167881"/>
                <a:gridCol w="94433"/>
                <a:gridCol w="178373"/>
                <a:gridCol w="73449"/>
              </a:tblGrid>
              <a:tr h="211270">
                <a:tc gridSpan="53">
                  <a:txBody>
                    <a:bodyPr/>
                    <a:lstStyle/>
                    <a:p>
                      <a:pPr algn="ctr" rtl="0" fontAlgn="t"/>
                      <a:r>
                        <a:rPr lang="en-US" sz="1000" b="1" i="0" u="none" strike="noStrike" dirty="0">
                          <a:solidFill>
                            <a:srgbClr val="000000"/>
                          </a:solidFill>
                          <a:latin typeface="Courier New"/>
                        </a:rPr>
                        <a:t>EQUIPMENT DATA</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890">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11270">
                <a:tc gridSpan="6">
                  <a:txBody>
                    <a:bodyPr/>
                    <a:lstStyle/>
                    <a:p>
                      <a:pPr algn="l" rtl="0" fontAlgn="t"/>
                      <a:r>
                        <a:rPr lang="en-US" sz="800" b="1" i="0" u="none" strike="noStrike">
                          <a:solidFill>
                            <a:srgbClr val="FF0000"/>
                          </a:solidFill>
                          <a:latin typeface="Courier New"/>
                        </a:rPr>
                        <a:t>ADMIN NUM:</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FF0000"/>
                        </a:solidFill>
                        <a:latin typeface="ARIAL"/>
                      </a:endParaRPr>
                    </a:p>
                  </a:txBody>
                  <a:tcPr marL="9457" marR="9457" marT="9457" marB="0">
                    <a:lnL>
                      <a:noFill/>
                    </a:lnL>
                    <a:lnR>
                      <a:noFill/>
                    </a:lnR>
                    <a:lnT>
                      <a:noFill/>
                    </a:lnT>
                    <a:lnB>
                      <a:noFill/>
                    </a:lnB>
                  </a:tcPr>
                </a:tc>
                <a:tc gridSpan="13">
                  <a:txBody>
                    <a:bodyPr/>
                    <a:lstStyle/>
                    <a:p>
                      <a:pPr algn="l" fontAlgn="t"/>
                      <a:r>
                        <a:rPr lang="en-US" sz="800" b="0" i="0" u="none" strike="noStrike" dirty="0">
                          <a:solidFill>
                            <a:srgbClr val="FF0000"/>
                          </a:solidFill>
                          <a:latin typeface="Courier New"/>
                        </a:rPr>
                        <a:t>F119</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9">
                  <a:txBody>
                    <a:bodyPr/>
                    <a:lstStyle/>
                    <a:p>
                      <a:pPr algn="l" rtl="0" fontAlgn="t"/>
                      <a:r>
                        <a:rPr lang="en-US" sz="800" b="1" i="0" u="none" strike="noStrike">
                          <a:solidFill>
                            <a:srgbClr val="000000"/>
                          </a:solidFill>
                          <a:latin typeface="Courier New"/>
                        </a:rPr>
                        <a:t>EQUIP SERIAL NUM:</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16">
                  <a:txBody>
                    <a:bodyPr/>
                    <a:lstStyle/>
                    <a:p>
                      <a:pPr algn="l" fontAlgn="t"/>
                      <a:r>
                        <a:rPr lang="en-US" sz="800" b="0" i="0" u="none" strike="noStrike">
                          <a:solidFill>
                            <a:srgbClr val="000000"/>
                          </a:solidFill>
                          <a:latin typeface="Courier New"/>
                        </a:rPr>
                        <a:t>P-D709411EHBW</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890">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00890">
                <a:tc gridSpan="6">
                  <a:txBody>
                    <a:bodyPr/>
                    <a:lstStyle/>
                    <a:p>
                      <a:pPr algn="l" rtl="0" fontAlgn="t"/>
                      <a:r>
                        <a:rPr lang="en-US" sz="800" b="1" i="0" u="none" strike="noStrike">
                          <a:solidFill>
                            <a:srgbClr val="000000"/>
                          </a:solidFill>
                          <a:latin typeface="Courier New"/>
                        </a:rPr>
                        <a:t>MODEL:</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13">
                  <a:txBody>
                    <a:bodyPr/>
                    <a:lstStyle/>
                    <a:p>
                      <a:pPr algn="l" fontAlgn="t"/>
                      <a:r>
                        <a:rPr lang="en-US" sz="800" b="0" i="0" u="none" strike="noStrike">
                          <a:solidFill>
                            <a:srgbClr val="000000"/>
                          </a:solidFill>
                          <a:latin typeface="Courier New"/>
                        </a:rPr>
                        <a:t>M1085A1P2WOW</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9">
                  <a:txBody>
                    <a:bodyPr/>
                    <a:lstStyle/>
                    <a:p>
                      <a:pPr algn="l" rtl="0" fontAlgn="t"/>
                      <a:r>
                        <a:rPr lang="en-US" sz="800" b="1" i="0" u="none" strike="noStrike">
                          <a:solidFill>
                            <a:srgbClr val="000000"/>
                          </a:solidFill>
                          <a:latin typeface="Courier New"/>
                        </a:rPr>
                        <a:t>REGISTRATION NUM:</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16">
                  <a:txBody>
                    <a:bodyPr/>
                    <a:lstStyle/>
                    <a:p>
                      <a:pPr algn="l" fontAlgn="t"/>
                      <a:r>
                        <a:rPr lang="en-US" sz="800" b="0" i="0" u="none" strike="noStrike">
                          <a:solidFill>
                            <a:srgbClr val="000000"/>
                          </a:solidFill>
                          <a:latin typeface="Courier New"/>
                        </a:rPr>
                        <a:t>NL26RA</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890">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314381">
                <a:tc gridSpan="6">
                  <a:txBody>
                    <a:bodyPr/>
                    <a:lstStyle/>
                    <a:p>
                      <a:pPr algn="l" rtl="0" fontAlgn="t"/>
                      <a:r>
                        <a:rPr lang="en-US" sz="800" b="1" i="0" u="none" strike="noStrike">
                          <a:solidFill>
                            <a:srgbClr val="000000"/>
                          </a:solidFill>
                          <a:latin typeface="Courier New"/>
                        </a:rPr>
                        <a:t>EQUIP NOUN:</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13">
                  <a:txBody>
                    <a:bodyPr/>
                    <a:lstStyle/>
                    <a:p>
                      <a:pPr algn="l" fontAlgn="t"/>
                      <a:r>
                        <a:rPr lang="en-US" sz="800" b="0" i="0" u="none" strike="noStrike" dirty="0">
                          <a:solidFill>
                            <a:srgbClr val="000000"/>
                          </a:solidFill>
                          <a:latin typeface="Courier New"/>
                        </a:rPr>
                        <a:t>TRK CARGO LWB</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9">
                  <a:txBody>
                    <a:bodyPr/>
                    <a:lstStyle/>
                    <a:p>
                      <a:pPr algn="l" rtl="0" fontAlgn="t"/>
                      <a:r>
                        <a:rPr lang="en-US" sz="800" b="1" i="0" u="none" strike="noStrike">
                          <a:solidFill>
                            <a:srgbClr val="000000"/>
                          </a:solidFill>
                          <a:latin typeface="Courier New"/>
                        </a:rPr>
                        <a:t>EQUIP READY CDE:</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7">
                  <a:txBody>
                    <a:bodyPr/>
                    <a:lstStyle/>
                    <a:p>
                      <a:pPr algn="l" fontAlgn="t"/>
                      <a:r>
                        <a:rPr lang="en-US" sz="800" b="0" i="0" u="none" strike="noStrike">
                          <a:solidFill>
                            <a:srgbClr val="000000"/>
                          </a:solidFill>
                          <a:latin typeface="Courier New"/>
                        </a:rPr>
                        <a:t>A</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00890">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dirty="0">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00890">
                <a:tc gridSpan="6">
                  <a:txBody>
                    <a:bodyPr/>
                    <a:lstStyle/>
                    <a:p>
                      <a:pPr algn="l" rtl="0" fontAlgn="t"/>
                      <a:r>
                        <a:rPr lang="en-US" sz="800" b="1" i="0" u="none" strike="noStrike">
                          <a:solidFill>
                            <a:srgbClr val="000000"/>
                          </a:solidFill>
                          <a:latin typeface="Courier New"/>
                        </a:rPr>
                        <a:t>EQUIP NSN:</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13">
                  <a:txBody>
                    <a:bodyPr/>
                    <a:lstStyle/>
                    <a:p>
                      <a:pPr algn="l" fontAlgn="t"/>
                      <a:r>
                        <a:rPr lang="en-US" sz="800" b="0" i="0" u="none" strike="noStrike">
                          <a:solidFill>
                            <a:srgbClr val="000000"/>
                          </a:solidFill>
                          <a:latin typeface="Courier New"/>
                        </a:rPr>
                        <a:t>2320015527773</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9">
                  <a:txBody>
                    <a:bodyPr/>
                    <a:lstStyle/>
                    <a:p>
                      <a:pPr algn="l" rtl="0" fontAlgn="t"/>
                      <a:r>
                        <a:rPr lang="en-US" sz="800" b="1" i="0" u="none" strike="noStrike">
                          <a:solidFill>
                            <a:srgbClr val="000000"/>
                          </a:solidFill>
                          <a:latin typeface="Courier New"/>
                        </a:rPr>
                        <a:t>TYPE INSPECTION:</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16">
                  <a:txBody>
                    <a:bodyPr/>
                    <a:lstStyle/>
                    <a:p>
                      <a:pPr algn="l" fontAlgn="t"/>
                      <a:r>
                        <a:rPr lang="en-US" sz="800" b="0" i="0" u="none" strike="noStrike">
                          <a:solidFill>
                            <a:srgbClr val="000000"/>
                          </a:solidFill>
                          <a:latin typeface="Courier New"/>
                        </a:rPr>
                        <a:t>D</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890">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11270">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9">
                  <a:txBody>
                    <a:bodyPr/>
                    <a:lstStyle/>
                    <a:p>
                      <a:pPr algn="l" rtl="0" fontAlgn="t"/>
                      <a:r>
                        <a:rPr lang="en-US" sz="800" b="1" i="0" u="none" strike="noStrike">
                          <a:solidFill>
                            <a:srgbClr val="000000"/>
                          </a:solidFill>
                          <a:latin typeface="Courier New"/>
                        </a:rPr>
                        <a:t>CURRENT READING:</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r>
                        <a:rPr lang="en-US" sz="800" b="0" i="0" u="none" strike="noStrike">
                          <a:solidFill>
                            <a:srgbClr val="000000"/>
                          </a:solidFill>
                          <a:latin typeface="Courier New"/>
                        </a:rPr>
                        <a:t>M</a:t>
                      </a: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5">
                  <a:txBody>
                    <a:bodyPr/>
                    <a:lstStyle/>
                    <a:p>
                      <a:pPr algn="l" fontAlgn="t"/>
                      <a:r>
                        <a:rPr lang="en-US" sz="800" b="0" i="0" u="none" strike="noStrike">
                          <a:solidFill>
                            <a:srgbClr val="000000"/>
                          </a:solidFill>
                          <a:latin typeface="Courier New"/>
                        </a:rPr>
                        <a:t>3,667</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81693">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00890">
                <a:tc gridSpan="14">
                  <a:txBody>
                    <a:bodyPr/>
                    <a:lstStyle/>
                    <a:p>
                      <a:pPr algn="l" rtl="0" fontAlgn="t"/>
                      <a:r>
                        <a:rPr lang="en-US" sz="800" b="1" i="0" u="none" strike="noStrike">
                          <a:solidFill>
                            <a:srgbClr val="000000"/>
                          </a:solidFill>
                          <a:latin typeface="Courier New"/>
                        </a:rPr>
                        <a:t>NUMBER</a:t>
                      </a:r>
                    </a:p>
                  </a:txBody>
                  <a:tcPr marL="9457" marR="9457" marT="9457"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7">
                  <a:txBody>
                    <a:bodyPr/>
                    <a:lstStyle/>
                    <a:p>
                      <a:pPr algn="l" rtl="0" fontAlgn="t"/>
                      <a:r>
                        <a:rPr lang="en-US" sz="800" b="1" i="0" u="none" strike="noStrike">
                          <a:solidFill>
                            <a:srgbClr val="000000"/>
                          </a:solidFill>
                          <a:latin typeface="Courier New"/>
                        </a:rPr>
                        <a:t>DATE</a:t>
                      </a:r>
                    </a:p>
                  </a:txBody>
                  <a:tcPr marL="9457" marR="9457" marT="9457"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10">
                  <a:txBody>
                    <a:bodyPr/>
                    <a:lstStyle/>
                    <a:p>
                      <a:pPr algn="l" rtl="0" fontAlgn="t"/>
                      <a:r>
                        <a:rPr lang="en-US" sz="800" b="1" i="0" u="none" strike="noStrike">
                          <a:solidFill>
                            <a:srgbClr val="000000"/>
                          </a:solidFill>
                          <a:latin typeface="Courier New"/>
                        </a:rPr>
                        <a:t>CHANGE NUMBER</a:t>
                      </a:r>
                    </a:p>
                  </a:txBody>
                  <a:tcPr marL="9457" marR="9457" marT="9457"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00890">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dirty="0">
                        <a:solidFill>
                          <a:srgbClr val="000000"/>
                        </a:solidFill>
                        <a:latin typeface="ARIAL"/>
                      </a:endParaRPr>
                    </a:p>
                  </a:txBody>
                  <a:tcPr marL="9457" marR="9457" marT="9457" marB="0">
                    <a:lnL>
                      <a:noFill/>
                    </a:lnL>
                    <a:lnR>
                      <a:noFill/>
                    </a:lnR>
                    <a:lnT>
                      <a:noFill/>
                    </a:lnT>
                    <a:lnB>
                      <a:noFill/>
                    </a:lnB>
                  </a:tcPr>
                </a:tc>
              </a:tr>
              <a:tr h="211270">
                <a:tc gridSpan="14">
                  <a:txBody>
                    <a:bodyPr/>
                    <a:lstStyle/>
                    <a:p>
                      <a:pPr algn="l" fontAlgn="t"/>
                      <a:r>
                        <a:rPr lang="en-US" sz="800" b="0" i="0" u="none" strike="noStrike">
                          <a:solidFill>
                            <a:srgbClr val="000000"/>
                          </a:solidFill>
                          <a:latin typeface="Courier New"/>
                        </a:rPr>
                        <a:t>TM 9-2320-333-10-1</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7">
                  <a:txBody>
                    <a:bodyPr/>
                    <a:lstStyle/>
                    <a:p>
                      <a:pPr algn="l" fontAlgn="t"/>
                      <a:r>
                        <a:rPr lang="en-US" sz="800" b="0" i="0" u="none" strike="noStrike">
                          <a:solidFill>
                            <a:srgbClr val="000000"/>
                          </a:solidFill>
                          <a:latin typeface="Courier New"/>
                        </a:rPr>
                        <a:t>01/10</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00890">
                <a:tc gridSpan="14">
                  <a:txBody>
                    <a:bodyPr/>
                    <a:lstStyle/>
                    <a:p>
                      <a:pPr algn="l" fontAlgn="t"/>
                      <a:r>
                        <a:rPr lang="en-US" sz="800" b="0" i="0" u="none" strike="noStrike">
                          <a:solidFill>
                            <a:srgbClr val="000000"/>
                          </a:solidFill>
                          <a:latin typeface="Courier New"/>
                        </a:rPr>
                        <a:t>TM 9-2320-333-10-2</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7">
                  <a:txBody>
                    <a:bodyPr/>
                    <a:lstStyle/>
                    <a:p>
                      <a:pPr algn="l" fontAlgn="t"/>
                      <a:r>
                        <a:rPr lang="en-US" sz="800" b="0" i="0" u="none" strike="noStrike">
                          <a:solidFill>
                            <a:srgbClr val="000000"/>
                          </a:solidFill>
                          <a:latin typeface="Courier New"/>
                        </a:rPr>
                        <a:t>01/10</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00890">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dirty="0">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314381">
                <a:tc gridSpan="8">
                  <a:txBody>
                    <a:bodyPr/>
                    <a:lstStyle/>
                    <a:p>
                      <a:pPr algn="l" rtl="0" fontAlgn="t"/>
                      <a:r>
                        <a:rPr lang="en-US" sz="800" b="1" i="0" u="none" strike="noStrike">
                          <a:solidFill>
                            <a:srgbClr val="000000"/>
                          </a:solidFill>
                          <a:latin typeface="Courier New"/>
                        </a:rPr>
                        <a:t>INSPECTORS LIC# :</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rtl="0" fontAlgn="t"/>
                      <a:r>
                        <a:rPr lang="en-US" sz="800" b="1" i="0" u="none" strike="noStrike">
                          <a:solidFill>
                            <a:srgbClr val="000000"/>
                          </a:solidFill>
                          <a:latin typeface="Courier New"/>
                        </a:rPr>
                        <a:t>TIME:</a:t>
                      </a: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4">
                  <a:txBody>
                    <a:bodyPr/>
                    <a:lstStyle/>
                    <a:p>
                      <a:pPr algn="l" rtl="0" fontAlgn="t"/>
                      <a:r>
                        <a:rPr lang="en-US" sz="800" b="1" i="0" u="none" strike="noStrike">
                          <a:solidFill>
                            <a:srgbClr val="000000"/>
                          </a:solidFill>
                          <a:latin typeface="Courier New"/>
                        </a:rPr>
                        <a:t>SIGNATURE:</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dirty="0">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3">
                  <a:txBody>
                    <a:bodyPr/>
                    <a:lstStyle/>
                    <a:p>
                      <a:pPr algn="l" rtl="0" fontAlgn="t"/>
                      <a:r>
                        <a:rPr lang="en-US" sz="800" b="1" i="0" u="none" strike="noStrike">
                          <a:solidFill>
                            <a:srgbClr val="000000"/>
                          </a:solidFill>
                          <a:latin typeface="Courier New"/>
                        </a:rPr>
                        <a:t>TIME:</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00890">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11270">
                <a:tc gridSpan="53">
                  <a:txBody>
                    <a:bodyPr/>
                    <a:lstStyle/>
                    <a:p>
                      <a:pPr algn="ctr" rtl="0" fontAlgn="t"/>
                      <a:r>
                        <a:rPr lang="en-US" sz="1000" b="1" i="0" u="none" strike="noStrike" dirty="0">
                          <a:solidFill>
                            <a:srgbClr val="FF0000"/>
                          </a:solidFill>
                          <a:latin typeface="Courier New"/>
                        </a:rPr>
                        <a:t>SERVICE DUE DATA</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890">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34744">
                <a:tc gridSpan="20">
                  <a:txBody>
                    <a:bodyPr/>
                    <a:lstStyle/>
                    <a:p>
                      <a:pPr algn="l" rtl="0" fontAlgn="t"/>
                      <a:r>
                        <a:rPr lang="en-US" sz="800" b="1" i="0" u="none" strike="noStrike">
                          <a:solidFill>
                            <a:srgbClr val="000000"/>
                          </a:solidFill>
                          <a:latin typeface="Courier New"/>
                        </a:rPr>
                        <a:t>Service Description</a:t>
                      </a:r>
                    </a:p>
                  </a:txBody>
                  <a:tcPr marL="9457" marR="9457" marT="9457"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4">
                  <a:txBody>
                    <a:bodyPr/>
                    <a:lstStyle/>
                    <a:p>
                      <a:pPr algn="l" rtl="0" fontAlgn="t"/>
                      <a:r>
                        <a:rPr lang="en-US" sz="800" b="1" i="0" u="none" strike="noStrike">
                          <a:solidFill>
                            <a:srgbClr val="000000"/>
                          </a:solidFill>
                          <a:latin typeface="Courier New"/>
                        </a:rPr>
                        <a:t>TYPE</a:t>
                      </a:r>
                    </a:p>
                  </a:txBody>
                  <a:tcPr marL="9457" marR="9457" marT="9457"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6">
                  <a:txBody>
                    <a:bodyPr/>
                    <a:lstStyle/>
                    <a:p>
                      <a:pPr algn="l" rtl="0" fontAlgn="t"/>
                      <a:r>
                        <a:rPr lang="en-US" sz="800" b="1" i="0" u="none" strike="noStrike">
                          <a:solidFill>
                            <a:srgbClr val="000000"/>
                          </a:solidFill>
                          <a:latin typeface="Courier New"/>
                        </a:rPr>
                        <a:t>DATE</a:t>
                      </a:r>
                    </a:p>
                  </a:txBody>
                  <a:tcPr marL="9457" marR="9457" marT="9457"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11">
                  <a:txBody>
                    <a:bodyPr/>
                    <a:lstStyle/>
                    <a:p>
                      <a:pPr algn="l" rtl="0" fontAlgn="t"/>
                      <a:r>
                        <a:rPr lang="en-US" sz="800" b="1" i="0" u="none" strike="noStrike">
                          <a:solidFill>
                            <a:srgbClr val="000000"/>
                          </a:solidFill>
                          <a:latin typeface="Courier New"/>
                        </a:rPr>
                        <a:t>MI/KM/HR</a:t>
                      </a:r>
                    </a:p>
                  </a:txBody>
                  <a:tcPr marL="9457" marR="9457" marT="9457"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46482">
                <a:tc gridSpan="20">
                  <a:txBody>
                    <a:bodyPr/>
                    <a:lstStyle/>
                    <a:p>
                      <a:pPr algn="l" fontAlgn="t"/>
                      <a:r>
                        <a:rPr lang="en-US" sz="800" b="0" i="0" u="none" strike="noStrike">
                          <a:solidFill>
                            <a:srgbClr val="FF0000"/>
                          </a:solidFill>
                          <a:latin typeface="Courier New"/>
                        </a:rPr>
                        <a:t>Annual</a:t>
                      </a: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FF0000"/>
                        </a:solidFill>
                        <a:latin typeface="ARIAL"/>
                      </a:endParaRPr>
                    </a:p>
                  </a:txBody>
                  <a:tcPr marL="9457" marR="9457" marT="9457" marB="0">
                    <a:lnL>
                      <a:noFill/>
                    </a:lnL>
                    <a:lnR>
                      <a:noFill/>
                    </a:lnR>
                    <a:lnT>
                      <a:noFill/>
                    </a:lnT>
                    <a:lnB>
                      <a:noFill/>
                    </a:lnB>
                  </a:tcPr>
                </a:tc>
                <a:tc gridSpan="4">
                  <a:txBody>
                    <a:bodyPr/>
                    <a:lstStyle/>
                    <a:p>
                      <a:pPr algn="l" fontAlgn="t"/>
                      <a:r>
                        <a:rPr lang="en-US" sz="800" b="0" i="0" u="none" strike="noStrike">
                          <a:solidFill>
                            <a:srgbClr val="FF0000"/>
                          </a:solidFill>
                          <a:latin typeface="Courier New"/>
                        </a:rPr>
                        <a:t>A</a:t>
                      </a: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FF0000"/>
                        </a:solidFill>
                        <a:latin typeface="ARIAL"/>
                      </a:endParaRPr>
                    </a:p>
                  </a:txBody>
                  <a:tcPr marL="9457" marR="9457" marT="9457" marB="0">
                    <a:lnL>
                      <a:noFill/>
                    </a:lnL>
                    <a:lnR>
                      <a:noFill/>
                    </a:lnR>
                    <a:lnT>
                      <a:noFill/>
                    </a:lnT>
                    <a:lnB>
                      <a:noFill/>
                    </a:lnB>
                  </a:tcPr>
                </a:tc>
                <a:tc gridSpan="6">
                  <a:txBody>
                    <a:bodyPr/>
                    <a:lstStyle/>
                    <a:p>
                      <a:pPr algn="l" fontAlgn="t"/>
                      <a:r>
                        <a:rPr lang="en-US" sz="800" b="0" i="0" u="none" strike="noStrike">
                          <a:solidFill>
                            <a:srgbClr val="FF0000"/>
                          </a:solidFill>
                          <a:latin typeface="Courier New"/>
                        </a:rPr>
                        <a:t>12/1/11</a:t>
                      </a: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FF0000"/>
                        </a:solidFill>
                        <a:latin typeface="ARIAL"/>
                      </a:endParaRPr>
                    </a:p>
                  </a:txBody>
                  <a:tcPr marL="9457" marR="9457" marT="9457" marB="0">
                    <a:lnL>
                      <a:noFill/>
                    </a:lnL>
                    <a:lnR>
                      <a:noFill/>
                    </a:lnR>
                    <a:lnT>
                      <a:noFill/>
                    </a:lnT>
                    <a:lnB>
                      <a:noFill/>
                    </a:lnB>
                  </a:tcPr>
                </a:tc>
                <a:tc gridSpan="2">
                  <a:txBody>
                    <a:bodyPr/>
                    <a:lstStyle/>
                    <a:p>
                      <a:pPr algn="l" fontAlgn="t"/>
                      <a:r>
                        <a:rPr lang="en-US" sz="800" b="0" i="0" u="none" strike="noStrike">
                          <a:solidFill>
                            <a:srgbClr val="FF0000"/>
                          </a:solidFill>
                          <a:latin typeface="Courier New"/>
                        </a:rPr>
                        <a:t>M</a:t>
                      </a: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t"/>
                      <a:endParaRPr lang="en-US" sz="1000" b="0" i="0" u="none" strike="noStrike">
                        <a:solidFill>
                          <a:srgbClr val="FF0000"/>
                        </a:solidFill>
                        <a:latin typeface="ARIAL"/>
                      </a:endParaRP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gridSpan="8">
                  <a:txBody>
                    <a:bodyPr/>
                    <a:lstStyle/>
                    <a:p>
                      <a:pPr algn="l" fontAlgn="t"/>
                      <a:r>
                        <a:rPr lang="en-US" sz="800" b="0" i="0" u="none" strike="noStrike" dirty="0">
                          <a:solidFill>
                            <a:srgbClr val="FF0000"/>
                          </a:solidFill>
                          <a:latin typeface="Courier New"/>
                        </a:rPr>
                        <a:t>6202</a:t>
                      </a:r>
                    </a:p>
                  </a:txBody>
                  <a:tcPr marL="9457" marR="9457" marT="9457"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46482">
                <a:tc gridSpan="20">
                  <a:txBody>
                    <a:bodyPr/>
                    <a:lstStyle/>
                    <a:p>
                      <a:pPr algn="l" fontAlgn="t"/>
                      <a:r>
                        <a:rPr lang="en-US" sz="800" b="0" i="0" u="none" strike="noStrike">
                          <a:solidFill>
                            <a:srgbClr val="000000"/>
                          </a:solidFill>
                          <a:latin typeface="Courier New"/>
                        </a:rPr>
                        <a:t>Biennial</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4">
                  <a:txBody>
                    <a:bodyPr/>
                    <a:lstStyle/>
                    <a:p>
                      <a:pPr algn="l" fontAlgn="t"/>
                      <a:r>
                        <a:rPr lang="en-US" sz="800" b="0" i="0" u="none" strike="noStrike">
                          <a:solidFill>
                            <a:srgbClr val="000000"/>
                          </a:solidFill>
                          <a:latin typeface="Courier New"/>
                        </a:rPr>
                        <a:t>B</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6">
                  <a:txBody>
                    <a:bodyPr/>
                    <a:lstStyle/>
                    <a:p>
                      <a:pPr algn="l" fontAlgn="t"/>
                      <a:r>
                        <a:rPr lang="en-US" sz="800" b="0" i="0" u="none" strike="noStrike">
                          <a:solidFill>
                            <a:srgbClr val="000000"/>
                          </a:solidFill>
                          <a:latin typeface="Courier New"/>
                        </a:rPr>
                        <a:t>12/1/12</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2">
                  <a:txBody>
                    <a:bodyPr/>
                    <a:lstStyle/>
                    <a:p>
                      <a:pPr algn="l" fontAlgn="t"/>
                      <a:r>
                        <a:rPr lang="en-US" sz="800" b="0" i="0" u="none" strike="noStrike">
                          <a:solidFill>
                            <a:srgbClr val="000000"/>
                          </a:solidFill>
                          <a:latin typeface="Courier New"/>
                        </a:rPr>
                        <a:t>M</a:t>
                      </a:r>
                    </a:p>
                  </a:txBody>
                  <a:tcPr marL="9457" marR="9457" marT="9457" marB="0">
                    <a:lnL>
                      <a:noFill/>
                    </a:lnL>
                    <a:lnR>
                      <a:noFill/>
                    </a:lnR>
                    <a:lnT>
                      <a:noFill/>
                    </a:lnT>
                    <a:lnB>
                      <a:noFill/>
                    </a:lnB>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8">
                  <a:txBody>
                    <a:bodyPr/>
                    <a:lstStyle/>
                    <a:p>
                      <a:pPr algn="l" fontAlgn="t"/>
                      <a:r>
                        <a:rPr lang="en-US" sz="800" b="0" i="0" u="none" strike="noStrike">
                          <a:solidFill>
                            <a:srgbClr val="000000"/>
                          </a:solidFill>
                          <a:latin typeface="Courier New"/>
                        </a:rPr>
                        <a:t>12202</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46482">
                <a:tc gridSpan="20">
                  <a:txBody>
                    <a:bodyPr/>
                    <a:lstStyle/>
                    <a:p>
                      <a:pPr algn="l" fontAlgn="t"/>
                      <a:r>
                        <a:rPr lang="en-US" sz="800" b="0" i="0" u="none" strike="noStrike">
                          <a:solidFill>
                            <a:srgbClr val="000000"/>
                          </a:solidFill>
                          <a:latin typeface="Courier New"/>
                        </a:rPr>
                        <a:t>Semiannual</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4">
                  <a:txBody>
                    <a:bodyPr/>
                    <a:lstStyle/>
                    <a:p>
                      <a:pPr algn="l" fontAlgn="t"/>
                      <a:r>
                        <a:rPr lang="en-US" sz="800" b="0" i="0" u="none" strike="noStrike">
                          <a:solidFill>
                            <a:srgbClr val="000000"/>
                          </a:solidFill>
                          <a:latin typeface="Courier New"/>
                        </a:rPr>
                        <a:t>S</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6">
                  <a:txBody>
                    <a:bodyPr/>
                    <a:lstStyle/>
                    <a:p>
                      <a:pPr algn="l" fontAlgn="t"/>
                      <a:r>
                        <a:rPr lang="en-US" sz="800" b="0" i="0" u="none" strike="noStrike">
                          <a:solidFill>
                            <a:srgbClr val="000000"/>
                          </a:solidFill>
                          <a:latin typeface="Courier New"/>
                        </a:rPr>
                        <a:t>6/1/12</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2">
                  <a:txBody>
                    <a:bodyPr/>
                    <a:lstStyle/>
                    <a:p>
                      <a:pPr algn="l" fontAlgn="t"/>
                      <a:r>
                        <a:rPr lang="en-US" sz="800" b="0" i="0" u="none" strike="noStrike">
                          <a:solidFill>
                            <a:srgbClr val="000000"/>
                          </a:solidFill>
                          <a:latin typeface="Courier New"/>
                        </a:rPr>
                        <a:t>M</a:t>
                      </a:r>
                    </a:p>
                  </a:txBody>
                  <a:tcPr marL="9457" marR="9457" marT="9457" marB="0">
                    <a:lnL>
                      <a:noFill/>
                    </a:lnL>
                    <a:lnR>
                      <a:noFill/>
                    </a:lnR>
                    <a:lnT>
                      <a:noFill/>
                    </a:lnT>
                    <a:lnB>
                      <a:noFill/>
                    </a:lnB>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gridSpan="8">
                  <a:txBody>
                    <a:bodyPr/>
                    <a:lstStyle/>
                    <a:p>
                      <a:pPr algn="l" fontAlgn="t"/>
                      <a:r>
                        <a:rPr lang="en-US" sz="800" b="0" i="0" u="none" strike="noStrike">
                          <a:solidFill>
                            <a:srgbClr val="000000"/>
                          </a:solidFill>
                          <a:latin typeface="Courier New"/>
                        </a:rPr>
                        <a:t>2528</a:t>
                      </a:r>
                    </a:p>
                  </a:txBody>
                  <a:tcPr marL="9457" marR="9457" marT="9457"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r>
              <a:tr h="200890">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a:solidFill>
                          <a:srgbClr val="000000"/>
                        </a:solidFill>
                        <a:latin typeface="ARIAL"/>
                      </a:endParaRPr>
                    </a:p>
                  </a:txBody>
                  <a:tcPr marL="9457" marR="9457" marT="9457" marB="0">
                    <a:lnL>
                      <a:noFill/>
                    </a:lnL>
                    <a:lnR>
                      <a:noFill/>
                    </a:lnR>
                    <a:lnT>
                      <a:noFill/>
                    </a:lnT>
                    <a:lnB>
                      <a:noFill/>
                    </a:lnB>
                  </a:tcPr>
                </a:tc>
                <a:tc>
                  <a:txBody>
                    <a:bodyPr/>
                    <a:lstStyle/>
                    <a:p>
                      <a:pPr algn="l" fontAlgn="t"/>
                      <a:endParaRPr lang="en-US" sz="1000" b="0" i="0" u="none" strike="noStrike" dirty="0">
                        <a:solidFill>
                          <a:srgbClr val="000000"/>
                        </a:solidFill>
                        <a:latin typeface="ARIAL"/>
                      </a:endParaRPr>
                    </a:p>
                  </a:txBody>
                  <a:tcPr marL="9457" marR="9457" marT="9457" marB="0">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9075" y="1790206"/>
            <a:ext cx="8229600" cy="4135582"/>
          </a:xfrm>
        </p:spPr>
        <p:txBody>
          <a:bodyPr/>
          <a:lstStyle/>
          <a:p>
            <a:r>
              <a:rPr lang="en-US" sz="2000" dirty="0" smtClean="0"/>
              <a:t>All equipment will be cleaned inside and out before reporting to maintenance.</a:t>
            </a:r>
          </a:p>
          <a:p>
            <a:pPr lvl="0"/>
            <a:r>
              <a:rPr lang="en-US" sz="2000" dirty="0" smtClean="0"/>
              <a:t>A thorough PMCS will be conducted by the operator and verified by their supervisor. This PMCS will accompany the equipment throughout the service.</a:t>
            </a:r>
          </a:p>
          <a:p>
            <a:pPr lvl="0"/>
            <a:r>
              <a:rPr lang="en-US" sz="2000" dirty="0" smtClean="0"/>
              <a:t>Platoon Leader/Sergeant will assign an operator to assist maintenance with the service that is exempt from all duties for the duration of the service. </a:t>
            </a:r>
          </a:p>
          <a:p>
            <a:pPr lvl="0"/>
            <a:r>
              <a:rPr lang="en-US" sz="2000" dirty="0" smtClean="0"/>
              <a:t>The Motor Sergeant will ensure that a service packet is put together prior to the vehicle reporting for service.</a:t>
            </a:r>
          </a:p>
          <a:p>
            <a:r>
              <a:rPr lang="en-US" sz="2000" dirty="0" smtClean="0"/>
              <a:t>A Quality Control NCO will be responsible for verifying the service upon completion.</a:t>
            </a:r>
          </a:p>
          <a:p>
            <a:pPr lvl="0"/>
            <a:endParaRPr lang="en-US" sz="2000" dirty="0" smtClean="0"/>
          </a:p>
          <a:p>
            <a:endParaRPr lang="en-US" dirty="0"/>
          </a:p>
        </p:txBody>
      </p:sp>
      <p:sp>
        <p:nvSpPr>
          <p:cNvPr id="5" name="Rectangle 4"/>
          <p:cNvSpPr/>
          <p:nvPr/>
        </p:nvSpPr>
        <p:spPr>
          <a:xfrm>
            <a:off x="1840675" y="608011"/>
            <a:ext cx="6685808" cy="646331"/>
          </a:xfrm>
          <a:prstGeom prst="rect">
            <a:avLst/>
          </a:prstGeom>
        </p:spPr>
        <p:txBody>
          <a:bodyPr wrap="square">
            <a:spAutoFit/>
          </a:bodyPr>
          <a:lstStyle/>
          <a:p>
            <a:r>
              <a:rPr lang="en-US" sz="3600" dirty="0" smtClean="0"/>
              <a:t>Prerequisites for service</a:t>
            </a:r>
            <a:endParaRPr lang="en-US" sz="36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04602" y="357766"/>
            <a:ext cx="7162800" cy="1143000"/>
          </a:xfrm>
          <a:prstGeom prst="rect">
            <a:avLst/>
          </a:prstGeom>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en-US" sz="4400" dirty="0" smtClean="0">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SERVICE PACKETS</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a:spLocks noGrp="1"/>
          </p:cNvSpPr>
          <p:nvPr>
            <p:ph idx="1"/>
          </p:nvPr>
        </p:nvSpPr>
        <p:spPr>
          <a:xfrm>
            <a:off x="457200" y="1508166"/>
            <a:ext cx="8229600" cy="4880759"/>
          </a:xfrm>
        </p:spPr>
        <p:txBody>
          <a:bodyPr>
            <a:normAutofit fontScale="55000" lnSpcReduction="20000"/>
          </a:bodyPr>
          <a:lstStyle/>
          <a:p>
            <a:endParaRPr lang="en-US" b="1" dirty="0" smtClean="0"/>
          </a:p>
          <a:p>
            <a:endParaRPr lang="en-US" b="1" dirty="0" smtClean="0"/>
          </a:p>
          <a:p>
            <a:r>
              <a:rPr lang="en-US" dirty="0" smtClean="0"/>
              <a:t>Service </a:t>
            </a:r>
            <a:r>
              <a:rPr lang="en-US" dirty="0"/>
              <a:t>packets. When field maintenance personnel performs a scheduled service on a piece of equipment, </a:t>
            </a:r>
            <a:r>
              <a:rPr lang="en-US" dirty="0" smtClean="0"/>
              <a:t>they should </a:t>
            </a:r>
            <a:r>
              <a:rPr lang="en-US" dirty="0"/>
              <a:t>return with the equipment the following forms to the operator/crew as part of the service packet</a:t>
            </a:r>
            <a:r>
              <a:rPr lang="en-US" dirty="0" smtClean="0"/>
              <a:t>:</a:t>
            </a:r>
          </a:p>
          <a:p>
            <a:pPr>
              <a:buNone/>
            </a:pPr>
            <a:r>
              <a:rPr lang="en-US" dirty="0"/>
              <a:t>	</a:t>
            </a:r>
            <a:endParaRPr lang="en-US" dirty="0" smtClean="0"/>
          </a:p>
          <a:p>
            <a:r>
              <a:rPr lang="en-US" dirty="0" smtClean="0"/>
              <a:t>Original </a:t>
            </a:r>
            <a:r>
              <a:rPr lang="en-US" dirty="0"/>
              <a:t>DA Form 5988–E used for Field Level PMCS </a:t>
            </a:r>
            <a:r>
              <a:rPr lang="en-US" dirty="0" smtClean="0"/>
              <a:t>(-20 with </a:t>
            </a:r>
            <a:r>
              <a:rPr lang="en-US" dirty="0"/>
              <a:t>signatures and corrective action initials) </a:t>
            </a:r>
            <a:r>
              <a:rPr lang="en-US" dirty="0" smtClean="0"/>
              <a:t>(-10 operators submit </a:t>
            </a:r>
            <a:r>
              <a:rPr lang="en-US" dirty="0"/>
              <a:t>with equipment to be serviced</a:t>
            </a:r>
            <a:r>
              <a:rPr lang="en-US" dirty="0" smtClean="0"/>
              <a:t>).</a:t>
            </a:r>
            <a:endParaRPr lang="en-US" dirty="0"/>
          </a:p>
          <a:p>
            <a:endParaRPr lang="en-US" dirty="0" smtClean="0"/>
          </a:p>
          <a:p>
            <a:r>
              <a:rPr lang="en-US" dirty="0" smtClean="0"/>
              <a:t>Original </a:t>
            </a:r>
            <a:r>
              <a:rPr lang="en-US" dirty="0"/>
              <a:t>DA Form 5988–E used for quality control inspection to close out service (with signatures and </a:t>
            </a:r>
            <a:r>
              <a:rPr lang="en-US" dirty="0" smtClean="0"/>
              <a:t>corrective action </a:t>
            </a:r>
            <a:r>
              <a:rPr lang="en-US" dirty="0"/>
              <a:t>initials).</a:t>
            </a:r>
          </a:p>
          <a:p>
            <a:endParaRPr lang="en-US" dirty="0" smtClean="0"/>
          </a:p>
          <a:p>
            <a:r>
              <a:rPr lang="en-US" dirty="0" smtClean="0"/>
              <a:t>Updated </a:t>
            </a:r>
            <a:r>
              <a:rPr lang="en-US" dirty="0"/>
              <a:t>DA Form 5988–E with all uncorrected faults and parts required entered in SAMS–1E upon </a:t>
            </a:r>
            <a:r>
              <a:rPr lang="en-US" dirty="0" smtClean="0"/>
              <a:t>completion of </a:t>
            </a:r>
            <a:r>
              <a:rPr lang="en-US" dirty="0"/>
              <a:t>the scheduled service.</a:t>
            </a:r>
          </a:p>
          <a:p>
            <a:endParaRPr lang="en-US" dirty="0" smtClean="0"/>
          </a:p>
          <a:p>
            <a:r>
              <a:rPr lang="en-US" dirty="0" smtClean="0"/>
              <a:t>Copy </a:t>
            </a:r>
            <a:r>
              <a:rPr lang="en-US" dirty="0"/>
              <a:t>of closed dispatch form for road test upon completion of the scheduled service (for motor vehicles </a:t>
            </a:r>
            <a:r>
              <a:rPr lang="en-US" dirty="0" smtClean="0"/>
              <a:t>only</a:t>
            </a:r>
            <a:r>
              <a:rPr lang="en-US"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dissolv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dissolv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dissolve">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dissolve">
                                      <p:cBhvr>
                                        <p:cTn id="2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871D4E98818A478A1449DCC6170861" ma:contentTypeVersion="0" ma:contentTypeDescription="Create a new document." ma:contentTypeScope="" ma:versionID="daa4ce9a8702eafef5d8981508cef8c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022BEC-EA98-4DDA-B70F-D4BECDEA4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A82BB97-2C48-4FEF-B6F4-41632219DEB6}">
  <ds:schemaRefs>
    <ds:schemaRef ds:uri="http://schemas.microsoft.com/office/2006/metadata/properties"/>
  </ds:schemaRefs>
</ds:datastoreItem>
</file>

<file path=customXml/itemProps3.xml><?xml version="1.0" encoding="utf-8"?>
<ds:datastoreItem xmlns:ds="http://schemas.openxmlformats.org/officeDocument/2006/customXml" ds:itemID="{D59828A1-D787-4046-8089-F2AD6A8254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35773</TotalTime>
  <Words>797</Words>
  <Application>Microsoft Office PowerPoint</Application>
  <PresentationFormat>On-screen Show (4:3)</PresentationFormat>
  <Paragraphs>242</Paragraphs>
  <Slides>20</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20</vt:i4>
      </vt:variant>
    </vt:vector>
  </HeadingPairs>
  <TitlesOfParts>
    <vt:vector size="24" baseType="lpstr">
      <vt:lpstr>Office Theme</vt:lpstr>
      <vt:lpstr>Custom Design</vt:lpstr>
      <vt:lpstr>Document</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CPT Watkins, John</dc:creator>
  <cp:lastModifiedBy>Curtis.McMahan</cp:lastModifiedBy>
  <cp:revision>1075</cp:revision>
  <dcterms:created xsi:type="dcterms:W3CDTF">2006-12-09T14:23:32Z</dcterms:created>
  <dcterms:modified xsi:type="dcterms:W3CDTF">2012-10-30T17:07:02Z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
  </property>
  <property fmtid="{D5CDD505-2E9C-101B-9397-08002B2CF9AE}" pid="3" name="SPSDescription">
    <vt:lpwstr/>
  </property>
  <property fmtid="{D5CDD505-2E9C-101B-9397-08002B2CF9AE}" pid="4" name="Status">
    <vt:lpwstr/>
  </property>
</Properties>
</file>