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76" r:id="rId3"/>
    <p:sldId id="270" r:id="rId4"/>
    <p:sldId id="275" r:id="rId5"/>
    <p:sldId id="272" r:id="rId6"/>
    <p:sldId id="287" r:id="rId7"/>
    <p:sldId id="285" r:id="rId8"/>
    <p:sldId id="286" r:id="rId9"/>
    <p:sldId id="281" r:id="rId10"/>
    <p:sldId id="282" r:id="rId11"/>
    <p:sldId id="283" r:id="rId12"/>
    <p:sldId id="284" r:id="rId13"/>
  </p:sldIdLst>
  <p:sldSz cx="2743200" cy="4572000"/>
  <p:notesSz cx="6858000" cy="9144000"/>
  <p:defaultText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40" d="100"/>
          <a:sy n="140" d="100"/>
        </p:scale>
        <p:origin x="-2976" y="331"/>
      </p:cViewPr>
      <p:guideLst>
        <p:guide orient="horz" pos="1429"/>
        <p:guide pos="864"/>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 y="1420284"/>
            <a:ext cx="2331720" cy="980017"/>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 y="2590800"/>
            <a:ext cx="1920240" cy="1168400"/>
          </a:xfrm>
        </p:spPr>
        <p:txBody>
          <a:bodyPr/>
          <a:lstStyle>
            <a:lvl1pPr marL="0" indent="0" algn="ctr">
              <a:buNone/>
              <a:defRPr>
                <a:solidFill>
                  <a:schemeClr val="tx1">
                    <a:tint val="75000"/>
                  </a:schemeClr>
                </a:solidFill>
              </a:defRPr>
            </a:lvl1pPr>
            <a:lvl2pPr marL="208934" indent="0" algn="ctr">
              <a:buNone/>
              <a:defRPr>
                <a:solidFill>
                  <a:schemeClr val="tx1">
                    <a:tint val="75000"/>
                  </a:schemeClr>
                </a:solidFill>
              </a:defRPr>
            </a:lvl2pPr>
            <a:lvl3pPr marL="417869" indent="0" algn="ctr">
              <a:buNone/>
              <a:defRPr>
                <a:solidFill>
                  <a:schemeClr val="tx1">
                    <a:tint val="75000"/>
                  </a:schemeClr>
                </a:solidFill>
              </a:defRPr>
            </a:lvl3pPr>
            <a:lvl4pPr marL="626802" indent="0" algn="ctr">
              <a:buNone/>
              <a:defRPr>
                <a:solidFill>
                  <a:schemeClr val="tx1">
                    <a:tint val="75000"/>
                  </a:schemeClr>
                </a:solidFill>
              </a:defRPr>
            </a:lvl4pPr>
            <a:lvl5pPr marL="835738" indent="0" algn="ctr">
              <a:buNone/>
              <a:defRPr>
                <a:solidFill>
                  <a:schemeClr val="tx1">
                    <a:tint val="75000"/>
                  </a:schemeClr>
                </a:solidFill>
              </a:defRPr>
            </a:lvl5pPr>
            <a:lvl6pPr marL="1044671" indent="0" algn="ctr">
              <a:buNone/>
              <a:defRPr>
                <a:solidFill>
                  <a:schemeClr val="tx1">
                    <a:tint val="75000"/>
                  </a:schemeClr>
                </a:solidFill>
              </a:defRPr>
            </a:lvl6pPr>
            <a:lvl7pPr marL="1253605" indent="0" algn="ctr">
              <a:buNone/>
              <a:defRPr>
                <a:solidFill>
                  <a:schemeClr val="tx1">
                    <a:tint val="75000"/>
                  </a:schemeClr>
                </a:solidFill>
              </a:defRPr>
            </a:lvl7pPr>
            <a:lvl8pPr marL="1462540" indent="0" algn="ctr">
              <a:buNone/>
              <a:defRPr>
                <a:solidFill>
                  <a:schemeClr val="tx1">
                    <a:tint val="75000"/>
                  </a:schemeClr>
                </a:solidFill>
              </a:defRPr>
            </a:lvl8pPr>
            <a:lvl9pPr marL="167147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 y="183096"/>
            <a:ext cx="617220" cy="3901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 y="183096"/>
            <a:ext cx="1805940" cy="3901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5" y="2937933"/>
            <a:ext cx="2331720" cy="908050"/>
          </a:xfrm>
        </p:spPr>
        <p:txBody>
          <a:bodyPr anchor="t"/>
          <a:lstStyle>
            <a:lvl1pPr algn="l">
              <a:defRPr sz="1800" b="1" cap="all"/>
            </a:lvl1pPr>
          </a:lstStyle>
          <a:p>
            <a:r>
              <a:rPr lang="en-US" smtClean="0"/>
              <a:t>Click to edit Master title style</a:t>
            </a:r>
            <a:endParaRPr lang="en-US"/>
          </a:p>
        </p:txBody>
      </p:sp>
      <p:sp>
        <p:nvSpPr>
          <p:cNvPr id="3" name="Text Placeholder 2"/>
          <p:cNvSpPr>
            <a:spLocks noGrp="1"/>
          </p:cNvSpPr>
          <p:nvPr>
            <p:ph type="body" idx="1"/>
          </p:nvPr>
        </p:nvSpPr>
        <p:spPr>
          <a:xfrm>
            <a:off x="216695" y="1937810"/>
            <a:ext cx="2331720" cy="1000124"/>
          </a:xfrm>
        </p:spPr>
        <p:txBody>
          <a:bodyPr anchor="b"/>
          <a:lstStyle>
            <a:lvl1pPr marL="0" indent="0">
              <a:buNone/>
              <a:defRPr sz="1000">
                <a:solidFill>
                  <a:schemeClr val="tx1">
                    <a:tint val="75000"/>
                  </a:schemeClr>
                </a:solidFill>
              </a:defRPr>
            </a:lvl1pPr>
            <a:lvl2pPr marL="208934" indent="0">
              <a:buNone/>
              <a:defRPr sz="800">
                <a:solidFill>
                  <a:schemeClr val="tx1">
                    <a:tint val="75000"/>
                  </a:schemeClr>
                </a:solidFill>
              </a:defRPr>
            </a:lvl2pPr>
            <a:lvl3pPr marL="417869" indent="0">
              <a:buNone/>
              <a:defRPr sz="700">
                <a:solidFill>
                  <a:schemeClr val="tx1">
                    <a:tint val="75000"/>
                  </a:schemeClr>
                </a:solidFill>
              </a:defRPr>
            </a:lvl3pPr>
            <a:lvl4pPr marL="626802" indent="0">
              <a:buNone/>
              <a:defRPr sz="600">
                <a:solidFill>
                  <a:schemeClr val="tx1">
                    <a:tint val="75000"/>
                  </a:schemeClr>
                </a:solidFill>
              </a:defRPr>
            </a:lvl4pPr>
            <a:lvl5pPr marL="835738" indent="0">
              <a:buNone/>
              <a:defRPr sz="600">
                <a:solidFill>
                  <a:schemeClr val="tx1">
                    <a:tint val="75000"/>
                  </a:schemeClr>
                </a:solidFill>
              </a:defRPr>
            </a:lvl5pPr>
            <a:lvl6pPr marL="1044671" indent="0">
              <a:buNone/>
              <a:defRPr sz="600">
                <a:solidFill>
                  <a:schemeClr val="tx1">
                    <a:tint val="75000"/>
                  </a:schemeClr>
                </a:solidFill>
              </a:defRPr>
            </a:lvl6pPr>
            <a:lvl7pPr marL="1253605" indent="0">
              <a:buNone/>
              <a:defRPr sz="600">
                <a:solidFill>
                  <a:schemeClr val="tx1">
                    <a:tint val="75000"/>
                  </a:schemeClr>
                </a:solidFill>
              </a:defRPr>
            </a:lvl7pPr>
            <a:lvl8pPr marL="1462540" indent="0">
              <a:buNone/>
              <a:defRPr sz="600">
                <a:solidFill>
                  <a:schemeClr val="tx1">
                    <a:tint val="75000"/>
                  </a:schemeClr>
                </a:solidFill>
              </a:defRPr>
            </a:lvl8pPr>
            <a:lvl9pPr marL="1671473" indent="0">
              <a:buNone/>
              <a:defRPr sz="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944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1" y="1023409"/>
            <a:ext cx="1212056"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4" name="Content Placeholder 3"/>
          <p:cNvSpPr>
            <a:spLocks noGrp="1"/>
          </p:cNvSpPr>
          <p:nvPr>
            <p:ph sz="half" idx="2"/>
          </p:nvPr>
        </p:nvSpPr>
        <p:spPr>
          <a:xfrm>
            <a:off x="137161" y="1449920"/>
            <a:ext cx="1212056"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11" y="1023409"/>
            <a:ext cx="1212533"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6" name="Content Placeholder 5"/>
          <p:cNvSpPr>
            <a:spLocks noGrp="1"/>
          </p:cNvSpPr>
          <p:nvPr>
            <p:ph sz="quarter" idx="4"/>
          </p:nvPr>
        </p:nvSpPr>
        <p:spPr>
          <a:xfrm>
            <a:off x="1393511" y="1449920"/>
            <a:ext cx="1212533"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E5FA1E-EBEB-4176-9F42-A05CD6083FC9}" type="datetimeFigureOut">
              <a:rPr lang="en-US" smtClean="0"/>
              <a:pPr/>
              <a:t>6/5/2014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E5FA1E-EBEB-4176-9F42-A05CD6083FC9}" type="datetimeFigureOut">
              <a:rPr lang="en-US" smtClean="0"/>
              <a:pPr/>
              <a:t>6/5/2014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5FA1E-EBEB-4176-9F42-A05CD6083FC9}" type="datetimeFigureOut">
              <a:rPr lang="en-US" smtClean="0"/>
              <a:pPr/>
              <a:t>6/5/2014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3" y="182033"/>
            <a:ext cx="902495" cy="774700"/>
          </a:xfrm>
        </p:spPr>
        <p:txBody>
          <a:bodyPr anchor="b"/>
          <a:lstStyle>
            <a:lvl1pPr algn="l">
              <a:defRPr sz="1000" b="1"/>
            </a:lvl1pPr>
          </a:lstStyle>
          <a:p>
            <a:r>
              <a:rPr lang="en-US" smtClean="0"/>
              <a:t>Click to edit Master title style</a:t>
            </a:r>
            <a:endParaRPr lang="en-US"/>
          </a:p>
        </p:txBody>
      </p:sp>
      <p:sp>
        <p:nvSpPr>
          <p:cNvPr id="3" name="Content Placeholder 2"/>
          <p:cNvSpPr>
            <a:spLocks noGrp="1"/>
          </p:cNvSpPr>
          <p:nvPr>
            <p:ph idx="1"/>
          </p:nvPr>
        </p:nvSpPr>
        <p:spPr>
          <a:xfrm>
            <a:off x="1072518" y="182034"/>
            <a:ext cx="1533525" cy="3902076"/>
          </a:xfrm>
        </p:spPr>
        <p:txBody>
          <a:bodyPr/>
          <a:lstStyle>
            <a:lvl1pPr>
              <a:defRPr sz="1400"/>
            </a:lvl1pPr>
            <a:lvl2pPr>
              <a:defRPr sz="1300"/>
            </a:lvl2pPr>
            <a:lvl3pPr>
              <a:defRPr sz="10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3" y="956734"/>
            <a:ext cx="902495" cy="3127376"/>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 y="3200400"/>
            <a:ext cx="1645920" cy="377826"/>
          </a:xfrm>
        </p:spPr>
        <p:txBody>
          <a:bodyPr anchor="b"/>
          <a:lstStyle>
            <a:lvl1pPr algn="l">
              <a:defRPr sz="1000" b="1"/>
            </a:lvl1pPr>
          </a:lstStyle>
          <a:p>
            <a:r>
              <a:rPr lang="en-US" smtClean="0"/>
              <a:t>Click to edit Master title style</a:t>
            </a:r>
            <a:endParaRPr lang="en-US"/>
          </a:p>
        </p:txBody>
      </p:sp>
      <p:sp>
        <p:nvSpPr>
          <p:cNvPr id="3" name="Picture Placeholder 2"/>
          <p:cNvSpPr>
            <a:spLocks noGrp="1"/>
          </p:cNvSpPr>
          <p:nvPr>
            <p:ph type="pic" idx="1"/>
          </p:nvPr>
        </p:nvSpPr>
        <p:spPr>
          <a:xfrm>
            <a:off x="537686" y="408517"/>
            <a:ext cx="1645920" cy="2743200"/>
          </a:xfrm>
        </p:spPr>
        <p:txBody>
          <a:bodyPr/>
          <a:lstStyle>
            <a:lvl1pPr marL="0" indent="0">
              <a:buNone/>
              <a:defRPr sz="1400"/>
            </a:lvl1pPr>
            <a:lvl2pPr marL="208934" indent="0">
              <a:buNone/>
              <a:defRPr sz="1300"/>
            </a:lvl2pPr>
            <a:lvl3pPr marL="417869" indent="0">
              <a:buNone/>
              <a:defRPr sz="1000"/>
            </a:lvl3pPr>
            <a:lvl4pPr marL="626802" indent="0">
              <a:buNone/>
              <a:defRPr sz="1000"/>
            </a:lvl4pPr>
            <a:lvl5pPr marL="835738" indent="0">
              <a:buNone/>
              <a:defRPr sz="1000"/>
            </a:lvl5pPr>
            <a:lvl6pPr marL="1044671" indent="0">
              <a:buNone/>
              <a:defRPr sz="1000"/>
            </a:lvl6pPr>
            <a:lvl7pPr marL="1253605" indent="0">
              <a:buNone/>
              <a:defRPr sz="1000"/>
            </a:lvl7pPr>
            <a:lvl8pPr marL="1462540" indent="0">
              <a:buNone/>
              <a:defRPr sz="1000"/>
            </a:lvl8pPr>
            <a:lvl9pPr marL="1671473" indent="0">
              <a:buNone/>
              <a:defRPr sz="1000"/>
            </a:lvl9pPr>
          </a:lstStyle>
          <a:p>
            <a:endParaRPr lang="en-US"/>
          </a:p>
        </p:txBody>
      </p:sp>
      <p:sp>
        <p:nvSpPr>
          <p:cNvPr id="4" name="Text Placeholder 3"/>
          <p:cNvSpPr>
            <a:spLocks noGrp="1"/>
          </p:cNvSpPr>
          <p:nvPr>
            <p:ph type="body" sz="half" idx="2"/>
          </p:nvPr>
        </p:nvSpPr>
        <p:spPr>
          <a:xfrm>
            <a:off x="537686" y="3578226"/>
            <a:ext cx="1645920" cy="536574"/>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 y="183093"/>
            <a:ext cx="2468880" cy="762000"/>
          </a:xfrm>
          <a:prstGeom prst="rect">
            <a:avLst/>
          </a:prstGeom>
        </p:spPr>
        <p:txBody>
          <a:bodyPr vert="horz" lIns="41786" tIns="20893" rIns="41786" bIns="2089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37160" y="1066801"/>
            <a:ext cx="2468880" cy="3017308"/>
          </a:xfrm>
          <a:prstGeom prst="rect">
            <a:avLst/>
          </a:prstGeom>
        </p:spPr>
        <p:txBody>
          <a:bodyPr vert="horz" lIns="41786" tIns="20893" rIns="41786" bIns="2089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37160" y="4237570"/>
            <a:ext cx="640080" cy="243417"/>
          </a:xfrm>
          <a:prstGeom prst="rect">
            <a:avLst/>
          </a:prstGeom>
        </p:spPr>
        <p:txBody>
          <a:bodyPr vert="horz" lIns="41786" tIns="20893" rIns="41786" bIns="20893" rtlCol="0" anchor="ctr"/>
          <a:lstStyle>
            <a:lvl1pPr algn="l">
              <a:defRPr sz="600">
                <a:solidFill>
                  <a:schemeClr val="tx1">
                    <a:tint val="75000"/>
                  </a:schemeClr>
                </a:solidFill>
              </a:defRPr>
            </a:lvl1pPr>
          </a:lstStyle>
          <a:p>
            <a:fld id="{65E5FA1E-EBEB-4176-9F42-A05CD6083FC9}" type="datetimeFigureOut">
              <a:rPr lang="en-US" smtClean="0"/>
              <a:pPr/>
              <a:t>6/5/2014</a:t>
            </a:fld>
            <a:endParaRPr lang="en-US"/>
          </a:p>
        </p:txBody>
      </p:sp>
      <p:sp>
        <p:nvSpPr>
          <p:cNvPr id="5" name="Footer Placeholder 4"/>
          <p:cNvSpPr>
            <a:spLocks noGrp="1"/>
          </p:cNvSpPr>
          <p:nvPr>
            <p:ph type="ftr" sz="quarter" idx="3"/>
          </p:nvPr>
        </p:nvSpPr>
        <p:spPr>
          <a:xfrm>
            <a:off x="937260" y="4237570"/>
            <a:ext cx="868680" cy="243417"/>
          </a:xfrm>
          <a:prstGeom prst="rect">
            <a:avLst/>
          </a:prstGeom>
        </p:spPr>
        <p:txBody>
          <a:bodyPr vert="horz" lIns="41786" tIns="20893" rIns="41786" bIns="20893"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 y="4237570"/>
            <a:ext cx="640080" cy="243417"/>
          </a:xfrm>
          <a:prstGeom prst="rect">
            <a:avLst/>
          </a:prstGeom>
        </p:spPr>
        <p:txBody>
          <a:bodyPr vert="horz" lIns="41786" tIns="20893" rIns="41786" bIns="20893" rtlCol="0" anchor="ctr"/>
          <a:lstStyle>
            <a:lvl1pPr algn="r">
              <a:defRPr sz="600">
                <a:solidFill>
                  <a:schemeClr val="tx1">
                    <a:tint val="75000"/>
                  </a:schemeClr>
                </a:solidFill>
              </a:defRPr>
            </a:lvl1pPr>
          </a:lstStyle>
          <a:p>
            <a:fld id="{1232A5CB-2B67-46A6-B427-5FD0855400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7869" rtl="0" eaLnBrk="1" latinLnBrk="0" hangingPunct="1">
        <a:spcBef>
          <a:spcPct val="0"/>
        </a:spcBef>
        <a:buNone/>
        <a:defRPr sz="2000" kern="1200">
          <a:solidFill>
            <a:schemeClr val="tx1"/>
          </a:solidFill>
          <a:latin typeface="+mj-lt"/>
          <a:ea typeface="+mj-ea"/>
          <a:cs typeface="+mj-cs"/>
        </a:defRPr>
      </a:lvl1pPr>
    </p:titleStyle>
    <p:bodyStyle>
      <a:lvl1pPr marL="156700" indent="-156700" algn="l" defTabSz="417869" rtl="0" eaLnBrk="1" latinLnBrk="0" hangingPunct="1">
        <a:spcBef>
          <a:spcPct val="20000"/>
        </a:spcBef>
        <a:buFont typeface="Arial" pitchFamily="34" charset="0"/>
        <a:buChar char="•"/>
        <a:defRPr sz="1400" kern="1200">
          <a:solidFill>
            <a:schemeClr val="tx1"/>
          </a:solidFill>
          <a:latin typeface="+mn-lt"/>
          <a:ea typeface="+mn-ea"/>
          <a:cs typeface="+mn-cs"/>
        </a:defRPr>
      </a:lvl1pPr>
      <a:lvl2pPr marL="339518" indent="-130585" algn="l" defTabSz="417869" rtl="0" eaLnBrk="1" latinLnBrk="0" hangingPunct="1">
        <a:spcBef>
          <a:spcPct val="20000"/>
        </a:spcBef>
        <a:buFont typeface="Arial" pitchFamily="34" charset="0"/>
        <a:buChar char="–"/>
        <a:defRPr sz="1300" kern="1200">
          <a:solidFill>
            <a:schemeClr val="tx1"/>
          </a:solidFill>
          <a:latin typeface="+mn-lt"/>
          <a:ea typeface="+mn-ea"/>
          <a:cs typeface="+mn-cs"/>
        </a:defRPr>
      </a:lvl2pPr>
      <a:lvl3pPr marL="522335"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3pPr>
      <a:lvl4pPr marL="73127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940204"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149138"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358073"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567006"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77594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7365" y="4360985"/>
            <a:ext cx="546075" cy="119150"/>
          </a:xfrm>
          <a:prstGeom prst="rect">
            <a:avLst/>
          </a:prstGeom>
          <a:noFill/>
        </p:spPr>
        <p:txBody>
          <a:bodyPr wrap="none" lIns="41797" tIns="20899" rIns="41797" bIns="20899" rtlCol="0">
            <a:spAutoFit/>
          </a:bodyPr>
          <a:lstStyle/>
          <a:p>
            <a:r>
              <a:rPr lang="en-US" sz="500" b="1" dirty="0" smtClean="0"/>
              <a:t> TSC GTA 07-0001</a:t>
            </a:r>
            <a:endParaRPr lang="en-US" sz="500" b="1" dirty="0"/>
          </a:p>
        </p:txBody>
      </p:sp>
      <p:sp>
        <p:nvSpPr>
          <p:cNvPr id="3" name="TextBox 2"/>
          <p:cNvSpPr txBox="1"/>
          <p:nvPr/>
        </p:nvSpPr>
        <p:spPr>
          <a:xfrm>
            <a:off x="46893" y="1365741"/>
            <a:ext cx="2649560" cy="1088646"/>
          </a:xfrm>
          <a:prstGeom prst="rect">
            <a:avLst/>
          </a:prstGeom>
          <a:noFill/>
        </p:spPr>
        <p:txBody>
          <a:bodyPr wrap="square" lIns="41797" tIns="20899" rIns="41797" bIns="20899" rtlCol="0">
            <a:spAutoFit/>
          </a:bodyPr>
          <a:lstStyle/>
          <a:p>
            <a:pPr algn="ctr"/>
            <a:r>
              <a:rPr lang="en-US" sz="1700" b="1" dirty="0" smtClean="0"/>
              <a:t>MILES XXI GRAPHICS TRAINING AID (GTA)</a:t>
            </a:r>
          </a:p>
          <a:p>
            <a:pPr algn="ctr"/>
            <a:r>
              <a:rPr lang="en-US" sz="1700" b="1" dirty="0" smtClean="0"/>
              <a:t>for M2/M3A3 </a:t>
            </a:r>
          </a:p>
          <a:p>
            <a:pPr algn="ctr"/>
            <a:r>
              <a:rPr lang="en-US" sz="1700" b="1" dirty="0" smtClean="0"/>
              <a:t>TRAINING SUPPORT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9247"/>
            <a:ext cx="2743200" cy="3631763"/>
          </a:xfrm>
          <a:prstGeom prst="rect">
            <a:avLst/>
          </a:prstGeom>
        </p:spPr>
        <p:txBody>
          <a:bodyPr wrap="square">
            <a:spAutoFit/>
          </a:bodyPr>
          <a:lstStyle/>
          <a:p>
            <a:r>
              <a:rPr lang="en-US" sz="1000" dirty="0" smtClean="0">
                <a:ea typeface="Tahoma" pitchFamily="34" charset="0"/>
                <a:cs typeface="Tahoma" pitchFamily="34" charset="0"/>
              </a:rPr>
              <a:t>8. Select “</a:t>
            </a:r>
            <a:r>
              <a:rPr lang="en-US" sz="1000" b="1" u="sng" dirty="0" smtClean="0">
                <a:ea typeface="Tahoma" pitchFamily="34" charset="0"/>
                <a:cs typeface="Tahoma" pitchFamily="34" charset="0"/>
              </a:rPr>
              <a:t>BORESIGHT 25MM</a:t>
            </a:r>
            <a:r>
              <a:rPr lang="en-US" sz="1000" dirty="0" smtClean="0">
                <a:ea typeface="Tahoma" pitchFamily="34" charset="0"/>
                <a:cs typeface="Tahoma" pitchFamily="34" charset="0"/>
              </a:rPr>
              <a:t>” from  Commander’s Tactical Display (CTD).</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9. Use Gunner’s Hand Station (GHS) to move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to aim point. Once aligned select “</a:t>
            </a:r>
            <a:r>
              <a:rPr lang="en-US" sz="1000" b="1" u="sng" dirty="0" smtClean="0">
                <a:ea typeface="Tahoma" pitchFamily="34" charset="0"/>
                <a:cs typeface="Tahoma" pitchFamily="34" charset="0"/>
              </a:rPr>
              <a:t>CALCULATE AND SAVE</a:t>
            </a:r>
            <a:r>
              <a:rPr lang="en-US" sz="1000" dirty="0" smtClean="0">
                <a:ea typeface="Tahoma" pitchFamily="34" charset="0"/>
                <a:cs typeface="Tahoma" pitchFamily="34" charset="0"/>
              </a:rPr>
              <a:t>” on CTD.</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10. Select “</a:t>
            </a:r>
            <a:r>
              <a:rPr lang="en-US" sz="1000" b="1" u="sng" dirty="0" smtClean="0">
                <a:ea typeface="Tahoma" pitchFamily="34" charset="0"/>
                <a:cs typeface="Tahoma" pitchFamily="34" charset="0"/>
              </a:rPr>
              <a:t>BORESIGHT 7.62</a:t>
            </a:r>
            <a:r>
              <a:rPr lang="en-US" sz="1000" dirty="0" smtClean="0">
                <a:ea typeface="Tahoma" pitchFamily="34" charset="0"/>
                <a:cs typeface="Tahoma" pitchFamily="34" charset="0"/>
              </a:rPr>
              <a:t>” on CTD.</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11. Move GHS to align sight to aim point. Once aligned select “</a:t>
            </a:r>
            <a:r>
              <a:rPr lang="en-US" sz="1000" b="1" u="sng" dirty="0" smtClean="0">
                <a:ea typeface="Tahoma" pitchFamily="34" charset="0"/>
                <a:cs typeface="Tahoma" pitchFamily="34" charset="0"/>
              </a:rPr>
              <a:t>CALCULATE AND SAVE</a:t>
            </a:r>
            <a:r>
              <a:rPr lang="en-US" sz="1000" dirty="0" smtClean="0">
                <a:ea typeface="Tahoma" pitchFamily="34" charset="0"/>
                <a:cs typeface="Tahoma" pitchFamily="34" charset="0"/>
              </a:rPr>
              <a:t>” on CTD.</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12. Select “</a:t>
            </a:r>
            <a:r>
              <a:rPr lang="en-US" sz="1000" b="1" u="sng" dirty="0" smtClean="0">
                <a:ea typeface="Tahoma" pitchFamily="34" charset="0"/>
                <a:cs typeface="Tahoma" pitchFamily="34" charset="0"/>
              </a:rPr>
              <a:t>BORESIGHT TOW</a:t>
            </a:r>
            <a:r>
              <a:rPr lang="en-US" sz="1000" dirty="0" smtClean="0">
                <a:ea typeface="Tahoma" pitchFamily="34" charset="0"/>
                <a:cs typeface="Tahoma" pitchFamily="34" charset="0"/>
              </a:rPr>
              <a:t>” on CTD.</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13. Move GHS to align sight to aim point. Once aligned select “</a:t>
            </a:r>
            <a:r>
              <a:rPr lang="en-US" sz="1000" b="1" u="sng" dirty="0" smtClean="0">
                <a:ea typeface="Tahoma" pitchFamily="34" charset="0"/>
                <a:cs typeface="Tahoma" pitchFamily="34" charset="0"/>
              </a:rPr>
              <a:t>CALCULATE AND SAVE</a:t>
            </a:r>
            <a:r>
              <a:rPr lang="en-US" sz="1000" dirty="0" smtClean="0">
                <a:ea typeface="Tahoma" pitchFamily="34" charset="0"/>
                <a:cs typeface="Tahoma" pitchFamily="34" charset="0"/>
              </a:rPr>
              <a:t>” on CTD.</a:t>
            </a:r>
          </a:p>
          <a:p>
            <a:endParaRPr lang="en-US" sz="1000" dirty="0" smtClean="0">
              <a:ea typeface="Tahoma" pitchFamily="34" charset="0"/>
              <a:cs typeface="Tahoma" pitchFamily="34" charset="0"/>
            </a:endParaRPr>
          </a:p>
          <a:p>
            <a:pPr marL="228600" indent="-228600">
              <a:buAutoNum type="arabicPeriod" startAt="14"/>
            </a:pPr>
            <a:r>
              <a:rPr lang="en-US" sz="1000" dirty="0" smtClean="0">
                <a:ea typeface="Tahoma" pitchFamily="34" charset="0"/>
                <a:cs typeface="Tahoma" pitchFamily="34" charset="0"/>
              </a:rPr>
              <a:t>Align MGLT 12x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to the same aim </a:t>
            </a:r>
          </a:p>
          <a:p>
            <a:pPr marL="228600" indent="-228600"/>
            <a:r>
              <a:rPr lang="en-US" sz="1000" dirty="0" smtClean="0">
                <a:ea typeface="Tahoma" pitchFamily="34" charset="0"/>
                <a:cs typeface="Tahoma" pitchFamily="34" charset="0"/>
              </a:rPr>
              <a:t>point.</a:t>
            </a:r>
          </a:p>
          <a:p>
            <a:pPr marL="228600" indent="-228600"/>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15. Select all weapons and verify alignment of sights and MGLT. Then, fire at designated target with all weapons to confirm alignment.</a:t>
            </a:r>
          </a:p>
        </p:txBody>
      </p:sp>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M2A3/M3A3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2743199" cy="4487279"/>
        </p:xfrm>
        <a:graphic>
          <a:graphicData uri="http://schemas.openxmlformats.org/drawingml/2006/table">
            <a:tbl>
              <a:tblPr/>
              <a:tblGrid>
                <a:gridCol w="575922"/>
                <a:gridCol w="1294442"/>
                <a:gridCol w="872835"/>
              </a:tblGrid>
              <a:tr h="151271">
                <a:tc gridSpan="3">
                  <a:txBody>
                    <a:bodyPr/>
                    <a:lstStyle/>
                    <a:p>
                      <a:pPr algn="ctr" fontAlgn="b"/>
                      <a:r>
                        <a:rPr lang="en-US" sz="1000" b="1" i="0" u="none" strike="noStrike" dirty="0">
                          <a:latin typeface="+mn-lt"/>
                        </a:rPr>
                        <a:t>MILES </a:t>
                      </a:r>
                      <a:r>
                        <a:rPr lang="en-US" sz="1000" b="1" i="0" u="none" strike="noStrike" dirty="0" smtClean="0">
                          <a:latin typeface="+mn-lt"/>
                        </a:rPr>
                        <a:t>XXI</a:t>
                      </a:r>
                      <a:endParaRPr lang="en-US" sz="1000" b="1" i="0" u="none" strike="noStrike" dirty="0">
                        <a:latin typeface="+mn-lt"/>
                      </a:endParaRP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gridSpan="3">
                  <a:txBody>
                    <a:bodyPr/>
                    <a:lstStyle/>
                    <a:p>
                      <a:pPr algn="ctr" fontAlgn="b"/>
                      <a:r>
                        <a:rPr lang="en-US" sz="1000" b="1" i="0" u="none" strike="noStrike" dirty="0">
                          <a:latin typeface="+mn-lt"/>
                        </a:rPr>
                        <a:t>DIRECT FIRE KILL CODES</a:t>
                      </a: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a:txBody>
                    <a:bodyPr/>
                    <a:lstStyle/>
                    <a:p>
                      <a:pPr algn="l" fontAlgn="b"/>
                      <a:endParaRPr lang="en-US" sz="200" b="0" i="0" u="none" strike="noStrike" dirty="0">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latin typeface="+mn-lt"/>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200" b="0" i="0" u="none" strike="noStrike">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r>
              <a:tr h="101369">
                <a:tc>
                  <a:txBody>
                    <a:bodyPr/>
                    <a:lstStyle/>
                    <a:p>
                      <a:pPr algn="l" fontAlgn="b"/>
                      <a:r>
                        <a:rPr lang="en-US" sz="700" b="0" i="0" u="none" strike="noStrike" dirty="0">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latin typeface="+mn-lt"/>
                        </a:rPr>
                        <a:t>RANGE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01369">
                <a:tc>
                  <a:txBody>
                    <a:bodyPr/>
                    <a:lstStyle/>
                    <a:p>
                      <a:pPr algn="ctr" fontAlgn="b"/>
                      <a:r>
                        <a:rPr lang="en-US" sz="700" b="1" i="0" u="none" strike="noStrike" dirty="0">
                          <a:latin typeface="+mn-lt"/>
                        </a:rPr>
                        <a:t>CODE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latin typeface="+mn-lt"/>
                        </a:rPr>
                        <a:t>WPN</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dirty="0">
                          <a:latin typeface="+mn-lt"/>
                        </a:rPr>
                        <a:t>MILES </a:t>
                      </a:r>
                      <a:r>
                        <a:rPr lang="en-US" sz="700" b="1" i="0" u="none" strike="noStrike" dirty="0" smtClean="0">
                          <a:latin typeface="+mn-lt"/>
                        </a:rPr>
                        <a:t>XXI</a:t>
                      </a:r>
                      <a:endParaRPr lang="en-US" sz="700" b="1" i="0" u="none" strike="noStrike" dirty="0">
                        <a:latin typeface="+mn-lt"/>
                      </a:endParaRP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Controller Gun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Hellfire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8000</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AT-3</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TOW</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Dragon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F&amp;F</a:t>
                      </a:r>
                      <a:r>
                        <a:rPr lang="en-US" sz="700" b="0" i="0" u="none" strike="noStrike" baseline="0" dirty="0" smtClean="0">
                          <a:latin typeface="+mn-lt"/>
                        </a:rPr>
                        <a:t> MSL</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4000</a:t>
                      </a:r>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 </a:t>
                      </a:r>
                      <a:r>
                        <a:rPr lang="en-US" sz="700" b="0" i="0" u="none" strike="noStrike" dirty="0">
                          <a:latin typeface="+mn-lt"/>
                        </a:rPr>
                        <a:t>125MM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M18 </a:t>
                      </a:r>
                      <a:r>
                        <a:rPr lang="en-US" sz="700" b="0" i="0" u="none" strike="noStrike" dirty="0" smtClean="0">
                          <a:latin typeface="+mn-lt"/>
                        </a:rPr>
                        <a:t>Claymore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105MM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122MM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421">
                <a:tc>
                  <a:txBody>
                    <a:bodyPr/>
                    <a:lstStyle/>
                    <a:p>
                      <a:pPr algn="ctr" fontAlgn="b"/>
                      <a:r>
                        <a:rPr lang="en-US" sz="700" b="0" i="0" u="none" strike="noStrike">
                          <a:latin typeface="+mn-lt"/>
                        </a:rPr>
                        <a:t>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Rocket</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AT-4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120MM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90MM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152MM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Miles Only</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Grenade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SMAW</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30MM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25MM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Vulcan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M</a:t>
                      </a:r>
                      <a:r>
                        <a:rPr lang="en-US" sz="700" b="0" i="0" u="none" strike="noStrike" dirty="0" smtClean="0">
                          <a:latin typeface="+mn-lt"/>
                        </a:rPr>
                        <a:t>achine Gun (M2MG)</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Chaparral</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6000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Stinger</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4000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234">
                <a:tc>
                  <a:txBody>
                    <a:bodyPr/>
                    <a:lstStyle/>
                    <a:p>
                      <a:pPr algn="ctr" fontAlgn="b"/>
                      <a:r>
                        <a:rPr lang="en-US" sz="700" b="0" i="0" u="none" strike="noStrike">
                          <a:latin typeface="+mn-lt"/>
                        </a:rPr>
                        <a:t>27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M16A1/A2, M60MG, M249, M240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Heavy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Light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460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Resurrection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smtClean="0">
                          <a:latin typeface="+mn-lt"/>
                        </a:rPr>
                        <a:t>31</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SPR MS</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SA-14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ZSU 23-4 Radar Mode</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2800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36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Reset</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 y="29"/>
          <a:ext cx="2743208" cy="4571970"/>
        </p:xfrm>
        <a:graphic>
          <a:graphicData uri="http://schemas.openxmlformats.org/drawingml/2006/table">
            <a:tbl>
              <a:tblPr/>
              <a:tblGrid>
                <a:gridCol w="254804"/>
                <a:gridCol w="281911"/>
                <a:gridCol w="281911"/>
                <a:gridCol w="281911"/>
                <a:gridCol w="281911"/>
                <a:gridCol w="173483"/>
                <a:gridCol w="249382"/>
                <a:gridCol w="243963"/>
                <a:gridCol w="173483"/>
                <a:gridCol w="173483"/>
                <a:gridCol w="173483"/>
                <a:gridCol w="173483"/>
              </a:tblGrid>
              <a:tr h="120315">
                <a:tc gridSpan="5">
                  <a:txBody>
                    <a:bodyPr/>
                    <a:lstStyle/>
                    <a:p>
                      <a:pPr algn="ctr" fontAlgn="b"/>
                      <a:r>
                        <a:rPr lang="en-US" sz="700" b="1" i="0" u="none" strike="noStrike" dirty="0">
                          <a:latin typeface="+mn-lt"/>
                        </a:rPr>
                        <a:t>CATASTROPHIC PK FACTORS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gridSpan="7">
                  <a:txBody>
                    <a:bodyPr/>
                    <a:lstStyle/>
                    <a:p>
                      <a:pPr algn="ctr" fontAlgn="b"/>
                      <a:r>
                        <a:rPr lang="en-US" sz="200" b="0" i="0" u="none" strike="noStrike">
                          <a:latin typeface="Arial"/>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20315">
                <a:tc gridSpan="5">
                  <a:txBody>
                    <a:bodyPr/>
                    <a:lstStyle/>
                    <a:p>
                      <a:pPr algn="ctr" fontAlgn="b"/>
                      <a:r>
                        <a:rPr lang="en-US" sz="700" b="1" i="0" u="none" strike="noStrike" dirty="0">
                          <a:latin typeface="+mn-lt"/>
                        </a:rPr>
                        <a:t>M2/M3 VEHICLE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20315">
                <a:tc>
                  <a:txBody>
                    <a:bodyPr/>
                    <a:lstStyle/>
                    <a:p>
                      <a:pPr algn="ctr" fontAlgn="b"/>
                      <a:r>
                        <a:rPr lang="en-US" sz="600" b="1" i="0" u="none" strike="noStrike" dirty="0">
                          <a:latin typeface="+mn-lt"/>
                        </a:rPr>
                        <a:t>MILES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Front</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dirty="0">
                          <a:latin typeface="+mn-lt"/>
                        </a:rPr>
                        <a:t>R SIDE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REAR</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L SIDE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ctr" fontAlgn="b"/>
                      <a:r>
                        <a:rPr lang="en-US" sz="600" b="1" i="0" u="none" strike="noStrike">
                          <a:latin typeface="+mn-lt"/>
                        </a:rPr>
                        <a:t>SUB Pk FACTORS</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algn="ctr" fontAlgn="b"/>
                      <a:r>
                        <a:rPr lang="en-US" sz="600" b="1" i="0" u="none" strike="noStrike">
                          <a:latin typeface="+mn-lt"/>
                        </a:rPr>
                        <a:t>AMMO FACTOR</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20315">
                <a:tc>
                  <a:txBody>
                    <a:bodyPr/>
                    <a:lstStyle/>
                    <a:p>
                      <a:pPr algn="ctr" fontAlgn="b"/>
                      <a:r>
                        <a:rPr lang="en-US" sz="600" b="1" i="0" u="none" strike="noStrike" dirty="0">
                          <a:latin typeface="+mn-lt"/>
                        </a:rPr>
                        <a:t>Code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ZONE 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FpK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MobK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ComK</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A</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B</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D</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dirty="0">
                          <a:latin typeface="+mn-lt"/>
                        </a:rPr>
                        <a:t>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90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80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68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68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1.67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19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25</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26</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27</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28</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29</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30</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31</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32</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33</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315">
                <a:tc>
                  <a:txBody>
                    <a:bodyPr/>
                    <a:lstStyle/>
                    <a:p>
                      <a:pPr algn="ctr" fontAlgn="b"/>
                      <a:r>
                        <a:rPr lang="en-US" sz="600" b="1" i="0" u="none" strike="noStrike">
                          <a:latin typeface="+mn-lt"/>
                        </a:rPr>
                        <a:t>34</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887" marR="1887" marT="18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2146"/>
            <a:ext cx="2743200" cy="272143"/>
          </a:xfrm>
          <a:prstGeom prst="rect">
            <a:avLst/>
          </a:prstGeom>
        </p:spPr>
        <p:txBody>
          <a:bodyPr lIns="41784" tIns="20892" rIns="41784" bIns="20892"/>
          <a:lstStyle/>
          <a:p>
            <a:pPr marL="156694" indent="-156694" algn="ctr">
              <a:spcBef>
                <a:spcPct val="20000"/>
              </a:spcBef>
              <a:defRPr/>
            </a:pPr>
            <a:r>
              <a:rPr lang="en-US" sz="1400" dirty="0" smtClean="0"/>
              <a:t>    Installation Checks</a:t>
            </a:r>
            <a:endParaRPr lang="en-US" sz="1400" dirty="0"/>
          </a:p>
        </p:txBody>
      </p:sp>
      <p:sp>
        <p:nvSpPr>
          <p:cNvPr id="6" name="TextBox 5"/>
          <p:cNvSpPr txBox="1"/>
          <p:nvPr/>
        </p:nvSpPr>
        <p:spPr>
          <a:xfrm>
            <a:off x="6911" y="281946"/>
            <a:ext cx="2736293" cy="4104845"/>
          </a:xfrm>
          <a:prstGeom prst="rect">
            <a:avLst/>
          </a:prstGeom>
          <a:noFill/>
        </p:spPr>
        <p:txBody>
          <a:bodyPr wrap="square" lIns="41786" tIns="20893" rIns="41786" bIns="20893" rtlCol="0">
            <a:spAutoFit/>
          </a:bodyPr>
          <a:lstStyle/>
          <a:p>
            <a:r>
              <a:rPr lang="en-US" sz="1200" dirty="0" smtClean="0"/>
              <a:t>1. Ensure all cable connections are correct and secured.</a:t>
            </a:r>
          </a:p>
          <a:p>
            <a:endParaRPr lang="en-US" sz="1200" dirty="0" smtClean="0"/>
          </a:p>
          <a:p>
            <a:r>
              <a:rPr lang="en-US" sz="1200" dirty="0" smtClean="0"/>
              <a:t>2.  Ensure proper placement of belts using  Belt Amplifier Location.  Front  Amplifier is place above main gun mantle .  The Right  Amplifier is place center of turret on right side. The Left Amplifier is placed on top of  TOW launcher on left side. The Rear Amplifier is placed lower center of bustle rack. </a:t>
            </a:r>
          </a:p>
          <a:p>
            <a:endParaRPr lang="en-US" sz="1200" dirty="0" smtClean="0"/>
          </a:p>
          <a:p>
            <a:r>
              <a:rPr lang="en-US" sz="1200" dirty="0" smtClean="0"/>
              <a:t>3.  Ensure interior cables are routed thru  center periscope between Commander and Gunners hatch.</a:t>
            </a:r>
          </a:p>
          <a:p>
            <a:endParaRPr lang="en-US" sz="1200" dirty="0" smtClean="0"/>
          </a:p>
          <a:p>
            <a:r>
              <a:rPr lang="en-US" sz="1200" dirty="0" smtClean="0"/>
              <a:t>4.  Ensure all Velcro is properly secured to vehicle.</a:t>
            </a:r>
          </a:p>
          <a:p>
            <a:endParaRPr lang="en-US" sz="1200" dirty="0" smtClean="0"/>
          </a:p>
          <a:p>
            <a:r>
              <a:rPr lang="en-US" sz="1200" dirty="0" smtClean="0"/>
              <a:t>5.  Ensure all cabling is properly routed and all excess cabling has been secured using zip-ties.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6287"/>
            <a:ext cx="2743200" cy="492477"/>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Vehicle Type</a:t>
            </a:r>
            <a:endParaRPr lang="en-US" sz="1400" dirty="0"/>
          </a:p>
        </p:txBody>
      </p:sp>
      <p:sp>
        <p:nvSpPr>
          <p:cNvPr id="7" name="TextBox 6"/>
          <p:cNvSpPr txBox="1"/>
          <p:nvPr/>
        </p:nvSpPr>
        <p:spPr>
          <a:xfrm>
            <a:off x="0" y="548416"/>
            <a:ext cx="2743200" cy="3427736"/>
          </a:xfrm>
          <a:prstGeom prst="rect">
            <a:avLst/>
          </a:prstGeom>
          <a:noFill/>
        </p:spPr>
        <p:txBody>
          <a:bodyPr wrap="square" lIns="41786" tIns="20893" rIns="41786" bIns="20893" rtlCol="0">
            <a:spAutoFit/>
          </a:bodyPr>
          <a:lstStyle/>
          <a:p>
            <a:r>
              <a:rPr lang="en-US" sz="1000" dirty="0" smtClean="0"/>
              <a:t>1.  Turn on Vehicle Control Unit (VCU) power , a BIT test starts and system will go to a DEAD status. Use a Universal Controller Device (UCD) to RESET the vehicle.</a:t>
            </a:r>
          </a:p>
          <a:p>
            <a:endParaRPr lang="en-US" sz="1000" dirty="0" smtClean="0"/>
          </a:p>
          <a:p>
            <a:r>
              <a:rPr lang="en-US" sz="1000" dirty="0" smtClean="0"/>
              <a:t>2.  The following menu will be displayed if system passes BIT </a:t>
            </a:r>
            <a:r>
              <a:rPr lang="en-US" sz="1000" b="1" u="sng" dirty="0" smtClean="0"/>
              <a:t>WPN TYP MAIN GUN, M2 ALIVE</a:t>
            </a:r>
          </a:p>
          <a:p>
            <a:endParaRPr lang="en-US" sz="1000" dirty="0" smtClean="0"/>
          </a:p>
          <a:p>
            <a:r>
              <a:rPr lang="en-US" sz="1000" dirty="0" smtClean="0"/>
              <a:t>3.  If vehicle type is not correct, use a UCD to put vehicle in </a:t>
            </a:r>
            <a:r>
              <a:rPr lang="en-US" sz="1000" b="1" u="sng" dirty="0" smtClean="0"/>
              <a:t>CONTROL MODE </a:t>
            </a:r>
            <a:r>
              <a:rPr lang="en-US" sz="1000" dirty="0" smtClean="0"/>
              <a:t>by shooting any detector belt sensor. VDA will read </a:t>
            </a:r>
            <a:r>
              <a:rPr lang="en-US" sz="1000" b="1" u="sng" dirty="0" smtClean="0"/>
              <a:t>ADMIN FUNCTIONS MENU</a:t>
            </a:r>
          </a:p>
          <a:p>
            <a:endParaRPr lang="en-US" sz="1000" dirty="0" smtClean="0"/>
          </a:p>
          <a:p>
            <a:r>
              <a:rPr lang="en-US" sz="1000" dirty="0" smtClean="0"/>
              <a:t>4.  Scroll up or down till VDA states </a:t>
            </a:r>
            <a:r>
              <a:rPr lang="en-US" sz="1000" b="1" u="sng" dirty="0" smtClean="0"/>
              <a:t>SELECT FOR CHOOSE VEHICLE TYPE</a:t>
            </a:r>
            <a:r>
              <a:rPr lang="en-US" sz="1000" dirty="0" smtClean="0">
                <a:solidFill>
                  <a:srgbClr val="FF0000"/>
                </a:solidFill>
              </a:rPr>
              <a:t> </a:t>
            </a:r>
            <a:r>
              <a:rPr lang="en-US" sz="1000" dirty="0" smtClean="0"/>
              <a:t>then press </a:t>
            </a:r>
            <a:r>
              <a:rPr lang="en-US" sz="1000" b="1" u="sng" dirty="0" smtClean="0"/>
              <a:t>SELECT</a:t>
            </a:r>
            <a:r>
              <a:rPr lang="en-US" sz="1000" dirty="0" smtClean="0"/>
              <a:t> and scroll to find M2 or M3 from displayed menu. </a:t>
            </a:r>
          </a:p>
          <a:p>
            <a:endParaRPr lang="en-US" sz="1000" dirty="0" smtClean="0"/>
          </a:p>
          <a:p>
            <a:pPr marL="228537" indent="-228537"/>
            <a:r>
              <a:rPr lang="en-US" sz="1000" dirty="0" smtClean="0"/>
              <a:t>5.  Once you find the vehicle press </a:t>
            </a:r>
            <a:r>
              <a:rPr lang="en-US" sz="1000" b="1" u="sng" dirty="0" smtClean="0"/>
              <a:t>SELECT</a:t>
            </a:r>
            <a:r>
              <a:rPr lang="en-US" sz="1000" dirty="0" smtClean="0">
                <a:solidFill>
                  <a:srgbClr val="FF0000"/>
                </a:solidFill>
              </a:rPr>
              <a:t> </a:t>
            </a:r>
            <a:r>
              <a:rPr lang="en-US" sz="1000" dirty="0" smtClean="0"/>
              <a:t>to </a:t>
            </a:r>
          </a:p>
          <a:p>
            <a:pPr marL="228537" indent="-228537"/>
            <a:r>
              <a:rPr lang="en-US" sz="1000" dirty="0" smtClean="0"/>
              <a:t>choose the vehicle then press </a:t>
            </a:r>
            <a:r>
              <a:rPr lang="en-US" sz="1000" b="1" u="sng" dirty="0" smtClean="0"/>
              <a:t>SELECT</a:t>
            </a:r>
            <a:r>
              <a:rPr lang="en-US" sz="1000" dirty="0" smtClean="0"/>
              <a:t> again to </a:t>
            </a:r>
          </a:p>
          <a:p>
            <a:pPr marL="228537" indent="-228537"/>
            <a:r>
              <a:rPr lang="en-US" sz="1000" dirty="0" smtClean="0"/>
              <a:t>confirm vehicle type. VDA with beep confirming </a:t>
            </a:r>
          </a:p>
          <a:p>
            <a:pPr marL="228537" indent="-228537"/>
            <a:r>
              <a:rPr lang="en-US" sz="1000" dirty="0" smtClean="0"/>
              <a:t>selection. Scroll up to </a:t>
            </a:r>
            <a:r>
              <a:rPr lang="en-US" sz="1000" b="1" u="sng" dirty="0" smtClean="0"/>
              <a:t>ADMIN FUNCTIONS</a:t>
            </a:r>
            <a:r>
              <a:rPr lang="en-US" sz="1000" dirty="0" smtClean="0"/>
              <a:t> to exit </a:t>
            </a:r>
          </a:p>
          <a:p>
            <a:pPr marL="228537" indent="-228537"/>
            <a:r>
              <a:rPr lang="en-US" sz="1000" dirty="0" smtClean="0"/>
              <a:t>then press </a:t>
            </a:r>
            <a:r>
              <a:rPr lang="en-US" sz="1000" b="1" u="sng" dirty="0" smtClean="0"/>
              <a:t>SELECT</a:t>
            </a:r>
            <a:r>
              <a:rPr lang="en-US" sz="1000" dirty="0" smtClean="0"/>
              <a:t> to exit.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Fire Mode</a:t>
            </a:r>
            <a:endParaRPr lang="en-US" sz="1400" dirty="0"/>
          </a:p>
        </p:txBody>
      </p:sp>
      <p:sp>
        <p:nvSpPr>
          <p:cNvPr id="7" name="TextBox 6"/>
          <p:cNvSpPr txBox="1"/>
          <p:nvPr/>
        </p:nvSpPr>
        <p:spPr>
          <a:xfrm>
            <a:off x="0" y="643425"/>
            <a:ext cx="2743200" cy="2789100"/>
          </a:xfrm>
          <a:prstGeom prst="rect">
            <a:avLst/>
          </a:prstGeom>
          <a:noFill/>
        </p:spPr>
        <p:txBody>
          <a:bodyPr wrap="square" lIns="41786" tIns="20893" rIns="41786" bIns="20893" rtlCol="0">
            <a:spAutoFit/>
          </a:bodyPr>
          <a:lstStyle/>
          <a:p>
            <a:r>
              <a:rPr lang="en-US" sz="1050" dirty="0" smtClean="0"/>
              <a:t>1.  Power on Vehicle Control Unit (VCU), a BIT test starts and system will go to a KILL status. Use the Universal Controller Device(UCD) to RESET the vehicle.</a:t>
            </a:r>
          </a:p>
          <a:p>
            <a:endParaRPr lang="en-US" sz="1050" dirty="0" smtClean="0"/>
          </a:p>
          <a:p>
            <a:r>
              <a:rPr lang="en-US" sz="1050" dirty="0" smtClean="0"/>
              <a:t>2.  The following menu will be displayed if system passes BIT </a:t>
            </a:r>
            <a:r>
              <a:rPr lang="en-US" sz="1050" b="1" u="sng" dirty="0" smtClean="0"/>
              <a:t>WPN TYP MAIN GUN, M2 ALIVE</a:t>
            </a:r>
          </a:p>
          <a:p>
            <a:endParaRPr lang="en-US" sz="1050" dirty="0" smtClean="0"/>
          </a:p>
          <a:p>
            <a:r>
              <a:rPr lang="en-US" sz="1050" dirty="0" smtClean="0"/>
              <a:t>3.  Use a UCD to put vehicle in </a:t>
            </a:r>
            <a:r>
              <a:rPr lang="en-US" sz="1050" b="1" u="sng" dirty="0" smtClean="0"/>
              <a:t>CONTROL MODE </a:t>
            </a:r>
            <a:r>
              <a:rPr lang="en-US" sz="1050" dirty="0" smtClean="0"/>
              <a:t>by shooting any detector belt sensor.</a:t>
            </a:r>
          </a:p>
          <a:p>
            <a:endParaRPr lang="en-US" sz="1050" dirty="0" smtClean="0"/>
          </a:p>
          <a:p>
            <a:r>
              <a:rPr lang="en-US" sz="1050" dirty="0" smtClean="0"/>
              <a:t>4.  Observe on the Vehicle Display Assemble (VDA) it should read </a:t>
            </a:r>
            <a:r>
              <a:rPr lang="en-US" sz="1050" b="1" u="sng" dirty="0" smtClean="0"/>
              <a:t>ADMIN FUNCTIONS MENU</a:t>
            </a:r>
          </a:p>
          <a:p>
            <a:endParaRPr lang="en-US" sz="1050" dirty="0" smtClean="0"/>
          </a:p>
          <a:p>
            <a:r>
              <a:rPr lang="en-US" sz="1050" dirty="0" smtClean="0"/>
              <a:t>5.  Scroll up and down till VDA reads </a:t>
            </a:r>
            <a:r>
              <a:rPr lang="en-US" sz="1050" b="1" u="sng" dirty="0" smtClean="0"/>
              <a:t>SELECT FOR CHOOSE FIRE MODE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Fire Mode ( </a:t>
            </a:r>
            <a:r>
              <a:rPr lang="en-US" sz="1400" dirty="0" err="1" smtClean="0"/>
              <a:t>Con’t</a:t>
            </a:r>
            <a:r>
              <a:rPr lang="en-US" sz="1400" dirty="0" smtClean="0"/>
              <a:t>)</a:t>
            </a:r>
            <a:endParaRPr lang="en-US" sz="1400" dirty="0"/>
          </a:p>
        </p:txBody>
      </p:sp>
      <p:sp>
        <p:nvSpPr>
          <p:cNvPr id="3" name="Rectangle 2"/>
          <p:cNvSpPr/>
          <p:nvPr/>
        </p:nvSpPr>
        <p:spPr>
          <a:xfrm>
            <a:off x="0" y="697171"/>
            <a:ext cx="2743200" cy="3162380"/>
          </a:xfrm>
          <a:prstGeom prst="rect">
            <a:avLst/>
          </a:prstGeom>
        </p:spPr>
        <p:txBody>
          <a:bodyPr wrap="square" lIns="91414" tIns="45708" rIns="91414" bIns="45708">
            <a:spAutoFit/>
          </a:bodyPr>
          <a:lstStyle/>
          <a:p>
            <a:pPr marL="228600" indent="-228600"/>
            <a:r>
              <a:rPr lang="en-US" sz="1050" dirty="0" smtClean="0"/>
              <a:t>6.  Press </a:t>
            </a:r>
            <a:r>
              <a:rPr lang="en-US" sz="1050" b="1" u="sng" dirty="0" smtClean="0"/>
              <a:t>SELECT</a:t>
            </a:r>
            <a:r>
              <a:rPr lang="en-US" sz="1050" dirty="0" smtClean="0"/>
              <a:t> and scroll to find appropriate </a:t>
            </a:r>
          </a:p>
          <a:p>
            <a:pPr marL="228600" indent="-228600"/>
            <a:r>
              <a:rPr lang="en-US" sz="1050" b="1" u="sng" dirty="0" smtClean="0"/>
              <a:t>DRY FIRE MODE</a:t>
            </a:r>
            <a:r>
              <a:rPr lang="en-US" sz="1050" dirty="0" smtClean="0"/>
              <a:t> or </a:t>
            </a:r>
            <a:r>
              <a:rPr lang="en-US" sz="1050" b="1" u="sng" dirty="0" smtClean="0"/>
              <a:t>BLANK FIRE MODE</a:t>
            </a:r>
            <a:r>
              <a:rPr lang="en-US" sz="1050" dirty="0" smtClean="0"/>
              <a:t> then </a:t>
            </a:r>
          </a:p>
          <a:p>
            <a:pPr marL="228600" indent="-228600"/>
            <a:r>
              <a:rPr lang="en-US" sz="1050" dirty="0" smtClean="0"/>
              <a:t>press </a:t>
            </a:r>
            <a:r>
              <a:rPr lang="en-US" sz="1050" b="1" u="sng" dirty="0" smtClean="0"/>
              <a:t>SELECT</a:t>
            </a:r>
            <a:r>
              <a:rPr lang="en-US" sz="1050" dirty="0" smtClean="0"/>
              <a:t>. </a:t>
            </a:r>
          </a:p>
          <a:p>
            <a:pPr marL="228600" indent="-228600"/>
            <a:endParaRPr lang="en-US" sz="1050" dirty="0" smtClean="0"/>
          </a:p>
          <a:p>
            <a:pPr marL="228600" indent="-228600"/>
            <a:r>
              <a:rPr lang="en-US" sz="1050" dirty="0" smtClean="0"/>
              <a:t>7.  The VDA will display </a:t>
            </a:r>
            <a:r>
              <a:rPr lang="en-US" sz="1050" b="1" u="sng" dirty="0" smtClean="0"/>
              <a:t>SELECT CONFIRMS DRY</a:t>
            </a:r>
          </a:p>
          <a:p>
            <a:pPr marL="228600" indent="-228600"/>
            <a:r>
              <a:rPr lang="en-US" sz="1050" b="1" u="sng" dirty="0" smtClean="0"/>
              <a:t>FIRE MODE</a:t>
            </a:r>
            <a:r>
              <a:rPr lang="en-US" sz="1050" dirty="0" smtClean="0"/>
              <a:t> or </a:t>
            </a:r>
            <a:r>
              <a:rPr lang="en-US" sz="1050" b="1" u="sng" dirty="0" smtClean="0"/>
              <a:t>SELECT CONFIRMS BLANK FIRE</a:t>
            </a:r>
          </a:p>
          <a:p>
            <a:pPr marL="228600" indent="-228600"/>
            <a:r>
              <a:rPr lang="en-US" sz="1050" b="1" u="sng" dirty="0" smtClean="0"/>
              <a:t>MODE</a:t>
            </a:r>
            <a:r>
              <a:rPr lang="en-US" sz="1050" dirty="0" smtClean="0"/>
              <a:t> then press </a:t>
            </a:r>
            <a:r>
              <a:rPr lang="en-US" sz="1050" b="1" u="sng" dirty="0" smtClean="0"/>
              <a:t>SELECT</a:t>
            </a:r>
            <a:r>
              <a:rPr lang="en-US" sz="1050" dirty="0" smtClean="0"/>
              <a:t>.</a:t>
            </a:r>
          </a:p>
          <a:p>
            <a:endParaRPr lang="en-US" sz="1050" dirty="0" smtClean="0"/>
          </a:p>
          <a:p>
            <a:r>
              <a:rPr lang="en-US" sz="1050" dirty="0" smtClean="0"/>
              <a:t>8.  Select INITIALIZE will be heard thru the intercom.</a:t>
            </a:r>
          </a:p>
          <a:p>
            <a:endParaRPr lang="en-US" sz="1050" dirty="0" smtClean="0"/>
          </a:p>
          <a:p>
            <a:r>
              <a:rPr lang="en-US" sz="1050" dirty="0" smtClean="0"/>
              <a:t>9.  The VDA will display </a:t>
            </a:r>
            <a:r>
              <a:rPr lang="en-US" sz="1050" b="1" u="sng" dirty="0" smtClean="0"/>
              <a:t>SELECT TO CHOOSE FIRE MODE</a:t>
            </a:r>
          </a:p>
          <a:p>
            <a:endParaRPr lang="en-US" sz="1050" dirty="0" smtClean="0"/>
          </a:p>
          <a:p>
            <a:pPr marL="228600" indent="-228600">
              <a:buAutoNum type="arabicPeriod" startAt="10"/>
            </a:pPr>
            <a:r>
              <a:rPr lang="en-US" sz="1050" dirty="0" smtClean="0"/>
              <a:t>Scroll up till VDA displays </a:t>
            </a:r>
            <a:r>
              <a:rPr lang="en-US" sz="1050" b="1" u="sng" dirty="0" smtClean="0"/>
              <a:t>ADMIN</a:t>
            </a:r>
          </a:p>
          <a:p>
            <a:pPr marL="228600" indent="-228600"/>
            <a:r>
              <a:rPr lang="en-US" sz="1050" b="1" u="sng" dirty="0" smtClean="0"/>
              <a:t>FUNCTIONS SELECT TO EXIT</a:t>
            </a:r>
            <a:r>
              <a:rPr lang="en-US" sz="1050" dirty="0" smtClean="0"/>
              <a:t> press </a:t>
            </a:r>
            <a:r>
              <a:rPr lang="en-US" sz="1050" b="1" u="sng" dirty="0" smtClean="0"/>
              <a:t>SELECT</a:t>
            </a:r>
          </a:p>
          <a:p>
            <a:endParaRPr lang="en-US" sz="1050" dirty="0" smtClean="0"/>
          </a:p>
          <a:p>
            <a:r>
              <a:rPr lang="en-US" sz="1050" dirty="0" smtClean="0"/>
              <a:t>11. VDA will </a:t>
            </a:r>
            <a:r>
              <a:rPr lang="en-US" sz="1050" b="1" u="sng" dirty="0" smtClean="0"/>
              <a:t>display  WPN TYP MAIN GUN, M2 ALIVE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Loading Procedures</a:t>
            </a:r>
          </a:p>
        </p:txBody>
      </p:sp>
      <p:sp>
        <p:nvSpPr>
          <p:cNvPr id="3" name="TextBox 2"/>
          <p:cNvSpPr txBox="1"/>
          <p:nvPr/>
        </p:nvSpPr>
        <p:spPr>
          <a:xfrm>
            <a:off x="0" y="463120"/>
            <a:ext cx="2743200" cy="3631763"/>
          </a:xfrm>
          <a:prstGeom prst="rect">
            <a:avLst/>
          </a:prstGeom>
          <a:noFill/>
        </p:spPr>
        <p:txBody>
          <a:bodyPr wrap="square" rtlCol="0">
            <a:spAutoFit/>
          </a:bodyPr>
          <a:lstStyle/>
          <a:p>
            <a:r>
              <a:rPr lang="en-US" sz="1000" dirty="0" smtClean="0"/>
              <a:t>1.  On VDA, scroll to </a:t>
            </a:r>
            <a:r>
              <a:rPr lang="en-US" sz="1000" b="1" u="sng" dirty="0" smtClean="0"/>
              <a:t>WEAPON TYPE</a:t>
            </a:r>
            <a:r>
              <a:rPr lang="en-US" sz="1000" dirty="0" smtClean="0"/>
              <a:t>, press </a:t>
            </a:r>
            <a:r>
              <a:rPr lang="en-US" sz="1000" b="1" u="sng" dirty="0" smtClean="0"/>
              <a:t>SELECT</a:t>
            </a:r>
            <a:r>
              <a:rPr lang="en-US" sz="1000" dirty="0" smtClean="0"/>
              <a:t>, then scroll till you find the Weapon that you want to load.</a:t>
            </a:r>
          </a:p>
          <a:p>
            <a:endParaRPr lang="en-US" sz="1000" dirty="0" smtClean="0"/>
          </a:p>
          <a:p>
            <a:r>
              <a:rPr lang="en-US" sz="1000" dirty="0" smtClean="0"/>
              <a:t>2.  For MAIN GUN (25MM), Scroll to  </a:t>
            </a:r>
            <a:r>
              <a:rPr lang="en-US" sz="1000" b="1" u="sng" dirty="0" smtClean="0"/>
              <a:t>MAIN GUN</a:t>
            </a:r>
            <a:r>
              <a:rPr lang="en-US" sz="1000" dirty="0" smtClean="0"/>
              <a:t>, press </a:t>
            </a:r>
            <a:r>
              <a:rPr lang="en-US" sz="1000" b="1" u="sng" dirty="0" smtClean="0"/>
              <a:t>SELECT</a:t>
            </a:r>
            <a:r>
              <a:rPr lang="en-US" sz="1000" dirty="0" smtClean="0"/>
              <a:t>, then scroll to </a:t>
            </a:r>
            <a:r>
              <a:rPr lang="en-US" sz="1000" b="1" u="sng" dirty="0" smtClean="0"/>
              <a:t>AMMO TYPE</a:t>
            </a:r>
            <a:r>
              <a:rPr lang="en-US" sz="1000" dirty="0" smtClean="0"/>
              <a:t>, then press </a:t>
            </a:r>
            <a:r>
              <a:rPr lang="en-US" sz="1000" b="1" u="sng" dirty="0" smtClean="0"/>
              <a:t>SELECT</a:t>
            </a:r>
            <a:r>
              <a:rPr lang="en-US" sz="1000" dirty="0" smtClean="0"/>
              <a:t>, then scroll to choose </a:t>
            </a:r>
            <a:r>
              <a:rPr lang="en-US" sz="1000" b="1" u="sng" dirty="0" smtClean="0"/>
              <a:t>AP</a:t>
            </a:r>
            <a:r>
              <a:rPr lang="en-US" sz="1000" dirty="0" smtClean="0"/>
              <a:t> or </a:t>
            </a:r>
            <a:r>
              <a:rPr lang="en-US" sz="1000" b="1" u="sng" dirty="0" smtClean="0"/>
              <a:t>HE</a:t>
            </a:r>
            <a:r>
              <a:rPr lang="en-US" sz="1000" dirty="0" smtClean="0"/>
              <a:t>, then press </a:t>
            </a:r>
            <a:r>
              <a:rPr lang="en-US" sz="1000" b="1" u="sng" dirty="0" smtClean="0"/>
              <a:t>SELECT</a:t>
            </a:r>
            <a:r>
              <a:rPr lang="en-US" sz="1000" dirty="0" smtClean="0"/>
              <a:t>.  After pressing </a:t>
            </a:r>
            <a:r>
              <a:rPr lang="en-US" sz="1000" b="1" u="sng" dirty="0" smtClean="0"/>
              <a:t>SELECT</a:t>
            </a:r>
            <a:r>
              <a:rPr lang="en-US" sz="1000" dirty="0" smtClean="0"/>
              <a:t> for Ammo Type, VDA will go back to MAIN MENU.</a:t>
            </a:r>
          </a:p>
          <a:p>
            <a:endParaRPr lang="en-US" sz="1000" dirty="0" smtClean="0"/>
          </a:p>
          <a:p>
            <a:r>
              <a:rPr lang="en-US" sz="1000" dirty="0" smtClean="0"/>
              <a:t>3.  Scroll to </a:t>
            </a:r>
            <a:r>
              <a:rPr lang="en-US" sz="1000" b="1" u="sng" dirty="0" smtClean="0"/>
              <a:t>RELOAD MAIN GUN</a:t>
            </a:r>
            <a:r>
              <a:rPr lang="en-US" sz="1000" dirty="0" smtClean="0"/>
              <a:t>, then press </a:t>
            </a:r>
            <a:r>
              <a:rPr lang="en-US" sz="1000" b="1" u="sng" dirty="0" smtClean="0"/>
              <a:t>SELECT</a:t>
            </a:r>
            <a:r>
              <a:rPr lang="en-US" sz="1000" dirty="0" smtClean="0"/>
              <a:t>.</a:t>
            </a:r>
          </a:p>
          <a:p>
            <a:endParaRPr lang="en-US" sz="1000" dirty="0" smtClean="0"/>
          </a:p>
          <a:p>
            <a:r>
              <a:rPr lang="en-US" sz="1000" dirty="0" smtClean="0"/>
              <a:t>4.  Repeat steps 2 and 3 for what second Ammo Type</a:t>
            </a:r>
          </a:p>
          <a:p>
            <a:endParaRPr lang="en-US" sz="1000" dirty="0" smtClean="0"/>
          </a:p>
          <a:p>
            <a:r>
              <a:rPr lang="en-US" sz="1000" dirty="0" smtClean="0"/>
              <a:t>5.  Repeat steps 2 and 3 for </a:t>
            </a:r>
            <a:r>
              <a:rPr lang="en-US" sz="1000" b="1" u="sng" dirty="0" smtClean="0"/>
              <a:t>COAX</a:t>
            </a:r>
            <a:r>
              <a:rPr lang="en-US" sz="1000" dirty="0" smtClean="0"/>
              <a:t>.</a:t>
            </a:r>
          </a:p>
          <a:p>
            <a:endParaRPr lang="en-US" sz="1000" dirty="0" smtClean="0"/>
          </a:p>
          <a:p>
            <a:r>
              <a:rPr lang="en-US" sz="1000" dirty="0" smtClean="0"/>
              <a:t>6.  Repeat steps 2 and 3 for </a:t>
            </a:r>
            <a:r>
              <a:rPr lang="en-US" sz="1000" b="1" u="sng" dirty="0" smtClean="0"/>
              <a:t>TOW</a:t>
            </a:r>
            <a:r>
              <a:rPr lang="en-US" sz="1000" dirty="0" smtClean="0"/>
              <a:t>.</a:t>
            </a:r>
          </a:p>
          <a:p>
            <a:endParaRPr lang="en-US" sz="1000" dirty="0" smtClean="0"/>
          </a:p>
          <a:p>
            <a:endParaRPr lang="en-US" sz="1000" dirty="0" smtClean="0"/>
          </a:p>
          <a:p>
            <a:endParaRPr lang="en-US" sz="1000" dirty="0" smtClean="0"/>
          </a:p>
          <a:p>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28600"/>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Display Assembly (VDA)Troubleshooting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M2A3/M3A3 MILES XXI</a:t>
            </a:r>
            <a:endParaRPr lang="en-US" sz="1500" dirty="0"/>
          </a:p>
        </p:txBody>
      </p:sp>
      <p:sp>
        <p:nvSpPr>
          <p:cNvPr id="4" name="TextBox 3"/>
          <p:cNvSpPr txBox="1"/>
          <p:nvPr/>
        </p:nvSpPr>
        <p:spPr>
          <a:xfrm>
            <a:off x="-4" y="480919"/>
            <a:ext cx="2743200" cy="3939540"/>
          </a:xfrm>
          <a:prstGeom prst="rect">
            <a:avLst/>
          </a:prstGeom>
          <a:noFill/>
        </p:spPr>
        <p:txBody>
          <a:bodyPr wrap="square" rtlCol="0">
            <a:spAutoFit/>
          </a:bodyPr>
          <a:lstStyle/>
          <a:p>
            <a:r>
              <a:rPr lang="en-US" sz="1000" dirty="0" smtClean="0"/>
              <a:t>Problem:  VDA has no display</a:t>
            </a:r>
          </a:p>
          <a:p>
            <a:endParaRPr lang="en-US" sz="1000" dirty="0" smtClean="0"/>
          </a:p>
          <a:p>
            <a:r>
              <a:rPr lang="en-US" sz="1000" dirty="0" smtClean="0"/>
              <a:t>1.  Turn Vehicle Control Unit (VCU) off then back on.  VDA runs BIT and goes into a KILLED status.  Use UCD to RESET.</a:t>
            </a:r>
          </a:p>
          <a:p>
            <a:endParaRPr lang="en-US" sz="1000" dirty="0" smtClean="0"/>
          </a:p>
          <a:p>
            <a:r>
              <a:rPr lang="en-US" sz="1000" dirty="0" smtClean="0"/>
              <a:t>2.  Is CVKI strobe light flashing?  </a:t>
            </a:r>
          </a:p>
          <a:p>
            <a:endParaRPr lang="en-US" sz="1000" dirty="0" smtClean="0"/>
          </a:p>
          <a:p>
            <a:r>
              <a:rPr lang="en-US" sz="1000" dirty="0" smtClean="0"/>
              <a:t>     A.  YES – Is problem solved?</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Turn off VCU and replace System Cable.  Does this solve the problem?</a:t>
            </a:r>
          </a:p>
          <a:p>
            <a:endParaRPr lang="en-US" sz="1000" dirty="0" smtClean="0"/>
          </a:p>
          <a:p>
            <a:r>
              <a:rPr lang="en-US" sz="1000" dirty="0" smtClean="0"/>
              <a:t>               a.  YES – Verify system is operational</a:t>
            </a:r>
          </a:p>
          <a:p>
            <a:endParaRPr lang="en-US" sz="1000" dirty="0" smtClean="0"/>
          </a:p>
          <a:p>
            <a:r>
              <a:rPr lang="en-US" sz="1000" dirty="0" smtClean="0"/>
              <a:t>               b.  NO – Turn off VCU then replace VDA, then turn on VCU.  Does this solve your problem?</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SEE MILES CONTACT TEAM</a:t>
            </a:r>
          </a:p>
          <a:p>
            <a:endParaRPr lang="en-US" sz="1000" dirty="0" smtClean="0"/>
          </a:p>
          <a:p>
            <a:r>
              <a:rPr lang="en-US" sz="1000" dirty="0" smtClean="0"/>
              <a:t>     B.  NO – SEE MILES CONTACT TEAM</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28600"/>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Control Unit (VCU)Troubleshooting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M2A3/M3A3 MILES XXI</a:t>
            </a:r>
            <a:endParaRPr lang="en-US" sz="1500" dirty="0"/>
          </a:p>
        </p:txBody>
      </p:sp>
      <p:sp>
        <p:nvSpPr>
          <p:cNvPr id="4" name="TextBox 3"/>
          <p:cNvSpPr txBox="1"/>
          <p:nvPr/>
        </p:nvSpPr>
        <p:spPr>
          <a:xfrm>
            <a:off x="0" y="736258"/>
            <a:ext cx="2743199" cy="3323987"/>
          </a:xfrm>
          <a:prstGeom prst="rect">
            <a:avLst/>
          </a:prstGeom>
          <a:noFill/>
        </p:spPr>
        <p:txBody>
          <a:bodyPr wrap="square" rtlCol="0">
            <a:spAutoFit/>
          </a:bodyPr>
          <a:lstStyle/>
          <a:p>
            <a:r>
              <a:rPr lang="en-US" sz="1000" dirty="0" smtClean="0"/>
              <a:t>Problem:  VCU will not power up.</a:t>
            </a:r>
          </a:p>
          <a:p>
            <a:endParaRPr lang="en-US" sz="1000" dirty="0" smtClean="0"/>
          </a:p>
          <a:p>
            <a:r>
              <a:rPr lang="en-US" sz="1000" dirty="0" smtClean="0"/>
              <a:t>1.  Disconnect all cables from VCU.  Power on VCU and within 30 seconds strobe light should blink.  </a:t>
            </a:r>
          </a:p>
          <a:p>
            <a:endParaRPr lang="en-US" sz="1000" dirty="0" smtClean="0"/>
          </a:p>
          <a:p>
            <a:r>
              <a:rPr lang="en-US" sz="1000" dirty="0" smtClean="0"/>
              <a:t>     A.  If strobe light blinks replace Vehicle Control Interface (VCI). Then Retry. </a:t>
            </a:r>
          </a:p>
          <a:p>
            <a:endParaRPr lang="en-US" sz="1000" dirty="0" smtClean="0"/>
          </a:p>
          <a:p>
            <a:r>
              <a:rPr lang="en-US" sz="1000" dirty="0" smtClean="0"/>
              <a:t>     B.  If no blink strobe – SEE MILES CONTACT TEAM.</a:t>
            </a:r>
          </a:p>
          <a:p>
            <a:endParaRPr lang="en-US" sz="1000" dirty="0" smtClean="0"/>
          </a:p>
          <a:p>
            <a:r>
              <a:rPr lang="en-US" sz="1000" dirty="0" smtClean="0"/>
              <a:t>2.  Ensure system cable is connected to vehicle power.  </a:t>
            </a:r>
          </a:p>
          <a:p>
            <a:endParaRPr lang="en-US" sz="1000" dirty="0" smtClean="0"/>
          </a:p>
          <a:p>
            <a:r>
              <a:rPr lang="en-US" sz="1000" dirty="0" smtClean="0"/>
              <a:t>     A.  If not connected – connect and retry.</a:t>
            </a:r>
          </a:p>
          <a:p>
            <a:endParaRPr lang="en-US" sz="1000" dirty="0" smtClean="0"/>
          </a:p>
          <a:p>
            <a:r>
              <a:rPr lang="en-US" sz="1000" dirty="0" smtClean="0"/>
              <a:t>     B.  If connected – retry.  If retry does not work – SEE MILES CONTACT TEAM</a:t>
            </a:r>
          </a:p>
          <a:p>
            <a:endParaRPr lang="en-US" sz="1000" dirty="0" smtClean="0"/>
          </a:p>
          <a:p>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3982"/>
            <a:ext cx="2743200" cy="3735511"/>
          </a:xfrm>
          <a:prstGeom prst="rect">
            <a:avLst/>
          </a:prstGeom>
        </p:spPr>
        <p:txBody>
          <a:bodyPr wrap="square" lIns="41783" tIns="20892" rIns="41783" bIns="20892">
            <a:spAutoFit/>
          </a:bodyPr>
          <a:lstStyle/>
          <a:p>
            <a:r>
              <a:rPr lang="en-US" sz="1000" dirty="0" smtClean="0">
                <a:ea typeface="Tahoma" pitchFamily="34" charset="0"/>
                <a:cs typeface="Tahoma" pitchFamily="34" charset="0"/>
              </a:rPr>
              <a:t>1. Place vehicle on level platform with target placed at 1200 meters.</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2. Ensure MILES XXI has been properly installed and configured for M2 or M3.</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3. Turn on MILES XXI power.</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4. Turn on vehicle Master Power then turn on turret power. </a:t>
            </a:r>
            <a:r>
              <a:rPr lang="en-US" sz="1000" u="sng" dirty="0" smtClean="0">
                <a:ea typeface="Tahoma" pitchFamily="34" charset="0"/>
                <a:cs typeface="Tahoma" pitchFamily="34" charset="0"/>
              </a:rPr>
              <a:t>NOTE:</a:t>
            </a:r>
            <a:r>
              <a:rPr lang="en-US" sz="1000" dirty="0" smtClean="0">
                <a:ea typeface="Tahoma" pitchFamily="34" charset="0"/>
                <a:cs typeface="Tahoma" pitchFamily="34" charset="0"/>
              </a:rPr>
              <a:t> Ensure Commander’s Tactical Display reads </a:t>
            </a:r>
            <a:r>
              <a:rPr lang="en-US" sz="1000" u="sng" dirty="0" smtClean="0">
                <a:ea typeface="Tahoma" pitchFamily="34" charset="0"/>
                <a:cs typeface="Tahoma" pitchFamily="34" charset="0"/>
              </a:rPr>
              <a:t>TRAINING MODE</a:t>
            </a:r>
            <a:r>
              <a:rPr lang="en-US" sz="1000" dirty="0" smtClean="0">
                <a:ea typeface="Tahoma" pitchFamily="34" charset="0"/>
                <a:cs typeface="Tahoma" pitchFamily="34" charset="0"/>
              </a:rPr>
              <a:t> NOT TACTICAL MODE.</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5. Select alignment Aiming Point on designated target and lay gun manually on </a:t>
            </a:r>
            <a:r>
              <a:rPr lang="en-US" sz="1000" dirty="0" err="1" smtClean="0">
                <a:ea typeface="Tahoma" pitchFamily="34" charset="0"/>
                <a:cs typeface="Tahoma" pitchFamily="34" charset="0"/>
              </a:rPr>
              <a:t>reticle</a:t>
            </a:r>
            <a:r>
              <a:rPr lang="en-US" sz="1000" dirty="0" smtClean="0">
                <a:ea typeface="Tahoma" pitchFamily="34" charset="0"/>
                <a:cs typeface="Tahoma" pitchFamily="34" charset="0"/>
              </a:rPr>
              <a:t> aiming point.</a:t>
            </a:r>
          </a:p>
          <a:p>
            <a:endParaRPr lang="en-US" sz="1000" dirty="0" smtClean="0">
              <a:ea typeface="Tahoma" pitchFamily="34" charset="0"/>
              <a:cs typeface="Tahoma" pitchFamily="34" charset="0"/>
            </a:endParaRPr>
          </a:p>
          <a:p>
            <a:r>
              <a:rPr lang="en-US" sz="1000" dirty="0" smtClean="0">
                <a:ea typeface="Tahoma" pitchFamily="34" charset="0"/>
                <a:cs typeface="Tahoma" pitchFamily="34" charset="0"/>
              </a:rPr>
              <a:t>6. Looking through the 12 power scope located inside the MGLT, unlock azimuth and elevation locking knobs. Using azimuth and elevation alignment screws, turn the alignment screws clockwise or counter clockwise to adjust the MGLT to the vehicles aim point. Lock down azimuth locking knob and then lock down elevation locking knob.</a:t>
            </a:r>
          </a:p>
        </p:txBody>
      </p:sp>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M2A3/M3A3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1657</Words>
  <Application>Microsoft Office PowerPoint</Application>
  <PresentationFormat>Custom</PresentationFormat>
  <Paragraphs>681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Robert.Forshee</dc:creator>
  <cp:lastModifiedBy>Curtis.McMahan</cp:lastModifiedBy>
  <cp:revision>111</cp:revision>
  <dcterms:created xsi:type="dcterms:W3CDTF">2011-04-28T19:13:20Z</dcterms:created>
  <dcterms:modified xsi:type="dcterms:W3CDTF">2014-06-05T16:50:49Z</dcterms:modified>
</cp:coreProperties>
</file>