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56" r:id="rId5"/>
    <p:sldId id="279" r:id="rId6"/>
    <p:sldId id="302" r:id="rId7"/>
    <p:sldId id="286" r:id="rId8"/>
    <p:sldId id="296" r:id="rId9"/>
    <p:sldId id="305" r:id="rId10"/>
    <p:sldId id="311" r:id="rId11"/>
    <p:sldId id="306" r:id="rId12"/>
    <p:sldId id="307" r:id="rId13"/>
    <p:sldId id="308" r:id="rId14"/>
    <p:sldId id="309" r:id="rId15"/>
    <p:sldId id="310" r:id="rId16"/>
    <p:sldId id="285" r:id="rId17"/>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89E0"/>
    <a:srgbClr val="1E14EC"/>
    <a:srgbClr val="C119A9"/>
    <a:srgbClr val="33BF0D"/>
    <a:srgbClr val="FF9900"/>
    <a:srgbClr val="E7072C"/>
    <a:srgbClr val="FAFA32"/>
    <a:srgbClr val="B2B2B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4" autoAdjust="0"/>
    <p:restoredTop sz="94660"/>
  </p:normalViewPr>
  <p:slideViewPr>
    <p:cSldViewPr>
      <p:cViewPr>
        <p:scale>
          <a:sx n="66" d="100"/>
          <a:sy n="66" d="100"/>
        </p:scale>
        <p:origin x="-1206"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2969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2970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2970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12E46A86-F69C-40F9-93B0-6EDF310D88F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1741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15364" name="Rectangle 4"/>
          <p:cNvSpPr>
            <a:spLocks noRo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1741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1741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85D3881E-332F-4CDE-8EF7-2921AD30747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p>
            <a:fld id="{01CD7B40-B3FD-4345-838C-1F185463FEBF}" type="slidenum">
              <a:rPr lang="en-US" smtClean="0"/>
              <a:pPr/>
              <a:t>1</a:t>
            </a:fld>
            <a:endParaRPr lang="en-US" smtClean="0"/>
          </a:p>
        </p:txBody>
      </p:sp>
      <p:sp>
        <p:nvSpPr>
          <p:cNvPr id="16387" name="Rectangle 2"/>
          <p:cNvSpPr>
            <a:spLocks noRot="1" noChangeArrowheads="1" noTextEdit="1"/>
          </p:cNvSpPr>
          <p:nvPr>
            <p:ph type="sldImg"/>
          </p:nvPr>
        </p:nvSpPr>
        <p:spPr>
          <a:ln/>
        </p:spPr>
      </p:sp>
      <p:sp>
        <p:nvSpPr>
          <p:cNvPr id="163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351F6958-A5BC-4EE2-BD04-5741A2AE8FCC}" type="slidenum">
              <a:rPr lang="en-US" smtClean="0"/>
              <a:pPr/>
              <a:t>5</a:t>
            </a:fld>
            <a:endParaRPr lang="en-US" smtClean="0"/>
          </a:p>
        </p:txBody>
      </p:sp>
      <p:sp>
        <p:nvSpPr>
          <p:cNvPr id="17411" name="Rectangle 2"/>
          <p:cNvSpPr>
            <a:spLocks noRot="1" noChangeArrowheads="1" noTextEdit="1"/>
          </p:cNvSpPr>
          <p:nvPr>
            <p:ph type="sldImg"/>
          </p:nvPr>
        </p:nvSpPr>
        <p:spPr>
          <a:xfrm>
            <a:off x="1187450" y="696913"/>
            <a:ext cx="4648200" cy="3486150"/>
          </a:xfrm>
          <a:ln/>
        </p:spPr>
      </p:sp>
      <p:sp>
        <p:nvSpPr>
          <p:cNvPr id="17412" name="Rectangle 3"/>
          <p:cNvSpPr>
            <a:spLocks noGrp="1" noChangeArrowheads="1"/>
          </p:cNvSpPr>
          <p:nvPr>
            <p:ph type="body" idx="1"/>
          </p:nvPr>
        </p:nvSpPr>
        <p:spPr>
          <a:noFill/>
          <a:ln/>
        </p:spPr>
        <p:txBody>
          <a:bodyPr/>
          <a:lstStyle/>
          <a:p>
            <a:pPr eaLnBrk="1" hangingPunct="1"/>
            <a:r>
              <a:rPr lang="en-US" smtClean="0"/>
              <a:t>STRATCOM function?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ED8AB8-DAF1-4DAE-AFA2-82985A6E0F0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317D114-8530-4FE1-9FBF-79415BD4740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B91A764-19F5-486D-8257-438626D5D93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22643D-D633-4836-BD6F-0C816E32582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08920F-F1ED-4F0C-A165-7D43C8F4FEC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1D8DF1-9E54-4C52-8E32-78AF36A9C4B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5BBC9F3-9E3E-4CE8-98A9-000B0411DA2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BC4EF0C-8B64-4FC6-AE01-E923862B4C9E}"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56A9283-B941-4150-B7D6-E6204D5A41B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092E2A-FFF1-4586-8CBC-5F7B3D06360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C32722E-37C3-4E6E-9A21-F8571B36F57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EB86DFC6-8343-458D-9DFB-850D3316A2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3600">
          <a:solidFill>
            <a:schemeClr val="accent2"/>
          </a:solidFill>
          <a:latin typeface="+mj-lt"/>
          <a:ea typeface="+mj-ea"/>
          <a:cs typeface="+mj-cs"/>
        </a:defRPr>
      </a:lvl1pPr>
      <a:lvl2pPr algn="ctr" rtl="0" eaLnBrk="0" fontAlgn="base" hangingPunct="0">
        <a:spcBef>
          <a:spcPct val="0"/>
        </a:spcBef>
        <a:spcAft>
          <a:spcPct val="0"/>
        </a:spcAft>
        <a:defRPr sz="3600">
          <a:solidFill>
            <a:schemeClr val="accent2"/>
          </a:solidFill>
          <a:latin typeface="Arial" charset="0"/>
        </a:defRPr>
      </a:lvl2pPr>
      <a:lvl3pPr algn="ctr" rtl="0" eaLnBrk="0" fontAlgn="base" hangingPunct="0">
        <a:spcBef>
          <a:spcPct val="0"/>
        </a:spcBef>
        <a:spcAft>
          <a:spcPct val="0"/>
        </a:spcAft>
        <a:defRPr sz="3600">
          <a:solidFill>
            <a:schemeClr val="accent2"/>
          </a:solidFill>
          <a:latin typeface="Arial" charset="0"/>
        </a:defRPr>
      </a:lvl3pPr>
      <a:lvl4pPr algn="ctr" rtl="0" eaLnBrk="0" fontAlgn="base" hangingPunct="0">
        <a:spcBef>
          <a:spcPct val="0"/>
        </a:spcBef>
        <a:spcAft>
          <a:spcPct val="0"/>
        </a:spcAft>
        <a:defRPr sz="3600">
          <a:solidFill>
            <a:schemeClr val="accent2"/>
          </a:solidFill>
          <a:latin typeface="Arial" charset="0"/>
        </a:defRPr>
      </a:lvl4pPr>
      <a:lvl5pPr algn="ctr" rtl="0" eaLnBrk="0" fontAlgn="base" hangingPunct="0">
        <a:spcBef>
          <a:spcPct val="0"/>
        </a:spcBef>
        <a:spcAft>
          <a:spcPct val="0"/>
        </a:spcAft>
        <a:defRPr sz="3600">
          <a:solidFill>
            <a:schemeClr val="accent2"/>
          </a:solidFill>
          <a:latin typeface="Arial" charset="0"/>
        </a:defRPr>
      </a:lvl5pPr>
      <a:lvl6pPr marL="457200" algn="ctr" rtl="0" fontAlgn="base">
        <a:spcBef>
          <a:spcPct val="0"/>
        </a:spcBef>
        <a:spcAft>
          <a:spcPct val="0"/>
        </a:spcAft>
        <a:defRPr sz="3600">
          <a:solidFill>
            <a:schemeClr val="accent2"/>
          </a:solidFill>
          <a:latin typeface="Arial" charset="0"/>
        </a:defRPr>
      </a:lvl6pPr>
      <a:lvl7pPr marL="914400" algn="ctr" rtl="0" fontAlgn="base">
        <a:spcBef>
          <a:spcPct val="0"/>
        </a:spcBef>
        <a:spcAft>
          <a:spcPct val="0"/>
        </a:spcAft>
        <a:defRPr sz="3600">
          <a:solidFill>
            <a:schemeClr val="accent2"/>
          </a:solidFill>
          <a:latin typeface="Arial" charset="0"/>
        </a:defRPr>
      </a:lvl7pPr>
      <a:lvl8pPr marL="1371600" algn="ctr" rtl="0" fontAlgn="base">
        <a:spcBef>
          <a:spcPct val="0"/>
        </a:spcBef>
        <a:spcAft>
          <a:spcPct val="0"/>
        </a:spcAft>
        <a:defRPr sz="3600">
          <a:solidFill>
            <a:schemeClr val="accent2"/>
          </a:solidFill>
          <a:latin typeface="Arial" charset="0"/>
        </a:defRPr>
      </a:lvl8pPr>
      <a:lvl9pPr marL="1828800" algn="ctr" rtl="0" fontAlgn="base">
        <a:spcBef>
          <a:spcPct val="0"/>
        </a:spcBef>
        <a:spcAft>
          <a:spcPct val="0"/>
        </a:spcAft>
        <a:defRPr sz="3600">
          <a:solidFill>
            <a:schemeClr val="accent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1752600"/>
            <a:ext cx="9144000" cy="1470025"/>
          </a:xfrm>
        </p:spPr>
        <p:txBody>
          <a:bodyPr/>
          <a:lstStyle/>
          <a:p>
            <a:pPr eaLnBrk="1" hangingPunct="1"/>
            <a:r>
              <a:rPr lang="en-US" sz="3200" smtClean="0"/>
              <a:t>Best Practices for Leadership  Development </a:t>
            </a:r>
          </a:p>
        </p:txBody>
      </p:sp>
      <p:sp>
        <p:nvSpPr>
          <p:cNvPr id="2051" name="Line 4"/>
          <p:cNvSpPr>
            <a:spLocks noChangeShapeType="1"/>
          </p:cNvSpPr>
          <p:nvPr/>
        </p:nvSpPr>
        <p:spPr bwMode="auto">
          <a:xfrm>
            <a:off x="381000" y="3276600"/>
            <a:ext cx="8382000" cy="0"/>
          </a:xfrm>
          <a:prstGeom prst="line">
            <a:avLst/>
          </a:prstGeom>
          <a:noFill/>
          <a:ln w="38100">
            <a:solidFill>
              <a:srgbClr val="FF3300"/>
            </a:solidFill>
            <a:round/>
            <a:headEnd/>
            <a:tailEnd/>
          </a:ln>
        </p:spPr>
        <p:txBody>
          <a:bodyPr/>
          <a:lstStyle/>
          <a:p>
            <a:endParaRPr lang="en-US"/>
          </a:p>
        </p:txBody>
      </p:sp>
      <p:sp>
        <p:nvSpPr>
          <p:cNvPr id="2052" name="Rectangle 8"/>
          <p:cNvSpPr>
            <a:spLocks noChangeArrowheads="1"/>
          </p:cNvSpPr>
          <p:nvPr/>
        </p:nvSpPr>
        <p:spPr bwMode="auto">
          <a:xfrm>
            <a:off x="457200" y="3581400"/>
            <a:ext cx="8229600" cy="1470025"/>
          </a:xfrm>
          <a:prstGeom prst="rect">
            <a:avLst/>
          </a:prstGeom>
          <a:noFill/>
          <a:ln w="9525">
            <a:noFill/>
            <a:miter lim="800000"/>
            <a:headEnd/>
            <a:tailEnd/>
          </a:ln>
        </p:spPr>
        <p:txBody>
          <a:bodyPr anchor="ctr"/>
          <a:lstStyle/>
          <a:p>
            <a:pPr algn="ctr"/>
            <a:r>
              <a:rPr lang="en-US" sz="3600">
                <a:solidFill>
                  <a:schemeClr val="accent2"/>
                </a:solidFill>
              </a:rPr>
              <a:t>11 May 12</a:t>
            </a:r>
            <a:br>
              <a:rPr lang="en-US" sz="3600">
                <a:solidFill>
                  <a:schemeClr val="accent2"/>
                </a:solidFill>
              </a:rPr>
            </a:br>
            <a:endParaRPr lang="en-US" sz="3600">
              <a:solidFill>
                <a:schemeClr val="accent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5"/>
          <p:cNvSpPr>
            <a:spLocks noGrp="1"/>
          </p:cNvSpPr>
          <p:nvPr>
            <p:ph type="sldNum" sz="quarter" idx="12"/>
          </p:nvPr>
        </p:nvSpPr>
        <p:spPr>
          <a:noFill/>
        </p:spPr>
        <p:txBody>
          <a:bodyPr/>
          <a:lstStyle/>
          <a:p>
            <a:fld id="{406FA7DB-3583-4749-904E-22DEE0D4AE74}" type="slidenum">
              <a:rPr lang="en-US" smtClean="0"/>
              <a:pPr/>
              <a:t>10</a:t>
            </a:fld>
            <a:endParaRPr lang="en-US" smtClean="0"/>
          </a:p>
        </p:txBody>
      </p:sp>
      <p:sp>
        <p:nvSpPr>
          <p:cNvPr id="11267" name="Rectangle 6"/>
          <p:cNvSpPr>
            <a:spLocks noChangeArrowheads="1"/>
          </p:cNvSpPr>
          <p:nvPr/>
        </p:nvSpPr>
        <p:spPr bwMode="auto">
          <a:xfrm>
            <a:off x="0" y="0"/>
            <a:ext cx="9144000" cy="838200"/>
          </a:xfrm>
          <a:prstGeom prst="rect">
            <a:avLst/>
          </a:prstGeom>
          <a:noFill/>
          <a:ln w="9525">
            <a:noFill/>
            <a:miter lim="800000"/>
            <a:headEnd/>
            <a:tailEnd/>
          </a:ln>
        </p:spPr>
        <p:txBody>
          <a:bodyPr anchor="ctr"/>
          <a:lstStyle/>
          <a:p>
            <a:pPr algn="ctr"/>
            <a:r>
              <a:rPr lang="en-US" sz="3600">
                <a:solidFill>
                  <a:schemeClr val="accent2"/>
                </a:solidFill>
              </a:rPr>
              <a:t>Now Follow Through!</a:t>
            </a:r>
          </a:p>
        </p:txBody>
      </p:sp>
      <p:sp>
        <p:nvSpPr>
          <p:cNvPr id="11268" name="Line 7"/>
          <p:cNvSpPr>
            <a:spLocks noChangeShapeType="1"/>
          </p:cNvSpPr>
          <p:nvPr/>
        </p:nvSpPr>
        <p:spPr bwMode="auto">
          <a:xfrm>
            <a:off x="3276600" y="762000"/>
            <a:ext cx="2590800" cy="0"/>
          </a:xfrm>
          <a:prstGeom prst="line">
            <a:avLst/>
          </a:prstGeom>
          <a:noFill/>
          <a:ln w="38100">
            <a:solidFill>
              <a:srgbClr val="FF3300"/>
            </a:solidFill>
            <a:round/>
            <a:headEnd/>
            <a:tailEnd/>
          </a:ln>
        </p:spPr>
        <p:txBody>
          <a:bodyPr/>
          <a:lstStyle/>
          <a:p>
            <a:endParaRPr lang="en-US"/>
          </a:p>
        </p:txBody>
      </p:sp>
      <p:sp>
        <p:nvSpPr>
          <p:cNvPr id="11269" name="Rectangle 5"/>
          <p:cNvSpPr>
            <a:spLocks noChangeArrowheads="1"/>
          </p:cNvSpPr>
          <p:nvPr/>
        </p:nvSpPr>
        <p:spPr bwMode="auto">
          <a:xfrm>
            <a:off x="304800" y="838200"/>
            <a:ext cx="9144000" cy="6094413"/>
          </a:xfrm>
          <a:prstGeom prst="rect">
            <a:avLst/>
          </a:prstGeom>
          <a:noFill/>
          <a:ln w="9525">
            <a:noFill/>
            <a:miter lim="800000"/>
            <a:headEnd/>
            <a:tailEnd/>
          </a:ln>
        </p:spPr>
        <p:txBody>
          <a:bodyPr>
            <a:spAutoFit/>
          </a:bodyPr>
          <a:lstStyle/>
          <a:p>
            <a:r>
              <a:rPr lang="en-US" sz="2400"/>
              <a:t>•</a:t>
            </a:r>
            <a:r>
              <a:rPr lang="en-US" sz="2800"/>
              <a:t>Conduct routine performance counseling </a:t>
            </a:r>
          </a:p>
          <a:p>
            <a:endParaRPr lang="en-US" sz="2800"/>
          </a:p>
          <a:p>
            <a:r>
              <a:rPr lang="en-US" sz="2800"/>
              <a:t>•Provide constant feedback </a:t>
            </a:r>
          </a:p>
          <a:p>
            <a:endParaRPr lang="en-US" sz="2800"/>
          </a:p>
          <a:p>
            <a:r>
              <a:rPr lang="en-US" sz="2800"/>
              <a:t>•For every mission: </a:t>
            </a:r>
          </a:p>
          <a:p>
            <a:r>
              <a:rPr lang="en-US" sz="2400"/>
              <a:t>     –Give them purpose, direction and end-state </a:t>
            </a:r>
          </a:p>
          <a:p>
            <a:r>
              <a:rPr lang="en-US" sz="2400"/>
              <a:t>     –Take back-briefs and, if necessary, walk-throughs or                          rehearsals </a:t>
            </a:r>
          </a:p>
          <a:p>
            <a:r>
              <a:rPr lang="en-US" sz="2400"/>
              <a:t>     –Let them execute </a:t>
            </a:r>
          </a:p>
          <a:p>
            <a:r>
              <a:rPr lang="en-US" sz="2400"/>
              <a:t>     –Conduct an AAR </a:t>
            </a:r>
          </a:p>
          <a:p>
            <a:endParaRPr lang="en-US"/>
          </a:p>
          <a:p>
            <a:r>
              <a:rPr lang="en-US"/>
              <a:t>•</a:t>
            </a:r>
            <a:r>
              <a:rPr lang="en-US" sz="2800"/>
              <a:t>Don’t solve their problems; make them give you proposed solutions</a:t>
            </a:r>
          </a:p>
          <a:p>
            <a:r>
              <a:rPr lang="en-US" sz="2800"/>
              <a:t> </a:t>
            </a:r>
          </a:p>
          <a:p>
            <a:r>
              <a:rPr lang="en-US" sz="2800"/>
              <a:t>•Give them opportunities to make mistakes </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95F121FD-C294-41A4-9E16-3FCB9013EFFD}" type="slidenum">
              <a:rPr lang="en-US" smtClean="0"/>
              <a:pPr/>
              <a:t>11</a:t>
            </a:fld>
            <a:endParaRPr lang="en-US" smtClean="0"/>
          </a:p>
        </p:txBody>
      </p:sp>
      <p:sp>
        <p:nvSpPr>
          <p:cNvPr id="12291" name="Line 6"/>
          <p:cNvSpPr>
            <a:spLocks noChangeShapeType="1"/>
          </p:cNvSpPr>
          <p:nvPr/>
        </p:nvSpPr>
        <p:spPr bwMode="auto">
          <a:xfrm>
            <a:off x="1600200" y="762000"/>
            <a:ext cx="5943600" cy="0"/>
          </a:xfrm>
          <a:prstGeom prst="line">
            <a:avLst/>
          </a:prstGeom>
          <a:noFill/>
          <a:ln w="38100">
            <a:solidFill>
              <a:srgbClr val="FF3300"/>
            </a:solidFill>
            <a:round/>
            <a:headEnd/>
            <a:tailEnd/>
          </a:ln>
        </p:spPr>
        <p:txBody>
          <a:bodyPr/>
          <a:lstStyle/>
          <a:p>
            <a:endParaRPr lang="en-US"/>
          </a:p>
        </p:txBody>
      </p:sp>
      <p:sp>
        <p:nvSpPr>
          <p:cNvPr id="12292" name="Rectangle 7"/>
          <p:cNvSpPr>
            <a:spLocks noChangeArrowheads="1"/>
          </p:cNvSpPr>
          <p:nvPr/>
        </p:nvSpPr>
        <p:spPr bwMode="auto">
          <a:xfrm>
            <a:off x="0" y="0"/>
            <a:ext cx="9144000" cy="838200"/>
          </a:xfrm>
          <a:prstGeom prst="rect">
            <a:avLst/>
          </a:prstGeom>
          <a:noFill/>
          <a:ln w="9525">
            <a:noFill/>
            <a:miter lim="800000"/>
            <a:headEnd/>
            <a:tailEnd/>
          </a:ln>
        </p:spPr>
        <p:txBody>
          <a:bodyPr anchor="ctr"/>
          <a:lstStyle/>
          <a:p>
            <a:pPr algn="ctr"/>
            <a:r>
              <a:rPr lang="en-US" sz="3600">
                <a:solidFill>
                  <a:schemeClr val="accent2"/>
                </a:solidFill>
              </a:rPr>
              <a:t>Further Development</a:t>
            </a:r>
          </a:p>
        </p:txBody>
      </p:sp>
      <p:sp>
        <p:nvSpPr>
          <p:cNvPr id="12293" name="Rectangle 6"/>
          <p:cNvSpPr>
            <a:spLocks noChangeArrowheads="1"/>
          </p:cNvSpPr>
          <p:nvPr/>
        </p:nvSpPr>
        <p:spPr bwMode="auto">
          <a:xfrm>
            <a:off x="228600" y="914400"/>
            <a:ext cx="8610600" cy="5694363"/>
          </a:xfrm>
          <a:prstGeom prst="rect">
            <a:avLst/>
          </a:prstGeom>
          <a:noFill/>
          <a:ln w="9525">
            <a:noFill/>
            <a:miter lim="800000"/>
            <a:headEnd/>
            <a:tailEnd/>
          </a:ln>
        </p:spPr>
        <p:txBody>
          <a:bodyPr>
            <a:spAutoFit/>
          </a:bodyPr>
          <a:lstStyle/>
          <a:p>
            <a:r>
              <a:rPr lang="en-US" sz="2800"/>
              <a:t>•Professional time-line </a:t>
            </a:r>
          </a:p>
          <a:p>
            <a:endParaRPr lang="en-US" sz="2800"/>
          </a:p>
          <a:p>
            <a:r>
              <a:rPr lang="en-US" sz="2800"/>
              <a:t>•Military Education</a:t>
            </a:r>
          </a:p>
          <a:p>
            <a:r>
              <a:rPr lang="en-US" sz="2800"/>
              <a:t> </a:t>
            </a:r>
          </a:p>
          <a:p>
            <a:r>
              <a:rPr lang="en-US" sz="2800"/>
              <a:t>•Civilian Education </a:t>
            </a:r>
          </a:p>
          <a:p>
            <a:endParaRPr lang="en-US" sz="2800"/>
          </a:p>
          <a:p>
            <a:r>
              <a:rPr lang="en-US" sz="2800"/>
              <a:t>•Special Duties and Projects </a:t>
            </a:r>
          </a:p>
          <a:p>
            <a:endParaRPr lang="en-US" sz="2800"/>
          </a:p>
          <a:p>
            <a:r>
              <a:rPr lang="en-US" sz="2800"/>
              <a:t>•OPD/NCOPD/LPDs </a:t>
            </a:r>
          </a:p>
          <a:p>
            <a:r>
              <a:rPr lang="en-US" sz="2800"/>
              <a:t>–METL focused </a:t>
            </a:r>
          </a:p>
          <a:p>
            <a:r>
              <a:rPr lang="en-US" sz="2800"/>
              <a:t>–Next job/assignment focused </a:t>
            </a:r>
          </a:p>
          <a:p>
            <a:endParaRPr lang="en-US" sz="2800"/>
          </a:p>
          <a:p>
            <a:r>
              <a:rPr lang="en-US" sz="2800"/>
              <a:t>•TRADOC Concerns ( Drill SGT abuse etc)</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3886200"/>
            <a:ext cx="9144000"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315" name="Slide Number Placeholder 5"/>
          <p:cNvSpPr>
            <a:spLocks noGrp="1"/>
          </p:cNvSpPr>
          <p:nvPr>
            <p:ph type="sldNum" sz="quarter" idx="12"/>
          </p:nvPr>
        </p:nvSpPr>
        <p:spPr>
          <a:noFill/>
        </p:spPr>
        <p:txBody>
          <a:bodyPr/>
          <a:lstStyle/>
          <a:p>
            <a:fld id="{4FD72335-31D3-47E8-BEC8-E80826C93931}" type="slidenum">
              <a:rPr lang="en-US" smtClean="0"/>
              <a:pPr/>
              <a:t>12</a:t>
            </a:fld>
            <a:endParaRPr lang="en-US" smtClean="0"/>
          </a:p>
        </p:txBody>
      </p:sp>
      <p:sp>
        <p:nvSpPr>
          <p:cNvPr id="13316" name="Rectangle 6"/>
          <p:cNvSpPr>
            <a:spLocks noChangeArrowheads="1"/>
          </p:cNvSpPr>
          <p:nvPr/>
        </p:nvSpPr>
        <p:spPr bwMode="auto">
          <a:xfrm>
            <a:off x="0" y="0"/>
            <a:ext cx="9144000" cy="838200"/>
          </a:xfrm>
          <a:prstGeom prst="rect">
            <a:avLst/>
          </a:prstGeom>
          <a:noFill/>
          <a:ln w="9525">
            <a:noFill/>
            <a:miter lim="800000"/>
            <a:headEnd/>
            <a:tailEnd/>
          </a:ln>
        </p:spPr>
        <p:txBody>
          <a:bodyPr anchor="ctr"/>
          <a:lstStyle/>
          <a:p>
            <a:pPr algn="ctr"/>
            <a:r>
              <a:rPr lang="en-US" sz="3600">
                <a:solidFill>
                  <a:schemeClr val="accent2"/>
                </a:solidFill>
              </a:rPr>
              <a:t>Final Thoughts</a:t>
            </a:r>
          </a:p>
        </p:txBody>
      </p:sp>
      <p:sp>
        <p:nvSpPr>
          <p:cNvPr id="13317" name="Line 7"/>
          <p:cNvSpPr>
            <a:spLocks noChangeShapeType="1"/>
          </p:cNvSpPr>
          <p:nvPr/>
        </p:nvSpPr>
        <p:spPr bwMode="auto">
          <a:xfrm>
            <a:off x="1676400" y="762000"/>
            <a:ext cx="5791200" cy="0"/>
          </a:xfrm>
          <a:prstGeom prst="line">
            <a:avLst/>
          </a:prstGeom>
          <a:noFill/>
          <a:ln w="38100">
            <a:solidFill>
              <a:srgbClr val="FF3300"/>
            </a:solidFill>
            <a:round/>
            <a:headEnd/>
            <a:tailEnd/>
          </a:ln>
        </p:spPr>
        <p:txBody>
          <a:bodyPr/>
          <a:lstStyle/>
          <a:p>
            <a:endParaRPr lang="en-US"/>
          </a:p>
        </p:txBody>
      </p:sp>
      <p:sp>
        <p:nvSpPr>
          <p:cNvPr id="13318" name="Rectangle 5"/>
          <p:cNvSpPr>
            <a:spLocks noChangeArrowheads="1"/>
          </p:cNvSpPr>
          <p:nvPr/>
        </p:nvSpPr>
        <p:spPr bwMode="auto">
          <a:xfrm>
            <a:off x="228600" y="874713"/>
            <a:ext cx="8686800" cy="2554287"/>
          </a:xfrm>
          <a:prstGeom prst="rect">
            <a:avLst/>
          </a:prstGeom>
          <a:noFill/>
          <a:ln w="9525">
            <a:noFill/>
            <a:miter lim="800000"/>
            <a:headEnd/>
            <a:tailEnd/>
          </a:ln>
        </p:spPr>
        <p:txBody>
          <a:bodyPr>
            <a:spAutoFit/>
          </a:bodyPr>
          <a:lstStyle/>
          <a:p>
            <a:r>
              <a:rPr lang="en-US" sz="3200"/>
              <a:t>•Use each day to coach, teach and </a:t>
            </a:r>
            <a:r>
              <a:rPr lang="en-US" sz="3200">
                <a:solidFill>
                  <a:srgbClr val="FF0000"/>
                </a:solidFill>
              </a:rPr>
              <a:t>mentor </a:t>
            </a:r>
            <a:r>
              <a:rPr lang="en-US" sz="3200"/>
              <a:t>(can you mentor in IET?) your subordinates </a:t>
            </a:r>
          </a:p>
          <a:p>
            <a:endParaRPr lang="en-US" sz="3200"/>
          </a:p>
          <a:p>
            <a:r>
              <a:rPr lang="en-US" sz="3200"/>
              <a:t>•Constantly push your subordinates to improve themselves and their units </a:t>
            </a:r>
          </a:p>
        </p:txBody>
      </p:sp>
      <p:sp>
        <p:nvSpPr>
          <p:cNvPr id="13319" name="Rectangle 6"/>
          <p:cNvSpPr>
            <a:spLocks noChangeArrowheads="1"/>
          </p:cNvSpPr>
          <p:nvPr/>
        </p:nvSpPr>
        <p:spPr bwMode="auto">
          <a:xfrm>
            <a:off x="0" y="3886200"/>
            <a:ext cx="9144000" cy="3108325"/>
          </a:xfrm>
          <a:prstGeom prst="rect">
            <a:avLst/>
          </a:prstGeom>
          <a:noFill/>
          <a:ln w="9525">
            <a:noFill/>
            <a:miter lim="800000"/>
            <a:headEnd/>
            <a:tailEnd/>
          </a:ln>
        </p:spPr>
        <p:txBody>
          <a:bodyPr>
            <a:spAutoFit/>
          </a:bodyPr>
          <a:lstStyle/>
          <a:p>
            <a:pPr algn="ctr"/>
            <a:r>
              <a:rPr lang="en-US" sz="2800" b="1"/>
              <a:t>“Subordinate leadership development is one of the most important </a:t>
            </a:r>
            <a:r>
              <a:rPr lang="en-US" sz="2800" b="1">
                <a:solidFill>
                  <a:srgbClr val="FF0000"/>
                </a:solidFill>
              </a:rPr>
              <a:t>responsibilities</a:t>
            </a:r>
            <a:r>
              <a:rPr lang="en-US" sz="2800" b="1"/>
              <a:t> of </a:t>
            </a:r>
            <a:r>
              <a:rPr lang="en-US" sz="2800" b="1">
                <a:solidFill>
                  <a:srgbClr val="FF0000"/>
                </a:solidFill>
              </a:rPr>
              <a:t>every Army leader</a:t>
            </a:r>
            <a:r>
              <a:rPr lang="en-US" sz="2800" b="1"/>
              <a:t>. Developing the leaders who will come after you should be one of </a:t>
            </a:r>
            <a:r>
              <a:rPr lang="en-US" sz="2800" b="1">
                <a:solidFill>
                  <a:srgbClr val="FF0000"/>
                </a:solidFill>
              </a:rPr>
              <a:t>your highest priorities</a:t>
            </a:r>
            <a:r>
              <a:rPr lang="en-US" sz="2800" b="1"/>
              <a:t>. Your legacy and the Army’s future rest on the shoulders of those you prepare for greater responsibility”</a:t>
            </a:r>
          </a:p>
          <a:p>
            <a:pPr algn="ctr"/>
            <a:r>
              <a:rPr lang="en-US" sz="2800" b="1"/>
              <a:t>FM 22-100  </a:t>
            </a:r>
            <a:endParaRPr lang="en-US" sz="280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7A11B9BC-84D2-47A3-97F5-1F41CF207428}" type="slidenum">
              <a:rPr lang="en-US" smtClean="0"/>
              <a:pPr/>
              <a:t>13</a:t>
            </a:fld>
            <a:endParaRPr lang="en-US" smtClean="0"/>
          </a:p>
        </p:txBody>
      </p:sp>
      <p:sp>
        <p:nvSpPr>
          <p:cNvPr id="14339" name="Line 3"/>
          <p:cNvSpPr>
            <a:spLocks noChangeShapeType="1"/>
          </p:cNvSpPr>
          <p:nvPr/>
        </p:nvSpPr>
        <p:spPr bwMode="auto">
          <a:xfrm>
            <a:off x="3352800" y="3200400"/>
            <a:ext cx="2438400" cy="0"/>
          </a:xfrm>
          <a:prstGeom prst="line">
            <a:avLst/>
          </a:prstGeom>
          <a:noFill/>
          <a:ln w="38100">
            <a:solidFill>
              <a:srgbClr val="FF3300"/>
            </a:solidFill>
            <a:round/>
            <a:headEnd/>
            <a:tailEnd/>
          </a:ln>
        </p:spPr>
        <p:txBody>
          <a:bodyPr/>
          <a:lstStyle/>
          <a:p>
            <a:endParaRPr lang="en-US"/>
          </a:p>
        </p:txBody>
      </p:sp>
      <p:sp>
        <p:nvSpPr>
          <p:cNvPr id="14340" name="Rectangle 7"/>
          <p:cNvSpPr>
            <a:spLocks noChangeArrowheads="1"/>
          </p:cNvSpPr>
          <p:nvPr/>
        </p:nvSpPr>
        <p:spPr bwMode="auto">
          <a:xfrm>
            <a:off x="0" y="2438400"/>
            <a:ext cx="9144000" cy="838200"/>
          </a:xfrm>
          <a:prstGeom prst="rect">
            <a:avLst/>
          </a:prstGeom>
          <a:noFill/>
          <a:ln w="9525">
            <a:noFill/>
            <a:miter lim="800000"/>
            <a:headEnd/>
            <a:tailEnd/>
          </a:ln>
        </p:spPr>
        <p:txBody>
          <a:bodyPr anchor="ctr"/>
          <a:lstStyle/>
          <a:p>
            <a:pPr algn="ctr"/>
            <a:r>
              <a:rPr lang="en-US" sz="3600">
                <a:solidFill>
                  <a:schemeClr val="accent2"/>
                </a:solidFill>
              </a:rPr>
              <a:t>Questions?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lstStyle/>
          <a:p>
            <a:fld id="{849DA16D-15FD-4E09-93C1-AF14B7DA77D2}" type="slidenum">
              <a:rPr lang="en-US" smtClean="0"/>
              <a:pPr/>
              <a:t>2</a:t>
            </a:fld>
            <a:endParaRPr lang="en-US" smtClean="0"/>
          </a:p>
        </p:txBody>
      </p:sp>
      <p:sp>
        <p:nvSpPr>
          <p:cNvPr id="3075" name="Rectangle 2"/>
          <p:cNvSpPr>
            <a:spLocks noGrp="1" noChangeArrowheads="1"/>
          </p:cNvSpPr>
          <p:nvPr>
            <p:ph type="title"/>
          </p:nvPr>
        </p:nvSpPr>
        <p:spPr>
          <a:xfrm>
            <a:off x="0" y="0"/>
            <a:ext cx="9144000" cy="838200"/>
          </a:xfrm>
        </p:spPr>
        <p:txBody>
          <a:bodyPr/>
          <a:lstStyle/>
          <a:p>
            <a:pPr eaLnBrk="1" hangingPunct="1"/>
            <a:r>
              <a:rPr lang="en-US" smtClean="0"/>
              <a:t>Agenda</a:t>
            </a:r>
          </a:p>
        </p:txBody>
      </p:sp>
      <p:sp>
        <p:nvSpPr>
          <p:cNvPr id="3076" name="Line 3"/>
          <p:cNvSpPr>
            <a:spLocks noChangeShapeType="1"/>
          </p:cNvSpPr>
          <p:nvPr/>
        </p:nvSpPr>
        <p:spPr bwMode="auto">
          <a:xfrm flipV="1">
            <a:off x="3733800" y="762000"/>
            <a:ext cx="1676400" cy="0"/>
          </a:xfrm>
          <a:prstGeom prst="line">
            <a:avLst/>
          </a:prstGeom>
          <a:noFill/>
          <a:ln w="38100">
            <a:solidFill>
              <a:srgbClr val="FF3300"/>
            </a:solidFill>
            <a:round/>
            <a:headEnd/>
            <a:tailEnd/>
          </a:ln>
        </p:spPr>
        <p:txBody>
          <a:bodyPr/>
          <a:lstStyle/>
          <a:p>
            <a:endParaRPr lang="en-US"/>
          </a:p>
        </p:txBody>
      </p:sp>
      <p:sp>
        <p:nvSpPr>
          <p:cNvPr id="3077" name="Text Box 4"/>
          <p:cNvSpPr txBox="1">
            <a:spLocks noChangeArrowheads="1"/>
          </p:cNvSpPr>
          <p:nvPr/>
        </p:nvSpPr>
        <p:spPr bwMode="auto">
          <a:xfrm>
            <a:off x="533400" y="1346200"/>
            <a:ext cx="8229600" cy="4081463"/>
          </a:xfrm>
          <a:prstGeom prst="rect">
            <a:avLst/>
          </a:prstGeom>
          <a:noFill/>
          <a:ln w="9525">
            <a:noFill/>
            <a:miter lim="800000"/>
            <a:headEnd/>
            <a:tailEnd/>
          </a:ln>
        </p:spPr>
        <p:txBody>
          <a:bodyPr>
            <a:spAutoFit/>
          </a:bodyPr>
          <a:lstStyle/>
          <a:p>
            <a:pPr marL="342900" indent="-342900">
              <a:lnSpc>
                <a:spcPct val="80000"/>
              </a:lnSpc>
              <a:spcBef>
                <a:spcPct val="20000"/>
              </a:spcBef>
              <a:buFontTx/>
              <a:buAutoNum type="arabicPeriod"/>
            </a:pPr>
            <a:r>
              <a:rPr lang="en-US" sz="2400"/>
              <a:t>    What is Leadership </a:t>
            </a:r>
          </a:p>
          <a:p>
            <a:pPr marL="342900" indent="-342900">
              <a:lnSpc>
                <a:spcPct val="80000"/>
              </a:lnSpc>
              <a:spcBef>
                <a:spcPct val="20000"/>
              </a:spcBef>
              <a:buFontTx/>
              <a:buAutoNum type="arabicPeriod"/>
            </a:pPr>
            <a:r>
              <a:rPr lang="en-US" sz="2400"/>
              <a:t>    Army Leadership defined</a:t>
            </a:r>
          </a:p>
          <a:p>
            <a:pPr marL="342900" indent="-342900">
              <a:lnSpc>
                <a:spcPct val="80000"/>
              </a:lnSpc>
              <a:spcBef>
                <a:spcPct val="20000"/>
              </a:spcBef>
              <a:buFontTx/>
              <a:buAutoNum type="arabicPeriod"/>
            </a:pPr>
            <a:r>
              <a:rPr lang="en-US" sz="2400"/>
              <a:t>    Army Leadership requirements model</a:t>
            </a:r>
          </a:p>
          <a:p>
            <a:pPr marL="342900" indent="-342900">
              <a:lnSpc>
                <a:spcPct val="80000"/>
              </a:lnSpc>
              <a:spcBef>
                <a:spcPct val="20000"/>
              </a:spcBef>
              <a:buFontTx/>
              <a:buAutoNum type="arabicPeriod"/>
            </a:pPr>
            <a:r>
              <a:rPr lang="en-US" sz="2400"/>
              <a:t>    Getting Started..what works</a:t>
            </a:r>
          </a:p>
          <a:p>
            <a:pPr marL="342900" indent="-342900">
              <a:lnSpc>
                <a:spcPct val="80000"/>
              </a:lnSpc>
              <a:spcBef>
                <a:spcPct val="20000"/>
              </a:spcBef>
              <a:buFontTx/>
              <a:buAutoNum type="arabicPeriod"/>
            </a:pPr>
            <a:r>
              <a:rPr lang="en-US" sz="2400"/>
              <a:t>    Know Your Soldiers</a:t>
            </a:r>
          </a:p>
          <a:p>
            <a:pPr marL="342900" indent="-342900">
              <a:lnSpc>
                <a:spcPct val="80000"/>
              </a:lnSpc>
              <a:spcBef>
                <a:spcPct val="20000"/>
              </a:spcBef>
            </a:pPr>
            <a:r>
              <a:rPr lang="en-US" sz="2400"/>
              <a:t>7.     Follow Through</a:t>
            </a:r>
          </a:p>
          <a:p>
            <a:pPr marL="342900" indent="-342900">
              <a:lnSpc>
                <a:spcPct val="80000"/>
              </a:lnSpc>
              <a:spcBef>
                <a:spcPct val="20000"/>
              </a:spcBef>
              <a:buFontTx/>
              <a:buAutoNum type="arabicPeriod" startAt="8"/>
            </a:pPr>
            <a:r>
              <a:rPr lang="en-US" sz="2400"/>
              <a:t>    Further Development</a:t>
            </a:r>
          </a:p>
          <a:p>
            <a:pPr marL="342900" indent="-342900">
              <a:lnSpc>
                <a:spcPct val="80000"/>
              </a:lnSpc>
              <a:spcBef>
                <a:spcPct val="20000"/>
              </a:spcBef>
              <a:buFontTx/>
              <a:buAutoNum type="arabicPeriod" startAt="8"/>
            </a:pPr>
            <a:r>
              <a:rPr lang="en-US" sz="2400"/>
              <a:t>    Final thoughts</a:t>
            </a:r>
          </a:p>
          <a:p>
            <a:pPr marL="342900" indent="-342900">
              <a:lnSpc>
                <a:spcPct val="80000"/>
              </a:lnSpc>
              <a:spcBef>
                <a:spcPct val="20000"/>
              </a:spcBef>
              <a:buFontTx/>
              <a:buAutoNum type="arabicPeriod" startAt="8"/>
            </a:pPr>
            <a:r>
              <a:rPr lang="en-US" sz="2400"/>
              <a:t>   Questions?</a:t>
            </a:r>
          </a:p>
          <a:p>
            <a:pPr marL="342900" indent="-342900">
              <a:lnSpc>
                <a:spcPct val="80000"/>
              </a:lnSpc>
              <a:spcBef>
                <a:spcPct val="20000"/>
              </a:spcBef>
            </a:pPr>
            <a:r>
              <a:rPr lang="en-US" sz="2400"/>
              <a:t> </a:t>
            </a:r>
          </a:p>
          <a:p>
            <a:pPr marL="342900" indent="-342900"/>
            <a:endParaRPr lang="en-US" sz="24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559B045F-5210-4D11-BFE0-2AD071BF083B}" type="slidenum">
              <a:rPr lang="en-US" smtClean="0"/>
              <a:pPr/>
              <a:t>3</a:t>
            </a:fld>
            <a:endParaRPr lang="en-US" smtClean="0"/>
          </a:p>
        </p:txBody>
      </p:sp>
      <p:sp>
        <p:nvSpPr>
          <p:cNvPr id="4099" name="Rectangle 4"/>
          <p:cNvSpPr>
            <a:spLocks noGrp="1" noChangeArrowheads="1"/>
          </p:cNvSpPr>
          <p:nvPr>
            <p:ph type="body" idx="1"/>
          </p:nvPr>
        </p:nvSpPr>
        <p:spPr>
          <a:xfrm>
            <a:off x="0" y="1295400"/>
            <a:ext cx="9144000" cy="5562600"/>
          </a:xfrm>
        </p:spPr>
        <p:txBody>
          <a:bodyPr/>
          <a:lstStyle/>
          <a:p>
            <a:pPr eaLnBrk="1" hangingPunct="1">
              <a:buFontTx/>
              <a:buNone/>
            </a:pPr>
            <a:r>
              <a:rPr lang="en-US" sz="2400" smtClean="0"/>
              <a:t>Leadership is said to be everything and nothing. It is everything because it can be found everywhere in organizations, not just at the top. Leadership is everything because it is </a:t>
            </a:r>
            <a:r>
              <a:rPr lang="en-US" sz="2400" b="1" smtClean="0"/>
              <a:t>infused in all that we do; it is not sacred</a:t>
            </a:r>
            <a:r>
              <a:rPr lang="en-US" sz="2400" smtClean="0"/>
              <a:t>. All </a:t>
            </a:r>
            <a:r>
              <a:rPr lang="en-US" sz="2400" b="1" smtClean="0"/>
              <a:t>individual behavior </a:t>
            </a:r>
            <a:r>
              <a:rPr lang="en-US" sz="2400" smtClean="0"/>
              <a:t>has leadership implications. Because </a:t>
            </a:r>
            <a:r>
              <a:rPr lang="en-US" sz="2400" b="1" smtClean="0"/>
              <a:t>leadership is based on action</a:t>
            </a:r>
            <a:r>
              <a:rPr lang="en-US" sz="2400" smtClean="0"/>
              <a:t>, it emerges as a function of participation and interaction. Given this description, how can leadership be nothing? Leadership is nothing in the sense that it seems impossible to define completely. Decades of scientific study have yet to yield a single definition that fully captures the nature of leadership, much less articulate a definitive approach to developing it. Perhaps it is impossible to define leadership in words, but we agree that we know it when we see it. </a:t>
            </a:r>
          </a:p>
          <a:p>
            <a:pPr>
              <a:buFontTx/>
              <a:buNone/>
            </a:pPr>
            <a:r>
              <a:rPr lang="en-US" sz="2400" smtClean="0"/>
              <a:t>     (</a:t>
            </a:r>
            <a:r>
              <a:rPr lang="en-US" sz="1100" smtClean="0"/>
              <a:t>U.S. Army Research Institute for the Behavioral and Social Sciences Fort Leavenworth Research )</a:t>
            </a:r>
            <a:r>
              <a:rPr lang="en-US" sz="2400" smtClean="0"/>
              <a:t>	</a:t>
            </a:r>
          </a:p>
          <a:p>
            <a:pPr eaLnBrk="1" hangingPunct="1">
              <a:buFontTx/>
              <a:buNone/>
            </a:pPr>
            <a:endParaRPr lang="en-US" sz="2400" smtClean="0"/>
          </a:p>
          <a:p>
            <a:pPr eaLnBrk="1" hangingPunct="1">
              <a:buFontTx/>
              <a:buNone/>
            </a:pPr>
            <a:endParaRPr lang="en-US" sz="2400" smtClean="0"/>
          </a:p>
        </p:txBody>
      </p:sp>
      <p:sp>
        <p:nvSpPr>
          <p:cNvPr id="4100" name="Line 5"/>
          <p:cNvSpPr>
            <a:spLocks noChangeShapeType="1"/>
          </p:cNvSpPr>
          <p:nvPr/>
        </p:nvSpPr>
        <p:spPr bwMode="auto">
          <a:xfrm>
            <a:off x="914400" y="762000"/>
            <a:ext cx="7315200" cy="0"/>
          </a:xfrm>
          <a:prstGeom prst="line">
            <a:avLst/>
          </a:prstGeom>
          <a:noFill/>
          <a:ln w="38100">
            <a:solidFill>
              <a:srgbClr val="FF3300"/>
            </a:solidFill>
            <a:round/>
            <a:headEnd/>
            <a:tailEnd/>
          </a:ln>
        </p:spPr>
        <p:txBody>
          <a:bodyPr/>
          <a:lstStyle/>
          <a:p>
            <a:endParaRPr lang="en-US"/>
          </a:p>
        </p:txBody>
      </p:sp>
      <p:sp>
        <p:nvSpPr>
          <p:cNvPr id="4101" name="Rectangle 7"/>
          <p:cNvSpPr>
            <a:spLocks noGrp="1" noChangeArrowheads="1"/>
          </p:cNvSpPr>
          <p:nvPr>
            <p:ph type="title"/>
          </p:nvPr>
        </p:nvSpPr>
        <p:spPr>
          <a:xfrm>
            <a:off x="0" y="0"/>
            <a:ext cx="9144000" cy="838200"/>
          </a:xfrm>
          <a:noFill/>
        </p:spPr>
        <p:txBody>
          <a:bodyPr/>
          <a:lstStyle/>
          <a:p>
            <a:pPr eaLnBrk="1" hangingPunct="1"/>
            <a:r>
              <a:rPr lang="en-US" smtClean="0"/>
              <a:t>What is Leadership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p>
            <a:fld id="{C2671D1C-5DA9-4472-8764-FABE0065B469}" type="slidenum">
              <a:rPr lang="en-US" smtClean="0"/>
              <a:pPr/>
              <a:t>4</a:t>
            </a:fld>
            <a:endParaRPr lang="en-US" smtClean="0"/>
          </a:p>
        </p:txBody>
      </p:sp>
      <p:sp>
        <p:nvSpPr>
          <p:cNvPr id="5123" name="Line 4"/>
          <p:cNvSpPr>
            <a:spLocks noChangeShapeType="1"/>
          </p:cNvSpPr>
          <p:nvPr/>
        </p:nvSpPr>
        <p:spPr bwMode="auto">
          <a:xfrm>
            <a:off x="2667000" y="762000"/>
            <a:ext cx="3810000" cy="0"/>
          </a:xfrm>
          <a:prstGeom prst="line">
            <a:avLst/>
          </a:prstGeom>
          <a:noFill/>
          <a:ln w="38100">
            <a:solidFill>
              <a:srgbClr val="FF3300"/>
            </a:solidFill>
            <a:round/>
            <a:headEnd/>
            <a:tailEnd/>
          </a:ln>
        </p:spPr>
        <p:txBody>
          <a:bodyPr/>
          <a:lstStyle/>
          <a:p>
            <a:endParaRPr lang="en-US"/>
          </a:p>
        </p:txBody>
      </p:sp>
      <p:sp>
        <p:nvSpPr>
          <p:cNvPr id="6" name="Rectangle 7"/>
          <p:cNvSpPr txBox="1">
            <a:spLocks noChangeArrowheads="1"/>
          </p:cNvSpPr>
          <p:nvPr/>
        </p:nvSpPr>
        <p:spPr bwMode="auto">
          <a:xfrm>
            <a:off x="152400" y="76200"/>
            <a:ext cx="9144000" cy="838200"/>
          </a:xfrm>
          <a:prstGeom prst="rect">
            <a:avLst/>
          </a:prstGeom>
          <a:noFill/>
          <a:ln w="9525">
            <a:noFill/>
            <a:miter lim="800000"/>
            <a:headEnd/>
            <a:tailEnd/>
          </a:ln>
        </p:spPr>
        <p:txBody>
          <a:bodyPr anchor="ctr"/>
          <a:lstStyle/>
          <a:p>
            <a:pPr algn="ctr">
              <a:defRPr/>
            </a:pPr>
            <a:r>
              <a:rPr lang="en-US" sz="3600" kern="0" dirty="0">
                <a:solidFill>
                  <a:schemeClr val="accent2"/>
                </a:solidFill>
                <a:latin typeface="+mj-lt"/>
                <a:ea typeface="+mj-ea"/>
                <a:cs typeface="+mj-cs"/>
              </a:rPr>
              <a:t>Army Leadership Defined</a:t>
            </a:r>
          </a:p>
        </p:txBody>
      </p:sp>
      <p:sp>
        <p:nvSpPr>
          <p:cNvPr id="5125" name="Rectangle 9"/>
          <p:cNvSpPr>
            <a:spLocks noChangeArrowheads="1"/>
          </p:cNvSpPr>
          <p:nvPr/>
        </p:nvSpPr>
        <p:spPr bwMode="auto">
          <a:xfrm>
            <a:off x="533400" y="1066800"/>
            <a:ext cx="5638800" cy="7078663"/>
          </a:xfrm>
          <a:prstGeom prst="rect">
            <a:avLst/>
          </a:prstGeom>
          <a:noFill/>
          <a:ln w="9525">
            <a:noFill/>
            <a:miter lim="800000"/>
            <a:headEnd/>
            <a:tailEnd/>
          </a:ln>
        </p:spPr>
        <p:txBody>
          <a:bodyPr>
            <a:spAutoFit/>
          </a:bodyPr>
          <a:lstStyle/>
          <a:p>
            <a:r>
              <a:rPr lang="en-US" sz="2000" b="1" i="1"/>
              <a:t>Leadership</a:t>
            </a:r>
            <a:r>
              <a:rPr lang="en-US" b="1" i="1"/>
              <a:t>–the process </a:t>
            </a:r>
          </a:p>
          <a:p>
            <a:r>
              <a:rPr lang="en-US" b="1" i="1"/>
              <a:t>of influencing people by</a:t>
            </a:r>
          </a:p>
          <a:p>
            <a:r>
              <a:rPr lang="en-US" b="1" i="1"/>
              <a:t> providing purpose, </a:t>
            </a:r>
          </a:p>
          <a:p>
            <a:r>
              <a:rPr lang="en-US" b="1" i="1"/>
              <a:t>direction, and motivation </a:t>
            </a:r>
          </a:p>
          <a:p>
            <a:r>
              <a:rPr lang="en-US" b="1" i="1"/>
              <a:t>while operating to accomplish </a:t>
            </a:r>
          </a:p>
          <a:p>
            <a:r>
              <a:rPr lang="en-US" b="1" i="1"/>
              <a:t>the mission and improving</a:t>
            </a:r>
          </a:p>
          <a:p>
            <a:r>
              <a:rPr lang="en-US" b="1" i="1"/>
              <a:t> the organization.</a:t>
            </a:r>
          </a:p>
          <a:p>
            <a:endParaRPr lang="en-US" b="1" i="1"/>
          </a:p>
          <a:p>
            <a:endParaRPr lang="en-US" b="1" i="1"/>
          </a:p>
          <a:p>
            <a:r>
              <a:rPr lang="en-US" sz="2000" b="1" i="1"/>
              <a:t>Army leader</a:t>
            </a:r>
            <a:r>
              <a:rPr lang="en-US" b="1" i="1"/>
              <a:t>-anyone who --by virtue of assumed role or assigned responsibility --inspires and influences people to accomplish organizational goals.</a:t>
            </a:r>
          </a:p>
          <a:p>
            <a:endParaRPr lang="en-US" b="1" i="1"/>
          </a:p>
          <a:p>
            <a:endParaRPr lang="en-US" b="1" i="1"/>
          </a:p>
          <a:p>
            <a:endParaRPr lang="en-US" b="1" i="1"/>
          </a:p>
          <a:p>
            <a:endParaRPr lang="en-US" b="1" i="1"/>
          </a:p>
          <a:p>
            <a:endParaRPr lang="en-US" b="1" i="1"/>
          </a:p>
          <a:p>
            <a:endParaRPr lang="en-US" b="1" i="1"/>
          </a:p>
          <a:p>
            <a:endParaRPr lang="en-US" b="1" i="1"/>
          </a:p>
          <a:p>
            <a:endParaRPr lang="en-US" b="1" i="1"/>
          </a:p>
          <a:p>
            <a:endParaRPr lang="en-US" b="1" i="1"/>
          </a:p>
          <a:p>
            <a:endParaRPr lang="en-US" b="1" i="1"/>
          </a:p>
          <a:p>
            <a:endParaRPr lang="en-US" b="1" i="1"/>
          </a:p>
          <a:p>
            <a:endParaRPr lang="en-US"/>
          </a:p>
        </p:txBody>
      </p:sp>
      <p:sp>
        <p:nvSpPr>
          <p:cNvPr id="5126" name="Rectangle 12"/>
          <p:cNvSpPr>
            <a:spLocks noChangeArrowheads="1"/>
          </p:cNvSpPr>
          <p:nvPr/>
        </p:nvSpPr>
        <p:spPr bwMode="auto">
          <a:xfrm>
            <a:off x="533400" y="5200650"/>
            <a:ext cx="4572000" cy="1230313"/>
          </a:xfrm>
          <a:prstGeom prst="rect">
            <a:avLst/>
          </a:prstGeom>
          <a:noFill/>
          <a:ln w="9525">
            <a:noFill/>
            <a:miter lim="800000"/>
            <a:headEnd/>
            <a:tailEnd/>
          </a:ln>
        </p:spPr>
        <p:txBody>
          <a:bodyPr>
            <a:spAutoFit/>
          </a:bodyPr>
          <a:lstStyle/>
          <a:p>
            <a:r>
              <a:rPr lang="en-US" sz="2000" b="1" i="1"/>
              <a:t>Subordinate</a:t>
            </a:r>
            <a:r>
              <a:rPr lang="en-US" b="1" i="1"/>
              <a:t>–loyal team player who understands the leader’s vision, shares the responsibility, and takes pride in accomplishments.</a:t>
            </a:r>
            <a:endParaRPr lang="en-US"/>
          </a:p>
        </p:txBody>
      </p:sp>
      <p:pic>
        <p:nvPicPr>
          <p:cNvPr id="5127" name="Picture 6"/>
          <p:cNvPicPr>
            <a:picLocks noChangeAspect="1" noChangeArrowheads="1"/>
          </p:cNvPicPr>
          <p:nvPr/>
        </p:nvPicPr>
        <p:blipFill>
          <a:blip r:embed="rId2" cstate="print"/>
          <a:srcRect/>
          <a:stretch>
            <a:fillRect/>
          </a:stretch>
        </p:blipFill>
        <p:spPr bwMode="auto">
          <a:xfrm>
            <a:off x="4191000" y="1219200"/>
            <a:ext cx="3505200" cy="2343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5BD617FD-3DB7-4BFF-9175-DF826EFDBAF3}" type="slidenum">
              <a:rPr lang="en-US" smtClean="0"/>
              <a:pPr/>
              <a:t>5</a:t>
            </a:fld>
            <a:endParaRPr lang="en-US" smtClean="0"/>
          </a:p>
        </p:txBody>
      </p:sp>
      <p:sp>
        <p:nvSpPr>
          <p:cNvPr id="6147" name="Rectangle 6"/>
          <p:cNvSpPr>
            <a:spLocks noGrp="1" noChangeArrowheads="1"/>
          </p:cNvSpPr>
          <p:nvPr>
            <p:ph type="title"/>
          </p:nvPr>
        </p:nvSpPr>
        <p:spPr>
          <a:xfrm>
            <a:off x="0" y="0"/>
            <a:ext cx="9144000" cy="838200"/>
          </a:xfrm>
          <a:noFill/>
        </p:spPr>
        <p:txBody>
          <a:bodyPr/>
          <a:lstStyle/>
          <a:p>
            <a:pPr eaLnBrk="1" hangingPunct="1"/>
            <a:r>
              <a:rPr lang="en-US" smtClean="0"/>
              <a:t>Army Leadership Requirements Model</a:t>
            </a:r>
          </a:p>
        </p:txBody>
      </p:sp>
      <p:sp>
        <p:nvSpPr>
          <p:cNvPr id="6148" name="Line 7"/>
          <p:cNvSpPr>
            <a:spLocks noChangeShapeType="1"/>
          </p:cNvSpPr>
          <p:nvPr/>
        </p:nvSpPr>
        <p:spPr bwMode="auto">
          <a:xfrm>
            <a:off x="152400" y="762000"/>
            <a:ext cx="8763000" cy="0"/>
          </a:xfrm>
          <a:prstGeom prst="line">
            <a:avLst/>
          </a:prstGeom>
          <a:noFill/>
          <a:ln w="38100">
            <a:solidFill>
              <a:srgbClr val="FF3300"/>
            </a:solidFill>
            <a:round/>
            <a:headEnd/>
            <a:tailEnd/>
          </a:ln>
        </p:spPr>
        <p:txBody>
          <a:bodyPr/>
          <a:lstStyle/>
          <a:p>
            <a:endParaRPr lang="en-US"/>
          </a:p>
        </p:txBody>
      </p:sp>
      <p:pic>
        <p:nvPicPr>
          <p:cNvPr id="6149" name="Picture 6"/>
          <p:cNvPicPr>
            <a:picLocks noChangeAspect="1" noChangeArrowheads="1"/>
          </p:cNvPicPr>
          <p:nvPr/>
        </p:nvPicPr>
        <p:blipFill>
          <a:blip r:embed="rId3" cstate="print"/>
          <a:srcRect l="15714" t="23619" r="13811" b="14667"/>
          <a:stretch>
            <a:fillRect/>
          </a:stretch>
        </p:blipFill>
        <p:spPr bwMode="auto">
          <a:xfrm>
            <a:off x="228600" y="914400"/>
            <a:ext cx="8610600" cy="5562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1220FC09-4ECB-41B3-9156-08B81FA0E2D6}" type="slidenum">
              <a:rPr lang="en-US" smtClean="0"/>
              <a:pPr/>
              <a:t>6</a:t>
            </a:fld>
            <a:endParaRPr lang="en-US" smtClean="0"/>
          </a:p>
        </p:txBody>
      </p:sp>
      <p:sp>
        <p:nvSpPr>
          <p:cNvPr id="7171" name="Rectangle 6"/>
          <p:cNvSpPr>
            <a:spLocks noChangeArrowheads="1"/>
          </p:cNvSpPr>
          <p:nvPr/>
        </p:nvSpPr>
        <p:spPr bwMode="auto">
          <a:xfrm>
            <a:off x="0" y="0"/>
            <a:ext cx="9144000" cy="838200"/>
          </a:xfrm>
          <a:prstGeom prst="rect">
            <a:avLst/>
          </a:prstGeom>
          <a:noFill/>
          <a:ln w="9525">
            <a:noFill/>
            <a:miter lim="800000"/>
            <a:headEnd/>
            <a:tailEnd/>
          </a:ln>
        </p:spPr>
        <p:txBody>
          <a:bodyPr anchor="ctr"/>
          <a:lstStyle/>
          <a:p>
            <a:pPr algn="ctr"/>
            <a:r>
              <a:rPr lang="en-US" sz="3600">
                <a:solidFill>
                  <a:schemeClr val="accent2"/>
                </a:solidFill>
              </a:rPr>
              <a:t>Getting Started..What Works</a:t>
            </a:r>
          </a:p>
        </p:txBody>
      </p:sp>
      <p:sp>
        <p:nvSpPr>
          <p:cNvPr id="7172" name="Line 7"/>
          <p:cNvSpPr>
            <a:spLocks noChangeShapeType="1"/>
          </p:cNvSpPr>
          <p:nvPr/>
        </p:nvSpPr>
        <p:spPr bwMode="auto">
          <a:xfrm>
            <a:off x="2209800" y="762000"/>
            <a:ext cx="4724400" cy="0"/>
          </a:xfrm>
          <a:prstGeom prst="line">
            <a:avLst/>
          </a:prstGeom>
          <a:noFill/>
          <a:ln w="38100">
            <a:solidFill>
              <a:srgbClr val="FF3300"/>
            </a:solidFill>
            <a:round/>
            <a:headEnd/>
            <a:tailEnd/>
          </a:ln>
        </p:spPr>
        <p:txBody>
          <a:bodyPr/>
          <a:lstStyle/>
          <a:p>
            <a:endParaRPr lang="en-US"/>
          </a:p>
        </p:txBody>
      </p:sp>
      <p:sp>
        <p:nvSpPr>
          <p:cNvPr id="7173" name="Rectangle 6"/>
          <p:cNvSpPr>
            <a:spLocks noChangeArrowheads="1"/>
          </p:cNvSpPr>
          <p:nvPr/>
        </p:nvSpPr>
        <p:spPr bwMode="auto">
          <a:xfrm>
            <a:off x="228600" y="990600"/>
            <a:ext cx="8839200" cy="6308725"/>
          </a:xfrm>
          <a:prstGeom prst="rect">
            <a:avLst/>
          </a:prstGeom>
          <a:noFill/>
          <a:ln w="9525">
            <a:noFill/>
            <a:miter lim="800000"/>
            <a:headEnd/>
            <a:tailEnd/>
          </a:ln>
        </p:spPr>
        <p:txBody>
          <a:bodyPr>
            <a:spAutoFit/>
          </a:bodyPr>
          <a:lstStyle/>
          <a:p>
            <a:r>
              <a:rPr lang="en-US"/>
              <a:t>•</a:t>
            </a:r>
            <a:r>
              <a:rPr lang="en-US" sz="2800"/>
              <a:t>Initial Counseling </a:t>
            </a:r>
          </a:p>
          <a:p>
            <a:r>
              <a:rPr lang="en-US" sz="2400"/>
              <a:t>     –Your OER Support Form </a:t>
            </a:r>
          </a:p>
          <a:p>
            <a:r>
              <a:rPr lang="en-US" sz="2400"/>
              <a:t>     –Command Philosophy </a:t>
            </a:r>
          </a:p>
          <a:p>
            <a:r>
              <a:rPr lang="en-US" sz="2400"/>
              <a:t>     –Policies, SOPs, Training Guidance </a:t>
            </a:r>
          </a:p>
          <a:p>
            <a:endParaRPr lang="en-US"/>
          </a:p>
          <a:p>
            <a:endParaRPr lang="en-US"/>
          </a:p>
          <a:p>
            <a:r>
              <a:rPr lang="en-US"/>
              <a:t>•</a:t>
            </a:r>
            <a:r>
              <a:rPr lang="en-US" sz="2800"/>
              <a:t>Performance counseling </a:t>
            </a:r>
          </a:p>
          <a:p>
            <a:r>
              <a:rPr lang="en-US"/>
              <a:t>     </a:t>
            </a:r>
            <a:r>
              <a:rPr lang="en-US" sz="2400"/>
              <a:t>–Officers </a:t>
            </a:r>
          </a:p>
          <a:p>
            <a:r>
              <a:rPr lang="en-US" sz="2400"/>
              <a:t>          •Use of the OER Support Form </a:t>
            </a:r>
          </a:p>
          <a:p>
            <a:r>
              <a:rPr lang="en-US" sz="2400"/>
              <a:t>          •360 Assessment</a:t>
            </a:r>
          </a:p>
          <a:p>
            <a:r>
              <a:rPr lang="en-US" sz="2400"/>
              <a:t>          </a:t>
            </a:r>
          </a:p>
          <a:p>
            <a:r>
              <a:rPr lang="en-US" sz="2400"/>
              <a:t> 	</a:t>
            </a:r>
          </a:p>
          <a:p>
            <a:r>
              <a:rPr lang="en-US" sz="2400"/>
              <a:t>     –NCOs </a:t>
            </a:r>
          </a:p>
          <a:p>
            <a:r>
              <a:rPr lang="en-US" sz="2400"/>
              <a:t>         •Use of the NCOER Counseling and Support Form (DA        	Form 2166-8-1)</a:t>
            </a:r>
          </a:p>
          <a:p>
            <a:endParaRPr lang="en-US" sz="2400"/>
          </a:p>
          <a:p>
            <a:r>
              <a:rPr lang="en-US" sz="2400"/>
              <a:t>          </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2"/>
          </p:nvPr>
        </p:nvSpPr>
        <p:spPr>
          <a:noFill/>
        </p:spPr>
        <p:txBody>
          <a:bodyPr/>
          <a:lstStyle/>
          <a:p>
            <a:fld id="{800C64DD-DCAE-4178-AC46-7C2DCA534D2D}" type="slidenum">
              <a:rPr lang="en-US" smtClean="0"/>
              <a:pPr/>
              <a:t>7</a:t>
            </a:fld>
            <a:endParaRPr lang="en-US" smtClean="0"/>
          </a:p>
        </p:txBody>
      </p:sp>
      <p:pic>
        <p:nvPicPr>
          <p:cNvPr id="8195" name="Picture 2"/>
          <p:cNvPicPr>
            <a:picLocks noChangeAspect="1" noChangeArrowheads="1"/>
          </p:cNvPicPr>
          <p:nvPr/>
        </p:nvPicPr>
        <p:blipFill>
          <a:blip r:embed="rId2" cstate="print"/>
          <a:srcRect l="26190" t="28952" r="27142" b="11620"/>
          <a:stretch>
            <a:fillRect/>
          </a:stretch>
        </p:blipFill>
        <p:spPr bwMode="auto">
          <a:xfrm>
            <a:off x="152400" y="1524000"/>
            <a:ext cx="8839200" cy="5105400"/>
          </a:xfrm>
          <a:prstGeom prst="rect">
            <a:avLst/>
          </a:prstGeom>
          <a:noFill/>
          <a:ln w="9525">
            <a:noFill/>
            <a:miter lim="800000"/>
            <a:headEnd/>
            <a:tailEnd/>
          </a:ln>
        </p:spPr>
      </p:pic>
      <p:sp>
        <p:nvSpPr>
          <p:cNvPr id="8196" name="Rectangle 6"/>
          <p:cNvSpPr>
            <a:spLocks noChangeArrowheads="1"/>
          </p:cNvSpPr>
          <p:nvPr/>
        </p:nvSpPr>
        <p:spPr bwMode="auto">
          <a:xfrm>
            <a:off x="0" y="0"/>
            <a:ext cx="9144000" cy="838200"/>
          </a:xfrm>
          <a:prstGeom prst="rect">
            <a:avLst/>
          </a:prstGeom>
          <a:noFill/>
          <a:ln w="9525">
            <a:noFill/>
            <a:miter lim="800000"/>
            <a:headEnd/>
            <a:tailEnd/>
          </a:ln>
        </p:spPr>
        <p:txBody>
          <a:bodyPr anchor="ctr"/>
          <a:lstStyle/>
          <a:p>
            <a:pPr algn="ctr"/>
            <a:r>
              <a:rPr lang="en-US" sz="3600">
                <a:solidFill>
                  <a:schemeClr val="accent2"/>
                </a:solidFill>
              </a:rPr>
              <a:t>Know Yourself </a:t>
            </a:r>
          </a:p>
        </p:txBody>
      </p:sp>
      <p:sp>
        <p:nvSpPr>
          <p:cNvPr id="8197" name="Line 6"/>
          <p:cNvSpPr>
            <a:spLocks noChangeShapeType="1"/>
          </p:cNvSpPr>
          <p:nvPr/>
        </p:nvSpPr>
        <p:spPr bwMode="auto">
          <a:xfrm>
            <a:off x="2209800" y="762000"/>
            <a:ext cx="4724400" cy="0"/>
          </a:xfrm>
          <a:prstGeom prst="line">
            <a:avLst/>
          </a:prstGeom>
          <a:noFill/>
          <a:ln w="38100">
            <a:solidFill>
              <a:srgbClr val="FF3300"/>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FB5C2E04-D15D-4305-825E-2C7C5058EF97}" type="slidenum">
              <a:rPr lang="en-US" smtClean="0"/>
              <a:pPr/>
              <a:t>8</a:t>
            </a:fld>
            <a:endParaRPr lang="en-US" smtClean="0"/>
          </a:p>
        </p:txBody>
      </p:sp>
      <p:sp>
        <p:nvSpPr>
          <p:cNvPr id="9219" name="Line 6"/>
          <p:cNvSpPr>
            <a:spLocks noChangeShapeType="1"/>
          </p:cNvSpPr>
          <p:nvPr/>
        </p:nvSpPr>
        <p:spPr bwMode="auto">
          <a:xfrm>
            <a:off x="2209800" y="762000"/>
            <a:ext cx="4724400" cy="0"/>
          </a:xfrm>
          <a:prstGeom prst="line">
            <a:avLst/>
          </a:prstGeom>
          <a:noFill/>
          <a:ln w="38100">
            <a:solidFill>
              <a:srgbClr val="FF3300"/>
            </a:solidFill>
            <a:round/>
            <a:headEnd/>
            <a:tailEnd/>
          </a:ln>
        </p:spPr>
        <p:txBody>
          <a:bodyPr/>
          <a:lstStyle/>
          <a:p>
            <a:endParaRPr lang="en-US"/>
          </a:p>
        </p:txBody>
      </p:sp>
      <p:sp>
        <p:nvSpPr>
          <p:cNvPr id="9220" name="Rectangle 7"/>
          <p:cNvSpPr>
            <a:spLocks noChangeArrowheads="1"/>
          </p:cNvSpPr>
          <p:nvPr/>
        </p:nvSpPr>
        <p:spPr bwMode="auto">
          <a:xfrm>
            <a:off x="0" y="0"/>
            <a:ext cx="9144000" cy="838200"/>
          </a:xfrm>
          <a:prstGeom prst="rect">
            <a:avLst/>
          </a:prstGeom>
          <a:noFill/>
          <a:ln w="9525">
            <a:noFill/>
            <a:miter lim="800000"/>
            <a:headEnd/>
            <a:tailEnd/>
          </a:ln>
        </p:spPr>
        <p:txBody>
          <a:bodyPr anchor="ctr"/>
          <a:lstStyle/>
          <a:p>
            <a:pPr algn="ctr"/>
            <a:r>
              <a:rPr lang="en-US" sz="3600">
                <a:solidFill>
                  <a:schemeClr val="accent2"/>
                </a:solidFill>
              </a:rPr>
              <a:t>Know Your Soldiers</a:t>
            </a:r>
          </a:p>
        </p:txBody>
      </p:sp>
      <p:pic>
        <p:nvPicPr>
          <p:cNvPr id="9221" name="Picture 6"/>
          <p:cNvPicPr>
            <a:picLocks noChangeAspect="1" noChangeArrowheads="1"/>
          </p:cNvPicPr>
          <p:nvPr/>
        </p:nvPicPr>
        <p:blipFill>
          <a:blip r:embed="rId2" cstate="print"/>
          <a:srcRect l="15237" t="8382" r="30000" b="7048"/>
          <a:stretch>
            <a:fillRect/>
          </a:stretch>
        </p:blipFill>
        <p:spPr bwMode="auto">
          <a:xfrm>
            <a:off x="228600" y="838200"/>
            <a:ext cx="8915400" cy="601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30E78FA2-926E-43CE-B920-308E0205BAEA}" type="slidenum">
              <a:rPr lang="en-US" smtClean="0"/>
              <a:pPr/>
              <a:t>9</a:t>
            </a:fld>
            <a:endParaRPr lang="en-US" smtClean="0"/>
          </a:p>
        </p:txBody>
      </p:sp>
      <p:sp>
        <p:nvSpPr>
          <p:cNvPr id="10243" name="Rectangle 6"/>
          <p:cNvSpPr>
            <a:spLocks noChangeArrowheads="1"/>
          </p:cNvSpPr>
          <p:nvPr/>
        </p:nvSpPr>
        <p:spPr bwMode="auto">
          <a:xfrm>
            <a:off x="0" y="0"/>
            <a:ext cx="9144000" cy="838200"/>
          </a:xfrm>
          <a:prstGeom prst="rect">
            <a:avLst/>
          </a:prstGeom>
          <a:noFill/>
          <a:ln w="9525">
            <a:noFill/>
            <a:miter lim="800000"/>
            <a:headEnd/>
            <a:tailEnd/>
          </a:ln>
        </p:spPr>
        <p:txBody>
          <a:bodyPr anchor="ctr"/>
          <a:lstStyle/>
          <a:p>
            <a:pPr algn="ctr"/>
            <a:r>
              <a:rPr lang="en-US" sz="3600">
                <a:solidFill>
                  <a:schemeClr val="accent2"/>
                </a:solidFill>
              </a:rPr>
              <a:t>Know Your Soldiers (Cont)</a:t>
            </a:r>
          </a:p>
        </p:txBody>
      </p:sp>
      <p:sp>
        <p:nvSpPr>
          <p:cNvPr id="10244" name="Line 7"/>
          <p:cNvSpPr>
            <a:spLocks noChangeShapeType="1"/>
          </p:cNvSpPr>
          <p:nvPr/>
        </p:nvSpPr>
        <p:spPr bwMode="auto">
          <a:xfrm>
            <a:off x="533400" y="762000"/>
            <a:ext cx="8001000" cy="0"/>
          </a:xfrm>
          <a:prstGeom prst="line">
            <a:avLst/>
          </a:prstGeom>
          <a:noFill/>
          <a:ln w="38100">
            <a:solidFill>
              <a:srgbClr val="FF3300"/>
            </a:solidFill>
            <a:round/>
            <a:headEnd/>
            <a:tailEnd/>
          </a:ln>
        </p:spPr>
        <p:txBody>
          <a:bodyPr/>
          <a:lstStyle/>
          <a:p>
            <a:endParaRPr lang="en-US"/>
          </a:p>
        </p:txBody>
      </p:sp>
      <p:pic>
        <p:nvPicPr>
          <p:cNvPr id="10245" name="Picture 6"/>
          <p:cNvPicPr>
            <a:picLocks noChangeAspect="1" noChangeArrowheads="1"/>
          </p:cNvPicPr>
          <p:nvPr/>
        </p:nvPicPr>
        <p:blipFill>
          <a:blip r:embed="rId2" cstate="print"/>
          <a:srcRect l="15714" t="12190" r="34286" b="5524"/>
          <a:stretch>
            <a:fillRect/>
          </a:stretch>
        </p:blipFill>
        <p:spPr bwMode="auto">
          <a:xfrm>
            <a:off x="76200" y="990600"/>
            <a:ext cx="89916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279c20c3caf3300dae6b438536eb8c56">
  <xsd:schema xmlns:xsd="http://www.w3.org/2001/XMLSchema" xmlns:p="http://schemas.microsoft.com/office/2006/metadata/properties" targetNamespace="http://schemas.microsoft.com/office/2006/metadata/properties" ma:root="true" ma:fieldsID="0d2e1ca116041f9e11471c52c4c9d60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605A597D-FBF3-4925-85B9-9C9B7DBDB2D2}">
  <ds:schemaRefs>
    <ds:schemaRef ds:uri="http://schemas.microsoft.com/sharepoint/v3/contenttype/forms"/>
  </ds:schemaRefs>
</ds:datastoreItem>
</file>

<file path=customXml/itemProps2.xml><?xml version="1.0" encoding="utf-8"?>
<ds:datastoreItem xmlns:ds="http://schemas.openxmlformats.org/officeDocument/2006/customXml" ds:itemID="{C6144521-73DC-4D16-A5E9-C79D0F90D5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02DE5CE-524C-4E8C-8DBA-874B4BB5A874}">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1938</TotalTime>
  <Words>548</Words>
  <Application>Microsoft Office PowerPoint</Application>
  <PresentationFormat>On-screen Show (4:3)</PresentationFormat>
  <Paragraphs>109</Paragraphs>
  <Slides>13</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13</vt:i4>
      </vt:variant>
    </vt:vector>
  </HeadingPairs>
  <TitlesOfParts>
    <vt:vector size="15" baseType="lpstr">
      <vt:lpstr>Arial</vt:lpstr>
      <vt:lpstr>Default Design</vt:lpstr>
      <vt:lpstr>Best Practices for Leadership  Development </vt:lpstr>
      <vt:lpstr>Agenda</vt:lpstr>
      <vt:lpstr>What is Leadership </vt:lpstr>
      <vt:lpstr>Slide 4</vt:lpstr>
      <vt:lpstr>Army Leadership Requirements Model</vt:lpstr>
      <vt:lpstr>Slide 6</vt:lpstr>
      <vt:lpstr>Slide 7</vt:lpstr>
      <vt:lpstr>Slide 8</vt:lpstr>
      <vt:lpstr>Slide 9</vt:lpstr>
      <vt:lpstr>Slide 10</vt:lpstr>
      <vt:lpstr>Slide 11</vt:lpstr>
      <vt:lpstr>Slide 12</vt:lpstr>
      <vt:lpstr>Slide 13</vt:lpstr>
    </vt:vector>
  </TitlesOfParts>
  <Company>Fort Leavenworth, KS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Quarterly Leader Development Review (QLDR)</dc:title>
  <dc:creator>Authorized User</dc:creator>
  <cp:lastModifiedBy>dane.a.nichols</cp:lastModifiedBy>
  <cp:revision>127</cp:revision>
  <dcterms:created xsi:type="dcterms:W3CDTF">2008-01-23T18:10:54Z</dcterms:created>
  <dcterms:modified xsi:type="dcterms:W3CDTF">2012-05-09T20:42:42Z</dcterms:modified>
</cp:coreProperties>
</file>