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65" r:id="rId5"/>
    <p:sldId id="266" r:id="rId6"/>
  </p:sldIdLst>
  <p:sldSz cx="7315200" cy="4572000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+mn-ea"/>
        <a:cs typeface="+mn-cs"/>
      </a:defRPr>
    </a:lvl1pPr>
    <a:lvl2pPr marL="338138" indent="119063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+mn-ea"/>
        <a:cs typeface="+mn-cs"/>
      </a:defRPr>
    </a:lvl2pPr>
    <a:lvl3pPr marL="677863" indent="236538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+mn-ea"/>
        <a:cs typeface="+mn-cs"/>
      </a:defRPr>
    </a:lvl3pPr>
    <a:lvl4pPr marL="1017588" indent="354013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+mn-ea"/>
        <a:cs typeface="+mn-cs"/>
      </a:defRPr>
    </a:lvl4pPr>
    <a:lvl5pPr marL="1357313" indent="471488" algn="l" rtl="0" fontAlgn="base">
      <a:spcBef>
        <a:spcPct val="0"/>
      </a:spcBef>
      <a:spcAft>
        <a:spcPct val="0"/>
      </a:spcAft>
      <a:defRPr sz="7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7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088" autoAdjust="0"/>
    <p:restoredTop sz="90929"/>
  </p:normalViewPr>
  <p:slideViewPr>
    <p:cSldViewPr snapToGrid="0">
      <p:cViewPr>
        <p:scale>
          <a:sx n="100" d="100"/>
          <a:sy n="100" d="100"/>
        </p:scale>
        <p:origin x="-1685" y="-547"/>
      </p:cViewPr>
      <p:guideLst>
        <p:guide orient="horz" pos="35"/>
        <p:guide pos="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5957"/>
          </a:xfrm>
          <a:prstGeom prst="rect">
            <a:avLst/>
          </a:prstGeom>
        </p:spPr>
        <p:txBody>
          <a:bodyPr vert="horz" wrap="square" lIns="143579" tIns="71790" rIns="143579" bIns="71790" numCol="1" anchor="t" anchorCtr="0" compatLnSpc="1">
            <a:prstTxWarp prst="textNoShape">
              <a:avLst/>
            </a:prstTxWarp>
          </a:bodyPr>
          <a:lstStyle>
            <a:lvl1pPr>
              <a:defRPr sz="1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9695" y="0"/>
            <a:ext cx="2979252" cy="465957"/>
          </a:xfrm>
          <a:prstGeom prst="rect">
            <a:avLst/>
          </a:prstGeom>
        </p:spPr>
        <p:txBody>
          <a:bodyPr vert="horz" wrap="square" lIns="143579" tIns="71790" rIns="143579" bIns="71790" numCol="1" anchor="t" anchorCtr="0" compatLnSpc="1">
            <a:prstTxWarp prst="textNoShape">
              <a:avLst/>
            </a:prstTxWarp>
          </a:bodyPr>
          <a:lstStyle>
            <a:lvl1pPr algn="r">
              <a:defRPr sz="1900" smtClean="0"/>
            </a:lvl1pPr>
          </a:lstStyle>
          <a:p>
            <a:pPr>
              <a:defRPr/>
            </a:pPr>
            <a:fld id="{500404F3-A459-468F-805C-B796B56B81B0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45"/>
            <a:ext cx="2982119" cy="465956"/>
          </a:xfrm>
          <a:prstGeom prst="rect">
            <a:avLst/>
          </a:prstGeom>
        </p:spPr>
        <p:txBody>
          <a:bodyPr vert="horz" wrap="square" lIns="143579" tIns="71790" rIns="143579" bIns="71790" numCol="1" anchor="b" anchorCtr="0" compatLnSpc="1">
            <a:prstTxWarp prst="textNoShape">
              <a:avLst/>
            </a:prstTxWarp>
          </a:bodyPr>
          <a:lstStyle>
            <a:lvl1pPr>
              <a:defRPr sz="1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9695" y="8830445"/>
            <a:ext cx="2979252" cy="465956"/>
          </a:xfrm>
          <a:prstGeom prst="rect">
            <a:avLst/>
          </a:prstGeom>
        </p:spPr>
        <p:txBody>
          <a:bodyPr vert="horz" wrap="square" lIns="143579" tIns="71790" rIns="143579" bIns="71790" numCol="1" anchor="b" anchorCtr="0" compatLnSpc="1">
            <a:prstTxWarp prst="textNoShape">
              <a:avLst/>
            </a:prstTxWarp>
          </a:bodyPr>
          <a:lstStyle>
            <a:lvl1pPr algn="r">
              <a:defRPr sz="1900" smtClean="0"/>
            </a:lvl1pPr>
          </a:lstStyle>
          <a:p>
            <a:pPr>
              <a:defRPr/>
            </a:pPr>
            <a:fld id="{C77E583D-A63C-4FD9-B909-BD97A5839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5957"/>
          </a:xfrm>
          <a:prstGeom prst="rect">
            <a:avLst/>
          </a:prstGeom>
        </p:spPr>
        <p:txBody>
          <a:bodyPr vert="horz" wrap="square" lIns="143579" tIns="71790" rIns="143579" bIns="71790" numCol="1" anchor="t" anchorCtr="0" compatLnSpc="1">
            <a:prstTxWarp prst="textNoShape">
              <a:avLst/>
            </a:prstTxWarp>
          </a:bodyPr>
          <a:lstStyle>
            <a:lvl1pPr>
              <a:defRPr sz="1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6827" y="0"/>
            <a:ext cx="2982119" cy="465957"/>
          </a:xfrm>
          <a:prstGeom prst="rect">
            <a:avLst/>
          </a:prstGeom>
        </p:spPr>
        <p:txBody>
          <a:bodyPr vert="horz" wrap="square" lIns="143579" tIns="71790" rIns="143579" bIns="71790" numCol="1" anchor="t" anchorCtr="0" compatLnSpc="1">
            <a:prstTxWarp prst="textNoShape">
              <a:avLst/>
            </a:prstTxWarp>
          </a:bodyPr>
          <a:lstStyle>
            <a:lvl1pPr algn="r">
              <a:defRPr sz="1900" smtClean="0"/>
            </a:lvl1pPr>
          </a:lstStyle>
          <a:p>
            <a:pPr>
              <a:defRPr/>
            </a:pPr>
            <a:fld id="{D497787D-E920-4740-82B1-281C346BC975}" type="datetimeFigureOut">
              <a:rPr lang="en-US"/>
              <a:pPr>
                <a:defRPr/>
              </a:pPr>
              <a:t>6/28/2013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2463" y="698500"/>
            <a:ext cx="5576887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3579" tIns="71790" rIns="143579" bIns="7179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6359"/>
            <a:ext cx="5505450" cy="4182244"/>
          </a:xfrm>
          <a:prstGeom prst="rect">
            <a:avLst/>
          </a:prstGeom>
        </p:spPr>
        <p:txBody>
          <a:bodyPr vert="horz" lIns="143579" tIns="71790" rIns="143579" bIns="717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444"/>
            <a:ext cx="2982119" cy="463684"/>
          </a:xfrm>
          <a:prstGeom prst="rect">
            <a:avLst/>
          </a:prstGeom>
        </p:spPr>
        <p:txBody>
          <a:bodyPr vert="horz" wrap="square" lIns="143579" tIns="71790" rIns="143579" bIns="71790" numCol="1" anchor="b" anchorCtr="0" compatLnSpc="1">
            <a:prstTxWarp prst="textNoShape">
              <a:avLst/>
            </a:prstTxWarp>
          </a:bodyPr>
          <a:lstStyle>
            <a:lvl1pPr>
              <a:defRPr sz="1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6827" y="8830444"/>
            <a:ext cx="2982119" cy="463684"/>
          </a:xfrm>
          <a:prstGeom prst="rect">
            <a:avLst/>
          </a:prstGeom>
        </p:spPr>
        <p:txBody>
          <a:bodyPr vert="horz" wrap="square" lIns="143579" tIns="71790" rIns="143579" bIns="71790" numCol="1" anchor="b" anchorCtr="0" compatLnSpc="1">
            <a:prstTxWarp prst="textNoShape">
              <a:avLst/>
            </a:prstTxWarp>
          </a:bodyPr>
          <a:lstStyle>
            <a:lvl1pPr algn="r">
              <a:defRPr sz="1900" smtClean="0"/>
            </a:lvl1pPr>
          </a:lstStyle>
          <a:p>
            <a:pPr>
              <a:defRPr/>
            </a:pPr>
            <a:fld id="{B958AFB6-4688-4D7F-8F28-5AC0A46D6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21B6874-750E-4341-81E9-A4285E390AAE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420284"/>
            <a:ext cx="6217920" cy="9800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2590800"/>
            <a:ext cx="5120640" cy="1168400"/>
          </a:xfrm>
        </p:spPr>
        <p:txBody>
          <a:bodyPr/>
          <a:lstStyle>
            <a:lvl1pPr marL="0" indent="0" algn="ctr">
              <a:buNone/>
              <a:defRPr/>
            </a:lvl1pPr>
            <a:lvl2pPr marL="339608" indent="0" algn="ctr">
              <a:buNone/>
              <a:defRPr/>
            </a:lvl2pPr>
            <a:lvl3pPr marL="679216" indent="0" algn="ctr">
              <a:buNone/>
              <a:defRPr/>
            </a:lvl3pPr>
            <a:lvl4pPr marL="1018824" indent="0" algn="ctr">
              <a:buNone/>
              <a:defRPr/>
            </a:lvl4pPr>
            <a:lvl5pPr marL="1358433" indent="0" algn="ctr">
              <a:buNone/>
              <a:defRPr/>
            </a:lvl5pPr>
            <a:lvl6pPr marL="1698041" indent="0" algn="ctr">
              <a:buNone/>
              <a:defRPr/>
            </a:lvl6pPr>
            <a:lvl7pPr marL="2037649" indent="0" algn="ctr">
              <a:buNone/>
              <a:defRPr/>
            </a:lvl7pPr>
            <a:lvl8pPr marL="2377257" indent="0" algn="ctr">
              <a:buNone/>
              <a:defRPr/>
            </a:lvl8pPr>
            <a:lvl9pPr marL="271686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BFA82-5D6C-4628-9F14-5040D8729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C7B05-8F49-42F4-A12A-DD8D34972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12080" y="406400"/>
            <a:ext cx="1554480" cy="365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06400"/>
            <a:ext cx="4541520" cy="365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7F256-EBC9-4856-8C5F-C79379BD3C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B7F2A-1680-46D5-98EB-E91054D21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937934"/>
            <a:ext cx="6217920" cy="90805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1937809"/>
            <a:ext cx="6217920" cy="1000125"/>
          </a:xfrm>
        </p:spPr>
        <p:txBody>
          <a:bodyPr anchor="b"/>
          <a:lstStyle>
            <a:lvl1pPr marL="0" indent="0">
              <a:buNone/>
              <a:defRPr sz="1500"/>
            </a:lvl1pPr>
            <a:lvl2pPr marL="339608" indent="0">
              <a:buNone/>
              <a:defRPr sz="1300"/>
            </a:lvl2pPr>
            <a:lvl3pPr marL="679216" indent="0">
              <a:buNone/>
              <a:defRPr sz="1200"/>
            </a:lvl3pPr>
            <a:lvl4pPr marL="1018824" indent="0">
              <a:buNone/>
              <a:defRPr sz="1000"/>
            </a:lvl4pPr>
            <a:lvl5pPr marL="1358433" indent="0">
              <a:buNone/>
              <a:defRPr sz="1000"/>
            </a:lvl5pPr>
            <a:lvl6pPr marL="1698041" indent="0">
              <a:buNone/>
              <a:defRPr sz="1000"/>
            </a:lvl6pPr>
            <a:lvl7pPr marL="2037649" indent="0">
              <a:buNone/>
              <a:defRPr sz="1000"/>
            </a:lvl7pPr>
            <a:lvl8pPr marL="2377257" indent="0">
              <a:buNone/>
              <a:defRPr sz="1000"/>
            </a:lvl8pPr>
            <a:lvl9pPr marL="2716865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93039C-0267-4BDD-897C-35327B4A9E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1320800"/>
            <a:ext cx="3048000" cy="2743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320800"/>
            <a:ext cx="3048000" cy="2743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A63FEE-5F75-44A8-B4B5-A5199B9B2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183092"/>
            <a:ext cx="658368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023409"/>
            <a:ext cx="3232150" cy="42650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9608" indent="0">
              <a:buNone/>
              <a:defRPr sz="1500" b="1"/>
            </a:lvl2pPr>
            <a:lvl3pPr marL="679216" indent="0">
              <a:buNone/>
              <a:defRPr sz="1300" b="1"/>
            </a:lvl3pPr>
            <a:lvl4pPr marL="1018824" indent="0">
              <a:buNone/>
              <a:defRPr sz="1200" b="1"/>
            </a:lvl4pPr>
            <a:lvl5pPr marL="1358433" indent="0">
              <a:buNone/>
              <a:defRPr sz="1200" b="1"/>
            </a:lvl5pPr>
            <a:lvl6pPr marL="1698041" indent="0">
              <a:buNone/>
              <a:defRPr sz="1200" b="1"/>
            </a:lvl6pPr>
            <a:lvl7pPr marL="2037649" indent="0">
              <a:buNone/>
              <a:defRPr sz="1200" b="1"/>
            </a:lvl7pPr>
            <a:lvl8pPr marL="2377257" indent="0">
              <a:buNone/>
              <a:defRPr sz="1200" b="1"/>
            </a:lvl8pPr>
            <a:lvl9pPr marL="2716865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449917"/>
            <a:ext cx="3232150" cy="26341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023409"/>
            <a:ext cx="3233420" cy="426508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39608" indent="0">
              <a:buNone/>
              <a:defRPr sz="1500" b="1"/>
            </a:lvl2pPr>
            <a:lvl3pPr marL="679216" indent="0">
              <a:buNone/>
              <a:defRPr sz="1300" b="1"/>
            </a:lvl3pPr>
            <a:lvl4pPr marL="1018824" indent="0">
              <a:buNone/>
              <a:defRPr sz="1200" b="1"/>
            </a:lvl4pPr>
            <a:lvl5pPr marL="1358433" indent="0">
              <a:buNone/>
              <a:defRPr sz="1200" b="1"/>
            </a:lvl5pPr>
            <a:lvl6pPr marL="1698041" indent="0">
              <a:buNone/>
              <a:defRPr sz="1200" b="1"/>
            </a:lvl6pPr>
            <a:lvl7pPr marL="2037649" indent="0">
              <a:buNone/>
              <a:defRPr sz="1200" b="1"/>
            </a:lvl7pPr>
            <a:lvl8pPr marL="2377257" indent="0">
              <a:buNone/>
              <a:defRPr sz="1200" b="1"/>
            </a:lvl8pPr>
            <a:lvl9pPr marL="2716865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449917"/>
            <a:ext cx="3233420" cy="263419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2B9099-CF4D-4429-BB9E-724842FCED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A1497-8E1B-4A7B-A9C0-743B055B4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DE2FA6-B15C-4B7B-877C-566D305E9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182033"/>
            <a:ext cx="2406650" cy="7747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182034"/>
            <a:ext cx="4089400" cy="39020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956734"/>
            <a:ext cx="2406650" cy="3127375"/>
          </a:xfrm>
        </p:spPr>
        <p:txBody>
          <a:bodyPr/>
          <a:lstStyle>
            <a:lvl1pPr marL="0" indent="0">
              <a:buNone/>
              <a:defRPr sz="1000"/>
            </a:lvl1pPr>
            <a:lvl2pPr marL="339608" indent="0">
              <a:buNone/>
              <a:defRPr sz="900"/>
            </a:lvl2pPr>
            <a:lvl3pPr marL="679216" indent="0">
              <a:buNone/>
              <a:defRPr sz="700"/>
            </a:lvl3pPr>
            <a:lvl4pPr marL="1018824" indent="0">
              <a:buNone/>
              <a:defRPr sz="700"/>
            </a:lvl4pPr>
            <a:lvl5pPr marL="1358433" indent="0">
              <a:buNone/>
              <a:defRPr sz="700"/>
            </a:lvl5pPr>
            <a:lvl6pPr marL="1698041" indent="0">
              <a:buNone/>
              <a:defRPr sz="700"/>
            </a:lvl6pPr>
            <a:lvl7pPr marL="2037649" indent="0">
              <a:buNone/>
              <a:defRPr sz="700"/>
            </a:lvl7pPr>
            <a:lvl8pPr marL="2377257" indent="0">
              <a:buNone/>
              <a:defRPr sz="700"/>
            </a:lvl8pPr>
            <a:lvl9pPr marL="2716865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76678-019C-4622-8EB9-43CFC6BF0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200400"/>
            <a:ext cx="4389120" cy="37782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08517"/>
            <a:ext cx="4389120" cy="2743200"/>
          </a:xfrm>
        </p:spPr>
        <p:txBody>
          <a:bodyPr/>
          <a:lstStyle>
            <a:lvl1pPr marL="0" indent="0">
              <a:buNone/>
              <a:defRPr sz="2400"/>
            </a:lvl1pPr>
            <a:lvl2pPr marL="339608" indent="0">
              <a:buNone/>
              <a:defRPr sz="2100"/>
            </a:lvl2pPr>
            <a:lvl3pPr marL="679216" indent="0">
              <a:buNone/>
              <a:defRPr sz="1800"/>
            </a:lvl3pPr>
            <a:lvl4pPr marL="1018824" indent="0">
              <a:buNone/>
              <a:defRPr sz="1500"/>
            </a:lvl4pPr>
            <a:lvl5pPr marL="1358433" indent="0">
              <a:buNone/>
              <a:defRPr sz="1500"/>
            </a:lvl5pPr>
            <a:lvl6pPr marL="1698041" indent="0">
              <a:buNone/>
              <a:defRPr sz="1500"/>
            </a:lvl6pPr>
            <a:lvl7pPr marL="2037649" indent="0">
              <a:buNone/>
              <a:defRPr sz="1500"/>
            </a:lvl7pPr>
            <a:lvl8pPr marL="2377257" indent="0">
              <a:buNone/>
              <a:defRPr sz="1500"/>
            </a:lvl8pPr>
            <a:lvl9pPr marL="2716865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3578225"/>
            <a:ext cx="4389120" cy="536575"/>
          </a:xfrm>
        </p:spPr>
        <p:txBody>
          <a:bodyPr/>
          <a:lstStyle>
            <a:lvl1pPr marL="0" indent="0">
              <a:buNone/>
              <a:defRPr sz="1000"/>
            </a:lvl1pPr>
            <a:lvl2pPr marL="339608" indent="0">
              <a:buNone/>
              <a:defRPr sz="900"/>
            </a:lvl2pPr>
            <a:lvl3pPr marL="679216" indent="0">
              <a:buNone/>
              <a:defRPr sz="700"/>
            </a:lvl3pPr>
            <a:lvl4pPr marL="1018824" indent="0">
              <a:buNone/>
              <a:defRPr sz="700"/>
            </a:lvl4pPr>
            <a:lvl5pPr marL="1358433" indent="0">
              <a:buNone/>
              <a:defRPr sz="700"/>
            </a:lvl5pPr>
            <a:lvl6pPr marL="1698041" indent="0">
              <a:buNone/>
              <a:defRPr sz="700"/>
            </a:lvl6pPr>
            <a:lvl7pPr marL="2037649" indent="0">
              <a:buNone/>
              <a:defRPr sz="700"/>
            </a:lvl7pPr>
            <a:lvl8pPr marL="2377257" indent="0">
              <a:buNone/>
              <a:defRPr sz="700"/>
            </a:lvl8pPr>
            <a:lvl9pPr marL="2716865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7D71C-1CE5-441B-935E-1137249438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406400"/>
            <a:ext cx="6216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7922" tIns="33961" rIns="67922" bIns="3396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320800"/>
            <a:ext cx="62166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67922" tIns="33961" rIns="67922" bIns="33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49275" y="41656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922" tIns="33961" rIns="67922" bIns="33961" numCol="1" anchor="t" anchorCtr="0" compatLnSpc="1">
            <a:prstTxWarp prst="textNoShape">
              <a:avLst/>
            </a:prstTxWarp>
          </a:bodyPr>
          <a:lstStyle>
            <a:lvl1pPr>
              <a:defRPr sz="10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98725" y="4165600"/>
            <a:ext cx="23177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922" tIns="33961" rIns="67922" bIns="33961" numCol="1" anchor="t" anchorCtr="0" compatLnSpc="1">
            <a:prstTxWarp prst="textNoShape">
              <a:avLst/>
            </a:prstTxWarp>
          </a:bodyPr>
          <a:lstStyle>
            <a:lvl1pPr algn="ctr">
              <a:defRPr sz="10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241925" y="4165600"/>
            <a:ext cx="1524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922" tIns="33961" rIns="67922" bIns="33961" numCol="1" anchor="t" anchorCtr="0" compatLnSpc="1">
            <a:prstTxWarp prst="textNoShape">
              <a:avLst/>
            </a:prstTxWarp>
          </a:bodyPr>
          <a:lstStyle>
            <a:lvl1pPr algn="r">
              <a:defRPr sz="10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F242BB72-32B9-40FC-A21B-EA105106C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5pPr>
      <a:lvl6pPr marL="339608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6pPr>
      <a:lvl7pPr marL="679216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7pPr>
      <a:lvl8pPr marL="1018824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8pPr>
      <a:lvl9pPr marL="1358433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itchFamily="18" charset="0"/>
        </a:defRPr>
      </a:lvl9pPr>
    </p:titleStyle>
    <p:bodyStyle>
      <a:lvl1pPr marL="254000" indent="-2540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0863" indent="-211138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47725" indent="-168275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187450" indent="-168275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27175" indent="-168275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67845" indent="-169804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07453" indent="-169804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47061" indent="-169804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886669" indent="-169804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9608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9216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18824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58433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98041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37649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77257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16865" algn="l" defTabSz="67921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Box 97"/>
          <p:cNvSpPr txBox="1"/>
          <p:nvPr/>
        </p:nvSpPr>
        <p:spPr>
          <a:xfrm>
            <a:off x="4623505" y="3316958"/>
            <a:ext cx="1492716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OPERATIONAL FRAMEWORK:</a:t>
            </a:r>
            <a:endParaRPr lang="en-US" dirty="0"/>
          </a:p>
        </p:txBody>
      </p:sp>
      <p:sp>
        <p:nvSpPr>
          <p:cNvPr id="3104" name="Text Box 42"/>
          <p:cNvSpPr txBox="1">
            <a:spLocks noChangeArrowheads="1"/>
          </p:cNvSpPr>
          <p:nvPr/>
        </p:nvSpPr>
        <p:spPr bwMode="auto">
          <a:xfrm>
            <a:off x="2819845" y="51577"/>
            <a:ext cx="1897628" cy="262903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lIns="67922" tIns="33961" rIns="67922" bIns="33961"/>
          <a:lstStyle/>
          <a:p>
            <a:pPr>
              <a:buFont typeface="Wingdings" pitchFamily="2" charset="2"/>
              <a:buNone/>
            </a:pPr>
            <a:r>
              <a:rPr lang="en-US" dirty="0"/>
              <a:t>            COA DEVELOPMENT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Assess Relative Combat Power</a:t>
            </a:r>
          </a:p>
          <a:p>
            <a:pPr marL="555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b="0" dirty="0" smtClean="0"/>
              <a:t> Friendly </a:t>
            </a:r>
            <a:r>
              <a:rPr lang="en-US" b="0" dirty="0"/>
              <a:t>strength/enemy weakness</a:t>
            </a:r>
          </a:p>
          <a:p>
            <a:pPr marL="555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dirty="0" smtClean="0"/>
              <a:t>Generate Options</a:t>
            </a:r>
          </a:p>
          <a:p>
            <a:pPr marL="555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b="0" dirty="0" smtClean="0"/>
              <a:t> Forms </a:t>
            </a:r>
            <a:r>
              <a:rPr lang="en-US" b="0" dirty="0"/>
              <a:t>of maneuver</a:t>
            </a:r>
          </a:p>
          <a:p>
            <a:pPr marL="555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b="0" dirty="0"/>
              <a:t> </a:t>
            </a:r>
            <a:r>
              <a:rPr lang="en-US" b="0" dirty="0" err="1" smtClean="0"/>
              <a:t>Endstate</a:t>
            </a:r>
            <a:endParaRPr lang="en-US" b="0" dirty="0"/>
          </a:p>
          <a:p>
            <a:pPr marL="555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b="0" dirty="0"/>
              <a:t> </a:t>
            </a:r>
            <a:r>
              <a:rPr lang="en-US" b="0" dirty="0" smtClean="0"/>
              <a:t>Decisive </a:t>
            </a:r>
            <a:r>
              <a:rPr lang="en-US" b="0" dirty="0"/>
              <a:t>point that achieves </a:t>
            </a:r>
            <a:r>
              <a:rPr lang="en-US" b="0" dirty="0" err="1"/>
              <a:t>endstate</a:t>
            </a:r>
            <a:endParaRPr lang="en-US" b="0" dirty="0"/>
          </a:p>
          <a:p>
            <a:pPr marL="55563">
              <a:buFont typeface="Arial" pitchFamily="34" charset="0"/>
              <a:buChar char="•"/>
              <a:tabLst>
                <a:tab pos="228600" algn="l"/>
              </a:tabLst>
            </a:pPr>
            <a:r>
              <a:rPr lang="en-US" b="0" dirty="0"/>
              <a:t> </a:t>
            </a:r>
            <a:r>
              <a:rPr lang="en-US" b="0" dirty="0" smtClean="0"/>
              <a:t>Key </a:t>
            </a:r>
            <a:r>
              <a:rPr lang="en-US" b="0" dirty="0"/>
              <a:t>tasks required to support concept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Array Forces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 smtClean="0"/>
              <a:t> Purpose </a:t>
            </a:r>
            <a:r>
              <a:rPr lang="en-US" b="0" dirty="0"/>
              <a:t>of each effort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Tasks</a:t>
            </a:r>
            <a:endParaRPr lang="en-US" b="0" dirty="0"/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Initial </a:t>
            </a:r>
            <a:r>
              <a:rPr lang="en-US" b="0" dirty="0"/>
              <a:t>EFSTs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Timing/sequence </a:t>
            </a:r>
            <a:r>
              <a:rPr lang="en-US" b="0" dirty="0"/>
              <a:t>of actions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Security/recon/reserve</a:t>
            </a:r>
            <a:endParaRPr lang="en-US" b="0" dirty="0"/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Amount </a:t>
            </a:r>
            <a:r>
              <a:rPr lang="en-US" b="0" dirty="0"/>
              <a:t>of forces for each </a:t>
            </a:r>
            <a:r>
              <a:rPr lang="en-US" b="0" dirty="0" smtClean="0"/>
              <a:t>effort (Troops to Task)</a:t>
            </a:r>
            <a:endParaRPr lang="en-US" b="0" dirty="0"/>
          </a:p>
          <a:p>
            <a:pPr marL="55563">
              <a:buFont typeface="Arial" pitchFamily="34" charset="0"/>
              <a:buChar char="•"/>
            </a:pPr>
            <a:r>
              <a:rPr lang="en-US" b="0" dirty="0" smtClean="0"/>
              <a:t> </a:t>
            </a:r>
            <a:r>
              <a:rPr lang="en-US" b="0" dirty="0"/>
              <a:t>Allocate combat power (ME first)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Develop </a:t>
            </a:r>
            <a:r>
              <a:rPr lang="en-US" dirty="0"/>
              <a:t>Concept of Operations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Shaping/Decisive Op</a:t>
            </a:r>
            <a:r>
              <a:rPr lang="en-US" b="0" dirty="0"/>
              <a:t>,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Reserve</a:t>
            </a:r>
            <a:r>
              <a:rPr lang="en-US" b="0" dirty="0"/>
              <a:t>, security,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/>
              <a:t> </a:t>
            </a:r>
            <a:r>
              <a:rPr lang="en-US" b="0" dirty="0" smtClean="0"/>
              <a:t>ME/SE </a:t>
            </a:r>
            <a:r>
              <a:rPr lang="en-US" b="0" dirty="0"/>
              <a:t>task purpose</a:t>
            </a:r>
          </a:p>
          <a:p>
            <a:pPr marL="55563">
              <a:buFont typeface="Arial" pitchFamily="34" charset="0"/>
              <a:buChar char="•"/>
            </a:pPr>
            <a:r>
              <a:rPr lang="en-US" b="0" dirty="0" smtClean="0"/>
              <a:t> Concept </a:t>
            </a:r>
            <a:r>
              <a:rPr lang="en-US" b="0" dirty="0"/>
              <a:t>of fires, EN, ADA, SPT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Assign </a:t>
            </a:r>
            <a:r>
              <a:rPr lang="en-US" dirty="0"/>
              <a:t>Headquarters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COA </a:t>
            </a:r>
            <a:r>
              <a:rPr lang="en-US" dirty="0"/>
              <a:t>statements/sketches</a:t>
            </a:r>
          </a:p>
          <a:p>
            <a:pPr>
              <a:buFont typeface="Wingdings" pitchFamily="2" charset="2"/>
              <a:buNone/>
            </a:pPr>
            <a:r>
              <a:rPr lang="en-US" b="0" dirty="0"/>
              <a:t>   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0325" y="44450"/>
            <a:ext cx="7194550" cy="445293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lIns="67922" tIns="33961" rIns="67922" bIns="33961" anchor="ctr"/>
          <a:lstStyle/>
          <a:p>
            <a:pPr algn="ctr"/>
            <a:endParaRPr lang="en-US" sz="1800" b="0"/>
          </a:p>
        </p:txBody>
      </p:sp>
      <p:sp>
        <p:nvSpPr>
          <p:cNvPr id="3083" name="Rectangle 14"/>
          <p:cNvSpPr>
            <a:spLocks noChangeArrowheads="1"/>
          </p:cNvSpPr>
          <p:nvPr/>
        </p:nvSpPr>
        <p:spPr bwMode="auto">
          <a:xfrm>
            <a:off x="1311215" y="3925019"/>
            <a:ext cx="1495878" cy="55951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7922" tIns="33961" rIns="67922" bIns="33961" anchor="ctr"/>
          <a:lstStyle/>
          <a:p>
            <a:endParaRPr lang="en-US"/>
          </a:p>
        </p:txBody>
      </p:sp>
      <p:sp>
        <p:nvSpPr>
          <p:cNvPr id="3089" name="Rectangle 20"/>
          <p:cNvSpPr>
            <a:spLocks noChangeArrowheads="1"/>
          </p:cNvSpPr>
          <p:nvPr/>
        </p:nvSpPr>
        <p:spPr bwMode="auto">
          <a:xfrm>
            <a:off x="1311215" y="44450"/>
            <a:ext cx="1495244" cy="9648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7922" tIns="33961" rIns="67922" bIns="33961" anchor="ctr"/>
          <a:lstStyle/>
          <a:p>
            <a:endParaRPr lang="en-US"/>
          </a:p>
        </p:txBody>
      </p:sp>
      <p:sp>
        <p:nvSpPr>
          <p:cNvPr id="3090" name="Rectangle 22"/>
          <p:cNvSpPr>
            <a:spLocks noChangeArrowheads="1"/>
          </p:cNvSpPr>
          <p:nvPr/>
        </p:nvSpPr>
        <p:spPr bwMode="auto">
          <a:xfrm>
            <a:off x="1311215" y="1011543"/>
            <a:ext cx="1495244" cy="22472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7922" tIns="33961" rIns="67922" bIns="33961" anchor="ctr"/>
          <a:lstStyle/>
          <a:p>
            <a:endParaRPr lang="en-US"/>
          </a:p>
        </p:txBody>
      </p:sp>
      <p:sp>
        <p:nvSpPr>
          <p:cNvPr id="74" name="Rectangle 37"/>
          <p:cNvSpPr>
            <a:spLocks noChangeArrowheads="1"/>
          </p:cNvSpPr>
          <p:nvPr/>
        </p:nvSpPr>
        <p:spPr bwMode="auto">
          <a:xfrm>
            <a:off x="1311215" y="3260784"/>
            <a:ext cx="1492370" cy="6642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67922" tIns="33961" rIns="67922" bIns="33961" anchor="ctr"/>
          <a:lstStyle/>
          <a:p>
            <a:endParaRPr lang="en-US"/>
          </a:p>
        </p:txBody>
      </p:sp>
      <p:sp>
        <p:nvSpPr>
          <p:cNvPr id="97" name="Rectangle 96"/>
          <p:cNvSpPr/>
          <p:nvPr/>
        </p:nvSpPr>
        <p:spPr bwMode="auto">
          <a:xfrm>
            <a:off x="70758" y="3852433"/>
            <a:ext cx="1223918" cy="64881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DEFENSIVE TASKS: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Area Defense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Mobile Defense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Retrograde</a:t>
            </a:r>
            <a:endParaRPr lang="en-US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62064" y="2818422"/>
            <a:ext cx="1232992" cy="10287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CHARACTERISTICS OF DEFENSIVE OPS: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Disruption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Flexibility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Maneuver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Mass &amp; Concentration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Operations in Depth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Preparation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Security</a:t>
            </a:r>
            <a:endParaRPr lang="en-US" b="0" dirty="0"/>
          </a:p>
        </p:txBody>
      </p:sp>
      <p:sp>
        <p:nvSpPr>
          <p:cNvPr id="3103" name="Text Box 41"/>
          <p:cNvSpPr txBox="1">
            <a:spLocks noChangeArrowheads="1"/>
          </p:cNvSpPr>
          <p:nvPr/>
        </p:nvSpPr>
        <p:spPr bwMode="auto">
          <a:xfrm>
            <a:off x="1298906" y="1111155"/>
            <a:ext cx="1505254" cy="338447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67922" tIns="33961" rIns="67922" bIns="33961"/>
          <a:lstStyle/>
          <a:p>
            <a:r>
              <a:rPr lang="en-US" dirty="0"/>
              <a:t>MISSION ANALYSIS STEPS</a:t>
            </a:r>
            <a:r>
              <a:rPr lang="en-US" dirty="0" smtClean="0"/>
              <a:t>:</a:t>
            </a:r>
            <a:endParaRPr lang="en-US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Analyze Higher Order</a:t>
            </a:r>
          </a:p>
          <a:p>
            <a:pPr>
              <a:buFont typeface="Wingdings" pitchFamily="2" charset="2"/>
              <a:buChar char="q"/>
            </a:pPr>
            <a:r>
              <a:rPr lang="en-US" b="0" dirty="0"/>
              <a:t> </a:t>
            </a:r>
            <a:r>
              <a:rPr lang="en-US" b="0" dirty="0" smtClean="0"/>
              <a:t>Perform </a:t>
            </a:r>
            <a:r>
              <a:rPr lang="en-US" b="0" dirty="0"/>
              <a:t>Initial IPB</a:t>
            </a:r>
          </a:p>
          <a:p>
            <a:pPr>
              <a:buFont typeface="Wingdings" pitchFamily="2" charset="2"/>
              <a:buChar char="q"/>
            </a:pPr>
            <a:r>
              <a:rPr lang="en-US" b="0" dirty="0"/>
              <a:t> Determine </a:t>
            </a:r>
            <a:r>
              <a:rPr lang="en-US" b="0" dirty="0" smtClean="0"/>
              <a:t>Specified, Implied</a:t>
            </a:r>
            <a:r>
              <a:rPr lang="en-US" b="0" dirty="0"/>
              <a:t>, and Essential </a:t>
            </a:r>
            <a:r>
              <a:rPr lang="en-US" b="0" dirty="0" smtClean="0"/>
              <a:t> Tasks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Review Avail </a:t>
            </a:r>
            <a:r>
              <a:rPr lang="en-US" b="0" dirty="0" smtClean="0"/>
              <a:t>Assets &amp; Identify Resource Shortfalls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Determine Constraints</a:t>
            </a:r>
          </a:p>
          <a:p>
            <a:pPr>
              <a:buFont typeface="Wingdings" pitchFamily="2" charset="2"/>
              <a:buChar char="q"/>
            </a:pPr>
            <a:r>
              <a:rPr lang="en-US" b="0" dirty="0"/>
              <a:t> ID Critical Facts </a:t>
            </a:r>
            <a:r>
              <a:rPr lang="en-US" b="0" dirty="0" smtClean="0"/>
              <a:t>and Develop Assumptions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Begin Composite Risk Management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Initial CCIR &amp; EEFI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</a:t>
            </a:r>
            <a:r>
              <a:rPr lang="en-US" b="0" dirty="0" smtClean="0"/>
              <a:t>Develop </a:t>
            </a:r>
            <a:r>
              <a:rPr lang="en-US" b="0" dirty="0"/>
              <a:t>Initial </a:t>
            </a:r>
            <a:r>
              <a:rPr lang="en-US" b="0" dirty="0" smtClean="0"/>
              <a:t>Recon &amp; Surveillance Synch Tools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Initial Recon &amp; Surveillance Plan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Update </a:t>
            </a:r>
            <a:r>
              <a:rPr lang="en-US" b="0" dirty="0" smtClean="0"/>
              <a:t>Plan for the Use of Avail Time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Initial Themes &amp; </a:t>
            </a:r>
            <a:r>
              <a:rPr lang="en-US" b="0" dirty="0" err="1" smtClean="0"/>
              <a:t>Msgs</a:t>
            </a:r>
            <a:endParaRPr lang="en-US" b="0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a Proposed Problem Statement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</a:t>
            </a:r>
            <a:r>
              <a:rPr lang="en-US" b="0" dirty="0" smtClean="0"/>
              <a:t>Develop a Proposed Mission Statement</a:t>
            </a:r>
            <a:endParaRPr lang="en-US" b="0" dirty="0"/>
          </a:p>
          <a:p>
            <a:pPr>
              <a:buFont typeface="Wingdings" pitchFamily="2" charset="2"/>
              <a:buChar char="q"/>
            </a:pPr>
            <a:r>
              <a:rPr lang="en-US" b="0" dirty="0"/>
              <a:t> </a:t>
            </a:r>
            <a:r>
              <a:rPr lang="en-US" b="0" dirty="0" smtClean="0"/>
              <a:t>Present the Msn </a:t>
            </a:r>
            <a:r>
              <a:rPr lang="en-US" b="0" dirty="0"/>
              <a:t>Analysis </a:t>
            </a:r>
            <a:r>
              <a:rPr lang="en-US" b="0" dirty="0" smtClean="0"/>
              <a:t>Brief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&amp; Issue Initial Cdr’s Intent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&amp; Issue Initial Planning Guidance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Develop COA </a:t>
            </a:r>
            <a:r>
              <a:rPr lang="en-US" b="0" dirty="0" err="1" smtClean="0"/>
              <a:t>Eval</a:t>
            </a:r>
            <a:r>
              <a:rPr lang="en-US" b="0" dirty="0" smtClean="0"/>
              <a:t> Criteria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Issue a Warning Order</a:t>
            </a:r>
            <a:endParaRPr lang="en-US" b="0" dirty="0"/>
          </a:p>
        </p:txBody>
      </p:sp>
      <p:sp>
        <p:nvSpPr>
          <p:cNvPr id="77" name="Rectangle 76"/>
          <p:cNvSpPr/>
          <p:nvPr/>
        </p:nvSpPr>
        <p:spPr bwMode="auto">
          <a:xfrm>
            <a:off x="6033655" y="49300"/>
            <a:ext cx="1218792" cy="2396028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SUSTAINMENT WFF: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Logistics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Maintenance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Transportation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Supply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Field </a:t>
            </a:r>
            <a:r>
              <a:rPr lang="en-US" b="0" dirty="0" err="1" smtClean="0"/>
              <a:t>Svcs</a:t>
            </a:r>
            <a:endParaRPr lang="en-US" b="0" dirty="0" smtClean="0"/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Distribution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Operational Contract Support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General Engineering Support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Personnel Services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Human Resources Support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Financial Mgt Support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Legal Support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Religious Support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 Band Support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Health Service Support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Casualty Care</a:t>
            </a:r>
          </a:p>
          <a:p>
            <a:pPr marL="112713" lvl="1" indent="60325">
              <a:buFont typeface="Arial" pitchFamily="34" charset="0"/>
              <a:buChar char="•"/>
            </a:pPr>
            <a:r>
              <a:rPr lang="en-US" b="0" dirty="0" smtClean="0"/>
              <a:t>Medical Evacuation</a:t>
            </a:r>
          </a:p>
          <a:p>
            <a:pPr marL="112713" lvl="1" indent="60325">
              <a:buFont typeface="Wingdings" pitchFamily="2" charset="2"/>
              <a:buChar char="q"/>
            </a:pPr>
            <a:r>
              <a:rPr lang="en-US" b="0" dirty="0" smtClean="0"/>
              <a:t> Medical Logistics</a:t>
            </a:r>
            <a:endParaRPr lang="en-US" b="0" dirty="0"/>
          </a:p>
        </p:txBody>
      </p:sp>
      <p:grpSp>
        <p:nvGrpSpPr>
          <p:cNvPr id="7" name="Group 78"/>
          <p:cNvGrpSpPr/>
          <p:nvPr/>
        </p:nvGrpSpPr>
        <p:grpSpPr>
          <a:xfrm>
            <a:off x="6055418" y="2446090"/>
            <a:ext cx="1174056" cy="1508690"/>
            <a:chOff x="2941656" y="234450"/>
            <a:chExt cx="1207680" cy="1508690"/>
          </a:xfrm>
        </p:grpSpPr>
        <p:sp>
          <p:nvSpPr>
            <p:cNvPr id="78" name="Rectangle 77"/>
            <p:cNvSpPr/>
            <p:nvPr/>
          </p:nvSpPr>
          <p:spPr bwMode="auto">
            <a:xfrm>
              <a:off x="2941656" y="234450"/>
              <a:ext cx="1196075" cy="150869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just"/>
              <a:r>
                <a:rPr lang="en-US" dirty="0" smtClean="0"/>
                <a:t>PRINCIPLES OF WAR:</a:t>
              </a:r>
            </a:p>
            <a:p>
              <a:pPr algn="just"/>
              <a:endParaRPr lang="en-US" sz="200" dirty="0" smtClean="0"/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Objective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Offensive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Economy of force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Maneuver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Security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Unity of command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Mass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Surprise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Simplicity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Perseverance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Legitimacy</a:t>
              </a:r>
            </a:p>
            <a:p>
              <a:pPr algn="just">
                <a:buFont typeface="Wingdings" pitchFamily="2" charset="2"/>
                <a:buChar char="q"/>
              </a:pPr>
              <a:r>
                <a:rPr lang="en-US" b="0" dirty="0" smtClean="0"/>
                <a:t> Restraint</a:t>
              </a:r>
              <a:endParaRPr lang="en-US" b="0" dirty="0"/>
            </a:p>
          </p:txBody>
        </p:sp>
        <p:sp>
          <p:nvSpPr>
            <p:cNvPr id="53" name="TextBox 39"/>
            <p:cNvSpPr txBox="1">
              <a:spLocks noChangeArrowheads="1"/>
            </p:cNvSpPr>
            <p:nvPr/>
          </p:nvSpPr>
          <p:spPr bwMode="auto">
            <a:xfrm>
              <a:off x="3805602" y="1373430"/>
              <a:ext cx="343734" cy="247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r>
                <a:rPr lang="en-US" sz="500" i="1" dirty="0"/>
                <a:t>Included in Principles of Joint Ops</a:t>
              </a:r>
            </a:p>
          </p:txBody>
        </p:sp>
        <p:sp>
          <p:nvSpPr>
            <p:cNvPr id="56" name="Right Brace 55"/>
            <p:cNvSpPr/>
            <p:nvPr/>
          </p:nvSpPr>
          <p:spPr bwMode="auto">
            <a:xfrm>
              <a:off x="3692599" y="1377304"/>
              <a:ext cx="103518" cy="310551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9" name="Group 103"/>
          <p:cNvGrpSpPr/>
          <p:nvPr/>
        </p:nvGrpSpPr>
        <p:grpSpPr>
          <a:xfrm>
            <a:off x="1302931" y="49656"/>
            <a:ext cx="1495425" cy="1070850"/>
            <a:chOff x="6991350" y="1885950"/>
            <a:chExt cx="1495425" cy="1070850"/>
          </a:xfrm>
        </p:grpSpPr>
        <p:sp>
          <p:nvSpPr>
            <p:cNvPr id="84" name="Rectangle 83"/>
            <p:cNvSpPr/>
            <p:nvPr/>
          </p:nvSpPr>
          <p:spPr bwMode="auto">
            <a:xfrm>
              <a:off x="6991350" y="1885950"/>
              <a:ext cx="1495425" cy="1055244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 smtClean="0"/>
                <a:t> MDMP STEPS: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Receipt Of Mission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Mission Analysis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COA Development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COA Analysis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COA Comparison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COA Approval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b="0" dirty="0" smtClean="0"/>
                <a:t> Orders Production, Dissemination, &amp; Transition</a:t>
              </a:r>
              <a:endParaRPr lang="en-US" b="0" dirty="0"/>
            </a:p>
          </p:txBody>
        </p:sp>
        <p:grpSp>
          <p:nvGrpSpPr>
            <p:cNvPr id="10" name="Group 97"/>
            <p:cNvGrpSpPr/>
            <p:nvPr/>
          </p:nvGrpSpPr>
          <p:grpSpPr>
            <a:xfrm>
              <a:off x="8014630" y="1931458"/>
              <a:ext cx="446280" cy="1025342"/>
              <a:chOff x="2252005" y="55033"/>
              <a:chExt cx="446280" cy="1025342"/>
            </a:xfrm>
          </p:grpSpPr>
          <p:sp>
            <p:nvSpPr>
              <p:cNvPr id="58" name="Bent Arrow 57"/>
              <p:cNvSpPr/>
              <p:nvPr/>
            </p:nvSpPr>
            <p:spPr bwMode="auto">
              <a:xfrm rot="10800000">
                <a:off x="2252005" y="146651"/>
                <a:ext cx="320675" cy="145558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60" name="Bent Arrow 59"/>
              <p:cNvSpPr/>
              <p:nvPr/>
            </p:nvSpPr>
            <p:spPr bwMode="auto">
              <a:xfrm rot="10800000">
                <a:off x="2252005" y="255921"/>
                <a:ext cx="320675" cy="145558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61" name="Bent Arrow 60"/>
              <p:cNvSpPr/>
              <p:nvPr/>
            </p:nvSpPr>
            <p:spPr bwMode="auto">
              <a:xfrm rot="10800000">
                <a:off x="2252005" y="695847"/>
                <a:ext cx="320675" cy="145558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62" name="Up-Down Arrow 61"/>
              <p:cNvSpPr>
                <a:spLocks noChangeArrowheads="1"/>
              </p:cNvSpPr>
              <p:nvPr/>
            </p:nvSpPr>
            <p:spPr bwMode="auto">
              <a:xfrm>
                <a:off x="2440075" y="55033"/>
                <a:ext cx="246063" cy="951638"/>
              </a:xfrm>
              <a:prstGeom prst="upDownArrow">
                <a:avLst>
                  <a:gd name="adj1" fmla="val 50000"/>
                  <a:gd name="adj2" fmla="val 49825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59" name="TextBox 54"/>
              <p:cNvSpPr txBox="1">
                <a:spLocks noChangeArrowheads="1"/>
              </p:cNvSpPr>
              <p:nvPr/>
            </p:nvSpPr>
            <p:spPr bwMode="auto">
              <a:xfrm>
                <a:off x="2425582" y="69008"/>
                <a:ext cx="268215" cy="10113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wordArtVert" wrap="square" anchor="ctr">
                <a:spAutoFit/>
              </a:bodyPr>
              <a:lstStyle/>
              <a:p>
                <a:pPr algn="ctr"/>
                <a:r>
                  <a:rPr lang="en-US" sz="500" dirty="0" smtClean="0"/>
                  <a:t>SSUE</a:t>
                </a:r>
                <a:r>
                  <a:rPr lang="en-US" sz="200" dirty="0" smtClean="0"/>
                  <a:t> </a:t>
                </a:r>
                <a:r>
                  <a:rPr lang="en-US" sz="500" dirty="0" smtClean="0"/>
                  <a:t>WARNO</a:t>
                </a:r>
                <a:endParaRPr lang="en-US" sz="500" dirty="0"/>
              </a:p>
            </p:txBody>
          </p:sp>
          <p:sp>
            <p:nvSpPr>
              <p:cNvPr id="63" name="TextBox 54"/>
              <p:cNvSpPr txBox="1">
                <a:spLocks noChangeArrowheads="1"/>
              </p:cNvSpPr>
              <p:nvPr/>
            </p:nvSpPr>
            <p:spPr bwMode="auto">
              <a:xfrm>
                <a:off x="2430070" y="96501"/>
                <a:ext cx="268215" cy="977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wordArtVert" wrap="square" anchor="ctr">
                <a:spAutoFit/>
              </a:bodyPr>
              <a:lstStyle/>
              <a:p>
                <a:pPr algn="ctr"/>
                <a:r>
                  <a:rPr lang="en-US" sz="500" dirty="0" smtClean="0"/>
                  <a:t>I</a:t>
                </a:r>
                <a:endParaRPr lang="en-US" sz="500" dirty="0"/>
              </a:p>
            </p:txBody>
          </p:sp>
        </p:grpSp>
      </p:grpSp>
      <p:sp>
        <p:nvSpPr>
          <p:cNvPr id="108" name="Rectangle 107"/>
          <p:cNvSpPr/>
          <p:nvPr/>
        </p:nvSpPr>
        <p:spPr bwMode="auto">
          <a:xfrm>
            <a:off x="74431" y="53165"/>
            <a:ext cx="1219200" cy="70485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CHARACTERISTICS OF OFFENSIVE OPS: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Surprise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Concentration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Rapid Tempo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Audacity</a:t>
            </a:r>
            <a:endParaRPr lang="en-US" dirty="0"/>
          </a:p>
        </p:txBody>
      </p:sp>
      <p:sp>
        <p:nvSpPr>
          <p:cNvPr id="112" name="Rectangle 111"/>
          <p:cNvSpPr/>
          <p:nvPr/>
        </p:nvSpPr>
        <p:spPr bwMode="auto">
          <a:xfrm>
            <a:off x="67759" y="2003037"/>
            <a:ext cx="1228189" cy="80962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FORMS OF MANEUVER:</a:t>
            </a:r>
            <a:r>
              <a:rPr lang="en-US" sz="200" dirty="0" smtClean="0"/>
              <a:t>   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Envelopment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Turning Movement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Flank Attack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Infiltration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Penetration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Frontal Attack</a:t>
            </a:r>
            <a:endParaRPr lang="en-US" b="0" dirty="0"/>
          </a:p>
        </p:txBody>
      </p:sp>
      <p:sp>
        <p:nvSpPr>
          <p:cNvPr id="111" name="Rectangle 110"/>
          <p:cNvSpPr/>
          <p:nvPr/>
        </p:nvSpPr>
        <p:spPr bwMode="auto">
          <a:xfrm>
            <a:off x="72875" y="751144"/>
            <a:ext cx="1221915" cy="1247775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OFFENSIVE TASKS: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Movement to contact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Attack</a:t>
            </a:r>
          </a:p>
          <a:p>
            <a:pPr marL="112713">
              <a:buFont typeface="Arial" pitchFamily="34" charset="0"/>
              <a:buChar char="•"/>
            </a:pPr>
            <a:r>
              <a:rPr lang="en-US" b="0" dirty="0" smtClean="0"/>
              <a:t> Ambush</a:t>
            </a:r>
          </a:p>
          <a:p>
            <a:pPr marL="112713">
              <a:buFont typeface="Arial" pitchFamily="34" charset="0"/>
              <a:buChar char="•"/>
            </a:pPr>
            <a:r>
              <a:rPr lang="en-US" b="0" dirty="0" smtClean="0"/>
              <a:t> Counterattack</a:t>
            </a:r>
          </a:p>
          <a:p>
            <a:pPr marL="112713">
              <a:buFont typeface="Arial" pitchFamily="34" charset="0"/>
              <a:buChar char="•"/>
            </a:pPr>
            <a:r>
              <a:rPr lang="en-US" b="0" dirty="0" smtClean="0"/>
              <a:t> Demonstration </a:t>
            </a:r>
          </a:p>
          <a:p>
            <a:pPr marL="112713">
              <a:buFont typeface="Arial" pitchFamily="34" charset="0"/>
              <a:buChar char="•"/>
            </a:pPr>
            <a:r>
              <a:rPr lang="en-US" b="0" dirty="0" smtClean="0"/>
              <a:t> Feint</a:t>
            </a:r>
          </a:p>
          <a:p>
            <a:pPr marL="112713">
              <a:buFont typeface="Arial" pitchFamily="34" charset="0"/>
              <a:buChar char="•"/>
            </a:pPr>
            <a:r>
              <a:rPr lang="en-US" b="0" dirty="0" smtClean="0"/>
              <a:t> Raid</a:t>
            </a:r>
          </a:p>
          <a:p>
            <a:pPr marL="112713">
              <a:buFont typeface="Arial" pitchFamily="34" charset="0"/>
              <a:buChar char="•"/>
            </a:pPr>
            <a:r>
              <a:rPr lang="en-US" b="0" dirty="0" smtClean="0"/>
              <a:t> Spoiling Attack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Exploitation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Pursuit</a:t>
            </a:r>
            <a:endParaRPr lang="en-US" b="0" dirty="0"/>
          </a:p>
        </p:txBody>
      </p:sp>
      <p:grpSp>
        <p:nvGrpSpPr>
          <p:cNvPr id="15" name="Group 123"/>
          <p:cNvGrpSpPr/>
          <p:nvPr/>
        </p:nvGrpSpPr>
        <p:grpSpPr>
          <a:xfrm>
            <a:off x="4704609" y="46263"/>
            <a:ext cx="1313839" cy="3368727"/>
            <a:chOff x="1263838" y="721318"/>
            <a:chExt cx="1313839" cy="3368727"/>
          </a:xfrm>
        </p:grpSpPr>
        <p:grpSp>
          <p:nvGrpSpPr>
            <p:cNvPr id="16" name="Group 121"/>
            <p:cNvGrpSpPr/>
            <p:nvPr/>
          </p:nvGrpSpPr>
          <p:grpSpPr>
            <a:xfrm>
              <a:off x="1263838" y="721318"/>
              <a:ext cx="1304810" cy="3368727"/>
              <a:chOff x="2807346" y="874937"/>
              <a:chExt cx="1304810" cy="3368727"/>
            </a:xfrm>
          </p:grpSpPr>
          <p:sp>
            <p:nvSpPr>
              <p:cNvPr id="120" name="TextBox 119"/>
              <p:cNvSpPr txBox="1"/>
              <p:nvPr/>
            </p:nvSpPr>
            <p:spPr>
              <a:xfrm rot="16200000">
                <a:off x="2627512" y="2824754"/>
                <a:ext cx="561372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ASCOPE</a:t>
                </a:r>
                <a:endParaRPr lang="en-US" dirty="0"/>
              </a:p>
            </p:txBody>
          </p:sp>
          <p:sp>
            <p:nvSpPr>
              <p:cNvPr id="121" name="TextBox 120"/>
              <p:cNvSpPr txBox="1"/>
              <p:nvPr/>
            </p:nvSpPr>
            <p:spPr>
              <a:xfrm rot="16200000">
                <a:off x="2649152" y="1758899"/>
                <a:ext cx="518091" cy="200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OAKOC</a:t>
                </a:r>
                <a:endParaRPr lang="en-US" dirty="0"/>
              </a:p>
            </p:txBody>
          </p:sp>
          <p:sp>
            <p:nvSpPr>
              <p:cNvPr id="119" name="Rectangle 118"/>
              <p:cNvSpPr/>
              <p:nvPr/>
            </p:nvSpPr>
            <p:spPr bwMode="auto">
              <a:xfrm>
                <a:off x="2807346" y="874937"/>
                <a:ext cx="1304810" cy="3368727"/>
              </a:xfrm>
              <a:prstGeom prst="rect">
                <a:avLst/>
              </a:prstGeom>
              <a:noFill/>
              <a:ln w="1270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r>
                  <a:rPr lang="en-US" dirty="0" smtClean="0"/>
                  <a:t>MISSION VARIABLES </a:t>
                </a:r>
              </a:p>
              <a:p>
                <a:pPr algn="ctr"/>
                <a:r>
                  <a:rPr lang="en-US" dirty="0" smtClean="0"/>
                  <a:t>(METT-TC)</a:t>
                </a:r>
              </a:p>
              <a:p>
                <a:pPr>
                  <a:buFont typeface="Wingdings" pitchFamily="2" charset="2"/>
                  <a:buChar char="q"/>
                </a:pPr>
                <a:r>
                  <a:rPr lang="en-US" b="0" dirty="0" smtClean="0"/>
                  <a:t> Mission</a:t>
                </a:r>
              </a:p>
              <a:p>
                <a:pPr>
                  <a:buFont typeface="Wingdings" pitchFamily="2" charset="2"/>
                  <a:buChar char="q"/>
                </a:pPr>
                <a:r>
                  <a:rPr lang="en-US" b="0" dirty="0" smtClean="0"/>
                  <a:t> Enemy</a:t>
                </a:r>
              </a:p>
              <a:p>
                <a:pPr>
                  <a:buFont typeface="Wingdings" pitchFamily="2" charset="2"/>
                  <a:buChar char="q"/>
                </a:pPr>
                <a:r>
                  <a:rPr lang="en-US" b="0" dirty="0" smtClean="0"/>
                  <a:t> Terrain and Weather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Observation and fields of fire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Avenues of approach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Key and decisive terrain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Obstacles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Cover and concealment</a:t>
                </a:r>
              </a:p>
              <a:p>
                <a:pPr>
                  <a:buFont typeface="Wingdings" pitchFamily="2" charset="2"/>
                  <a:buChar char="q"/>
                </a:pPr>
                <a:r>
                  <a:rPr lang="en-US" b="0" dirty="0" smtClean="0"/>
                  <a:t> Troops &amp; Support Avail</a:t>
                </a:r>
              </a:p>
              <a:p>
                <a:pPr>
                  <a:buFont typeface="Wingdings" pitchFamily="2" charset="2"/>
                  <a:buChar char="q"/>
                </a:pPr>
                <a:r>
                  <a:rPr lang="en-US" b="0" dirty="0" smtClean="0"/>
                  <a:t> Time Available</a:t>
                </a:r>
              </a:p>
              <a:p>
                <a:pPr>
                  <a:buFont typeface="Wingdings" pitchFamily="2" charset="2"/>
                  <a:buChar char="q"/>
                </a:pPr>
                <a:r>
                  <a:rPr lang="en-US" b="0" dirty="0" smtClean="0"/>
                  <a:t> Civil Considerations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Areas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Structures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Capabilities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sz="800" b="0" dirty="0" smtClean="0"/>
                  <a:t> </a:t>
                </a:r>
                <a:r>
                  <a:rPr lang="en-US" b="0" dirty="0" smtClean="0"/>
                  <a:t>Sewage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Water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Electricity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Academics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Trash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Medical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Safety</a:t>
                </a:r>
              </a:p>
              <a:p>
                <a:pPr marL="227013">
                  <a:buFont typeface="Courier New" pitchFamily="49" charset="0"/>
                  <a:buChar char="o"/>
                </a:pPr>
                <a:r>
                  <a:rPr lang="en-US" b="0" dirty="0" smtClean="0"/>
                  <a:t> Other considerations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Organizations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People,</a:t>
                </a:r>
              </a:p>
              <a:p>
                <a:pPr marL="114300" lvl="1" indent="3175">
                  <a:buFont typeface="Arial" pitchFamily="34" charset="0"/>
                  <a:buChar char="•"/>
                </a:pPr>
                <a:r>
                  <a:rPr lang="en-US" b="0" dirty="0" smtClean="0"/>
                  <a:t> Events</a:t>
                </a:r>
              </a:p>
            </p:txBody>
          </p:sp>
        </p:grpSp>
        <p:sp>
          <p:nvSpPr>
            <p:cNvPr id="123" name="TextBox 122"/>
            <p:cNvSpPr txBox="1"/>
            <p:nvPr/>
          </p:nvSpPr>
          <p:spPr>
            <a:xfrm rot="16200000">
              <a:off x="2106394" y="2964990"/>
              <a:ext cx="74251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SWEAT-MSO</a:t>
              </a:r>
              <a:endParaRPr lang="en-US" dirty="0"/>
            </a:p>
          </p:txBody>
        </p:sp>
      </p:grpSp>
      <p:sp>
        <p:nvSpPr>
          <p:cNvPr id="80" name="Rectangle 79"/>
          <p:cNvSpPr/>
          <p:nvPr/>
        </p:nvSpPr>
        <p:spPr bwMode="auto">
          <a:xfrm>
            <a:off x="4701585" y="3316165"/>
            <a:ext cx="1352851" cy="1160585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b="0" dirty="0" smtClean="0"/>
          </a:p>
          <a:p>
            <a:pPr>
              <a:buFont typeface="Wingdings" pitchFamily="2" charset="2"/>
              <a:buChar char="q"/>
            </a:pPr>
            <a:endParaRPr lang="en-US" b="0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Decisive-Shaping-Sustaining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Main &amp; Supporting Efforts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Area of Operations</a:t>
            </a:r>
          </a:p>
          <a:p>
            <a:pPr marL="115888" lvl="1" indent="55563">
              <a:buFontTx/>
              <a:buChar char="•"/>
            </a:pPr>
            <a:r>
              <a:rPr lang="en-US" b="0" dirty="0" smtClean="0"/>
              <a:t>Contiguous</a:t>
            </a:r>
          </a:p>
          <a:p>
            <a:pPr marL="115888" lvl="1" indent="55563">
              <a:buFontTx/>
              <a:buChar char="•"/>
            </a:pPr>
            <a:r>
              <a:rPr lang="en-US" b="0" dirty="0" smtClean="0"/>
              <a:t> Non-Contiguous</a:t>
            </a:r>
          </a:p>
          <a:p>
            <a:pPr marL="115888" lvl="1" indent="55563">
              <a:buFontTx/>
              <a:buChar char="•"/>
            </a:pPr>
            <a:r>
              <a:rPr lang="en-US" b="0" dirty="0" smtClean="0"/>
              <a:t>Unassigned Areas of Operation</a:t>
            </a:r>
            <a:endParaRPr lang="en-US" b="0" dirty="0"/>
          </a:p>
        </p:txBody>
      </p:sp>
      <p:sp>
        <p:nvSpPr>
          <p:cNvPr id="135" name="Rectangle 134"/>
          <p:cNvSpPr/>
          <p:nvPr/>
        </p:nvSpPr>
        <p:spPr bwMode="auto">
          <a:xfrm>
            <a:off x="2818908" y="2689536"/>
            <a:ext cx="1898565" cy="179784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 WAR-GAMING PROCESS: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Gather tools</a:t>
            </a:r>
          </a:p>
          <a:p>
            <a:r>
              <a:rPr lang="en-US" b="0" dirty="0" smtClean="0"/>
              <a:t>- Running estimates  - Event templates</a:t>
            </a:r>
          </a:p>
          <a:p>
            <a:r>
              <a:rPr lang="en-US" b="0" dirty="0" smtClean="0"/>
              <a:t>- Recording method   - Map of the AO</a:t>
            </a:r>
          </a:p>
          <a:p>
            <a:r>
              <a:rPr lang="en-US" b="0" dirty="0" smtClean="0"/>
              <a:t>- Completed COAs, including graphics</a:t>
            </a:r>
          </a:p>
          <a:p>
            <a:r>
              <a:rPr lang="en-US" b="0" dirty="0" smtClean="0"/>
              <a:t>- Means to post or display enemy &amp; friendly unit symbols &amp; other organizations. 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List all friendly forces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List assumptions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List known critical events and decision points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Select war-gaming method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Select technique to record and display results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War-game battle and assess results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Conduct a war-game briefing (optional)</a:t>
            </a:r>
            <a:endParaRPr lang="en-US" dirty="0" smtClean="0"/>
          </a:p>
        </p:txBody>
      </p:sp>
      <p:graphicFrame>
        <p:nvGraphicFramePr>
          <p:cNvPr id="140" name="Table 139"/>
          <p:cNvGraphicFramePr>
            <a:graphicFrameLocks noGrp="1"/>
          </p:cNvGraphicFramePr>
          <p:nvPr/>
        </p:nvGraphicFramePr>
        <p:xfrm>
          <a:off x="6086475" y="3987663"/>
          <a:ext cx="1149062" cy="510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9313"/>
                <a:gridCol w="589749"/>
              </a:tblGrid>
              <a:tr h="116320">
                <a:tc gridSpan="2"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7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SECURITY OPERATIONS:</a:t>
                      </a:r>
                      <a:endParaRPr lang="en-US" sz="7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6320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q"/>
                      </a:pPr>
                      <a:r>
                        <a:rPr lang="en-US" sz="700" u="non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Screen</a:t>
                      </a:r>
                      <a:endParaRPr lang="en-US" sz="700" u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q"/>
                      </a:pPr>
                      <a:r>
                        <a:rPr lang="en-US" sz="700" u="non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Guard</a:t>
                      </a:r>
                      <a:endParaRPr lang="en-US" sz="700" u="none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6320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q"/>
                      </a:pPr>
                      <a:r>
                        <a:rPr lang="en-US" sz="7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Cover</a:t>
                      </a:r>
                      <a:endParaRPr lang="en-US" sz="7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q"/>
                      </a:pPr>
                      <a:r>
                        <a:rPr lang="en-US" sz="7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Area</a:t>
                      </a:r>
                      <a:endParaRPr lang="en-US" sz="7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2029">
                <a:tc>
                  <a:txBody>
                    <a:bodyPr/>
                    <a:lstStyle/>
                    <a:p>
                      <a:pPr algn="l">
                        <a:buFont typeface="Wingdings" pitchFamily="2" charset="2"/>
                        <a:buChar char="q"/>
                      </a:pPr>
                      <a:r>
                        <a:rPr lang="en-US" sz="7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Local</a:t>
                      </a:r>
                      <a:endParaRPr lang="en-US" sz="7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q"/>
                      </a:pPr>
                      <a:endParaRPr lang="en-US" sz="7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75" name="Straight Connector 74"/>
          <p:cNvCxnSpPr/>
          <p:nvPr/>
        </p:nvCxnSpPr>
        <p:spPr bwMode="auto">
          <a:xfrm>
            <a:off x="1296093" y="45720"/>
            <a:ext cx="847" cy="44529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4683532" y="34635"/>
            <a:ext cx="847" cy="44529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6048202" y="41562"/>
            <a:ext cx="847" cy="445290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/>
          <p:cNvCxnSpPr/>
          <p:nvPr/>
        </p:nvCxnSpPr>
        <p:spPr bwMode="auto">
          <a:xfrm>
            <a:off x="4689764" y="3276602"/>
            <a:ext cx="1357745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Connector 87"/>
          <p:cNvCxnSpPr/>
          <p:nvPr/>
        </p:nvCxnSpPr>
        <p:spPr bwMode="auto">
          <a:xfrm>
            <a:off x="6054436" y="2459182"/>
            <a:ext cx="1198421" cy="692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6054433" y="3927764"/>
            <a:ext cx="1198421" cy="692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2799229" y="2684929"/>
            <a:ext cx="1876680" cy="285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5" name="TextBox 44"/>
          <p:cNvSpPr txBox="1"/>
          <p:nvPr/>
        </p:nvSpPr>
        <p:spPr>
          <a:xfrm rot="16200000">
            <a:off x="965604" y="3223948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46" name="TextBox 45"/>
          <p:cNvSpPr txBox="1"/>
          <p:nvPr/>
        </p:nvSpPr>
        <p:spPr>
          <a:xfrm rot="16200000">
            <a:off x="2485119" y="2176918"/>
            <a:ext cx="51328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5-0.1</a:t>
            </a:r>
            <a:endParaRPr lang="en-US" sz="500" dirty="0"/>
          </a:p>
        </p:txBody>
      </p:sp>
      <p:sp>
        <p:nvSpPr>
          <p:cNvPr id="47" name="TextBox 46"/>
          <p:cNvSpPr txBox="1"/>
          <p:nvPr/>
        </p:nvSpPr>
        <p:spPr>
          <a:xfrm rot="16200000">
            <a:off x="6944975" y="505821"/>
            <a:ext cx="47641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4-0</a:t>
            </a:r>
            <a:endParaRPr lang="en-US" sz="500" dirty="0"/>
          </a:p>
        </p:txBody>
      </p:sp>
      <p:sp>
        <p:nvSpPr>
          <p:cNvPr id="48" name="TextBox 47"/>
          <p:cNvSpPr txBox="1"/>
          <p:nvPr/>
        </p:nvSpPr>
        <p:spPr>
          <a:xfrm rot="16200000">
            <a:off x="6934291" y="3195679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49" name="TextBox 48"/>
          <p:cNvSpPr txBox="1"/>
          <p:nvPr/>
        </p:nvSpPr>
        <p:spPr>
          <a:xfrm rot="16200000">
            <a:off x="2490247" y="505689"/>
            <a:ext cx="513282" cy="1692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0" dirty="0" smtClean="0"/>
              <a:t>ATTP 5-0.1</a:t>
            </a:r>
            <a:endParaRPr lang="en-US" sz="500" dirty="0"/>
          </a:p>
        </p:txBody>
      </p:sp>
      <p:sp>
        <p:nvSpPr>
          <p:cNvPr id="50" name="TextBox 49"/>
          <p:cNvSpPr txBox="1"/>
          <p:nvPr/>
        </p:nvSpPr>
        <p:spPr>
          <a:xfrm rot="16200000">
            <a:off x="964949" y="379308"/>
            <a:ext cx="512987" cy="1692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51" name="TextBox 50"/>
          <p:cNvSpPr txBox="1"/>
          <p:nvPr/>
        </p:nvSpPr>
        <p:spPr>
          <a:xfrm rot="16200000">
            <a:off x="965603" y="1242397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5725745" y="350648"/>
            <a:ext cx="47641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5-0</a:t>
            </a:r>
            <a:endParaRPr lang="en-US" sz="500" dirty="0"/>
          </a:p>
        </p:txBody>
      </p:sp>
      <p:sp>
        <p:nvSpPr>
          <p:cNvPr id="54" name="TextBox 53"/>
          <p:cNvSpPr txBox="1"/>
          <p:nvPr/>
        </p:nvSpPr>
        <p:spPr>
          <a:xfrm rot="16200000">
            <a:off x="5700435" y="1083998"/>
            <a:ext cx="583814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3-34.80</a:t>
            </a:r>
            <a:endParaRPr lang="en-US" sz="500" dirty="0"/>
          </a:p>
        </p:txBody>
      </p:sp>
      <p:sp>
        <p:nvSpPr>
          <p:cNvPr id="55" name="TextBox 54"/>
          <p:cNvSpPr txBox="1"/>
          <p:nvPr/>
        </p:nvSpPr>
        <p:spPr>
          <a:xfrm rot="16200000">
            <a:off x="5739958" y="2318607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3-07</a:t>
            </a:r>
            <a:endParaRPr lang="en-US" sz="500" dirty="0"/>
          </a:p>
        </p:txBody>
      </p:sp>
      <p:sp>
        <p:nvSpPr>
          <p:cNvPr id="57" name="TextBox 56"/>
          <p:cNvSpPr txBox="1"/>
          <p:nvPr/>
        </p:nvSpPr>
        <p:spPr>
          <a:xfrm rot="16200000">
            <a:off x="5739448" y="3563011"/>
            <a:ext cx="47641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3-0</a:t>
            </a:r>
            <a:endParaRPr lang="en-US" sz="5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4360642" y="1065932"/>
            <a:ext cx="51328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5-0.1</a:t>
            </a:r>
            <a:endParaRPr lang="en-US" sz="500" dirty="0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4362479" y="2847546"/>
            <a:ext cx="51328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5-0.1</a:t>
            </a:r>
            <a:endParaRPr lang="en-US" sz="500" dirty="0"/>
          </a:p>
        </p:txBody>
      </p:sp>
      <p:sp>
        <p:nvSpPr>
          <p:cNvPr id="66" name="TextBox 65"/>
          <p:cNvSpPr txBox="1"/>
          <p:nvPr/>
        </p:nvSpPr>
        <p:spPr>
          <a:xfrm rot="16200000">
            <a:off x="6938993" y="4214183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67" name="TextBox 66"/>
          <p:cNvSpPr txBox="1"/>
          <p:nvPr/>
        </p:nvSpPr>
        <p:spPr>
          <a:xfrm rot="16200000">
            <a:off x="965604" y="2378431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965604" y="4062148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Table 127"/>
          <p:cNvGraphicFramePr>
            <a:graphicFrameLocks noGrp="1"/>
          </p:cNvGraphicFramePr>
          <p:nvPr/>
        </p:nvGraphicFramePr>
        <p:xfrm>
          <a:off x="4907255" y="1378701"/>
          <a:ext cx="2407946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77750"/>
                <a:gridCol w="1330196"/>
              </a:tblGrid>
              <a:tr h="5715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Block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Canalize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Contain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Defeat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Destroy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Disrupt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Fix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Interdict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Isolate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Neutralize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Suppress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Turn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" name="Rectangle 72"/>
          <p:cNvSpPr/>
          <p:nvPr/>
        </p:nvSpPr>
        <p:spPr bwMode="auto">
          <a:xfrm>
            <a:off x="71967" y="70712"/>
            <a:ext cx="1726353" cy="70822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/>
              <a:t>COA SCREENING CRITERIA: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Feasible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Acceptable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Suitable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Distinguishable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Complet</a:t>
            </a:r>
            <a:r>
              <a:rPr lang="en-US" dirty="0" smtClean="0"/>
              <a:t>e</a:t>
            </a:r>
            <a:endParaRPr kumimoji="0" lang="en-US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59267" y="788680"/>
            <a:ext cx="1739053" cy="83691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IPB STEPS: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Define the Operational Environment</a:t>
            </a:r>
            <a:endParaRPr lang="en-US" b="0" i="1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Describe Environmental Effects on Operations</a:t>
            </a:r>
            <a:endParaRPr lang="en-US" b="0" i="1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Evaluate the Threat</a:t>
            </a:r>
            <a:endParaRPr lang="en-US" b="0" i="1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Determine Threat </a:t>
            </a:r>
            <a:r>
              <a:rPr lang="en-US" b="0" i="1" dirty="0" smtClean="0"/>
              <a:t>COAs.</a:t>
            </a:r>
            <a:endParaRPr lang="en-US" b="0" dirty="0"/>
          </a:p>
        </p:txBody>
      </p:sp>
      <p:sp>
        <p:nvSpPr>
          <p:cNvPr id="81" name="Rectangle 80"/>
          <p:cNvSpPr/>
          <p:nvPr/>
        </p:nvSpPr>
        <p:spPr bwMode="auto">
          <a:xfrm>
            <a:off x="3259670" y="778934"/>
            <a:ext cx="1652055" cy="70174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TROOP MOVEMENT: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Tactical Road March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Approach March</a:t>
            </a:r>
          </a:p>
          <a:p>
            <a:pPr marL="117475" lvl="1" indent="52388">
              <a:buFont typeface="Arial" charset="0"/>
              <a:buChar char="•"/>
            </a:pPr>
            <a:r>
              <a:rPr lang="en-US" b="0" dirty="0" smtClean="0"/>
              <a:t>Traveling</a:t>
            </a:r>
          </a:p>
          <a:p>
            <a:pPr marL="117475" lvl="1" indent="52388">
              <a:buFont typeface="Arial" charset="0"/>
              <a:buChar char="•"/>
            </a:pPr>
            <a:r>
              <a:rPr lang="en-US" b="0" dirty="0" smtClean="0"/>
              <a:t>Traveling </a:t>
            </a:r>
            <a:r>
              <a:rPr lang="en-US" b="0" dirty="0" err="1" smtClean="0"/>
              <a:t>Overwatch</a:t>
            </a:r>
            <a:endParaRPr lang="en-US" b="0" dirty="0" smtClean="0"/>
          </a:p>
          <a:p>
            <a:pPr marL="117475" lvl="1" indent="52388">
              <a:buFont typeface="Arial" charset="0"/>
              <a:buChar char="•"/>
            </a:pPr>
            <a:r>
              <a:rPr lang="en-US" b="0" dirty="0" smtClean="0"/>
              <a:t> Bounding </a:t>
            </a:r>
            <a:r>
              <a:rPr lang="en-US" b="0" dirty="0" err="1" smtClean="0"/>
              <a:t>Overwatch</a:t>
            </a:r>
            <a:endParaRPr lang="en-US" b="0" dirty="0" smtClean="0"/>
          </a:p>
        </p:txBody>
      </p:sp>
      <p:sp>
        <p:nvSpPr>
          <p:cNvPr id="2066" name="Text Box 22"/>
          <p:cNvSpPr txBox="1">
            <a:spLocks noChangeArrowheads="1"/>
          </p:cNvSpPr>
          <p:nvPr/>
        </p:nvSpPr>
        <p:spPr bwMode="auto">
          <a:xfrm>
            <a:off x="3259938" y="2713567"/>
            <a:ext cx="1642265" cy="18457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67922" tIns="33961" rIns="67922" bIns="33961">
            <a:noAutofit/>
          </a:bodyPr>
          <a:lstStyle/>
          <a:p>
            <a:r>
              <a:rPr lang="en-US" dirty="0"/>
              <a:t>ACTIONS ON THE OBJ</a:t>
            </a:r>
            <a:r>
              <a:rPr lang="en-US" dirty="0" smtClean="0"/>
              <a:t>:</a:t>
            </a:r>
            <a:endParaRPr lang="en-US" sz="300" dirty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Isolate Objective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Fix/Suppress Enemy Forces 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Select Or Create Vulnerable Pt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Breach Obstacles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Penetrate Initial Def </a:t>
            </a:r>
            <a:r>
              <a:rPr lang="en-US" b="0" dirty="0" err="1" smtClean="0"/>
              <a:t>Psns</a:t>
            </a:r>
            <a:endParaRPr lang="en-US" b="0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Suppress Adjacent Enemy </a:t>
            </a:r>
            <a:r>
              <a:rPr lang="en-US" b="0" dirty="0" err="1" smtClean="0"/>
              <a:t>Psns</a:t>
            </a:r>
            <a:endParaRPr lang="en-US" b="0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Lift/Shift Supporting Fires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Clear Objective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Consolidate/Prepare For </a:t>
            </a:r>
            <a:r>
              <a:rPr lang="en-US" b="0" dirty="0" err="1" smtClean="0"/>
              <a:t>Catk</a:t>
            </a:r>
            <a:endParaRPr lang="en-US" b="0" dirty="0" smtClean="0"/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Reorganize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Resupply &amp; Evacuate Casualties</a:t>
            </a:r>
            <a:endParaRPr lang="en-US" b="0" dirty="0"/>
          </a:p>
        </p:txBody>
      </p:sp>
      <p:sp>
        <p:nvSpPr>
          <p:cNvPr id="2090" name="Text Box 37"/>
          <p:cNvSpPr txBox="1">
            <a:spLocks noChangeArrowheads="1"/>
          </p:cNvSpPr>
          <p:nvPr/>
        </p:nvSpPr>
        <p:spPr bwMode="auto">
          <a:xfrm>
            <a:off x="5214312" y="2184037"/>
            <a:ext cx="1074737" cy="54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922" tIns="33961" rIns="67922" bIns="0"/>
          <a:lstStyle/>
          <a:p>
            <a:pPr>
              <a:buFontTx/>
              <a:buChar char="•"/>
            </a:pPr>
            <a:endParaRPr lang="en-US" b="0" dirty="0" smtClean="0"/>
          </a:p>
        </p:txBody>
      </p:sp>
      <p:grpSp>
        <p:nvGrpSpPr>
          <p:cNvPr id="5" name="Group 90"/>
          <p:cNvGrpSpPr/>
          <p:nvPr/>
        </p:nvGrpSpPr>
        <p:grpSpPr>
          <a:xfrm>
            <a:off x="3256316" y="59269"/>
            <a:ext cx="1656273" cy="714828"/>
            <a:chOff x="1647645" y="3797243"/>
            <a:chExt cx="1656273" cy="714828"/>
          </a:xfrm>
        </p:grpSpPr>
        <p:sp>
          <p:nvSpPr>
            <p:cNvPr id="2057" name="Text Box 13"/>
            <p:cNvSpPr txBox="1">
              <a:spLocks noChangeArrowheads="1"/>
            </p:cNvSpPr>
            <p:nvPr/>
          </p:nvSpPr>
          <p:spPr bwMode="auto">
            <a:xfrm>
              <a:off x="1648484" y="3797243"/>
              <a:ext cx="1296988" cy="714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922" tIns="33961" rIns="67922" bIns="33961">
              <a:spAutoFit/>
            </a:bodyPr>
            <a:lstStyle/>
            <a:p>
              <a:r>
                <a:rPr lang="en-US" dirty="0"/>
                <a:t>5 PLANS FOR AASLT OPS:</a:t>
              </a:r>
            </a:p>
            <a:p>
              <a:pPr>
                <a:buFontTx/>
                <a:buChar char="•"/>
              </a:pPr>
              <a:r>
                <a:rPr lang="en-US" dirty="0"/>
                <a:t> </a:t>
              </a:r>
              <a:r>
                <a:rPr lang="en-US" b="0" dirty="0"/>
                <a:t>Ground Tactical Plan</a:t>
              </a:r>
            </a:p>
            <a:p>
              <a:pPr>
                <a:buFontTx/>
                <a:buChar char="•"/>
              </a:pPr>
              <a:r>
                <a:rPr lang="en-US" b="0" dirty="0"/>
                <a:t> Landing Plan</a:t>
              </a:r>
            </a:p>
            <a:p>
              <a:pPr>
                <a:buFontTx/>
                <a:buChar char="•"/>
              </a:pPr>
              <a:r>
                <a:rPr lang="en-US" b="0" dirty="0"/>
                <a:t> Air Movement Plan</a:t>
              </a:r>
            </a:p>
            <a:p>
              <a:pPr>
                <a:buFontTx/>
                <a:buChar char="•"/>
              </a:pPr>
              <a:r>
                <a:rPr lang="en-US" b="0" dirty="0"/>
                <a:t> Load Plan</a:t>
              </a:r>
            </a:p>
            <a:p>
              <a:pPr>
                <a:buFontTx/>
                <a:buChar char="•"/>
              </a:pPr>
              <a:r>
                <a:rPr lang="en-US" b="0" dirty="0"/>
                <a:t> Staging Plan</a:t>
              </a:r>
            </a:p>
          </p:txBody>
        </p:sp>
        <p:sp>
          <p:nvSpPr>
            <p:cNvPr id="2059" name="Line 15"/>
            <p:cNvSpPr>
              <a:spLocks noChangeShapeType="1"/>
            </p:cNvSpPr>
            <p:nvPr/>
          </p:nvSpPr>
          <p:spPr bwMode="auto">
            <a:xfrm>
              <a:off x="2743859" y="3979806"/>
              <a:ext cx="0" cy="35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67922" tIns="33961" rIns="67922" bIns="33961"/>
            <a:lstStyle/>
            <a:p>
              <a:endParaRPr lang="en-US"/>
            </a:p>
          </p:txBody>
        </p:sp>
        <p:sp>
          <p:nvSpPr>
            <p:cNvPr id="2060" name="Text Box 16"/>
            <p:cNvSpPr txBox="1">
              <a:spLocks noChangeArrowheads="1"/>
            </p:cNvSpPr>
            <p:nvPr/>
          </p:nvSpPr>
          <p:spPr bwMode="auto">
            <a:xfrm>
              <a:off x="2576273" y="4336993"/>
              <a:ext cx="715855" cy="145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922" tIns="33961" rIns="67922" bIns="33961">
              <a:spAutoFit/>
            </a:bodyPr>
            <a:lstStyle/>
            <a:p>
              <a:r>
                <a:rPr lang="en-US" sz="500" dirty="0"/>
                <a:t>PLAN    </a:t>
              </a:r>
              <a:r>
                <a:rPr lang="en-US" sz="500" dirty="0" smtClean="0"/>
                <a:t>  EXECUTE</a:t>
              </a:r>
              <a:endParaRPr lang="en-US" sz="500" dirty="0"/>
            </a:p>
          </p:txBody>
        </p:sp>
        <p:sp>
          <p:nvSpPr>
            <p:cNvPr id="2061" name="Line 17"/>
            <p:cNvSpPr>
              <a:spLocks noChangeShapeType="1"/>
            </p:cNvSpPr>
            <p:nvPr/>
          </p:nvSpPr>
          <p:spPr bwMode="auto">
            <a:xfrm flipV="1">
              <a:off x="3051834" y="3975043"/>
              <a:ext cx="0" cy="355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lIns="67922" tIns="33961" rIns="67922" bIns="33961"/>
            <a:lstStyle/>
            <a:p>
              <a:endParaRPr lang="en-US"/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1647645" y="3804249"/>
              <a:ext cx="1656273" cy="70782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922" tIns="33961" rIns="67922" bIns="33961" anchor="ctr"/>
            <a:lstStyle/>
            <a:p>
              <a:endParaRPr lang="en-US"/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3248025" y="4295775"/>
            <a:ext cx="1647825" cy="276225"/>
            <a:chOff x="5324476" y="20465"/>
            <a:chExt cx="1913002" cy="1027285"/>
          </a:xfrm>
        </p:grpSpPr>
        <p:sp>
          <p:nvSpPr>
            <p:cNvPr id="2085" name="Text Box 61"/>
            <p:cNvSpPr txBox="1">
              <a:spLocks noChangeArrowheads="1"/>
            </p:cNvSpPr>
            <p:nvPr/>
          </p:nvSpPr>
          <p:spPr bwMode="auto">
            <a:xfrm>
              <a:off x="5324476" y="55657"/>
              <a:ext cx="1913002" cy="99209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27432" tIns="9144" rIns="9144" bIns="0"/>
            <a:lstStyle/>
            <a:p>
              <a:pPr algn="ctr"/>
              <a:endParaRPr lang="en-US" b="0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34000" y="20465"/>
              <a:ext cx="1894851" cy="744008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dirty="0" smtClean="0"/>
                <a:t>LAST UPDATE: 1/2/2013</a:t>
              </a:r>
              <a:endParaRPr lang="en-US" b="0" dirty="0"/>
            </a:p>
          </p:txBody>
        </p:sp>
      </p:grpSp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4942975" y="3735950"/>
          <a:ext cx="2372225" cy="804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121"/>
                <a:gridCol w="1577104"/>
              </a:tblGrid>
              <a:tr h="114909">
                <a:tc gridSpan="2"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sz="7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COMMAND &amp; SUPPORT RELATIONSHIPS:</a:t>
                      </a:r>
                      <a:endParaRPr lang="en-US" sz="700" b="1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7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4909"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700" b="1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Command</a:t>
                      </a:r>
                      <a:endParaRPr lang="en-US" sz="700" b="1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Arial" pitchFamily="34" charset="0"/>
                        <a:buNone/>
                      </a:pPr>
                      <a:r>
                        <a:rPr lang="en-US" sz="700" b="1" u="sng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Support</a:t>
                      </a:r>
                      <a:endParaRPr lang="en-US" sz="700" b="1" u="sng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490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Organic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Direct</a:t>
                      </a:r>
                      <a:r>
                        <a:rPr lang="en-US" sz="700" b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Support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490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Assigned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General Support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490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Attached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General Support Reinforcing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490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OPCON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Reinforcing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4909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700" b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TACON</a:t>
                      </a: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endParaRPr lang="en-US" sz="700" b="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" name="Rectangle 75"/>
          <p:cNvSpPr/>
          <p:nvPr/>
        </p:nvSpPr>
        <p:spPr bwMode="auto">
          <a:xfrm>
            <a:off x="1794933" y="67596"/>
            <a:ext cx="1465792" cy="114313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OPERATIONAL VARIABLES (PMESII-PT)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Political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Military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Economic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Social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Information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Infrastructure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Physical environment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Time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251200" y="1499658"/>
            <a:ext cx="1657349" cy="70297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FORMS OF RECONNAISSANCE: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Route reconnaissance.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Zone reconnaissance.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Area reconnaissance.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Reconnaissance in force.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Special reconnaissance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4910694" y="2094392"/>
            <a:ext cx="2404505" cy="7411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TASKS: STABILITY OPNS</a:t>
            </a:r>
          </a:p>
          <a:p>
            <a:pPr>
              <a:buFontTx/>
              <a:buChar char="•"/>
            </a:pPr>
            <a:r>
              <a:rPr lang="en-US" dirty="0" smtClean="0"/>
              <a:t> </a:t>
            </a:r>
            <a:r>
              <a:rPr lang="en-US" b="0" dirty="0" smtClean="0"/>
              <a:t>Civil Security</a:t>
            </a:r>
          </a:p>
          <a:p>
            <a:pPr>
              <a:buFontTx/>
              <a:buChar char="•"/>
            </a:pPr>
            <a:r>
              <a:rPr lang="en-US" b="0" dirty="0" smtClean="0"/>
              <a:t> Civil Control</a:t>
            </a:r>
          </a:p>
          <a:p>
            <a:pPr>
              <a:buFontTx/>
              <a:buChar char="•"/>
            </a:pPr>
            <a:r>
              <a:rPr lang="en-US" b="0" dirty="0" smtClean="0"/>
              <a:t> Restore Essential Services</a:t>
            </a:r>
          </a:p>
          <a:p>
            <a:pPr>
              <a:buFontTx/>
              <a:buChar char="•"/>
            </a:pPr>
            <a:r>
              <a:rPr lang="en-US" b="0" dirty="0" smtClean="0"/>
              <a:t> Support to Governance</a:t>
            </a:r>
          </a:p>
          <a:p>
            <a:pPr>
              <a:buFontTx/>
              <a:buChar char="•"/>
            </a:pPr>
            <a:r>
              <a:rPr lang="en-US" b="0" dirty="0" smtClean="0"/>
              <a:t> Support to Economic and Infrastructure Development</a:t>
            </a:r>
            <a:endParaRPr lang="en-US" b="0" dirty="0"/>
          </a:p>
        </p:txBody>
      </p:sp>
      <p:sp>
        <p:nvSpPr>
          <p:cNvPr id="101" name="Rectangle 100"/>
          <p:cNvSpPr/>
          <p:nvPr/>
        </p:nvSpPr>
        <p:spPr bwMode="auto">
          <a:xfrm>
            <a:off x="1813560" y="2879182"/>
            <a:ext cx="1437640" cy="1692818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OFFENSE CRITICAL EVENTS: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Moving from the AA to LD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Maneuver from the LD to the PLD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Occupying SBF positions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Conducting the breach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Assaulting the objective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Consolidating on the objective.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Exploiting success or pursuing a withdrawing enemy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Actions of echelon reserves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1804306" y="1216569"/>
            <a:ext cx="1446893" cy="1657862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UNITS ASSIGNED AN AO. Responsibilities within the boundaries AO: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0" dirty="0" smtClean="0"/>
              <a:t>Terrain management.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Information collection.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Civil affairs operations.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Air and ground movement control.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Clearance of fires.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Security.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Personnel recovery.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Environmental considerations.</a:t>
            </a:r>
          </a:p>
          <a:p>
            <a:pPr>
              <a:buFont typeface="Wingdings" pitchFamily="2" charset="2"/>
              <a:buChar char="q"/>
            </a:pPr>
            <a:r>
              <a:rPr lang="en-US" b="0" dirty="0" smtClean="0"/>
              <a:t> Minimum essential stability tasks</a:t>
            </a:r>
          </a:p>
        </p:txBody>
      </p:sp>
      <p:sp>
        <p:nvSpPr>
          <p:cNvPr id="2084" name="Rectangle 58"/>
          <p:cNvSpPr>
            <a:spLocks noChangeArrowheads="1"/>
          </p:cNvSpPr>
          <p:nvPr/>
        </p:nvSpPr>
        <p:spPr bwMode="auto">
          <a:xfrm>
            <a:off x="30480" y="24765"/>
            <a:ext cx="7248005" cy="4524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lIns="67922" tIns="33961" rIns="67922" bIns="33961" anchor="ctr"/>
          <a:lstStyle/>
          <a:p>
            <a:endParaRPr lang="en-US"/>
          </a:p>
        </p:txBody>
      </p:sp>
      <p:sp>
        <p:nvSpPr>
          <p:cNvPr id="85" name="Rectangle 84"/>
          <p:cNvSpPr/>
          <p:nvPr/>
        </p:nvSpPr>
        <p:spPr bwMode="auto">
          <a:xfrm>
            <a:off x="3258609" y="2206641"/>
            <a:ext cx="1646766" cy="5026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BREACH FUNDAMENTALS:</a:t>
            </a:r>
          </a:p>
          <a:p>
            <a:r>
              <a:rPr lang="en-US" b="0" dirty="0" smtClean="0"/>
              <a:t>Suppress              Reduce</a:t>
            </a:r>
          </a:p>
          <a:p>
            <a:r>
              <a:rPr lang="en-US" b="0" dirty="0" smtClean="0"/>
              <a:t>Obscure                Assault</a:t>
            </a:r>
          </a:p>
          <a:p>
            <a:r>
              <a:rPr lang="en-US" b="0" dirty="0" smtClean="0"/>
              <a:t>Secure</a:t>
            </a:r>
          </a:p>
        </p:txBody>
      </p:sp>
      <p:graphicFrame>
        <p:nvGraphicFramePr>
          <p:cNvPr id="129" name="Table 128"/>
          <p:cNvGraphicFramePr>
            <a:graphicFrameLocks noGrp="1"/>
          </p:cNvGraphicFramePr>
          <p:nvPr/>
        </p:nvGraphicFramePr>
        <p:xfrm>
          <a:off x="4920150" y="181189"/>
          <a:ext cx="2395050" cy="105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5490"/>
                <a:gridCol w="1079560"/>
              </a:tblGrid>
              <a:tr h="571500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Attack-by-fire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Breach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Bypass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Clear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Control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7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Counterreconnaissance</a:t>
                      </a:r>
                      <a:endParaRPr lang="en-US" sz="7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Disengage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700" b="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Exfiltrate</a:t>
                      </a:r>
                      <a:endParaRPr lang="en-US" sz="7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Follow and assume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Follow and support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Occupy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Reduce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Retain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Secure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Seize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Support-by-fire</a:t>
                      </a:r>
                      <a:endParaRPr lang="en-US" sz="7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13" name="Group 133"/>
          <p:cNvGrpSpPr/>
          <p:nvPr/>
        </p:nvGrpSpPr>
        <p:grpSpPr>
          <a:xfrm>
            <a:off x="69779" y="1628775"/>
            <a:ext cx="1729388" cy="1476375"/>
            <a:chOff x="74012" y="1613535"/>
            <a:chExt cx="1729388" cy="1476375"/>
          </a:xfrm>
        </p:grpSpPr>
        <p:sp>
          <p:nvSpPr>
            <p:cNvPr id="106" name="Rectangle 105"/>
            <p:cNvSpPr/>
            <p:nvPr/>
          </p:nvSpPr>
          <p:spPr bwMode="auto">
            <a:xfrm>
              <a:off x="74012" y="1613535"/>
              <a:ext cx="1729388" cy="1476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dirty="0" smtClean="0"/>
                <a:t>ROLE OF THE COMMANDER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dirty="0" smtClean="0"/>
                <a:t> UNDERSTAND</a:t>
              </a:r>
            </a:p>
            <a:p>
              <a:pPr marL="58738">
                <a:buFont typeface="Arial" pitchFamily="34" charset="0"/>
                <a:buChar char="•"/>
              </a:pPr>
              <a:r>
                <a:rPr lang="en-US" dirty="0" smtClean="0"/>
                <a:t> </a:t>
              </a:r>
              <a:r>
                <a:rPr lang="en-US" b="0" dirty="0" smtClean="0"/>
                <a:t>Operational Environment</a:t>
              </a:r>
            </a:p>
            <a:p>
              <a:pPr marL="58738">
                <a:buFont typeface="Arial" pitchFamily="34" charset="0"/>
                <a:buChar char="•"/>
              </a:pPr>
              <a:r>
                <a:rPr lang="en-US" b="0" dirty="0" smtClean="0"/>
                <a:t> Problem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dirty="0" smtClean="0"/>
                <a:t> VISUALIZE</a:t>
              </a:r>
            </a:p>
            <a:p>
              <a:pPr marL="58738">
                <a:buFont typeface="Arial" pitchFamily="34" charset="0"/>
                <a:buChar char="•"/>
              </a:pPr>
              <a:r>
                <a:rPr lang="en-US" dirty="0" smtClean="0"/>
                <a:t> </a:t>
              </a:r>
              <a:r>
                <a:rPr lang="en-US" b="0" dirty="0" smtClean="0"/>
                <a:t>Desired </a:t>
              </a:r>
              <a:r>
                <a:rPr lang="en-US" b="0" dirty="0" err="1" smtClean="0"/>
                <a:t>Endstate</a:t>
              </a:r>
              <a:endParaRPr lang="en-US" b="0" dirty="0" smtClean="0"/>
            </a:p>
            <a:p>
              <a:pPr marL="58738">
                <a:buFont typeface="Arial" pitchFamily="34" charset="0"/>
                <a:buChar char="•"/>
              </a:pPr>
              <a:r>
                <a:rPr lang="en-US" b="0" dirty="0" smtClean="0"/>
                <a:t> Operational Approach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dirty="0" smtClean="0"/>
                <a:t> DESCRIBE</a:t>
              </a:r>
            </a:p>
            <a:p>
              <a:pPr marL="58738">
                <a:buFont typeface="Arial" pitchFamily="34" charset="0"/>
                <a:buChar char="•"/>
              </a:pPr>
              <a:r>
                <a:rPr lang="en-US" dirty="0" smtClean="0"/>
                <a:t> </a:t>
              </a:r>
              <a:r>
                <a:rPr lang="en-US" b="0" dirty="0" smtClean="0"/>
                <a:t>CDR’s visualization in time, </a:t>
              </a:r>
            </a:p>
            <a:p>
              <a:pPr marL="58738"/>
              <a:r>
                <a:rPr lang="en-US" b="0" dirty="0" smtClean="0"/>
                <a:t>space, purpose and resources</a:t>
              </a:r>
            </a:p>
            <a:p>
              <a:pPr>
                <a:buFont typeface="Wingdings" pitchFamily="2" charset="2"/>
                <a:buChar char="q"/>
              </a:pPr>
              <a:r>
                <a:rPr lang="en-US" dirty="0" smtClean="0"/>
                <a:t> DIRECT</a:t>
              </a:r>
            </a:p>
            <a:p>
              <a:pPr marL="58738">
                <a:buFont typeface="Arial" pitchFamily="34" charset="0"/>
                <a:buChar char="•"/>
              </a:pPr>
              <a:r>
                <a:rPr lang="en-US" dirty="0" smtClean="0"/>
                <a:t> </a:t>
              </a:r>
              <a:r>
                <a:rPr lang="en-US" b="0" dirty="0" smtClean="0"/>
                <a:t>Forces &amp; WFF throughout </a:t>
              </a:r>
            </a:p>
            <a:p>
              <a:pPr marL="58738"/>
              <a:r>
                <a:rPr lang="en-US" b="0" dirty="0" smtClean="0"/>
                <a:t>prep &amp; execution</a:t>
              </a:r>
            </a:p>
          </p:txBody>
        </p:sp>
        <p:grpSp>
          <p:nvGrpSpPr>
            <p:cNvPr id="14" name="Group 106"/>
            <p:cNvGrpSpPr/>
            <p:nvPr/>
          </p:nvGrpSpPr>
          <p:grpSpPr>
            <a:xfrm>
              <a:off x="1313763" y="1626758"/>
              <a:ext cx="441325" cy="1402534"/>
              <a:chOff x="6557963" y="860075"/>
              <a:chExt cx="441325" cy="1402534"/>
            </a:xfrm>
          </p:grpSpPr>
          <p:sp>
            <p:nvSpPr>
              <p:cNvPr id="44" name="Bent Arrow 43"/>
              <p:cNvSpPr/>
              <p:nvPr/>
            </p:nvSpPr>
            <p:spPr bwMode="auto">
              <a:xfrm rot="10800000">
                <a:off x="6561138" y="1166286"/>
                <a:ext cx="320675" cy="214313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45" name="Bent Arrow 44"/>
              <p:cNvSpPr/>
              <p:nvPr/>
            </p:nvSpPr>
            <p:spPr bwMode="auto">
              <a:xfrm rot="10800000">
                <a:off x="6562725" y="1823471"/>
                <a:ext cx="320675" cy="214312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46" name="Bent Arrow 45"/>
              <p:cNvSpPr/>
              <p:nvPr/>
            </p:nvSpPr>
            <p:spPr bwMode="auto">
              <a:xfrm rot="10800000">
                <a:off x="6570663" y="1512388"/>
                <a:ext cx="322262" cy="214313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47" name="Bent Arrow 46"/>
              <p:cNvSpPr/>
              <p:nvPr/>
            </p:nvSpPr>
            <p:spPr bwMode="auto">
              <a:xfrm rot="10800000">
                <a:off x="6557963" y="906031"/>
                <a:ext cx="320675" cy="214312"/>
              </a:xfrm>
              <a:prstGeom prst="bentArrow">
                <a:avLst>
                  <a:gd name="adj1" fmla="val 25000"/>
                  <a:gd name="adj2" fmla="val 20833"/>
                  <a:gd name="adj3" fmla="val 25000"/>
                  <a:gd name="adj4" fmla="val 68750"/>
                </a:avLst>
              </a:prstGeom>
              <a:solidFill>
                <a:schemeClr val="tx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 sz="900"/>
              </a:p>
            </p:txBody>
          </p:sp>
          <p:sp>
            <p:nvSpPr>
              <p:cNvPr id="48" name="Up-Down Arrow 47"/>
              <p:cNvSpPr>
                <a:spLocks noChangeArrowheads="1"/>
              </p:cNvSpPr>
              <p:nvPr/>
            </p:nvSpPr>
            <p:spPr bwMode="auto">
              <a:xfrm>
                <a:off x="6753225" y="860075"/>
                <a:ext cx="246063" cy="1402534"/>
              </a:xfrm>
              <a:prstGeom prst="upDownArrow">
                <a:avLst>
                  <a:gd name="adj1" fmla="val 50000"/>
                  <a:gd name="adj2" fmla="val 49825"/>
                </a:avLst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900"/>
              </a:p>
            </p:txBody>
          </p:sp>
          <p:sp>
            <p:nvSpPr>
              <p:cNvPr id="49" name="TextBox 54"/>
              <p:cNvSpPr txBox="1">
                <a:spLocks noChangeArrowheads="1"/>
              </p:cNvSpPr>
              <p:nvPr/>
            </p:nvSpPr>
            <p:spPr bwMode="auto">
              <a:xfrm>
                <a:off x="6757988" y="941064"/>
                <a:ext cx="200025" cy="12926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600" dirty="0"/>
                  <a:t>LEAD</a:t>
                </a:r>
              </a:p>
              <a:p>
                <a:endParaRPr lang="en-US" sz="600" dirty="0"/>
              </a:p>
              <a:p>
                <a:r>
                  <a:rPr lang="en-US" sz="600" dirty="0"/>
                  <a:t>&amp;</a:t>
                </a:r>
              </a:p>
              <a:p>
                <a:endParaRPr lang="en-US" sz="600" dirty="0"/>
              </a:p>
              <a:p>
                <a:r>
                  <a:rPr lang="en-US" sz="600" dirty="0"/>
                  <a:t>ASSESS</a:t>
                </a:r>
              </a:p>
            </p:txBody>
          </p:sp>
        </p:grpSp>
      </p:grpSp>
      <p:sp>
        <p:nvSpPr>
          <p:cNvPr id="2069" name="Text Box 26"/>
          <p:cNvSpPr txBox="1">
            <a:spLocks noChangeArrowheads="1"/>
          </p:cNvSpPr>
          <p:nvPr/>
        </p:nvSpPr>
        <p:spPr bwMode="auto">
          <a:xfrm>
            <a:off x="71967" y="3115735"/>
            <a:ext cx="1731433" cy="1334346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 lIns="67922" tIns="33961" rIns="67922" bIns="33961">
            <a:noAutofit/>
          </a:bodyPr>
          <a:lstStyle/>
          <a:p>
            <a:pPr defTabSz="123825"/>
            <a:r>
              <a:rPr lang="en-US" dirty="0"/>
              <a:t>ISR CDR’s GUIDANCE:</a:t>
            </a:r>
          </a:p>
          <a:p>
            <a:pPr defTabSz="123825">
              <a:buFont typeface="Wingdings" pitchFamily="2" charset="2"/>
              <a:buChar char="q"/>
            </a:pPr>
            <a:r>
              <a:rPr lang="en-US" dirty="0" smtClean="0"/>
              <a:t> FOCUS</a:t>
            </a:r>
            <a:r>
              <a:rPr lang="en-US" dirty="0"/>
              <a:t>:</a:t>
            </a:r>
          </a:p>
          <a:p>
            <a:pPr marL="60325" defTabSz="123825"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b="0" dirty="0" smtClean="0"/>
              <a:t>Terrain</a:t>
            </a:r>
          </a:p>
          <a:p>
            <a:pPr marL="60325" defTabSz="123825">
              <a:buFont typeface="Arial" pitchFamily="34" charset="0"/>
              <a:buChar char="•"/>
            </a:pPr>
            <a:r>
              <a:rPr lang="en-US" b="0" dirty="0" smtClean="0"/>
              <a:t>  Enemy</a:t>
            </a:r>
          </a:p>
          <a:p>
            <a:pPr marL="60325" defTabSz="123825">
              <a:buFont typeface="Arial" pitchFamily="34" charset="0"/>
              <a:buChar char="•"/>
            </a:pPr>
            <a:r>
              <a:rPr lang="en-US" b="0" dirty="0" smtClean="0"/>
              <a:t>  Recon Pull Vs Push</a:t>
            </a:r>
          </a:p>
          <a:p>
            <a:pPr marL="60325" defTabSz="123825">
              <a:buFont typeface="Arial" pitchFamily="34" charset="0"/>
              <a:buChar char="•"/>
            </a:pPr>
            <a:r>
              <a:rPr lang="en-US" b="0" dirty="0" smtClean="0"/>
              <a:t>  Recon </a:t>
            </a:r>
            <a:r>
              <a:rPr lang="en-US" b="0" dirty="0" err="1" smtClean="0"/>
              <a:t>Objs</a:t>
            </a:r>
            <a:endParaRPr lang="en-US" b="0" dirty="0" smtClean="0"/>
          </a:p>
          <a:p>
            <a:pPr defTabSz="123825">
              <a:buFont typeface="Wingdings" pitchFamily="2" charset="2"/>
              <a:buChar char="q"/>
            </a:pPr>
            <a:r>
              <a:rPr lang="en-US" dirty="0" smtClean="0"/>
              <a:t> TEMPO</a:t>
            </a:r>
            <a:r>
              <a:rPr lang="en-US" dirty="0"/>
              <a:t>:</a:t>
            </a:r>
          </a:p>
          <a:p>
            <a:pPr marL="60325" defTabSz="123825">
              <a:buFont typeface="Arial" pitchFamily="34" charset="0"/>
              <a:buChar char="•"/>
            </a:pPr>
            <a:r>
              <a:rPr lang="en-US" b="0" dirty="0" smtClean="0"/>
              <a:t>  Deliberate Vs Rapid</a:t>
            </a:r>
            <a:endParaRPr lang="en-US" b="0" dirty="0"/>
          </a:p>
          <a:p>
            <a:pPr marL="60325" defTabSz="123825">
              <a:buFont typeface="Arial" pitchFamily="34" charset="0"/>
              <a:buChar char="•"/>
            </a:pPr>
            <a:r>
              <a:rPr lang="en-US" b="0" dirty="0" smtClean="0"/>
              <a:t> Stealthy Vs Forceful</a:t>
            </a:r>
          </a:p>
          <a:p>
            <a:pPr marL="60325" defTabSz="123825">
              <a:buFont typeface="Arial" pitchFamily="34" charset="0"/>
              <a:buChar char="•"/>
            </a:pPr>
            <a:r>
              <a:rPr lang="en-US" b="0" dirty="0" smtClean="0"/>
              <a:t>  Aggressive Vs Discreet</a:t>
            </a:r>
          </a:p>
          <a:p>
            <a:pPr defTabSz="123825">
              <a:buFont typeface="Wingdings" pitchFamily="2" charset="2"/>
              <a:buChar char="q"/>
            </a:pPr>
            <a:r>
              <a:rPr lang="en-US" dirty="0" smtClean="0"/>
              <a:t> ISR RISK</a:t>
            </a:r>
            <a:endParaRPr lang="en-US" dirty="0"/>
          </a:p>
          <a:p>
            <a:pPr defTabSz="123825">
              <a:buFont typeface="Wingdings" pitchFamily="2" charset="2"/>
              <a:buChar char="q"/>
            </a:pPr>
            <a:r>
              <a:rPr lang="en-US" dirty="0" smtClean="0"/>
              <a:t> ISR </a:t>
            </a:r>
            <a:r>
              <a:rPr lang="en-US" dirty="0"/>
              <a:t>ENGAGEMENT CRITERIA</a:t>
            </a:r>
          </a:p>
        </p:txBody>
      </p:sp>
      <p:grpSp>
        <p:nvGrpSpPr>
          <p:cNvPr id="15" name="Group 96"/>
          <p:cNvGrpSpPr/>
          <p:nvPr/>
        </p:nvGrpSpPr>
        <p:grpSpPr>
          <a:xfrm>
            <a:off x="4910172" y="2904047"/>
            <a:ext cx="2405032" cy="852991"/>
            <a:chOff x="5062578" y="2959071"/>
            <a:chExt cx="2405032" cy="852991"/>
          </a:xfrm>
        </p:grpSpPr>
        <p:sp>
          <p:nvSpPr>
            <p:cNvPr id="2080" name="Text Box 50"/>
            <p:cNvSpPr txBox="1">
              <a:spLocks noChangeArrowheads="1"/>
            </p:cNvSpPr>
            <p:nvPr/>
          </p:nvSpPr>
          <p:spPr bwMode="auto">
            <a:xfrm>
              <a:off x="5074372" y="2959071"/>
              <a:ext cx="1077913" cy="176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922" tIns="33961" rIns="67922" bIns="33961">
              <a:spAutoFit/>
            </a:bodyPr>
            <a:lstStyle/>
            <a:p>
              <a:r>
                <a:rPr lang="en-US" dirty="0"/>
                <a:t>COMMON PURPOSES</a:t>
              </a:r>
            </a:p>
          </p:txBody>
        </p:sp>
        <p:sp>
          <p:nvSpPr>
            <p:cNvPr id="60" name="Text Box 51"/>
            <p:cNvSpPr txBox="1">
              <a:spLocks noChangeArrowheads="1"/>
            </p:cNvSpPr>
            <p:nvPr/>
          </p:nvSpPr>
          <p:spPr bwMode="auto">
            <a:xfrm>
              <a:off x="5062869" y="3073398"/>
              <a:ext cx="601341" cy="607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7922" tIns="33961" rIns="67922" bIns="33961">
              <a:spAutoFit/>
            </a:bodyPr>
            <a:lstStyle/>
            <a:p>
              <a:pPr>
                <a:buFontTx/>
                <a:buChar char="•"/>
              </a:pPr>
              <a:r>
                <a:rPr lang="en-US" dirty="0"/>
                <a:t> </a:t>
              </a:r>
              <a:r>
                <a:rPr lang="en-US" b="0" dirty="0"/>
                <a:t>Allow</a:t>
              </a:r>
            </a:p>
            <a:p>
              <a:pPr>
                <a:buFontTx/>
                <a:buChar char="•"/>
              </a:pPr>
              <a:r>
                <a:rPr lang="en-US" b="0" dirty="0"/>
                <a:t> Cause</a:t>
              </a:r>
            </a:p>
            <a:p>
              <a:pPr>
                <a:buFontTx/>
                <a:buChar char="•"/>
              </a:pPr>
              <a:r>
                <a:rPr lang="en-US" b="0" dirty="0"/>
                <a:t> Create</a:t>
              </a:r>
            </a:p>
            <a:p>
              <a:pPr>
                <a:buFontTx/>
                <a:buChar char="•"/>
              </a:pPr>
              <a:r>
                <a:rPr lang="en-US" b="0" dirty="0"/>
                <a:t> Deceive</a:t>
              </a:r>
            </a:p>
            <a:p>
              <a:pPr>
                <a:buFontTx/>
                <a:buChar char="•"/>
              </a:pPr>
              <a:r>
                <a:rPr lang="en-US" b="0" dirty="0"/>
                <a:t> </a:t>
              </a:r>
              <a:r>
                <a:rPr lang="en-US" b="0" dirty="0" smtClean="0"/>
                <a:t>Deny</a:t>
              </a:r>
              <a:endParaRPr lang="en-US" b="0" dirty="0"/>
            </a:p>
          </p:txBody>
        </p:sp>
        <p:sp>
          <p:nvSpPr>
            <p:cNvPr id="61" name="Text Box 53"/>
            <p:cNvSpPr txBox="1">
              <a:spLocks noChangeArrowheads="1"/>
            </p:cNvSpPr>
            <p:nvPr/>
          </p:nvSpPr>
          <p:spPr bwMode="auto">
            <a:xfrm>
              <a:off x="6117781" y="3073398"/>
              <a:ext cx="632011" cy="607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67922" tIns="33961" rIns="67922" bIns="33961">
              <a:spAutoFit/>
            </a:bodyPr>
            <a:lstStyle/>
            <a:p>
              <a:pPr>
                <a:buFontTx/>
                <a:buChar char="•"/>
              </a:pPr>
              <a:r>
                <a:rPr lang="en-US" b="0" dirty="0"/>
                <a:t> Identify</a:t>
              </a:r>
            </a:p>
            <a:p>
              <a:pPr>
                <a:buFontTx/>
                <a:buChar char="•"/>
              </a:pPr>
              <a:r>
                <a:rPr lang="en-US" b="0" dirty="0"/>
                <a:t> Influence</a:t>
              </a:r>
            </a:p>
            <a:p>
              <a:pPr>
                <a:buFontTx/>
                <a:buChar char="•"/>
              </a:pPr>
              <a:r>
                <a:rPr lang="en-US" b="0" dirty="0"/>
                <a:t> Observe</a:t>
              </a:r>
            </a:p>
            <a:p>
              <a:pPr>
                <a:buFontTx/>
                <a:buChar char="•"/>
              </a:pPr>
              <a:r>
                <a:rPr lang="en-US" b="0" dirty="0"/>
                <a:t> Open</a:t>
              </a:r>
            </a:p>
            <a:p>
              <a:pPr>
                <a:buFontTx/>
                <a:buChar char="•"/>
              </a:pPr>
              <a:r>
                <a:rPr lang="en-US" b="0" dirty="0"/>
                <a:t> </a:t>
              </a:r>
              <a:r>
                <a:rPr lang="en-US" b="0" dirty="0" smtClean="0"/>
                <a:t>Preserve</a:t>
              </a:r>
              <a:endParaRPr lang="en-US" b="0" dirty="0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5062578" y="2968890"/>
              <a:ext cx="2405028" cy="73104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67922" tIns="33961" rIns="67922" bIns="33961" anchor="ctr"/>
            <a:lstStyle/>
            <a:p>
              <a:endParaRPr lang="en-US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5603096" y="3073398"/>
              <a:ext cx="57579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FontTx/>
                <a:buChar char="•"/>
              </a:pPr>
              <a:r>
                <a:rPr lang="en-US" dirty="0" smtClean="0"/>
                <a:t> </a:t>
              </a:r>
              <a:r>
                <a:rPr lang="en-US" b="0" dirty="0" smtClean="0"/>
                <a:t>Divert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Surprise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Enable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Envelop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Find</a:t>
              </a:r>
            </a:p>
            <a:p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6688678" y="3073398"/>
              <a:ext cx="778932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buFontTx/>
                <a:buChar char="•"/>
              </a:pPr>
              <a:r>
                <a:rPr lang="en-US" b="0" dirty="0" smtClean="0"/>
                <a:t>Prevent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Protect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Provide Early Warning</a:t>
              </a:r>
            </a:p>
            <a:p>
              <a:pPr>
                <a:buFontTx/>
                <a:buChar char="•"/>
              </a:pPr>
              <a:r>
                <a:rPr lang="en-US" b="0" dirty="0" smtClean="0"/>
                <a:t> Support</a:t>
              </a:r>
            </a:p>
            <a:p>
              <a:endParaRPr lang="en-US" b="0" dirty="0"/>
            </a:p>
          </p:txBody>
        </p:sp>
      </p:grpSp>
      <p:cxnSp>
        <p:nvCxnSpPr>
          <p:cNvPr id="119" name="Straight Connector 118"/>
          <p:cNvCxnSpPr/>
          <p:nvPr/>
        </p:nvCxnSpPr>
        <p:spPr bwMode="auto">
          <a:xfrm>
            <a:off x="1787236" y="0"/>
            <a:ext cx="18185" cy="4565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Straight Connector 137"/>
          <p:cNvCxnSpPr/>
          <p:nvPr/>
        </p:nvCxnSpPr>
        <p:spPr bwMode="auto">
          <a:xfrm>
            <a:off x="1787236" y="1219199"/>
            <a:ext cx="14755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/>
          <p:cNvCxnSpPr/>
          <p:nvPr/>
        </p:nvCxnSpPr>
        <p:spPr bwMode="auto">
          <a:xfrm>
            <a:off x="1794164" y="2888672"/>
            <a:ext cx="147550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Straight Connector 140"/>
          <p:cNvCxnSpPr/>
          <p:nvPr/>
        </p:nvCxnSpPr>
        <p:spPr bwMode="auto">
          <a:xfrm flipV="1">
            <a:off x="56147" y="778042"/>
            <a:ext cx="1740569" cy="40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/>
          <p:cNvCxnSpPr/>
          <p:nvPr/>
        </p:nvCxnSpPr>
        <p:spPr bwMode="auto">
          <a:xfrm flipV="1">
            <a:off x="56147" y="1612232"/>
            <a:ext cx="1740569" cy="40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5" name="Straight Connector 144"/>
          <p:cNvCxnSpPr/>
          <p:nvPr/>
        </p:nvCxnSpPr>
        <p:spPr bwMode="auto">
          <a:xfrm flipV="1">
            <a:off x="56147" y="3100137"/>
            <a:ext cx="1740569" cy="401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6" name="Straight Connector 145"/>
          <p:cNvCxnSpPr/>
          <p:nvPr/>
        </p:nvCxnSpPr>
        <p:spPr bwMode="auto">
          <a:xfrm>
            <a:off x="3242656" y="6927"/>
            <a:ext cx="18185" cy="4565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7" name="Straight Connector 146"/>
          <p:cNvCxnSpPr/>
          <p:nvPr/>
        </p:nvCxnSpPr>
        <p:spPr bwMode="auto">
          <a:xfrm flipV="1">
            <a:off x="3257896" y="762000"/>
            <a:ext cx="1657004" cy="7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9" name="Straight Connector 148"/>
          <p:cNvCxnSpPr/>
          <p:nvPr/>
        </p:nvCxnSpPr>
        <p:spPr bwMode="auto">
          <a:xfrm flipV="1">
            <a:off x="3235036" y="1485900"/>
            <a:ext cx="1657004" cy="7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3250276" y="2202180"/>
            <a:ext cx="1657004" cy="7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1" name="Straight Connector 150"/>
          <p:cNvCxnSpPr/>
          <p:nvPr/>
        </p:nvCxnSpPr>
        <p:spPr bwMode="auto">
          <a:xfrm flipV="1">
            <a:off x="3242656" y="2705100"/>
            <a:ext cx="1657004" cy="7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3265516" y="4107180"/>
            <a:ext cx="1657004" cy="761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/>
          <p:cNvCxnSpPr/>
          <p:nvPr/>
        </p:nvCxnSpPr>
        <p:spPr bwMode="auto">
          <a:xfrm>
            <a:off x="4896196" y="6927"/>
            <a:ext cx="18185" cy="456507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4" name="TextBox 153"/>
          <p:cNvSpPr txBox="1"/>
          <p:nvPr/>
        </p:nvSpPr>
        <p:spPr>
          <a:xfrm>
            <a:off x="4876800" y="38100"/>
            <a:ext cx="186461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TACTICAL MISSION TASKS: FRIENDLY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4876800" y="1209645"/>
            <a:ext cx="2198038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TACTICAL MISSION TASKS: ENEMY FOCUSED</a:t>
            </a:r>
            <a:endParaRPr lang="en-US" dirty="0"/>
          </a:p>
        </p:txBody>
      </p:sp>
      <p:cxnSp>
        <p:nvCxnSpPr>
          <p:cNvPr id="157" name="Straight Connector 156"/>
          <p:cNvCxnSpPr/>
          <p:nvPr/>
        </p:nvCxnSpPr>
        <p:spPr bwMode="auto">
          <a:xfrm>
            <a:off x="4907280" y="1219200"/>
            <a:ext cx="240792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Straight Connector 157"/>
          <p:cNvCxnSpPr/>
          <p:nvPr/>
        </p:nvCxnSpPr>
        <p:spPr bwMode="auto">
          <a:xfrm>
            <a:off x="4907280" y="2111022"/>
            <a:ext cx="240792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Straight Connector 158"/>
          <p:cNvCxnSpPr/>
          <p:nvPr/>
        </p:nvCxnSpPr>
        <p:spPr bwMode="auto">
          <a:xfrm>
            <a:off x="4907280" y="2912534"/>
            <a:ext cx="240792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0" name="Straight Connector 159"/>
          <p:cNvCxnSpPr/>
          <p:nvPr/>
        </p:nvCxnSpPr>
        <p:spPr bwMode="auto">
          <a:xfrm>
            <a:off x="4907280" y="3712633"/>
            <a:ext cx="2407920" cy="76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 rot="16200000">
            <a:off x="1455943" y="340882"/>
            <a:ext cx="51328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5-0.1</a:t>
            </a:r>
            <a:endParaRPr lang="en-US" sz="500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1475981" y="1210617"/>
            <a:ext cx="473206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FM 2-01.3</a:t>
            </a:r>
            <a:endParaRPr lang="en-US" sz="500" dirty="0"/>
          </a:p>
        </p:txBody>
      </p:sp>
      <p:sp>
        <p:nvSpPr>
          <p:cNvPr id="65" name="TextBox 64"/>
          <p:cNvSpPr txBox="1"/>
          <p:nvPr/>
        </p:nvSpPr>
        <p:spPr>
          <a:xfrm rot="16200000">
            <a:off x="4577418" y="1033743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66" name="TextBox 65"/>
          <p:cNvSpPr txBox="1"/>
          <p:nvPr/>
        </p:nvSpPr>
        <p:spPr>
          <a:xfrm rot="16200000">
            <a:off x="6942306" y="4054588"/>
            <a:ext cx="51328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5-0.1</a:t>
            </a:r>
            <a:endParaRPr lang="en-US" sz="500" dirty="0"/>
          </a:p>
        </p:txBody>
      </p:sp>
      <p:sp>
        <p:nvSpPr>
          <p:cNvPr id="67" name="TextBox 66"/>
          <p:cNvSpPr txBox="1"/>
          <p:nvPr/>
        </p:nvSpPr>
        <p:spPr>
          <a:xfrm rot="16200000">
            <a:off x="2919248" y="523484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68" name="TextBox 67"/>
          <p:cNvSpPr txBox="1"/>
          <p:nvPr/>
        </p:nvSpPr>
        <p:spPr>
          <a:xfrm rot="16200000">
            <a:off x="4575784" y="1740690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71" name="TextBox 70"/>
          <p:cNvSpPr txBox="1"/>
          <p:nvPr/>
        </p:nvSpPr>
        <p:spPr>
          <a:xfrm rot="16200000">
            <a:off x="6861589" y="2475421"/>
            <a:ext cx="685764" cy="1692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72" name="TextBox 71"/>
          <p:cNvSpPr txBox="1"/>
          <p:nvPr/>
        </p:nvSpPr>
        <p:spPr>
          <a:xfrm rot="16200000">
            <a:off x="2987021" y="3622771"/>
            <a:ext cx="402674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FM3-90</a:t>
            </a:r>
            <a:endParaRPr lang="en-US" sz="500" dirty="0"/>
          </a:p>
        </p:txBody>
      </p:sp>
      <p:sp>
        <p:nvSpPr>
          <p:cNvPr id="74" name="TextBox 73"/>
          <p:cNvSpPr txBox="1"/>
          <p:nvPr/>
        </p:nvSpPr>
        <p:spPr>
          <a:xfrm rot="16200000">
            <a:off x="2935683" y="1636915"/>
            <a:ext cx="513652" cy="1692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75" name="TextBox 74"/>
          <p:cNvSpPr txBox="1"/>
          <p:nvPr/>
        </p:nvSpPr>
        <p:spPr>
          <a:xfrm rot="16200000">
            <a:off x="4575399" y="2356867"/>
            <a:ext cx="548548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ATTP 3-90.1</a:t>
            </a:r>
            <a:endParaRPr lang="en-US" sz="500" dirty="0"/>
          </a:p>
        </p:txBody>
      </p:sp>
      <p:sp>
        <p:nvSpPr>
          <p:cNvPr id="77" name="TextBox 76"/>
          <p:cNvSpPr txBox="1"/>
          <p:nvPr/>
        </p:nvSpPr>
        <p:spPr>
          <a:xfrm rot="16200000">
            <a:off x="6948996" y="523787"/>
            <a:ext cx="511679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3-90</a:t>
            </a:r>
            <a:endParaRPr lang="en-US" sz="500" dirty="0"/>
          </a:p>
        </p:txBody>
      </p:sp>
      <p:sp>
        <p:nvSpPr>
          <p:cNvPr id="78" name="TextBox 77"/>
          <p:cNvSpPr txBox="1"/>
          <p:nvPr/>
        </p:nvSpPr>
        <p:spPr>
          <a:xfrm rot="16200000">
            <a:off x="1510267" y="2013618"/>
            <a:ext cx="476412" cy="1692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500" dirty="0" smtClean="0"/>
              <a:t>ADRP 5-0</a:t>
            </a:r>
            <a:endParaRPr lang="en-US" sz="500" dirty="0"/>
          </a:p>
        </p:txBody>
      </p:sp>
      <p:sp>
        <p:nvSpPr>
          <p:cNvPr id="80" name="TextBox 79"/>
          <p:cNvSpPr txBox="1"/>
          <p:nvPr/>
        </p:nvSpPr>
        <p:spPr>
          <a:xfrm rot="16200000">
            <a:off x="6858912" y="1668852"/>
            <a:ext cx="685764" cy="1692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00" dirty="0" smtClean="0"/>
              <a:t>ADRP 3-90</a:t>
            </a:r>
            <a:endParaRPr lang="en-US" sz="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>
          <a:defRPr dirty="0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B5882C61A7934B82B485366CC9AE2E" ma:contentTypeVersion="1" ma:contentTypeDescription="Create a new document." ma:contentTypeScope="" ma:versionID="e635aed294a3c151acb32ad65dc9758e">
  <xsd:schema xmlns:xsd="http://www.w3.org/2001/XMLSchema" xmlns:p="http://schemas.microsoft.com/office/2006/metadata/properties" xmlns:ns2="ac3c9182-17e2-4698-a282-db98b4124328" targetNamespace="http://schemas.microsoft.com/office/2006/metadata/properties" ma:root="true" ma:fieldsID="fcb80c718d2d430066513767c7735c2e" ns2:_="">
    <xsd:import namespace="ac3c9182-17e2-4698-a282-db98b4124328"/>
    <xsd:element name="properties">
      <xsd:complexType>
        <xsd:sequence>
          <xsd:element name="documentManagement">
            <xsd:complexType>
              <xsd:all>
                <xsd:element ref="ns2:Tag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ac3c9182-17e2-4698-a282-db98b4124328" elementFormDefault="qualified">
    <xsd:import namespace="http://schemas.microsoft.com/office/2006/documentManagement/types"/>
    <xsd:element name="Tag" ma:index="8" nillable="true" ma:displayName="Tag" ma:format="Dropdown" ma:internalName="Tag">
      <xsd:simpleType>
        <xsd:union memberTypes="dms:Text">
          <xsd:simpleType>
            <xsd:restriction base="dms:Choice">
              <xsd:enumeration value="M2"/>
              <xsd:enumeration value="FIRES"/>
              <xsd:enumeration value="USAF"/>
              <xsd:enumeration value="EW"/>
              <xsd:enumeration value="INTEL"/>
              <xsd:enumeration value="ENGINEER"/>
              <xsd:enumeration value="CBRN"/>
              <xsd:enumeration value="PMO"/>
              <xsd:enumeration value="S4"/>
              <xsd:enumeration value="S1"/>
              <xsd:enumeration value="UMT"/>
              <xsd:enumeration value="SJA"/>
              <xsd:enumeration value="MED"/>
              <xsd:enumeration value="CA"/>
              <xsd:enumeration value="MISO"/>
              <xsd:enumeration value="PAO"/>
              <xsd:enumeration value="IO"/>
              <xsd:enumeration value="C2"/>
              <xsd:enumeration value="AC2"/>
              <xsd:enumeration value="S6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Tag xmlns="ac3c9182-17e2-4698-a282-db98b4124328" xsi:nil="true"/>
  </documentManagement>
</p:properties>
</file>

<file path=customXml/itemProps1.xml><?xml version="1.0" encoding="utf-8"?>
<ds:datastoreItem xmlns:ds="http://schemas.openxmlformats.org/officeDocument/2006/customXml" ds:itemID="{20C8BF45-7341-42B1-8FE1-9A799827A0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6DC1B44-72B1-4410-9125-FC8AC531C0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c3c9182-17e2-4698-a282-db98b4124328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9016ECDB-A084-48C4-B102-6138F0DCCA64}">
  <ds:schemaRefs>
    <ds:schemaRef ds:uri="http://schemas.microsoft.com/office/2006/metadata/properties"/>
    <ds:schemaRef ds:uri="ac3c9182-17e2-4698-a282-db98b412432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Settings\besethw\Application Data\Microsoft\Templates\Blank.pot</Template>
  <TotalTime>3866</TotalTime>
  <Words>1241</Words>
  <Application>Microsoft Office PowerPoint</Application>
  <PresentationFormat>Custom</PresentationFormat>
  <Paragraphs>384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</vt:lpstr>
      <vt:lpstr>Slide 1</vt:lpstr>
      <vt:lpstr>Slide 2</vt:lpstr>
    </vt:vector>
  </TitlesOfParts>
  <Company>U. 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BESETHW</dc:creator>
  <cp:lastModifiedBy>Curtis.McMahan</cp:lastModifiedBy>
  <cp:revision>290</cp:revision>
  <dcterms:created xsi:type="dcterms:W3CDTF">2002-08-09T15:42:15Z</dcterms:created>
  <dcterms:modified xsi:type="dcterms:W3CDTF">2013-06-28T11:26:09Z</dcterms:modified>
</cp:coreProperties>
</file>