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78" r:id="rId5"/>
  </p:sldMasterIdLst>
  <p:notesMasterIdLst>
    <p:notesMasterId r:id="rId53"/>
  </p:notesMasterIdLst>
  <p:sldIdLst>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993300"/>
    <a:srgbClr val="FFEFAB"/>
    <a:srgbClr val="D21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56" autoAdjust="0"/>
    <p:restoredTop sz="81250" autoAdjust="0"/>
  </p:normalViewPr>
  <p:slideViewPr>
    <p:cSldViewPr>
      <p:cViewPr varScale="1">
        <p:scale>
          <a:sx n="57" d="100"/>
          <a:sy n="57" d="100"/>
        </p:scale>
        <p:origin x="1134" y="78"/>
      </p:cViewPr>
      <p:guideLst>
        <p:guide orient="horz" pos="2160"/>
        <p:guide pos="2880"/>
      </p:guideLst>
    </p:cSldViewPr>
  </p:slideViewPr>
  <p:notesTextViewPr>
    <p:cViewPr>
      <p:scale>
        <a:sx n="100" d="100"/>
        <a:sy n="100" d="100"/>
      </p:scale>
      <p:origin x="0" y="-2016"/>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4AB423-28E5-439E-95C3-8D3DB6206CE1}" type="datetimeFigureOut">
              <a:rPr lang="en-US"/>
              <a:pPr>
                <a:defRPr/>
              </a:pPr>
              <a:t>7/28/2015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A02EDE-50C0-4D02-97BC-E00A6C3BF3DA}" type="slidenum">
              <a:rPr lang="en-US"/>
              <a:pPr>
                <a:defRPr/>
              </a:pPr>
              <a:t>‹#›</a:t>
            </a:fld>
            <a:endParaRPr lang="en-US" dirty="0"/>
          </a:p>
        </p:txBody>
      </p:sp>
    </p:spTree>
    <p:extLst>
      <p:ext uri="{BB962C8B-B14F-4D97-AF65-F5344CB8AC3E}">
        <p14:creationId xmlns:p14="http://schemas.microsoft.com/office/powerpoint/2010/main" val="406544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tn.army.mil/dsp_template.aspx?dpID=46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latin typeface="Arial" charset="0"/>
                <a:cs typeface="Arial" charset="0"/>
              </a:rPr>
              <a:t>UPDATE 2015. </a:t>
            </a:r>
          </a:p>
          <a:p>
            <a:r>
              <a:rPr lang="en-US" sz="1200" dirty="0" smtClean="0">
                <a:solidFill>
                  <a:srgbClr val="FF0000"/>
                </a:solidFill>
              </a:rPr>
              <a:t>Added</a:t>
            </a:r>
            <a:r>
              <a:rPr lang="en-US" sz="1200" baseline="0" dirty="0" smtClean="0">
                <a:solidFill>
                  <a:srgbClr val="FF0000"/>
                </a:solidFill>
              </a:rPr>
              <a:t> on slide 5, </a:t>
            </a:r>
            <a:r>
              <a:rPr lang="en-US" sz="1200" dirty="0" smtClean="0">
                <a:solidFill>
                  <a:srgbClr val="FF0000"/>
                </a:solidFill>
              </a:rPr>
              <a:t>the 4 Phases mentioned in the video.</a:t>
            </a:r>
          </a:p>
          <a:p>
            <a:endParaRPr lang="en-US" b="1" u="none" dirty="0" smtClean="0">
              <a:latin typeface="Arial" charset="0"/>
              <a:cs typeface="Arial" charset="0"/>
            </a:endParaRPr>
          </a:p>
          <a:p>
            <a:r>
              <a:rPr lang="en-US" b="1" u="none" dirty="0" smtClean="0">
                <a:latin typeface="Arial" charset="0"/>
                <a:cs typeface="Arial" charset="0"/>
              </a:rPr>
              <a:t>Slide</a:t>
            </a:r>
            <a:r>
              <a:rPr lang="en-US" b="1" u="none" baseline="0" dirty="0" smtClean="0">
                <a:latin typeface="Arial" charset="0"/>
                <a:cs typeface="Arial" charset="0"/>
              </a:rPr>
              <a:t> 1.</a:t>
            </a:r>
          </a:p>
          <a:p>
            <a:endParaRPr lang="en-US" b="1" u="none"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NOTE FOR INSTRUCTOR/FACILITATOR</a:t>
            </a:r>
          </a:p>
          <a:p>
            <a:r>
              <a:rPr lang="en-US" sz="1200" kern="1200" dirty="0" smtClean="0">
                <a:solidFill>
                  <a:schemeClr val="tx1"/>
                </a:solidFill>
                <a:latin typeface="+mn-lt"/>
                <a:ea typeface="+mn-ea"/>
                <a:cs typeface="+mn-cs"/>
              </a:rPr>
              <a:t>Students HOMEWORK. Prior to this class, students should review:</a:t>
            </a:r>
          </a:p>
          <a:p>
            <a:r>
              <a:rPr lang="en-US" sz="1200" kern="1200" dirty="0" smtClean="0">
                <a:solidFill>
                  <a:schemeClr val="tx1"/>
                </a:solidFill>
                <a:latin typeface="+mn-lt"/>
                <a:ea typeface="+mn-ea"/>
                <a:cs typeface="+mn-cs"/>
              </a:rPr>
              <a:t>a. Develop a Unit Training Program (UTP) Rubric.</a:t>
            </a:r>
          </a:p>
          <a:p>
            <a:r>
              <a:rPr lang="en-US" sz="1200" kern="1200" dirty="0" smtClean="0">
                <a:solidFill>
                  <a:schemeClr val="tx1"/>
                </a:solidFill>
                <a:latin typeface="+mn-lt"/>
                <a:ea typeface="+mn-ea"/>
                <a:cs typeface="+mn-cs"/>
              </a:rPr>
              <a:t>b. Chapter 4 of the Leader's Guide to UTP found in the course CD and in Unit Training Management (UTM) website.</a:t>
            </a:r>
          </a:p>
          <a:p>
            <a:r>
              <a:rPr lang="en-US" sz="1200" kern="1200" dirty="0" smtClean="0">
                <a:solidFill>
                  <a:schemeClr val="tx1"/>
                </a:solidFill>
                <a:latin typeface="+mn-lt"/>
                <a:ea typeface="+mn-ea"/>
                <a:cs typeface="+mn-cs"/>
              </a:rPr>
              <a:t>c. The ADRP 7-0, Training Units and Developing Leaders, chapter 3, paragraph 3-36 to 3-68.</a:t>
            </a:r>
          </a:p>
          <a:p>
            <a:endParaRPr lang="en-US" sz="1200" kern="1200" dirty="0" smtClean="0">
              <a:solidFill>
                <a:schemeClr val="tx1"/>
              </a:solidFill>
              <a:latin typeface="+mn-lt"/>
              <a:ea typeface="+mn-ea"/>
              <a:cs typeface="+mn-cs"/>
            </a:endParaRPr>
          </a:p>
          <a:p>
            <a:r>
              <a:rPr lang="en-US" b="1" u="sng" dirty="0" smtClean="0">
                <a:latin typeface="Arial" charset="0"/>
                <a:cs typeface="Arial" charset="0"/>
              </a:rPr>
              <a:t>=======================================</a:t>
            </a:r>
          </a:p>
          <a:p>
            <a:r>
              <a:rPr lang="en-US" b="1" u="sng" dirty="0" smtClean="0">
                <a:latin typeface="Arial" charset="0"/>
                <a:cs typeface="Arial" charset="0"/>
              </a:rPr>
              <a:t>OPTION 1</a:t>
            </a:r>
            <a:r>
              <a:rPr lang="en-US" b="0" u="none" dirty="0" smtClean="0">
                <a:latin typeface="Arial" charset="0"/>
                <a:cs typeface="Arial" charset="0"/>
              </a:rPr>
              <a:t>,  estimate  at least 2 hours to teach the class </a:t>
            </a:r>
          </a:p>
          <a:p>
            <a:r>
              <a:rPr lang="en-US" b="1" u="sng" dirty="0" smtClean="0">
                <a:latin typeface="Arial" charset="0"/>
                <a:cs typeface="Arial" charset="0"/>
              </a:rPr>
              <a:t>OPTION 2</a:t>
            </a:r>
            <a:r>
              <a:rPr lang="en-US" b="0" u="none" dirty="0" smtClean="0">
                <a:latin typeface="Arial" charset="0"/>
                <a:cs typeface="Arial" charset="0"/>
              </a:rPr>
              <a:t>, estimate at least 2.5 hours to teach the class</a:t>
            </a:r>
          </a:p>
          <a:p>
            <a:endParaRPr lang="en-US" b="1" u="sng" dirty="0" smtClean="0">
              <a:latin typeface="Arial" charset="0"/>
              <a:cs typeface="Arial" charset="0"/>
            </a:endParaRPr>
          </a:p>
          <a:p>
            <a:r>
              <a:rPr lang="en-US" b="1" u="sng" dirty="0" smtClean="0">
                <a:latin typeface="Arial" charset="0"/>
                <a:cs typeface="Arial" charset="0"/>
              </a:rPr>
              <a:t>=======================================</a:t>
            </a:r>
          </a:p>
          <a:p>
            <a:r>
              <a:rPr lang="en-US" b="1" u="sng" dirty="0" smtClean="0">
                <a:latin typeface="Arial" charset="0"/>
                <a:cs typeface="Arial" charset="0"/>
              </a:rPr>
              <a:t>Option 1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(4min) &amp; TLP(16min) Videos and UTP slides</a:t>
            </a:r>
          </a:p>
          <a:p>
            <a:pPr marL="224325" indent="-224325">
              <a:buAutoNum type="arabicPlain" startAt="20"/>
            </a:pPr>
            <a:r>
              <a:rPr lang="en-US" baseline="0" dirty="0" smtClean="0">
                <a:latin typeface="Arial" charset="0"/>
                <a:cs typeface="Arial" charset="0"/>
              </a:rPr>
              <a:t>Min – Instructor guided/facilitates class material</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35 Min – (Cont) Instructor guided/facilitates class material</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endParaRPr lang="en-US" b="0" u="none" dirty="0" smtClean="0">
              <a:latin typeface="Arial" charset="0"/>
              <a:cs typeface="Arial" charset="0"/>
            </a:endParaRPr>
          </a:p>
          <a:p>
            <a:endParaRPr lang="en-US" b="1" u="sng" dirty="0" smtClean="0">
              <a:latin typeface="Arial" charset="0"/>
              <a:cs typeface="Arial" charset="0"/>
            </a:endParaRPr>
          </a:p>
          <a:p>
            <a:r>
              <a:rPr lang="en-US" b="1" u="sng" dirty="0" smtClean="0">
                <a:latin typeface="Arial" charset="0"/>
                <a:cs typeface="Arial" charset="0"/>
              </a:rPr>
              <a:t>=======================================</a:t>
            </a:r>
          </a:p>
          <a:p>
            <a:endParaRPr lang="en-US" b="1" u="sng" dirty="0" smtClean="0">
              <a:latin typeface="Arial" charset="0"/>
              <a:cs typeface="Arial" charset="0"/>
            </a:endParaRPr>
          </a:p>
          <a:p>
            <a:r>
              <a:rPr lang="en-US" b="1" u="sng" dirty="0" smtClean="0">
                <a:latin typeface="Arial" charset="0"/>
                <a:cs typeface="Arial" charset="0"/>
              </a:rPr>
              <a:t>Option 2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Video and UTP slide</a:t>
            </a:r>
          </a:p>
          <a:p>
            <a:pPr marL="224325" indent="-224325">
              <a:buAutoNum type="arabicPlain" startAt="20"/>
            </a:pPr>
            <a:r>
              <a:rPr lang="en-US" baseline="0" dirty="0" smtClean="0">
                <a:latin typeface="Arial" charset="0"/>
                <a:cs typeface="Arial" charset="0"/>
              </a:rPr>
              <a:t>Min – Group research assigned TLP step material and prepare to present</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10 Min – (Cont) Group research assigned TLP step material and prepare to present</a:t>
            </a:r>
          </a:p>
          <a:p>
            <a:pPr marL="224325" indent="-224325"/>
            <a:r>
              <a:rPr lang="en-US" baseline="0" dirty="0" smtClean="0">
                <a:latin typeface="Arial" charset="0"/>
                <a:cs typeface="Arial" charset="0"/>
              </a:rPr>
              <a:t>40 Min – Student presentation of assigned TLP Steps (10 min per group x 4 groups = 40 min)</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a:r>
              <a:rPr lang="en-US" b="1" u="sng" baseline="0" dirty="0" smtClean="0">
                <a:latin typeface="Arial" charset="0"/>
                <a:cs typeface="Arial" charset="0"/>
              </a:rPr>
              <a:t>2.5 HOUR </a:t>
            </a:r>
          </a:p>
          <a:p>
            <a:pPr marL="224325" indent="-224325"/>
            <a:r>
              <a:rPr lang="en-US" b="0" u="none" baseline="0" dirty="0" smtClean="0">
                <a:latin typeface="Arial" charset="0"/>
                <a:cs typeface="Arial" charset="0"/>
              </a:rPr>
              <a:t>15 min – Instructor comments/ input on student presentations</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endParaRPr lang="en-US" b="0" u="none"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1</a:t>
            </a:fld>
            <a:endParaRPr lang="en-US" dirty="0"/>
          </a:p>
        </p:txBody>
      </p:sp>
    </p:spTree>
    <p:extLst>
      <p:ext uri="{BB962C8B-B14F-4D97-AF65-F5344CB8AC3E}">
        <p14:creationId xmlns:p14="http://schemas.microsoft.com/office/powerpoint/2010/main" val="207637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7301" eaLnBrk="1" fontAlgn="auto" hangingPunct="1">
              <a:spcBef>
                <a:spcPts val="0"/>
              </a:spcBef>
              <a:spcAft>
                <a:spcPts val="0"/>
              </a:spcAft>
              <a:defRPr/>
            </a:pPr>
            <a:r>
              <a:rPr lang="en-US" b="1" dirty="0" smtClean="0"/>
              <a:t>Slide 10.</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What should the Warning Order include?</a:t>
            </a: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The training mission, OE and the KCTs to train</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The time and place for issuing the order</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Units/elements participating in the training</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Specific tasks not addressed by unit standard operating procedures (SOP)</a:t>
            </a:r>
            <a:endParaRPr lang="en-US" sz="1400" dirty="0" smtClean="0">
              <a:latin typeface="Arial" pitchFamily="34" charset="0"/>
              <a:cs typeface="Arial" pitchFamily="34" charset="0"/>
            </a:endParaRPr>
          </a:p>
          <a:p>
            <a:pPr lvl="1" eaLnBrk="0" fontAlgn="base" hangingPunct="0">
              <a:spcBef>
                <a:spcPct val="0"/>
              </a:spcBef>
              <a:spcAft>
                <a:spcPct val="0"/>
              </a:spcAft>
              <a:buFont typeface="Wingdings" pitchFamily="2" charset="2"/>
              <a:buChar char="§"/>
            </a:pPr>
            <a:r>
              <a:rPr lang="en-US" sz="2400" dirty="0" smtClean="0">
                <a:latin typeface="Arial" pitchFamily="34" charset="0"/>
                <a:ea typeface="Calibri" pitchFamily="34" charset="0"/>
                <a:cs typeface="Arial" pitchFamily="34" charset="0"/>
              </a:rPr>
              <a:t> The Commander / Platoon Leader Initial Guidance </a:t>
            </a:r>
            <a:r>
              <a:rPr lang="en-US" sz="2400" i="1" dirty="0" smtClean="0">
                <a:latin typeface="Arial" pitchFamily="34" charset="0"/>
                <a:ea typeface="Calibri" pitchFamily="34" charset="0"/>
                <a:cs typeface="Arial" pitchFamily="34" charset="0"/>
              </a:rPr>
              <a:t>(Planning timelines and guidance)</a:t>
            </a:r>
            <a:endParaRPr lang="en-US" b="1" dirty="0"/>
          </a:p>
          <a:p>
            <a:pPr defTabSz="897301" eaLnBrk="1" fontAlgn="auto" hangingPunct="1">
              <a:spcBef>
                <a:spcPts val="0"/>
              </a:spcBef>
              <a:spcAft>
                <a:spcPts val="0"/>
              </a:spcAft>
              <a:defRPr/>
            </a:pPr>
            <a:endParaRPr lang="en-US" b="1" dirty="0" smtClean="0">
              <a:latin typeface="Arial" pitchFamily="34" charset="0"/>
              <a:ea typeface="Calibri" pitchFamily="34" charset="0"/>
              <a:cs typeface="Arial" pitchFamily="34" charset="0"/>
            </a:endParaRPr>
          </a:p>
          <a:p>
            <a:pPr defTabSz="897301" eaLnBrk="1" fontAlgn="auto" hangingPunct="1">
              <a:spcBef>
                <a:spcPts val="0"/>
              </a:spcBef>
              <a:spcAft>
                <a:spcPts val="0"/>
              </a:spcAft>
              <a:defRPr/>
            </a:pPr>
            <a:r>
              <a:rPr lang="en-US" b="1" dirty="0" smtClean="0">
                <a:latin typeface="Arial" pitchFamily="34" charset="0"/>
                <a:ea typeface="Calibri" pitchFamily="34" charset="0"/>
                <a:cs typeface="Arial" pitchFamily="34" charset="0"/>
              </a:rPr>
              <a:t>Why is it important to issue a warning order to subordinated as soon as possible?</a:t>
            </a:r>
          </a:p>
          <a:p>
            <a:pPr defTabSz="897301" eaLnBrk="1" fontAlgn="auto" hangingPunct="1">
              <a:spcBef>
                <a:spcPts val="0"/>
              </a:spcBef>
              <a:spcAft>
                <a:spcPts val="0"/>
              </a:spcAft>
              <a:defRPr/>
            </a:pPr>
            <a:endParaRPr lang="en-US" b="1" dirty="0" smtClean="0">
              <a:latin typeface="Arial" pitchFamily="34" charset="0"/>
              <a:ea typeface="Calibri" pitchFamily="34" charset="0"/>
              <a:cs typeface="Arial" pitchFamily="34" charset="0"/>
            </a:endParaRPr>
          </a:p>
          <a:p>
            <a:pPr defTabSz="897301" eaLnBrk="1" fontAlgn="auto" hangingPunct="1">
              <a:spcBef>
                <a:spcPts val="0"/>
              </a:spcBef>
              <a:spcAft>
                <a:spcPts val="0"/>
              </a:spcAft>
              <a:defRPr/>
            </a:pPr>
            <a:r>
              <a:rPr lang="en-US" dirty="0" smtClean="0">
                <a:latin typeface="Arial" pitchFamily="34" charset="0"/>
                <a:ea typeface="Calibri" pitchFamily="34" charset="0"/>
                <a:cs typeface="Arial" pitchFamily="34" charset="0"/>
              </a:rPr>
              <a:t>The WARNO facilitates parallel planning, enabling subordinate units to gather information, start TLP and enable planning coordination and collaboration.</a:t>
            </a:r>
            <a:endParaRPr lang="en-US" dirty="0" smtClean="0">
              <a:latin typeface="Arial" pitchFamily="34" charset="0"/>
              <a:cs typeface="Arial" pitchFamily="34" charset="0"/>
            </a:endParaRPr>
          </a:p>
          <a:p>
            <a:pPr lvl="1" eaLnBrk="0" fontAlgn="base" hangingPunct="0">
              <a:spcBef>
                <a:spcPct val="0"/>
              </a:spcBef>
              <a:spcAft>
                <a:spcPct val="0"/>
              </a:spcAft>
              <a:buFont typeface="Wingdings" pitchFamily="2" charset="2"/>
              <a:buNone/>
            </a:pPr>
            <a:endParaRPr lang="en-US" sz="2400" i="1" dirty="0" smtClean="0">
              <a:latin typeface="Arial" pitchFamily="34" charset="0"/>
              <a:ea typeface="Calibri"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1.  </a:t>
            </a:r>
            <a:r>
              <a:rPr lang="en-US" b="1" dirty="0" smtClean="0"/>
              <a:t>Issue a warning order</a:t>
            </a:r>
            <a:r>
              <a:rPr lang="en-US" b="1" baseline="0" dirty="0" smtClean="0"/>
              <a:t>: </a:t>
            </a:r>
            <a:r>
              <a:rPr lang="en-US" dirty="0" smtClean="0"/>
              <a:t>Reference ADRP 7-0 paragraph</a:t>
            </a:r>
            <a:r>
              <a:rPr lang="en-US" baseline="0" dirty="0" smtClean="0"/>
              <a:t> </a:t>
            </a:r>
            <a:r>
              <a:rPr lang="en-US" dirty="0" smtClean="0"/>
              <a:t>3-39. As soon as leaders complete their initial assessment of the situation and available training time, they</a:t>
            </a:r>
          </a:p>
          <a:p>
            <a:r>
              <a:rPr lang="en-US" dirty="0" smtClean="0"/>
              <a:t>issue a WARNO to subordinate elements. The WARNO is as detailed as needed. It provides subordinates</a:t>
            </a:r>
          </a:p>
          <a:p>
            <a:r>
              <a:rPr lang="en-US" dirty="0" smtClean="0"/>
              <a:t>the unit training mission as well as the collective tasks that the unit will need to train. It will also include</a:t>
            </a:r>
          </a:p>
          <a:p>
            <a:r>
              <a:rPr lang="en-US" dirty="0" smtClean="0"/>
              <a:t>the training timeline to attain unit task proficiency. As more information becomes available, leaders may</a:t>
            </a:r>
          </a:p>
          <a:p>
            <a:r>
              <a:rPr lang="en-US" dirty="0" smtClean="0"/>
              <a:t>issue additional WARNOs to provide better details to aid in subordinate element training plans.</a:t>
            </a:r>
          </a:p>
          <a:p>
            <a:r>
              <a:rPr lang="en-US" dirty="0" smtClean="0"/>
              <a:t>2. WARNOs follow the five-paragraph OPORD format.</a:t>
            </a:r>
            <a:endParaRPr lang="en-US" sz="3500" i="1" dirty="0" smtClean="0">
              <a:latin typeface="Arial" pitchFamily="34" charset="0"/>
              <a:ea typeface="Calibri" pitchFamily="34" charset="0"/>
              <a:cs typeface="Arial" pitchFamily="34" charset="0"/>
            </a:endParaRPr>
          </a:p>
        </p:txBody>
      </p:sp>
      <p:sp>
        <p:nvSpPr>
          <p:cNvPr id="4" name="Slide Number Placeholder 3"/>
          <p:cNvSpPr>
            <a:spLocks noGrp="1"/>
          </p:cNvSpPr>
          <p:nvPr>
            <p:ph type="sldNum" sz="quarter" idx="10"/>
          </p:nvPr>
        </p:nvSpPr>
        <p:spPr/>
        <p:txBody>
          <a:bodyPr/>
          <a:lstStyle/>
          <a:p>
            <a:fld id="{253A022C-C33B-4634-AAAC-7325058A5087}" type="slidenum">
              <a:rPr lang="en-US" smtClean="0"/>
              <a:pPr/>
              <a:t>10</a:t>
            </a:fld>
            <a:endParaRPr lang="en-US" dirty="0"/>
          </a:p>
        </p:txBody>
      </p:sp>
    </p:spTree>
    <p:extLst>
      <p:ext uri="{BB962C8B-B14F-4D97-AF65-F5344CB8AC3E}">
        <p14:creationId xmlns:p14="http://schemas.microsoft.com/office/powerpoint/2010/main" val="136894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11.</a:t>
            </a:r>
          </a:p>
          <a:p>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b="1" dirty="0" smtClean="0"/>
          </a:p>
          <a:p>
            <a:r>
              <a:rPr lang="en-US" sz="2400" dirty="0" smtClean="0">
                <a:solidFill>
                  <a:srgbClr val="0000FF"/>
                </a:solidFill>
                <a:latin typeface="Arial" pitchFamily="34" charset="0"/>
                <a:cs typeface="Arial" pitchFamily="34" charset="0"/>
              </a:rPr>
              <a:t>We will cover each of the nine bullets in the next few slides</a:t>
            </a:r>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11</a:t>
            </a:fld>
            <a:endParaRPr lang="en-US" dirty="0"/>
          </a:p>
        </p:txBody>
      </p:sp>
    </p:spTree>
    <p:extLst>
      <p:ext uri="{BB962C8B-B14F-4D97-AF65-F5344CB8AC3E}">
        <p14:creationId xmlns:p14="http://schemas.microsoft.com/office/powerpoint/2010/main" val="289457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100" b="1" dirty="0" smtClean="0"/>
              <a:t>Slide 12</a:t>
            </a:r>
          </a:p>
          <a:p>
            <a:endParaRPr lang="en-US" sz="1100" b="1" dirty="0" smtClean="0"/>
          </a:p>
          <a:p>
            <a:pPr defTabSz="897301" eaLnBrk="1" fontAlgn="auto" hangingPunct="1">
              <a:spcBef>
                <a:spcPts val="0"/>
              </a:spcBef>
              <a:spcAft>
                <a:spcPts val="0"/>
              </a:spcAft>
              <a:defRPr/>
            </a:pPr>
            <a:r>
              <a:rPr lang="en-US" sz="1100" b="1" dirty="0" smtClean="0"/>
              <a:t>NOTE.</a:t>
            </a:r>
            <a:r>
              <a:rPr lang="en-US" sz="1100" dirty="0" smtClean="0"/>
              <a:t> </a:t>
            </a:r>
            <a:r>
              <a:rPr lang="en-US" sz="1100" u="sng" dirty="0" smtClean="0"/>
              <a:t>The following information is the TLP a summary for instructor preparation purposes. </a:t>
            </a:r>
            <a:endParaRPr lang="en-US" sz="1100" b="1" dirty="0" smtClean="0"/>
          </a:p>
          <a:p>
            <a:r>
              <a:rPr lang="en-US" sz="1100" dirty="0" smtClean="0"/>
              <a:t>1.  IOT to determine what tasks a unit must train, commanders analyze the higher WARNORD or OPORD just as they would during operations.</a:t>
            </a:r>
          </a:p>
          <a:p>
            <a:r>
              <a:rPr lang="en-US" sz="1100" dirty="0" smtClean="0"/>
              <a:t>2.  First, Identify the specified tasks. A </a:t>
            </a:r>
            <a:r>
              <a:rPr lang="en-US" sz="1100" i="1" dirty="0" smtClean="0"/>
              <a:t>specified task is a task specifically assigned to a unit by its higher headquarters. Paragraphs 2 and 3 of the higher headquarters WARNORD and estimates state specified tasks. Some tasks may be in paragraphs 4 and 5. Specified tasks may be listed in annexes and other attachments. They may also be assigned verbally during collaborative planning sessions or in directives from the higher commander. </a:t>
            </a:r>
            <a:endParaRPr lang="en-US" sz="1100" b="1" dirty="0" smtClean="0"/>
          </a:p>
          <a:p>
            <a:r>
              <a:rPr lang="en-US" sz="1100" dirty="0" smtClean="0"/>
              <a:t>3. Further analysis is required to identify implied tasks.  An </a:t>
            </a:r>
            <a:r>
              <a:rPr lang="en-US" sz="1100" i="1" dirty="0" smtClean="0"/>
              <a:t>implied task is a task that must be performed to accomplish a specified task or mission but is not stated in the higher headquarters order. Implied tasks are derived from a detailed analysis of the higher headquarters order, the projected operational environment, the terrain, and civil considerations. Additionally, analysis of doctrinal requirements for each specified task might disclose implied tasks. </a:t>
            </a:r>
          </a:p>
          <a:p>
            <a:r>
              <a:rPr lang="en-US" sz="1100" i="1" dirty="0" smtClean="0">
                <a:latin typeface="Arial" charset="0"/>
                <a:cs typeface="Arial" charset="0"/>
              </a:rPr>
              <a:t>4.  </a:t>
            </a:r>
            <a:r>
              <a:rPr lang="en-US" dirty="0" smtClean="0"/>
              <a:t>Once staff members have identified specified and implied tasks, they ensure they understand each task’s requirements and purpose. Once accomplished, the staff then looks for essential tasks. </a:t>
            </a:r>
            <a:r>
              <a:rPr lang="en-US" b="1" u="sng" dirty="0" smtClean="0"/>
              <a:t>An </a:t>
            </a:r>
            <a:r>
              <a:rPr lang="en-US" b="1" i="1" u="sng" dirty="0" smtClean="0"/>
              <a:t>essential task is a specified or implied task that must be executed to accomplish the mission. </a:t>
            </a:r>
            <a:r>
              <a:rPr lang="en-US" i="1" dirty="0" smtClean="0"/>
              <a:t>Essential tasks are </a:t>
            </a:r>
            <a:r>
              <a:rPr lang="en-US" dirty="0" smtClean="0"/>
              <a:t>always included in the unit’s mission statement.</a:t>
            </a:r>
          </a:p>
          <a:p>
            <a:pPr defTabSz="914350">
              <a:defRPr/>
            </a:pPr>
            <a:r>
              <a:rPr lang="en-US" i="1" dirty="0" smtClean="0"/>
              <a:t>5.</a:t>
            </a:r>
            <a:r>
              <a:rPr lang="en-US" i="1" baseline="0" dirty="0" smtClean="0"/>
              <a:t>  </a:t>
            </a:r>
            <a:r>
              <a:rPr lang="en-US" i="1" dirty="0" smtClean="0"/>
              <a:t>Essential tasks now become the units are </a:t>
            </a:r>
            <a:r>
              <a:rPr lang="en-US" i="1" dirty="0" smtClean="0">
                <a:solidFill>
                  <a:schemeClr val="bg1"/>
                </a:solidFill>
              </a:rPr>
              <a:t>Key Collective Tasks</a:t>
            </a:r>
            <a:r>
              <a:rPr lang="en-US" dirty="0" smtClean="0">
                <a:solidFill>
                  <a:schemeClr val="bg1"/>
                </a:solidFill>
              </a:rPr>
              <a:t> (KCT) and are used to focus training and achieve the proficiencies required for mission success.</a:t>
            </a:r>
            <a:endParaRPr lang="en-US" dirty="0" smtClean="0">
              <a:latin typeface="Arial" charset="0"/>
              <a:cs typeface="Arial" charset="0"/>
            </a:endParaRPr>
          </a:p>
          <a:p>
            <a:endParaRPr lang="en-US" dirty="0" smtClean="0"/>
          </a:p>
          <a:p>
            <a:r>
              <a:rPr lang="en-US" dirty="0" smtClean="0"/>
              <a:t>6.  It is important to note that the remaining specified and implied tasks must be dealt with in the unit’s order, in the tasks to subordinate units, coordinating instructions, etc.., but also serve well as supportive tasks to the KCTs </a:t>
            </a:r>
          </a:p>
          <a:p>
            <a:endParaRPr lang="en-US" dirty="0" smtClean="0"/>
          </a:p>
          <a:p>
            <a:r>
              <a:rPr lang="en-US" b="1" dirty="0" smtClean="0"/>
              <a:t>7.  </a:t>
            </a:r>
            <a:r>
              <a:rPr lang="en-US" sz="2400" b="1" dirty="0" smtClean="0">
                <a:solidFill>
                  <a:srgbClr val="0000FF"/>
                </a:solidFill>
                <a:latin typeface="Arial" pitchFamily="34" charset="0"/>
                <a:cs typeface="Arial" pitchFamily="34" charset="0"/>
              </a:rPr>
              <a:t>Assess the KCTs </a:t>
            </a:r>
            <a:r>
              <a:rPr lang="en-US" sz="2000" b="1" i="1" dirty="0" smtClean="0">
                <a:solidFill>
                  <a:srgbClr val="0000FF"/>
                </a:solidFill>
                <a:latin typeface="Arial" pitchFamily="34" charset="0"/>
                <a:cs typeface="Arial" pitchFamily="34" charset="0"/>
              </a:rPr>
              <a:t>(Analyze BN WARNORD)</a:t>
            </a:r>
            <a:r>
              <a:rPr lang="en-US" b="1" dirty="0" smtClean="0"/>
              <a:t>: </a:t>
            </a:r>
            <a:r>
              <a:rPr lang="en-US" dirty="0" smtClean="0"/>
              <a:t>Reference Dec 2013 Leaders Guide to Unit training, paragraph 3-4. When developing COAs, commanders begin by assessing the KCTs. This includes making a current assessment now, again when training begins, and then project assessments at critical points on the planning horizon. This provides the commander an understanding of KCT proficiencies at selected points along the planning horizon. For example, an ARFORGEN unit redeploying will consider the state of the KCTs at the end of the RESET cycle, at TRAIN/READY, etc which may be months away. </a:t>
            </a:r>
          </a:p>
          <a:p>
            <a:endParaRPr lang="en-US" dirty="0" smtClean="0"/>
          </a:p>
          <a:p>
            <a:endParaRPr lang="en-US" sz="1100" i="1"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DEB8D1-5191-4B02-BC99-2A13DD026457}" type="slidenum">
              <a:rPr lang="en-US" smtClean="0"/>
              <a:pPr>
                <a:defRPr/>
              </a:pPr>
              <a:t>12</a:t>
            </a:fld>
            <a:endParaRPr lang="en-US" dirty="0"/>
          </a:p>
        </p:txBody>
      </p:sp>
    </p:spTree>
    <p:extLst>
      <p:ext uri="{BB962C8B-B14F-4D97-AF65-F5344CB8AC3E}">
        <p14:creationId xmlns:p14="http://schemas.microsoft.com/office/powerpoint/2010/main" val="276051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457200" y="4272196"/>
            <a:ext cx="6172200" cy="4347148"/>
          </a:xfrm>
          <a:noFill/>
        </p:spPr>
        <p:txBody>
          <a:bodyPr wrap="square" numCol="1" anchor="t" anchorCtr="0" compatLnSpc="1">
            <a:prstTxWarp prst="textNoShape">
              <a:avLst/>
            </a:prstTxWarp>
            <a:normAutofit fontScale="85000" lnSpcReduction="20000"/>
          </a:bodyPr>
          <a:lstStyle/>
          <a:p>
            <a:r>
              <a:rPr lang="en-US" b="1" dirty="0" smtClean="0">
                <a:latin typeface="Arial" pitchFamily="34" charset="0"/>
                <a:cs typeface="Arial" pitchFamily="34" charset="0"/>
              </a:rPr>
              <a:t>Slide 13</a:t>
            </a:r>
          </a:p>
          <a:p>
            <a:endParaRPr lang="en-US" dirty="0" smtClean="0">
              <a:latin typeface="Arial" pitchFamily="34" charset="0"/>
              <a:cs typeface="Arial" pitchFamily="34" charset="0"/>
            </a:endParaRPr>
          </a:p>
          <a:p>
            <a:pPr defTabSz="897301" eaLnBrk="1" fontAlgn="auto" hangingPunct="1">
              <a:spcBef>
                <a:spcPts val="0"/>
              </a:spcBef>
              <a:spcAft>
                <a:spcPts val="0"/>
              </a:spcAft>
              <a:defRPr/>
            </a:pPr>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Reference Dec 2013 Leaders Guide to Unit training, paragraph </a:t>
            </a:r>
            <a:r>
              <a:rPr lang="en-US" dirty="0" smtClean="0">
                <a:latin typeface="Arial" pitchFamily="34" charset="0"/>
                <a:cs typeface="Arial" pitchFamily="34" charset="0"/>
              </a:rPr>
              <a:t>2-29. </a:t>
            </a:r>
          </a:p>
          <a:p>
            <a:r>
              <a:rPr lang="en-US" dirty="0" smtClean="0">
                <a:latin typeface="Arial" pitchFamily="34" charset="0"/>
                <a:cs typeface="Arial" pitchFamily="34" charset="0"/>
              </a:rPr>
              <a:t>1.  For the </a:t>
            </a:r>
            <a:r>
              <a:rPr lang="en-US" b="1" dirty="0" smtClean="0">
                <a:latin typeface="Arial" pitchFamily="34" charset="0"/>
                <a:cs typeface="Arial" pitchFamily="34" charset="0"/>
              </a:rPr>
              <a:t>current assessment, the commander, using bottom-up feedback from subordinates, personal experience and observations, inspection results, and other inputs makes an assessment [T (Trained), P (Needs Practice), or U (Untrained)] of each of the proposed KCTs. This gives the commander a sense of where the unit stands with regard to current training readiness. It also gives him a sensing of the effort, time and resources it will take to get the unit to a “T” assessment at the end of the planning horizon.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2. </a:t>
            </a:r>
            <a:r>
              <a:rPr lang="en-US" baseline="0" dirty="0" smtClean="0">
                <a:latin typeface="Arial" pitchFamily="34" charset="0"/>
                <a:cs typeface="Arial" pitchFamily="34" charset="0"/>
              </a:rPr>
              <a:t> P</a:t>
            </a:r>
            <a:r>
              <a:rPr lang="en-US" dirty="0" smtClean="0"/>
              <a:t>aragraph </a:t>
            </a:r>
            <a:r>
              <a:rPr lang="en-US" dirty="0" smtClean="0">
                <a:latin typeface="Arial" pitchFamily="34" charset="0"/>
                <a:cs typeface="Arial" pitchFamily="34" charset="0"/>
              </a:rPr>
              <a:t>2-30. The </a:t>
            </a:r>
            <a:r>
              <a:rPr lang="en-US" b="1" dirty="0" smtClean="0">
                <a:latin typeface="Arial" pitchFamily="34" charset="0"/>
                <a:cs typeface="Arial" pitchFamily="34" charset="0"/>
              </a:rPr>
              <a:t>projected assessment is the commander’s “best guess” at the T-P-U rating of the KCTs when training is anticipated to begin and at various point along the planning horizon. Proficiency in the KCTs may be significantly different now than at the start of training. Weeks and months may separate the training readiness of the KCTs in that time. Keeping in mind that at this point in mission analysis, the KCTs have not yet been approved by the higher commander. Once the KCTs are approved in the Commanders’ Dialogue, the projected assessment of the KCTs represents a bench mark for the further development of a Course of Action (COA). </a:t>
            </a:r>
          </a:p>
          <a:p>
            <a:endParaRPr lang="en-US" b="1" dirty="0" smtClean="0">
              <a:latin typeface="Arial" pitchFamily="34" charset="0"/>
              <a:cs typeface="Arial" pitchFamily="34" charset="0"/>
            </a:endParaRPr>
          </a:p>
          <a:p>
            <a:r>
              <a:rPr lang="en-US" dirty="0" smtClean="0">
                <a:latin typeface="Arial" pitchFamily="34" charset="0"/>
                <a:cs typeface="Arial" pitchFamily="34" charset="0"/>
              </a:rPr>
              <a:t>3.  </a:t>
            </a:r>
            <a:r>
              <a:rPr lang="en-US" baseline="0" dirty="0" smtClean="0">
                <a:latin typeface="Arial" pitchFamily="34" charset="0"/>
                <a:cs typeface="Arial" pitchFamily="34" charset="0"/>
              </a:rPr>
              <a:t>P</a:t>
            </a:r>
            <a:r>
              <a:rPr lang="en-US" dirty="0" smtClean="0"/>
              <a:t>aragraph </a:t>
            </a:r>
            <a:r>
              <a:rPr lang="en-US" dirty="0" smtClean="0">
                <a:latin typeface="Arial" pitchFamily="34" charset="0"/>
                <a:cs typeface="Arial" pitchFamily="34" charset="0"/>
              </a:rPr>
              <a:t>2-32. After identifying, analyzing and assessing the proposed KCTs, commanders determine the availability of scarce or unique training resources required to train the KCTs to a “T” assessment. An excellent source for this information can be found in CATS. In the CATS report (the Combined Report on ATN, or the AC or RC report for a Task Selection (TS) on DTMS) generalized figures are provided for equipment, classes of supply, etc that support specific training events. These figures provide a starting point to apply the realities of the local, home station training environment.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4.  </a:t>
            </a:r>
            <a:r>
              <a:rPr lang="en-US" baseline="0" dirty="0" smtClean="0">
                <a:latin typeface="Arial" pitchFamily="34" charset="0"/>
                <a:cs typeface="Arial" pitchFamily="34" charset="0"/>
              </a:rPr>
              <a:t>P</a:t>
            </a:r>
            <a:r>
              <a:rPr lang="en-US" dirty="0" smtClean="0"/>
              <a:t>aragraph </a:t>
            </a:r>
            <a:r>
              <a:rPr lang="en-US" dirty="0" smtClean="0">
                <a:latin typeface="Arial" pitchFamily="34" charset="0"/>
                <a:cs typeface="Arial" pitchFamily="34" charset="0"/>
              </a:rPr>
              <a:t>2-34. Training risk is not a consideration of personnel safety, but determining the risk in not having sufficient training time, or not having the unique or scarce resources necessary to achieve KCT proficiency. Identifying these “show stoppers” during mission analysis is important because it represents potentially significant road blocks to accomplishing mission proficiency. </a:t>
            </a:r>
          </a:p>
        </p:txBody>
      </p:sp>
      <p:sp>
        <p:nvSpPr>
          <p:cNvPr id="4" name="Slide Number Placeholder 3"/>
          <p:cNvSpPr>
            <a:spLocks noGrp="1"/>
          </p:cNvSpPr>
          <p:nvPr>
            <p:ph type="sldNum" sz="quarter" idx="5"/>
          </p:nvPr>
        </p:nvSpPr>
        <p:spPr/>
        <p:txBody>
          <a:bodyPr/>
          <a:lstStyle/>
          <a:p>
            <a:pPr>
              <a:defRPr/>
            </a:pPr>
            <a:fld id="{CF1B1522-1041-4048-8E99-B3F7792E2490}" type="slidenum">
              <a:rPr lang="en-US" smtClean="0"/>
              <a:pPr>
                <a:defRPr/>
              </a:pPr>
              <a:t>13</a:t>
            </a:fld>
            <a:endParaRPr lang="en-US" dirty="0"/>
          </a:p>
        </p:txBody>
      </p:sp>
    </p:spTree>
    <p:extLst>
      <p:ext uri="{BB962C8B-B14F-4D97-AF65-F5344CB8AC3E}">
        <p14:creationId xmlns:p14="http://schemas.microsoft.com/office/powerpoint/2010/main" val="2269366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14.</a:t>
            </a:r>
          </a:p>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a:t>
            </a:r>
            <a:r>
              <a:rPr lang="en-US" b="1" dirty="0" smtClean="0"/>
              <a:t> </a:t>
            </a:r>
            <a:r>
              <a:rPr lang="en-US" u="sng" dirty="0" smtClean="0"/>
              <a:t>Identifying the Operational Environment (OE)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14</a:t>
            </a:fld>
            <a:endParaRPr lang="en-US" dirty="0"/>
          </a:p>
        </p:txBody>
      </p:sp>
    </p:spTree>
    <p:extLst>
      <p:ext uri="{BB962C8B-B14F-4D97-AF65-F5344CB8AC3E}">
        <p14:creationId xmlns:p14="http://schemas.microsoft.com/office/powerpoint/2010/main" val="117709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b="1" dirty="0" smtClean="0">
                <a:latin typeface="Arial" pitchFamily="34" charset="0"/>
                <a:cs typeface="Arial" pitchFamily="34" charset="0"/>
              </a:rPr>
              <a:t>Slide 15.</a:t>
            </a:r>
          </a:p>
          <a:p>
            <a:pPr>
              <a:defRPr/>
            </a:pPr>
            <a:endParaRPr lang="en-US" dirty="0" smtClean="0">
              <a:latin typeface="Arial" pitchFamily="34" charset="0"/>
              <a:cs typeface="Arial" pitchFamily="34" charset="0"/>
            </a:endParaRPr>
          </a:p>
          <a:p>
            <a:pPr defTabSz="897301" eaLnBrk="1" fontAlgn="auto" hangingPunct="1">
              <a:spcBef>
                <a:spcPts val="0"/>
              </a:spcBef>
              <a:spcAft>
                <a:spcPts val="0"/>
              </a:spcAft>
              <a:defRPr/>
            </a:pPr>
            <a:r>
              <a:rPr lang="en-US" b="1" dirty="0" smtClean="0"/>
              <a:t>NOTE.</a:t>
            </a:r>
            <a:r>
              <a:rPr lang="en-US" dirty="0" smtClean="0"/>
              <a:t> </a:t>
            </a:r>
            <a:r>
              <a:rPr lang="en-US" u="sng" dirty="0" smtClean="0"/>
              <a:t>The following information is the TLP a summary for instructor preparation purposes. </a:t>
            </a:r>
            <a:endParaRPr lang="en-US" dirty="0" smtClean="0"/>
          </a:p>
          <a:p>
            <a:pPr>
              <a:defRPr/>
            </a:pPr>
            <a:r>
              <a:rPr lang="en-US" dirty="0" smtClean="0">
                <a:latin typeface="Arial" pitchFamily="34" charset="0"/>
                <a:cs typeface="Arial" pitchFamily="34" charset="0"/>
              </a:rPr>
              <a:t>Reference. TC 7-101, Exercise Design Chapter 3.</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Para. 3-1. An OE is the complete set of conditions, circumstances, and influences that affect the decisions of the unit commander and the deployment and employment of military forces, as well as other instruments of national power. It encompasses all the variables that affect where Soldiers will train or fight.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Para. 3-2. The OE represented in a training event must be appropriate for the training objectives. What constitutes a realistic and relevant OE for a particular training event depends on how much the unit knows about where it can expect to be deployed. On the one hand, the unit may know the specific area of operations (AO) where it will deploy or be able to anticipate such a specific deployment. In that case, the goal should be to create training conditions that replicate as closely as possible the actual conditions of the specific OE associated with that AO. On the other hand, the unit may need to train to accomplish its core capabilities in any of a number of possible OEs. In that case, it is appropriate to design an OE that represents a composite of the types of conditions that might exist in a number of actual OEs in which the unit might find itself involved in full spectrum operations. </a:t>
            </a:r>
            <a:endParaRPr lang="en-US"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15</a:t>
            </a:fld>
            <a:endParaRPr lang="en-US" dirty="0"/>
          </a:p>
        </p:txBody>
      </p:sp>
    </p:spTree>
    <p:extLst>
      <p:ext uri="{BB962C8B-B14F-4D97-AF65-F5344CB8AC3E}">
        <p14:creationId xmlns:p14="http://schemas.microsoft.com/office/powerpoint/2010/main" val="4076906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16.</a:t>
            </a:r>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16</a:t>
            </a:fld>
            <a:endParaRPr lang="en-US" dirty="0"/>
          </a:p>
        </p:txBody>
      </p:sp>
    </p:spTree>
    <p:extLst>
      <p:ext uri="{BB962C8B-B14F-4D97-AF65-F5344CB8AC3E}">
        <p14:creationId xmlns:p14="http://schemas.microsoft.com/office/powerpoint/2010/main" val="325014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231762" indent="-231762"/>
            <a:r>
              <a:rPr lang="en-US" sz="2800" b="1" dirty="0" smtClean="0"/>
              <a:t>Slide 17.</a:t>
            </a:r>
          </a:p>
          <a:p>
            <a:pPr marL="231762" indent="-231762"/>
            <a:endParaRPr lang="en-US" sz="2800" dirty="0" smtClean="0"/>
          </a:p>
          <a:p>
            <a:pPr marL="231762" indent="-231762" defTabSz="897301" eaLnBrk="1" fontAlgn="auto" hangingPunct="1">
              <a:spcBef>
                <a:spcPts val="0"/>
              </a:spcBef>
              <a:spcAft>
                <a:spcPts val="0"/>
              </a:spcAft>
              <a:defRPr/>
            </a:pPr>
            <a:r>
              <a:rPr lang="en-US" sz="3100" b="1" dirty="0" smtClean="0"/>
              <a:t>NOTE.</a:t>
            </a:r>
            <a:r>
              <a:rPr lang="en-US" sz="3100" dirty="0" smtClean="0"/>
              <a:t> </a:t>
            </a:r>
            <a:r>
              <a:rPr lang="en-US" sz="3100" u="sng" dirty="0" smtClean="0"/>
              <a:t>The following information is the TLP a summary for instructor preparation purposes. </a:t>
            </a:r>
            <a:endParaRPr lang="en-US" sz="3100" b="1" dirty="0" smtClean="0"/>
          </a:p>
          <a:p>
            <a:pPr marL="231762" indent="-231762" defTabSz="897301" eaLnBrk="1" fontAlgn="auto" hangingPunct="1">
              <a:spcBef>
                <a:spcPts val="0"/>
              </a:spcBef>
              <a:spcAft>
                <a:spcPts val="0"/>
              </a:spcAft>
              <a:defRPr/>
            </a:pPr>
            <a:r>
              <a:rPr lang="en-US" sz="2800" dirty="0" smtClean="0"/>
              <a:t>1.  Start identifying resources that are </a:t>
            </a:r>
            <a:r>
              <a:rPr lang="en-US" sz="3100" b="1" dirty="0" smtClean="0">
                <a:latin typeface="Arial" pitchFamily="34" charset="0"/>
                <a:cs typeface="Arial" pitchFamily="34" charset="0"/>
              </a:rPr>
              <a:t>described in the higher unit order</a:t>
            </a:r>
          </a:p>
          <a:p>
            <a:pPr marL="231762" indent="-231762"/>
            <a:r>
              <a:rPr lang="en-US" sz="2800" dirty="0" smtClean="0"/>
              <a:t>Critical to achieving KCT proficiency. Typically unique or scarce resources are those not readily available, or difficult to secure.</a:t>
            </a:r>
            <a:endParaRPr lang="en-US" sz="1100" dirty="0" smtClean="0"/>
          </a:p>
          <a:p>
            <a:pPr>
              <a:buFont typeface="Arial" charset="0"/>
              <a:buNone/>
            </a:pPr>
            <a:r>
              <a:rPr lang="en-US" sz="2800" dirty="0" smtClean="0"/>
              <a:t>2.  Categories of unique/scarce training resources:</a:t>
            </a:r>
            <a:endParaRPr lang="en-US" sz="1100" dirty="0" smtClean="0"/>
          </a:p>
          <a:p>
            <a:pPr marL="953382" lvl="1" indent="-504732">
              <a:buFont typeface="+mj-lt"/>
              <a:buAutoNum type="alphaLcPeriod"/>
            </a:pPr>
            <a:r>
              <a:rPr lang="en-US" sz="2800" dirty="0" smtClean="0"/>
              <a:t> Not on home station</a:t>
            </a:r>
          </a:p>
          <a:p>
            <a:pPr marL="953382" lvl="1" indent="-504732">
              <a:buFont typeface="+mj-lt"/>
              <a:buAutoNum type="alphaLcPeriod"/>
            </a:pPr>
            <a:r>
              <a:rPr lang="en-US" sz="2800" dirty="0" smtClean="0"/>
              <a:t> Not easy to obtain (schedule)</a:t>
            </a:r>
          </a:p>
          <a:p>
            <a:pPr marL="953382" lvl="1" indent="-504732">
              <a:buFont typeface="+mj-lt"/>
              <a:buAutoNum type="alphaLcPeriod"/>
            </a:pPr>
            <a:r>
              <a:rPr lang="en-US" sz="2800" dirty="0" smtClean="0"/>
              <a:t> Special ranges and facilities</a:t>
            </a:r>
            <a:endParaRPr lang="en-US" sz="1100" dirty="0" smtClean="0"/>
          </a:p>
          <a:p>
            <a:pPr marL="231762" indent="-231762"/>
            <a:r>
              <a:rPr lang="en-US" sz="2800" dirty="0" smtClean="0"/>
              <a:t>3.  Does not include normal classes of supply</a:t>
            </a:r>
            <a:r>
              <a:rPr lang="en-US" dirty="0" smtClean="0"/>
              <a:t> - assuming these are readily available and ordering/scheduling is done in time for training to begin. These will be accounted for as the unit identifies and plans individual training events.</a:t>
            </a: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17</a:t>
            </a:fld>
            <a:endParaRPr lang="en-US" dirty="0"/>
          </a:p>
        </p:txBody>
      </p:sp>
    </p:spTree>
    <p:extLst>
      <p:ext uri="{BB962C8B-B14F-4D97-AF65-F5344CB8AC3E}">
        <p14:creationId xmlns:p14="http://schemas.microsoft.com/office/powerpoint/2010/main" val="368068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18.</a:t>
            </a:r>
          </a:p>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Identifying the Planning Horizon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18</a:t>
            </a:fld>
            <a:endParaRPr lang="en-US" dirty="0"/>
          </a:p>
        </p:txBody>
      </p:sp>
    </p:spTree>
    <p:extLst>
      <p:ext uri="{BB962C8B-B14F-4D97-AF65-F5344CB8AC3E}">
        <p14:creationId xmlns:p14="http://schemas.microsoft.com/office/powerpoint/2010/main" val="263369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en-US" b="1" dirty="0" smtClean="0">
                <a:latin typeface="Arial" pitchFamily="34" charset="0"/>
                <a:cs typeface="Arial" pitchFamily="34" charset="0"/>
              </a:rPr>
              <a:t>Slide 19.</a:t>
            </a:r>
          </a:p>
          <a:p>
            <a:endParaRPr lang="en-US" b="1" dirty="0" smtClean="0">
              <a:latin typeface="Arial"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b="1" dirty="0" smtClean="0"/>
              <a:t>1. Lay-out the Planning Horizon </a:t>
            </a:r>
            <a:r>
              <a:rPr lang="en-US" dirty="0" smtClean="0"/>
              <a:t>Reference Dec 2013 Leaders Guide to Unit training, paragraph 3-6. Understanding the planning horizon is extremely important as planning begins. Once planners begin to apply the actual days available to train a COA, it will become evident that time is the greatest restricting factor when it comes to planning unit training. Planners have to contend with installation/command time management cycles, resource and facilities constraints, limited classes of supply, etc. Additionally, the unit will have to compete with other units on the installation, all vying for the same limited resources. A simple calendar format depicting the planning horizon is an excellent starting point to begin this process. The CATS planning tool in DTMS can help visualize the planning horizon across time. </a:t>
            </a:r>
            <a:endParaRPr lang="en-US" b="0" dirty="0" smtClean="0">
              <a:solidFill>
                <a:schemeClr val="bg1"/>
              </a:solidFill>
            </a:endParaRPr>
          </a:p>
          <a:p>
            <a:r>
              <a:rPr lang="en-US" b="1" dirty="0" smtClean="0">
                <a:latin typeface="Arial" pitchFamily="34" charset="0"/>
                <a:cs typeface="Arial" pitchFamily="34" charset="0"/>
              </a:rPr>
              <a:t>2. Planning Horizon </a:t>
            </a:r>
            <a:r>
              <a:rPr lang="en-US" dirty="0" smtClean="0">
                <a:latin typeface="Arial" pitchFamily="34" charset="0"/>
                <a:cs typeface="Arial" pitchFamily="34" charset="0"/>
              </a:rPr>
              <a:t>(the time available to train (i.e., ARFORGEN cycle, or as directed by the commander) </a:t>
            </a:r>
          </a:p>
          <a:p>
            <a:pPr>
              <a:buFont typeface="Arial" pitchFamily="34" charset="0"/>
              <a:buChar char="•"/>
            </a:pPr>
            <a:endParaRPr lang="en-US" sz="800" dirty="0" smtClean="0">
              <a:latin typeface="Arial" pitchFamily="34" charset="0"/>
              <a:cs typeface="Arial" pitchFamily="34" charset="0"/>
            </a:endParaRPr>
          </a:p>
          <a:p>
            <a:pPr marL="672976" lvl="1" indent="-224325">
              <a:buFont typeface="+mj-lt"/>
              <a:buAutoNum type="alphaLcPeriod"/>
            </a:pPr>
            <a:r>
              <a:rPr lang="en-US" dirty="0" smtClean="0">
                <a:latin typeface="Arial" pitchFamily="34" charset="0"/>
                <a:cs typeface="Arial" pitchFamily="34" charset="0"/>
              </a:rPr>
              <a:t>An ARFORGEN unit’s generic planning horizon is outlined by type-unit in it’s ARFORGEN Training Template (available on ATN) </a:t>
            </a:r>
          </a:p>
          <a:p>
            <a:pPr marL="672976" lvl="1" indent="-224325" algn="just">
              <a:buFont typeface="+mj-lt"/>
              <a:buAutoNum type="alphaLcPeriod"/>
            </a:pPr>
            <a:endParaRPr lang="en-US" b="1" dirty="0" smtClean="0">
              <a:solidFill>
                <a:schemeClr val="bg1"/>
              </a:solidFill>
            </a:endParaRPr>
          </a:p>
          <a:p>
            <a:pPr marL="672976" lvl="1" indent="-224325" algn="just">
              <a:buFont typeface="+mj-lt"/>
              <a:buAutoNum type="alphaLcPeriod"/>
            </a:pPr>
            <a:r>
              <a:rPr lang="en-US" b="0" dirty="0" smtClean="0">
                <a:solidFill>
                  <a:schemeClr val="bg1"/>
                </a:solidFill>
              </a:rPr>
              <a:t> In ARFORGEN unit’s the time to train is dictated by the Army’s standardized ARFORGEN time cycle </a:t>
            </a:r>
          </a:p>
          <a:p>
            <a:pPr marL="672976" lvl="1" indent="-224325" algn="just">
              <a:buFont typeface="+mj-lt"/>
              <a:buAutoNum type="alphaLcPeriod"/>
            </a:pPr>
            <a:endParaRPr lang="en-US" b="0" dirty="0" smtClean="0">
              <a:solidFill>
                <a:schemeClr val="bg1"/>
              </a:solidFill>
            </a:endParaRPr>
          </a:p>
          <a:p>
            <a:pPr marL="672976" lvl="1" indent="-224325" algn="just">
              <a:buFont typeface="+mj-lt"/>
              <a:buAutoNum type="alphaLcPeriod"/>
            </a:pPr>
            <a:r>
              <a:rPr lang="en-US" b="0" dirty="0" smtClean="0">
                <a:solidFill>
                  <a:schemeClr val="bg1"/>
                </a:solidFill>
              </a:rPr>
              <a:t> In Non-ARFORGEN units the commander determines when he would like the unit to be proficient in the selected KCTs</a:t>
            </a:r>
          </a:p>
          <a:p>
            <a:pPr algn="just">
              <a:buFont typeface="Arial" pitchFamily="34" charset="0"/>
              <a:buChar char="•"/>
            </a:pPr>
            <a:endParaRPr lang="en-US" b="0" dirty="0" smtClean="0">
              <a:solidFill>
                <a:schemeClr val="bg1"/>
              </a:solidFill>
            </a:endParaRPr>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19</a:t>
            </a:fld>
            <a:endParaRPr lang="en-US" dirty="0"/>
          </a:p>
        </p:txBody>
      </p:sp>
    </p:spTree>
    <p:extLst>
      <p:ext uri="{BB962C8B-B14F-4D97-AF65-F5344CB8AC3E}">
        <p14:creationId xmlns:p14="http://schemas.microsoft.com/office/powerpoint/2010/main" val="309397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1" dirty="0" smtClean="0">
                <a:latin typeface="Arial" pitchFamily="34" charset="0"/>
                <a:cs typeface="Arial" pitchFamily="34" charset="0"/>
              </a:rPr>
              <a:t>Slide 2. </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NOTE FOR INSTRUCTOR/FACILITATOR</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The information contained in this class comes out of a TWO day MTT Course compressed into a two hour class.</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You can prepare by login into:</a:t>
            </a:r>
          </a:p>
          <a:p>
            <a:pPr defTabSz="914350">
              <a:defRPr/>
            </a:pPr>
            <a:endParaRPr lang="en-US" b="1" dirty="0" smtClean="0">
              <a:latin typeface="Arial" pitchFamily="34" charset="0"/>
              <a:cs typeface="Arial" pitchFamily="34" charset="0"/>
            </a:endParaRPr>
          </a:p>
          <a:p>
            <a:pPr defTabSz="914350">
              <a:defRPr/>
            </a:pPr>
            <a:r>
              <a:rPr lang="en-US" b="1" dirty="0" smtClean="0">
                <a:latin typeface="Arial" pitchFamily="34" charset="0"/>
                <a:cs typeface="Arial" pitchFamily="34" charset="0"/>
              </a:rPr>
              <a:t>UTM Tutorial for Company and Below Training:</a:t>
            </a:r>
          </a:p>
          <a:p>
            <a:pPr defTabSz="914350">
              <a:defRPr/>
            </a:pPr>
            <a:endParaRPr lang="en-US" b="1" u="sng" dirty="0" smtClean="0">
              <a:latin typeface="Arial" pitchFamily="34" charset="0"/>
              <a:cs typeface="Arial" pitchFamily="34" charset="0"/>
            </a:endParaRPr>
          </a:p>
          <a:p>
            <a:pPr defTabSz="914350">
              <a:defRPr/>
            </a:pPr>
            <a:r>
              <a:rPr lang="en-US" dirty="0" smtClean="0">
                <a:hlinkClick r:id="rId3"/>
              </a:rPr>
              <a:t>https://atn.army.mil/dsp_template.aspx?dpID=461</a:t>
            </a:r>
            <a:endParaRPr lang="en-US" dirty="0" smtClean="0"/>
          </a:p>
          <a:p>
            <a:pPr defTabSz="914350">
              <a:defRPr/>
            </a:pPr>
            <a:endParaRPr lang="en-US" b="1" u="sng"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2</a:t>
            </a:fld>
            <a:endParaRPr lang="en-US" dirty="0"/>
          </a:p>
        </p:txBody>
      </p:sp>
    </p:spTree>
    <p:extLst>
      <p:ext uri="{BB962C8B-B14F-4D97-AF65-F5344CB8AC3E}">
        <p14:creationId xmlns:p14="http://schemas.microsoft.com/office/powerpoint/2010/main" val="1091663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20.</a:t>
            </a:r>
          </a:p>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Identifying training risks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20</a:t>
            </a:fld>
            <a:endParaRPr lang="en-US" dirty="0"/>
          </a:p>
        </p:txBody>
      </p:sp>
    </p:spTree>
    <p:extLst>
      <p:ext uri="{BB962C8B-B14F-4D97-AF65-F5344CB8AC3E}">
        <p14:creationId xmlns:p14="http://schemas.microsoft.com/office/powerpoint/2010/main" val="248574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21.</a:t>
            </a:r>
          </a:p>
          <a:p>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dirty="0" smtClean="0"/>
          </a:p>
          <a:p>
            <a:pPr defTabSz="897301" eaLnBrk="1" fontAlgn="auto" hangingPunct="1">
              <a:spcBef>
                <a:spcPts val="0"/>
              </a:spcBef>
              <a:spcAft>
                <a:spcPts val="0"/>
              </a:spcAft>
              <a:defRPr/>
            </a:pPr>
            <a:r>
              <a:rPr lang="en-US" b="1" dirty="0" smtClean="0"/>
              <a:t>Determine Training Risk. </a:t>
            </a:r>
            <a:r>
              <a:rPr lang="en-US" dirty="0" smtClean="0"/>
              <a:t>Reference. 2013 Leaders Guide to Unit Training Management, paragraph 2-34. Training risk is not a consideration of personnel safety, but determining the risk in not having sufficient training time, or not having the unique or scarce resources necessary to achieve KCT proficiency. Identifying these “show stoppers” during mission analysis is important because it represents potentially significant road blocks to accomplishing mission proficiency. </a:t>
            </a:r>
          </a:p>
        </p:txBody>
      </p:sp>
      <p:sp>
        <p:nvSpPr>
          <p:cNvPr id="4" name="Slide Number Placeholder 3"/>
          <p:cNvSpPr>
            <a:spLocks noGrp="1"/>
          </p:cNvSpPr>
          <p:nvPr>
            <p:ph type="sldNum" sz="quarter" idx="10"/>
          </p:nvPr>
        </p:nvSpPr>
        <p:spPr/>
        <p:txBody>
          <a:bodyPr/>
          <a:lstStyle/>
          <a:p>
            <a:fld id="{253A022C-C33B-4634-AAAC-7325058A5087}" type="slidenum">
              <a:rPr lang="en-US" smtClean="0"/>
              <a:pPr/>
              <a:t>21</a:t>
            </a:fld>
            <a:endParaRPr lang="en-US" dirty="0"/>
          </a:p>
        </p:txBody>
      </p:sp>
    </p:spTree>
    <p:extLst>
      <p:ext uri="{BB962C8B-B14F-4D97-AF65-F5344CB8AC3E}">
        <p14:creationId xmlns:p14="http://schemas.microsoft.com/office/powerpoint/2010/main" val="365800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22</a:t>
            </a:r>
            <a:r>
              <a:rPr lang="en-US" dirty="0" smtClean="0"/>
              <a:t>.</a:t>
            </a:r>
          </a:p>
          <a:p>
            <a:endParaRPr lang="en-US"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Unit restated mission using the CDR’s Dialogue.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22</a:t>
            </a:fld>
            <a:endParaRPr lang="en-US" dirty="0"/>
          </a:p>
        </p:txBody>
      </p:sp>
    </p:spTree>
    <p:extLst>
      <p:ext uri="{BB962C8B-B14F-4D97-AF65-F5344CB8AC3E}">
        <p14:creationId xmlns:p14="http://schemas.microsoft.com/office/powerpoint/2010/main" val="1834627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700" b="1" dirty="0" smtClean="0"/>
              <a:t>Slide 23.</a:t>
            </a:r>
          </a:p>
          <a:p>
            <a:endParaRPr lang="en-US" sz="2700" b="1" dirty="0" smtClean="0"/>
          </a:p>
          <a:p>
            <a:r>
              <a:rPr lang="en-US" sz="2700" b="1" dirty="0" smtClean="0"/>
              <a:t>NOTE.</a:t>
            </a:r>
            <a:r>
              <a:rPr lang="en-US" sz="2700" dirty="0" smtClean="0"/>
              <a:t> </a:t>
            </a:r>
            <a:r>
              <a:rPr lang="en-US" sz="2700" u="sng" dirty="0" smtClean="0"/>
              <a:t>The following information is the TLP a summary for instructor preparation purposes.</a:t>
            </a:r>
            <a:endParaRPr lang="en-US" sz="2700" dirty="0" smtClean="0">
              <a:solidFill>
                <a:schemeClr val="bg1"/>
              </a:solidFill>
              <a:latin typeface="Arial" pitchFamily="34" charset="0"/>
              <a:cs typeface="Arial" pitchFamily="34" charset="0"/>
            </a:endParaRPr>
          </a:p>
          <a:p>
            <a:pPr marL="172918" indent="-172918"/>
            <a:r>
              <a:rPr lang="en-US" sz="2700" dirty="0" smtClean="0"/>
              <a:t>Unit restated mission using the Commanders’ Reference. 2013 Leaders Guide to Unit Training Management, </a:t>
            </a:r>
          </a:p>
          <a:p>
            <a:pPr marL="172918" indent="-172918"/>
            <a:r>
              <a:rPr lang="en-US" sz="2700" dirty="0" smtClean="0"/>
              <a:t>1. Paragraph </a:t>
            </a:r>
            <a:r>
              <a:rPr lang="en-US" dirty="0" smtClean="0"/>
              <a:t>2-37. The Commanders’ Dialogue is the back-brief and discussion of the results of mission analysis to the higher commander. It is the briefing in which the two commanders agree to the tasks the unit will train to meet mission requirements. </a:t>
            </a:r>
            <a:r>
              <a:rPr lang="en-US" b="1" dirty="0" smtClean="0"/>
              <a:t>At the conclusion of this briefing, the higher commander approves or modifies the proposed KCTs. </a:t>
            </a:r>
            <a:r>
              <a:rPr lang="en-US" dirty="0" smtClean="0"/>
              <a:t>Specifically, the two commanders discuss: </a:t>
            </a:r>
            <a:endParaRPr lang="en-US" sz="2700" dirty="0" smtClean="0">
              <a:solidFill>
                <a:schemeClr val="bg1"/>
              </a:solidFill>
              <a:latin typeface="Arial" pitchFamily="34" charset="0"/>
              <a:cs typeface="Arial" pitchFamily="34" charset="0"/>
            </a:endParaRPr>
          </a:p>
          <a:p>
            <a:pPr marL="897301" lvl="1" indent="-448650">
              <a:buFont typeface="+mj-lt"/>
              <a:buAutoNum type="arabicPeriod"/>
            </a:pPr>
            <a:r>
              <a:rPr lang="en-US" sz="2000" dirty="0" smtClean="0">
                <a:solidFill>
                  <a:srgbClr val="FFFF00"/>
                </a:solidFill>
                <a:latin typeface="Arial" pitchFamily="34" charset="0"/>
                <a:cs typeface="Arial" pitchFamily="34" charset="0"/>
              </a:rPr>
              <a:t>  Proposed KCTs</a:t>
            </a:r>
          </a:p>
          <a:p>
            <a:pPr marL="897301" lvl="1" indent="-448650">
              <a:buFont typeface="+mj-lt"/>
              <a:buAutoNum type="arabicPeriod"/>
            </a:pPr>
            <a:r>
              <a:rPr lang="en-US" sz="2000" dirty="0" smtClean="0">
                <a:solidFill>
                  <a:srgbClr val="FFFF00"/>
                </a:solidFill>
                <a:latin typeface="Arial" pitchFamily="34" charset="0"/>
                <a:cs typeface="Arial" pitchFamily="34" charset="0"/>
              </a:rPr>
              <a:t>  Current &amp; future KCT assessments</a:t>
            </a:r>
          </a:p>
          <a:p>
            <a:pPr marL="897301" lvl="1" indent="-448650">
              <a:buFont typeface="+mj-lt"/>
              <a:buAutoNum type="arabicPeriod"/>
            </a:pPr>
            <a:r>
              <a:rPr lang="en-US" sz="2000" dirty="0" smtClean="0">
                <a:solidFill>
                  <a:srgbClr val="FFFF00"/>
                </a:solidFill>
                <a:latin typeface="Arial" pitchFamily="34" charset="0"/>
                <a:cs typeface="Arial" pitchFamily="34" charset="0"/>
              </a:rPr>
              <a:t>  Review planning horizon (time available to train)</a:t>
            </a:r>
          </a:p>
          <a:p>
            <a:pPr marL="897301" lvl="1" indent="-448650">
              <a:buFont typeface="+mj-lt"/>
              <a:buAutoNum type="arabicPeriod"/>
            </a:pPr>
            <a:r>
              <a:rPr lang="en-US" sz="2000" dirty="0" smtClean="0">
                <a:solidFill>
                  <a:srgbClr val="FFFF00"/>
                </a:solidFill>
                <a:latin typeface="Arial" pitchFamily="34" charset="0"/>
                <a:cs typeface="Arial" pitchFamily="34" charset="0"/>
              </a:rPr>
              <a:t>  Operational Environment (OE) to replicate in training</a:t>
            </a:r>
          </a:p>
          <a:p>
            <a:pPr marL="897301" lvl="1" indent="-448650">
              <a:buFont typeface="+mj-lt"/>
              <a:buAutoNum type="arabicPeriod"/>
            </a:pPr>
            <a:r>
              <a:rPr lang="en-US" sz="2000" dirty="0" smtClean="0">
                <a:solidFill>
                  <a:srgbClr val="FFFF00"/>
                </a:solidFill>
                <a:latin typeface="Arial" pitchFamily="34" charset="0"/>
                <a:cs typeface="Arial" pitchFamily="34" charset="0"/>
              </a:rPr>
              <a:t>  Unique, or scarce resources needed to train</a:t>
            </a:r>
          </a:p>
          <a:p>
            <a:pPr marL="897301" lvl="1" indent="-448650">
              <a:buFont typeface="+mj-lt"/>
              <a:buAutoNum type="arabicPeriod"/>
            </a:pPr>
            <a:r>
              <a:rPr lang="en-US" sz="2000" dirty="0" smtClean="0">
                <a:solidFill>
                  <a:srgbClr val="FFFF00"/>
                </a:solidFill>
                <a:latin typeface="Arial" pitchFamily="34" charset="0"/>
                <a:cs typeface="Arial" pitchFamily="34" charset="0"/>
              </a:rPr>
              <a:t>  Potential training risks (not safety risk)</a:t>
            </a:r>
          </a:p>
          <a:p>
            <a:pPr marL="897301" lvl="1" indent="-448650">
              <a:buFont typeface="+mj-lt"/>
              <a:buAutoNum type="arabicPeriod"/>
            </a:pPr>
            <a:r>
              <a:rPr lang="en-US" sz="2000" dirty="0" smtClean="0">
                <a:solidFill>
                  <a:srgbClr val="FFFF00"/>
                </a:solidFill>
                <a:latin typeface="Arial" pitchFamily="34" charset="0"/>
                <a:cs typeface="Arial" pitchFamily="34" charset="0"/>
              </a:rPr>
              <a:t>  Any training readiness issues</a:t>
            </a:r>
          </a:p>
          <a:p>
            <a:pPr lvl="1">
              <a:buFont typeface="Arial" pitchFamily="34" charset="0"/>
              <a:buChar char="•"/>
            </a:pPr>
            <a:endParaRPr lang="en-US" sz="2000" dirty="0" smtClean="0">
              <a:solidFill>
                <a:srgbClr val="FFFF00"/>
              </a:solidFill>
              <a:latin typeface="Arial" pitchFamily="34" charset="0"/>
              <a:cs typeface="Arial" pitchFamily="34" charset="0"/>
            </a:endParaRPr>
          </a:p>
          <a:p>
            <a:pPr marL="448650" lvl="1" defTabSz="897301" eaLnBrk="1" fontAlgn="auto" hangingPunct="1">
              <a:spcBef>
                <a:spcPts val="0"/>
              </a:spcBef>
              <a:spcAft>
                <a:spcPts val="0"/>
              </a:spcAft>
              <a:defRPr/>
            </a:pPr>
            <a:r>
              <a:rPr lang="en-US" sz="2000" b="1" i="1" dirty="0" smtClean="0">
                <a:solidFill>
                  <a:schemeClr val="bg1"/>
                </a:solidFill>
                <a:latin typeface="Arial" pitchFamily="34" charset="0"/>
                <a:cs typeface="Arial" pitchFamily="34" charset="0"/>
              </a:rPr>
              <a:t>Now its time for the unit’s RESTATED MISSION</a:t>
            </a:r>
          </a:p>
          <a:p>
            <a:pPr marL="224325" indent="-224325" defTabSz="897301" eaLnBrk="1" fontAlgn="auto" hangingPunct="1">
              <a:spcBef>
                <a:spcPts val="0"/>
              </a:spcBef>
              <a:spcAft>
                <a:spcPts val="0"/>
              </a:spcAft>
              <a:buFont typeface="Arial" pitchFamily="34" charset="0"/>
              <a:buAutoNum type="arabicPeriod" startAt="2"/>
              <a:defRPr/>
            </a:pPr>
            <a:r>
              <a:rPr lang="en-US" dirty="0" smtClean="0"/>
              <a:t>Paragraph 2-38. The dialogue can often take up to two hours. The majority of the time will focus on the KCTs and identified training risks since those areas will require mutual understanding between the two commanders. Formal dialogues are conducted at the company-level and above. Below company-level, a dialogue occurs between the company commander and platoon leaders, and between platoon leaders and squad leaders. At these levels, the dialogue should cover the same discussion points. </a:t>
            </a:r>
          </a:p>
          <a:p>
            <a:pPr marL="448650" indent="-448650" defTabSz="897301" eaLnBrk="1" fontAlgn="auto" hangingPunct="1">
              <a:spcBef>
                <a:spcPts val="0"/>
              </a:spcBef>
              <a:spcAft>
                <a:spcPts val="0"/>
              </a:spcAft>
              <a:defRPr/>
            </a:pPr>
            <a:r>
              <a:rPr lang="en-US" dirty="0" smtClean="0"/>
              <a:t>3.  Paragraph  2-39. Now that the Commanders’ Dialogue is complete and the unit KCT’s are approved by the higher commander, the next step in the UTM process is to develop a plan to train the unit. </a:t>
            </a:r>
            <a:endParaRPr lang="en-US" sz="2000" dirty="0" smtClean="0">
              <a:solidFill>
                <a:srgbClr val="FFFF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53A022C-C33B-4634-AAAC-7325058A5087}" type="slidenum">
              <a:rPr lang="en-US" smtClean="0"/>
              <a:pPr/>
              <a:t>23</a:t>
            </a:fld>
            <a:endParaRPr lang="en-US" dirty="0"/>
          </a:p>
        </p:txBody>
      </p:sp>
    </p:spTree>
    <p:extLst>
      <p:ext uri="{BB962C8B-B14F-4D97-AF65-F5344CB8AC3E}">
        <p14:creationId xmlns:p14="http://schemas.microsoft.com/office/powerpoint/2010/main" val="38929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b="1" dirty="0" smtClean="0"/>
              <a:t>Slide 24.</a:t>
            </a:r>
          </a:p>
          <a:p>
            <a:endParaRPr lang="en-US" dirty="0" smtClean="0"/>
          </a:p>
          <a:p>
            <a:r>
              <a:rPr lang="en-US" b="1" dirty="0" smtClean="0"/>
              <a:t>NOTE.</a:t>
            </a:r>
            <a:r>
              <a:rPr lang="en-US" dirty="0" smtClean="0"/>
              <a:t> </a:t>
            </a:r>
            <a:r>
              <a:rPr lang="en-US" u="sng" dirty="0" smtClean="0"/>
              <a:t>The following information is the TLP a summary for instructor preparation purposes.</a:t>
            </a:r>
            <a:endParaRPr lang="en-US" dirty="0" smtClean="0">
              <a:solidFill>
                <a:schemeClr val="bg1"/>
              </a:solidFill>
              <a:latin typeface="Arial" pitchFamily="34" charset="0"/>
              <a:cs typeface="Arial" pitchFamily="34" charset="0"/>
            </a:endParaRPr>
          </a:p>
          <a:p>
            <a:pPr marL="172918" indent="-172918" defTabSz="897301" eaLnBrk="1" fontAlgn="auto" hangingPunct="1">
              <a:spcBef>
                <a:spcPts val="0"/>
              </a:spcBef>
              <a:spcAft>
                <a:spcPts val="0"/>
              </a:spcAft>
              <a:defRPr/>
            </a:pPr>
            <a:r>
              <a:rPr lang="en-US" dirty="0" smtClean="0"/>
              <a:t>Unit restated mission using the Commanders’ Reference. 2013 Leaders Guide to Unit Training Management page 58.  Mission. State the unit’s mission – a short description of the, who, what (task), when, where, and why (purpose) that clearly indicates the action to be taken and the reason for doing so (always include the KCTs in the mission statement, as they are the essential tasks to be trained). Seldom specifies the “how” </a:t>
            </a:r>
          </a:p>
          <a:p>
            <a:pPr marL="172918" indent="-172918"/>
            <a:endParaRPr lang="en-US" dirty="0"/>
          </a:p>
        </p:txBody>
      </p:sp>
      <p:sp>
        <p:nvSpPr>
          <p:cNvPr id="4" name="Slide Number Placeholder 3"/>
          <p:cNvSpPr>
            <a:spLocks noGrp="1"/>
          </p:cNvSpPr>
          <p:nvPr>
            <p:ph type="sldNum" sz="quarter" idx="5"/>
          </p:nvPr>
        </p:nvSpPr>
        <p:spPr/>
        <p:txBody>
          <a:bodyPr/>
          <a:lstStyle/>
          <a:p>
            <a:pPr>
              <a:defRPr/>
            </a:pPr>
            <a:fld id="{C38779A9-06ED-4BD4-8C3F-C171EAB9DEBC}" type="slidenum">
              <a:rPr lang="en-US" smtClean="0"/>
              <a:pPr>
                <a:defRPr/>
              </a:pPr>
              <a:t>24</a:t>
            </a:fld>
            <a:endParaRPr lang="en-US" dirty="0"/>
          </a:p>
        </p:txBody>
      </p:sp>
    </p:spTree>
    <p:extLst>
      <p:ext uri="{BB962C8B-B14F-4D97-AF65-F5344CB8AC3E}">
        <p14:creationId xmlns:p14="http://schemas.microsoft.com/office/powerpoint/2010/main" val="2487099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25.</a:t>
            </a:r>
          </a:p>
          <a:p>
            <a:endParaRPr lang="en-US" b="1" dirty="0" smtClean="0"/>
          </a:p>
          <a:p>
            <a:pPr defTabSz="897301" eaLnBrk="1" fontAlgn="auto" hangingPunct="1">
              <a:spcBef>
                <a:spcPts val="0"/>
              </a:spcBef>
              <a:spcAft>
                <a:spcPts val="0"/>
              </a:spcAft>
              <a:defRPr/>
            </a:pPr>
            <a:r>
              <a:rPr lang="en-US" b="1" dirty="0" smtClean="0"/>
              <a:t>NOTE. </a:t>
            </a:r>
            <a:r>
              <a:rPr lang="en-US" dirty="0" smtClean="0"/>
              <a:t>Next we will talk about </a:t>
            </a:r>
            <a:r>
              <a:rPr lang="en-US" u="sng" dirty="0" smtClean="0"/>
              <a:t>Course of Action Development.</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25</a:t>
            </a:fld>
            <a:endParaRPr lang="en-US" dirty="0"/>
          </a:p>
        </p:txBody>
      </p:sp>
    </p:spTree>
    <p:extLst>
      <p:ext uri="{BB962C8B-B14F-4D97-AF65-F5344CB8AC3E}">
        <p14:creationId xmlns:p14="http://schemas.microsoft.com/office/powerpoint/2010/main" val="3201197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latin typeface="Arial" charset="0"/>
                <a:cs typeface="Arial" charset="0"/>
              </a:rPr>
              <a:t>Slide 26.</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solidFill>
                <a:schemeClr val="bg1"/>
              </a:solidFill>
              <a:latin typeface="Arial" pitchFamily="34" charset="0"/>
              <a:cs typeface="Arial" pitchFamily="34" charset="0"/>
            </a:endParaRPr>
          </a:p>
          <a:p>
            <a:pPr marL="172918" indent="-172918"/>
            <a:r>
              <a:rPr lang="en-US" dirty="0" smtClean="0">
                <a:latin typeface="Arial" pitchFamily="34" charset="0"/>
                <a:cs typeface="Arial" pitchFamily="34" charset="0"/>
              </a:rPr>
              <a:t>Unit restated mission using the Commanders’ Reference. 2013 Leaders Guide to Unit Training Management:</a:t>
            </a:r>
          </a:p>
          <a:p>
            <a:pPr marL="224325" indent="-224325">
              <a:buFont typeface="Arial" pitchFamily="34" charset="0"/>
              <a:buAutoNum type="arabicPeriod"/>
            </a:pPr>
            <a:r>
              <a:rPr lang="en-US" b="1" dirty="0" smtClean="0">
                <a:latin typeface="Arial" pitchFamily="34" charset="0"/>
                <a:cs typeface="Arial" pitchFamily="34" charset="0"/>
              </a:rPr>
              <a:t>Chapter 3, Develop a Plan to Train the Unit .  </a:t>
            </a:r>
            <a:r>
              <a:rPr lang="en-US" dirty="0" smtClean="0">
                <a:latin typeface="Arial" pitchFamily="34" charset="0"/>
                <a:cs typeface="Arial" pitchFamily="34" charset="0"/>
              </a:rPr>
              <a:t>This chapter describes how training managers develop the best Course of Action (COA) to train the unit. </a:t>
            </a:r>
            <a:r>
              <a:rPr lang="en-US" u="sng" dirty="0" smtClean="0">
                <a:latin typeface="Arial" pitchFamily="34" charset="0"/>
                <a:cs typeface="Arial" pitchFamily="34" charset="0"/>
              </a:rPr>
              <a:t>At the conclusion of COA development, the unit commander selects the best COA to train and briefs the plan to the higher commander who approves it at the Training Briefing (TB). </a:t>
            </a:r>
            <a:r>
              <a:rPr lang="en-US" dirty="0" smtClean="0">
                <a:latin typeface="Arial" pitchFamily="34" charset="0"/>
                <a:cs typeface="Arial" pitchFamily="34" charset="0"/>
              </a:rPr>
              <a:t>The approved COA then becomes the Unit Training Plan</a:t>
            </a:r>
          </a:p>
          <a:p>
            <a:pPr marL="224325" indent="-224325"/>
            <a:endParaRPr lang="en-US" dirty="0" smtClean="0">
              <a:latin typeface="Arial" pitchFamily="34" charset="0"/>
              <a:cs typeface="Arial" pitchFamily="34" charset="0"/>
            </a:endParaRPr>
          </a:p>
          <a:p>
            <a:pPr marL="224325" indent="-224325">
              <a:buFont typeface="Arial" pitchFamily="34" charset="0"/>
              <a:buAutoNum type="arabicPeriod" startAt="2"/>
            </a:pPr>
            <a:r>
              <a:rPr lang="en-US" dirty="0" smtClean="0"/>
              <a:t>Paragraph 3-25. COA development not only focuses on the KCTs which are directly tied to the mission, but is built around multiechelon training. The primary goal of each COA is about training the entire organization to KCT proficiency over time (planning horizon). Multiechelon training is described as a technique that allows for the simultaneous training of multiple echelons during a training event. Because of this, COA development does not focus on the internal tasks, or training that a single unit chooses to train. COA development from top to bottom, COA development creates a “cascading” effect, depicting only those training events subordinate units are required to participate in. For example, the inclusion of unit internal training events in a COA will visually consume all potential ‘white space’ on a planning calendar. This significantly limits the available training time for subordinate units to plan and develop their own COAs causing a “cluttered” effect at each succeeding echelon. </a:t>
            </a:r>
            <a:r>
              <a:rPr lang="en-US" dirty="0" smtClean="0">
                <a:latin typeface="Arial" pitchFamily="34" charset="0"/>
                <a:cs typeface="Arial" pitchFamily="34" charset="0"/>
              </a:rPr>
              <a:t> (UTP). The product of this process answers the question: “how will the unit train?” </a:t>
            </a:r>
          </a:p>
          <a:p>
            <a:pPr marL="224325" indent="-224325">
              <a:buFont typeface="Arial" pitchFamily="34" charset="0"/>
              <a:buAutoNum type="arabicPeriod" startAt="2"/>
            </a:pPr>
            <a:endParaRPr lang="en-US" dirty="0" smtClean="0">
              <a:latin typeface="Arial" pitchFamily="34" charset="0"/>
              <a:cs typeface="Arial" pitchFamily="34" charset="0"/>
            </a:endParaRPr>
          </a:p>
          <a:p>
            <a:pPr marL="224325" indent="-224325">
              <a:buFont typeface="Arial" pitchFamily="34" charset="0"/>
              <a:buAutoNum type="arabicPeriod" startAt="2"/>
            </a:pPr>
            <a:r>
              <a:rPr lang="en-US" dirty="0" smtClean="0"/>
              <a:t>Paragraph  3-45. When it has been decided which events the unit will train and the recommended frequency of each, the staff can begin to chronologically sequence/arrange those events on a base training calendar (depiction of the planning horizon). The planning concepts and considerations discussed in Section I guide the planner through this process. The calendar provides a visual representation of the developing training COA. The calendar is also invaluable to subordinate units who can visually identify not only the higher HQ multiechelon training events they must participate in, but also visually identifies the available “white space” they can schedule their own unit training. </a:t>
            </a: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3C4E042-9F2E-4C31-8EAF-A4B2B2267A45}" type="slidenum">
              <a:rPr lang="en-US" smtClean="0"/>
              <a:pPr>
                <a:defRPr/>
              </a:pPr>
              <a:t>26</a:t>
            </a:fld>
            <a:endParaRPr lang="en-US" dirty="0"/>
          </a:p>
        </p:txBody>
      </p:sp>
    </p:spTree>
    <p:extLst>
      <p:ext uri="{BB962C8B-B14F-4D97-AF65-F5344CB8AC3E}">
        <p14:creationId xmlns:p14="http://schemas.microsoft.com/office/powerpoint/2010/main" val="283136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1" u="none" dirty="0" smtClean="0"/>
              <a:t>Slide 27. </a:t>
            </a:r>
          </a:p>
          <a:p>
            <a:pPr defTabSz="914350">
              <a:defRPr/>
            </a:pPr>
            <a:endParaRPr lang="en-US" b="1" u="sng" dirty="0" smtClean="0"/>
          </a:p>
          <a:p>
            <a:pPr defTabSz="914350"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solidFill>
                <a:schemeClr val="bg1"/>
              </a:solidFill>
              <a:latin typeface="Arial" pitchFamily="34" charset="0"/>
              <a:cs typeface="Arial" pitchFamily="34" charset="0"/>
            </a:endParaRPr>
          </a:p>
          <a:p>
            <a:pPr defTabSz="914350">
              <a:defRPr/>
            </a:pPr>
            <a:endParaRPr lang="en-US" b="1" u="sng" dirty="0" smtClean="0"/>
          </a:p>
          <a:p>
            <a:pPr defTabSz="914350">
              <a:defRPr/>
            </a:pPr>
            <a:r>
              <a:rPr lang="en-US" b="1" u="sng" dirty="0" smtClean="0"/>
              <a:t>Determine the events you will and will not train</a:t>
            </a:r>
            <a:r>
              <a:rPr lang="en-US" b="1" dirty="0" smtClean="0"/>
              <a:t> </a:t>
            </a:r>
            <a:r>
              <a:rPr lang="en-US" dirty="0" smtClean="0"/>
              <a:t>based on CATS recommended events, your experience, unit needs, scheduling requirements and what makes sense,. For example, 2 x STXs are recommended, but you believe that 1 x STX is sufficient. </a:t>
            </a:r>
            <a:r>
              <a:rPr lang="en-US" i="1" u="sng" dirty="0" smtClean="0"/>
              <a:t>You make the call</a:t>
            </a:r>
          </a:p>
          <a:p>
            <a:pPr defTabSz="914350">
              <a:defRPr/>
            </a:pPr>
            <a:endParaRPr lang="en-US" dirty="0" smtClean="0"/>
          </a:p>
          <a:p>
            <a:r>
              <a:rPr lang="en-US" dirty="0" smtClean="0"/>
              <a:t>Consider also that you may not be able to execute all events in a live training environment. This may be due to time available, resources available, or scheduling constraints.  Live, Virtual, Constructive or Gaming (LVC-G) are the training environment options</a:t>
            </a:r>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27</a:t>
            </a:fld>
            <a:endParaRPr lang="en-US" dirty="0"/>
          </a:p>
        </p:txBody>
      </p:sp>
    </p:spTree>
    <p:extLst>
      <p:ext uri="{BB962C8B-B14F-4D97-AF65-F5344CB8AC3E}">
        <p14:creationId xmlns:p14="http://schemas.microsoft.com/office/powerpoint/2010/main" val="141551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28.</a:t>
            </a:r>
            <a:endParaRPr lang="en-US" b="1"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28</a:t>
            </a:fld>
            <a:endParaRPr lang="en-US" dirty="0"/>
          </a:p>
        </p:txBody>
      </p:sp>
    </p:spTree>
    <p:extLst>
      <p:ext uri="{BB962C8B-B14F-4D97-AF65-F5344CB8AC3E}">
        <p14:creationId xmlns:p14="http://schemas.microsoft.com/office/powerpoint/2010/main" val="327358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Autofit/>
          </a:bodyPr>
          <a:lstStyle/>
          <a:p>
            <a:pPr defTabSz="897301" eaLnBrk="1" fontAlgn="auto" hangingPunct="1">
              <a:spcBef>
                <a:spcPts val="0"/>
              </a:spcBef>
              <a:spcAft>
                <a:spcPts val="0"/>
              </a:spcAft>
              <a:defRPr/>
            </a:pPr>
            <a:r>
              <a:rPr lang="en-US" b="1" dirty="0" smtClean="0"/>
              <a:t>Slide 29.</a:t>
            </a:r>
          </a:p>
          <a:p>
            <a:endParaRPr lang="en-US" b="1" dirty="0" smtClean="0">
              <a:latin typeface="Arial" charset="0"/>
              <a:cs typeface="Arial" charset="0"/>
            </a:endParaRPr>
          </a:p>
          <a:p>
            <a:pPr defTabSz="897301"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latin typeface="Arial" charset="0"/>
              <a:cs typeface="Arial" charset="0"/>
            </a:endParaRPr>
          </a:p>
          <a:p>
            <a:r>
              <a:rPr lang="en-US" dirty="0" smtClean="0">
                <a:latin typeface="Arial" charset="0"/>
                <a:cs typeface="Arial" charset="0"/>
              </a:rPr>
              <a:t>1.  COA Analysis Process</a:t>
            </a:r>
          </a:p>
          <a:p>
            <a:pPr marL="672976" lvl="1" indent="-224325">
              <a:buFont typeface="+mj-lt"/>
              <a:buAutoNum type="alphaLcPeriod"/>
            </a:pPr>
            <a:r>
              <a:rPr lang="en-US" dirty="0" smtClean="0">
                <a:latin typeface="Arial" charset="0"/>
                <a:cs typeface="Arial" charset="0"/>
              </a:rPr>
              <a:t>The purpose is primarily to synchronize the events to resources:</a:t>
            </a:r>
          </a:p>
          <a:p>
            <a:pPr marL="672976" lvl="1" indent="-224325">
              <a:buFont typeface="+mj-lt"/>
              <a:buAutoNum type="alphaLcPeriod"/>
            </a:pPr>
            <a:r>
              <a:rPr lang="en-US" dirty="0" smtClean="0">
                <a:latin typeface="Arial" charset="0"/>
                <a:cs typeface="Arial" charset="0"/>
              </a:rPr>
              <a:t>Focus on the major resources that require immediate coordination and/or help from higher headquarters to secure, identify when resource shortfalls may occur IOT recommend decision points to the commander.</a:t>
            </a:r>
          </a:p>
          <a:p>
            <a:pPr lvl="0"/>
            <a:r>
              <a:rPr lang="en-US" dirty="0" smtClean="0">
                <a:latin typeface="Arial" charset="0"/>
                <a:cs typeface="Arial" charset="0"/>
              </a:rPr>
              <a:t>2.</a:t>
            </a:r>
            <a:r>
              <a:rPr lang="en-US" baseline="0" dirty="0" smtClean="0">
                <a:latin typeface="Arial" charset="0"/>
                <a:cs typeface="Arial" charset="0"/>
              </a:rPr>
              <a:t>  </a:t>
            </a:r>
            <a:r>
              <a:rPr lang="en-US" dirty="0" smtClean="0">
                <a:latin typeface="Arial" charset="0"/>
                <a:cs typeface="Arial" charset="0"/>
              </a:rPr>
              <a:t>Consider the major resources:</a:t>
            </a:r>
          </a:p>
          <a:p>
            <a:pPr marL="672976" lvl="1" indent="-224325">
              <a:buFont typeface="+mj-lt"/>
              <a:buAutoNum type="alphaLcPeriod"/>
            </a:pPr>
            <a:r>
              <a:rPr lang="en-US" dirty="0" smtClean="0">
                <a:latin typeface="Arial" charset="0"/>
                <a:cs typeface="Arial" charset="0"/>
              </a:rPr>
              <a:t> Land, facilities, ranges</a:t>
            </a:r>
          </a:p>
          <a:p>
            <a:pPr marL="672976" lvl="1" indent="-224325">
              <a:buFont typeface="+mj-lt"/>
              <a:buAutoNum type="alphaLcPeriod"/>
            </a:pPr>
            <a:r>
              <a:rPr lang="en-US" dirty="0" smtClean="0">
                <a:latin typeface="Arial" charset="0"/>
                <a:cs typeface="Arial" charset="0"/>
              </a:rPr>
              <a:t> Ammo, TADSS and other major resources</a:t>
            </a:r>
          </a:p>
          <a:p>
            <a:pPr marL="672976" lvl="1" indent="-224325">
              <a:buFont typeface="+mj-lt"/>
              <a:buAutoNum type="alphaLcPeriod"/>
            </a:pPr>
            <a:r>
              <a:rPr lang="en-US" dirty="0" smtClean="0">
                <a:latin typeface="Arial" charset="0"/>
                <a:cs typeface="Arial" charset="0"/>
              </a:rPr>
              <a:t> OPFOR, Role Players, MSELs</a:t>
            </a:r>
          </a:p>
          <a:p>
            <a:pPr marL="672976" lvl="1" indent="-224325">
              <a:buFont typeface="+mj-lt"/>
              <a:buAutoNum type="alphaLcPeriod"/>
            </a:pPr>
            <a:r>
              <a:rPr lang="en-US" dirty="0" smtClean="0">
                <a:latin typeface="Arial" charset="0"/>
                <a:cs typeface="Arial" charset="0"/>
              </a:rPr>
              <a:t> Units availability (Red-Amber-Green) (Reset, TR1, TR2, available)</a:t>
            </a:r>
          </a:p>
          <a:p>
            <a:pPr lvl="0">
              <a:buFontTx/>
              <a:buNone/>
            </a:pPr>
            <a:r>
              <a:rPr lang="en-US" dirty="0" smtClean="0">
                <a:latin typeface="Arial" charset="0"/>
                <a:cs typeface="Arial" charset="0"/>
              </a:rPr>
              <a:t>3.</a:t>
            </a:r>
            <a:r>
              <a:rPr lang="en-US" baseline="0" dirty="0" smtClean="0">
                <a:latin typeface="Arial" charset="0"/>
                <a:cs typeface="Arial" charset="0"/>
              </a:rPr>
              <a:t>  </a:t>
            </a:r>
            <a:r>
              <a:rPr lang="en-US" dirty="0" smtClean="0">
                <a:latin typeface="Arial" charset="0"/>
                <a:cs typeface="Arial" charset="0"/>
              </a:rPr>
              <a:t>You can also consider:</a:t>
            </a:r>
          </a:p>
          <a:p>
            <a:pPr marL="672976" lvl="1" indent="-224325">
              <a:buFont typeface="+mj-lt"/>
              <a:buAutoNum type="alphaLcPeriod"/>
            </a:pPr>
            <a:r>
              <a:rPr lang="en-US" dirty="0" smtClean="0">
                <a:latin typeface="Arial" charset="0"/>
                <a:cs typeface="Arial" charset="0"/>
              </a:rPr>
              <a:t> Training Objectives (Are they being met or included for each event)</a:t>
            </a:r>
          </a:p>
          <a:p>
            <a:pPr marL="672976" lvl="1" indent="-224325">
              <a:buFont typeface="+mj-lt"/>
              <a:buAutoNum type="alphaLcPeriod"/>
            </a:pPr>
            <a:r>
              <a:rPr lang="en-US" dirty="0" smtClean="0">
                <a:latin typeface="Arial" charset="0"/>
                <a:cs typeface="Arial" charset="0"/>
              </a:rPr>
              <a:t> Information Requirements – (What are the decisions the commander needs to make and when)</a:t>
            </a:r>
          </a:p>
          <a:p>
            <a:pPr marL="672976" lvl="1" indent="-224325">
              <a:buFont typeface="+mj-lt"/>
              <a:buAutoNum type="alphaLcPeriod"/>
            </a:pPr>
            <a:r>
              <a:rPr lang="en-US" dirty="0" smtClean="0">
                <a:latin typeface="Arial" charset="0"/>
                <a:cs typeface="Arial" charset="0"/>
              </a:rPr>
              <a:t> WFFs (Coordination or resource considerations)</a:t>
            </a:r>
          </a:p>
          <a:p>
            <a:pPr marL="672976" lvl="1" indent="-224325">
              <a:buFont typeface="+mj-lt"/>
              <a:buAutoNum type="alphaLcPeriod"/>
            </a:pPr>
            <a:r>
              <a:rPr lang="en-US" dirty="0" smtClean="0">
                <a:latin typeface="Arial" charset="0"/>
                <a:cs typeface="Arial" charset="0"/>
              </a:rPr>
              <a:t> Mission Command </a:t>
            </a:r>
          </a:p>
          <a:p>
            <a:pPr marL="672976" lvl="1" indent="-224325">
              <a:buFont typeface="+mj-lt"/>
              <a:buAutoNum type="alphaLcPeriod"/>
            </a:pPr>
            <a:r>
              <a:rPr lang="en-US" dirty="0" smtClean="0">
                <a:latin typeface="Arial" charset="0"/>
                <a:cs typeface="Arial" charset="0"/>
              </a:rPr>
              <a:t> OE</a:t>
            </a:r>
          </a:p>
          <a:p>
            <a:pPr lvl="0">
              <a:buFontTx/>
              <a:buNone/>
            </a:pPr>
            <a:r>
              <a:rPr lang="en-US" dirty="0" smtClean="0">
                <a:latin typeface="Arial" charset="0"/>
                <a:cs typeface="Arial" charset="0"/>
              </a:rPr>
              <a:t>4.</a:t>
            </a:r>
            <a:r>
              <a:rPr lang="en-US" baseline="0" dirty="0" smtClean="0">
                <a:latin typeface="Arial" charset="0"/>
                <a:cs typeface="Arial" charset="0"/>
              </a:rPr>
              <a:t>  </a:t>
            </a:r>
            <a:r>
              <a:rPr lang="en-US" dirty="0" smtClean="0">
                <a:latin typeface="Arial" charset="0"/>
                <a:cs typeface="Arial" charset="0"/>
              </a:rPr>
              <a:t>Use the CATS</a:t>
            </a:r>
            <a:r>
              <a:rPr lang="en-US" baseline="0" dirty="0" smtClean="0">
                <a:latin typeface="Arial" charset="0"/>
                <a:cs typeface="Arial" charset="0"/>
              </a:rPr>
              <a:t> events viewer and resourcing tool to gather information.</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8AE185B-AD15-41F1-8A0B-697440E39678}" type="slidenum">
              <a:rPr lang="en-US" smtClean="0"/>
              <a:pPr>
                <a:defRPr/>
              </a:pPr>
              <a:t>29</a:t>
            </a:fld>
            <a:endParaRPr lang="en-US" dirty="0"/>
          </a:p>
        </p:txBody>
      </p:sp>
    </p:spTree>
    <p:extLst>
      <p:ext uri="{BB962C8B-B14F-4D97-AF65-F5344CB8AC3E}">
        <p14:creationId xmlns:p14="http://schemas.microsoft.com/office/powerpoint/2010/main" val="197183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latin typeface="Arial" charset="0"/>
                <a:cs typeface="Arial" charset="0"/>
              </a:rPr>
              <a:t>Slide</a:t>
            </a:r>
            <a:r>
              <a:rPr lang="en-US" b="1" baseline="0" dirty="0" smtClean="0">
                <a:latin typeface="Arial" charset="0"/>
                <a:cs typeface="Arial" charset="0"/>
              </a:rPr>
              <a:t> 3. </a:t>
            </a:r>
          </a:p>
          <a:p>
            <a:endParaRPr lang="en-US" dirty="0" smtClean="0">
              <a:latin typeface="Arial" charset="0"/>
              <a:cs typeface="Arial" charset="0"/>
            </a:endParaRPr>
          </a:p>
          <a:p>
            <a:r>
              <a:rPr lang="en-US" dirty="0" smtClean="0">
                <a:latin typeface="Arial" charset="0"/>
                <a:cs typeface="Arial" charset="0"/>
              </a:rPr>
              <a:t>Here is the Terminal Learning Objective (TLO) and supporting Enabling Learning Objectives (ELOs)</a:t>
            </a:r>
          </a:p>
          <a:p>
            <a:r>
              <a:rPr lang="en-US" dirty="0" smtClean="0">
                <a:latin typeface="Arial" charset="0"/>
                <a:cs typeface="Arial" charset="0"/>
              </a:rPr>
              <a:t>There are three Enabling Learning Objectives in this LP and</a:t>
            </a:r>
            <a:r>
              <a:rPr lang="en-US" baseline="0" dirty="0" smtClean="0">
                <a:latin typeface="Arial" charset="0"/>
                <a:cs typeface="Arial" charset="0"/>
              </a:rPr>
              <a:t> in this class we are focusing on Learning Step Activity 2(LSA 2) “</a:t>
            </a:r>
            <a:r>
              <a:rPr lang="en-US" b="1" dirty="0" smtClean="0">
                <a:solidFill>
                  <a:srgbClr val="0000FF"/>
                </a:solidFill>
                <a:latin typeface="Arial" pitchFamily="34" charset="0"/>
                <a:cs typeface="Arial" pitchFamily="34" charset="0"/>
              </a:rPr>
              <a:t>Conducting unit training IAW TLP”, </a:t>
            </a:r>
            <a:r>
              <a:rPr lang="en-US" baseline="0" dirty="0" smtClean="0">
                <a:latin typeface="Arial" charset="0"/>
                <a:cs typeface="Arial" charset="0"/>
              </a:rPr>
              <a:t>which falls under ELO B.</a:t>
            </a:r>
            <a:endParaRPr lang="en-US" dirty="0" smtClean="0">
              <a:latin typeface="Arial" charset="0"/>
              <a:cs typeface="Arial" charset="0"/>
            </a:endParaRPr>
          </a:p>
          <a:p>
            <a:endParaRPr lang="en-US" dirty="0" smtClean="0">
              <a:latin typeface="Arial" charset="0"/>
              <a:cs typeface="Arial" charset="0"/>
            </a:endParaRPr>
          </a:p>
          <a:p>
            <a:r>
              <a:rPr lang="en-US" b="1" dirty="0" smtClean="0">
                <a:solidFill>
                  <a:srgbClr val="0000FF"/>
                </a:solidFill>
                <a:latin typeface="Arial" pitchFamily="34" charset="0"/>
                <a:cs typeface="Arial" pitchFamily="34" charset="0"/>
              </a:rPr>
              <a:t>NOTE. </a:t>
            </a:r>
            <a:r>
              <a:rPr lang="en-US" dirty="0" smtClean="0">
                <a:solidFill>
                  <a:srgbClr val="0000FF"/>
                </a:solidFill>
                <a:latin typeface="Arial" pitchFamily="34" charset="0"/>
                <a:cs typeface="Arial" pitchFamily="34" charset="0"/>
              </a:rPr>
              <a:t>Let the students know that they will be evaluated thru a rubric on what they learn in this class. They will develop or update a Company Unit Training Plan and a company Training calendar</a:t>
            </a:r>
            <a:endParaRPr lang="en-US" dirty="0" smtClean="0">
              <a:latin typeface="Arial" charset="0"/>
              <a:cs typeface="Arial" charset="0"/>
            </a:endParaRPr>
          </a:p>
          <a:p>
            <a:endParaRPr lang="en-US" dirty="0" smtClean="0">
              <a:latin typeface="Arial" charset="0"/>
              <a:cs typeface="Arial" charset="0"/>
            </a:endParaRPr>
          </a:p>
          <a:p>
            <a:pPr defTabSz="914350"/>
            <a:r>
              <a:rPr lang="en-US" b="1" dirty="0" smtClean="0">
                <a:solidFill>
                  <a:srgbClr val="0000FF"/>
                </a:solidFill>
                <a:latin typeface="Arial" pitchFamily="34" charset="0"/>
                <a:cs typeface="Arial" pitchFamily="34" charset="0"/>
              </a:rPr>
              <a:t>(Build) Why do you need to know how to conduct unit training?</a:t>
            </a:r>
          </a:p>
          <a:p>
            <a:pPr defTabSz="914350"/>
            <a:r>
              <a:rPr lang="en-US" b="1" dirty="0" smtClean="0">
                <a:solidFill>
                  <a:srgbClr val="0000FF"/>
                </a:solidFill>
                <a:latin typeface="Arial" pitchFamily="34" charset="0"/>
                <a:cs typeface="Arial" pitchFamily="34" charset="0"/>
              </a:rPr>
              <a:t> </a:t>
            </a:r>
            <a:r>
              <a:rPr lang="en-US" dirty="0" smtClean="0">
                <a:solidFill>
                  <a:srgbClr val="0000FF"/>
                </a:solidFill>
                <a:latin typeface="Arial" pitchFamily="34" charset="0"/>
                <a:cs typeface="Arial" pitchFamily="34" charset="0"/>
              </a:rPr>
              <a:t>Because you are expected to be an advisor to a Company or Battalion level leadership as well as a trainer. Remember that according to the </a:t>
            </a:r>
            <a:r>
              <a:rPr lang="en-US" u="sng" dirty="0" smtClean="0">
                <a:solidFill>
                  <a:srgbClr val="0000FF"/>
                </a:solidFill>
                <a:latin typeface="Arial" pitchFamily="34" charset="0"/>
                <a:cs typeface="Arial" pitchFamily="34" charset="0"/>
              </a:rPr>
              <a:t>course outcomes</a:t>
            </a:r>
            <a:r>
              <a:rPr lang="en-US" dirty="0" smtClean="0">
                <a:solidFill>
                  <a:srgbClr val="0000FF"/>
                </a:solidFill>
                <a:latin typeface="Arial" pitchFamily="34" charset="0"/>
                <a:cs typeface="Arial" pitchFamily="34" charset="0"/>
              </a:rPr>
              <a:t>, at the completion of this course you must be able to:</a:t>
            </a:r>
          </a:p>
          <a:p>
            <a:pPr marL="224325" indent="-224325">
              <a:buFont typeface="Wingdings" pitchFamily="2" charset="2"/>
              <a:buAutoNum type="arabicPeriod"/>
            </a:pPr>
            <a:r>
              <a:rPr lang="en-US" sz="1100" dirty="0" smtClean="0">
                <a:latin typeface="Arial" pitchFamily="34" charset="0"/>
                <a:cs typeface="Arial" pitchFamily="34" charset="0"/>
              </a:rPr>
              <a:t>Incorporate C-IED Tactics, Techniques &amp; procedures (TTPs) into a  Unit Training Plan </a:t>
            </a:r>
          </a:p>
          <a:p>
            <a:pPr marL="224325" indent="-224325">
              <a:buFont typeface="Wingdings" pitchFamily="2" charset="2"/>
              <a:buAutoNum type="arabicPeriod"/>
            </a:pPr>
            <a:r>
              <a:rPr lang="en-US" sz="1100" dirty="0" smtClean="0">
                <a:latin typeface="Arial" pitchFamily="34" charset="0"/>
                <a:cs typeface="Arial" pitchFamily="34" charset="0"/>
              </a:rPr>
              <a:t>Conduct  a company level C-IED training program</a:t>
            </a:r>
          </a:p>
          <a:p>
            <a:pPr marL="224325" indent="-224325">
              <a:buFont typeface="Wingdings" pitchFamily="2" charset="2"/>
              <a:buAutoNum type="arabicPeriod"/>
            </a:pPr>
            <a:r>
              <a:rPr lang="en-US" sz="1100" dirty="0" smtClean="0">
                <a:latin typeface="Arial" pitchFamily="34" charset="0"/>
                <a:cs typeface="Arial" pitchFamily="34" charset="0"/>
              </a:rPr>
              <a:t>Assess the IED threat as an advisor to a leader</a:t>
            </a:r>
          </a:p>
          <a:p>
            <a:pPr marL="224325" indent="-224325">
              <a:buFont typeface="Wingdings" pitchFamily="2" charset="2"/>
              <a:buAutoNum type="arabicPeriod"/>
            </a:pPr>
            <a:r>
              <a:rPr lang="en-US" sz="1100" dirty="0" smtClean="0">
                <a:latin typeface="Arial" pitchFamily="34" charset="0"/>
                <a:cs typeface="Arial" pitchFamily="34" charset="0"/>
              </a:rPr>
              <a:t> Recommend enablers to mitigate IED threats</a:t>
            </a:r>
          </a:p>
          <a:p>
            <a:pPr defTabSz="914350"/>
            <a:endParaRPr lang="en-US" sz="1100" dirty="0" smtClean="0"/>
          </a:p>
          <a:p>
            <a:endParaRPr lang="en-US" b="0"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3</a:t>
            </a:fld>
            <a:endParaRPr lang="en-US" dirty="0"/>
          </a:p>
        </p:txBody>
      </p:sp>
    </p:spTree>
    <p:extLst>
      <p:ext uri="{BB962C8B-B14F-4D97-AF65-F5344CB8AC3E}">
        <p14:creationId xmlns:p14="http://schemas.microsoft.com/office/powerpoint/2010/main" val="1661379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30.</a:t>
            </a:r>
          </a:p>
          <a:p>
            <a:endParaRPr lang="en-US" dirty="0" smtClean="0"/>
          </a:p>
          <a:p>
            <a:r>
              <a:rPr lang="en-US" b="1" dirty="0" smtClean="0"/>
              <a:t>NOTE. </a:t>
            </a:r>
            <a:r>
              <a:rPr lang="en-US" dirty="0" smtClean="0"/>
              <a:t>Next we will talk about </a:t>
            </a:r>
            <a:r>
              <a:rPr lang="en-US" u="sng" dirty="0" smtClean="0"/>
              <a:t>Course of Action Approval. </a:t>
            </a:r>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30</a:t>
            </a:fld>
            <a:endParaRPr lang="en-US" dirty="0"/>
          </a:p>
        </p:txBody>
      </p:sp>
    </p:spTree>
    <p:extLst>
      <p:ext uri="{BB962C8B-B14F-4D97-AF65-F5344CB8AC3E}">
        <p14:creationId xmlns:p14="http://schemas.microsoft.com/office/powerpoint/2010/main" val="402029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lgn="just"/>
            <a:r>
              <a:rPr lang="en-US" b="1" dirty="0" smtClean="0">
                <a:latin typeface="Arial" charset="0"/>
                <a:cs typeface="Arial" charset="0"/>
              </a:rPr>
              <a:t>Slide 31.</a:t>
            </a:r>
          </a:p>
          <a:p>
            <a:pPr algn="just"/>
            <a:endParaRPr lang="en-US" dirty="0" smtClean="0">
              <a:latin typeface="Arial" charset="0"/>
              <a:cs typeface="Arial" charset="0"/>
            </a:endParaRPr>
          </a:p>
          <a:p>
            <a:pPr algn="just" defTabSz="897301" eaLnBrk="1" fontAlgn="auto" hangingPunct="1">
              <a:spcBef>
                <a:spcPts val="0"/>
              </a:spcBef>
              <a:spcAft>
                <a:spcPts val="0"/>
              </a:spcAf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dirty="0" smtClean="0">
              <a:latin typeface="Arial" charset="0"/>
              <a:cs typeface="Arial" charset="0"/>
            </a:endParaRPr>
          </a:p>
          <a:p>
            <a:pPr marL="224325" indent="-224325" algn="just">
              <a:spcAft>
                <a:spcPts val="0"/>
              </a:spcAft>
              <a:buFont typeface="+mj-lt"/>
              <a:buAutoNum type="arabicPeriod"/>
            </a:pPr>
            <a:r>
              <a:rPr lang="en-US" dirty="0" smtClean="0">
                <a:latin typeface="Arial" charset="0"/>
                <a:cs typeface="Arial" charset="0"/>
              </a:rPr>
              <a:t>The Training Briefing results in a ‘contract’ between the higher commander and the subordinate commander. This ‘contract’ is a concurrence by the higher commander on the following:</a:t>
            </a:r>
          </a:p>
          <a:p>
            <a:pPr marL="672976" lvl="1" indent="-224325">
              <a:spcAft>
                <a:spcPts val="0"/>
              </a:spcAft>
              <a:buFont typeface="+mj-lt"/>
              <a:buAutoNum type="alphaLcPeriod"/>
            </a:pPr>
            <a:r>
              <a:rPr lang="en-US" dirty="0" smtClean="0">
                <a:latin typeface="Arial" charset="0"/>
                <a:cs typeface="Arial" charset="0"/>
              </a:rPr>
              <a:t> The key collective tasks to train (with assessment)</a:t>
            </a:r>
          </a:p>
          <a:p>
            <a:pPr marL="672976" lvl="1" indent="-224325">
              <a:spcAft>
                <a:spcPts val="0"/>
              </a:spcAft>
              <a:buFont typeface="+mj-lt"/>
              <a:buAutoNum type="alphaLcPeriod"/>
            </a:pPr>
            <a:r>
              <a:rPr lang="en-US" dirty="0" smtClean="0">
                <a:latin typeface="Arial" charset="0"/>
                <a:ea typeface="Times New Roman" pitchFamily="18" charset="0"/>
                <a:cs typeface="Arial" charset="0"/>
              </a:rPr>
              <a:t> Risks and mitigation (as necessary) </a:t>
            </a:r>
          </a:p>
          <a:p>
            <a:pPr marL="672976" lvl="1" indent="-224325">
              <a:spcAft>
                <a:spcPts val="0"/>
              </a:spcAft>
              <a:buFont typeface="+mj-lt"/>
              <a:buAutoNum type="alphaLcPeriod"/>
            </a:pPr>
            <a:r>
              <a:rPr lang="en-US" dirty="0" smtClean="0">
                <a:latin typeface="Arial" charset="0"/>
                <a:cs typeface="Arial" charset="0"/>
              </a:rPr>
              <a:t> Concept of the operation-Training COA</a:t>
            </a:r>
          </a:p>
          <a:p>
            <a:pPr marL="1121626" lvl="2" indent="-224325">
              <a:spcAft>
                <a:spcPts val="0"/>
              </a:spcAft>
              <a:buFont typeface="+mj-lt"/>
              <a:buAutoNum type="arabicParenR"/>
            </a:pPr>
            <a:r>
              <a:rPr lang="en-US" dirty="0" smtClean="0">
                <a:latin typeface="Arial" charset="0"/>
                <a:cs typeface="Arial" charset="0"/>
              </a:rPr>
              <a:t> Collective Training</a:t>
            </a:r>
          </a:p>
          <a:p>
            <a:pPr marL="1121626" lvl="2" indent="-224325">
              <a:spcAft>
                <a:spcPts val="0"/>
              </a:spcAft>
              <a:buFont typeface="+mj-lt"/>
              <a:buAutoNum type="arabicParenR"/>
            </a:pPr>
            <a:r>
              <a:rPr lang="en-US" dirty="0" smtClean="0">
                <a:latin typeface="Arial" charset="0"/>
                <a:cs typeface="Arial" charset="0"/>
              </a:rPr>
              <a:t> Leader Development</a:t>
            </a:r>
          </a:p>
          <a:p>
            <a:pPr marL="1121626" lvl="2" indent="-224325">
              <a:spcAft>
                <a:spcPts val="0"/>
              </a:spcAft>
              <a:buFont typeface="+mj-lt"/>
              <a:buAutoNum type="arabicParenR"/>
            </a:pPr>
            <a:r>
              <a:rPr lang="en-US" dirty="0" smtClean="0">
                <a:latin typeface="Arial" charset="0"/>
                <a:cs typeface="Arial" charset="0"/>
              </a:rPr>
              <a:t> Unique resources and coordination required</a:t>
            </a:r>
          </a:p>
          <a:p>
            <a:pPr marL="672976" lvl="1" indent="-224325">
              <a:spcAft>
                <a:spcPts val="0"/>
              </a:spcAft>
              <a:buFont typeface="+mj-lt"/>
              <a:buAutoNum type="alphaLcPeriod"/>
            </a:pPr>
            <a:r>
              <a:rPr lang="en-US" dirty="0" smtClean="0">
                <a:latin typeface="Arial" charset="0"/>
                <a:cs typeface="Arial" charset="0"/>
              </a:rPr>
              <a:t> Planning horizon</a:t>
            </a:r>
          </a:p>
          <a:p>
            <a:pPr marL="672976" lvl="1" indent="-224325">
              <a:spcAft>
                <a:spcPts val="0"/>
              </a:spcAft>
              <a:buFont typeface="+mj-lt"/>
              <a:buAutoNum type="alphaLcPeriod"/>
            </a:pPr>
            <a:endParaRPr lang="en-US" dirty="0" smtClean="0">
              <a:latin typeface="Arial" charset="0"/>
              <a:cs typeface="Arial" charset="0"/>
            </a:endParaRPr>
          </a:p>
          <a:p>
            <a:pPr marL="448650" indent="-448650">
              <a:spcAft>
                <a:spcPts val="0"/>
              </a:spcAft>
              <a:buFont typeface="+mj-lt"/>
              <a:buAutoNum type="arabicPeriod"/>
            </a:pPr>
            <a:r>
              <a:rPr lang="en-US" sz="2400" dirty="0" smtClean="0">
                <a:solidFill>
                  <a:srgbClr val="FFFF00"/>
                </a:solidFill>
              </a:rPr>
              <a:t>Typically, company command teams brief the battalion commander to obtain approval of the company COA.</a:t>
            </a:r>
            <a:endParaRPr lang="en-US" dirty="0" smtClean="0">
              <a:solidFill>
                <a:srgbClr val="FFFF00"/>
              </a:solidFill>
            </a:endParaRPr>
          </a:p>
          <a:p>
            <a:pPr marL="448650" indent="-448650">
              <a:spcAft>
                <a:spcPts val="0"/>
              </a:spcAft>
              <a:buFont typeface="+mj-lt"/>
              <a:buAutoNum type="arabicPeriod"/>
            </a:pPr>
            <a:r>
              <a:rPr lang="en-US" sz="2400" dirty="0" smtClean="0">
                <a:solidFill>
                  <a:srgbClr val="FFFF00"/>
                </a:solidFill>
              </a:rPr>
              <a:t>The battalion commander provides the formal brief to the senior commander (brigade or higher). All company command teams are present at the TB.</a:t>
            </a:r>
          </a:p>
          <a:p>
            <a:pPr marL="224325" indent="-224325">
              <a:spcAft>
                <a:spcPts val="0"/>
              </a:spcAft>
              <a:buFont typeface="+mj-lt"/>
              <a:buAutoNum type="arabicPeriod"/>
            </a:pPr>
            <a:r>
              <a:rPr lang="en-US" dirty="0" smtClean="0">
                <a:solidFill>
                  <a:schemeClr val="bg1"/>
                </a:solidFill>
              </a:rPr>
              <a:t>Most units do QTB/YTBs to manage execution and resourcing after the plan is approved at the Training Briefing- the frequency is the call of the commander</a:t>
            </a:r>
          </a:p>
          <a:p>
            <a:pPr lvl="1">
              <a:buFontTx/>
              <a:buChar char="•"/>
            </a:pP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4078E60-4887-48C7-8A57-A1D2BA30B6EF}" type="slidenum">
              <a:rPr lang="en-US" smtClean="0"/>
              <a:pPr>
                <a:defRPr/>
              </a:pPr>
              <a:t>31</a:t>
            </a:fld>
            <a:endParaRPr lang="en-US" dirty="0"/>
          </a:p>
        </p:txBody>
      </p:sp>
    </p:spTree>
    <p:extLst>
      <p:ext uri="{BB962C8B-B14F-4D97-AF65-F5344CB8AC3E}">
        <p14:creationId xmlns:p14="http://schemas.microsoft.com/office/powerpoint/2010/main" val="1334149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7301">
              <a:spcBef>
                <a:spcPct val="0"/>
              </a:spcBef>
              <a:defRPr/>
            </a:pPr>
            <a:r>
              <a:rPr lang="en-US" sz="2000" b="1" dirty="0" smtClean="0"/>
              <a:t>Slide 32.</a:t>
            </a:r>
          </a:p>
          <a:p>
            <a:pPr eaLnBrk="0" fontAlgn="base" hangingPunct="0">
              <a:spcBef>
                <a:spcPct val="0"/>
              </a:spcBef>
              <a:spcAft>
                <a:spcPct val="0"/>
              </a:spcAft>
            </a:pPr>
            <a:endParaRPr lang="en-US" sz="2000" b="1" u="sng" dirty="0" smtClean="0"/>
          </a:p>
          <a:p>
            <a:pPr defTabSz="897301">
              <a:spcBef>
                <a:spcPct val="0"/>
              </a:spcBef>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 </a:t>
            </a:r>
            <a:r>
              <a:rPr lang="en-US" sz="2000" i="1" dirty="0" smtClean="0">
                <a:latin typeface="Arial" pitchFamily="34" charset="0"/>
                <a:cs typeface="Arial" pitchFamily="34" charset="0"/>
              </a:rPr>
              <a:t>See The Leader’s Guide to UTM, chapter 3, section II</a:t>
            </a:r>
          </a:p>
          <a:p>
            <a:pPr eaLnBrk="0" fontAlgn="base" hangingPunct="0">
              <a:spcBef>
                <a:spcPct val="0"/>
              </a:spcBef>
              <a:spcAft>
                <a:spcPct val="0"/>
              </a:spcAft>
            </a:pPr>
            <a:r>
              <a:rPr lang="en-US" sz="2000" b="1" u="sng" dirty="0" smtClean="0"/>
              <a:t>This is an example of what is briefed:</a:t>
            </a: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Higher headquarters mission</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Operational Environment (OE)</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Unit mission</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Collective Tasks (KCT)</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Commander</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intent</a:t>
            </a:r>
            <a:endParaRPr lang="en-US" dirty="0" smtClean="0">
              <a:latin typeface="Calibri" pitchFamily="34" charset="0"/>
              <a:ea typeface="Calibri" pitchFamily="34" charset="0"/>
              <a:cs typeface="Times New Roman" pitchFamily="18"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Concept of the Operations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Decisive Operations (COA)</a:t>
            </a:r>
            <a:endParaRPr lang="en-US" dirty="0" smtClean="0">
              <a:latin typeface="Arial" pitchFamily="34" charset="0"/>
              <a:cs typeface="Arial" pitchFamily="34" charset="0"/>
            </a:endParaRPr>
          </a:p>
          <a:p>
            <a:pPr marL="672976" lvl="1" indent="-224325" defTabSz="897301">
              <a:spcBef>
                <a:spcPct val="0"/>
              </a:spcBef>
              <a:buFont typeface="+mj-lt"/>
              <a:buAutoNum type="alphaLcPeriod"/>
            </a:pPr>
            <a:r>
              <a:rPr lang="en-US" dirty="0" smtClean="0">
                <a:latin typeface="Arial" pitchFamily="34" charset="0"/>
                <a:ea typeface="Calibri" pitchFamily="34" charset="0"/>
                <a:cs typeface="Arial" pitchFamily="34" charset="0"/>
              </a:rPr>
              <a:t> Shaping Operations #1 (individual training)</a:t>
            </a:r>
            <a:endParaRPr lang="en-US" dirty="0" smtClean="0">
              <a:latin typeface="Arial" pitchFamily="34" charset="0"/>
              <a:cs typeface="Arial" pitchFamily="34" charset="0"/>
            </a:endParaRPr>
          </a:p>
          <a:p>
            <a:pPr marL="672976" lvl="1" indent="-224325" defTabSz="897301">
              <a:spcBef>
                <a:spcPct val="0"/>
              </a:spcBef>
              <a:buFont typeface="+mj-lt"/>
              <a:buAutoNum type="alphaLcPeriod"/>
            </a:pPr>
            <a:r>
              <a:rPr lang="en-US" dirty="0" smtClean="0">
                <a:latin typeface="Arial" pitchFamily="34" charset="0"/>
                <a:ea typeface="Calibri" pitchFamily="34" charset="0"/>
                <a:cs typeface="Arial" pitchFamily="34" charset="0"/>
              </a:rPr>
              <a:t> Shaping Operations #2 (leader development)</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training events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Time management cycle</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Tasks to subordinate units</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Assessment plan</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Key resources required</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Training risk (time/resources to train)</a:t>
            </a: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Training challenges</a:t>
            </a:r>
          </a:p>
          <a:p>
            <a:pPr marL="224325" indent="-224325" defTabSz="897301">
              <a:spcBef>
                <a:spcPct val="0"/>
              </a:spcBef>
              <a:buFont typeface="+mj-lt"/>
              <a:buAutoNum type="arabicPeriod"/>
            </a:pPr>
            <a:endParaRPr lang="en-US" dirty="0" smtClean="0">
              <a:latin typeface="Arial" pitchFamily="34" charset="0"/>
              <a:cs typeface="Arial" pitchFamily="34" charset="0"/>
            </a:endParaRPr>
          </a:p>
          <a:p>
            <a:pPr marL="224325" indent="-224325" defTabSz="897301">
              <a:spcBef>
                <a:spcPct val="0"/>
              </a:spcBef>
              <a:buFont typeface="+mj-lt"/>
              <a:buAutoNum type="arabicPeriod"/>
            </a:pPr>
            <a:r>
              <a:rPr lang="en-US" dirty="0" smtClean="0">
                <a:latin typeface="Arial" pitchFamily="34" charset="0"/>
                <a:ea typeface="Calibri" pitchFamily="34" charset="0"/>
                <a:cs typeface="Arial" pitchFamily="34" charset="0"/>
              </a:rPr>
              <a:t> CSM/1SG briefs the current and projected status of:</a:t>
            </a:r>
            <a:endParaRPr lang="en-US" dirty="0" smtClean="0">
              <a:latin typeface="Arial" pitchFamily="34" charset="0"/>
              <a:cs typeface="Arial" pitchFamily="34"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The unit</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individual through section training</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Tasks nested with the unit</a:t>
            </a:r>
            <a:r>
              <a:rPr lang="en-US" dirty="0" smtClean="0">
                <a:ea typeface="Calibri" pitchFamily="34" charset="0"/>
                <a:cs typeface="Arial" pitchFamily="34" charset="0"/>
              </a:rPr>
              <a:t>’</a:t>
            </a:r>
            <a:r>
              <a:rPr lang="en-US" dirty="0" smtClean="0">
                <a:latin typeface="Arial" pitchFamily="34" charset="0"/>
                <a:ea typeface="Calibri" pitchFamily="34" charset="0"/>
                <a:cs typeface="Arial" pitchFamily="34" charset="0"/>
              </a:rPr>
              <a:t>s collective tasks</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MOS training</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NCOES</a:t>
            </a:r>
            <a:endParaRPr lang="en-US" dirty="0" smtClean="0">
              <a:latin typeface="Calibri" pitchFamily="34" charset="0"/>
              <a:ea typeface="Calibri" pitchFamily="34" charset="0"/>
              <a:cs typeface="Times New Roman" pitchFamily="18" charset="0"/>
            </a:endParaRP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Low Density MOS training</a:t>
            </a:r>
          </a:p>
          <a:p>
            <a:pPr marL="672976" lvl="1" indent="-224325">
              <a:spcBef>
                <a:spcPct val="0"/>
              </a:spcBef>
              <a:buFont typeface="+mj-lt"/>
              <a:buAutoNum type="alphaLcPeriod"/>
            </a:pPr>
            <a:endParaRPr lang="en-US" dirty="0" smtClean="0">
              <a:latin typeface="Arial" pitchFamily="34" charset="0"/>
              <a:ea typeface="Calibri" pitchFamily="34" charset="0"/>
              <a:cs typeface="Arial" pitchFamily="34" charset="0"/>
            </a:endParaRPr>
          </a:p>
          <a:p>
            <a:pPr marL="224325" indent="-224325">
              <a:spcBef>
                <a:spcPct val="0"/>
              </a:spcBef>
              <a:buFont typeface="+mj-lt"/>
              <a:buAutoNum type="arabicPeriod"/>
            </a:pPr>
            <a:r>
              <a:rPr lang="en-US" dirty="0" smtClean="0">
                <a:latin typeface="Arial" pitchFamily="34" charset="0"/>
                <a:cs typeface="Arial" pitchFamily="34" charset="0"/>
              </a:rPr>
              <a:t>Other training topics specified by the higher commander.</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32</a:t>
            </a:fld>
            <a:endParaRPr lang="en-US" dirty="0"/>
          </a:p>
        </p:txBody>
      </p:sp>
    </p:spTree>
    <p:extLst>
      <p:ext uri="{BB962C8B-B14F-4D97-AF65-F5344CB8AC3E}">
        <p14:creationId xmlns:p14="http://schemas.microsoft.com/office/powerpoint/2010/main" val="156574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Slide 33.</a:t>
            </a:r>
          </a:p>
          <a:p>
            <a:endParaRPr lang="en-US" b="1" dirty="0" smtClean="0"/>
          </a:p>
          <a:p>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 </a:t>
            </a:r>
            <a:endParaRPr lang="en-US" b="1" dirty="0" smtClean="0"/>
          </a:p>
          <a:p>
            <a:r>
              <a:rPr lang="en-US" b="1" dirty="0" smtClean="0"/>
              <a:t>Step 4 – Initiate Movement (Reference - </a:t>
            </a:r>
            <a:r>
              <a:rPr lang="en-US" dirty="0" smtClean="0"/>
              <a:t>page 3-8, ADRP 7-0) </a:t>
            </a:r>
          </a:p>
          <a:p>
            <a:r>
              <a:rPr lang="en-US" dirty="0" smtClean="0"/>
              <a:t>1.  Paragraph 3-48. Once the higher unit commander has approved the plan, the commander directs subordinates to begin actions that facilitate execution of the plan.</a:t>
            </a:r>
          </a:p>
          <a:p>
            <a:endParaRPr lang="en-US" dirty="0" smtClean="0"/>
          </a:p>
          <a:p>
            <a:r>
              <a:rPr lang="en-US" b="1" dirty="0" smtClean="0"/>
              <a:t>2.  Pre-Execution Checks (Reference - </a:t>
            </a:r>
            <a:r>
              <a:rPr lang="en-US" dirty="0" smtClean="0"/>
              <a:t>page 3-10, ADRP 7-0) . Paragraph3-63. Similar to pre-combat checks, pre-execution checks ensure that equipment is ready and serviceable, trainers are prepared, training support resources are coordinated and available, and leaders have conducted initial risk management checks. The training plan must allocate time for pre-execution checks.</a:t>
            </a:r>
          </a:p>
          <a:p>
            <a:endParaRPr lang="en-US" dirty="0" smtClean="0"/>
          </a:p>
          <a:p>
            <a:pPr defTabSz="914350">
              <a:spcBef>
                <a:spcPct val="0"/>
              </a:spcBef>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Prerequisite Training.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Commanders and leaders must determine the prerequisite training required to be proficient enough in the supporting and associated tasks required to conduct the training event.  Once the plan is developed and prerequisite training is identified and assessed – the unit begins to train on the prerequisite tasks as needed. </a:t>
            </a:r>
          </a:p>
          <a:p>
            <a:pPr defTabSz="914350">
              <a:spcBef>
                <a:spcPct val="0"/>
              </a:spcBef>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sz="1000" dirty="0" smtClean="0">
              <a:latin typeface="Arial" pitchFamily="34" charset="0"/>
              <a:ea typeface="Times New Roman" pitchFamily="18" charset="0"/>
              <a:cs typeface="Arial" pitchFamily="34" charset="0"/>
            </a:endParaRPr>
          </a:p>
          <a:p>
            <a:pPr defTabSz="914350">
              <a:spcBef>
                <a:spcPct val="0"/>
              </a:spcBef>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Inventory Equipment.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Subordinate leaders inventory and prepare weapons and equipment for the coming event.  Equipment should be inventoried far enough out to provide some reaction time as necessary to coordinate for additional equipment if not on hand or unserviceable.</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33</a:t>
            </a:fld>
            <a:endParaRPr lang="en-US" dirty="0"/>
          </a:p>
        </p:txBody>
      </p:sp>
    </p:spTree>
    <p:extLst>
      <p:ext uri="{BB962C8B-B14F-4D97-AF65-F5344CB8AC3E}">
        <p14:creationId xmlns:p14="http://schemas.microsoft.com/office/powerpoint/2010/main" val="4003510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Slide 34.</a:t>
            </a:r>
          </a:p>
          <a:p>
            <a:pPr defTabSz="897301" eaLnBrk="1" fontAlgn="auto" hangingPunct="1">
              <a:spcBef>
                <a:spcPts val="0"/>
              </a:spcBef>
              <a:spcAft>
                <a:spcPts val="0"/>
              </a:spcAft>
              <a:defRPr/>
            </a:pPr>
            <a:endParaRPr lang="en-US" b="1" dirty="0" smtClean="0">
              <a:latin typeface="Arial" pitchFamily="34" charset="0"/>
              <a:cs typeface="Arial" pitchFamily="34" charset="0"/>
            </a:endParaRPr>
          </a:p>
          <a:p>
            <a:pPr marL="172918" indent="-172918"/>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 </a:t>
            </a:r>
            <a:r>
              <a:rPr lang="en-US" dirty="0" smtClean="0"/>
              <a:t>Reference. 2013 Leaders Guide to Unit Training Management, </a:t>
            </a:r>
          </a:p>
          <a:p>
            <a:pPr marL="172918" indent="-172918"/>
            <a:r>
              <a:rPr lang="en-US" dirty="0" smtClean="0"/>
              <a:t>1. Paragraph 4-59 </a:t>
            </a:r>
            <a:r>
              <a:rPr lang="en-US" b="1" dirty="0" smtClean="0"/>
              <a:t>Execute Reconnaissance and Lock-in Resources. </a:t>
            </a:r>
            <a:r>
              <a:rPr lang="en-US" dirty="0" smtClean="0"/>
              <a:t>After determining the training environment and required training support resources, an initial reconnaissance of the training site(s) and facilities must be conducted. The purpose of this reconnaissance is to ensure that the training environment provides the necessary conditions to allow the training of the collective tasks to the level of fidelity needed. This will facilitate identification of details to complete the plan, specifically the TADS architecture possibilities and limitations. This reconnaissance helps identify any previously overlooked resources and other issues – to include security issues, traffic control and possible route concerns. Minimum personnel required on a recon are: leaders, evaluators, trainers, Observer-Controllers/Trainers (OCTs), and OPFOR. Below is a sample of common questions that should be answered during the initial recon: </a:t>
            </a:r>
          </a:p>
          <a:p>
            <a:r>
              <a:rPr lang="en-US" b="1" dirty="0" smtClean="0"/>
              <a:t>Admin: </a:t>
            </a:r>
          </a:p>
          <a:p>
            <a:r>
              <a:rPr lang="en-US" b="1" dirty="0" smtClean="0"/>
              <a:t>2. Training Area Reconnaissance Questions:</a:t>
            </a:r>
          </a:p>
          <a:p>
            <a:pPr marL="672976" lvl="1" indent="-224325">
              <a:buFont typeface="+mj-lt"/>
              <a:buAutoNum type="alphaLcPeriod"/>
            </a:pPr>
            <a:r>
              <a:rPr lang="en-US" dirty="0" smtClean="0"/>
              <a:t>Are reconnaissance personnel familiar with the OPORD and commander’s guidance? </a:t>
            </a:r>
          </a:p>
          <a:p>
            <a:pPr marL="672976" lvl="1" indent="-224325">
              <a:buFont typeface="+mj-lt"/>
              <a:buAutoNum type="alphaLcPeriod"/>
            </a:pPr>
            <a:r>
              <a:rPr lang="en-US" dirty="0" smtClean="0"/>
              <a:t>Are there safety-related environmental factors (flash flood area, electric hazards, wildlife)?</a:t>
            </a:r>
          </a:p>
          <a:p>
            <a:pPr marL="672976" lvl="1" indent="-224325">
              <a:buFont typeface="+mj-lt"/>
              <a:buAutoNum type="alphaLcPeriod"/>
            </a:pPr>
            <a:r>
              <a:rPr lang="en-US" dirty="0" smtClean="0"/>
              <a:t>How does the terrain support administrative employment of equipment and personnel? </a:t>
            </a:r>
          </a:p>
          <a:p>
            <a:pPr marL="672976" lvl="1" indent="-224325">
              <a:buFont typeface="+mj-lt"/>
              <a:buAutoNum type="alphaLcPeriod"/>
            </a:pPr>
            <a:r>
              <a:rPr lang="en-US" dirty="0" smtClean="0"/>
              <a:t>Where will sleep areas be located? </a:t>
            </a:r>
          </a:p>
          <a:p>
            <a:pPr marL="672976" lvl="1" indent="-224325">
              <a:buFont typeface="+mj-lt"/>
              <a:buAutoNum type="alphaLcPeriod"/>
            </a:pPr>
            <a:r>
              <a:rPr lang="en-US" dirty="0" smtClean="0"/>
              <a:t>Where is the maintenance area? </a:t>
            </a:r>
          </a:p>
          <a:p>
            <a:pPr marL="172918" indent="-172918"/>
            <a:r>
              <a:rPr lang="en-US" dirty="0" smtClean="0"/>
              <a:t>3.  See Leaders Guide to Unit Training Management, Paragraph 4-59 for a complete list of questions.</a:t>
            </a:r>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34</a:t>
            </a:fld>
            <a:endParaRPr lang="en-US" dirty="0"/>
          </a:p>
        </p:txBody>
      </p:sp>
    </p:spTree>
    <p:extLst>
      <p:ext uri="{BB962C8B-B14F-4D97-AF65-F5344CB8AC3E}">
        <p14:creationId xmlns:p14="http://schemas.microsoft.com/office/powerpoint/2010/main" val="1109335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lgn="just" defTabSz="897301" eaLnBrk="1" fontAlgn="auto" hangingPunct="1">
              <a:spcBef>
                <a:spcPts val="0"/>
              </a:spcBef>
              <a:spcAft>
                <a:spcPts val="0"/>
              </a:spcAft>
              <a:tabLst>
                <a:tab pos="766086" algn="l"/>
              </a:tabLst>
              <a:defRPr/>
            </a:pPr>
            <a:r>
              <a:rPr lang="en-US" b="1" dirty="0" smtClean="0">
                <a:solidFill>
                  <a:prstClr val="black"/>
                </a:solidFill>
                <a:latin typeface="Arial" pitchFamily="34" charset="0"/>
                <a:cs typeface="Arial" pitchFamily="34" charset="0"/>
              </a:rPr>
              <a:t>Slide 35.</a:t>
            </a:r>
          </a:p>
          <a:p>
            <a:pPr algn="just">
              <a:tabLst>
                <a:tab pos="766086" algn="l"/>
              </a:tabLst>
            </a:pPr>
            <a:endParaRPr lang="en-US"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b="1" u="sng"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b="1" u="sng" dirty="0" smtClean="0">
                <a:latin typeface="Arial" pitchFamily="34" charset="0"/>
                <a:cs typeface="Arial" pitchFamily="34" charset="0"/>
              </a:rPr>
              <a:t>1. Step 6</a:t>
            </a:r>
            <a:r>
              <a:rPr lang="en-US" b="1" dirty="0" smtClean="0">
                <a:latin typeface="Arial" pitchFamily="34" charset="0"/>
                <a:cs typeface="Arial" pitchFamily="34" charset="0"/>
              </a:rPr>
              <a:t> </a:t>
            </a:r>
            <a:r>
              <a:rPr lang="en-US" dirty="0" smtClean="0">
                <a:latin typeface="Arial" pitchFamily="34" charset="0"/>
                <a:cs typeface="Arial" pitchFamily="34" charset="0"/>
              </a:rPr>
              <a:t>may include the Unit Training Calendar (remind the students that they will be required to provide DCIED - training input to a company level Unit Training Calendar)</a:t>
            </a:r>
            <a:endParaRPr lang="en-US" dirty="0" smtClean="0"/>
          </a:p>
          <a:p>
            <a:pPr algn="just">
              <a:tabLst>
                <a:tab pos="766086" algn="l"/>
              </a:tabLst>
            </a:pPr>
            <a:endParaRPr lang="en-US" dirty="0" smtClean="0">
              <a:latin typeface="Arial" pitchFamily="34" charset="0"/>
              <a:cs typeface="Arial" pitchFamily="34" charset="0"/>
            </a:endParaRPr>
          </a:p>
          <a:p>
            <a:pPr algn="just">
              <a:tabLst>
                <a:tab pos="766086" algn="l"/>
              </a:tabLst>
            </a:pPr>
            <a:endParaRPr lang="en-US" dirty="0" smtClean="0">
              <a:latin typeface="Arial" pitchFamily="34" charset="0"/>
              <a:cs typeface="Arial" pitchFamily="34" charset="0"/>
            </a:endParaRPr>
          </a:p>
          <a:p>
            <a:pPr algn="just">
              <a:tabLst>
                <a:tab pos="766086" algn="l"/>
              </a:tabLst>
            </a:pPr>
            <a:r>
              <a:rPr lang="en-US" dirty="0" smtClean="0">
                <a:latin typeface="Arial" pitchFamily="34" charset="0"/>
                <a:cs typeface="Arial" pitchFamily="34" charset="0"/>
              </a:rPr>
              <a:t>2. Once the higher commander approves the COA at the training briefing, </a:t>
            </a:r>
            <a:r>
              <a:rPr lang="en-US" u="sng" dirty="0" smtClean="0">
                <a:latin typeface="Arial" pitchFamily="34" charset="0"/>
                <a:cs typeface="Arial" pitchFamily="34" charset="0"/>
              </a:rPr>
              <a:t>the approved COA ultimately becomes the UTP. </a:t>
            </a:r>
            <a:r>
              <a:rPr lang="en-US" dirty="0" smtClean="0">
                <a:latin typeface="Arial" pitchFamily="34" charset="0"/>
                <a:cs typeface="Arial" pitchFamily="34" charset="0"/>
              </a:rPr>
              <a:t>The staff begins to organize the COA along with the guidance given by the higher commander and all additional clarifying information into a five paragraph field order. When completed, it is communicated to subordinate and higher units as appropriate and posted to DTMS. </a:t>
            </a:r>
          </a:p>
          <a:p>
            <a:pPr algn="just">
              <a:tabLst>
                <a:tab pos="766086" algn="l"/>
              </a:tabLst>
            </a:pPr>
            <a:endParaRPr lang="en-US" dirty="0" smtClean="0">
              <a:latin typeface="Arial" pitchFamily="34" charset="0"/>
              <a:cs typeface="Arial" pitchFamily="34" charset="0"/>
            </a:endParaRPr>
          </a:p>
          <a:p>
            <a:pPr algn="just">
              <a:tabLst>
                <a:tab pos="766086" algn="l"/>
              </a:tabLst>
            </a:pPr>
            <a:r>
              <a:rPr lang="en-US" dirty="0" smtClean="0">
                <a:latin typeface="Arial" pitchFamily="34" charset="0"/>
                <a:cs typeface="Arial" pitchFamily="34" charset="0"/>
              </a:rPr>
              <a:t>3. Because the UTP is the written and graphical representations of how the commander wants to train for the assigned mission and throughout the period planned, it should include any and all training guidance. Commanders have</a:t>
            </a:r>
            <a:r>
              <a:rPr lang="en-US" baseline="0" dirty="0" smtClean="0">
                <a:latin typeface="Arial" pitchFamily="34" charset="0"/>
                <a:cs typeface="Arial" pitchFamily="34" charset="0"/>
              </a:rPr>
              <a:t> often published training guidance as a separate document, but this is no longer required.</a:t>
            </a:r>
            <a:endParaRPr lang="en-US" dirty="0" smtClean="0">
              <a:latin typeface="Arial" pitchFamily="34" charset="0"/>
              <a:cs typeface="Arial" pitchFamily="34" charset="0"/>
            </a:endParaRPr>
          </a:p>
          <a:p>
            <a:pPr algn="just">
              <a:tabLst>
                <a:tab pos="766086" algn="l"/>
              </a:tabLst>
            </a:pPr>
            <a:endParaRPr lang="en-US" dirty="0" smtClean="0">
              <a:latin typeface="Arial" pitchFamily="34" charset="0"/>
              <a:ea typeface="Times New Roman" pitchFamily="18" charset="0"/>
              <a:cs typeface="Arial" pitchFamily="34" charset="0"/>
            </a:endParaRPr>
          </a:p>
          <a:p>
            <a:pPr algn="just">
              <a:tabLst>
                <a:tab pos="766086" algn="l"/>
              </a:tabLst>
            </a:pPr>
            <a:r>
              <a:rPr lang="en-US" dirty="0" smtClean="0">
                <a:latin typeface="Arial" pitchFamily="34" charset="0"/>
                <a:ea typeface="Times New Roman" pitchFamily="18" charset="0"/>
                <a:cs typeface="Arial" pitchFamily="34" charset="0"/>
              </a:rPr>
              <a:t>4. Refer to Unit Training Management (UTM) on ATN (Para 3-75) for a specific example.</a:t>
            </a:r>
          </a:p>
          <a:p>
            <a:pPr algn="just">
              <a:tabLst>
                <a:tab pos="766086" algn="l"/>
              </a:tabLst>
            </a:pPr>
            <a:endParaRPr lang="en-US" dirty="0" smtClean="0">
              <a:latin typeface="Arial" pitchFamily="34" charset="0"/>
              <a:ea typeface="Times New Roman" pitchFamily="18" charset="0"/>
              <a:cs typeface="Arial" pitchFamily="34" charset="0"/>
            </a:endParaRPr>
          </a:p>
        </p:txBody>
      </p:sp>
      <p:sp>
        <p:nvSpPr>
          <p:cNvPr id="4" name="Slide Number Placeholder 3"/>
          <p:cNvSpPr>
            <a:spLocks noGrp="1"/>
          </p:cNvSpPr>
          <p:nvPr>
            <p:ph type="sldNum" sz="quarter" idx="5"/>
          </p:nvPr>
        </p:nvSpPr>
        <p:spPr/>
        <p:txBody>
          <a:bodyPr/>
          <a:lstStyle/>
          <a:p>
            <a:pPr>
              <a:defRPr/>
            </a:pPr>
            <a:fld id="{2C2426DB-B4C9-49CD-BD79-FFBA240CC262}" type="slidenum">
              <a:rPr lang="en-US" smtClean="0"/>
              <a:pPr>
                <a:defRPr/>
              </a:pPr>
              <a:t>35</a:t>
            </a:fld>
            <a:endParaRPr lang="en-US" dirty="0"/>
          </a:p>
        </p:txBody>
      </p:sp>
    </p:spTree>
    <p:extLst>
      <p:ext uri="{BB962C8B-B14F-4D97-AF65-F5344CB8AC3E}">
        <p14:creationId xmlns:p14="http://schemas.microsoft.com/office/powerpoint/2010/main" val="1726907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defTabSz="897301" eaLnBrk="1" fontAlgn="auto" hangingPunct="1">
              <a:spcBef>
                <a:spcPts val="0"/>
              </a:spcBef>
              <a:spcAft>
                <a:spcPts val="0"/>
              </a:spcAft>
              <a:tabLst>
                <a:tab pos="766086" algn="l"/>
              </a:tabLst>
              <a:defRPr/>
            </a:pPr>
            <a:r>
              <a:rPr lang="en-US" sz="2000" b="1" dirty="0" smtClean="0">
                <a:solidFill>
                  <a:prstClr val="black"/>
                </a:solidFill>
                <a:latin typeface="Arial" pitchFamily="34" charset="0"/>
                <a:cs typeface="Arial" pitchFamily="34" charset="0"/>
              </a:rPr>
              <a:t>Slide 36.</a:t>
            </a:r>
          </a:p>
          <a:p>
            <a:pPr algn="just">
              <a:tabLst>
                <a:tab pos="766086" algn="l"/>
              </a:tabLst>
            </a:pPr>
            <a:endParaRPr lang="en-US" sz="2000"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a:t>
            </a:r>
            <a:endParaRPr lang="en-US" sz="2000" b="1" u="sng"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ea typeface="Calibri"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solidFill>
                  <a:prstClr val="black"/>
                </a:solidFill>
                <a:latin typeface="Arial" pitchFamily="34" charset="0"/>
                <a:cs typeface="Arial" pitchFamily="34" charset="0"/>
              </a:rPr>
              <a:t>Slide 36.</a:t>
            </a:r>
          </a:p>
          <a:p>
            <a:pPr algn="just">
              <a:tabLst>
                <a:tab pos="766086" algn="l"/>
              </a:tabLst>
            </a:pPr>
            <a:endParaRPr lang="en-US" sz="2000" dirty="0" smtClean="0">
              <a:latin typeface="Arial" pitchFamily="34" charset="0"/>
              <a:cs typeface="Arial" pitchFamily="34" charset="0"/>
            </a:endParaRPr>
          </a:p>
          <a:p>
            <a:pPr algn="just" defTabSz="897301" eaLnBrk="1" fontAlgn="auto" hangingPunct="1">
              <a:spcBef>
                <a:spcPts val="0"/>
              </a:spcBef>
              <a:spcAft>
                <a:spcPts val="0"/>
              </a:spcAft>
              <a:tabLst>
                <a:tab pos="766086" algn="l"/>
              </a:tabLst>
              <a:defRPr/>
            </a:pPr>
            <a:r>
              <a:rPr lang="en-US" sz="2000" b="1" dirty="0" smtClean="0">
                <a:latin typeface="Arial" pitchFamily="34" charset="0"/>
                <a:cs typeface="Arial" pitchFamily="34" charset="0"/>
              </a:rPr>
              <a:t>NOTE.</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The following information is the TLP a summary for instructor preparation purposes.</a:t>
            </a:r>
            <a:endParaRPr lang="en-US" sz="2000" b="1" u="sng" dirty="0" smtClean="0">
              <a:latin typeface="Arial" pitchFamily="34" charset="0"/>
              <a:cs typeface="Arial" pitchFamily="34" charset="0"/>
            </a:endParaRPr>
          </a:p>
          <a:p>
            <a:pPr marL="448650" indent="-448650">
              <a:spcBef>
                <a:spcPct val="0"/>
              </a:spcBef>
              <a:buFont typeface="+mj-lt"/>
              <a:buAutoNum type="arabicPeriod"/>
            </a:pPr>
            <a:r>
              <a:rPr lang="en-US" sz="2000" dirty="0" smtClean="0">
                <a:latin typeface="Arial" pitchFamily="34" charset="0"/>
                <a:ea typeface="Calibri" pitchFamily="34" charset="0"/>
                <a:cs typeface="Arial" pitchFamily="34" charset="0"/>
              </a:rPr>
              <a:t>The plan is approved by the higher commander and the OPORD is published:</a:t>
            </a:r>
            <a:endParaRPr lang="en-US" sz="1400" dirty="0" smtClean="0">
              <a:latin typeface="Arial" pitchFamily="34" charset="0"/>
              <a:ea typeface="Calibri" pitchFamily="34" charset="0"/>
              <a:cs typeface="Arial" pitchFamily="34" charset="0"/>
            </a:endParaRPr>
          </a:p>
          <a:p>
            <a:pPr marL="897301" lvl="1" indent="-448650">
              <a:spcBef>
                <a:spcPct val="0"/>
              </a:spcBef>
              <a:buFont typeface="+mj-lt"/>
              <a:buAutoNum type="alphaLcPeriod"/>
            </a:pPr>
            <a:r>
              <a:rPr lang="en-US" sz="2000" dirty="0" smtClean="0">
                <a:latin typeface="Arial" pitchFamily="34" charset="0"/>
                <a:ea typeface="Calibri" pitchFamily="34" charset="0"/>
                <a:cs typeface="Arial" pitchFamily="34" charset="0"/>
              </a:rPr>
              <a:t> </a:t>
            </a:r>
            <a:r>
              <a:rPr lang="en-US" sz="2400" b="1" dirty="0" smtClean="0">
                <a:latin typeface="Arial" pitchFamily="34" charset="0"/>
                <a:ea typeface="Calibri" pitchFamily="34" charset="0"/>
                <a:cs typeface="Arial" pitchFamily="34" charset="0"/>
              </a:rPr>
              <a:t>Using standard five paragraph OPORD format with training specific requirements. </a:t>
            </a:r>
            <a:endParaRPr lang="en-US" sz="1400" dirty="0" smtClean="0">
              <a:latin typeface="Arial" pitchFamily="34" charset="0"/>
              <a:ea typeface="Calibri" pitchFamily="34" charset="0"/>
              <a:cs typeface="Arial" pitchFamily="34" charset="0"/>
            </a:endParaRPr>
          </a:p>
          <a:p>
            <a:pPr marL="897301" lvl="1" indent="-448650">
              <a:spcBef>
                <a:spcPct val="0"/>
              </a:spcBef>
              <a:buFont typeface="+mj-lt"/>
              <a:buAutoNum type="alphaLcPeriod"/>
            </a:pPr>
            <a:r>
              <a:rPr lang="en-US" sz="2000" dirty="0" smtClean="0">
                <a:latin typeface="Arial" pitchFamily="34" charset="0"/>
                <a:ea typeface="Calibri" pitchFamily="34" charset="0"/>
                <a:cs typeface="Arial" pitchFamily="34" charset="0"/>
              </a:rPr>
              <a:t> Posted on DTMS (preferred) or sent out as some other form </a:t>
            </a:r>
            <a:r>
              <a:rPr lang="en-US" sz="2000" i="1" dirty="0" smtClean="0">
                <a:latin typeface="Arial" pitchFamily="34" charset="0"/>
                <a:ea typeface="Calibri" pitchFamily="34" charset="0"/>
                <a:cs typeface="Arial" pitchFamily="34" charset="0"/>
              </a:rPr>
              <a:t>(Usually sent according to unit SOP: email, hard copy or shared drive).</a:t>
            </a:r>
          </a:p>
          <a:p>
            <a:pPr marL="897301" lvl="1" indent="-448650">
              <a:spcBef>
                <a:spcPct val="0"/>
              </a:spcBef>
              <a:buFont typeface="+mj-lt"/>
              <a:buAutoNum type="alphaLcPeriod"/>
            </a:pPr>
            <a:endParaRPr lang="en-US" sz="2000" i="1" dirty="0" smtClean="0">
              <a:latin typeface="Arial"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As part of the administrative order, both the BLUFOR (training audience) and the OPFOR troop list must be published.  </a:t>
            </a:r>
          </a:p>
          <a:p>
            <a:pPr marL="224325" indent="-224325" defTabSz="914350">
              <a:spcBef>
                <a:spcPct val="0"/>
              </a:spcBef>
              <a:buFont typeface="+mj-lt"/>
              <a:buAutoNum type="arabicPeriod"/>
            </a:pPr>
            <a:endParaRPr lang="en-US" dirty="0" smtClean="0">
              <a:latin typeface="Arial" pitchFamily="34" charset="0"/>
              <a:ea typeface="Calibri"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Additional areas of emphasis:</a:t>
            </a:r>
          </a:p>
          <a:p>
            <a:pPr marL="224325" indent="-224325" defTabSz="914350">
              <a:spcBef>
                <a:spcPct val="0"/>
              </a:spcBef>
              <a:buFont typeface="+mj-lt"/>
              <a:buAutoNum type="arabicPeriod"/>
            </a:pPr>
            <a:endParaRPr lang="en-US" dirty="0" smtClean="0">
              <a:latin typeface="Arial" pitchFamily="34" charset="0"/>
              <a:cs typeface="Arial" pitchFamily="34" charset="0"/>
            </a:endParaRPr>
          </a:p>
          <a:p>
            <a:pPr marL="224325" indent="-224325" defTabSz="914350">
              <a:spcBef>
                <a:spcPct val="0"/>
              </a:spcBef>
              <a:buFont typeface="+mj-lt"/>
              <a:buAutoNum type="arabi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leader development plan should be part of the order and include:</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Pre-requisite leader training required prior to the event</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Leader training during the event</a:t>
            </a:r>
            <a:endParaRPr lang="en-US" dirty="0" smtClean="0">
              <a:latin typeface="Arial" pitchFamily="34" charset="0"/>
              <a:ea typeface="Calibri" pitchFamily="34" charset="0"/>
              <a:cs typeface="Arial" pitchFamily="34" charset="0"/>
            </a:endParaRPr>
          </a:p>
          <a:p>
            <a:pPr marL="681500" lvl="2" indent="-224325">
              <a:spcBef>
                <a:spcPct val="0"/>
              </a:spcBef>
              <a:buFont typeface="+mj-lt"/>
              <a:buAutoNum type="alphaLcPeriod"/>
            </a:pPr>
            <a:r>
              <a:rPr lang="en-US" dirty="0" smtClean="0">
                <a:latin typeface="Arial" pitchFamily="34" charset="0"/>
                <a:ea typeface="Calibri" pitchFamily="34" charset="0"/>
                <a:cs typeface="Arial" pitchFamily="34" charset="0"/>
              </a:rPr>
              <a:t> Required</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follow-on post event reviews</a:t>
            </a:r>
          </a:p>
          <a:p>
            <a:pPr marL="672976" lvl="1" indent="-224325">
              <a:spcBef>
                <a:spcPct val="0"/>
              </a:spcBef>
              <a:buFont typeface="+mj-lt"/>
              <a:buAutoNum type="arabicPeriod"/>
            </a:pPr>
            <a:endParaRPr lang="en-US" dirty="0" smtClean="0">
              <a:latin typeface="Arial" pitchFamily="34" charset="0"/>
              <a:cs typeface="Arial" pitchFamily="34" charset="0"/>
            </a:endParaRPr>
          </a:p>
          <a:p>
            <a:pPr marL="224325" indent="-224325">
              <a:spcBef>
                <a:spcPct val="0"/>
              </a:spcBef>
              <a:buFont typeface="+mj-lt"/>
              <a:buAutoNum type="arabicPeriod"/>
            </a:pPr>
            <a:r>
              <a:rPr lang="en-US" dirty="0" smtClean="0">
                <a:latin typeface="Arial" pitchFamily="34" charset="0"/>
                <a:ea typeface="Calibri" pitchFamily="34" charset="0"/>
                <a:cs typeface="Arial" pitchFamily="34" charset="0"/>
              </a:rPr>
              <a:t> The observer controller plan should address who are the OCs and the After Action Review (AAR) schedule.  It should also:</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The OC support plan (Required supplies and who supports them) </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Prescribe the OC duties  </a:t>
            </a:r>
          </a:p>
          <a:p>
            <a:pPr marL="672976" lvl="1" indent="-224325">
              <a:spcBef>
                <a:spcPct val="0"/>
              </a:spcBef>
              <a:buFont typeface="+mj-lt"/>
              <a:buAutoNum type="alphaLcPeriod"/>
            </a:pPr>
            <a:r>
              <a:rPr lang="en-US" dirty="0" smtClean="0">
                <a:latin typeface="Arial" pitchFamily="34" charset="0"/>
                <a:ea typeface="Calibri" pitchFamily="34" charset="0"/>
                <a:cs typeface="Arial" pitchFamily="34" charset="0"/>
              </a:rPr>
              <a:t> Prescribe the contents of the OC packets (unit SOPs, T&amp;EOs, doctrinal manuals, ROE), pyrotechnics (class V) on hand, control guns, etc.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endParaRPr lang="en-US" sz="20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36</a:t>
            </a:fld>
            <a:endParaRPr lang="en-US" dirty="0"/>
          </a:p>
        </p:txBody>
      </p:sp>
    </p:spTree>
    <p:extLst>
      <p:ext uri="{BB962C8B-B14F-4D97-AF65-F5344CB8AC3E}">
        <p14:creationId xmlns:p14="http://schemas.microsoft.com/office/powerpoint/2010/main" val="1716801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0"/>
              </a:spcBef>
              <a:spcAft>
                <a:spcPct val="0"/>
              </a:spcAft>
            </a:pPr>
            <a:r>
              <a:rPr lang="en-US" b="1" dirty="0" smtClean="0">
                <a:solidFill>
                  <a:srgbClr val="0000FF"/>
                </a:solidFill>
                <a:latin typeface="Arial" pitchFamily="34" charset="0"/>
                <a:cs typeface="Arial" pitchFamily="34" charset="0"/>
              </a:rPr>
              <a:t>Slide 37.</a:t>
            </a:r>
          </a:p>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defTabSz="897301">
              <a:spcBef>
                <a:spcPct val="0"/>
              </a:spcBef>
              <a:defRPr/>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endParaRPr lang="en-US" b="1" u="sng" dirty="0" smtClean="0">
              <a:latin typeface="Arial" pitchFamily="34" charset="0"/>
              <a:cs typeface="Arial" pitchFamily="34" charset="0"/>
            </a:endParaRPr>
          </a:p>
          <a:p>
            <a:pPr eaLnBrk="0" fontAlgn="base" hangingPunct="0">
              <a:spcBef>
                <a:spcPct val="0"/>
              </a:spcBef>
              <a:spcAft>
                <a:spcPct val="0"/>
              </a:spcAft>
            </a:pPr>
            <a:r>
              <a:rPr lang="en-US" b="1" dirty="0" smtClean="0">
                <a:solidFill>
                  <a:srgbClr val="0000FF"/>
                </a:solidFill>
                <a:latin typeface="Arial" pitchFamily="34" charset="0"/>
                <a:cs typeface="Arial" pitchFamily="34" charset="0"/>
              </a:rPr>
              <a:t>1.  This is a good time to show the 10 min AAR Video</a:t>
            </a:r>
          </a:p>
          <a:p>
            <a:pPr eaLnBrk="0" fontAlgn="base" hangingPunct="0">
              <a:spcBef>
                <a:spcPct val="0"/>
              </a:spcBef>
              <a:spcAft>
                <a:spcPct val="0"/>
              </a:spcAft>
            </a:pPr>
            <a:endParaRPr lang="en-US" b="1" dirty="0" smtClean="0">
              <a:latin typeface="Arial" pitchFamily="34" charset="0"/>
              <a:cs typeface="Arial" pitchFamily="34" charset="0"/>
            </a:endParaRPr>
          </a:p>
          <a:p>
            <a:pPr defTabSz="914350">
              <a:spcBef>
                <a:spcPct val="0"/>
              </a:spcBef>
            </a:pPr>
            <a:r>
              <a:rPr lang="en-US" dirty="0" smtClean="0">
                <a:latin typeface="Arial" pitchFamily="34" charset="0"/>
                <a:ea typeface="Calibri" pitchFamily="34" charset="0"/>
                <a:cs typeface="Arial" pitchFamily="34" charset="0"/>
              </a:rPr>
              <a:t>2.  Commanders ensure training is conducted to standard using mission command and by ensuring that the T&amp;EOs, unit SOPs and TTPs are available and enforced.  Leaders at every level, including evaluators, OCs and OPFOR, provide feedback to the commander that the training is being conducted to standard or how and why it is not.</a:t>
            </a:r>
          </a:p>
          <a:p>
            <a:pPr defTabSz="914350">
              <a:spcBef>
                <a:spcPct val="0"/>
              </a:spcBef>
            </a:pPr>
            <a:endParaRPr lang="en-US" dirty="0" smtClean="0">
              <a:latin typeface="Arial" pitchFamily="34" charset="0"/>
              <a:cs typeface="Arial" pitchFamily="34" charset="0"/>
            </a:endParaRPr>
          </a:p>
          <a:p>
            <a:pPr defTabSz="914350">
              <a:spcBef>
                <a:spcPct val="0"/>
              </a:spcBef>
            </a:pPr>
            <a:r>
              <a:rPr lang="en-US" b="1" dirty="0" smtClean="0">
                <a:latin typeface="Arial" pitchFamily="34" charset="0"/>
                <a:ea typeface="Calibri" pitchFamily="34" charset="0"/>
                <a:cs typeface="Arial" pitchFamily="34" charset="0"/>
              </a:rPr>
              <a:t>3.  Informal After Action Reviews (AAR)s   </a:t>
            </a:r>
          </a:p>
          <a:p>
            <a:pPr defTabSz="914350">
              <a:spcBef>
                <a:spcPct val="0"/>
              </a:spcBef>
            </a:pPr>
            <a:endParaRPr lang="en-US" dirty="0" smtClean="0">
              <a:latin typeface="Arial" pitchFamily="34" charset="0"/>
              <a:ea typeface="Calibri" pitchFamily="34" charset="0"/>
              <a:cs typeface="Arial" pitchFamily="34" charset="0"/>
            </a:endParaRPr>
          </a:p>
          <a:p>
            <a:pPr marL="224325" indent="-224325" defTabSz="914350">
              <a:spcBef>
                <a:spcPct val="0"/>
              </a:spcBef>
              <a:buAutoNum type="arabicPeriod" startAt="4"/>
            </a:pPr>
            <a:r>
              <a:rPr lang="en-US" dirty="0" smtClean="0">
                <a:latin typeface="Arial" pitchFamily="34" charset="0"/>
                <a:ea typeface="Calibri" pitchFamily="34" charset="0"/>
                <a:cs typeface="Arial" pitchFamily="34" charset="0"/>
              </a:rPr>
              <a:t>Commanders oversee the planning and conduct of all AARs.  </a:t>
            </a:r>
            <a:r>
              <a:rPr lang="en-US" i="1" dirty="0" smtClean="0">
                <a:latin typeface="Arial" pitchFamily="34" charset="0"/>
                <a:ea typeface="Calibri" pitchFamily="34" charset="0"/>
                <a:cs typeface="Arial" pitchFamily="34" charset="0"/>
              </a:rPr>
              <a:t>(See UTM Chapter 5 and Annex E for more in-depth understanding)</a:t>
            </a:r>
            <a:endParaRPr lang="en-US" i="1" dirty="0" smtClean="0">
              <a:latin typeface="Arial" pitchFamily="34" charset="0"/>
              <a:cs typeface="Arial" pitchFamily="34" charset="0"/>
            </a:endParaRPr>
          </a:p>
          <a:p>
            <a:pPr marL="224325" indent="-224325">
              <a:buAutoNum type="arabicPeriod" startAt="4"/>
            </a:pPr>
            <a:endParaRPr lang="en-US" dirty="0" smtClean="0"/>
          </a:p>
        </p:txBody>
      </p:sp>
      <p:sp>
        <p:nvSpPr>
          <p:cNvPr id="4" name="Slide Number Placeholder 3"/>
          <p:cNvSpPr>
            <a:spLocks noGrp="1"/>
          </p:cNvSpPr>
          <p:nvPr>
            <p:ph type="sldNum" sz="quarter" idx="10"/>
          </p:nvPr>
        </p:nvSpPr>
        <p:spPr/>
        <p:txBody>
          <a:bodyPr/>
          <a:lstStyle/>
          <a:p>
            <a:fld id="{253A022C-C33B-4634-AAAC-7325058A5087}" type="slidenum">
              <a:rPr lang="en-US" smtClean="0"/>
              <a:pPr/>
              <a:t>37</a:t>
            </a:fld>
            <a:endParaRPr lang="en-US" dirty="0"/>
          </a:p>
        </p:txBody>
      </p:sp>
    </p:spTree>
    <p:extLst>
      <p:ext uri="{BB962C8B-B14F-4D97-AF65-F5344CB8AC3E}">
        <p14:creationId xmlns:p14="http://schemas.microsoft.com/office/powerpoint/2010/main" val="1680865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0"/>
              </a:spcBef>
              <a:spcAft>
                <a:spcPct val="0"/>
              </a:spcAft>
            </a:pPr>
            <a:r>
              <a:rPr lang="en-US" b="1" dirty="0" smtClean="0">
                <a:solidFill>
                  <a:srgbClr val="0000FF"/>
                </a:solidFill>
                <a:latin typeface="Arial" pitchFamily="34" charset="0"/>
                <a:cs typeface="Arial" pitchFamily="34" charset="0"/>
              </a:rPr>
              <a:t>Slide 38.</a:t>
            </a:r>
          </a:p>
          <a:p>
            <a:pPr eaLnBrk="0" fontAlgn="base" hangingPunct="0">
              <a:spcBef>
                <a:spcPct val="0"/>
              </a:spcBef>
              <a:spcAft>
                <a:spcPct val="0"/>
              </a:spcAft>
            </a:pPr>
            <a:endParaRPr lang="en-US" b="1" dirty="0" smtClean="0">
              <a:solidFill>
                <a:srgbClr val="0000FF"/>
              </a:solidFill>
              <a:latin typeface="Arial" pitchFamily="34" charset="0"/>
              <a:cs typeface="Arial" pitchFamily="34" charset="0"/>
            </a:endParaRPr>
          </a:p>
          <a:p>
            <a:pPr eaLnBrk="0" fontAlgn="base" hangingPunct="0">
              <a:spcBef>
                <a:spcPct val="0"/>
              </a:spcBef>
              <a:spcAft>
                <a:spcPct val="0"/>
              </a:spcAft>
            </a:pPr>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p>
          <a:p>
            <a:pPr eaLnBrk="0" fontAlgn="base" hangingPunct="0">
              <a:spcBef>
                <a:spcPct val="0"/>
              </a:spcBef>
              <a:spcAft>
                <a:spcPct val="0"/>
              </a:spcAft>
            </a:pPr>
            <a:r>
              <a:rPr lang="en-US" b="1" dirty="0" smtClean="0">
                <a:solidFill>
                  <a:srgbClr val="0000FF"/>
                </a:solidFill>
                <a:latin typeface="Arial" pitchFamily="34" charset="0"/>
                <a:cs typeface="Arial" pitchFamily="34" charset="0"/>
              </a:rPr>
              <a:t>This is a good time to show the AAR Video</a:t>
            </a:r>
          </a:p>
        </p:txBody>
      </p:sp>
      <p:sp>
        <p:nvSpPr>
          <p:cNvPr id="4" name="Slide Number Placeholder 3"/>
          <p:cNvSpPr>
            <a:spLocks noGrp="1"/>
          </p:cNvSpPr>
          <p:nvPr>
            <p:ph type="sldNum" sz="quarter" idx="10"/>
          </p:nvPr>
        </p:nvSpPr>
        <p:spPr/>
        <p:txBody>
          <a:bodyPr/>
          <a:lstStyle/>
          <a:p>
            <a:fld id="{253A022C-C33B-4634-AAAC-7325058A5087}" type="slidenum">
              <a:rPr lang="en-US" smtClean="0"/>
              <a:pPr/>
              <a:t>38</a:t>
            </a:fld>
            <a:endParaRPr lang="en-US" dirty="0"/>
          </a:p>
        </p:txBody>
      </p:sp>
    </p:spTree>
    <p:extLst>
      <p:ext uri="{BB962C8B-B14F-4D97-AF65-F5344CB8AC3E}">
        <p14:creationId xmlns:p14="http://schemas.microsoft.com/office/powerpoint/2010/main" val="227294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lgn="just" defTabSz="897301" eaLnBrk="1" fontAlgn="auto" hangingPunct="1">
              <a:spcBef>
                <a:spcPts val="0"/>
              </a:spcBef>
              <a:spcAft>
                <a:spcPts val="0"/>
              </a:spcAft>
              <a:defRPr/>
            </a:pPr>
            <a:r>
              <a:rPr lang="en-US" b="1" dirty="0" smtClean="0">
                <a:solidFill>
                  <a:srgbClr val="0000FF"/>
                </a:solidFill>
                <a:latin typeface="Arial" pitchFamily="34" charset="0"/>
                <a:cs typeface="Arial" pitchFamily="34" charset="0"/>
              </a:rPr>
              <a:t>Slide 39.</a:t>
            </a:r>
          </a:p>
          <a:p>
            <a:pPr algn="just"/>
            <a:endParaRPr lang="en-US" dirty="0" smtClean="0">
              <a:latin typeface="Arial" charset="0"/>
              <a:cs typeface="Arial" charset="0"/>
            </a:endParaRPr>
          </a:p>
          <a:p>
            <a:pPr algn="just"/>
            <a:r>
              <a:rPr lang="en-US" b="1" dirty="0" smtClean="0">
                <a:latin typeface="Arial" pitchFamily="34" charset="0"/>
                <a:cs typeface="Arial" pitchFamily="34" charset="0"/>
              </a:rPr>
              <a:t>NOTE.</a:t>
            </a:r>
            <a:r>
              <a:rPr lang="en-US" dirty="0" smtClean="0">
                <a:latin typeface="Arial" pitchFamily="34" charset="0"/>
                <a:cs typeface="Arial" pitchFamily="34" charset="0"/>
              </a:rPr>
              <a:t> </a:t>
            </a:r>
            <a:r>
              <a:rPr lang="en-US" u="sng" dirty="0" smtClean="0">
                <a:latin typeface="Arial" pitchFamily="34" charset="0"/>
                <a:cs typeface="Arial" pitchFamily="34" charset="0"/>
              </a:rPr>
              <a:t>The following information is the TLP a summary for instructor preparation purposes.</a:t>
            </a:r>
          </a:p>
          <a:p>
            <a:pPr marL="224325" indent="-224325" algn="just">
              <a:buFont typeface="+mj-lt"/>
              <a:buAutoNum type="arabicPeriod"/>
            </a:pPr>
            <a:r>
              <a:rPr lang="en-US" dirty="0" smtClean="0">
                <a:latin typeface="Arial" charset="0"/>
                <a:cs typeface="Arial" charset="0"/>
              </a:rPr>
              <a:t>TLP is the process that Company and below units use to plan training. The first half of Step 3 of the TLP is when Mission analysis  and the Commanders’ Dialogue occur. Mission analysis is the step where commanders:</a:t>
            </a:r>
          </a:p>
          <a:p>
            <a:pPr marL="672976" lvl="1" indent="-224325" algn="just">
              <a:buFont typeface="+mj-lt"/>
              <a:buAutoNum type="alphaLcPeriod"/>
            </a:pPr>
            <a:r>
              <a:rPr lang="en-US" dirty="0" smtClean="0">
                <a:latin typeface="Arial" charset="0"/>
                <a:cs typeface="Arial" charset="0"/>
              </a:rPr>
              <a:t> Conduct detailed analysis required for the Commanders’ Dialogue</a:t>
            </a:r>
          </a:p>
          <a:p>
            <a:pPr marL="672976" lvl="1" indent="-224325" algn="just">
              <a:buFont typeface="+mj-lt"/>
              <a:buAutoNum type="alphaLcPeriod"/>
            </a:pPr>
            <a:r>
              <a:rPr lang="en-US" dirty="0" smtClean="0">
                <a:latin typeface="Arial" charset="0"/>
                <a:cs typeface="Arial" charset="0"/>
              </a:rPr>
              <a:t> Determine their key collective tasks to train</a:t>
            </a:r>
          </a:p>
          <a:p>
            <a:pPr marL="672976" lvl="1" indent="-224325" algn="just">
              <a:buFont typeface="+mj-lt"/>
              <a:buAutoNum type="alphaLcPeriod"/>
            </a:pPr>
            <a:r>
              <a:rPr lang="en-US" dirty="0" smtClean="0">
                <a:latin typeface="Arial" charset="0"/>
                <a:cs typeface="Arial" charset="0"/>
              </a:rPr>
              <a:t> Conduct their current assessment of those tasks</a:t>
            </a:r>
          </a:p>
          <a:p>
            <a:pPr marL="672976" lvl="1" indent="-224325" algn="just">
              <a:buFont typeface="+mj-lt"/>
              <a:buAutoNum type="alphaLcPeriod"/>
            </a:pPr>
            <a:r>
              <a:rPr lang="en-US" dirty="0" smtClean="0">
                <a:latin typeface="Arial" charset="0"/>
                <a:cs typeface="Arial" charset="0"/>
              </a:rPr>
              <a:t> Determine/finalize their training OE</a:t>
            </a:r>
          </a:p>
          <a:p>
            <a:pPr marL="672976" lvl="1" indent="-224325" algn="just">
              <a:buFont typeface="+mj-lt"/>
              <a:buAutoNum type="alphaLcPeriod"/>
            </a:pPr>
            <a:r>
              <a:rPr lang="en-US" dirty="0" smtClean="0">
                <a:latin typeface="Arial" charset="0"/>
                <a:cs typeface="Arial" charset="0"/>
              </a:rPr>
              <a:t> Determine their planning horizon (Time to Train)</a:t>
            </a:r>
          </a:p>
          <a:p>
            <a:pPr marL="672976" lvl="1" indent="-224325" algn="just">
              <a:buFont typeface="+mj-lt"/>
              <a:buAutoNum type="alphaLcPeriod"/>
            </a:pPr>
            <a:r>
              <a:rPr lang="en-US" dirty="0" smtClean="0">
                <a:latin typeface="Arial" charset="0"/>
                <a:cs typeface="Arial" charset="0"/>
              </a:rPr>
              <a:t> Gather their facts, assumptions, constraints, and limitations (Resources)</a:t>
            </a:r>
          </a:p>
          <a:p>
            <a:pPr marL="672976" lvl="1" indent="-224325" algn="just">
              <a:buFont typeface="+mj-lt"/>
              <a:buAutoNum type="alphaLcPeriod"/>
            </a:pPr>
            <a:endParaRPr lang="en-US" dirty="0" smtClean="0">
              <a:latin typeface="Arial" charset="0"/>
              <a:cs typeface="Arial" charset="0"/>
            </a:endParaRPr>
          </a:p>
          <a:p>
            <a:pPr marL="224325" indent="-224325" algn="just">
              <a:buFont typeface="+mj-lt"/>
              <a:buAutoNum type="arabicPeriod"/>
            </a:pPr>
            <a:r>
              <a:rPr lang="en-US" dirty="0" smtClean="0">
                <a:latin typeface="Arial" charset="0"/>
                <a:cs typeface="Arial" charset="0"/>
              </a:rPr>
              <a:t> Commanders' seek to train </a:t>
            </a:r>
            <a:r>
              <a:rPr lang="en-US" i="1" dirty="0" smtClean="0">
                <a:latin typeface="Arial" charset="0"/>
                <a:cs typeface="Arial" charset="0"/>
              </a:rPr>
              <a:t>fewer key collective tasks – better.</a:t>
            </a:r>
          </a:p>
          <a:p>
            <a:pPr marL="224325" indent="-224325" algn="just">
              <a:buFont typeface="+mj-lt"/>
              <a:buAutoNum type="arabicPeriod"/>
            </a:pPr>
            <a:endParaRPr lang="en-US" dirty="0" smtClean="0">
              <a:latin typeface="Arial" charset="0"/>
              <a:cs typeface="Arial" charset="0"/>
            </a:endParaRPr>
          </a:p>
          <a:p>
            <a:pPr marL="224325" indent="-224325" algn="just">
              <a:buFont typeface="+mj-lt"/>
              <a:buAutoNum type="arabicPeriod"/>
            </a:pPr>
            <a:r>
              <a:rPr lang="en-US" dirty="0" smtClean="0">
                <a:latin typeface="Arial" charset="0"/>
                <a:cs typeface="Arial" charset="0"/>
              </a:rPr>
              <a:t> Commanders’ Dialogue is conducted at the end of mission analysis to gain the higher commanders' concurrence of the key collective tasks to train and gain concurrence on major/unique resources that may be required to train.</a:t>
            </a:r>
          </a:p>
          <a:p>
            <a:pPr marL="224325" indent="-224325">
              <a:buFont typeface="+mj-lt"/>
              <a:buAutoNum type="arabicPeriod"/>
            </a:pPr>
            <a:endParaRPr lang="en-US" dirty="0" smtClean="0">
              <a:latin typeface="Arial" charset="0"/>
              <a:cs typeface="Arial" charset="0"/>
            </a:endParaRPr>
          </a:p>
          <a:p>
            <a:pPr marL="224325" indent="-224325">
              <a:buFont typeface="+mj-lt"/>
              <a:buAutoNum type="arabicPeriod"/>
            </a:pPr>
            <a:r>
              <a:rPr lang="en-US" dirty="0" smtClean="0"/>
              <a:t>In this lesson we will discussed the basic concept of determining</a:t>
            </a:r>
            <a:r>
              <a:rPr lang="en-US" baseline="0" dirty="0" smtClean="0"/>
              <a:t> what to train and the TLPs that are involved in this task.</a:t>
            </a:r>
          </a:p>
          <a:p>
            <a:pPr marL="224325" indent="-224325">
              <a:buFont typeface="+mj-lt"/>
              <a:buAutoNum type="arabicPeriod"/>
            </a:pPr>
            <a:endParaRPr lang="en-US" baseline="0" dirty="0" smtClean="0"/>
          </a:p>
          <a:p>
            <a:pPr marL="224325" indent="-224325">
              <a:buFont typeface="+mj-lt"/>
              <a:buAutoNum type="arabicPeriod"/>
            </a:pPr>
            <a:r>
              <a:rPr lang="en-US" baseline="0" dirty="0" smtClean="0"/>
              <a:t>It took us from step 1, ½ way through step 3, culminating with the commanders’ dialogue.</a:t>
            </a:r>
          </a:p>
          <a:p>
            <a:pPr marL="224325" indent="-224325">
              <a:buFont typeface="+mj-lt"/>
              <a:buAutoNum type="arabicPeriod"/>
            </a:pPr>
            <a:endParaRPr lang="en-US" u="sng" baseline="0" dirty="0" smtClean="0"/>
          </a:p>
          <a:p>
            <a:pPr marL="224325" indent="-224325" algn="just">
              <a:buFont typeface="+mj-lt"/>
              <a:buAutoNum type="arabicPeriod"/>
              <a:tabLst>
                <a:tab pos="763329" algn="l"/>
              </a:tabLst>
            </a:pPr>
            <a:r>
              <a:rPr lang="en-US" u="sng" dirty="0" smtClean="0">
                <a:latin typeface="Arial" pitchFamily="34" charset="0"/>
                <a:cs typeface="Arial" pitchFamily="34" charset="0"/>
              </a:rPr>
              <a:t>Once the higher commander approves the COA </a:t>
            </a:r>
            <a:r>
              <a:rPr lang="en-US" dirty="0" smtClean="0">
                <a:latin typeface="Arial" pitchFamily="34" charset="0"/>
                <a:cs typeface="Arial" pitchFamily="34" charset="0"/>
              </a:rPr>
              <a:t>at the training briefing, the approved COA ultimately becomes the UTP. The staff begins to organize the COA along with the guidance given by the higher commander and all additional clarifying information into a five paragraph field order. When completed, it is communicated to subordinate and higher units as appropriate and posted to DTMS. </a:t>
            </a:r>
          </a:p>
          <a:p>
            <a:pPr marL="224325" indent="-224325" algn="just">
              <a:buFont typeface="+mj-lt"/>
              <a:buAutoNum type="arabicPeriod"/>
              <a:tabLst>
                <a:tab pos="763329" algn="l"/>
              </a:tabLst>
            </a:pPr>
            <a:endParaRPr lang="en-US" dirty="0" smtClean="0">
              <a:latin typeface="Arial" pitchFamily="34" charset="0"/>
              <a:cs typeface="Arial" pitchFamily="34" charset="0"/>
            </a:endParaRPr>
          </a:p>
          <a:p>
            <a:pPr marL="224325" indent="-224325" algn="just">
              <a:buFont typeface="+mj-lt"/>
              <a:buAutoNum type="arabicPeriod"/>
              <a:tabLst>
                <a:tab pos="763329" algn="l"/>
              </a:tabLst>
            </a:pPr>
            <a:r>
              <a:rPr lang="en-US" dirty="0" smtClean="0">
                <a:latin typeface="Arial" pitchFamily="34" charset="0"/>
                <a:cs typeface="Arial" pitchFamily="34" charset="0"/>
              </a:rPr>
              <a:t>Because the UTP is the written and graphical representations of how the commander wants to train for the assigned mission and throughout the period planned, it should include any and all training guidance. Commanders have</a:t>
            </a:r>
            <a:r>
              <a:rPr lang="en-US" baseline="0" dirty="0" smtClean="0">
                <a:latin typeface="Arial" pitchFamily="34" charset="0"/>
                <a:cs typeface="Arial" pitchFamily="34" charset="0"/>
              </a:rPr>
              <a:t> often published training guidance as a separate document, but this is no longer required.</a:t>
            </a:r>
            <a:endParaRPr lang="en-US" dirty="0" smtClean="0">
              <a:latin typeface="Arial" pitchFamily="34" charset="0"/>
              <a:cs typeface="Arial" pitchFamily="34" charset="0"/>
            </a:endParaRPr>
          </a:p>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BADE477-BCA4-40C4-B9D8-F64A04B3763B}" type="slidenum">
              <a:rPr lang="en-US" smtClean="0"/>
              <a:pPr>
                <a:defRPr/>
              </a:pPr>
              <a:t>39</a:t>
            </a:fld>
            <a:endParaRPr lang="en-US" dirty="0"/>
          </a:p>
        </p:txBody>
      </p:sp>
    </p:spTree>
    <p:extLst>
      <p:ext uri="{BB962C8B-B14F-4D97-AF65-F5344CB8AC3E}">
        <p14:creationId xmlns:p14="http://schemas.microsoft.com/office/powerpoint/2010/main" val="307535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4350"/>
            <a:r>
              <a:rPr lang="en-US" b="1" u="none" dirty="0" smtClean="0">
                <a:solidFill>
                  <a:srgbClr val="0000FF"/>
                </a:solidFill>
                <a:latin typeface="Arial" pitchFamily="34" charset="0"/>
                <a:cs typeface="Arial" pitchFamily="34" charset="0"/>
              </a:rPr>
              <a:t>Slide 4.</a:t>
            </a:r>
          </a:p>
          <a:p>
            <a:pPr defTabSz="914350"/>
            <a:endParaRPr lang="en-US" b="1" u="sng" dirty="0" smtClean="0">
              <a:solidFill>
                <a:srgbClr val="0000FF"/>
              </a:solidFill>
              <a:latin typeface="Arial" pitchFamily="34" charset="0"/>
              <a:cs typeface="Arial" pitchFamily="34" charset="0"/>
            </a:endParaRPr>
          </a:p>
          <a:p>
            <a:pPr defTabSz="914350"/>
            <a:r>
              <a:rPr lang="en-US" b="1" u="sng" dirty="0" smtClean="0">
                <a:solidFill>
                  <a:srgbClr val="0000FF"/>
                </a:solidFill>
                <a:latin typeface="Arial" pitchFamily="34" charset="0"/>
                <a:cs typeface="Arial" pitchFamily="34" charset="0"/>
              </a:rPr>
              <a:t>NOTE. </a:t>
            </a:r>
            <a:r>
              <a:rPr lang="en-US" b="0" dirty="0" smtClean="0">
                <a:solidFill>
                  <a:srgbClr val="0000FF"/>
                </a:solidFill>
                <a:latin typeface="Arial" pitchFamily="34" charset="0"/>
                <a:cs typeface="Arial" pitchFamily="34" charset="0"/>
              </a:rPr>
              <a:t>You may show the 4 minutes Unit Training</a:t>
            </a:r>
            <a:r>
              <a:rPr lang="en-US" b="0" baseline="0" dirty="0" smtClean="0">
                <a:solidFill>
                  <a:srgbClr val="0000FF"/>
                </a:solidFill>
                <a:latin typeface="Arial" pitchFamily="34" charset="0"/>
                <a:cs typeface="Arial" pitchFamily="34" charset="0"/>
              </a:rPr>
              <a:t> Plan video prior to covering this PPT slide. Find the video is under video tab of the course CD also at:</a:t>
            </a:r>
          </a:p>
          <a:p>
            <a:pPr defTabSz="914350"/>
            <a:r>
              <a:rPr lang="en-US" dirty="0" smtClean="0">
                <a:solidFill>
                  <a:srgbClr val="0000FF"/>
                </a:solidFill>
              </a:rPr>
              <a:t>https://atn.army.mil/dsp_template.aspx?dpID=446</a:t>
            </a:r>
          </a:p>
          <a:p>
            <a:pPr defTabSz="914350"/>
            <a:r>
              <a:rPr lang="en-US" dirty="0" smtClean="0"/>
              <a:t>This video presents and overview of what a Unit Training Plan is. </a:t>
            </a:r>
            <a:endParaRPr lang="en-US" b="0" dirty="0" smtClean="0">
              <a:solidFill>
                <a:srgbClr val="0000FF"/>
              </a:solidFill>
              <a:latin typeface="Arial" pitchFamily="34" charset="0"/>
              <a:cs typeface="Arial" pitchFamily="34" charset="0"/>
            </a:endParaRPr>
          </a:p>
          <a:p>
            <a:pPr defTabSz="914350"/>
            <a:endParaRPr lang="en-US" b="1" dirty="0" smtClean="0">
              <a:solidFill>
                <a:srgbClr val="0000FF"/>
              </a:solidFill>
              <a:latin typeface="Arial" pitchFamily="34" charset="0"/>
              <a:cs typeface="Arial" pitchFamily="34" charset="0"/>
            </a:endParaRPr>
          </a:p>
          <a:p>
            <a:pPr defTabSz="914350"/>
            <a:r>
              <a:rPr lang="en-US" b="1" dirty="0" smtClean="0">
                <a:solidFill>
                  <a:srgbClr val="0000FF"/>
                </a:solidFill>
                <a:latin typeface="Arial" pitchFamily="34" charset="0"/>
                <a:cs typeface="Arial" pitchFamily="34" charset="0"/>
              </a:rPr>
              <a:t>What is your understanding of a Unit Training Plan (UTP)?</a:t>
            </a:r>
          </a:p>
          <a:p>
            <a:pPr defTabSz="914350"/>
            <a:endParaRPr lang="en-US" b="1" dirty="0" smtClean="0">
              <a:solidFill>
                <a:srgbClr val="0000FF"/>
              </a:solidFill>
              <a:latin typeface="Arial" pitchFamily="34" charset="0"/>
              <a:cs typeface="Arial" pitchFamily="34" charset="0"/>
            </a:endParaRPr>
          </a:p>
          <a:p>
            <a:r>
              <a:rPr lang="en-US" i="1" dirty="0" smtClean="0"/>
              <a:t>	Reference ADRP 7-0, peg. 3-6, paragraph 3-30. </a:t>
            </a:r>
          </a:p>
          <a:p>
            <a:r>
              <a:rPr lang="en-US" dirty="0" smtClean="0"/>
              <a:t>The written plan resulting from COA development is the unit training plan. The UTP is similar to</a:t>
            </a:r>
          </a:p>
          <a:p>
            <a:r>
              <a:rPr lang="en-US" dirty="0" smtClean="0"/>
              <a:t>planning a major operation in that it is aimed at achieving strategic and operational objectives within a</a:t>
            </a:r>
          </a:p>
          <a:p>
            <a:r>
              <a:rPr lang="en-US" dirty="0" smtClean="0"/>
              <a:t>given time and space. In training, the UTP aims at achieving unit training proficiency and leader</a:t>
            </a:r>
          </a:p>
          <a:p>
            <a:r>
              <a:rPr lang="en-US" dirty="0" smtClean="0"/>
              <a:t>development within a given period. The UTP lays out a series of training events—a roadmap—that leads</a:t>
            </a:r>
          </a:p>
          <a:p>
            <a:r>
              <a:rPr lang="en-US" dirty="0" smtClean="0"/>
              <a:t>the unit to achieve the objective of training proficiency in select collective tasks. As part of the UTP, the</a:t>
            </a:r>
          </a:p>
          <a:p>
            <a:r>
              <a:rPr lang="en-US" dirty="0" smtClean="0"/>
              <a:t>unit can include a unit training calendar that depicts the unit’s major training events and the sequence in</a:t>
            </a:r>
          </a:p>
          <a:p>
            <a:r>
              <a:rPr lang="en-US" dirty="0" smtClean="0"/>
              <a:t>which they will be executed.</a:t>
            </a:r>
          </a:p>
          <a:p>
            <a:endParaRPr lang="en-US" dirty="0" smtClean="0"/>
          </a:p>
          <a:p>
            <a:r>
              <a:rPr lang="en-US" b="1" dirty="0" smtClean="0"/>
              <a:t>We will talk about the Eight Steps of the Troop Leading</a:t>
            </a:r>
            <a:r>
              <a:rPr lang="en-US" b="1" baseline="0" dirty="0" smtClean="0"/>
              <a:t> procedures next..</a:t>
            </a:r>
            <a:endParaRPr lang="en-US" b="1" dirty="0" smtClean="0"/>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4</a:t>
            </a:fld>
            <a:endParaRPr lang="en-US" dirty="0"/>
          </a:p>
        </p:txBody>
      </p:sp>
    </p:spTree>
    <p:extLst>
      <p:ext uri="{BB962C8B-B14F-4D97-AF65-F5344CB8AC3E}">
        <p14:creationId xmlns:p14="http://schemas.microsoft.com/office/powerpoint/2010/main" val="3534719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Arial" charset="0"/>
                <a:cs typeface="Arial" charset="0"/>
              </a:rPr>
              <a:t>Slide 40.</a:t>
            </a:r>
          </a:p>
        </p:txBody>
      </p:sp>
      <p:sp>
        <p:nvSpPr>
          <p:cNvPr id="4" name="Slide Number Placeholder 3"/>
          <p:cNvSpPr>
            <a:spLocks noGrp="1"/>
          </p:cNvSpPr>
          <p:nvPr>
            <p:ph type="sldNum" sz="quarter" idx="5"/>
          </p:nvPr>
        </p:nvSpPr>
        <p:spPr/>
        <p:txBody>
          <a:bodyPr/>
          <a:lstStyle/>
          <a:p>
            <a:pPr>
              <a:defRPr/>
            </a:pPr>
            <a:fld id="{ABADE477-BCA4-40C4-B9D8-F64A04B3763B}" type="slidenum">
              <a:rPr lang="en-US" smtClean="0"/>
              <a:pPr>
                <a:defRPr/>
              </a:pPr>
              <a:t>40</a:t>
            </a:fld>
            <a:endParaRPr lang="en-US" dirty="0"/>
          </a:p>
        </p:txBody>
      </p:sp>
    </p:spTree>
    <p:extLst>
      <p:ext uri="{BB962C8B-B14F-4D97-AF65-F5344CB8AC3E}">
        <p14:creationId xmlns:p14="http://schemas.microsoft.com/office/powerpoint/2010/main" val="2804046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97301">
              <a:spcBef>
                <a:spcPct val="0"/>
              </a:spcBef>
              <a:defRPr/>
            </a:pPr>
            <a:r>
              <a:rPr lang="en-US" sz="2000" b="1" dirty="0" smtClean="0"/>
              <a:t>What is the purpose of the Training Brief?</a:t>
            </a:r>
          </a:p>
          <a:p>
            <a:pPr eaLnBrk="0" fontAlgn="base" hangingPunct="0">
              <a:spcBef>
                <a:spcPct val="0"/>
              </a:spcBef>
              <a:spcAft>
                <a:spcPct val="0"/>
              </a:spcAft>
            </a:pPr>
            <a:endParaRPr lang="en-US" sz="2000" b="1" u="sng" dirty="0" smtClean="0"/>
          </a:p>
          <a:p>
            <a:pPr eaLnBrk="0" fontAlgn="base" hangingPunct="0">
              <a:spcBef>
                <a:spcPct val="0"/>
              </a:spcBef>
              <a:spcAft>
                <a:spcPct val="0"/>
              </a:spcAft>
            </a:pPr>
            <a:r>
              <a:rPr lang="en-US" sz="2000" b="1" u="sng" dirty="0" smtClean="0"/>
              <a:t>This is an example of what is briefed:</a:t>
            </a:r>
          </a:p>
          <a:p>
            <a:pPr defTabSz="897301">
              <a:spcBef>
                <a:spcPct val="0"/>
              </a:spcBef>
              <a:buFont typeface="Arial" pitchFamily="34" charset="0"/>
              <a:buChar char="•"/>
            </a:pPr>
            <a:r>
              <a:rPr lang="en-US" sz="1600" dirty="0" smtClean="0">
                <a:latin typeface="Arial" pitchFamily="34" charset="0"/>
                <a:ea typeface="Calibri" pitchFamily="34" charset="0"/>
                <a:cs typeface="Arial" pitchFamily="34" charset="0"/>
              </a:rPr>
              <a:t>Higher headquarters mission</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Operational Environment (OE)</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Unit mission</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Collective Tasks (KCT)</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Commander</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intent</a:t>
            </a:r>
            <a:endParaRPr lang="en-US" sz="1600" dirty="0" smtClean="0">
              <a:latin typeface="Calibri" pitchFamily="34" charset="0"/>
              <a:ea typeface="Calibri" pitchFamily="34" charset="0"/>
              <a:cs typeface="Times New Roman" pitchFamily="18"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Concept of the Operations</a:t>
            </a:r>
            <a:endParaRPr lang="en-US" sz="900" dirty="0" smtClean="0">
              <a:latin typeface="Arial" pitchFamily="34" charset="0"/>
              <a:cs typeface="Arial" pitchFamily="34" charset="0"/>
            </a:endParaRPr>
          </a:p>
          <a:p>
            <a:pPr defTabSz="897301">
              <a:spcBef>
                <a:spcPct val="0"/>
              </a:spcBef>
            </a:pPr>
            <a:r>
              <a:rPr lang="en-US" sz="1600" dirty="0" smtClean="0">
                <a:latin typeface="Arial" pitchFamily="34" charset="0"/>
                <a:ea typeface="Calibri" pitchFamily="34" charset="0"/>
                <a:cs typeface="Arial" pitchFamily="34" charset="0"/>
              </a:rPr>
              <a:t>    Decisive Operations (COA)</a:t>
            </a:r>
            <a:endParaRPr lang="en-US" sz="900" dirty="0" smtClean="0">
              <a:latin typeface="Arial" pitchFamily="34" charset="0"/>
              <a:cs typeface="Arial" pitchFamily="34" charset="0"/>
            </a:endParaRPr>
          </a:p>
          <a:p>
            <a:pPr defTabSz="897301">
              <a:spcBef>
                <a:spcPct val="0"/>
              </a:spcBef>
            </a:pPr>
            <a:r>
              <a:rPr lang="en-US" sz="900" dirty="0" smtClean="0">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Shaping Operations #1 (individual training)</a:t>
            </a:r>
            <a:endParaRPr lang="en-US" sz="900" dirty="0" smtClean="0">
              <a:latin typeface="Arial" pitchFamily="34" charset="0"/>
              <a:cs typeface="Arial" pitchFamily="34" charset="0"/>
            </a:endParaRPr>
          </a:p>
          <a:p>
            <a:pPr defTabSz="897301">
              <a:spcBef>
                <a:spcPct val="0"/>
              </a:spcBef>
            </a:pPr>
            <a:r>
              <a:rPr lang="en-US" sz="900" dirty="0" smtClean="0">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Shaping Operations #2 (leader development)</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training events</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Time management cycle</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Tasks to subordinate units</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Assessment plan</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Key resources required</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Training risk (time/resources to train)</a:t>
            </a:r>
            <a:endParaRPr lang="en-US" sz="900" dirty="0" smtClean="0">
              <a:latin typeface="Arial" pitchFamily="34" charset="0"/>
              <a:cs typeface="Arial" pitchFamily="34" charset="0"/>
            </a:endParaRPr>
          </a:p>
          <a:p>
            <a:pPr defTabSz="897301">
              <a:spcBef>
                <a:spcPct val="0"/>
              </a:spcBef>
              <a:buFontTx/>
              <a:buChar char="•"/>
            </a:pPr>
            <a:r>
              <a:rPr lang="en-US" sz="1600" dirty="0" smtClean="0">
                <a:latin typeface="Arial" pitchFamily="34" charset="0"/>
                <a:ea typeface="Calibri" pitchFamily="34" charset="0"/>
                <a:cs typeface="Arial" pitchFamily="34" charset="0"/>
              </a:rPr>
              <a:t> Training challenges</a:t>
            </a:r>
          </a:p>
          <a:p>
            <a:pPr defTabSz="897301">
              <a:spcBef>
                <a:spcPct val="0"/>
              </a:spcBef>
              <a:buFontTx/>
              <a:buChar char="•"/>
            </a:pPr>
            <a:endParaRPr lang="en-US" sz="900" dirty="0" smtClean="0">
              <a:latin typeface="Arial" pitchFamily="34" charset="0"/>
              <a:cs typeface="Arial" pitchFamily="34" charset="0"/>
            </a:endParaRPr>
          </a:p>
          <a:p>
            <a:pPr defTabSz="897301">
              <a:spcBef>
                <a:spcPct val="0"/>
              </a:spcBef>
              <a:buFont typeface="Arial" pitchFamily="34" charset="0"/>
              <a:buChar char="•"/>
            </a:pPr>
            <a:r>
              <a:rPr lang="en-US" sz="1600" dirty="0" smtClean="0">
                <a:latin typeface="Arial" pitchFamily="34" charset="0"/>
                <a:ea typeface="Calibri" pitchFamily="34" charset="0"/>
                <a:cs typeface="Arial" pitchFamily="34" charset="0"/>
              </a:rPr>
              <a:t> CSM/1SG briefs the current and projected status of:</a:t>
            </a:r>
            <a:endParaRPr lang="en-US" sz="900" dirty="0" smtClean="0">
              <a:latin typeface="Arial" pitchFamily="34" charset="0"/>
              <a:cs typeface="Arial" pitchFamily="34"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The unit</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individual through section training</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Tasks nested with the unit</a:t>
            </a:r>
            <a:r>
              <a:rPr lang="en-US" sz="1600" dirty="0" smtClean="0">
                <a:ea typeface="Calibri" pitchFamily="34" charset="0"/>
                <a:cs typeface="Arial" pitchFamily="34" charset="0"/>
              </a:rPr>
              <a:t>’</a:t>
            </a:r>
            <a:r>
              <a:rPr lang="en-US" sz="1600" dirty="0" smtClean="0">
                <a:latin typeface="Arial" pitchFamily="34" charset="0"/>
                <a:ea typeface="Calibri" pitchFamily="34" charset="0"/>
                <a:cs typeface="Arial" pitchFamily="34" charset="0"/>
              </a:rPr>
              <a:t>s collective tasks</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MOS training</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NCOES</a:t>
            </a:r>
            <a:endParaRPr lang="en-US" sz="1600"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n-US" sz="1600" dirty="0" smtClean="0">
                <a:latin typeface="Arial" pitchFamily="34" charset="0"/>
                <a:ea typeface="Calibri" pitchFamily="34" charset="0"/>
                <a:cs typeface="Arial" pitchFamily="34" charset="0"/>
              </a:rPr>
              <a:t> Low Density MOS training</a:t>
            </a:r>
          </a:p>
          <a:p>
            <a:pPr lvl="1" eaLnBrk="0" fontAlgn="base" hangingPunct="0">
              <a:spcBef>
                <a:spcPct val="0"/>
              </a:spcBef>
              <a:spcAft>
                <a:spcPct val="0"/>
              </a:spcAft>
              <a:buFontTx/>
              <a:buChar char="•"/>
            </a:pPr>
            <a:endParaRPr lang="en-US" sz="1600"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pPr>
            <a:r>
              <a:rPr lang="en-US" sz="1600" dirty="0" smtClean="0">
                <a:latin typeface="Arial" pitchFamily="34" charset="0"/>
                <a:cs typeface="Arial" pitchFamily="34" charset="0"/>
              </a:rPr>
              <a:t>Other training topics specified by the higher cdr</a:t>
            </a:r>
            <a:endParaRPr lang="en-US" sz="27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41</a:t>
            </a:fld>
            <a:endParaRPr lang="en-US" dirty="0"/>
          </a:p>
        </p:txBody>
      </p:sp>
    </p:spTree>
    <p:extLst>
      <p:ext uri="{BB962C8B-B14F-4D97-AF65-F5344CB8AC3E}">
        <p14:creationId xmlns:p14="http://schemas.microsoft.com/office/powerpoint/2010/main" val="112892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4350">
              <a:defRPr/>
            </a:pPr>
            <a:endParaRPr lang="en-US" dirty="0" smtClean="0"/>
          </a:p>
          <a:p>
            <a:pPr defTabSz="914350">
              <a:defRPr/>
            </a:pPr>
            <a:r>
              <a:rPr lang="en-US" b="1" dirty="0" smtClean="0">
                <a:latin typeface="Arial" pitchFamily="34" charset="0"/>
                <a:cs typeface="Arial" pitchFamily="34" charset="0"/>
              </a:rPr>
              <a:t>STEP 5: CONDUCT RECONNAISSANCE </a:t>
            </a:r>
            <a:r>
              <a:rPr lang="en-US" dirty="0" smtClean="0">
                <a:latin typeface="Arial" pitchFamily="34" charset="0"/>
                <a:cs typeface="Arial" pitchFamily="34" charset="0"/>
              </a:rPr>
              <a:t>(</a:t>
            </a:r>
            <a:r>
              <a:rPr lang="en-US" b="1" u="sng" dirty="0" smtClean="0">
                <a:latin typeface="Arial" pitchFamily="34" charset="0"/>
                <a:cs typeface="Arial" pitchFamily="34" charset="0"/>
              </a:rPr>
              <a:t>Reference</a:t>
            </a:r>
            <a:r>
              <a:rPr lang="en-US" dirty="0" smtClean="0">
                <a:latin typeface="Arial" pitchFamily="34" charset="0"/>
                <a:cs typeface="Arial" pitchFamily="34" charset="0"/>
              </a:rPr>
              <a:t>  - page 37 of the Ldrs Guide to Company Tng meetings)</a:t>
            </a:r>
          </a:p>
          <a:p>
            <a:endParaRPr lang="en-US" b="1" dirty="0" smtClean="0"/>
          </a:p>
          <a:p>
            <a:r>
              <a:rPr lang="en-US" b="1" dirty="0" smtClean="0"/>
              <a:t>T-8 - Execute Reconnaissance and Lock-in Resources </a:t>
            </a:r>
          </a:p>
          <a:p>
            <a:r>
              <a:rPr lang="en-US" dirty="0" smtClean="0"/>
              <a:t>After determining the training environment and required training support resources, an initial reconnaissance of the training site(s) and facilities must be conducted. The purpose of this reconnaissance is to ensure that the training environment provides the necessary conditions to allow the training of the collective tasks to the level of fidelity needed. This will facilitate identification of details to complete the plan, specifically the TADS architecture possibilities and limitations. This reconnaissance helps identify any previously overlooked resources and other issues – to include security issues, traffic control and possible route concerns. Minimum personnel required on a recon are: leaders, evaluators, trainers, Observer-Controllers/Trainers (OCTs), and OPFOR. Below is a sample of common questions that should be answered during the initial recon: </a:t>
            </a:r>
          </a:p>
          <a:p>
            <a:r>
              <a:rPr lang="en-US" b="1" dirty="0" smtClean="0"/>
              <a:t>Admin: </a:t>
            </a:r>
          </a:p>
          <a:p>
            <a:r>
              <a:rPr lang="en-US" b="1" dirty="0" smtClean="0"/>
              <a:t>Training Area Reconnaissance Questions </a:t>
            </a:r>
          </a:p>
          <a:p>
            <a:r>
              <a:rPr lang="en-US" dirty="0" smtClean="0"/>
              <a:t>• Are reconnaissance personnel familiar with the OPORD and commander’s guidance?</a:t>
            </a:r>
          </a:p>
          <a:p>
            <a:r>
              <a:rPr lang="en-US" dirty="0" smtClean="0"/>
              <a:t>• Are there safety-related environmental factors (flash flood area, electric hazards, wildlife)?</a:t>
            </a:r>
          </a:p>
          <a:p>
            <a:r>
              <a:rPr lang="en-US" dirty="0" smtClean="0"/>
              <a:t>• How does the terrain support administrative employment of equipment and personnel?</a:t>
            </a:r>
          </a:p>
          <a:p>
            <a:r>
              <a:rPr lang="en-US" dirty="0" smtClean="0"/>
              <a:t>• Where will sleep areas be located? </a:t>
            </a:r>
          </a:p>
          <a:p>
            <a:r>
              <a:rPr lang="en-US" dirty="0" smtClean="0"/>
              <a:t>• Where is the maintenance area? </a:t>
            </a:r>
          </a:p>
          <a:p>
            <a:r>
              <a:rPr lang="en-US" dirty="0" smtClean="0"/>
              <a:t>• What is the distance from garrison? </a:t>
            </a:r>
          </a:p>
          <a:p>
            <a:r>
              <a:rPr lang="en-US" dirty="0" smtClean="0"/>
              <a:t>• How much fuel is required? </a:t>
            </a:r>
          </a:p>
          <a:p>
            <a:r>
              <a:rPr lang="en-US" dirty="0" smtClean="0"/>
              <a:t>• Is heavy equipment transport an option? </a:t>
            </a:r>
          </a:p>
          <a:p>
            <a:r>
              <a:rPr lang="en-US" dirty="0" smtClean="0"/>
              <a:t>• Are maps available? </a:t>
            </a:r>
          </a:p>
          <a:p>
            <a:r>
              <a:rPr lang="en-US" dirty="0" smtClean="0"/>
              <a:t>• Is satellite imagery updated? </a:t>
            </a:r>
          </a:p>
          <a:p>
            <a:r>
              <a:rPr lang="en-US" dirty="0" smtClean="0"/>
              <a:t>• Where is or should the resupply point located? Is it acceptable? </a:t>
            </a:r>
          </a:p>
          <a:p>
            <a:r>
              <a:rPr lang="en-US" dirty="0" smtClean="0"/>
              <a:t>• Can roads and bridges support heavy vehicle crossing? Confirm. </a:t>
            </a:r>
          </a:p>
          <a:p>
            <a:r>
              <a:rPr lang="en-US" dirty="0" smtClean="0"/>
              <a:t>• Is the road network in the AO sufficient to support the operation?</a:t>
            </a:r>
          </a:p>
          <a:p>
            <a:r>
              <a:rPr lang="en-US" dirty="0" smtClean="0"/>
              <a:t>• Does the traffic flow inside the AO need to be marked? </a:t>
            </a:r>
          </a:p>
          <a:p>
            <a:r>
              <a:rPr lang="en-US" dirty="0" smtClean="0"/>
              <a:t>• Is there an area sufficient for aerial MEDEVAC?</a:t>
            </a:r>
          </a:p>
          <a:p>
            <a:r>
              <a:rPr lang="en-US" dirty="0" smtClean="0"/>
              <a:t>• Are civilians in the area or cleared from the area? </a:t>
            </a:r>
          </a:p>
          <a:p>
            <a:endParaRPr lang="en-US" dirty="0" smtClean="0"/>
          </a:p>
          <a:p>
            <a:r>
              <a:rPr lang="en-US" b="1" u="sng" dirty="0" smtClean="0"/>
              <a:t>Note.</a:t>
            </a:r>
            <a:r>
              <a:rPr lang="en-US" dirty="0" smtClean="0"/>
              <a:t> See reference listed above for additional questions.</a:t>
            </a:r>
          </a:p>
          <a:p>
            <a:endParaRPr lang="en-US" dirty="0"/>
          </a:p>
        </p:txBody>
      </p:sp>
      <p:sp>
        <p:nvSpPr>
          <p:cNvPr id="4" name="Slide Number Placeholder 3"/>
          <p:cNvSpPr>
            <a:spLocks noGrp="1"/>
          </p:cNvSpPr>
          <p:nvPr>
            <p:ph type="sldNum" sz="quarter" idx="10"/>
          </p:nvPr>
        </p:nvSpPr>
        <p:spPr/>
        <p:txBody>
          <a:bodyPr/>
          <a:lstStyle/>
          <a:p>
            <a:pPr>
              <a:defRPr/>
            </a:pPr>
            <a:fld id="{1966BEA2-4F0F-4A81-9FA2-50806BDCB687}" type="slidenum">
              <a:rPr lang="en-US" smtClean="0"/>
              <a:pPr>
                <a:defRPr/>
              </a:pPr>
              <a:t>45</a:t>
            </a:fld>
            <a:endParaRPr lang="en-US" dirty="0"/>
          </a:p>
        </p:txBody>
      </p:sp>
    </p:spTree>
    <p:extLst>
      <p:ext uri="{BB962C8B-B14F-4D97-AF65-F5344CB8AC3E}">
        <p14:creationId xmlns:p14="http://schemas.microsoft.com/office/powerpoint/2010/main" val="2681307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REFERENCE:</a:t>
            </a:r>
            <a:r>
              <a:rPr lang="en-US" b="1" baseline="0" dirty="0" smtClean="0"/>
              <a:t>   </a:t>
            </a:r>
            <a:r>
              <a:rPr lang="en-US" dirty="0" smtClean="0"/>
              <a:t>The</a:t>
            </a:r>
            <a:r>
              <a:rPr lang="en-US" baseline="0" dirty="0" smtClean="0"/>
              <a:t> Leader’s Guide to UTM, Chapter 4</a:t>
            </a:r>
            <a:endParaRPr lang="en-US" b="0" dirty="0" smtClean="0"/>
          </a:p>
          <a:p>
            <a:endParaRPr lang="en-US" b="1" dirty="0" smtClean="0"/>
          </a:p>
          <a:p>
            <a:r>
              <a:rPr lang="en-US" b="1" dirty="0" smtClean="0"/>
              <a:t>INSTRUCTOR NOTES:</a:t>
            </a:r>
          </a:p>
          <a:p>
            <a:endParaRPr lang="en-US" b="1" dirty="0" smtClean="0"/>
          </a:p>
          <a:p>
            <a:pPr>
              <a:buFont typeface="Arial" pitchFamily="34" charset="0"/>
              <a:buChar char="•"/>
            </a:pPr>
            <a:r>
              <a:rPr lang="en-US" baseline="0" dirty="0" smtClean="0"/>
              <a:t> Illustrated here is the T-Week chronology, described in The </a:t>
            </a:r>
            <a:r>
              <a:rPr lang="en-US" dirty="0" smtClean="0"/>
              <a:t>Leader’s Guide to Unit</a:t>
            </a:r>
            <a:r>
              <a:rPr lang="en-US" baseline="0" dirty="0" smtClean="0"/>
              <a:t> Training Management and “Leader’s Guide to </a:t>
            </a:r>
            <a:r>
              <a:rPr lang="en-US" dirty="0" smtClean="0"/>
              <a:t>Company Training Meetings.”  </a:t>
            </a:r>
          </a:p>
          <a:p>
            <a:endParaRPr lang="en-US" dirty="0" smtClean="0"/>
          </a:p>
          <a:p>
            <a:pPr>
              <a:buFont typeface="Arial" pitchFamily="34" charset="0"/>
              <a:buChar char="•"/>
            </a:pPr>
            <a:r>
              <a:rPr lang="en-US" dirty="0" smtClean="0"/>
              <a:t>  Use</a:t>
            </a:r>
            <a:r>
              <a:rPr lang="en-US" baseline="0" dirty="0" smtClean="0"/>
              <a:t> this chronology to b</a:t>
            </a:r>
            <a:r>
              <a:rPr lang="en-US" dirty="0" smtClean="0"/>
              <a:t>ackwards plan your events</a:t>
            </a:r>
            <a:r>
              <a:rPr lang="en-US" baseline="0" dirty="0" smtClean="0"/>
              <a:t> </a:t>
            </a:r>
            <a:r>
              <a:rPr lang="en-US" dirty="0" smtClean="0"/>
              <a:t>to maximize your time and identify both resourcing requirements and the suspenses for having them</a:t>
            </a:r>
            <a:r>
              <a:rPr lang="en-US" baseline="0" dirty="0" smtClean="0"/>
              <a:t> projected and locked in. </a:t>
            </a:r>
          </a:p>
          <a:p>
            <a:endParaRPr lang="en-US" baseline="0" dirty="0" smtClean="0"/>
          </a:p>
          <a:p>
            <a:pPr>
              <a:buFont typeface="Arial" pitchFamily="34" charset="0"/>
              <a:buChar char="•"/>
            </a:pPr>
            <a:r>
              <a:rPr lang="en-US" baseline="0" dirty="0" smtClean="0"/>
              <a:t>  By using this approach you can identify requirements that may have otherwise overlooked.  Example: For week T+1 you will need to schedule a time and location to gather key leader’s, OCs, and OPFOR to gather input for a final AAR so the commander can assess KCTs proficiency.</a:t>
            </a:r>
          </a:p>
          <a:p>
            <a:pPr>
              <a:buFont typeface="Arial" pitchFamily="34" charset="0"/>
              <a:buChar char="•"/>
            </a:pPr>
            <a:endParaRPr lang="en-US" baseline="0" dirty="0" smtClean="0"/>
          </a:p>
          <a:p>
            <a:pPr>
              <a:buFont typeface="Arial" pitchFamily="34" charset="0"/>
              <a:buChar char="•"/>
            </a:pPr>
            <a:r>
              <a:rPr lang="en-US" baseline="0" dirty="0" smtClean="0"/>
              <a:t>  The T-Week concept can be used as a checklist for upcoming events during weekly training meetings.</a:t>
            </a:r>
          </a:p>
          <a:p>
            <a:endParaRPr lang="en-US" baseline="0" dirty="0" smtClean="0"/>
          </a:p>
        </p:txBody>
      </p:sp>
      <p:sp>
        <p:nvSpPr>
          <p:cNvPr id="4" name="Slide Number Placeholder 3"/>
          <p:cNvSpPr>
            <a:spLocks noGrp="1"/>
          </p:cNvSpPr>
          <p:nvPr>
            <p:ph type="sldNum" sz="quarter" idx="5"/>
          </p:nvPr>
        </p:nvSpPr>
        <p:spPr/>
        <p:txBody>
          <a:bodyPr/>
          <a:lstStyle/>
          <a:p>
            <a:pPr>
              <a:defRPr/>
            </a:pPr>
            <a:fld id="{5132133B-0F57-45E7-9EDC-AE9D568FE384}" type="slidenum">
              <a:rPr lang="en-US" smtClean="0"/>
              <a:pPr>
                <a:defRPr/>
              </a:pPr>
              <a:t>47</a:t>
            </a:fld>
            <a:endParaRPr lang="en-US" dirty="0"/>
          </a:p>
        </p:txBody>
      </p:sp>
    </p:spTree>
    <p:extLst>
      <p:ext uri="{BB962C8B-B14F-4D97-AF65-F5344CB8AC3E}">
        <p14:creationId xmlns:p14="http://schemas.microsoft.com/office/powerpoint/2010/main" val="190851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pPr defTabSz="897301" eaLnBrk="1" fontAlgn="auto" hangingPunct="1">
              <a:spcBef>
                <a:spcPts val="0"/>
              </a:spcBef>
              <a:spcAft>
                <a:spcPts val="0"/>
              </a:spcAft>
              <a:defRPr/>
            </a:pPr>
            <a:r>
              <a:rPr lang="en-US" b="1" dirty="0" smtClean="0"/>
              <a:t>Slide 5. </a:t>
            </a:r>
          </a:p>
          <a:p>
            <a:pPr defTabSz="897301" eaLnBrk="1" fontAlgn="auto" hangingPunct="1">
              <a:spcBef>
                <a:spcPts val="0"/>
              </a:spcBef>
              <a:spcAft>
                <a:spcPts val="0"/>
              </a:spcAft>
              <a:defRPr/>
            </a:pPr>
            <a:endParaRPr lang="en-US" dirty="0" smtClean="0"/>
          </a:p>
          <a:p>
            <a:endParaRPr lang="en-US" dirty="0" smtClean="0"/>
          </a:p>
          <a:p>
            <a:r>
              <a:rPr lang="en-US" b="1" u="sng" dirty="0" smtClean="0"/>
              <a:t>NOTE.</a:t>
            </a:r>
            <a:r>
              <a:rPr lang="en-US" b="0" u="none" dirty="0" smtClean="0"/>
              <a:t> </a:t>
            </a:r>
            <a:r>
              <a:rPr lang="en-US" b="0" u="sng" dirty="0" smtClean="0"/>
              <a:t>The following information is the TLP a summary for instructor preparation purposes</a:t>
            </a:r>
            <a:endParaRPr lang="en-US" u="sng" dirty="0" smtClean="0"/>
          </a:p>
          <a:p>
            <a:pPr defTabSz="914350"/>
            <a:r>
              <a:rPr lang="en-US" b="0" u="none" dirty="0" smtClean="0">
                <a:solidFill>
                  <a:srgbClr val="0000FF"/>
                </a:solidFill>
                <a:latin typeface="Arial" pitchFamily="34" charset="0"/>
                <a:cs typeface="Arial" pitchFamily="34" charset="0"/>
              </a:rPr>
              <a:t>1. </a:t>
            </a:r>
            <a:r>
              <a:rPr lang="en-US" b="0" dirty="0" smtClean="0">
                <a:solidFill>
                  <a:srgbClr val="0000FF"/>
                </a:solidFill>
                <a:latin typeface="Arial" pitchFamily="34" charset="0"/>
                <a:cs typeface="Arial" pitchFamily="34" charset="0"/>
              </a:rPr>
              <a:t>You may show the 10 minutes Unit Training</a:t>
            </a:r>
            <a:r>
              <a:rPr lang="en-US" b="0" baseline="0" dirty="0" smtClean="0">
                <a:solidFill>
                  <a:srgbClr val="0000FF"/>
                </a:solidFill>
                <a:latin typeface="Arial" pitchFamily="34" charset="0"/>
                <a:cs typeface="Arial" pitchFamily="34" charset="0"/>
              </a:rPr>
              <a:t> Plan </a:t>
            </a:r>
            <a:r>
              <a:rPr lang="en-US" b="1" baseline="0" dirty="0" smtClean="0">
                <a:solidFill>
                  <a:srgbClr val="0000FF"/>
                </a:solidFill>
                <a:latin typeface="Arial" pitchFamily="34" charset="0"/>
                <a:cs typeface="Arial" pitchFamily="34" charset="0"/>
              </a:rPr>
              <a:t>video</a:t>
            </a:r>
            <a:r>
              <a:rPr lang="en-US" b="0" baseline="0" dirty="0" smtClean="0">
                <a:solidFill>
                  <a:srgbClr val="0000FF"/>
                </a:solidFill>
                <a:latin typeface="Arial" pitchFamily="34" charset="0"/>
                <a:cs typeface="Arial" pitchFamily="34" charset="0"/>
              </a:rPr>
              <a:t> prior to covering this PPT slide. Find the video is under video tab of the course CD also at:</a:t>
            </a:r>
          </a:p>
          <a:p>
            <a:pPr defTabSz="914350"/>
            <a:r>
              <a:rPr lang="en-US" dirty="0" smtClean="0">
                <a:solidFill>
                  <a:srgbClr val="0000FF"/>
                </a:solidFill>
              </a:rPr>
              <a:t>https://atn.army.mil/dsp_template.aspx?dpID=446 . </a:t>
            </a:r>
            <a:r>
              <a:rPr lang="en-US" dirty="0" smtClean="0"/>
              <a:t>This video presents and overview of how companies conduct training event using the 8 step TLP. </a:t>
            </a:r>
            <a:endParaRPr lang="en-US" b="0" dirty="0" smtClean="0">
              <a:solidFill>
                <a:srgbClr val="0000FF"/>
              </a:solidFill>
              <a:latin typeface="Arial" pitchFamily="34" charset="0"/>
              <a:cs typeface="Arial" pitchFamily="34" charset="0"/>
            </a:endParaRPr>
          </a:p>
          <a:p>
            <a:r>
              <a:rPr lang="en-US" dirty="0" smtClean="0"/>
              <a:t>2.  As you Recall, TLP is the process used at company and below.</a:t>
            </a:r>
          </a:p>
          <a:p>
            <a:r>
              <a:rPr lang="en-US" dirty="0" smtClean="0"/>
              <a:t>3.  Depicted in this slide are the eight steps of the TLP.</a:t>
            </a:r>
          </a:p>
          <a:p>
            <a:r>
              <a:rPr lang="en-US" dirty="0" smtClean="0"/>
              <a:t>4.  We will</a:t>
            </a:r>
            <a:r>
              <a:rPr lang="en-US" baseline="0" dirty="0" smtClean="0"/>
              <a:t> cover each TLP step in detail during this class. Keep in mind that this class covers all of the information listed in the  “Develop a Unit Training Program” Rubric.</a:t>
            </a:r>
          </a:p>
          <a:p>
            <a:r>
              <a:rPr lang="en-US" baseline="0" dirty="0" smtClean="0"/>
              <a:t>5.  At the end of this class we will talk some more about a homework and the rubric associated to evaluate the same. </a:t>
            </a:r>
          </a:p>
          <a:p>
            <a:pPr>
              <a:buFont typeface="Wingdings" pitchFamily="2" charset="2"/>
              <a:buNone/>
              <a:defRPr/>
            </a:pPr>
            <a:r>
              <a:rPr lang="en-US" b="0" u="none" dirty="0" smtClean="0"/>
              <a:t>6.  The </a:t>
            </a:r>
            <a:r>
              <a:rPr lang="en-US" dirty="0" smtClean="0"/>
              <a:t>Eight steps TLP</a:t>
            </a:r>
            <a:r>
              <a:rPr lang="en-US" baseline="0" dirty="0" smtClean="0"/>
              <a:t> </a:t>
            </a:r>
            <a:r>
              <a:rPr lang="en-US" dirty="0" smtClean="0"/>
              <a:t>for developing a UTP are:</a:t>
            </a:r>
          </a:p>
          <a:p>
            <a:pPr marL="672976" lvl="1" indent="-224325">
              <a:buFont typeface="+mj-lt"/>
              <a:buAutoNum type="alphaLcPeriod"/>
              <a:defRPr/>
            </a:pPr>
            <a:r>
              <a:rPr lang="en-US" b="1" dirty="0" smtClean="0"/>
              <a:t>STEP 1.</a:t>
            </a:r>
            <a:r>
              <a:rPr lang="en-US" b="1" baseline="0" dirty="0" smtClean="0"/>
              <a:t> </a:t>
            </a:r>
            <a:r>
              <a:rPr lang="en-US" b="1" dirty="0" smtClean="0"/>
              <a:t>Receive the Mission</a:t>
            </a:r>
            <a:r>
              <a:rPr lang="en-US" dirty="0" smtClean="0"/>
              <a:t>:  Usually received as a WARNORD via DTMS.  Confirmation brief to higher.  Specified and implied tasks, time available, commander's intent.  Ensure subordinates have adequate training time.  (1/3-2/3 rule, for example) </a:t>
            </a:r>
          </a:p>
          <a:p>
            <a:pPr marL="672976" lvl="1" indent="-224325">
              <a:buFont typeface="+mj-lt"/>
              <a:buAutoNum type="alphaLcPeriod"/>
              <a:defRPr/>
            </a:pPr>
            <a:r>
              <a:rPr lang="en-US" b="1" dirty="0" smtClean="0"/>
              <a:t>STEP 2.</a:t>
            </a:r>
            <a:r>
              <a:rPr lang="en-US" b="1" baseline="0" dirty="0" smtClean="0"/>
              <a:t> </a:t>
            </a:r>
            <a:r>
              <a:rPr lang="en-US" b="1" dirty="0" smtClean="0"/>
              <a:t>Issue WARNORD</a:t>
            </a:r>
            <a:r>
              <a:rPr lang="en-US" dirty="0" smtClean="0"/>
              <a:t>: As detailed as necessary.  Provided subordinates the mission and collective tasks to train.  Five paragraph OPORD format. </a:t>
            </a:r>
          </a:p>
          <a:p>
            <a:pPr marL="672976" lvl="1" indent="-224325">
              <a:buFont typeface="+mj-lt"/>
              <a:buAutoNum type="alphaLcPeriod"/>
              <a:defRPr/>
            </a:pPr>
            <a:r>
              <a:rPr lang="en-US" b="1" dirty="0" smtClean="0"/>
              <a:t>STEP 3.</a:t>
            </a:r>
            <a:r>
              <a:rPr lang="en-US" b="1" baseline="0" dirty="0" smtClean="0"/>
              <a:t> </a:t>
            </a:r>
            <a:r>
              <a:rPr lang="en-US" b="1" dirty="0" smtClean="0"/>
              <a:t> Make a Tentative Plan:  </a:t>
            </a:r>
            <a:r>
              <a:rPr lang="en-US" u="sng" dirty="0" smtClean="0"/>
              <a:t>Mission Analysis </a:t>
            </a:r>
            <a:r>
              <a:rPr lang="en-US" dirty="0" smtClean="0"/>
              <a:t>- Tasks to train, OE to replicate, resources needed, training limitations.  </a:t>
            </a:r>
            <a:r>
              <a:rPr lang="en-US" u="sng" dirty="0" smtClean="0"/>
              <a:t>COA Development</a:t>
            </a:r>
            <a:r>
              <a:rPr lang="en-US" dirty="0" smtClean="0"/>
              <a:t> - Using mission analysis and strategies (CATS).  Stored in DTMS, sent to subordinates as needed.  Conduct leader dialogue.  Higher commander approves or modifies plan.</a:t>
            </a:r>
          </a:p>
          <a:p>
            <a:pPr marL="672976" lvl="1" indent="-224325">
              <a:buFont typeface="+mj-lt"/>
              <a:buAutoNum type="alphaLcPeriod"/>
              <a:defRPr/>
            </a:pPr>
            <a:r>
              <a:rPr lang="en-US" b="1" dirty="0" smtClean="0"/>
              <a:t>STEP 4. Initiate Movement:  </a:t>
            </a:r>
            <a:r>
              <a:rPr lang="en-US" dirty="0" smtClean="0"/>
              <a:t>Once plan is approved, unit begins actions to execute.</a:t>
            </a:r>
          </a:p>
          <a:p>
            <a:pPr marL="672976" lvl="1" indent="-224325">
              <a:buFont typeface="+mj-lt"/>
              <a:buAutoNum type="alphaLcPeriod"/>
              <a:defRPr/>
            </a:pPr>
            <a:r>
              <a:rPr lang="en-US" b="1" dirty="0" smtClean="0"/>
              <a:t>STEP 5.  Conduct Reconnaissance:</a:t>
            </a:r>
            <a:r>
              <a:rPr lang="en-US" dirty="0" smtClean="0"/>
              <a:t>  Ranges, maneuver space, simulations, simulators, and facilities.</a:t>
            </a:r>
          </a:p>
          <a:p>
            <a:pPr marL="672976" lvl="1" indent="-224325">
              <a:buFont typeface="+mj-lt"/>
              <a:buAutoNum type="alphaLcPeriod"/>
              <a:defRPr/>
            </a:pPr>
            <a:r>
              <a:rPr lang="en-US" b="1" dirty="0" smtClean="0"/>
              <a:t>STEP 6.  Complete the Plan:  </a:t>
            </a:r>
            <a:r>
              <a:rPr lang="en-US" dirty="0" smtClean="0"/>
              <a:t>Leaders make final updates.  This is done before sending final plan to subordinates.</a:t>
            </a:r>
          </a:p>
          <a:p>
            <a:pPr marL="672976" lvl="1" indent="-224325">
              <a:buFont typeface="+mj-lt"/>
              <a:buAutoNum type="alphaLcPeriod"/>
              <a:defRPr/>
            </a:pPr>
            <a:r>
              <a:rPr lang="en-US" b="1" dirty="0" smtClean="0"/>
              <a:t>STEP 7.</a:t>
            </a:r>
            <a:r>
              <a:rPr lang="en-US" b="1" baseline="0" dirty="0" smtClean="0"/>
              <a:t> </a:t>
            </a:r>
            <a:r>
              <a:rPr lang="en-US" b="1" dirty="0" smtClean="0"/>
              <a:t>Issue the Order:  </a:t>
            </a:r>
            <a:r>
              <a:rPr lang="en-US" dirty="0" smtClean="0"/>
              <a:t>Small units issue verbally, use FRAGORDs as necessary.  Companies use DTMS.  Orders follow five paragraph format.</a:t>
            </a:r>
          </a:p>
          <a:p>
            <a:pPr marL="672976" lvl="1" indent="-224325">
              <a:buFont typeface="+mj-lt"/>
              <a:buAutoNum type="alphaLcPeriod"/>
              <a:defRPr/>
            </a:pPr>
            <a:r>
              <a:rPr lang="en-US" b="1" dirty="0" smtClean="0"/>
              <a:t>STEP 8.</a:t>
            </a:r>
            <a:r>
              <a:rPr lang="en-US" b="0" baseline="0" dirty="0" smtClean="0"/>
              <a:t> </a:t>
            </a:r>
            <a:r>
              <a:rPr lang="en-US" b="1" dirty="0" smtClean="0"/>
              <a:t>Supervise and Refine:  </a:t>
            </a:r>
            <a:r>
              <a:rPr lang="en-US" dirty="0" smtClean="0"/>
              <a:t>Training meetings ensure plans are on track.</a:t>
            </a:r>
            <a:endParaRPr lang="en-US" u="sng" dirty="0" smtClean="0"/>
          </a:p>
          <a:p>
            <a:endParaRPr lang="en-US" b="0" dirty="0"/>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5</a:t>
            </a:fld>
            <a:endParaRPr lang="en-US" dirty="0"/>
          </a:p>
        </p:txBody>
      </p:sp>
    </p:spTree>
    <p:extLst>
      <p:ext uri="{BB962C8B-B14F-4D97-AF65-F5344CB8AC3E}">
        <p14:creationId xmlns:p14="http://schemas.microsoft.com/office/powerpoint/2010/main" val="335839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none" dirty="0" smtClean="0">
                <a:latin typeface="Arial" charset="0"/>
                <a:cs typeface="Arial" charset="0"/>
              </a:rPr>
              <a:t>Slide 6.</a:t>
            </a:r>
          </a:p>
          <a:p>
            <a:endParaRPr lang="en-US" b="1" u="sng" dirty="0" smtClean="0">
              <a:latin typeface="Arial" charset="0"/>
              <a:cs typeface="Arial" charset="0"/>
            </a:endParaRPr>
          </a:p>
          <a:p>
            <a:r>
              <a:rPr lang="en-US" b="1" u="sng" dirty="0" smtClean="0">
                <a:latin typeface="Arial" charset="0"/>
                <a:cs typeface="Arial" charset="0"/>
              </a:rPr>
              <a:t>NOTE.</a:t>
            </a:r>
            <a:r>
              <a:rPr lang="en-US" b="0" u="none" dirty="0" smtClean="0">
                <a:latin typeface="Arial" charset="0"/>
                <a:cs typeface="Arial" charset="0"/>
              </a:rPr>
              <a:t> </a:t>
            </a:r>
          </a:p>
          <a:p>
            <a:pPr marL="224325" indent="-224325">
              <a:buAutoNum type="arabicPeriod"/>
            </a:pPr>
            <a:r>
              <a:rPr lang="en-US" b="0" u="none" dirty="0" smtClean="0">
                <a:latin typeface="Arial" charset="0"/>
                <a:cs typeface="Arial" charset="0"/>
              </a:rPr>
              <a:t>Use this slide ONLY if you chose OPTION 2 to conduct the class.</a:t>
            </a:r>
          </a:p>
          <a:p>
            <a:pPr marL="224325" indent="-224325">
              <a:buAutoNum type="arabicPeriod"/>
            </a:pPr>
            <a:r>
              <a:rPr lang="en-US" b="0" u="none" dirty="0" smtClean="0">
                <a:latin typeface="Arial" charset="0"/>
                <a:cs typeface="Arial" charset="0"/>
              </a:rPr>
              <a:t>Make</a:t>
            </a:r>
            <a:r>
              <a:rPr lang="en-US" b="0" u="none" baseline="0" dirty="0" smtClean="0">
                <a:latin typeface="Arial" charset="0"/>
                <a:cs typeface="Arial" charset="0"/>
              </a:rPr>
              <a:t> sure that you have on hand hard copies of the slides for each team. Also ensure that they have access to the other references listed in the course CD.   </a:t>
            </a:r>
            <a:endParaRPr lang="en-US" b="1" u="sng" dirty="0" smtClean="0">
              <a:latin typeface="Arial" charset="0"/>
              <a:cs typeface="Arial" charset="0"/>
            </a:endParaRPr>
          </a:p>
          <a:p>
            <a:endParaRPr lang="en-US" b="1" u="sng" dirty="0" smtClean="0">
              <a:latin typeface="Arial" charset="0"/>
              <a:cs typeface="Arial" charset="0"/>
            </a:endParaRPr>
          </a:p>
          <a:p>
            <a:r>
              <a:rPr lang="en-US" b="1" u="sng" dirty="0" smtClean="0">
                <a:latin typeface="Arial" charset="0"/>
                <a:cs typeface="Arial" charset="0"/>
              </a:rPr>
              <a:t>Option 2 Timeline</a:t>
            </a:r>
          </a:p>
          <a:p>
            <a:endParaRPr lang="en-US" dirty="0" smtClean="0">
              <a:latin typeface="Arial" charset="0"/>
              <a:cs typeface="Arial" charset="0"/>
            </a:endParaRPr>
          </a:p>
          <a:p>
            <a:r>
              <a:rPr lang="en-US" b="1" u="sng" dirty="0" smtClean="0">
                <a:latin typeface="Arial" charset="0"/>
                <a:cs typeface="Arial" charset="0"/>
              </a:rPr>
              <a:t>1</a:t>
            </a:r>
            <a:r>
              <a:rPr lang="en-US" b="1" u="sng" baseline="30000" dirty="0" smtClean="0">
                <a:latin typeface="Arial" charset="0"/>
                <a:cs typeface="Arial" charset="0"/>
              </a:rPr>
              <a:t>st</a:t>
            </a:r>
            <a:r>
              <a:rPr lang="en-US" b="1" u="sng" dirty="0" smtClean="0">
                <a:latin typeface="Arial" charset="0"/>
                <a:cs typeface="Arial" charset="0"/>
              </a:rPr>
              <a:t> HOUR</a:t>
            </a:r>
          </a:p>
          <a:p>
            <a:r>
              <a:rPr lang="en-US" dirty="0" smtClean="0">
                <a:latin typeface="Arial" charset="0"/>
                <a:cs typeface="Arial" charset="0"/>
              </a:rPr>
              <a:t>30 Min – Introduction, present TLO/ELOs, UTP Video and UTP slide</a:t>
            </a:r>
          </a:p>
          <a:p>
            <a:pPr marL="224325" indent="-224325">
              <a:buAutoNum type="arabicPlain" startAt="20"/>
            </a:pPr>
            <a:r>
              <a:rPr lang="en-US" baseline="0" dirty="0" smtClean="0">
                <a:latin typeface="Arial" charset="0"/>
                <a:cs typeface="Arial" charset="0"/>
              </a:rPr>
              <a:t>Min – Group research assigned TLP step material and prepare to present</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defTabSz="897301" eaLnBrk="1" fontAlgn="auto" hangingPunct="1">
              <a:spcBef>
                <a:spcPts val="0"/>
              </a:spcBef>
              <a:spcAft>
                <a:spcPts val="0"/>
              </a:spcAft>
              <a:defRPr/>
            </a:pPr>
            <a:r>
              <a:rPr lang="en-US" b="1" u="sng" dirty="0" smtClean="0">
                <a:latin typeface="Arial" charset="0"/>
                <a:cs typeface="Arial" charset="0"/>
              </a:rPr>
              <a:t>2d HOUR</a:t>
            </a:r>
            <a:endParaRPr lang="en-US" baseline="0" dirty="0" smtClean="0">
              <a:latin typeface="Arial" charset="0"/>
              <a:cs typeface="Arial" charset="0"/>
            </a:endParaRPr>
          </a:p>
          <a:p>
            <a:pPr marL="224325" indent="-224325"/>
            <a:r>
              <a:rPr lang="en-US" baseline="0" dirty="0" smtClean="0">
                <a:latin typeface="Arial" charset="0"/>
                <a:cs typeface="Arial" charset="0"/>
              </a:rPr>
              <a:t>10 Min – (Cont) Group research assigned TLP step material and prepare to present</a:t>
            </a:r>
          </a:p>
          <a:p>
            <a:pPr marL="224325" indent="-224325"/>
            <a:r>
              <a:rPr lang="en-US" baseline="0" dirty="0" smtClean="0">
                <a:latin typeface="Arial" charset="0"/>
                <a:cs typeface="Arial" charset="0"/>
              </a:rPr>
              <a:t>40 Min – Student presentation of assigned TLP Steps (10 min per group x 4 groups = 40 min)</a:t>
            </a:r>
          </a:p>
          <a:p>
            <a:pPr marL="224325" indent="-224325"/>
            <a:r>
              <a:rPr lang="en-US" baseline="0" dirty="0" smtClean="0">
                <a:latin typeface="Arial" charset="0"/>
                <a:cs typeface="Arial" charset="0"/>
              </a:rPr>
              <a:t>10 Min - Break</a:t>
            </a:r>
          </a:p>
          <a:p>
            <a:pPr marL="224325" indent="-224325"/>
            <a:endParaRPr lang="en-US" baseline="0" dirty="0" smtClean="0">
              <a:latin typeface="Arial" charset="0"/>
              <a:cs typeface="Arial" charset="0"/>
            </a:endParaRPr>
          </a:p>
          <a:p>
            <a:pPr marL="224325" indent="-224325"/>
            <a:r>
              <a:rPr lang="en-US" b="1" u="sng" baseline="0" dirty="0" smtClean="0">
                <a:latin typeface="Arial" charset="0"/>
                <a:cs typeface="Arial" charset="0"/>
              </a:rPr>
              <a:t>2.5 HOUR </a:t>
            </a:r>
          </a:p>
          <a:p>
            <a:pPr marL="224325" indent="-224325"/>
            <a:r>
              <a:rPr lang="en-US" b="0" u="none" baseline="0" dirty="0" smtClean="0">
                <a:latin typeface="Arial" charset="0"/>
                <a:cs typeface="Arial" charset="0"/>
              </a:rPr>
              <a:t>15 min – Instructor comments/ input on student presentations</a:t>
            </a:r>
          </a:p>
          <a:p>
            <a:pPr marL="224325" indent="-224325"/>
            <a:r>
              <a:rPr lang="en-US" b="0" u="none" baseline="0" dirty="0" smtClean="0">
                <a:latin typeface="Arial" charset="0"/>
                <a:cs typeface="Arial" charset="0"/>
              </a:rPr>
              <a:t>10 Minutes AAR Video</a:t>
            </a:r>
          </a:p>
          <a:p>
            <a:pPr marL="224325" indent="-224325"/>
            <a:r>
              <a:rPr lang="en-US" b="0" u="none" baseline="0" dirty="0" smtClean="0">
                <a:latin typeface="Arial" charset="0"/>
                <a:cs typeface="Arial" charset="0"/>
              </a:rPr>
              <a:t>5 min summary</a:t>
            </a:r>
          </a:p>
          <a:p>
            <a:pPr marL="224325" indent="-224325"/>
            <a:endParaRPr lang="en-US" b="0" u="none" dirty="0" smtClean="0">
              <a:latin typeface="Arial" charset="0"/>
              <a:cs typeface="Arial" charset="0"/>
            </a:endParaRPr>
          </a:p>
          <a:p>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100115-5136-4D66-A83E-78C7DF22753A}" type="slidenum">
              <a:rPr lang="en-US" smtClean="0"/>
              <a:pPr>
                <a:defRPr/>
              </a:pPr>
              <a:t>6</a:t>
            </a:fld>
            <a:endParaRPr lang="en-US" dirty="0"/>
          </a:p>
        </p:txBody>
      </p:sp>
    </p:spTree>
    <p:extLst>
      <p:ext uri="{BB962C8B-B14F-4D97-AF65-F5344CB8AC3E}">
        <p14:creationId xmlns:p14="http://schemas.microsoft.com/office/powerpoint/2010/main" val="41801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0" fontAlgn="base" hangingPunct="0">
              <a:spcBef>
                <a:spcPct val="0"/>
              </a:spcBef>
              <a:spcAft>
                <a:spcPct val="0"/>
              </a:spcAft>
            </a:pPr>
            <a:r>
              <a:rPr lang="en-US" sz="2000" b="1" dirty="0" smtClean="0">
                <a:latin typeface="Arial" pitchFamily="34" charset="0"/>
                <a:ea typeface="Calibri" pitchFamily="34" charset="0"/>
                <a:cs typeface="Arial" pitchFamily="34" charset="0"/>
              </a:rPr>
              <a:t>Slide 7.</a:t>
            </a:r>
          </a:p>
          <a:p>
            <a:pPr eaLnBrk="0" fontAlgn="base" hangingPunct="0">
              <a:spcBef>
                <a:spcPct val="0"/>
              </a:spcBef>
              <a:spcAft>
                <a:spcPct val="0"/>
              </a:spcAft>
            </a:pPr>
            <a:endParaRPr lang="en-US" sz="2000" b="1" dirty="0" smtClean="0">
              <a:latin typeface="Arial" pitchFamily="34" charset="0"/>
              <a:ea typeface="Calibri" pitchFamily="34" charset="0"/>
              <a:cs typeface="Arial" pitchFamily="34" charset="0"/>
            </a:endParaRPr>
          </a:p>
          <a:p>
            <a:pPr eaLnBrk="0" fontAlgn="base" hangingPunct="0">
              <a:spcBef>
                <a:spcPct val="0"/>
              </a:spcBef>
              <a:spcAft>
                <a:spcPct val="0"/>
              </a:spcAft>
            </a:pPr>
            <a:r>
              <a:rPr lang="en-US" sz="2000" b="1" dirty="0" smtClean="0">
                <a:latin typeface="Arial" pitchFamily="34" charset="0"/>
                <a:ea typeface="Calibri" pitchFamily="34" charset="0"/>
                <a:cs typeface="Arial" pitchFamily="34" charset="0"/>
              </a:rPr>
              <a:t>What actions must be completed in TLP Step 1?</a:t>
            </a:r>
          </a:p>
          <a:p>
            <a:pPr defTabSz="914350">
              <a:spcBef>
                <a:spcPct val="0"/>
              </a:spcBef>
            </a:pPr>
            <a:r>
              <a:rPr lang="en-US" sz="2000" dirty="0" smtClean="0">
                <a:latin typeface="Arial" pitchFamily="34" charset="0"/>
                <a:ea typeface="Calibri" pitchFamily="34" charset="0"/>
                <a:cs typeface="Arial" pitchFamily="34" charset="0"/>
              </a:rPr>
              <a:t>The </a:t>
            </a:r>
            <a:r>
              <a:rPr lang="en-US" sz="2000" u="sng" dirty="0" smtClean="0">
                <a:latin typeface="Arial" pitchFamily="34" charset="0"/>
                <a:ea typeface="Calibri" pitchFamily="34" charset="0"/>
                <a:cs typeface="Arial" pitchFamily="34" charset="0"/>
              </a:rPr>
              <a:t>tasks</a:t>
            </a:r>
            <a:r>
              <a:rPr lang="en-US" sz="2000" dirty="0" smtClean="0">
                <a:latin typeface="Arial" pitchFamily="34" charset="0"/>
                <a:ea typeface="Calibri" pitchFamily="34" charset="0"/>
                <a:cs typeface="Arial" pitchFamily="34" charset="0"/>
              </a:rPr>
              <a:t> that must be completed during this step in the process are the following: </a:t>
            </a:r>
          </a:p>
          <a:p>
            <a:pPr defTabSz="914350">
              <a:spcBef>
                <a:spcPct val="0"/>
              </a:spcBef>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Confirm the Key Collective Tasks to train (KCT)s</a:t>
            </a:r>
          </a:p>
          <a:p>
            <a:pPr lvl="1" eaLnBrk="0" fontAlgn="base" hangingPunct="0">
              <a:spcBef>
                <a:spcPct val="0"/>
              </a:spcBef>
              <a:spcAft>
                <a:spcPct val="0"/>
              </a:spcAft>
              <a:buFontTx/>
              <a:buChar char="•"/>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Conduct Initial Assessment (review KCTs and Assessments)</a:t>
            </a:r>
          </a:p>
          <a:p>
            <a:pPr lvl="1" eaLnBrk="0" fontAlgn="base" hangingPunct="0">
              <a:spcBef>
                <a:spcPct val="0"/>
              </a:spcBef>
              <a:spcAft>
                <a:spcPct val="0"/>
              </a:spcAft>
              <a:buFontTx/>
              <a:buChar char="•"/>
            </a:pPr>
            <a:endParaRPr lang="en-US" sz="1400" dirty="0" smtClean="0">
              <a:latin typeface="Arial" pitchFamily="34" charset="0"/>
              <a:cs typeface="Arial" pitchFamily="34" charset="0"/>
            </a:endParaRPr>
          </a:p>
          <a:p>
            <a:pPr lvl="1" eaLnBrk="0" fontAlgn="base" hangingPunct="0">
              <a:spcBef>
                <a:spcPct val="0"/>
              </a:spcBef>
              <a:spcAft>
                <a:spcPct val="0"/>
              </a:spcAft>
              <a:buFontTx/>
              <a:buChar char="•"/>
            </a:pPr>
            <a:r>
              <a:rPr lang="en-US" sz="2000" dirty="0" smtClean="0">
                <a:latin typeface="Arial" pitchFamily="34" charset="0"/>
                <a:ea typeface="Calibri" pitchFamily="34" charset="0"/>
                <a:cs typeface="Arial" pitchFamily="34" charset="0"/>
              </a:rPr>
              <a:t> Issue the Commander’s Initial Guidance </a:t>
            </a:r>
            <a:endParaRPr lang="en-US" sz="2000" dirty="0" smtClean="0">
              <a:latin typeface="Arial" pitchFamily="34" charset="0"/>
              <a:cs typeface="Arial" pitchFamily="34" charset="0"/>
            </a:endParaRPr>
          </a:p>
          <a:p>
            <a:endParaRPr lang="en-US" dirty="0" smtClean="0">
              <a:latin typeface="Arial" pitchFamily="34" charset="0"/>
              <a:ea typeface="Calibri" pitchFamily="34" charset="0"/>
              <a:cs typeface="Arial" pitchFamily="34" charset="0"/>
            </a:endParaRPr>
          </a:p>
          <a:p>
            <a:r>
              <a:rPr lang="en-US" b="1" dirty="0" smtClean="0"/>
              <a:t>NOTE.</a:t>
            </a:r>
            <a:r>
              <a:rPr lang="en-US" dirty="0" smtClean="0"/>
              <a:t> </a:t>
            </a:r>
            <a:r>
              <a:rPr lang="en-US" u="sng" dirty="0" smtClean="0"/>
              <a:t>The following information is the TLP a summary for instructor preparation purposes. </a:t>
            </a:r>
            <a:endParaRPr lang="en-US" dirty="0" smtClean="0"/>
          </a:p>
          <a:p>
            <a:pPr lvl="0"/>
            <a:r>
              <a:rPr lang="en-US" dirty="0" smtClean="0"/>
              <a:t>Reference. 2013 Leaders Guide to Unit training, paragraph 2-3 to 2-10. </a:t>
            </a:r>
          </a:p>
          <a:p>
            <a:pPr lvl="0"/>
            <a:r>
              <a:rPr lang="en-US" dirty="0" smtClean="0"/>
              <a:t>On this condensed timeline, the commander initiates this step at about T-12 to T-8 in order to ensure all resources are coordinated for the event. </a:t>
            </a:r>
          </a:p>
          <a:p>
            <a:pPr lvl="0"/>
            <a:r>
              <a:rPr lang="en-US" dirty="0" smtClean="0"/>
              <a:t> The commander and selected leaders begin the mission analysis process by reviewing and analyzing the tasks the unit must be able to perform with enough time to adequately plan and prepare for the event.</a:t>
            </a:r>
          </a:p>
          <a:p>
            <a:endParaRPr lang="en-US" dirty="0" smtClean="0">
              <a:latin typeface="Arial" pitchFamily="34" charset="0"/>
              <a:ea typeface="Calibri" pitchFamily="34" charset="0"/>
              <a:cs typeface="Arial" pitchFamily="34" charset="0"/>
            </a:endParaRPr>
          </a:p>
          <a:p>
            <a:r>
              <a:rPr lang="en-US" dirty="0" smtClean="0">
                <a:latin typeface="Arial" pitchFamily="34" charset="0"/>
                <a:ea typeface="Calibri" pitchFamily="34" charset="0"/>
                <a:cs typeface="Arial" pitchFamily="34" charset="0"/>
              </a:rPr>
              <a:t>On this condensed timeline, the commander initiates this step at about T-12 to T-8 in order to ensure all resources are coordinated for the event. </a:t>
            </a:r>
          </a:p>
          <a:p>
            <a:endParaRPr lang="en-US" dirty="0" smtClean="0">
              <a:latin typeface="Arial" pitchFamily="34" charset="0"/>
              <a:cs typeface="Arial" pitchFamily="34" charset="0"/>
            </a:endParaRPr>
          </a:p>
          <a:p>
            <a:pPr defTabSz="914350">
              <a:defRPr/>
            </a:pPr>
            <a:r>
              <a:rPr lang="en-US" dirty="0" smtClean="0">
                <a:latin typeface="Arial" pitchFamily="34" charset="0"/>
                <a:ea typeface="Calibri" pitchFamily="34" charset="0"/>
                <a:cs typeface="Arial" pitchFamily="34" charset="0"/>
              </a:rPr>
              <a:t>The commander, and selected leaders begin the mission analysis process by reviewing and analyzing the tasks the unit must be able to perform with enough time to adequately plan and prepare for the event.</a:t>
            </a:r>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7</a:t>
            </a:fld>
            <a:endParaRPr lang="en-US" dirty="0"/>
          </a:p>
        </p:txBody>
      </p:sp>
    </p:spTree>
    <p:extLst>
      <p:ext uri="{BB962C8B-B14F-4D97-AF65-F5344CB8AC3E}">
        <p14:creationId xmlns:p14="http://schemas.microsoft.com/office/powerpoint/2010/main" val="352808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spcBef>
                <a:spcPct val="0"/>
              </a:spcBef>
              <a:defRPr/>
            </a:pPr>
            <a:r>
              <a:rPr lang="en-US" sz="2000" b="1" dirty="0" smtClean="0">
                <a:latin typeface="Arial" pitchFamily="34" charset="0"/>
                <a:ea typeface="Calibri" pitchFamily="34" charset="0"/>
                <a:cs typeface="Arial" pitchFamily="34" charset="0"/>
              </a:rPr>
              <a:t>Slide 8.</a:t>
            </a:r>
          </a:p>
          <a:p>
            <a:r>
              <a:rPr lang="en-US" b="1" dirty="0" smtClean="0"/>
              <a:t>NOTE.</a:t>
            </a:r>
            <a:r>
              <a:rPr lang="en-US" dirty="0" smtClean="0"/>
              <a:t> </a:t>
            </a:r>
            <a:r>
              <a:rPr lang="en-US" u="sng" dirty="0" smtClean="0"/>
              <a:t>The following information is the TLP a summary for instructor preparation purposes. </a:t>
            </a:r>
            <a:endParaRPr lang="en-US" dirty="0" smtClean="0"/>
          </a:p>
          <a:p>
            <a:pPr lvl="0"/>
            <a:r>
              <a:rPr lang="en-US" dirty="0" smtClean="0"/>
              <a:t>Reference. 2013 Leaders Guide to Unit Training Management, paragraph 2-16. </a:t>
            </a:r>
          </a:p>
          <a:p>
            <a:pPr lvl="0"/>
            <a:r>
              <a:rPr lang="en-US" dirty="0" smtClean="0"/>
              <a:t>Key Collective Tasks (KCT) are those essential tasks expressed as collective tasks that the unit must perform to the Army standard to achieve the desired training mission end-state. KCTs are derived through mission analysis, approved by the higher commander and provide the unit focus for attaining training proficiency. </a:t>
            </a:r>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8</a:t>
            </a:fld>
            <a:endParaRPr lang="en-US" dirty="0"/>
          </a:p>
        </p:txBody>
      </p:sp>
    </p:spTree>
    <p:extLst>
      <p:ext uri="{BB962C8B-B14F-4D97-AF65-F5344CB8AC3E}">
        <p14:creationId xmlns:p14="http://schemas.microsoft.com/office/powerpoint/2010/main" val="344570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Slide 9.</a:t>
            </a:r>
          </a:p>
          <a:p>
            <a:endParaRPr lang="en-US" dirty="0" smtClean="0"/>
          </a:p>
          <a:p>
            <a:r>
              <a:rPr lang="en-US" b="1" dirty="0" smtClean="0"/>
              <a:t>TADSS =</a:t>
            </a:r>
            <a:r>
              <a:rPr lang="en-US" dirty="0" smtClean="0"/>
              <a:t> Training Aids, Devices, Simulators, and Simulations </a:t>
            </a:r>
            <a:endParaRPr lang="en-US" b="1" dirty="0" smtClean="0"/>
          </a:p>
          <a:p>
            <a:r>
              <a:rPr lang="en-US" b="1" dirty="0" smtClean="0"/>
              <a:t>NOTE.</a:t>
            </a:r>
            <a:r>
              <a:rPr lang="en-US" dirty="0" smtClean="0"/>
              <a:t> </a:t>
            </a:r>
            <a:r>
              <a:rPr lang="en-US" u="sng" dirty="0" smtClean="0"/>
              <a:t>The following information is the TLP a summary for instructor preparation purposes. </a:t>
            </a:r>
            <a:endParaRPr lang="en-US" dirty="0" smtClean="0"/>
          </a:p>
          <a:p>
            <a:r>
              <a:rPr lang="en-US" dirty="0" smtClean="0"/>
              <a:t>1.  </a:t>
            </a:r>
            <a:r>
              <a:rPr lang="en-US" b="1" dirty="0" smtClean="0"/>
              <a:t>Parallel Planning: </a:t>
            </a:r>
            <a:r>
              <a:rPr lang="en-US" dirty="0" smtClean="0"/>
              <a:t>Reference ADRP 7-0,</a:t>
            </a:r>
            <a:r>
              <a:rPr lang="en-US" baseline="0" dirty="0" smtClean="0"/>
              <a:t> </a:t>
            </a:r>
            <a:r>
              <a:rPr lang="en-US" dirty="0" smtClean="0"/>
              <a:t>paragraph</a:t>
            </a:r>
            <a:r>
              <a:rPr lang="en-US" baseline="0" dirty="0" smtClean="0"/>
              <a:t> 3-38.  </a:t>
            </a:r>
            <a:r>
              <a:rPr lang="en-US" dirty="0" smtClean="0"/>
              <a:t>Generally, leaders at all levels use no more than one-third of the training time available for planning and issuing their operation order (OPORD).</a:t>
            </a:r>
          </a:p>
          <a:p>
            <a:r>
              <a:rPr lang="en-US" dirty="0" smtClean="0"/>
              <a:t>They allocate two-thirds of the time remaining for subordinates to plan their own training.</a:t>
            </a:r>
          </a:p>
          <a:p>
            <a:endParaRPr lang="en-US" dirty="0" smtClean="0"/>
          </a:p>
          <a:p>
            <a:r>
              <a:rPr lang="en-US" dirty="0" smtClean="0"/>
              <a:t>2. </a:t>
            </a:r>
            <a:r>
              <a:rPr lang="en-US" b="1" dirty="0" smtClean="0"/>
              <a:t>One-Third, Two Thirds Planning Method: </a:t>
            </a:r>
            <a:r>
              <a:rPr lang="en-US" dirty="0" smtClean="0"/>
              <a:t>Reference Dec 2013 Leaders Guide to Unit training, paragraph 2-9.</a:t>
            </a:r>
          </a:p>
          <a:p>
            <a:r>
              <a:rPr lang="en-US" dirty="0" smtClean="0"/>
              <a:t> This assessment primarily identifies an initial allocation of available planning time. The commander and staff balance the desire for detailed planning against the need for immediate action. The commander provides guidance to subordinate units as early as possible to allow subordinates the maximum time for their own planning and preparation of operations. As a rule, commanders allocate a minimum of two-thirds of available time for subordinate units to conduct their planning and preparation. This leaves one-third of the time for commanders and their staff to do their own planning. They use the other two-thirds for their own preparation. Time, more than any other factor, determines the detail to which the commander and staff can plan. Based on the commander’s initial allocation of time, the COS (XO) develops a staff planning timeline that outlines how long the headquarters can spend on each step of the MDMP. </a:t>
            </a:r>
          </a:p>
          <a:p>
            <a:endParaRPr lang="en-US" dirty="0" smtClean="0"/>
          </a:p>
          <a:p>
            <a:r>
              <a:rPr lang="en-US" dirty="0" smtClean="0"/>
              <a:t>3. </a:t>
            </a:r>
            <a:r>
              <a:rPr lang="en-US" b="1" dirty="0" smtClean="0"/>
              <a:t>Identify Unique or Scarce Training Resources:  </a:t>
            </a:r>
            <a:r>
              <a:rPr lang="en-US" dirty="0" smtClean="0"/>
              <a:t>Reference Dec 2013 Leaders Guide to Unit training, paragraph 2-32. </a:t>
            </a:r>
          </a:p>
          <a:p>
            <a:r>
              <a:rPr lang="en-US" dirty="0" smtClean="0"/>
              <a:t>After identifying, analyzing and assessing the proposed KCTs, commanders determine the availability of scarce or unique training resources required to train the KCTs to a “T” assessment. An excellent source for this information can be found in CATS. In the CATS report (the Combined Report on ATN, or the AC or RC report for a Task Selection (TS) on DTMS) generalized figures are provided for equipment, classes of supply, etc that support specific training events. These figures provide a starting point to apply the realities of the local, home station training environment. </a:t>
            </a:r>
          </a:p>
          <a:p>
            <a:endParaRPr lang="en-US" dirty="0" smtClean="0"/>
          </a:p>
          <a:p>
            <a:r>
              <a:rPr lang="en-US" dirty="0" smtClean="0"/>
              <a:t>4. </a:t>
            </a:r>
            <a:r>
              <a:rPr lang="en-US" b="1" dirty="0" smtClean="0"/>
              <a:t>Gather the Tools:  </a:t>
            </a:r>
            <a:r>
              <a:rPr lang="en-US" dirty="0" smtClean="0"/>
              <a:t>Reference Dec 2013 Leaders Guide to Unit training, paragraph 2-5. </a:t>
            </a:r>
          </a:p>
          <a:p>
            <a:r>
              <a:rPr lang="en-US" dirty="0" smtClean="0"/>
              <a:t>Once notified of the new planning requirement, the staff prepares for mission analysis by gathering the necessary “tools”. These tools include, but are not limited to: </a:t>
            </a:r>
          </a:p>
          <a:p>
            <a:pPr marL="672976" lvl="1" indent="-224325">
              <a:buFont typeface="+mj-lt"/>
              <a:buAutoNum type="alphaLcPeriod"/>
            </a:pPr>
            <a:r>
              <a:rPr lang="en-US" dirty="0" smtClean="0"/>
              <a:t>Appropriate manuals, including ADP 7-0, ADRP 7-0, The Leader’s Guide to Unit Training Management (UTM), etc. </a:t>
            </a:r>
          </a:p>
          <a:p>
            <a:pPr marL="672976" lvl="1" indent="-224325">
              <a:buFont typeface="+mj-lt"/>
              <a:buAutoNum type="alphaLcPeriod"/>
            </a:pPr>
            <a:r>
              <a:rPr lang="en-US" dirty="0" smtClean="0"/>
              <a:t>All documents related to the training mission including the higher headquarters” WARNO, etc. </a:t>
            </a:r>
          </a:p>
          <a:p>
            <a:pPr marL="672976" lvl="1" indent="-224325">
              <a:buFont typeface="+mj-lt"/>
              <a:buAutoNum type="alphaLcPeriod"/>
            </a:pPr>
            <a:r>
              <a:rPr lang="en-US" dirty="0" smtClean="0"/>
              <a:t>Both their own and the higher headquarters’ training SOPs. </a:t>
            </a:r>
          </a:p>
          <a:p>
            <a:pPr marL="672976" lvl="1" indent="-224325">
              <a:buFont typeface="+mj-lt"/>
              <a:buAutoNum type="alphaLcPeriod"/>
            </a:pPr>
            <a:r>
              <a:rPr lang="en-US" dirty="0" smtClean="0"/>
              <a:t>Access to training enabler websites – as a minimum ATN, CATS (to include the CATS planning tool on DTMS), DTMS, and HQ DA Standardized METL Viewer.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3A022C-C33B-4634-AAAC-7325058A5087}" type="slidenum">
              <a:rPr lang="en-US" smtClean="0"/>
              <a:pPr/>
              <a:t>9</a:t>
            </a:fld>
            <a:endParaRPr lang="en-US" dirty="0"/>
          </a:p>
        </p:txBody>
      </p:sp>
    </p:spTree>
    <p:extLst>
      <p:ext uri="{BB962C8B-B14F-4D97-AF65-F5344CB8AC3E}">
        <p14:creationId xmlns:p14="http://schemas.microsoft.com/office/powerpoint/2010/main" val="331253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4"/>
          <p:cNvSpPr txBox="1">
            <a:spLocks noChangeArrowheads="1"/>
          </p:cNvSpPr>
          <p:nvPr userDrawn="1"/>
        </p:nvSpPr>
        <p:spPr bwMode="auto">
          <a:xfrm>
            <a:off x="3309938" y="5522913"/>
            <a:ext cx="184150" cy="461962"/>
          </a:xfrm>
          <a:prstGeom prst="rect">
            <a:avLst/>
          </a:prstGeom>
          <a:noFill/>
          <a:ln w="9525">
            <a:noFill/>
            <a:miter lim="800000"/>
            <a:headEnd/>
            <a:tailEnd/>
          </a:ln>
        </p:spPr>
        <p:txBody>
          <a:bodyPr wrap="none">
            <a:spAutoFit/>
          </a:bodyPr>
          <a:lstStyle/>
          <a:p>
            <a:pPr>
              <a:defRPr/>
            </a:pPr>
            <a:endParaRPr lang="en-US" dirty="0">
              <a:solidFill>
                <a:prstClr val="black"/>
              </a:solidFill>
            </a:endParaRPr>
          </a:p>
        </p:txBody>
      </p:sp>
      <p:sp>
        <p:nvSpPr>
          <p:cNvPr id="4" name="Slide Number Placeholder 4"/>
          <p:cNvSpPr txBox="1">
            <a:spLocks/>
          </p:cNvSpPr>
          <p:nvPr userDrawn="1"/>
        </p:nvSpPr>
        <p:spPr bwMode="auto">
          <a:xfrm>
            <a:off x="7010400" y="6477000"/>
            <a:ext cx="2133600" cy="182562"/>
          </a:xfrm>
          <a:prstGeom prst="rect">
            <a:avLst/>
          </a:prstGeom>
          <a:noFill/>
          <a:ln w="9525">
            <a:noFill/>
            <a:miter lim="800000"/>
            <a:headEnd/>
            <a:tailEnd/>
          </a:ln>
          <a:effectLst/>
        </p:spPr>
        <p:txBody>
          <a:bodyPr/>
          <a:lstStyle>
            <a:lvl1pPr algn="r">
              <a:defRPr sz="900">
                <a:solidFill>
                  <a:srgbClr val="FFFFFF">
                    <a:lumMod val="50000"/>
                  </a:srgbClr>
                </a:solidFill>
                <a:latin typeface="Arial" charset="0"/>
              </a:defRPr>
            </a:lvl1pPr>
          </a:lstStyle>
          <a:p>
            <a:pPr>
              <a:defRPr/>
            </a:pPr>
            <a:fld id="{F7AD61D0-F357-4B8E-A020-2A653BECF227}" type="slidenum">
              <a:rPr lang="en-US" sz="1400" smtClean="0">
                <a:solidFill>
                  <a:schemeClr val="bg2"/>
                </a:solidFill>
              </a:rPr>
              <a:pPr>
                <a:defRPr/>
              </a:pPr>
              <a:t>‹#›</a:t>
            </a:fld>
            <a:endParaRPr lang="en-US" sz="1400"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13" cstate="screen"/>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14" cstate="screen"/>
          <a:stretch>
            <a:fillRect/>
          </a:stretch>
        </p:blipFill>
        <p:spPr>
          <a:xfrm>
            <a:off x="8418220" y="274342"/>
            <a:ext cx="564060" cy="6858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90" r:id="rId11"/>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895C8-DE99-456A-9BAC-6EC1247C0CB4}" type="datetimeFigureOut">
              <a:rPr lang="en-US" smtClean="0"/>
              <a:pPr/>
              <a:t>7/28/2015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6DAD-D843-4C14-A74D-2A8E67DA7A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n.army.mil/Media/docs/UNIT-TRAINING-3-13-13SD_1.wmv"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s.army.mil/suite/doc/2683376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rmypubs.us.army.mil/doctrine/DR_pubs/dr_aa/pdf/tc7_101.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a:solidFill>
            <a:schemeClr val="bg1">
              <a:lumMod val="95000"/>
            </a:schemeClr>
          </a:solidFill>
          <a:ln>
            <a:solidFill>
              <a:schemeClr val="accent1"/>
            </a:solidFill>
          </a:ln>
        </p:spPr>
        <p:txBody>
          <a:bodyPr wrap="square">
            <a:spAutoFit/>
          </a:bodyPr>
          <a:lstStyle/>
          <a:p>
            <a:pPr lvl="0" eaLnBrk="0" hangingPunct="0">
              <a:defRPr/>
            </a:pPr>
            <a:r>
              <a:rPr lang="en-US" sz="2000" b="1" u="sng" dirty="0" smtClean="0">
                <a:solidFill>
                  <a:srgbClr val="FF0000"/>
                </a:solidFill>
                <a:latin typeface="Arial" pitchFamily="34" charset="0"/>
                <a:cs typeface="Arial" pitchFamily="34" charset="0"/>
              </a:rPr>
              <a:t>NOTE.</a:t>
            </a:r>
            <a:r>
              <a:rPr lang="en-US" sz="2000" b="1" dirty="0" smtClean="0">
                <a:solidFill>
                  <a:srgbClr val="FF0000"/>
                </a:solidFill>
                <a:latin typeface="Arial" pitchFamily="34" charset="0"/>
                <a:cs typeface="Arial" pitchFamily="34" charset="0"/>
              </a:rPr>
              <a:t> DO NOT SHOW THIS SLIDE (You may need 2.5 hours for this class)</a:t>
            </a:r>
            <a:endParaRPr lang="en-US" sz="2000" b="1" dirty="0" smtClean="0">
              <a:latin typeface="Arial" pitchFamily="34" charset="0"/>
              <a:cs typeface="Arial" pitchFamily="34" charset="0"/>
            </a:endParaRPr>
          </a:p>
          <a:p>
            <a:pPr lvl="0" algn="ctr" eaLnBrk="0" hangingPunct="0">
              <a:defRPr/>
            </a:pPr>
            <a:r>
              <a:rPr lang="en-US" sz="2000" b="1" u="sng" dirty="0" smtClean="0">
                <a:latin typeface="Arial" pitchFamily="34" charset="0"/>
                <a:cs typeface="Arial" pitchFamily="34" charset="0"/>
              </a:rPr>
              <a:t>TWO (2)  options for teaching this class:</a:t>
            </a:r>
          </a:p>
          <a:p>
            <a:pPr lvl="0" eaLnBrk="0" hangingPunct="0">
              <a:defRPr/>
            </a:pPr>
            <a:endParaRPr lang="en-US" sz="2000" b="1" u="sng" dirty="0" smtClean="0">
              <a:latin typeface="Arial" pitchFamily="34" charset="0"/>
              <a:cs typeface="Arial" pitchFamily="34" charset="0"/>
            </a:endParaRPr>
          </a:p>
          <a:p>
            <a:pPr lvl="0" eaLnBrk="0" hangingPunct="0">
              <a:defRPr/>
            </a:pPr>
            <a:r>
              <a:rPr lang="en-US" sz="2000" b="1" dirty="0" smtClean="0">
                <a:latin typeface="Arial" pitchFamily="34" charset="0"/>
                <a:cs typeface="Arial" pitchFamily="34" charset="0"/>
              </a:rPr>
              <a:t>OPTION 1. </a:t>
            </a:r>
            <a:r>
              <a:rPr lang="en-US" sz="2000" dirty="0" smtClean="0">
                <a:latin typeface="Arial" pitchFamily="34" charset="0"/>
                <a:cs typeface="Arial" pitchFamily="34" charset="0"/>
              </a:rPr>
              <a:t>Instructor facilitates the entire class as depicted in PPT presentation</a:t>
            </a:r>
          </a:p>
          <a:p>
            <a:pPr eaLnBrk="0" hangingPunct="0">
              <a:defRPr/>
            </a:pPr>
            <a:r>
              <a:rPr lang="en-US" sz="1400" b="1" u="sng" dirty="0" smtClean="0">
                <a:latin typeface="Arial" pitchFamily="34" charset="0"/>
                <a:cs typeface="Arial" pitchFamily="34" charset="0"/>
              </a:rPr>
              <a:t>EXPLANATION</a:t>
            </a:r>
            <a:endParaRPr lang="en-US" sz="1400" b="1" dirty="0" smtClean="0">
              <a:latin typeface="Arial" pitchFamily="34" charset="0"/>
              <a:cs typeface="Arial" pitchFamily="34" charset="0"/>
            </a:endParaRPr>
          </a:p>
          <a:p>
            <a:pPr marL="514350" lvl="0" indent="-514350" eaLnBrk="0" hangingPunct="0">
              <a:defRPr/>
            </a:pPr>
            <a:r>
              <a:rPr lang="en-US" sz="1400" b="1" dirty="0" smtClean="0">
                <a:latin typeface="Arial" pitchFamily="34" charset="0"/>
                <a:cs typeface="Arial" pitchFamily="34" charset="0"/>
              </a:rPr>
              <a:t>Instructor facilitates the entire class as depicted in PPT presentation</a:t>
            </a:r>
          </a:p>
          <a:p>
            <a:pPr marL="514350" lvl="0" indent="-514350" eaLnBrk="0" hangingPunct="0">
              <a:defRPr/>
            </a:pPr>
            <a:r>
              <a:rPr lang="en-US" sz="1400" b="1" dirty="0" smtClean="0">
                <a:latin typeface="Arial" pitchFamily="34" charset="0"/>
                <a:cs typeface="Arial" pitchFamily="34" charset="0"/>
              </a:rPr>
              <a:t>Four suggestions on how to use the 16 minutes - </a:t>
            </a:r>
          </a:p>
          <a:p>
            <a:pPr marL="514350" lvl="0" indent="-514350" eaLnBrk="0" hangingPunct="0">
              <a:defRPr/>
            </a:pPr>
            <a:r>
              <a:rPr lang="en-US" sz="1400" b="1" dirty="0" smtClean="0">
                <a:solidFill>
                  <a:srgbClr val="0000FF"/>
                </a:solidFill>
                <a:latin typeface="Arial" pitchFamily="34" charset="0"/>
                <a:cs typeface="Arial" pitchFamily="34" charset="0"/>
              </a:rPr>
              <a:t>How to Plan &amp; Conduct a Unit Training Event </a:t>
            </a:r>
            <a:r>
              <a:rPr lang="en-US" sz="1400" b="1" dirty="0" smtClean="0">
                <a:latin typeface="Arial" pitchFamily="34" charset="0"/>
                <a:cs typeface="Arial" pitchFamily="34" charset="0"/>
              </a:rPr>
              <a:t>(</a:t>
            </a:r>
            <a:r>
              <a:rPr lang="en-US" sz="1400" b="1" dirty="0" smtClean="0">
                <a:latin typeface="Arial" pitchFamily="34" charset="0"/>
                <a:cs typeface="Arial" pitchFamily="34" charset="0"/>
                <a:hlinkClick r:id="rId3"/>
              </a:rPr>
              <a:t>video</a:t>
            </a:r>
            <a:r>
              <a:rPr lang="en-US" sz="1400" b="1" dirty="0" smtClean="0">
                <a:latin typeface="Arial" pitchFamily="34" charset="0"/>
                <a:cs typeface="Arial" pitchFamily="34" charset="0"/>
              </a:rPr>
              <a:t>) </a:t>
            </a:r>
            <a:r>
              <a:rPr lang="en-US" sz="1400" i="1" dirty="0" smtClean="0">
                <a:latin typeface="Arial" pitchFamily="34" charset="0"/>
                <a:cs typeface="Arial" pitchFamily="34" charset="0"/>
              </a:rPr>
              <a:t>(</a:t>
            </a:r>
            <a:r>
              <a:rPr lang="en-US" sz="1400" i="1" dirty="0" smtClean="0">
                <a:solidFill>
                  <a:srgbClr val="0000FF"/>
                </a:solidFill>
                <a:latin typeface="Arial" pitchFamily="34" charset="0"/>
                <a:cs typeface="Arial" pitchFamily="34" charset="0"/>
              </a:rPr>
              <a:t>Video covers planning training using the 8 steps of TLP)</a:t>
            </a:r>
            <a:endParaRPr lang="en-US" sz="1400" i="1" dirty="0" smtClean="0">
              <a:latin typeface="Arial" pitchFamily="34" charset="0"/>
              <a:cs typeface="Arial" pitchFamily="34" charset="0"/>
            </a:endParaRPr>
          </a:p>
          <a:p>
            <a:pPr marL="514350" indent="-514350" eaLnBrk="0" hangingPunct="0">
              <a:defRPr/>
            </a:pPr>
            <a:r>
              <a:rPr lang="en-US" sz="1400" i="1" u="sng" dirty="0" smtClean="0">
                <a:latin typeface="Arial" pitchFamily="34" charset="0"/>
                <a:cs typeface="Arial" pitchFamily="34" charset="0"/>
              </a:rPr>
              <a:t>1</a:t>
            </a:r>
            <a:r>
              <a:rPr lang="en-US" sz="1400" i="1" dirty="0" smtClean="0">
                <a:latin typeface="Arial" pitchFamily="34" charset="0"/>
                <a:cs typeface="Arial" pitchFamily="34" charset="0"/>
              </a:rPr>
              <a:t>.  Assign the video as homework</a:t>
            </a:r>
            <a:endParaRPr lang="en-US" sz="1400" i="1" u="sng" dirty="0" smtClean="0">
              <a:latin typeface="Arial" pitchFamily="34" charset="0"/>
              <a:cs typeface="Arial" pitchFamily="34" charset="0"/>
            </a:endParaRPr>
          </a:p>
          <a:p>
            <a:pPr marL="514350" lvl="0" indent="-514350" eaLnBrk="0" hangingPunct="0">
              <a:defRPr/>
            </a:pPr>
            <a:r>
              <a:rPr lang="en-US" sz="1400" i="1" u="sng" dirty="0" smtClean="0">
                <a:latin typeface="Arial" pitchFamily="34" charset="0"/>
                <a:cs typeface="Arial" pitchFamily="34" charset="0"/>
              </a:rPr>
              <a:t>2. </a:t>
            </a:r>
            <a:r>
              <a:rPr lang="en-US" sz="1400" i="1" dirty="0" smtClean="0">
                <a:latin typeface="Arial" pitchFamily="34" charset="0"/>
                <a:cs typeface="Arial" pitchFamily="34" charset="0"/>
              </a:rPr>
              <a:t>Show the entire 10 minutes video at  the beginning of the class</a:t>
            </a:r>
          </a:p>
          <a:p>
            <a:pPr marL="514350" indent="-514350" eaLnBrk="0" hangingPunct="0">
              <a:defRPr/>
            </a:pPr>
            <a:r>
              <a:rPr lang="en-US" sz="1400" i="1" u="sng" dirty="0" smtClean="0">
                <a:latin typeface="Arial" pitchFamily="34" charset="0"/>
                <a:cs typeface="Arial" pitchFamily="34" charset="0"/>
              </a:rPr>
              <a:t>3. </a:t>
            </a:r>
            <a:r>
              <a:rPr lang="en-US" sz="1400" i="1" dirty="0" smtClean="0">
                <a:latin typeface="Arial" pitchFamily="34" charset="0"/>
                <a:cs typeface="Arial" pitchFamily="34" charset="0"/>
              </a:rPr>
              <a:t>Show the entire video interactively as you conduct the class (pause- ask guided questions – play,  etc.)</a:t>
            </a:r>
          </a:p>
          <a:p>
            <a:pPr marL="514350" indent="-514350" eaLnBrk="0" hangingPunct="0">
              <a:defRPr/>
            </a:pPr>
            <a:r>
              <a:rPr lang="en-US" sz="1400" i="1" u="sng" dirty="0" smtClean="0">
                <a:latin typeface="Arial" pitchFamily="34" charset="0"/>
                <a:cs typeface="Arial" pitchFamily="34" charset="0"/>
              </a:rPr>
              <a:t>4. </a:t>
            </a:r>
            <a:r>
              <a:rPr lang="en-US" sz="1400" i="1" dirty="0" smtClean="0">
                <a:latin typeface="Arial" pitchFamily="34" charset="0"/>
                <a:cs typeface="Arial" pitchFamily="34" charset="0"/>
              </a:rPr>
              <a:t>Show the entire 10 minutes video at  the end of the class in lieu of the summary.</a:t>
            </a:r>
            <a:endParaRPr lang="en-US" sz="1400" dirty="0" smtClean="0">
              <a:latin typeface="Arial" pitchFamily="34" charset="0"/>
              <a:cs typeface="Arial" pitchFamily="34" charset="0"/>
            </a:endParaRPr>
          </a:p>
        </p:txBody>
      </p:sp>
      <p:sp>
        <p:nvSpPr>
          <p:cNvPr id="6" name="Rectangle 5"/>
          <p:cNvSpPr/>
          <p:nvPr/>
        </p:nvSpPr>
        <p:spPr>
          <a:xfrm>
            <a:off x="0" y="3200400"/>
            <a:ext cx="9144000" cy="3416320"/>
          </a:xfrm>
          <a:prstGeom prst="rect">
            <a:avLst/>
          </a:prstGeom>
          <a:solidFill>
            <a:schemeClr val="bg2"/>
          </a:solidFill>
          <a:ln>
            <a:solidFill>
              <a:schemeClr val="tx1"/>
            </a:solidFill>
          </a:ln>
        </p:spPr>
        <p:txBody>
          <a:bodyPr wrap="square">
            <a:spAutoFit/>
          </a:bodyPr>
          <a:lstStyle/>
          <a:p>
            <a:pPr lvl="0" eaLnBrk="0" hangingPunct="0">
              <a:defRPr/>
            </a:pPr>
            <a:r>
              <a:rPr lang="en-US" sz="2000" b="1" dirty="0" smtClean="0">
                <a:latin typeface="Arial" pitchFamily="34" charset="0"/>
                <a:cs typeface="Arial" pitchFamily="34" charset="0"/>
              </a:rPr>
              <a:t>OPTION 2.  </a:t>
            </a:r>
            <a:r>
              <a:rPr lang="en-US" sz="2000" dirty="0" smtClean="0">
                <a:latin typeface="Arial" pitchFamily="34" charset="0"/>
                <a:cs typeface="Arial" pitchFamily="34" charset="0"/>
              </a:rPr>
              <a:t>Instructor do INTRO, &amp; summary – Students present TLP steps 1-8</a:t>
            </a:r>
          </a:p>
          <a:p>
            <a:pPr eaLnBrk="0" hangingPunct="0">
              <a:defRPr/>
            </a:pPr>
            <a:r>
              <a:rPr lang="en-US" sz="1400" b="1" u="sng" dirty="0" smtClean="0">
                <a:latin typeface="Arial" pitchFamily="34" charset="0"/>
                <a:cs typeface="Arial" pitchFamily="34" charset="0"/>
              </a:rPr>
              <a:t>EXPLANATION</a:t>
            </a:r>
            <a:endParaRPr lang="en-US" sz="1400" b="1" dirty="0" smtClean="0">
              <a:latin typeface="Arial" pitchFamily="34" charset="0"/>
              <a:cs typeface="Arial" pitchFamily="34" charset="0"/>
            </a:endParaRPr>
          </a:p>
          <a:p>
            <a:pPr marL="457200" lvl="0" indent="-457200" eaLnBrk="0" hangingPunct="0">
              <a:buAutoNum type="arabicPeriod"/>
              <a:defRPr/>
            </a:pPr>
            <a:r>
              <a:rPr lang="en-US" sz="1400" dirty="0" smtClean="0">
                <a:latin typeface="Arial" pitchFamily="34" charset="0"/>
                <a:cs typeface="Arial" pitchFamily="34" charset="0"/>
              </a:rPr>
              <a:t>Instructor do the introductory part of the class, the check on learning, and summary</a:t>
            </a:r>
          </a:p>
          <a:p>
            <a:pPr marL="457200" lvl="0" indent="-457200" eaLnBrk="0" hangingPunct="0">
              <a:buAutoNum type="arabicPeriod"/>
              <a:defRPr/>
            </a:pPr>
            <a:r>
              <a:rPr lang="en-US" sz="1400" dirty="0" smtClean="0">
                <a:latin typeface="Arial" pitchFamily="34" charset="0"/>
                <a:cs typeface="Arial" pitchFamily="34" charset="0"/>
              </a:rPr>
              <a:t>Have students present TLP steps 1-8</a:t>
            </a:r>
          </a:p>
          <a:p>
            <a:pPr lvl="0" eaLnBrk="0" hangingPunct="0">
              <a:defRPr/>
            </a:pPr>
            <a:endParaRPr lang="en-US" sz="1400" b="1" dirty="0" smtClean="0">
              <a:latin typeface="Arial" pitchFamily="34" charset="0"/>
              <a:cs typeface="Arial" pitchFamily="34" charset="0"/>
            </a:endParaRPr>
          </a:p>
          <a:p>
            <a:pPr lvl="0" eaLnBrk="0" hangingPunct="0">
              <a:defRPr/>
            </a:pPr>
            <a:r>
              <a:rPr lang="en-US" sz="1400" b="1" i="1" dirty="0" smtClean="0">
                <a:solidFill>
                  <a:srgbClr val="0000FF"/>
                </a:solidFill>
                <a:latin typeface="Arial" pitchFamily="34" charset="0"/>
                <a:cs typeface="Arial" pitchFamily="34" charset="0"/>
              </a:rPr>
              <a:t>-Divide students in four (4) groups – and have them present  TLP Steps 1-8. Give them time to prepare and time to present. </a:t>
            </a:r>
          </a:p>
          <a:p>
            <a:pPr lvl="0" eaLnBrk="0" hangingPunct="0">
              <a:defRPr/>
            </a:pPr>
            <a:endParaRPr lang="en-US" sz="1400" b="1" i="1" dirty="0" smtClean="0">
              <a:solidFill>
                <a:srgbClr val="0000FF"/>
              </a:solidFill>
              <a:latin typeface="Arial" pitchFamily="34" charset="0"/>
              <a:cs typeface="Arial" pitchFamily="34" charset="0"/>
            </a:endParaRPr>
          </a:p>
          <a:p>
            <a:pPr marL="514350" indent="-514350" eaLnBrk="0" hangingPunct="0">
              <a:defRPr/>
            </a:pPr>
            <a:r>
              <a:rPr lang="en-US" sz="1400" b="1" i="1" u="sng" dirty="0" smtClean="0">
                <a:latin typeface="Arial" pitchFamily="34" charset="0"/>
                <a:cs typeface="Arial" pitchFamily="34" charset="0"/>
              </a:rPr>
              <a:t>GROUP 1  Task</a:t>
            </a:r>
            <a:r>
              <a:rPr lang="en-US" sz="1400" b="1" i="1" dirty="0" smtClean="0">
                <a:latin typeface="Arial" pitchFamily="34" charset="0"/>
                <a:cs typeface="Arial" pitchFamily="34" charset="0"/>
              </a:rPr>
              <a:t>.</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Brief TLP Step 1 and Step 2. </a:t>
            </a:r>
          </a:p>
          <a:p>
            <a:pPr marL="514350" lvl="0" indent="-514350" eaLnBrk="0" hangingPunct="0">
              <a:defRPr/>
            </a:pPr>
            <a:endParaRPr lang="en-US" sz="1400" u="sng" dirty="0" smtClean="0">
              <a:latin typeface="Arial" pitchFamily="34" charset="0"/>
              <a:cs typeface="Arial" pitchFamily="34" charset="0"/>
            </a:endParaRPr>
          </a:p>
          <a:p>
            <a:pPr marL="514350" lvl="0" indent="-514350" eaLnBrk="0" hangingPunct="0">
              <a:defRPr/>
            </a:pPr>
            <a:r>
              <a:rPr lang="en-US" sz="1400" b="1" u="sng" dirty="0" smtClean="0">
                <a:latin typeface="Arial" pitchFamily="34" charset="0"/>
                <a:cs typeface="Arial" pitchFamily="34" charset="0"/>
              </a:rPr>
              <a:t>GROUP 2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3 (Mission Analysis). </a:t>
            </a:r>
          </a:p>
          <a:p>
            <a:pPr marL="514350" indent="-514350" eaLnBrk="0" hangingPunct="0">
              <a:defRPr/>
            </a:pPr>
            <a:endParaRPr lang="en-US" sz="1400" b="1" u="sng" dirty="0" smtClean="0">
              <a:latin typeface="Arial" pitchFamily="34" charset="0"/>
              <a:cs typeface="Arial" pitchFamily="34" charset="0"/>
            </a:endParaRPr>
          </a:p>
          <a:p>
            <a:pPr marL="514350" lvl="0" indent="-514350" eaLnBrk="0" hangingPunct="0">
              <a:defRPr/>
            </a:pPr>
            <a:r>
              <a:rPr lang="en-US" sz="1400" b="1" u="sng" dirty="0" smtClean="0">
                <a:latin typeface="Arial" pitchFamily="34" charset="0"/>
                <a:cs typeface="Arial" pitchFamily="34" charset="0"/>
              </a:rPr>
              <a:t>GROUP 3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3 (Course of Action </a:t>
            </a:r>
            <a:r>
              <a:rPr lang="en-US" sz="1400" i="1" dirty="0" smtClean="0">
                <a:latin typeface="Arial" pitchFamily="34" charset="0"/>
                <a:cs typeface="Arial" pitchFamily="34" charset="0"/>
              </a:rPr>
              <a:t>– development – Analysis - Approval</a:t>
            </a:r>
            <a:r>
              <a:rPr lang="en-US" sz="1400" dirty="0" smtClean="0">
                <a:latin typeface="Arial" pitchFamily="34" charset="0"/>
                <a:cs typeface="Arial" pitchFamily="34" charset="0"/>
              </a:rPr>
              <a:t>). </a:t>
            </a:r>
          </a:p>
          <a:p>
            <a:pPr marL="514350" lvl="0" indent="-514350" eaLnBrk="0" hangingPunct="0">
              <a:defRPr/>
            </a:pPr>
            <a:endParaRPr lang="en-US" sz="1400" dirty="0" smtClean="0">
              <a:latin typeface="Arial" pitchFamily="34" charset="0"/>
              <a:cs typeface="Arial" pitchFamily="34" charset="0"/>
            </a:endParaRPr>
          </a:p>
          <a:p>
            <a:pPr marL="514350" indent="-514350" eaLnBrk="0" hangingPunct="0">
              <a:defRPr/>
            </a:pPr>
            <a:r>
              <a:rPr lang="en-US" sz="1400" b="1" u="sng" dirty="0" smtClean="0">
                <a:latin typeface="Arial" pitchFamily="34" charset="0"/>
                <a:cs typeface="Arial" pitchFamily="34" charset="0"/>
              </a:rPr>
              <a:t>GROUP 4 Task.</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Brief TLP Step 4 thru step 8</a:t>
            </a:r>
            <a:endParaRPr lang="en-US" sz="2000" b="1" dirty="0" smtClean="0">
              <a:latin typeface="Arial" pitchFamily="34" charset="0"/>
              <a:cs typeface="Arial" pitchFamily="34" charset="0"/>
            </a:endParaRPr>
          </a:p>
        </p:txBody>
      </p:sp>
      <p:sp>
        <p:nvSpPr>
          <p:cNvPr id="7" name="Oval 6"/>
          <p:cNvSpPr/>
          <p:nvPr/>
        </p:nvSpPr>
        <p:spPr>
          <a:xfrm>
            <a:off x="0" y="914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Oval 8"/>
          <p:cNvSpPr/>
          <p:nvPr/>
        </p:nvSpPr>
        <p:spPr>
          <a:xfrm>
            <a:off x="0" y="3200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Oval 9"/>
          <p:cNvSpPr/>
          <p:nvPr/>
        </p:nvSpPr>
        <p:spPr>
          <a:xfrm>
            <a:off x="6248400" y="4800600"/>
            <a:ext cx="2667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See LP Timeline in the note page</a:t>
            </a:r>
            <a:endParaRPr lang="en-US" b="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William.Brosnan\Desktop\Soldier Pic-nbg.png"/>
          <p:cNvPicPr>
            <a:picLocks noChangeAspect="1" noChangeArrowheads="1"/>
          </p:cNvPicPr>
          <p:nvPr/>
        </p:nvPicPr>
        <p:blipFill>
          <a:blip r:embed="rId3" cstate="screen"/>
          <a:srcRect/>
          <a:stretch>
            <a:fillRect/>
          </a:stretch>
        </p:blipFill>
        <p:spPr bwMode="auto">
          <a:xfrm>
            <a:off x="304800" y="533400"/>
            <a:ext cx="1964520" cy="2692400"/>
          </a:xfrm>
          <a:prstGeom prst="rect">
            <a:avLst/>
          </a:prstGeom>
          <a:noFill/>
          <a:ln w="9525">
            <a:noFill/>
            <a:miter lim="800000"/>
            <a:headEnd/>
            <a:tailEnd/>
          </a:ln>
        </p:spPr>
      </p:pic>
      <p:sp>
        <p:nvSpPr>
          <p:cNvPr id="13313" name="Rectangle 1"/>
          <p:cNvSpPr>
            <a:spLocks noChangeArrowheads="1"/>
          </p:cNvSpPr>
          <p:nvPr/>
        </p:nvSpPr>
        <p:spPr bwMode="auto">
          <a:xfrm>
            <a:off x="1828800" y="1384042"/>
            <a:ext cx="6934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training mission, OE and the KCTs to train</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time and place for issuing the order</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Units/elements participating in the training</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Specific tasks not addressed by unit standard operating procedures (SOP)</a:t>
            </a:r>
          </a:p>
          <a:p>
            <a:pPr marL="736600" lvl="1" indent="-279400" eaLnBrk="0" fontAlgn="base" hangingPunct="0">
              <a:spcBef>
                <a:spcPct val="0"/>
              </a:spcBef>
              <a:spcAft>
                <a:spcPct val="0"/>
              </a:spcAft>
              <a:buFont typeface="Arial" pitchFamily="34" charset="0"/>
              <a:buChar char="•"/>
            </a:pPr>
            <a:endParaRPr kumimoji="0" lang="en-US" sz="1400" b="0" i="0" u="none" strike="noStrike" cap="none" normalizeH="0" baseline="0" dirty="0" smtClean="0">
              <a:ln>
                <a:noFill/>
              </a:ln>
              <a:effectLst/>
              <a:latin typeface="Arial" pitchFamily="34" charset="0"/>
              <a:cs typeface="Arial" pitchFamily="34" charset="0"/>
            </a:endParaRPr>
          </a:p>
          <a:p>
            <a:pPr marL="736600" lvl="1" indent="-279400"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effectLst/>
                <a:latin typeface="Arial" pitchFamily="34" charset="0"/>
                <a:ea typeface="Calibri" pitchFamily="34" charset="0"/>
                <a:cs typeface="Arial" pitchFamily="34" charset="0"/>
              </a:rPr>
              <a:t>The Commander / Platoon Leader Initial Guidance </a:t>
            </a:r>
            <a:r>
              <a:rPr kumimoji="0" lang="en-US" sz="2400" b="0" i="1" u="none" strike="noStrike" cap="none" normalizeH="0" baseline="0" dirty="0" smtClean="0">
                <a:ln>
                  <a:noFill/>
                </a:ln>
                <a:effectLst/>
                <a:latin typeface="Arial" pitchFamily="34" charset="0"/>
                <a:ea typeface="Calibri" pitchFamily="34" charset="0"/>
                <a:cs typeface="Arial" pitchFamily="34" charset="0"/>
              </a:rPr>
              <a:t>(Planning timelines and guidance)</a:t>
            </a:r>
            <a:r>
              <a:rPr kumimoji="0" lang="en-US" sz="2400" b="0" i="0" u="none" strike="noStrike" cap="none" normalizeH="0" baseline="0" dirty="0" smtClean="0">
                <a:ln>
                  <a:noFill/>
                </a:ln>
                <a:effectLst/>
                <a:latin typeface="Arial" pitchFamily="34" charset="0"/>
                <a:ea typeface="Calibri" pitchFamily="34" charset="0"/>
                <a:cs typeface="Arial" pitchFamily="34" charset="0"/>
              </a:rPr>
              <a:t> </a:t>
            </a:r>
          </a:p>
          <a:p>
            <a:pPr lvl="1" eaLnBrk="0" fontAlgn="base" hangingPunct="0">
              <a:spcBef>
                <a:spcPct val="0"/>
              </a:spcBef>
              <a:spcAft>
                <a:spcPct val="0"/>
              </a:spcAft>
              <a:buFont typeface="Wingdings" pitchFamily="2" charset="2"/>
              <a:buChar char="ü"/>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WARNO facilitates parallel planning</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2"/>
          <p:cNvSpPr txBox="1">
            <a:spLocks noChangeArrowheads="1"/>
          </p:cNvSpPr>
          <p:nvPr/>
        </p:nvSpPr>
        <p:spPr bwMode="auto">
          <a:xfrm>
            <a:off x="1371600" y="71735"/>
            <a:ext cx="60960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itchFamily="34" charset="0"/>
                <a:cs typeface="Arial" pitchFamily="34" charset="0"/>
              </a:rPr>
              <a:t>TLP Step 2, Issue a Warning Order </a:t>
            </a:r>
            <a:endParaRPr lang="en-US" sz="2800" b="1" dirty="0">
              <a:latin typeface="Arial" pitchFamily="34" charset="0"/>
              <a:cs typeface="Arial" pitchFamily="34" charset="0"/>
            </a:endParaRPr>
          </a:p>
        </p:txBody>
      </p:sp>
      <p:sp>
        <p:nvSpPr>
          <p:cNvPr id="4" name="Rectangle 3"/>
          <p:cNvSpPr/>
          <p:nvPr/>
        </p:nvSpPr>
        <p:spPr>
          <a:xfrm>
            <a:off x="0" y="990600"/>
            <a:ext cx="2285627" cy="523220"/>
          </a:xfrm>
          <a:prstGeom prst="rect">
            <a:avLst/>
          </a:prstGeom>
        </p:spPr>
        <p:txBody>
          <a:bodyPr wrap="square">
            <a:spAutoFit/>
          </a:bodyPr>
          <a:lstStyle/>
          <a:p>
            <a:r>
              <a:rPr lang="en-US" sz="1400" b="1" dirty="0" smtClean="0">
                <a:latin typeface="Arial" pitchFamily="34" charset="0"/>
                <a:cs typeface="Arial" pitchFamily="34" charset="0"/>
              </a:rPr>
              <a:t>Company </a:t>
            </a:r>
          </a:p>
          <a:p>
            <a:r>
              <a:rPr lang="en-US" sz="1400" b="1" dirty="0" smtClean="0">
                <a:latin typeface="Arial" pitchFamily="34" charset="0"/>
                <a:cs typeface="Arial" pitchFamily="34" charset="0"/>
              </a:rPr>
              <a:t>WARNO</a:t>
            </a:r>
            <a:endParaRPr lang="en-US" sz="1400" b="1" dirty="0">
              <a:latin typeface="Arial" pitchFamily="34" charset="0"/>
              <a:cs typeface="Arial" pitchFamily="34" charset="0"/>
            </a:endParaRPr>
          </a:p>
        </p:txBody>
      </p:sp>
      <p:pic>
        <p:nvPicPr>
          <p:cNvPr id="6" name="Picture 2"/>
          <p:cNvPicPr>
            <a:picLocks noChangeAspect="1" noChangeArrowheads="1"/>
          </p:cNvPicPr>
          <p:nvPr/>
        </p:nvPicPr>
        <p:blipFill>
          <a:blip r:embed="rId4" cstate="screen"/>
          <a:srcRect/>
          <a:stretch>
            <a:fillRect/>
          </a:stretch>
        </p:blipFill>
        <p:spPr bwMode="auto">
          <a:xfrm>
            <a:off x="457200" y="1600200"/>
            <a:ext cx="1371600" cy="1767902"/>
          </a:xfrm>
          <a:prstGeom prst="rect">
            <a:avLst/>
          </a:prstGeom>
          <a:noFill/>
          <a:ln w="3175">
            <a:solidFill>
              <a:schemeClr val="tx1"/>
            </a:solidFill>
            <a:miter lim="800000"/>
            <a:headEnd/>
            <a:tailEnd/>
          </a:ln>
        </p:spPr>
      </p:pic>
      <p:sp>
        <p:nvSpPr>
          <p:cNvPr id="9" name="Right Arrow 8"/>
          <p:cNvSpPr/>
          <p:nvPr/>
        </p:nvSpPr>
        <p:spPr>
          <a:xfrm rot="19101039">
            <a:off x="1204445" y="1200957"/>
            <a:ext cx="951199" cy="2954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p:nvSpPr>
        <p:spPr>
          <a:xfrm>
            <a:off x="2057400" y="838200"/>
            <a:ext cx="7315200" cy="523220"/>
          </a:xfrm>
          <a:prstGeom prst="rect">
            <a:avLst/>
          </a:prstGeom>
        </p:spPr>
        <p:txBody>
          <a:bodyPr wrap="square">
            <a:spAutoFit/>
          </a:bodyPr>
          <a:lstStyle/>
          <a:p>
            <a:r>
              <a:rPr lang="en-US" sz="2800" b="1" dirty="0" smtClean="0">
                <a:latin typeface="Arial" pitchFamily="34" charset="0"/>
                <a:cs typeface="Arial" pitchFamily="34" charset="0"/>
              </a:rPr>
              <a:t>What should the Warning Order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linds(horizontal)">
                                      <p:cBhvr>
                                        <p:cTn id="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rgbClr val="0000FF"/>
                </a:solidFill>
                <a:latin typeface="Arial" pitchFamily="34" charset="0"/>
                <a:cs typeface="Arial" pitchFamily="34" charset="0"/>
              </a:rPr>
              <a:t>Assess the KCTs </a:t>
            </a:r>
            <a:r>
              <a:rPr lang="en-US" sz="2000" i="1" dirty="0" smtClean="0">
                <a:solidFill>
                  <a:srgbClr val="0000FF"/>
                </a:solidFill>
                <a:latin typeface="Arial" pitchFamily="34" charset="0"/>
                <a:cs typeface="Arial" pitchFamily="34" charset="0"/>
              </a:rPr>
              <a:t>(Analyze BN WARNORD)</a:t>
            </a:r>
            <a:endParaRPr lang="en-US" sz="2400" i="1" dirty="0" smtClean="0">
              <a:solidFill>
                <a:srgbClr val="0000FF"/>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676400" y="2716230"/>
            <a:ext cx="1066800" cy="914400"/>
            <a:chOff x="5486400" y="4267200"/>
            <a:chExt cx="1066800" cy="914400"/>
          </a:xfrm>
          <a:solidFill>
            <a:schemeClr val="bg2">
              <a:lumMod val="75000"/>
            </a:schemeClr>
          </a:solidFill>
        </p:grpSpPr>
        <p:sp>
          <p:nvSpPr>
            <p:cNvPr id="5" name="Right Arrow 4"/>
            <p:cNvSpPr/>
            <p:nvPr/>
          </p:nvSpPr>
          <p:spPr>
            <a:xfrm>
              <a:off x="5486400" y="4267200"/>
              <a:ext cx="1066800" cy="91440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6" name="TextBox 5"/>
            <p:cNvSpPr txBox="1"/>
            <p:nvPr/>
          </p:nvSpPr>
          <p:spPr>
            <a:xfrm>
              <a:off x="5562600" y="4558864"/>
              <a:ext cx="853119" cy="307777"/>
            </a:xfrm>
            <a:prstGeom prst="rect">
              <a:avLst/>
            </a:prstGeom>
            <a:grpFill/>
          </p:spPr>
          <p:txBody>
            <a:bodyPr wrap="none" rtlCol="0">
              <a:spAutoFit/>
            </a:bodyPr>
            <a:lstStyle/>
            <a:p>
              <a:r>
                <a:rPr lang="en-US" sz="1400" dirty="0" smtClean="0">
                  <a:latin typeface="Arial" pitchFamily="34" charset="0"/>
                  <a:cs typeface="Arial" pitchFamily="34" charset="0"/>
                </a:rPr>
                <a:t>Analysis</a:t>
              </a:r>
              <a:endParaRPr lang="en-US" sz="1400" dirty="0">
                <a:latin typeface="Arial" pitchFamily="34" charset="0"/>
                <a:cs typeface="Arial" pitchFamily="34" charset="0"/>
              </a:endParaRPr>
            </a:p>
          </p:txBody>
        </p:sp>
      </p:grpSp>
      <p:grpSp>
        <p:nvGrpSpPr>
          <p:cNvPr id="3" name="Group 6"/>
          <p:cNvGrpSpPr/>
          <p:nvPr/>
        </p:nvGrpSpPr>
        <p:grpSpPr>
          <a:xfrm>
            <a:off x="5041464" y="2716230"/>
            <a:ext cx="1066800" cy="914400"/>
            <a:chOff x="5486400" y="4267200"/>
            <a:chExt cx="1066800" cy="914400"/>
          </a:xfrm>
          <a:solidFill>
            <a:schemeClr val="bg2">
              <a:lumMod val="75000"/>
            </a:schemeClr>
          </a:solidFill>
        </p:grpSpPr>
        <p:sp>
          <p:nvSpPr>
            <p:cNvPr id="8" name="Right Arrow 7"/>
            <p:cNvSpPr/>
            <p:nvPr/>
          </p:nvSpPr>
          <p:spPr>
            <a:xfrm>
              <a:off x="5486400" y="4267200"/>
              <a:ext cx="1066800" cy="91440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9" name="TextBox 8"/>
            <p:cNvSpPr txBox="1"/>
            <p:nvPr/>
          </p:nvSpPr>
          <p:spPr>
            <a:xfrm>
              <a:off x="5505668" y="4558864"/>
              <a:ext cx="853119" cy="307777"/>
            </a:xfrm>
            <a:prstGeom prst="rect">
              <a:avLst/>
            </a:prstGeom>
            <a:grpFill/>
          </p:spPr>
          <p:txBody>
            <a:bodyPr wrap="none" rtlCol="0">
              <a:spAutoFit/>
            </a:bodyPr>
            <a:lstStyle/>
            <a:p>
              <a:r>
                <a:rPr lang="en-US" sz="1400" dirty="0" smtClean="0">
                  <a:latin typeface="Arial" pitchFamily="34" charset="0"/>
                  <a:cs typeface="Arial" pitchFamily="34" charset="0"/>
                </a:rPr>
                <a:t>Analysis</a:t>
              </a:r>
              <a:endParaRPr lang="en-US" sz="1400" dirty="0">
                <a:latin typeface="Arial" pitchFamily="34" charset="0"/>
                <a:cs typeface="Arial" pitchFamily="34" charset="0"/>
              </a:endParaRPr>
            </a:p>
          </p:txBody>
        </p:sp>
      </p:grpSp>
      <p:sp>
        <p:nvSpPr>
          <p:cNvPr id="10" name="Rectangle 9"/>
          <p:cNvSpPr>
            <a:spLocks noChangeArrowheads="1"/>
          </p:cNvSpPr>
          <p:nvPr/>
        </p:nvSpPr>
        <p:spPr bwMode="auto">
          <a:xfrm>
            <a:off x="381000" y="533400"/>
            <a:ext cx="8458200" cy="1200329"/>
          </a:xfrm>
          <a:prstGeom prst="rect">
            <a:avLst/>
          </a:prstGeom>
          <a:noFill/>
          <a:ln w="9525">
            <a:noFill/>
            <a:miter lim="800000"/>
            <a:headEnd/>
            <a:tailEnd/>
          </a:ln>
        </p:spPr>
        <p:txBody>
          <a:bodyPr wrap="square">
            <a:spAutoFit/>
          </a:bodyPr>
          <a:lstStyle/>
          <a:p>
            <a:pPr algn="ctr"/>
            <a:r>
              <a:rPr lang="en-US" sz="3600" b="1" dirty="0" smtClean="0">
                <a:solidFill>
                  <a:srgbClr val="0000FF"/>
                </a:solidFill>
                <a:latin typeface="Arial" pitchFamily="34" charset="0"/>
                <a:cs typeface="Arial" pitchFamily="34" charset="0"/>
              </a:rPr>
              <a:t>How are </a:t>
            </a:r>
            <a:r>
              <a:rPr lang="en-US" sz="3600" b="1" u="sng" dirty="0" smtClean="0">
                <a:solidFill>
                  <a:srgbClr val="0000FF"/>
                </a:solidFill>
                <a:latin typeface="Arial" pitchFamily="34" charset="0"/>
                <a:cs typeface="Arial" pitchFamily="34" charset="0"/>
              </a:rPr>
              <a:t>Key Collective Tasks (KCT)</a:t>
            </a:r>
            <a:r>
              <a:rPr lang="en-US" sz="3600" b="1" dirty="0" smtClean="0">
                <a:solidFill>
                  <a:srgbClr val="0000FF"/>
                </a:solidFill>
                <a:latin typeface="Arial" pitchFamily="34" charset="0"/>
                <a:cs typeface="Arial" pitchFamily="34" charset="0"/>
              </a:rPr>
              <a:t> Assessed?</a:t>
            </a:r>
            <a:endParaRPr lang="en-US" sz="3600" b="1" dirty="0">
              <a:solidFill>
                <a:srgbClr val="0000FF"/>
              </a:solidFill>
              <a:latin typeface="Arial" pitchFamily="34" charset="0"/>
              <a:cs typeface="Arial" pitchFamily="34" charset="0"/>
            </a:endParaRPr>
          </a:p>
        </p:txBody>
      </p:sp>
      <p:sp>
        <p:nvSpPr>
          <p:cNvPr id="12" name="TextBox 11"/>
          <p:cNvSpPr txBox="1"/>
          <p:nvPr/>
        </p:nvSpPr>
        <p:spPr>
          <a:xfrm>
            <a:off x="3048000" y="2085298"/>
            <a:ext cx="1693605"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Implied Tasks</a:t>
            </a:r>
            <a:endParaRPr lang="en-US" b="1" dirty="0">
              <a:solidFill>
                <a:srgbClr val="0000FF"/>
              </a:solidFill>
              <a:latin typeface="Arial" pitchFamily="34" charset="0"/>
              <a:cs typeface="Arial" pitchFamily="34" charset="0"/>
            </a:endParaRPr>
          </a:p>
        </p:txBody>
      </p:sp>
      <p:sp>
        <p:nvSpPr>
          <p:cNvPr id="13" name="TextBox 12"/>
          <p:cNvSpPr txBox="1"/>
          <p:nvPr/>
        </p:nvSpPr>
        <p:spPr>
          <a:xfrm>
            <a:off x="2743200" y="2760898"/>
            <a:ext cx="2412128" cy="923330"/>
          </a:xfrm>
          <a:prstGeom prst="rect">
            <a:avLst/>
          </a:prstGeom>
          <a:noFill/>
        </p:spPr>
        <p:txBody>
          <a:bodyPr wrap="square" rtlCol="0">
            <a:spAutoFit/>
          </a:bodyPr>
          <a:lstStyle/>
          <a:p>
            <a:r>
              <a:rPr lang="en-US" dirty="0" smtClean="0">
                <a:latin typeface="Arial" pitchFamily="34" charset="0"/>
                <a:cs typeface="Arial" pitchFamily="34" charset="0"/>
              </a:rPr>
              <a:t>Additional tasks not written, but implied (must do also)</a:t>
            </a:r>
            <a:endParaRPr lang="en-US" dirty="0">
              <a:latin typeface="Arial" pitchFamily="34" charset="0"/>
              <a:cs typeface="Arial" pitchFamily="34" charset="0"/>
            </a:endParaRPr>
          </a:p>
        </p:txBody>
      </p:sp>
      <p:grpSp>
        <p:nvGrpSpPr>
          <p:cNvPr id="4" name="Group 24"/>
          <p:cNvGrpSpPr/>
          <p:nvPr/>
        </p:nvGrpSpPr>
        <p:grpSpPr>
          <a:xfrm>
            <a:off x="182722" y="1545848"/>
            <a:ext cx="1974098" cy="2645152"/>
            <a:chOff x="182722" y="1545848"/>
            <a:chExt cx="1974098" cy="2645152"/>
          </a:xfrm>
        </p:grpSpPr>
        <p:sp>
          <p:nvSpPr>
            <p:cNvPr id="11" name="TextBox 10"/>
            <p:cNvSpPr txBox="1"/>
            <p:nvPr/>
          </p:nvSpPr>
          <p:spPr>
            <a:xfrm>
              <a:off x="228600" y="1545848"/>
              <a:ext cx="1928220" cy="89255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Determine</a:t>
              </a:r>
            </a:p>
            <a:p>
              <a:r>
                <a:rPr lang="en-US" b="1" dirty="0" smtClean="0">
                  <a:solidFill>
                    <a:srgbClr val="0000FF"/>
                  </a:solidFill>
                  <a:latin typeface="Arial" pitchFamily="34" charset="0"/>
                  <a:cs typeface="Arial" pitchFamily="34" charset="0"/>
                </a:rPr>
                <a:t>Specified Tasks</a:t>
              </a:r>
            </a:p>
            <a:p>
              <a:r>
                <a:rPr lang="en-US" sz="1600" dirty="0" smtClean="0">
                  <a:latin typeface="Arial" pitchFamily="34" charset="0"/>
                  <a:cs typeface="Arial" pitchFamily="34" charset="0"/>
                </a:rPr>
                <a:t>Written in the order</a:t>
              </a:r>
              <a:endParaRPr lang="en-US" b="1" dirty="0">
                <a:latin typeface="Arial" pitchFamily="34" charset="0"/>
                <a:cs typeface="Arial" pitchFamily="34" charset="0"/>
              </a:endParaRPr>
            </a:p>
          </p:txBody>
        </p:sp>
        <p:pic>
          <p:nvPicPr>
            <p:cNvPr id="15" name="Picture 2"/>
            <p:cNvPicPr>
              <a:picLocks noChangeAspect="1" noChangeArrowheads="1"/>
            </p:cNvPicPr>
            <p:nvPr/>
          </p:nvPicPr>
          <p:blipFill>
            <a:blip r:embed="rId3" cstate="screen"/>
            <a:srcRect/>
            <a:stretch>
              <a:fillRect/>
            </a:stretch>
          </p:blipFill>
          <p:spPr bwMode="auto">
            <a:xfrm>
              <a:off x="381000" y="2423098"/>
              <a:ext cx="1371600" cy="1767902"/>
            </a:xfrm>
            <a:prstGeom prst="rect">
              <a:avLst/>
            </a:prstGeom>
            <a:noFill/>
            <a:ln w="3175">
              <a:solidFill>
                <a:schemeClr val="tx1"/>
              </a:solidFill>
              <a:miter lim="800000"/>
              <a:headEnd/>
              <a:tailEnd/>
            </a:ln>
          </p:spPr>
        </p:pic>
        <p:sp>
          <p:nvSpPr>
            <p:cNvPr id="16" name="TextBox 15"/>
            <p:cNvSpPr txBox="1"/>
            <p:nvPr/>
          </p:nvSpPr>
          <p:spPr>
            <a:xfrm rot="19253016">
              <a:off x="182722" y="3062867"/>
              <a:ext cx="1798698" cy="461665"/>
            </a:xfrm>
            <a:prstGeom prst="rect">
              <a:avLst/>
            </a:prstGeom>
            <a:noFill/>
          </p:spPr>
          <p:txBody>
            <a:bodyPr wrap="none" rtlCol="0">
              <a:spAutoFit/>
            </a:bodyPr>
            <a:lstStyle/>
            <a:p>
              <a:r>
                <a:rPr lang="en-US" sz="2400" dirty="0" smtClean="0">
                  <a:latin typeface="Arial" pitchFamily="34" charset="0"/>
                  <a:cs typeface="Arial" pitchFamily="34" charset="0"/>
                </a:rPr>
                <a:t>WARNORD</a:t>
              </a:r>
              <a:endParaRPr lang="en-US" sz="2400" dirty="0">
                <a:latin typeface="Arial" pitchFamily="34" charset="0"/>
                <a:cs typeface="Arial" pitchFamily="34" charset="0"/>
              </a:endParaRPr>
            </a:p>
          </p:txBody>
        </p:sp>
      </p:grpSp>
      <p:sp>
        <p:nvSpPr>
          <p:cNvPr id="17" name="TextBox 16"/>
          <p:cNvSpPr txBox="1"/>
          <p:nvPr/>
        </p:nvSpPr>
        <p:spPr>
          <a:xfrm>
            <a:off x="6486454" y="2085298"/>
            <a:ext cx="1898790"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Essential Tasks</a:t>
            </a:r>
            <a:endParaRPr lang="en-US" b="1" dirty="0">
              <a:solidFill>
                <a:srgbClr val="0000FF"/>
              </a:solidFill>
              <a:latin typeface="Arial" pitchFamily="34" charset="0"/>
              <a:cs typeface="Arial" pitchFamily="34" charset="0"/>
            </a:endParaRPr>
          </a:p>
        </p:txBody>
      </p:sp>
      <p:sp>
        <p:nvSpPr>
          <p:cNvPr id="18" name="TextBox 17"/>
          <p:cNvSpPr txBox="1"/>
          <p:nvPr/>
        </p:nvSpPr>
        <p:spPr>
          <a:xfrm>
            <a:off x="6096000" y="2716230"/>
            <a:ext cx="2895600" cy="923330"/>
          </a:xfrm>
          <a:prstGeom prst="rect">
            <a:avLst/>
          </a:prstGeom>
          <a:noFill/>
        </p:spPr>
        <p:txBody>
          <a:bodyPr wrap="square" rtlCol="0">
            <a:spAutoFit/>
          </a:bodyPr>
          <a:lstStyle/>
          <a:p>
            <a:r>
              <a:rPr lang="en-US" dirty="0" smtClean="0">
                <a:latin typeface="Arial" pitchFamily="34" charset="0"/>
                <a:cs typeface="Arial" pitchFamily="34" charset="0"/>
              </a:rPr>
              <a:t>The </a:t>
            </a:r>
            <a:r>
              <a:rPr lang="en-US" i="1" dirty="0" smtClean="0">
                <a:latin typeface="Arial" pitchFamily="34" charset="0"/>
                <a:cs typeface="Arial" pitchFamily="34" charset="0"/>
              </a:rPr>
              <a:t>few</a:t>
            </a:r>
            <a:r>
              <a:rPr lang="en-US" dirty="0" smtClean="0">
                <a:latin typeface="Arial" pitchFamily="34" charset="0"/>
                <a:cs typeface="Arial" pitchFamily="34" charset="0"/>
              </a:rPr>
              <a:t>, specified/implied tasks that </a:t>
            </a:r>
            <a:r>
              <a:rPr lang="en-US" i="1" dirty="0" smtClean="0">
                <a:latin typeface="Arial" pitchFamily="34" charset="0"/>
                <a:cs typeface="Arial" pitchFamily="34" charset="0"/>
              </a:rPr>
              <a:t>must be done</a:t>
            </a:r>
            <a:r>
              <a:rPr lang="en-US" dirty="0" smtClean="0">
                <a:latin typeface="Arial" pitchFamily="34" charset="0"/>
                <a:cs typeface="Arial" pitchFamily="34" charset="0"/>
              </a:rPr>
              <a:t> to achieve the mission</a:t>
            </a:r>
            <a:endParaRPr lang="en-US" dirty="0">
              <a:latin typeface="Arial" pitchFamily="34" charset="0"/>
              <a:cs typeface="Arial" pitchFamily="34" charset="0"/>
            </a:endParaRPr>
          </a:p>
        </p:txBody>
      </p:sp>
      <p:grpSp>
        <p:nvGrpSpPr>
          <p:cNvPr id="7" name="Group 32"/>
          <p:cNvGrpSpPr/>
          <p:nvPr/>
        </p:nvGrpSpPr>
        <p:grpSpPr>
          <a:xfrm>
            <a:off x="0" y="1905000"/>
            <a:ext cx="8991600" cy="4345126"/>
            <a:chOff x="0" y="1905000"/>
            <a:chExt cx="8991600" cy="4345126"/>
          </a:xfrm>
        </p:grpSpPr>
        <p:sp>
          <p:nvSpPr>
            <p:cNvPr id="19" name="TextBox 18"/>
            <p:cNvSpPr txBox="1"/>
            <p:nvPr/>
          </p:nvSpPr>
          <p:spPr>
            <a:xfrm>
              <a:off x="0" y="4495800"/>
              <a:ext cx="8915400" cy="1754326"/>
            </a:xfrm>
            <a:prstGeom prst="rect">
              <a:avLst/>
            </a:prstGeom>
            <a:noFill/>
          </p:spPr>
          <p:txBody>
            <a:bodyPr wrap="square" rtlCol="0">
              <a:spAutoFit/>
            </a:bodyPr>
            <a:lstStyle/>
            <a:p>
              <a:pPr marL="287338">
                <a:buFont typeface="Arial" pitchFamily="34" charset="0"/>
                <a:buChar char="•"/>
              </a:pPr>
              <a:r>
                <a:rPr lang="en-US" sz="2400" dirty="0" smtClean="0">
                  <a:latin typeface="Arial" pitchFamily="34" charset="0"/>
                  <a:cs typeface="Arial" pitchFamily="34" charset="0"/>
                </a:rPr>
                <a:t> Essential tasks become the unit’s</a:t>
              </a:r>
              <a:r>
                <a:rPr lang="en-US" sz="2400" i="1" dirty="0" smtClean="0">
                  <a:latin typeface="Arial" pitchFamily="34" charset="0"/>
                  <a:cs typeface="Arial" pitchFamily="34" charset="0"/>
                </a:rPr>
                <a:t> </a:t>
              </a:r>
              <a:r>
                <a:rPr lang="en-US" sz="2400" b="1" i="1" dirty="0" smtClean="0">
                  <a:solidFill>
                    <a:srgbClr val="C00000"/>
                  </a:solidFill>
                  <a:latin typeface="Arial" pitchFamily="34" charset="0"/>
                  <a:cs typeface="Arial" pitchFamily="34" charset="0"/>
                </a:rPr>
                <a:t>Key Collective Tasks</a:t>
              </a:r>
              <a:r>
                <a:rPr lang="en-US" sz="2400" b="1" dirty="0" smtClean="0">
                  <a:solidFill>
                    <a:srgbClr val="C00000"/>
                  </a:solidFill>
                  <a:latin typeface="Arial" pitchFamily="34" charset="0"/>
                  <a:cs typeface="Arial" pitchFamily="34" charset="0"/>
                </a:rPr>
                <a:t> </a:t>
              </a:r>
            </a:p>
            <a:p>
              <a:pPr marL="744538" lvl="2">
                <a:buFont typeface="Arial" pitchFamily="34" charset="0"/>
                <a:buChar cha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Derive task name and number for KCT</a:t>
              </a:r>
            </a:p>
            <a:p>
              <a:pPr marL="287338"/>
              <a:endParaRPr lang="en-US" sz="1200" dirty="0" smtClean="0">
                <a:latin typeface="Arial" pitchFamily="34" charset="0"/>
                <a:cs typeface="Arial" pitchFamily="34" charset="0"/>
              </a:endParaRPr>
            </a:p>
            <a:p>
              <a:pPr marL="463550" indent="-176213">
                <a:buFont typeface="Arial" pitchFamily="34" charset="0"/>
                <a:buChar char="•"/>
              </a:pPr>
              <a:r>
                <a:rPr lang="en-US" sz="2400" dirty="0" smtClean="0">
                  <a:latin typeface="Arial" pitchFamily="34" charset="0"/>
                  <a:cs typeface="Arial" pitchFamily="34" charset="0"/>
                </a:rPr>
                <a:t>The remaining specified and implied tasks are supportive to the essential tasks (now KCTs)</a:t>
              </a:r>
              <a:endParaRPr lang="en-US" sz="2400" dirty="0">
                <a:latin typeface="Arial" pitchFamily="34" charset="0"/>
                <a:cs typeface="Arial" pitchFamily="34" charset="0"/>
              </a:endParaRPr>
            </a:p>
          </p:txBody>
        </p:sp>
        <p:sp>
          <p:nvSpPr>
            <p:cNvPr id="20" name="Oval 19"/>
            <p:cNvSpPr/>
            <p:nvPr/>
          </p:nvSpPr>
          <p:spPr>
            <a:xfrm>
              <a:off x="6477000" y="1905000"/>
              <a:ext cx="1905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cxnSp>
          <p:nvCxnSpPr>
            <p:cNvPr id="24" name="Straight Connector 23"/>
            <p:cNvCxnSpPr/>
            <p:nvPr/>
          </p:nvCxnSpPr>
          <p:spPr>
            <a:xfrm>
              <a:off x="8385244" y="2269964"/>
              <a:ext cx="606356" cy="2446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91600" y="2514600"/>
              <a:ext cx="0" cy="1447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391400" y="3962400"/>
              <a:ext cx="1600200" cy="533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457200"/>
            <a:ext cx="9144000" cy="646113"/>
          </a:xfrm>
          <a:prstGeom prst="rect">
            <a:avLst/>
          </a:prstGeom>
          <a:noFill/>
          <a:ln w="9525">
            <a:noFill/>
            <a:miter lim="800000"/>
            <a:headEnd/>
            <a:tailEnd/>
          </a:ln>
        </p:spPr>
        <p:txBody>
          <a:bodyPr>
            <a:spAutoFit/>
          </a:bodyPr>
          <a:lstStyle/>
          <a:p>
            <a:pPr algn="ctr"/>
            <a:r>
              <a:rPr lang="en-US" sz="3600" b="1" dirty="0" smtClean="0">
                <a:solidFill>
                  <a:srgbClr val="0000FF"/>
                </a:solidFill>
                <a:latin typeface="Arial" pitchFamily="34" charset="0"/>
                <a:cs typeface="Arial" pitchFamily="34" charset="0"/>
              </a:rPr>
              <a:t>Assess </a:t>
            </a:r>
            <a:r>
              <a:rPr lang="en-US" sz="3600" b="1" dirty="0">
                <a:solidFill>
                  <a:srgbClr val="0000FF"/>
                </a:solidFill>
                <a:latin typeface="Arial" pitchFamily="34" charset="0"/>
                <a:cs typeface="Arial" pitchFamily="34" charset="0"/>
              </a:rPr>
              <a:t>the </a:t>
            </a:r>
            <a:r>
              <a:rPr lang="en-US" sz="3600" b="1" dirty="0" smtClean="0">
                <a:solidFill>
                  <a:srgbClr val="0000FF"/>
                </a:solidFill>
                <a:latin typeface="Arial" pitchFamily="34" charset="0"/>
                <a:cs typeface="Arial" pitchFamily="34" charset="0"/>
              </a:rPr>
              <a:t>KCT (Cont)</a:t>
            </a:r>
            <a:endParaRPr lang="en-US" sz="2000" b="1" dirty="0">
              <a:solidFill>
                <a:srgbClr val="0000FF"/>
              </a:solidFill>
              <a:latin typeface="Arial" pitchFamily="34" charset="0"/>
              <a:cs typeface="Arial" pitchFamily="34" charset="0"/>
            </a:endParaRPr>
          </a:p>
        </p:txBody>
      </p:sp>
      <p:sp>
        <p:nvSpPr>
          <p:cNvPr id="20483" name="TextBox 2"/>
          <p:cNvSpPr txBox="1">
            <a:spLocks noChangeArrowheads="1"/>
          </p:cNvSpPr>
          <p:nvPr/>
        </p:nvSpPr>
        <p:spPr bwMode="auto">
          <a:xfrm>
            <a:off x="228600" y="1066800"/>
            <a:ext cx="8915400" cy="5539978"/>
          </a:xfrm>
          <a:prstGeom prst="rect">
            <a:avLst/>
          </a:prstGeom>
          <a:noFill/>
          <a:ln w="9525">
            <a:noFill/>
            <a:miter lim="800000"/>
            <a:headEnd/>
            <a:tailEnd/>
          </a:ln>
        </p:spPr>
        <p:txBody>
          <a:bodyPr wrap="square">
            <a:spAutoFit/>
          </a:bodyPr>
          <a:lstStyle/>
          <a:p>
            <a:r>
              <a:rPr lang="en-US" sz="2800" b="1" dirty="0" smtClean="0">
                <a:latin typeface="Arial" pitchFamily="34" charset="0"/>
                <a:cs typeface="Arial" pitchFamily="34" charset="0"/>
              </a:rPr>
              <a:t>Commander </a:t>
            </a:r>
            <a:r>
              <a:rPr lang="en-US" sz="2800" b="1" dirty="0">
                <a:latin typeface="Arial" pitchFamily="34" charset="0"/>
                <a:cs typeface="Arial" pitchFamily="34" charset="0"/>
              </a:rPr>
              <a:t>conducts </a:t>
            </a:r>
            <a:r>
              <a:rPr lang="en-US" sz="2800" b="1" dirty="0" smtClean="0">
                <a:latin typeface="Arial" pitchFamily="34" charset="0"/>
                <a:cs typeface="Arial" pitchFamily="34" charset="0"/>
              </a:rPr>
              <a:t>an initial assessment </a:t>
            </a:r>
            <a:r>
              <a:rPr lang="en-US" sz="2800" b="1" dirty="0">
                <a:latin typeface="Arial" pitchFamily="34" charset="0"/>
                <a:cs typeface="Arial" pitchFamily="34" charset="0"/>
              </a:rPr>
              <a:t>of the </a:t>
            </a:r>
            <a:r>
              <a:rPr lang="en-US" sz="2800" b="1" dirty="0" smtClean="0">
                <a:latin typeface="Arial" pitchFamily="34" charset="0"/>
                <a:cs typeface="Arial" pitchFamily="34" charset="0"/>
              </a:rPr>
              <a:t>selected  KCTs</a:t>
            </a:r>
          </a:p>
          <a:p>
            <a:pPr lvl="1"/>
            <a:endParaRPr lang="en-US" sz="1000" b="1" dirty="0" smtClean="0">
              <a:latin typeface="Arial" pitchFamily="34" charset="0"/>
              <a:cs typeface="Arial" pitchFamily="34" charset="0"/>
            </a:endParaRPr>
          </a:p>
          <a:p>
            <a:pPr lvl="1">
              <a:buFont typeface="Arial" charset="0"/>
              <a:buChar char="•"/>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Conducts a current and projected assessment of the KCTs </a:t>
            </a:r>
          </a:p>
          <a:p>
            <a:pPr lvl="1"/>
            <a:r>
              <a:rPr lang="en-US" sz="2400" dirty="0" smtClean="0">
                <a:latin typeface="Arial" pitchFamily="34" charset="0"/>
                <a:cs typeface="Arial" pitchFamily="34" charset="0"/>
              </a:rPr>
              <a:t>(</a:t>
            </a:r>
            <a:r>
              <a:rPr lang="en-US" sz="2400" b="1" dirty="0" smtClean="0">
                <a:solidFill>
                  <a:srgbClr val="C00000"/>
                </a:solidFill>
                <a:latin typeface="Arial" pitchFamily="34" charset="0"/>
                <a:cs typeface="Arial" pitchFamily="34" charset="0"/>
              </a:rPr>
              <a:t>now</a:t>
            </a:r>
            <a:r>
              <a:rPr lang="en-US" sz="2400" dirty="0" smtClean="0">
                <a:latin typeface="Arial" pitchFamily="34" charset="0"/>
                <a:cs typeface="Arial" pitchFamily="34" charset="0"/>
              </a:rPr>
              <a:t> and at the projected training </a:t>
            </a:r>
            <a:r>
              <a:rPr lang="en-US" sz="2400" b="1" dirty="0" smtClean="0">
                <a:solidFill>
                  <a:srgbClr val="C00000"/>
                </a:solidFill>
                <a:latin typeface="Arial" pitchFamily="34" charset="0"/>
                <a:cs typeface="Arial" pitchFamily="34" charset="0"/>
              </a:rPr>
              <a:t>start point</a:t>
            </a:r>
            <a:r>
              <a:rPr lang="en-US" sz="2400" dirty="0" smtClean="0">
                <a:latin typeface="Arial" pitchFamily="34" charset="0"/>
                <a:cs typeface="Arial" pitchFamily="34" charset="0"/>
              </a:rPr>
              <a:t>)</a:t>
            </a:r>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pPr lvl="1">
              <a:buFont typeface="Arial" charset="0"/>
              <a:buChar char="•"/>
            </a:pPr>
            <a:endParaRPr lang="en-US" sz="2400" b="1" dirty="0" smtClean="0"/>
          </a:p>
          <a:p>
            <a:r>
              <a:rPr lang="en-US" sz="2400" b="1" i="1" dirty="0" smtClean="0">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Helps frame the current state of KCT proficiencies now</a:t>
            </a:r>
          </a:p>
          <a:p>
            <a:r>
              <a:rPr lang="en-US" sz="2400" b="1" i="1" dirty="0" smtClean="0">
                <a:solidFill>
                  <a:srgbClr val="0000FF"/>
                </a:solidFill>
                <a:latin typeface="Arial" pitchFamily="34" charset="0"/>
                <a:cs typeface="Arial" pitchFamily="34" charset="0"/>
              </a:rPr>
              <a:t>   and what they may be when unit training begins</a:t>
            </a:r>
            <a:endParaRPr lang="en-US" sz="2400" b="1" dirty="0" smtClean="0">
              <a:solidFill>
                <a:srgbClr val="0000FF"/>
              </a:solidFill>
              <a:latin typeface="Arial" pitchFamily="34" charset="0"/>
              <a:cs typeface="Arial" pitchFamily="34" charset="0"/>
            </a:endParaRPr>
          </a:p>
        </p:txBody>
      </p:sp>
      <p:sp>
        <p:nvSpPr>
          <p:cNvPr id="20484" name="Slide Number Placeholder 2"/>
          <p:cNvSpPr txBox="1">
            <a:spLocks/>
          </p:cNvSpPr>
          <p:nvPr/>
        </p:nvSpPr>
        <p:spPr bwMode="auto">
          <a:xfrm>
            <a:off x="8686800" y="7407275"/>
            <a:ext cx="381000" cy="288925"/>
          </a:xfrm>
          <a:prstGeom prst="rect">
            <a:avLst/>
          </a:prstGeom>
          <a:noFill/>
          <a:ln w="9525">
            <a:noFill/>
            <a:miter lim="800000"/>
            <a:headEnd/>
            <a:tailEnd/>
          </a:ln>
        </p:spPr>
        <p:txBody>
          <a:bodyPr/>
          <a:lstStyle/>
          <a:p>
            <a:fld id="{11539E9C-ADB9-48E2-8B6F-F502C59C56C4}" type="slidenum">
              <a:rPr lang="en-US" sz="1200"/>
              <a:pPr/>
              <a:t>13</a:t>
            </a:fld>
            <a:endParaRPr lang="en-US" sz="1200" dirty="0"/>
          </a:p>
        </p:txBody>
      </p:sp>
      <p:pic>
        <p:nvPicPr>
          <p:cNvPr id="2" name="Picture 4"/>
          <p:cNvPicPr>
            <a:picLocks noChangeAspect="1" noChangeArrowheads="1"/>
          </p:cNvPicPr>
          <p:nvPr/>
        </p:nvPicPr>
        <p:blipFill>
          <a:blip r:embed="rId3" cstate="screen">
            <a:clrChange>
              <a:clrFrom>
                <a:srgbClr val="FFFFFF"/>
              </a:clrFrom>
              <a:clrTo>
                <a:srgbClr val="FFFFFF">
                  <a:alpha val="0"/>
                </a:srgbClr>
              </a:clrTo>
            </a:clrChange>
          </a:blip>
          <a:stretch>
            <a:fillRect/>
          </a:stretch>
        </p:blipFill>
        <p:spPr bwMode="auto">
          <a:xfrm>
            <a:off x="619860" y="2819400"/>
            <a:ext cx="7904280" cy="3067050"/>
          </a:xfrm>
          <a:prstGeom prst="rect">
            <a:avLst/>
          </a:prstGeom>
          <a:noFill/>
          <a:ln w="9525">
            <a:noFill/>
            <a:miter lim="800000"/>
            <a:headEnd/>
            <a:tailEnd/>
          </a:ln>
        </p:spPr>
      </p:pic>
      <p:sp>
        <p:nvSpPr>
          <p:cNvPr id="6" name="TextBox 5"/>
          <p:cNvSpPr txBox="1"/>
          <p:nvPr/>
        </p:nvSpPr>
        <p:spPr>
          <a:xfrm>
            <a:off x="76200" y="0"/>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cxnSp>
        <p:nvCxnSpPr>
          <p:cNvPr id="7" name="Straight Arrow Connector 6"/>
          <p:cNvCxnSpPr/>
          <p:nvPr/>
        </p:nvCxnSpPr>
        <p:spPr>
          <a:xfrm flipH="1">
            <a:off x="914400" y="2895600"/>
            <a:ext cx="76200" cy="914400"/>
          </a:xfrm>
          <a:prstGeom prst="straightConnector1">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2819400"/>
            <a:ext cx="0" cy="45720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29000" y="3276600"/>
            <a:ext cx="25908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29000" y="3276600"/>
            <a:ext cx="0" cy="5334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rgbClr val="0000FF"/>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6200" y="457200"/>
            <a:ext cx="9144000" cy="954107"/>
          </a:xfrm>
          <a:prstGeom prst="rect">
            <a:avLst/>
          </a:prstGeom>
          <a:noFill/>
          <a:ln w="9525">
            <a:noFill/>
            <a:miter lim="800000"/>
            <a:headEnd/>
            <a:tailEnd/>
          </a:ln>
        </p:spPr>
        <p:txBody>
          <a:bodyPr>
            <a:spAutoFit/>
          </a:bodyPr>
          <a:lstStyle/>
          <a:p>
            <a:pPr algn="ctr"/>
            <a:r>
              <a:rPr lang="en-US" sz="2800" b="1" dirty="0" smtClean="0">
                <a:solidFill>
                  <a:srgbClr val="0000FF"/>
                </a:solidFill>
                <a:latin typeface="Arial" pitchFamily="34" charset="0"/>
                <a:cs typeface="Arial" pitchFamily="34" charset="0"/>
              </a:rPr>
              <a:t>What do you understand as </a:t>
            </a:r>
          </a:p>
          <a:p>
            <a:pPr algn="ctr"/>
            <a:r>
              <a:rPr lang="en-US" sz="2800" b="1" dirty="0" smtClean="0">
                <a:solidFill>
                  <a:srgbClr val="0000FF"/>
                </a:solidFill>
                <a:latin typeface="Arial" pitchFamily="34" charset="0"/>
                <a:cs typeface="Arial" pitchFamily="34" charset="0"/>
              </a:rPr>
              <a:t>Operational Environment (OE)?</a:t>
            </a:r>
            <a:endParaRPr lang="en-US" sz="1400" b="1" dirty="0">
              <a:solidFill>
                <a:srgbClr val="0000FF"/>
              </a:solidFill>
              <a:latin typeface="Arial" pitchFamily="34" charset="0"/>
              <a:cs typeface="Arial" pitchFamily="34" charset="0"/>
            </a:endParaRPr>
          </a:p>
        </p:txBody>
      </p:sp>
      <p:sp>
        <p:nvSpPr>
          <p:cNvPr id="5" name="TextBox 4"/>
          <p:cNvSpPr txBox="1"/>
          <p:nvPr/>
        </p:nvSpPr>
        <p:spPr>
          <a:xfrm>
            <a:off x="0" y="0"/>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grpSp>
        <p:nvGrpSpPr>
          <p:cNvPr id="2" name="Group 6"/>
          <p:cNvGrpSpPr/>
          <p:nvPr/>
        </p:nvGrpSpPr>
        <p:grpSpPr>
          <a:xfrm>
            <a:off x="76200" y="1524000"/>
            <a:ext cx="8934650" cy="4963431"/>
            <a:chOff x="76200" y="1828800"/>
            <a:chExt cx="8934650" cy="4963431"/>
          </a:xfrm>
        </p:grpSpPr>
        <p:sp>
          <p:nvSpPr>
            <p:cNvPr id="3" name="Rectangle 2"/>
            <p:cNvSpPr/>
            <p:nvPr/>
          </p:nvSpPr>
          <p:spPr>
            <a:xfrm>
              <a:off x="304800" y="3048000"/>
              <a:ext cx="8610600" cy="3277820"/>
            </a:xfrm>
            <a:prstGeom prst="rect">
              <a:avLst/>
            </a:prstGeom>
          </p:spPr>
          <p:txBody>
            <a:bodyPr wrap="square">
              <a:spAutoFit/>
            </a:bodyPr>
            <a:lstStyle/>
            <a:p>
              <a:pPr>
                <a:buFont typeface="Arial" pitchFamily="34" charset="0"/>
                <a:buChar char="•"/>
              </a:pPr>
              <a:r>
                <a:rPr lang="en-US" sz="2400" dirty="0" smtClean="0">
                  <a:latin typeface="Arial" pitchFamily="34" charset="0"/>
                  <a:cs typeface="Arial" pitchFamily="34" charset="0"/>
                </a:rPr>
                <a:t> OE encompasses all the variables that affect where Soldiers will train or fight</a:t>
              </a:r>
            </a:p>
            <a:p>
              <a:pPr>
                <a:buFont typeface="Arial" pitchFamily="34" charset="0"/>
                <a:buChar char="•"/>
              </a:pPr>
              <a:endParaRPr lang="en-US" sz="11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Must be appropriate for the training objectives</a:t>
              </a:r>
            </a:p>
            <a:p>
              <a:pPr>
                <a:buFont typeface="Arial" pitchFamily="34" charset="0"/>
                <a:buChar char="•"/>
              </a:pPr>
              <a:endParaRPr lang="en-US" sz="105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 goal is to create training conditions that replicate as closely as possible actual conditions of the specific OE</a:t>
              </a:r>
            </a:p>
            <a:p>
              <a:pPr>
                <a:buFont typeface="Arial" pitchFamily="34" charset="0"/>
                <a:buChar char="•"/>
              </a:pPr>
              <a:endParaRPr lang="en-US" sz="105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 unit may need to train in any of a number of possible OEs IOT accomplish its core capabilities</a:t>
              </a:r>
            </a:p>
          </p:txBody>
        </p:sp>
        <p:sp>
          <p:nvSpPr>
            <p:cNvPr id="8" name="Freeform 7"/>
            <p:cNvSpPr/>
            <p:nvPr/>
          </p:nvSpPr>
          <p:spPr bwMode="auto">
            <a:xfrm>
              <a:off x="76200" y="1828800"/>
              <a:ext cx="8934650" cy="11430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1600" dirty="0" smtClean="0">
                <a:solidFill>
                  <a:prstClr val="black"/>
                </a:solidFill>
                <a:latin typeface="Arial" pitchFamily="34" charset="0"/>
                <a:cs typeface="Arial" pitchFamily="34" charset="0"/>
              </a:endParaRPr>
            </a:p>
            <a:p>
              <a:r>
                <a:rPr lang="en-US" sz="1600" dirty="0" smtClean="0">
                  <a:solidFill>
                    <a:prstClr val="black"/>
                  </a:solidFill>
                  <a:latin typeface="Arial" pitchFamily="34" charset="0"/>
                  <a:cs typeface="Arial" pitchFamily="34" charset="0"/>
                </a:rPr>
                <a:t>1</a:t>
              </a:r>
              <a:r>
                <a:rPr lang="en-US" sz="1600" b="1" dirty="0" smtClean="0">
                  <a:solidFill>
                    <a:prstClr val="black"/>
                  </a:solidFill>
                  <a:latin typeface="Arial" pitchFamily="34" charset="0"/>
                  <a:cs typeface="Arial" pitchFamily="34" charset="0"/>
                </a:rPr>
                <a:t>)  Training Environment</a:t>
              </a:r>
              <a:r>
                <a:rPr lang="en-US" sz="1600" dirty="0" smtClean="0">
                  <a:solidFill>
                    <a:prstClr val="black"/>
                  </a:solidFill>
                  <a:latin typeface="Arial" pitchFamily="34" charset="0"/>
                  <a:cs typeface="Arial" pitchFamily="34" charset="0"/>
                </a:rPr>
                <a:t>. The battalion will use the Decisive Action Training Environment (DATE) wherever possible, utilizing the operational variables of PMESII-PT and to describe the environment for which you will train. </a:t>
              </a:r>
            </a:p>
            <a:p>
              <a:endParaRPr lang="en-US" sz="1600" b="1" dirty="0" smtClean="0">
                <a:solidFill>
                  <a:prstClr val="black"/>
                </a:solidFill>
                <a:latin typeface="Arial" pitchFamily="34" charset="0"/>
                <a:cs typeface="Arial" pitchFamily="34" charset="0"/>
              </a:endParaRPr>
            </a:p>
          </p:txBody>
        </p:sp>
        <p:sp>
          <p:nvSpPr>
            <p:cNvPr id="6" name="Rectangle 5"/>
            <p:cNvSpPr/>
            <p:nvPr/>
          </p:nvSpPr>
          <p:spPr>
            <a:xfrm>
              <a:off x="4724400" y="6207456"/>
              <a:ext cx="4191000" cy="584775"/>
            </a:xfrm>
            <a:prstGeom prst="rect">
              <a:avLst/>
            </a:prstGeom>
            <a:ln>
              <a:solidFill>
                <a:schemeClr val="tx1"/>
              </a:solidFill>
            </a:ln>
          </p:spPr>
          <p:txBody>
            <a:bodyPr wrap="square">
              <a:spAutoFit/>
            </a:bodyPr>
            <a:lstStyle/>
            <a:p>
              <a:pPr>
                <a:defRPr/>
              </a:pPr>
              <a:r>
                <a:rPr lang="en-US" sz="1600" dirty="0" smtClean="0">
                  <a:latin typeface="Arial" pitchFamily="34" charset="0"/>
                  <a:cs typeface="Arial" pitchFamily="34" charset="0"/>
                </a:rPr>
                <a:t>Ref. TC 7-101, Exercise Design Chapter 3</a:t>
              </a:r>
            </a:p>
            <a:p>
              <a:pPr>
                <a:defRPr/>
              </a:pPr>
              <a:r>
                <a:rPr lang="en-US" sz="1600" u="sng" dirty="0" smtClean="0">
                  <a:latin typeface="Arial" pitchFamily="34" charset="0"/>
                  <a:cs typeface="Arial" pitchFamily="34" charset="0"/>
                  <a:hlinkClick r:id="rId3"/>
                </a:rPr>
                <a:t>https://www.us.army.mil/suite/doc/26833763</a:t>
              </a:r>
              <a:endParaRPr lang="en-US" sz="1600" dirty="0" smtClean="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rgbClr val="0000FF"/>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10591800" cy="523220"/>
          </a:xfrm>
          <a:prstGeom prst="rect">
            <a:avLst/>
          </a:prstGeom>
          <a:noFill/>
          <a:ln>
            <a:noFill/>
          </a:ln>
        </p:spPr>
        <p:txBody>
          <a:bodyPr wrap="square" rtlCol="0">
            <a:spAutoFit/>
          </a:bodyPr>
          <a:lstStyle/>
          <a:p>
            <a:pPr algn="ctr" fontAlgn="base">
              <a:spcBef>
                <a:spcPct val="0"/>
              </a:spcBef>
              <a:spcAft>
                <a:spcPct val="0"/>
              </a:spcAft>
            </a:pPr>
            <a:r>
              <a:rPr lang="en-US" sz="2800" b="1" dirty="0" smtClean="0">
                <a:solidFill>
                  <a:srgbClr val="0000FF"/>
                </a:solidFill>
                <a:latin typeface="Arial" pitchFamily="34" charset="0"/>
                <a:cs typeface="Arial" pitchFamily="34" charset="0"/>
              </a:rPr>
              <a:t>What are some examples of resources?</a:t>
            </a:r>
            <a:endParaRPr lang="en-US" sz="2800" b="1" dirty="0">
              <a:solidFill>
                <a:srgbClr val="0000FF"/>
              </a:solidFill>
              <a:latin typeface="Arial" pitchFamily="34" charset="0"/>
              <a:cs typeface="Arial" pitchFamily="34" charset="0"/>
            </a:endParaRPr>
          </a:p>
        </p:txBody>
      </p:sp>
      <p:sp>
        <p:nvSpPr>
          <p:cNvPr id="13"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pPr fontAlgn="base">
              <a:spcBef>
                <a:spcPct val="0"/>
              </a:spcBef>
              <a:spcAft>
                <a:spcPct val="0"/>
              </a:spcAft>
            </a:pPr>
            <a:fld id="{11539E9C-ADB9-48E2-8B6F-F502C59C56C4}" type="slidenum">
              <a:rPr lang="en-US" sz="1200">
                <a:solidFill>
                  <a:prstClr val="white"/>
                </a:solidFill>
                <a:latin typeface="Arial" pitchFamily="34" charset="0"/>
                <a:cs typeface="Arial" pitchFamily="34" charset="0"/>
              </a:rPr>
              <a:pPr fontAlgn="base">
                <a:spcBef>
                  <a:spcPct val="0"/>
                </a:spcBef>
                <a:spcAft>
                  <a:spcPct val="0"/>
                </a:spcAft>
              </a:pPr>
              <a:t>17</a:t>
            </a:fld>
            <a:endParaRPr lang="en-US" sz="1200" dirty="0">
              <a:solidFill>
                <a:prstClr val="white"/>
              </a:solidFill>
              <a:latin typeface="Arial" pitchFamily="34" charset="0"/>
              <a:cs typeface="Arial" pitchFamily="34" charset="0"/>
            </a:endParaRPr>
          </a:p>
        </p:txBody>
      </p:sp>
      <p:grpSp>
        <p:nvGrpSpPr>
          <p:cNvPr id="2" name="Group 19"/>
          <p:cNvGrpSpPr/>
          <p:nvPr/>
        </p:nvGrpSpPr>
        <p:grpSpPr>
          <a:xfrm>
            <a:off x="94652" y="1143000"/>
            <a:ext cx="7663313" cy="5609124"/>
            <a:chOff x="94652" y="1143000"/>
            <a:chExt cx="7663313" cy="5609124"/>
          </a:xfrm>
        </p:grpSpPr>
        <p:sp>
          <p:nvSpPr>
            <p:cNvPr id="24" name="Freeform 23"/>
            <p:cNvSpPr/>
            <p:nvPr/>
          </p:nvSpPr>
          <p:spPr bwMode="auto">
            <a:xfrm>
              <a:off x="96250" y="1598575"/>
              <a:ext cx="4687508" cy="137322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Situation</a:t>
              </a:r>
            </a:p>
            <a:p>
              <a:r>
                <a:rPr lang="en-US" sz="1200" dirty="0" smtClean="0">
                  <a:latin typeface="Arial" pitchFamily="34" charset="0"/>
                  <a:cs typeface="Arial" pitchFamily="34" charset="0"/>
                </a:rPr>
                <a:t>b. (U) Area of Operations:  Fort Custer has recently undergone major renovation in infrastructure; specifically, the main road networks, housing area and power facilities.  Upgrades to the Multi-Purpose Range Complex (MPRC) (Stryker, Tank and Bradley) are still underway.  Full operational capability expected in March 2014.</a:t>
              </a: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26" name="Freeform 25"/>
            <p:cNvSpPr/>
            <p:nvPr/>
          </p:nvSpPr>
          <p:spPr bwMode="auto">
            <a:xfrm>
              <a:off x="94652" y="3148028"/>
              <a:ext cx="4621730" cy="890572"/>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dirty="0" smtClean="0">
                  <a:latin typeface="Arial" pitchFamily="34" charset="0"/>
                  <a:cs typeface="Arial" pitchFamily="34" charset="0"/>
                </a:rPr>
                <a:t>1) </a:t>
              </a:r>
              <a:r>
                <a:rPr lang="en-US" sz="1200" b="1" dirty="0" smtClean="0">
                  <a:latin typeface="Arial" pitchFamily="34" charset="0"/>
                  <a:cs typeface="Arial" pitchFamily="34" charset="0"/>
                </a:rPr>
                <a:t> Training Environment. </a:t>
              </a:r>
              <a:r>
                <a:rPr lang="en-US" sz="1200" dirty="0" smtClean="0">
                  <a:latin typeface="Arial" pitchFamily="34" charset="0"/>
                  <a:cs typeface="Arial" pitchFamily="34" charset="0"/>
                </a:rPr>
                <a:t>The Battalion will use the Decisive Action Training Environment (DATE) wherever possible, utilizing the operational variables of PMESII-PT and to describe the environment for which you will train.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33" name="Freeform 32"/>
            <p:cNvSpPr/>
            <p:nvPr/>
          </p:nvSpPr>
          <p:spPr bwMode="auto">
            <a:xfrm>
              <a:off x="132911" y="5390149"/>
              <a:ext cx="7625054" cy="136197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tIns="182880"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Concept of Operations</a:t>
              </a:r>
            </a:p>
            <a:p>
              <a:r>
                <a:rPr lang="en-US" sz="1200" dirty="0" smtClean="0">
                  <a:latin typeface="Arial" pitchFamily="34" charset="0"/>
                  <a:cs typeface="Arial" pitchFamily="34" charset="0"/>
                </a:rPr>
                <a:t>b. (U) Concept of Operations. The UTP will follow the ARFORGEN cycle beginning at RESET and ending when the Battalion enters AVAILABLE. The training end state is achieved when the battalion is KCT proficient, manned, equipped, trained and prepared to deploy and conduct combat operations. The decisive operation for the unit is when we execute the Culminating Training Event (CTE)at the National Training Center NLT December 2015. </a:t>
              </a: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sp>
          <p:nvSpPr>
            <p:cNvPr id="34" name="Freeform 33"/>
            <p:cNvSpPr/>
            <p:nvPr/>
          </p:nvSpPr>
          <p:spPr bwMode="auto">
            <a:xfrm>
              <a:off x="115090" y="4191463"/>
              <a:ext cx="4621730" cy="88105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t"/>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200" b="1" dirty="0" smtClean="0">
                  <a:latin typeface="Arial" pitchFamily="34" charset="0"/>
                  <a:cs typeface="Arial" pitchFamily="34" charset="0"/>
                </a:rPr>
                <a:t>Intelligence Running Estimate</a:t>
              </a:r>
            </a:p>
            <a:p>
              <a:r>
                <a:rPr lang="en-US" sz="1200" dirty="0" smtClean="0">
                  <a:latin typeface="Arial" pitchFamily="34" charset="0"/>
                  <a:cs typeface="Arial" pitchFamily="34" charset="0"/>
                </a:rPr>
                <a:t>6) Infrastructure: While the region’s five countries have a significant number of rural residents, the majority of each country’s population lives in urban areas.</a:t>
              </a:r>
            </a:p>
            <a:p>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t>
              </a:r>
            </a:p>
            <a:p>
              <a:endParaRPr lang="en-US" sz="1200" b="1" dirty="0" smtClean="0">
                <a:latin typeface="Arial" pitchFamily="34" charset="0"/>
                <a:cs typeface="Arial" pitchFamily="34" charset="0"/>
              </a:endParaRPr>
            </a:p>
          </p:txBody>
        </p:sp>
        <p:cxnSp>
          <p:nvCxnSpPr>
            <p:cNvPr id="35" name="Straight Arrow Connector 34"/>
            <p:cNvCxnSpPr/>
            <p:nvPr/>
          </p:nvCxnSpPr>
          <p:spPr>
            <a:xfrm>
              <a:off x="4504623" y="2030931"/>
              <a:ext cx="1362777" cy="559869"/>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494998" y="3048000"/>
              <a:ext cx="1296202" cy="359346"/>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971800" y="3886200"/>
              <a:ext cx="2895600" cy="2209800"/>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158114" y="3657600"/>
              <a:ext cx="1709286" cy="866274"/>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2400" y="1143000"/>
              <a:ext cx="4554452" cy="400110"/>
            </a:xfrm>
            <a:prstGeom prst="rect">
              <a:avLst/>
            </a:prstGeom>
          </p:spPr>
          <p:txBody>
            <a:bodyPr wrap="none">
              <a:spAutoFit/>
            </a:bodyPr>
            <a:lstStyle/>
            <a:p>
              <a:r>
                <a:rPr lang="en-US" sz="2000" b="1" dirty="0" smtClean="0">
                  <a:latin typeface="Arial" pitchFamily="34" charset="0"/>
                  <a:cs typeface="Arial" pitchFamily="34" charset="0"/>
                </a:rPr>
                <a:t>Is described in the higher unit order</a:t>
              </a:r>
              <a:endParaRPr lang="en-US" sz="2000" b="1" dirty="0">
                <a:latin typeface="Arial" pitchFamily="34" charset="0"/>
                <a:cs typeface="Arial" pitchFamily="34" charset="0"/>
              </a:endParaRPr>
            </a:p>
          </p:txBody>
        </p:sp>
      </p:grpSp>
      <p:grpSp>
        <p:nvGrpSpPr>
          <p:cNvPr id="3" name="Group 18"/>
          <p:cNvGrpSpPr/>
          <p:nvPr/>
        </p:nvGrpSpPr>
        <p:grpSpPr>
          <a:xfrm>
            <a:off x="4038600" y="1371600"/>
            <a:ext cx="5136686" cy="4084022"/>
            <a:chOff x="4038600" y="1371600"/>
            <a:chExt cx="5136686" cy="4084022"/>
          </a:xfrm>
        </p:grpSpPr>
        <p:sp>
          <p:nvSpPr>
            <p:cNvPr id="5" name="Rectangle 4"/>
            <p:cNvSpPr/>
            <p:nvPr/>
          </p:nvSpPr>
          <p:spPr>
            <a:xfrm>
              <a:off x="5395686" y="2209799"/>
              <a:ext cx="3519714" cy="2308324"/>
            </a:xfrm>
            <a:prstGeom prst="rect">
              <a:avLst/>
            </a:prstGeom>
            <a:noFill/>
            <a:ln>
              <a:noFill/>
            </a:ln>
          </p:spPr>
          <p:txBody>
            <a:bodyPr wrap="square">
              <a:spAutoFit/>
            </a:bodyPr>
            <a:lstStyle/>
            <a:p>
              <a:pPr lvl="1" fontAlgn="base">
                <a:spcBef>
                  <a:spcPct val="0"/>
                </a:spcBef>
                <a:spcAft>
                  <a:spcPct val="0"/>
                </a:spcAft>
              </a:pPr>
              <a:endParaRPr lang="en-US" b="1" dirty="0">
                <a:latin typeface="Arial" pitchFamily="34" charset="0"/>
                <a:cs typeface="Arial" pitchFamily="34" charset="0"/>
              </a:endParaRPr>
            </a:p>
            <a:p>
              <a:pPr lvl="1" fontAlgn="base">
                <a:spcBef>
                  <a:spcPct val="0"/>
                </a:spcBef>
                <a:spcAft>
                  <a:spcPct val="0"/>
                </a:spcAft>
                <a:buFont typeface="Wingdings" pitchFamily="2" charset="2"/>
                <a:buChar char="Ø"/>
              </a:pPr>
              <a:r>
                <a:rPr lang="en-US" b="1" dirty="0">
                  <a:latin typeface="Arial" pitchFamily="34" charset="0"/>
                  <a:cs typeface="Arial" pitchFamily="34" charset="0"/>
                </a:rPr>
                <a:t> MPRC</a:t>
              </a:r>
            </a:p>
            <a:p>
              <a:pPr lvl="1" fontAlgn="base">
                <a:spcBef>
                  <a:spcPct val="0"/>
                </a:spcBef>
                <a:spcAft>
                  <a:spcPct val="0"/>
                </a:spcAft>
                <a:buFont typeface="Wingdings" pitchFamily="2" charset="2"/>
                <a:buChar char="Ø"/>
              </a:pPr>
              <a:r>
                <a:rPr lang="en-US" b="1" dirty="0">
                  <a:latin typeface="Arial" pitchFamily="34" charset="0"/>
                  <a:cs typeface="Arial" pitchFamily="34" charset="0"/>
                </a:rPr>
                <a:t> Role players</a:t>
              </a:r>
            </a:p>
            <a:p>
              <a:pPr lvl="1" fontAlgn="base">
                <a:spcBef>
                  <a:spcPct val="0"/>
                </a:spcBef>
                <a:spcAft>
                  <a:spcPct val="0"/>
                </a:spcAft>
                <a:buFont typeface="Wingdings" pitchFamily="2" charset="2"/>
                <a:buChar char="Ø"/>
              </a:pPr>
              <a:r>
                <a:rPr lang="en-US" b="1" dirty="0">
                  <a:latin typeface="Arial" pitchFamily="34" charset="0"/>
                  <a:cs typeface="Arial" pitchFamily="34" charset="0"/>
                </a:rPr>
                <a:t> DATE train the trainer    </a:t>
              </a:r>
            </a:p>
            <a:p>
              <a:pPr lvl="1" fontAlgn="base">
                <a:spcBef>
                  <a:spcPct val="0"/>
                </a:spcBef>
                <a:spcAft>
                  <a:spcPct val="0"/>
                </a:spcAft>
              </a:pPr>
              <a:r>
                <a:rPr lang="en-US" b="1" dirty="0">
                  <a:latin typeface="Arial" pitchFamily="34" charset="0"/>
                  <a:cs typeface="Arial" pitchFamily="34" charset="0"/>
                </a:rPr>
                <a:t>    instructors</a:t>
              </a:r>
            </a:p>
            <a:p>
              <a:pPr lvl="1" fontAlgn="base">
                <a:spcBef>
                  <a:spcPct val="0"/>
                </a:spcBef>
                <a:spcAft>
                  <a:spcPct val="0"/>
                </a:spcAft>
                <a:buFont typeface="Wingdings" pitchFamily="2" charset="2"/>
                <a:buChar char="Ø"/>
              </a:pPr>
              <a:r>
                <a:rPr lang="en-US" b="1" dirty="0">
                  <a:latin typeface="Arial" pitchFamily="34" charset="0"/>
                  <a:cs typeface="Arial" pitchFamily="34" charset="0"/>
                </a:rPr>
                <a:t> MOUT Site </a:t>
              </a:r>
            </a:p>
            <a:p>
              <a:pPr lvl="1" fontAlgn="base">
                <a:spcBef>
                  <a:spcPct val="0"/>
                </a:spcBef>
                <a:spcAft>
                  <a:spcPct val="0"/>
                </a:spcAft>
                <a:buFont typeface="Wingdings" pitchFamily="2" charset="2"/>
                <a:buChar char="Ø"/>
              </a:pPr>
              <a:r>
                <a:rPr lang="en-US" b="1" dirty="0">
                  <a:latin typeface="Arial" pitchFamily="34" charset="0"/>
                  <a:cs typeface="Arial" pitchFamily="34" charset="0"/>
                </a:rPr>
                <a:t>Rail Spur – rail operations </a:t>
              </a:r>
              <a:r>
                <a:rPr lang="en-US" b="1" dirty="0" smtClean="0">
                  <a:latin typeface="Arial" pitchFamily="34" charset="0"/>
                  <a:cs typeface="Arial" pitchFamily="34" charset="0"/>
                </a:rPr>
                <a:t>training</a:t>
              </a:r>
              <a:endParaRPr lang="en-US" b="1" dirty="0">
                <a:latin typeface="Arial" pitchFamily="34" charset="0"/>
                <a:cs typeface="Arial" pitchFamily="34" charset="0"/>
              </a:endParaRPr>
            </a:p>
          </p:txBody>
        </p:sp>
        <p:sp>
          <p:nvSpPr>
            <p:cNvPr id="16" name="Rectangle 15"/>
            <p:cNvSpPr/>
            <p:nvPr/>
          </p:nvSpPr>
          <p:spPr>
            <a:xfrm>
              <a:off x="4572000" y="1371600"/>
              <a:ext cx="4572000" cy="707886"/>
            </a:xfrm>
            <a:prstGeom prst="rect">
              <a:avLst/>
            </a:prstGeom>
          </p:spPr>
          <p:txBody>
            <a:bodyPr wrap="square">
              <a:spAutoFit/>
            </a:bodyPr>
            <a:lstStyle/>
            <a:p>
              <a:pPr lvl="1" fontAlgn="base">
                <a:spcBef>
                  <a:spcPct val="0"/>
                </a:spcBef>
                <a:spcAft>
                  <a:spcPct val="0"/>
                </a:spcAft>
              </a:pPr>
              <a:r>
                <a:rPr lang="en-US" sz="2000" b="1" dirty="0">
                  <a:latin typeface="Arial" pitchFamily="34" charset="0"/>
                  <a:cs typeface="Arial" pitchFamily="34" charset="0"/>
                </a:rPr>
                <a:t>Unique resources necessary to train to KCT proficiency:</a:t>
              </a:r>
            </a:p>
          </p:txBody>
        </p:sp>
        <p:sp>
          <p:nvSpPr>
            <p:cNvPr id="17" name="Rectangle 16"/>
            <p:cNvSpPr/>
            <p:nvPr/>
          </p:nvSpPr>
          <p:spPr>
            <a:xfrm>
              <a:off x="4038600" y="5086290"/>
              <a:ext cx="5136686" cy="369332"/>
            </a:xfrm>
            <a:prstGeom prst="rect">
              <a:avLst/>
            </a:prstGeom>
          </p:spPr>
          <p:txBody>
            <a:bodyPr wrap="square">
              <a:spAutoFit/>
            </a:bodyPr>
            <a:lstStyle/>
            <a:p>
              <a:r>
                <a:rPr lang="en-US" b="1" dirty="0" smtClean="0">
                  <a:solidFill>
                    <a:srgbClr val="FF0000"/>
                  </a:solidFill>
                  <a:latin typeface="Arial" pitchFamily="34" charset="0"/>
                  <a:cs typeface="Arial" pitchFamily="34" charset="0"/>
                </a:rPr>
                <a:t>**Does not include normal classes of supply </a:t>
              </a:r>
              <a:endParaRPr lang="en-US" b="1" dirty="0">
                <a:solidFill>
                  <a:srgbClr val="FF0000"/>
                </a:solidFill>
                <a:latin typeface="Arial" pitchFamily="34" charset="0"/>
                <a:cs typeface="Arial" pitchFamily="34" charset="0"/>
              </a:endParaRPr>
            </a:p>
          </p:txBody>
        </p:sp>
      </p:grpSp>
      <p:sp>
        <p:nvSpPr>
          <p:cNvPr id="18" name="TextBox 17"/>
          <p:cNvSpPr txBox="1"/>
          <p:nvPr/>
        </p:nvSpPr>
        <p:spPr>
          <a:xfrm>
            <a:off x="838200" y="0"/>
            <a:ext cx="7543800" cy="523220"/>
          </a:xfrm>
          <a:prstGeom prst="rect">
            <a:avLst/>
          </a:prstGeom>
          <a:solidFill>
            <a:schemeClr val="bg1"/>
          </a:solid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rgbClr val="0000FF"/>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0" y="533400"/>
            <a:ext cx="9144000" cy="523220"/>
          </a:xfrm>
          <a:prstGeom prst="rect">
            <a:avLst/>
          </a:prstGeom>
          <a:noFill/>
          <a:ln w="9525">
            <a:noFill/>
            <a:miter lim="800000"/>
            <a:headEnd/>
            <a:tailEnd/>
          </a:ln>
        </p:spPr>
        <p:txBody>
          <a:bodyPr>
            <a:spAutoFit/>
          </a:bodyPr>
          <a:lstStyle/>
          <a:p>
            <a:pPr algn="ctr"/>
            <a:r>
              <a:rPr lang="en-US" sz="2800" b="1" dirty="0" smtClean="0">
                <a:solidFill>
                  <a:srgbClr val="0000FF"/>
                </a:solidFill>
                <a:latin typeface="Arial" pitchFamily="34" charset="0"/>
                <a:cs typeface="Arial" pitchFamily="34" charset="0"/>
              </a:rPr>
              <a:t>Determine the Planning Horizon</a:t>
            </a:r>
            <a:endParaRPr lang="en-US" sz="2800" b="1" dirty="0">
              <a:solidFill>
                <a:srgbClr val="0000FF"/>
              </a:solidFill>
              <a:latin typeface="Arial" pitchFamily="34" charset="0"/>
              <a:cs typeface="Arial" pitchFamily="34" charset="0"/>
            </a:endParaRPr>
          </a:p>
        </p:txBody>
      </p:sp>
      <p:grpSp>
        <p:nvGrpSpPr>
          <p:cNvPr id="2" name="Group 11"/>
          <p:cNvGrpSpPr/>
          <p:nvPr/>
        </p:nvGrpSpPr>
        <p:grpSpPr>
          <a:xfrm>
            <a:off x="73879" y="1143000"/>
            <a:ext cx="9070122" cy="5715000"/>
            <a:chOff x="73879" y="1143000"/>
            <a:chExt cx="9070122" cy="5715000"/>
          </a:xfrm>
        </p:grpSpPr>
        <p:sp>
          <p:nvSpPr>
            <p:cNvPr id="5"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fld id="{11539E9C-ADB9-48E2-8B6F-F502C59C56C4}" type="slidenum">
                <a:rPr lang="en-US" sz="1200">
                  <a:solidFill>
                    <a:schemeClr val="bg1"/>
                  </a:solidFill>
                </a:rPr>
                <a:pPr/>
                <a:t>19</a:t>
              </a:fld>
              <a:endParaRPr lang="en-US" sz="1200" dirty="0">
                <a:solidFill>
                  <a:schemeClr val="bg1"/>
                </a:solidFill>
              </a:endParaRPr>
            </a:p>
          </p:txBody>
        </p:sp>
        <p:sp>
          <p:nvSpPr>
            <p:cNvPr id="8" name="TextBox 7"/>
            <p:cNvSpPr txBox="1"/>
            <p:nvPr/>
          </p:nvSpPr>
          <p:spPr>
            <a:xfrm>
              <a:off x="5486401" y="1143000"/>
              <a:ext cx="3657600" cy="3416320"/>
            </a:xfrm>
            <a:prstGeom prst="rect">
              <a:avLst/>
            </a:prstGeom>
            <a:noFill/>
          </p:spPr>
          <p:txBody>
            <a:bodyPr wrap="square" rtlCol="0">
              <a:spAutoFit/>
            </a:bodyPr>
            <a:lstStyle/>
            <a:p>
              <a:pPr fontAlgn="base">
                <a:spcBef>
                  <a:spcPct val="0"/>
                </a:spcBef>
                <a:spcAft>
                  <a:spcPct val="0"/>
                </a:spcAft>
                <a:buFont typeface="Wingdings" pitchFamily="2" charset="2"/>
                <a:buChar char="§"/>
              </a:pPr>
              <a:r>
                <a:rPr lang="en-US" sz="2400" dirty="0" smtClean="0">
                  <a:solidFill>
                    <a:srgbClr val="0000FF"/>
                  </a:solidFill>
                  <a:latin typeface="Arial" pitchFamily="34" charset="0"/>
                  <a:cs typeface="Arial" pitchFamily="34" charset="0"/>
                </a:rPr>
                <a:t> Defines </a:t>
              </a:r>
              <a:r>
                <a:rPr lang="en-US" sz="2400" dirty="0">
                  <a:solidFill>
                    <a:srgbClr val="0000FF"/>
                  </a:solidFill>
                  <a:latin typeface="Arial" pitchFamily="34" charset="0"/>
                  <a:cs typeface="Arial" pitchFamily="34" charset="0"/>
                </a:rPr>
                <a:t>how long the unit has to train to become KCT </a:t>
              </a:r>
              <a:r>
                <a:rPr lang="en-US" sz="2400" dirty="0" smtClean="0">
                  <a:solidFill>
                    <a:srgbClr val="0000FF"/>
                  </a:solidFill>
                  <a:latin typeface="Arial" pitchFamily="34" charset="0"/>
                  <a:cs typeface="Arial" pitchFamily="34" charset="0"/>
                </a:rPr>
                <a:t>proficient</a:t>
              </a:r>
            </a:p>
            <a:p>
              <a:pPr fontAlgn="base">
                <a:spcBef>
                  <a:spcPct val="0"/>
                </a:spcBef>
                <a:spcAft>
                  <a:spcPct val="0"/>
                </a:spcAft>
                <a:buFont typeface="Wingdings" pitchFamily="2" charset="2"/>
                <a:buChar char="§"/>
              </a:pPr>
              <a:endParaRPr lang="en-US" sz="2400" dirty="0" smtClean="0">
                <a:solidFill>
                  <a:srgbClr val="0000FF"/>
                </a:solidFill>
                <a:latin typeface="Arial" pitchFamily="34" charset="0"/>
                <a:cs typeface="Arial" pitchFamily="34" charset="0"/>
              </a:endParaRPr>
            </a:p>
            <a:p>
              <a:pPr fontAlgn="base">
                <a:spcBef>
                  <a:spcPct val="0"/>
                </a:spcBef>
                <a:spcAft>
                  <a:spcPct val="0"/>
                </a:spcAft>
                <a:buFont typeface="Wingdings" pitchFamily="2" charset="2"/>
                <a:buChar char="§"/>
              </a:pPr>
              <a:r>
                <a:rPr lang="en-US" sz="2400" dirty="0" smtClean="0">
                  <a:solidFill>
                    <a:srgbClr val="0000FF"/>
                  </a:solidFill>
                  <a:latin typeface="Arial" pitchFamily="34" charset="0"/>
                  <a:cs typeface="Arial" pitchFamily="34" charset="0"/>
                </a:rPr>
                <a:t> A simple calendar format depicting the planning horizon is an excellent starting point to begin this process</a:t>
              </a:r>
              <a:endParaRPr lang="en-US" sz="2400" dirty="0">
                <a:solidFill>
                  <a:srgbClr val="0000FF"/>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screen"/>
            <a:stretch>
              <a:fillRect/>
            </a:stretch>
          </p:blipFill>
          <p:spPr bwMode="auto">
            <a:xfrm>
              <a:off x="73879" y="4781550"/>
              <a:ext cx="8963257" cy="1924050"/>
            </a:xfrm>
            <a:prstGeom prst="rect">
              <a:avLst/>
            </a:prstGeom>
            <a:noFill/>
            <a:ln w="9525">
              <a:noFill/>
              <a:miter lim="800000"/>
              <a:headEnd/>
              <a:tailEnd/>
            </a:ln>
          </p:spPr>
        </p:pic>
        <p:sp>
          <p:nvSpPr>
            <p:cNvPr id="7" name="Right Arrow 6"/>
            <p:cNvSpPr/>
            <p:nvPr/>
          </p:nvSpPr>
          <p:spPr>
            <a:xfrm rot="5400000">
              <a:off x="3167497" y="3718214"/>
              <a:ext cx="658089" cy="1506682"/>
            </a:xfrm>
            <a:prstGeom prst="rightArrow">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Freeform 5"/>
            <p:cNvSpPr/>
            <p:nvPr/>
          </p:nvSpPr>
          <p:spPr bwMode="auto">
            <a:xfrm>
              <a:off x="152400" y="1170675"/>
              <a:ext cx="5257800" cy="2971835"/>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sz="1600" b="1" dirty="0" smtClean="0">
                <a:solidFill>
                  <a:prstClr val="black"/>
                </a:solidFill>
                <a:latin typeface="Arial" pitchFamily="34" charset="0"/>
                <a:cs typeface="Arial" pitchFamily="34" charset="0"/>
              </a:endParaRPr>
            </a:p>
            <a:p>
              <a:r>
                <a:rPr lang="en-US" sz="1400" b="1" dirty="0" smtClean="0">
                  <a:solidFill>
                    <a:prstClr val="black"/>
                  </a:solidFill>
                  <a:latin typeface="Arial" pitchFamily="34" charset="0"/>
                  <a:cs typeface="Arial" pitchFamily="34" charset="0"/>
                </a:rPr>
                <a:t>Concept of Operations.  </a:t>
              </a:r>
              <a:r>
                <a:rPr lang="en-US" sz="1400" dirty="0" smtClean="0">
                  <a:solidFill>
                    <a:prstClr val="black"/>
                  </a:solidFill>
                  <a:latin typeface="Arial" pitchFamily="34" charset="0"/>
                  <a:cs typeface="Arial" pitchFamily="34" charset="0"/>
                </a:rPr>
                <a:t> </a:t>
              </a:r>
            </a:p>
            <a:p>
              <a:r>
                <a:rPr lang="en-US" sz="1400" dirty="0" smtClean="0">
                  <a:solidFill>
                    <a:prstClr val="black"/>
                  </a:solidFill>
                </a:rPr>
                <a:t>Once the battalion has achieved AVAILABLE in the ARFORGEN cycle, anticipate receipt of deployment guidance – we will issue OPORDs and FRAGORDs as required</a:t>
              </a:r>
            </a:p>
            <a:p>
              <a:r>
                <a:rPr lang="en-US" sz="1400" dirty="0" smtClean="0">
                  <a:solidFill>
                    <a:prstClr val="black"/>
                  </a:solidFill>
                </a:rPr>
                <a:t> </a:t>
              </a:r>
            </a:p>
            <a:p>
              <a:r>
                <a:rPr lang="en-US" sz="1400" dirty="0" smtClean="0">
                  <a:solidFill>
                    <a:prstClr val="black"/>
                  </a:solidFill>
                </a:rPr>
                <a:t>(1) Timelines:</a:t>
              </a:r>
            </a:p>
            <a:p>
              <a:r>
                <a:rPr lang="en-US" sz="1400" dirty="0" smtClean="0">
                  <a:solidFill>
                    <a:prstClr val="black"/>
                  </a:solidFill>
                </a:rPr>
                <a:t>a. Planning: MDMP complete and battalion UTP OPORD issued NLT 1 DEC 13.</a:t>
              </a:r>
            </a:p>
            <a:p>
              <a:r>
                <a:rPr lang="en-US" sz="1400" dirty="0" smtClean="0">
                  <a:solidFill>
                    <a:prstClr val="black"/>
                  </a:solidFill>
                </a:rPr>
                <a:t>b. ARFORGEN (Planning horizon): Cycle begin dates: </a:t>
              </a:r>
            </a:p>
            <a:p>
              <a:endParaRPr lang="en-US" sz="1400" dirty="0" smtClean="0">
                <a:solidFill>
                  <a:prstClr val="black"/>
                </a:solidFill>
              </a:endParaRPr>
            </a:p>
            <a:p>
              <a:r>
                <a:rPr lang="en-US" sz="1400" dirty="0" smtClean="0">
                  <a:solidFill>
                    <a:prstClr val="black"/>
                  </a:solidFill>
                </a:rPr>
                <a:t>RESET – 1 JAN 14 </a:t>
              </a:r>
            </a:p>
            <a:p>
              <a:r>
                <a:rPr lang="en-US" sz="1400" dirty="0" smtClean="0">
                  <a:solidFill>
                    <a:prstClr val="black"/>
                  </a:solidFill>
                </a:rPr>
                <a:t>TRAIN/READY - 1 APR 14</a:t>
              </a:r>
            </a:p>
            <a:p>
              <a:r>
                <a:rPr lang="en-US" sz="1400" dirty="0" smtClean="0">
                  <a:solidFill>
                    <a:prstClr val="black"/>
                  </a:solidFill>
                </a:rPr>
                <a:t>AVAILABLE – 1 JAN 15</a:t>
              </a:r>
            </a:p>
            <a:p>
              <a:pPr marL="12700"/>
              <a:endParaRPr lang="en-US" sz="1600" i="1" dirty="0" smtClean="0">
                <a:solidFill>
                  <a:prstClr val="black"/>
                </a:solidFill>
                <a:latin typeface="Arial" pitchFamily="34" charset="0"/>
                <a:cs typeface="Arial" pitchFamily="34" charset="0"/>
              </a:endParaRPr>
            </a:p>
          </p:txBody>
        </p:sp>
      </p:grpSp>
      <p:sp>
        <p:nvSpPr>
          <p:cNvPr id="9" name="TextBox 8"/>
          <p:cNvSpPr txBox="1"/>
          <p:nvPr/>
        </p:nvSpPr>
        <p:spPr>
          <a:xfrm>
            <a:off x="838200" y="0"/>
            <a:ext cx="7543800" cy="523220"/>
          </a:xfrm>
          <a:prstGeom prst="rect">
            <a:avLst/>
          </a:prstGeom>
          <a:solidFill>
            <a:schemeClr val="bg1"/>
          </a:solid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914400" y="0"/>
            <a:ext cx="7391400" cy="954107"/>
          </a:xfrm>
          <a:prstGeom prst="rect">
            <a:avLst/>
          </a:prstGeom>
          <a:solidFill>
            <a:schemeClr val="bg1"/>
          </a:solidFill>
        </p:spPr>
        <p:txBody>
          <a:bodyPr wrap="square" rtlCol="0">
            <a:spAutoFit/>
          </a:bodyPr>
          <a:lstStyle/>
          <a:p>
            <a:pPr algn="ctr"/>
            <a:r>
              <a:rPr lang="en-US" sz="2800" b="1" dirty="0" smtClean="0">
                <a:solidFill>
                  <a:srgbClr val="0000FF"/>
                </a:solidFill>
                <a:latin typeface="Arial" pitchFamily="34" charset="0"/>
                <a:cs typeface="Arial" pitchFamily="34" charset="0"/>
              </a:rPr>
              <a:t>Conducting Unit Training</a:t>
            </a:r>
          </a:p>
          <a:p>
            <a:pPr algn="ctr"/>
            <a:r>
              <a:rPr lang="en-US" sz="2800" b="1" dirty="0" smtClean="0">
                <a:solidFill>
                  <a:srgbClr val="0000FF"/>
                </a:solidFill>
                <a:latin typeface="Arial" pitchFamily="34" charset="0"/>
                <a:cs typeface="Arial" pitchFamily="34" charset="0"/>
              </a:rPr>
              <a:t> IAW Troop Leading Procedures (TLP)</a:t>
            </a:r>
            <a:endParaRPr lang="en-US" sz="2800" b="1" dirty="0">
              <a:latin typeface="Arial" pitchFamily="34" charset="0"/>
              <a:cs typeface="Arial" pitchFamily="34" charset="0"/>
            </a:endParaRPr>
          </a:p>
        </p:txBody>
      </p:sp>
      <p:pic>
        <p:nvPicPr>
          <p:cNvPr id="3" name="Picture 2"/>
          <p:cNvPicPr>
            <a:picLocks noChangeAspect="1" noChangeArrowheads="1"/>
          </p:cNvPicPr>
          <p:nvPr/>
        </p:nvPicPr>
        <p:blipFill>
          <a:blip r:embed="rId3" cstate="screen"/>
          <a:srcRect/>
          <a:stretch>
            <a:fillRect/>
          </a:stretch>
        </p:blipFill>
        <p:spPr bwMode="auto">
          <a:xfrm>
            <a:off x="485775" y="1196965"/>
            <a:ext cx="8048625" cy="5661035"/>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rgbClr val="0000FF"/>
                </a:solidFill>
                <a:latin typeface="Arial" pitchFamily="34" charset="0"/>
                <a:cs typeface="Arial" pitchFamily="34" charset="0"/>
              </a:rPr>
              <a:t>Identify training risks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Unit restated mission </a:t>
            </a:r>
            <a:r>
              <a:rPr lang="en-US" sz="2000" dirty="0" smtClean="0">
                <a:solidFill>
                  <a:schemeClr val="bg1">
                    <a:lumMod val="50000"/>
                  </a:schemeClr>
                </a:solidFill>
                <a:latin typeface="Arial" pitchFamily="34" charset="0"/>
                <a:cs typeface="Arial" pitchFamily="34" charset="0"/>
              </a:rPr>
              <a:t>(using CDR’s Dialogue)</a:t>
            </a: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96200" cy="461665"/>
          </a:xfrm>
          <a:prstGeom prst="rect">
            <a:avLst/>
          </a:prstGeom>
          <a:noFill/>
          <a:ln>
            <a:noFill/>
          </a:ln>
        </p:spPr>
        <p:txBody>
          <a:bodyPr wrap="square" rtlCol="0">
            <a:spAutoFit/>
          </a:bodyPr>
          <a:lstStyle/>
          <a:p>
            <a:pPr algn="ctr" fontAlgn="base">
              <a:spcBef>
                <a:spcPct val="0"/>
              </a:spcBef>
              <a:spcAft>
                <a:spcPct val="0"/>
              </a:spcAft>
            </a:pPr>
            <a:r>
              <a:rPr lang="en-US" sz="2400" b="1" dirty="0" smtClean="0">
                <a:solidFill>
                  <a:srgbClr val="0000FF"/>
                </a:solidFill>
                <a:latin typeface="Arial" pitchFamily="34" charset="0"/>
                <a:cs typeface="Arial" pitchFamily="34" charset="0"/>
              </a:rPr>
              <a:t>What type of </a:t>
            </a:r>
            <a:r>
              <a:rPr lang="en-US" sz="2400" b="1" u="sng" dirty="0" smtClean="0">
                <a:solidFill>
                  <a:srgbClr val="0000FF"/>
                </a:solidFill>
                <a:latin typeface="Arial" pitchFamily="34" charset="0"/>
                <a:cs typeface="Arial" pitchFamily="34" charset="0"/>
              </a:rPr>
              <a:t>risk assessment </a:t>
            </a:r>
            <a:r>
              <a:rPr lang="en-US" sz="2400" b="1" dirty="0" smtClean="0">
                <a:solidFill>
                  <a:srgbClr val="0000FF"/>
                </a:solidFill>
                <a:latin typeface="Arial" pitchFamily="34" charset="0"/>
                <a:cs typeface="Arial" pitchFamily="34" charset="0"/>
              </a:rPr>
              <a:t>should be identified?</a:t>
            </a:r>
            <a:endParaRPr lang="en-US" sz="2400" b="1" dirty="0">
              <a:solidFill>
                <a:srgbClr val="0000FF"/>
              </a:solidFill>
              <a:latin typeface="Arial" pitchFamily="34" charset="0"/>
              <a:cs typeface="Arial" pitchFamily="34" charset="0"/>
            </a:endParaRPr>
          </a:p>
        </p:txBody>
      </p:sp>
      <p:sp>
        <p:nvSpPr>
          <p:cNvPr id="8" name="Rectangle 7"/>
          <p:cNvSpPr/>
          <p:nvPr/>
        </p:nvSpPr>
        <p:spPr>
          <a:xfrm>
            <a:off x="228600" y="5105400"/>
            <a:ext cx="8641080" cy="1384995"/>
          </a:xfrm>
          <a:prstGeom prst="rect">
            <a:avLst/>
          </a:prstGeom>
        </p:spPr>
        <p:txBody>
          <a:bodyPr wrap="square">
            <a:spAutoFit/>
          </a:bodyPr>
          <a:lstStyle/>
          <a:p>
            <a:pPr marL="58738" lvl="1" fontAlgn="base">
              <a:spcBef>
                <a:spcPct val="0"/>
              </a:spcBef>
              <a:spcAft>
                <a:spcPct val="0"/>
              </a:spcAft>
            </a:pPr>
            <a:r>
              <a:rPr lang="en-US" sz="2800" b="1" dirty="0">
                <a:latin typeface="Arial" pitchFamily="34" charset="0"/>
                <a:cs typeface="Arial" pitchFamily="34" charset="0"/>
              </a:rPr>
              <a:t>Risk involved with insufficient training time or resources necessary to achieve KCT </a:t>
            </a:r>
            <a:r>
              <a:rPr lang="en-US" sz="2800" b="1" dirty="0" smtClean="0">
                <a:latin typeface="Arial" pitchFamily="34" charset="0"/>
                <a:cs typeface="Arial" pitchFamily="34" charset="0"/>
              </a:rPr>
              <a:t>proficiency</a:t>
            </a:r>
            <a:endParaRPr lang="en-US" sz="2800" b="1" dirty="0">
              <a:latin typeface="Arial" pitchFamily="34" charset="0"/>
              <a:cs typeface="Arial" pitchFamily="34" charset="0"/>
            </a:endParaRPr>
          </a:p>
          <a:p>
            <a:pPr marL="58738" lvl="1" fontAlgn="base">
              <a:spcBef>
                <a:spcPct val="0"/>
              </a:spcBef>
              <a:spcAft>
                <a:spcPct val="0"/>
              </a:spcAft>
            </a:pPr>
            <a:r>
              <a:rPr lang="en-US" sz="2800" b="1" i="1" dirty="0">
                <a:solidFill>
                  <a:srgbClr val="FF0000"/>
                </a:solidFill>
                <a:latin typeface="Arial" pitchFamily="34" charset="0"/>
                <a:cs typeface="Arial" pitchFamily="34" charset="0"/>
              </a:rPr>
              <a:t>        </a:t>
            </a:r>
            <a:r>
              <a:rPr lang="en-US" sz="2800" b="1" i="1" dirty="0" smtClean="0">
                <a:solidFill>
                  <a:srgbClr val="FF0000"/>
                </a:solidFill>
                <a:latin typeface="Arial" pitchFamily="34" charset="0"/>
                <a:cs typeface="Arial" pitchFamily="34" charset="0"/>
              </a:rPr>
              <a:t>**These </a:t>
            </a:r>
            <a:r>
              <a:rPr lang="en-US" sz="2800" b="1" i="1" dirty="0">
                <a:solidFill>
                  <a:srgbClr val="FF0000"/>
                </a:solidFill>
                <a:latin typeface="Arial" pitchFamily="34" charset="0"/>
                <a:cs typeface="Arial" pitchFamily="34" charset="0"/>
              </a:rPr>
              <a:t>are not safety risk considerations</a:t>
            </a:r>
            <a:endParaRPr lang="en-US" sz="2800" b="1" dirty="0">
              <a:solidFill>
                <a:srgbClr val="FF0000"/>
              </a:solidFill>
              <a:latin typeface="Arial" pitchFamily="34" charset="0"/>
              <a:cs typeface="Arial" pitchFamily="34" charset="0"/>
            </a:endParaRPr>
          </a:p>
        </p:txBody>
      </p:sp>
      <p:sp>
        <p:nvSpPr>
          <p:cNvPr id="9" name="Slide Number Placeholder 2"/>
          <p:cNvSpPr txBox="1">
            <a:spLocks/>
          </p:cNvSpPr>
          <p:nvPr/>
        </p:nvSpPr>
        <p:spPr bwMode="auto">
          <a:xfrm>
            <a:off x="8686800" y="6569075"/>
            <a:ext cx="381000" cy="288925"/>
          </a:xfrm>
          <a:prstGeom prst="rect">
            <a:avLst/>
          </a:prstGeom>
          <a:noFill/>
          <a:ln w="9525">
            <a:noFill/>
            <a:miter lim="800000"/>
            <a:headEnd/>
            <a:tailEnd/>
          </a:ln>
        </p:spPr>
        <p:txBody>
          <a:bodyPr/>
          <a:lstStyle/>
          <a:p>
            <a:pPr fontAlgn="base">
              <a:spcBef>
                <a:spcPct val="0"/>
              </a:spcBef>
              <a:spcAft>
                <a:spcPct val="0"/>
              </a:spcAft>
            </a:pPr>
            <a:fld id="{11539E9C-ADB9-48E2-8B6F-F502C59C56C4}" type="slidenum">
              <a:rPr lang="en-US" sz="1200">
                <a:solidFill>
                  <a:prstClr val="white"/>
                </a:solidFill>
                <a:latin typeface="Arial" pitchFamily="34" charset="0"/>
                <a:cs typeface="Arial" pitchFamily="34" charset="0"/>
              </a:rPr>
              <a:pPr fontAlgn="base">
                <a:spcBef>
                  <a:spcPct val="0"/>
                </a:spcBef>
                <a:spcAft>
                  <a:spcPct val="0"/>
                </a:spcAft>
              </a:pPr>
              <a:t>21</a:t>
            </a:fld>
            <a:endParaRPr lang="en-US" sz="1200" dirty="0">
              <a:solidFill>
                <a:prstClr val="white"/>
              </a:solidFill>
              <a:latin typeface="Arial" pitchFamily="34" charset="0"/>
              <a:cs typeface="Arial" pitchFamily="34" charset="0"/>
            </a:endParaRPr>
          </a:p>
        </p:txBody>
      </p:sp>
      <p:sp>
        <p:nvSpPr>
          <p:cNvPr id="10" name="TextBox 9"/>
          <p:cNvSpPr txBox="1"/>
          <p:nvPr/>
        </p:nvSpPr>
        <p:spPr>
          <a:xfrm>
            <a:off x="838200" y="0"/>
            <a:ext cx="7543800" cy="523220"/>
          </a:xfrm>
          <a:prstGeom prst="rect">
            <a:avLst/>
          </a:prstGeom>
          <a:solidFill>
            <a:schemeClr val="bg1"/>
          </a:solid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grpSp>
        <p:nvGrpSpPr>
          <p:cNvPr id="2" name="Group 15"/>
          <p:cNvGrpSpPr/>
          <p:nvPr/>
        </p:nvGrpSpPr>
        <p:grpSpPr>
          <a:xfrm>
            <a:off x="193508" y="1143001"/>
            <a:ext cx="9179092" cy="3810000"/>
            <a:chOff x="193508" y="1143001"/>
            <a:chExt cx="9179092" cy="3810000"/>
          </a:xfrm>
        </p:grpSpPr>
        <p:sp>
          <p:nvSpPr>
            <p:cNvPr id="14" name="Freeform 13"/>
            <p:cNvSpPr/>
            <p:nvPr/>
          </p:nvSpPr>
          <p:spPr bwMode="auto">
            <a:xfrm>
              <a:off x="193508" y="1143001"/>
              <a:ext cx="5590603" cy="38100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rgbClr val="FFFFFF"/>
            </a:solidFill>
            <a:ln w="38100">
              <a:solidFill>
                <a:srgbClr val="000000"/>
              </a:solid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400" b="1" dirty="0" smtClean="0">
                  <a:solidFill>
                    <a:prstClr val="black"/>
                  </a:solidFill>
                  <a:latin typeface="Arial" pitchFamily="34" charset="0"/>
                  <a:cs typeface="Arial" pitchFamily="34" charset="0"/>
                </a:rPr>
                <a:t>Situation</a:t>
              </a:r>
            </a:p>
            <a:p>
              <a:pPr marL="342900" indent="-342900">
                <a:buFontTx/>
                <a:buAutoNum type="alphaLcPeriod"/>
              </a:pPr>
              <a:r>
                <a:rPr lang="en-US" sz="1400" dirty="0" smtClean="0">
                  <a:solidFill>
                    <a:prstClr val="black"/>
                  </a:solidFill>
                  <a:latin typeface="Arial" pitchFamily="34" charset="0"/>
                  <a:cs typeface="Arial" pitchFamily="34" charset="0"/>
                </a:rPr>
                <a:t>(U) Area of Interest: The 52</a:t>
              </a:r>
              <a:r>
                <a:rPr lang="en-US" sz="1400" baseline="30000" dirty="0" smtClean="0">
                  <a:solidFill>
                    <a:prstClr val="black"/>
                  </a:solidFill>
                  <a:latin typeface="Arial" pitchFamily="34" charset="0"/>
                  <a:cs typeface="Arial" pitchFamily="34" charset="0"/>
                </a:rPr>
                <a:t>nd</a:t>
              </a:r>
              <a:r>
                <a:rPr lang="en-US" sz="1400" dirty="0" smtClean="0">
                  <a:solidFill>
                    <a:prstClr val="black"/>
                  </a:solidFill>
                  <a:latin typeface="Arial" pitchFamily="34" charset="0"/>
                  <a:cs typeface="Arial" pitchFamily="34" charset="0"/>
                </a:rPr>
                <a:t> Division, based at Fort Custer, SD, home to three active maneuver brigades, with the following status –1</a:t>
              </a:r>
              <a:r>
                <a:rPr lang="en-US" sz="1400" baseline="30000" dirty="0" smtClean="0">
                  <a:solidFill>
                    <a:prstClr val="black"/>
                  </a:solidFill>
                  <a:latin typeface="Arial" pitchFamily="34" charset="0"/>
                  <a:cs typeface="Arial" pitchFamily="34" charset="0"/>
                </a:rPr>
                <a:t>st</a:t>
              </a:r>
              <a:r>
                <a:rPr lang="en-US" sz="1400" dirty="0" smtClean="0">
                  <a:solidFill>
                    <a:prstClr val="black"/>
                  </a:solidFill>
                  <a:latin typeface="Arial" pitchFamily="34" charset="0"/>
                  <a:cs typeface="Arial" pitchFamily="34" charset="0"/>
                </a:rPr>
                <a:t> Brigade is deployed to combat operations until July 2014.  5</a:t>
              </a:r>
              <a:r>
                <a:rPr lang="en-US" sz="1400" baseline="30000" dirty="0" smtClean="0">
                  <a:solidFill>
                    <a:prstClr val="black"/>
                  </a:solidFill>
                  <a:latin typeface="Arial" pitchFamily="34" charset="0"/>
                  <a:cs typeface="Arial" pitchFamily="34" charset="0"/>
                </a:rPr>
                <a:t>th</a:t>
              </a:r>
              <a:r>
                <a:rPr lang="en-US" sz="1400" dirty="0" smtClean="0">
                  <a:solidFill>
                    <a:prstClr val="black"/>
                  </a:solidFill>
                  <a:latin typeface="Arial" pitchFamily="34" charset="0"/>
                  <a:cs typeface="Arial" pitchFamily="34" charset="0"/>
                </a:rPr>
                <a:t> Stryker Brigade is at home station in ARFORGEN cycle Train Ready. 3</a:t>
              </a:r>
              <a:r>
                <a:rPr lang="en-US" sz="1400" baseline="30000" dirty="0" smtClean="0">
                  <a:solidFill>
                    <a:prstClr val="black"/>
                  </a:solidFill>
                  <a:latin typeface="Arial" pitchFamily="34" charset="0"/>
                  <a:cs typeface="Arial" pitchFamily="34" charset="0"/>
                </a:rPr>
                <a:t>rd</a:t>
              </a:r>
              <a:r>
                <a:rPr lang="en-US" sz="1400" dirty="0" smtClean="0">
                  <a:solidFill>
                    <a:prstClr val="black"/>
                  </a:solidFill>
                  <a:latin typeface="Arial" pitchFamily="34" charset="0"/>
                  <a:cs typeface="Arial" pitchFamily="34" charset="0"/>
                </a:rPr>
                <a:t> Armored Brigade redeploys from operations in Afghanistan in and enters RESET in January 2014.</a:t>
              </a:r>
            </a:p>
            <a:p>
              <a:pPr marL="342900" indent="-342900">
                <a:buFontTx/>
                <a:buAutoNum type="alphaLcPeriod"/>
              </a:pPr>
              <a:endParaRPr lang="en-US" sz="1400" dirty="0" smtClean="0">
                <a:solidFill>
                  <a:prstClr val="black"/>
                </a:solidFill>
                <a:latin typeface="Arial" pitchFamily="34" charset="0"/>
                <a:cs typeface="Arial" pitchFamily="34" charset="0"/>
              </a:endParaRPr>
            </a:p>
            <a:p>
              <a:pPr marL="342900" indent="-342900">
                <a:buFontTx/>
                <a:buAutoNum type="alphaLcPeriod"/>
              </a:pPr>
              <a:r>
                <a:rPr lang="en-US" sz="1400" dirty="0" smtClean="0">
                  <a:solidFill>
                    <a:prstClr val="black"/>
                  </a:solidFill>
                  <a:latin typeface="Arial" pitchFamily="34" charset="0"/>
                  <a:cs typeface="Arial" pitchFamily="34" charset="0"/>
                </a:rPr>
                <a:t>(U) Area of Operations:  Fort Custer has recently undergone major renovation in infrastructure; specifically, the main road networks, housing area and power facilities. Road construction and housing renovation has been completed, however, upgrades to the heavy range complex (Stryker, Tank and Bradley) are still underway.  Full operational capability expected in March 2014. The Mission Command Training Center (MCTC) is undergoing construction, and simulations will not be available – completed NLT February 2015.</a:t>
              </a:r>
              <a:endParaRPr lang="en-US" sz="1400" b="1" dirty="0" smtClean="0">
                <a:solidFill>
                  <a:prstClr val="black"/>
                </a:solidFill>
                <a:latin typeface="Arial" pitchFamily="34" charset="0"/>
                <a:cs typeface="Arial" pitchFamily="34" charset="0"/>
              </a:endParaRPr>
            </a:p>
          </p:txBody>
        </p:sp>
        <p:sp>
          <p:nvSpPr>
            <p:cNvPr id="6" name="Rectangle 5"/>
            <p:cNvSpPr/>
            <p:nvPr/>
          </p:nvSpPr>
          <p:spPr>
            <a:xfrm>
              <a:off x="5929860" y="1741944"/>
              <a:ext cx="3442740" cy="3046988"/>
            </a:xfrm>
            <a:prstGeom prst="rect">
              <a:avLst/>
            </a:prstGeom>
            <a:noFill/>
            <a:ln>
              <a:noFill/>
            </a:ln>
          </p:spPr>
          <p:txBody>
            <a:bodyPr wrap="square">
              <a:spAutoFit/>
            </a:bodyPr>
            <a:lstStyle/>
            <a:p>
              <a:pPr marL="58738" lvl="1" fontAlgn="base">
                <a:spcBef>
                  <a:spcPct val="0"/>
                </a:spcBef>
                <a:spcAft>
                  <a:spcPct val="0"/>
                </a:spcAft>
              </a:pPr>
              <a:endParaRPr lang="en-US" sz="2400" b="1" dirty="0">
                <a:solidFill>
                  <a:srgbClr val="0000FF"/>
                </a:solidFill>
                <a:latin typeface="Arial" pitchFamily="34" charset="0"/>
                <a:cs typeface="Arial" pitchFamily="34" charset="0"/>
              </a:endParaRPr>
            </a:p>
            <a:p>
              <a:pPr marL="119063" lvl="1" indent="-60325" fontAlgn="base">
                <a:spcBef>
                  <a:spcPct val="0"/>
                </a:spcBef>
                <a:spcAft>
                  <a:spcPct val="0"/>
                </a:spcAft>
              </a:pPr>
              <a:r>
                <a:rPr lang="en-US" sz="2400" b="1" u="sng" dirty="0" smtClean="0">
                  <a:solidFill>
                    <a:srgbClr val="0000FF"/>
                  </a:solidFill>
                  <a:latin typeface="Arial" pitchFamily="34" charset="0"/>
                  <a:cs typeface="Arial" pitchFamily="34" charset="0"/>
                </a:rPr>
                <a:t>EXAMPLE</a:t>
              </a:r>
            </a:p>
            <a:p>
              <a:pPr marL="119063" lvl="1" indent="-60325" fontAlgn="base">
                <a:spcBef>
                  <a:spcPct val="0"/>
                </a:spcBef>
                <a:spcAft>
                  <a:spcPct val="0"/>
                </a:spcAft>
              </a:pPr>
              <a:r>
                <a:rPr lang="en-US" sz="2400" b="1" dirty="0" smtClean="0">
                  <a:solidFill>
                    <a:srgbClr val="0000FF"/>
                  </a:solidFill>
                  <a:latin typeface="Arial" pitchFamily="34" charset="0"/>
                  <a:cs typeface="Arial" pitchFamily="34" charset="0"/>
                </a:rPr>
                <a:t>Non-availability </a:t>
              </a:r>
              <a:r>
                <a:rPr lang="en-US" sz="2400" b="1" dirty="0">
                  <a:solidFill>
                    <a:srgbClr val="0000FF"/>
                  </a:solidFill>
                  <a:latin typeface="Arial" pitchFamily="34" charset="0"/>
                  <a:cs typeface="Arial" pitchFamily="34" charset="0"/>
                </a:rPr>
                <a:t>of </a:t>
              </a:r>
              <a:r>
                <a:rPr lang="en-US" sz="2400" b="1" dirty="0" smtClean="0">
                  <a:solidFill>
                    <a:srgbClr val="0000FF"/>
                  </a:solidFill>
                  <a:latin typeface="Arial" pitchFamily="34" charset="0"/>
                  <a:cs typeface="Arial" pitchFamily="34" charset="0"/>
                </a:rPr>
                <a:t>training sites </a:t>
              </a:r>
              <a:r>
                <a:rPr lang="en-US" sz="2400" b="1" dirty="0">
                  <a:solidFill>
                    <a:srgbClr val="0000FF"/>
                  </a:solidFill>
                  <a:latin typeface="Arial" pitchFamily="34" charset="0"/>
                  <a:cs typeface="Arial" pitchFamily="34" charset="0"/>
                </a:rPr>
                <a:t>may impact the time available to train certain KCTs/ supporting </a:t>
              </a:r>
              <a:r>
                <a:rPr lang="en-US" sz="2400" b="1" dirty="0" smtClean="0">
                  <a:solidFill>
                    <a:srgbClr val="0000FF"/>
                  </a:solidFill>
                  <a:latin typeface="Arial" pitchFamily="34" charset="0"/>
                  <a:cs typeface="Arial" pitchFamily="34" charset="0"/>
                </a:rPr>
                <a:t>tasks</a:t>
              </a:r>
              <a:endParaRPr lang="en-US" sz="2400" b="1" u="sng" dirty="0">
                <a:solidFill>
                  <a:srgbClr val="0000FF"/>
                </a:solidFill>
                <a:latin typeface="Arial" pitchFamily="34" charset="0"/>
                <a:cs typeface="Arial" pitchFamily="34" charset="0"/>
              </a:endParaRPr>
            </a:p>
          </p:txBody>
        </p:sp>
        <p:sp>
          <p:nvSpPr>
            <p:cNvPr id="7" name="Rectangle 6"/>
            <p:cNvSpPr/>
            <p:nvPr/>
          </p:nvSpPr>
          <p:spPr>
            <a:xfrm>
              <a:off x="555172" y="4130040"/>
              <a:ext cx="4953000" cy="609600"/>
            </a:xfrm>
            <a:prstGeom prst="rect">
              <a:avLst/>
            </a:prstGeom>
            <a:solidFill>
              <a:srgbClr val="FFFF0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cxnSp>
          <p:nvCxnSpPr>
            <p:cNvPr id="12" name="Straight Arrow Connector 11"/>
            <p:cNvCxnSpPr/>
            <p:nvPr/>
          </p:nvCxnSpPr>
          <p:spPr>
            <a:xfrm flipV="1">
              <a:off x="5029200" y="2286000"/>
              <a:ext cx="990600" cy="1933074"/>
            </a:xfrm>
            <a:prstGeom prst="straightConnector1">
              <a:avLst/>
            </a:prstGeom>
            <a:ln w="3810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669"/>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3" name="TextBox 2"/>
          <p:cNvSpPr txBox="1"/>
          <p:nvPr/>
        </p:nvSpPr>
        <p:spPr>
          <a:xfrm>
            <a:off x="1219200" y="762000"/>
            <a:ext cx="6623929" cy="3785652"/>
          </a:xfrm>
          <a:prstGeom prst="rect">
            <a:avLst/>
          </a:prstGeom>
          <a:noFill/>
        </p:spPr>
        <p:txBody>
          <a:bodyPr wrap="none" rtlCol="0">
            <a:spAutoFit/>
          </a:bodyPr>
          <a:lstStyle/>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rgbClr val="0000FF"/>
                </a:solidFill>
                <a:latin typeface="Arial" pitchFamily="34" charset="0"/>
                <a:cs typeface="Arial" pitchFamily="34" charset="0"/>
              </a:rPr>
              <a:t>Unit restated mission </a:t>
            </a:r>
            <a:r>
              <a:rPr lang="en-US" sz="2000" dirty="0" smtClean="0">
                <a:solidFill>
                  <a:srgbClr val="0000FF"/>
                </a:solidFill>
                <a:latin typeface="Arial" pitchFamily="34" charset="0"/>
                <a:cs typeface="Arial" pitchFamily="34" charset="0"/>
              </a:rPr>
              <a:t>(using CDRs’ Dialogue)</a:t>
            </a:r>
            <a:endParaRPr lang="en-US" sz="2400" dirty="0" smtClean="0">
              <a:solidFill>
                <a:srgbClr val="0000FF"/>
              </a:solidFill>
              <a:latin typeface="Arial" pitchFamily="34" charset="0"/>
              <a:cs typeface="Arial" pitchFamily="34" charset="0"/>
            </a:endParaRPr>
          </a:p>
          <a:p>
            <a:pPr lvl="1">
              <a:buFont typeface="Arial" pitchFamily="34" charset="0"/>
              <a:buChar char="•"/>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648200" y="528935"/>
            <a:ext cx="4191000" cy="461665"/>
          </a:xfrm>
          <a:prstGeom prst="rect">
            <a:avLst/>
          </a:prstGeom>
          <a:noFill/>
          <a:ln>
            <a:noFill/>
          </a:ln>
        </p:spPr>
        <p:txBody>
          <a:bodyPr wrap="square" rtlCol="0">
            <a:spAutoFit/>
          </a:bodyPr>
          <a:lstStyle/>
          <a:p>
            <a:pPr algn="ctr" fontAlgn="base">
              <a:spcBef>
                <a:spcPct val="0"/>
              </a:spcBef>
              <a:spcAft>
                <a:spcPct val="0"/>
              </a:spcAft>
            </a:pPr>
            <a:r>
              <a:rPr lang="en-US" sz="2400" b="1" dirty="0" smtClean="0">
                <a:solidFill>
                  <a:srgbClr val="0000FF"/>
                </a:solidFill>
                <a:latin typeface="Arial" pitchFamily="34" charset="0"/>
                <a:cs typeface="Arial" pitchFamily="34" charset="0"/>
              </a:rPr>
              <a:t>Commanders’ </a:t>
            </a:r>
            <a:r>
              <a:rPr lang="en-US" sz="2400" b="1" dirty="0">
                <a:solidFill>
                  <a:srgbClr val="0000FF"/>
                </a:solidFill>
                <a:latin typeface="Arial" pitchFamily="34" charset="0"/>
                <a:cs typeface="Arial" pitchFamily="34" charset="0"/>
              </a:rPr>
              <a:t>Dialogue</a:t>
            </a:r>
          </a:p>
        </p:txBody>
      </p:sp>
      <p:graphicFrame>
        <p:nvGraphicFramePr>
          <p:cNvPr id="5" name="Table 4"/>
          <p:cNvGraphicFramePr>
            <a:graphicFrameLocks noGrp="1"/>
          </p:cNvGraphicFramePr>
          <p:nvPr/>
        </p:nvGraphicFramePr>
        <p:xfrm>
          <a:off x="4419600" y="1024117"/>
          <a:ext cx="4571999" cy="950979"/>
        </p:xfrm>
        <a:graphic>
          <a:graphicData uri="http://schemas.openxmlformats.org/drawingml/2006/table">
            <a:tbl>
              <a:tblPr/>
              <a:tblGrid>
                <a:gridCol w="2428874"/>
                <a:gridCol w="857250"/>
                <a:gridCol w="642937"/>
                <a:gridCol w="642938"/>
              </a:tblGrid>
              <a:tr h="312909">
                <a:tc gridSpan="2">
                  <a:txBody>
                    <a:bodyPr/>
                    <a:lstStyle/>
                    <a:p>
                      <a:pPr algn="ctr" fontAlgn="ctr"/>
                      <a:r>
                        <a:rPr lang="en-US" sz="1100" b="1" i="0" u="none" strike="noStrike" dirty="0" smtClean="0">
                          <a:solidFill>
                            <a:srgbClr val="FF0000"/>
                          </a:solidFill>
                          <a:latin typeface="Arial"/>
                        </a:rPr>
                        <a:t>A CO KCT</a:t>
                      </a:r>
                      <a:endParaRPr lang="en-US" sz="1100" b="1" i="0" u="none" strike="noStrike" dirty="0">
                        <a:solidFill>
                          <a:srgbClr val="FF0000"/>
                        </a:solidFill>
                        <a:latin typeface="Arial"/>
                      </a:endParaRPr>
                    </a:p>
                  </a:txBody>
                  <a:tcPr marL="5694" marR="5694" marT="569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rowSpan="2">
                  <a:txBody>
                    <a:bodyPr/>
                    <a:lstStyle/>
                    <a:p>
                      <a:pPr algn="ctr" fontAlgn="b"/>
                      <a:r>
                        <a:rPr lang="en-US" sz="800" b="1" i="0" u="none" strike="noStrike" dirty="0">
                          <a:solidFill>
                            <a:srgbClr val="000000"/>
                          </a:solidFill>
                          <a:latin typeface="Arial"/>
                        </a:rPr>
                        <a:t>Current Assessment</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b"/>
                      <a:r>
                        <a:rPr lang="en-US" sz="800" b="1" i="0" u="none" strike="noStrike" dirty="0">
                          <a:solidFill>
                            <a:srgbClr val="000000"/>
                          </a:solidFill>
                          <a:latin typeface="Arial"/>
                        </a:rPr>
                        <a:t>Projected Assessment</a:t>
                      </a:r>
                    </a:p>
                  </a:txBody>
                  <a:tcPr marL="5694" marR="5694" marT="56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ctr" fontAlgn="ctr"/>
                      <a:r>
                        <a:rPr lang="en-US" sz="800" b="1" i="0" u="none" strike="noStrike" dirty="0">
                          <a:solidFill>
                            <a:srgbClr val="000000"/>
                          </a:solidFill>
                          <a:latin typeface="Arial"/>
                        </a:rPr>
                        <a:t>Task Name</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800" b="1" i="0" u="none" strike="noStrike" dirty="0">
                          <a:solidFill>
                            <a:srgbClr val="000000"/>
                          </a:solidFill>
                          <a:latin typeface="Arial"/>
                        </a:rPr>
                        <a:t>Number</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endParaRPr lang="en-US"/>
                    </a:p>
                  </a:txBody>
                  <a:tcPr/>
                </a:tc>
              </a:tr>
              <a:tr h="108297">
                <a:tc>
                  <a:txBody>
                    <a:bodyPr/>
                    <a:lstStyle/>
                    <a:p>
                      <a:pPr algn="l"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Area Security (Platoon – Company)</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07-2-1324</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an Attack (Platoon - Company) </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07-2-9001</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l"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Conduct a Defense (Platoon - Company) </a:t>
                      </a:r>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kumimoji="0" lang="en-US" sz="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07-2-9003</a:t>
                      </a:r>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P</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smtClean="0">
                          <a:solidFill>
                            <a:srgbClr val="000000"/>
                          </a:solidFill>
                          <a:latin typeface="Arial"/>
                        </a:rPr>
                        <a:t>U</a:t>
                      </a:r>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08297">
                <a:tc>
                  <a:txBody>
                    <a:bodyPr/>
                    <a:lstStyle/>
                    <a:p>
                      <a:pPr algn="l" fontAlgn="b"/>
                      <a:endParaRPr lang="en-US" sz="800" b="1" i="0" u="none" strike="noStrike" dirty="0">
                        <a:solidFill>
                          <a:srgbClr val="000000"/>
                        </a:solidFill>
                        <a:latin typeface="Arial" pitchFamily="34" charset="0"/>
                        <a:cs typeface="Arial" pitchFamily="34" charset="0"/>
                      </a:endParaRPr>
                    </a:p>
                  </a:txBody>
                  <a:tcPr marL="5694" marR="5694" marT="5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endParaRPr lang="en-US" sz="800" b="1" i="0" u="none" strike="noStrike" dirty="0">
                        <a:solidFill>
                          <a:srgbClr val="000000"/>
                        </a:solidFill>
                        <a:latin typeface="Arial" pitchFamily="34" charset="0"/>
                        <a:cs typeface="Arial" pitchFamily="34" charset="0"/>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endParaRPr lang="en-US" sz="800" b="1" i="0" u="none" strike="noStrike" dirty="0">
                        <a:solidFill>
                          <a:srgbClr val="000000"/>
                        </a:solidFill>
                        <a:latin typeface="Arial"/>
                      </a:endParaRPr>
                    </a:p>
                  </a:txBody>
                  <a:tcPr marL="5694" marR="5694" marT="5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pSp>
        <p:nvGrpSpPr>
          <p:cNvPr id="2" name="Group 28"/>
          <p:cNvGrpSpPr/>
          <p:nvPr/>
        </p:nvGrpSpPr>
        <p:grpSpPr>
          <a:xfrm>
            <a:off x="4419600" y="1938517"/>
            <a:ext cx="4572000" cy="4843283"/>
            <a:chOff x="4419600" y="1752600"/>
            <a:chExt cx="4572000" cy="4843283"/>
          </a:xfrm>
        </p:grpSpPr>
        <p:sp>
          <p:nvSpPr>
            <p:cNvPr id="6" name="Rectangle 1"/>
            <p:cNvSpPr>
              <a:spLocks noChangeArrowheads="1"/>
            </p:cNvSpPr>
            <p:nvPr/>
          </p:nvSpPr>
          <p:spPr bwMode="auto">
            <a:xfrm>
              <a:off x="4419600" y="1752600"/>
              <a:ext cx="4572000" cy="1231106"/>
            </a:xfrm>
            <a:prstGeom prst="rect">
              <a:avLst/>
            </a:prstGeom>
            <a:solidFill>
              <a:schemeClr val="bg1">
                <a:lumMod val="85000"/>
              </a:schemeClr>
            </a:solidFill>
            <a:ln w="9525">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indent="109538" fontAlgn="base">
                <a:spcBef>
                  <a:spcPct val="0"/>
                </a:spcBef>
                <a:spcAft>
                  <a:spcPct val="0"/>
                </a:spcAft>
              </a:pPr>
              <a:r>
                <a:rPr lang="en-US" sz="1400" b="1" dirty="0">
                  <a:solidFill>
                    <a:srgbClr val="FF0000"/>
                  </a:solidFill>
                  <a:latin typeface="Arial" pitchFamily="34" charset="0"/>
                  <a:ea typeface="Calibri" pitchFamily="34" charset="0"/>
                  <a:cs typeface="Arial" pitchFamily="34" charset="0"/>
                </a:rPr>
                <a:t>Planning Horizon:</a:t>
              </a:r>
              <a:endParaRPr lang="en-US" sz="1400" b="1" dirty="0">
                <a:solidFill>
                  <a:srgbClr val="FF0000"/>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a. Planning: UTP OPORD issued NLT 1 DEC 13; Co UTP </a:t>
              </a: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NLT 10 DEC 13.</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b. ARFORGEN (Planning horizon): Cycle begin dates: </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RESET – 1 JAN 14 </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TRAIN READY – 1 APR 14</a:t>
              </a:r>
              <a:endParaRPr lang="en-US" sz="1000" b="1" dirty="0">
                <a:solidFill>
                  <a:prstClr val="black"/>
                </a:solidFill>
                <a:latin typeface="Arial" pitchFamily="34" charset="0"/>
                <a:cs typeface="Arial" pitchFamily="34" charset="0"/>
              </a:endParaRPr>
            </a:p>
            <a:p>
              <a:pPr indent="109538" eaLnBrk="0" fontAlgn="base" hangingPunct="0">
                <a:spcBef>
                  <a:spcPct val="0"/>
                </a:spcBef>
                <a:spcAft>
                  <a:spcPct val="0"/>
                </a:spcAft>
              </a:pPr>
              <a:r>
                <a:rPr lang="en-US" sz="1000" b="1" dirty="0">
                  <a:solidFill>
                    <a:prstClr val="black"/>
                  </a:solidFill>
                  <a:latin typeface="Arial" pitchFamily="34" charset="0"/>
                  <a:ea typeface="Calibri" pitchFamily="34" charset="0"/>
                  <a:cs typeface="Arial" pitchFamily="34" charset="0"/>
                </a:rPr>
                <a:t>      Available – 1 JAN 15</a:t>
              </a:r>
              <a:endParaRPr lang="en-US" sz="1000" b="1" dirty="0">
                <a:solidFill>
                  <a:prstClr val="black"/>
                </a:solidFill>
                <a:latin typeface="Arial" pitchFamily="34" charset="0"/>
                <a:cs typeface="Arial" pitchFamily="34" charset="0"/>
              </a:endParaRPr>
            </a:p>
          </p:txBody>
        </p:sp>
        <p:sp>
          <p:nvSpPr>
            <p:cNvPr id="7" name="Rectangle 6"/>
            <p:cNvSpPr/>
            <p:nvPr/>
          </p:nvSpPr>
          <p:spPr>
            <a:xfrm>
              <a:off x="4419600" y="2926377"/>
              <a:ext cx="4572000" cy="1384995"/>
            </a:xfrm>
            <a:prstGeom prst="rect">
              <a:avLst/>
            </a:prstGeom>
            <a:solidFill>
              <a:schemeClr val="bg1">
                <a:lumMod val="85000"/>
              </a:schemeClr>
            </a:solidFill>
            <a:ln>
              <a:solidFill>
                <a:srgbClr val="0000FF"/>
              </a:solidFill>
            </a:ln>
          </p:spPr>
          <p:txBody>
            <a:bodyPr wrap="square">
              <a:spAutoFit/>
            </a:bodyPr>
            <a:lstStyle/>
            <a:p>
              <a:pPr marL="109538" lvl="1" fontAlgn="base">
                <a:spcBef>
                  <a:spcPct val="0"/>
                </a:spcBef>
                <a:spcAft>
                  <a:spcPct val="0"/>
                </a:spcAft>
              </a:pPr>
              <a:r>
                <a:rPr lang="en-US" sz="1400" b="1" dirty="0">
                  <a:solidFill>
                    <a:srgbClr val="FF0000"/>
                  </a:solidFill>
                  <a:latin typeface="Arial" pitchFamily="34" charset="0"/>
                  <a:cs typeface="Arial" pitchFamily="34" charset="0"/>
                </a:rPr>
                <a:t>Risks:</a:t>
              </a:r>
            </a:p>
            <a:p>
              <a:pPr marL="109538" lvl="1" fontAlgn="base">
                <a:spcBef>
                  <a:spcPct val="0"/>
                </a:spcBef>
                <a:spcAft>
                  <a:spcPct val="0"/>
                </a:spcAft>
              </a:pPr>
              <a:r>
                <a:rPr lang="en-US" sz="1000" b="1" dirty="0">
                  <a:solidFill>
                    <a:prstClr val="black"/>
                  </a:solidFill>
                  <a:latin typeface="Arial" pitchFamily="34" charset="0"/>
                  <a:cs typeface="Arial" pitchFamily="34" charset="0"/>
                </a:rPr>
                <a:t>Risks involved with insufficient training time or resources necessary to achieve task proficiency:</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Availability of MPRC may reduce time available to train </a:t>
              </a:r>
              <a:endParaRPr lang="en-US" sz="1000" b="1" u="sng" dirty="0">
                <a:solidFill>
                  <a:prstClr val="black"/>
                </a:solidFill>
                <a:latin typeface="Arial" pitchFamily="34" charset="0"/>
                <a:cs typeface="Arial" pitchFamily="34" charset="0"/>
              </a:endParaRPr>
            </a:p>
            <a:p>
              <a:pPr marL="109538" lvl="1" fontAlgn="base">
                <a:spcBef>
                  <a:spcPct val="0"/>
                </a:spcBef>
                <a:spcAft>
                  <a:spcPct val="0"/>
                </a:spcAft>
              </a:pPr>
              <a:r>
                <a:rPr lang="en-US" sz="1000" b="1" dirty="0">
                  <a:solidFill>
                    <a:prstClr val="black"/>
                  </a:solidFill>
                  <a:latin typeface="Arial" pitchFamily="34" charset="0"/>
                  <a:cs typeface="Arial" pitchFamily="34" charset="0"/>
                </a:rPr>
                <a:t>Experience Based Risk Considerations:</a:t>
              </a:r>
              <a:endParaRPr lang="en-US" sz="1000" b="1" u="sng" dirty="0">
                <a:solidFill>
                  <a:prstClr val="black"/>
                </a:solidFill>
                <a:latin typeface="Arial" pitchFamily="34" charset="0"/>
                <a:cs typeface="Arial" pitchFamily="34" charset="0"/>
              </a:endParaRP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Sufficient time due to lack of experience in attack and defend tasks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De-synchronization of NET and NEF </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Personnel turmoil</a:t>
              </a:r>
            </a:p>
          </p:txBody>
        </p:sp>
        <p:sp>
          <p:nvSpPr>
            <p:cNvPr id="8" name="Rectangle 7"/>
            <p:cNvSpPr/>
            <p:nvPr/>
          </p:nvSpPr>
          <p:spPr>
            <a:xfrm>
              <a:off x="4419600" y="4297977"/>
              <a:ext cx="4572000" cy="1077218"/>
            </a:xfrm>
            <a:prstGeom prst="rect">
              <a:avLst/>
            </a:prstGeom>
            <a:solidFill>
              <a:schemeClr val="bg1">
                <a:lumMod val="85000"/>
              </a:schemeClr>
            </a:solidFill>
            <a:ln>
              <a:solidFill>
                <a:srgbClr val="0000FF"/>
              </a:solidFill>
            </a:ln>
          </p:spPr>
          <p:txBody>
            <a:bodyPr wrap="square">
              <a:spAutoFit/>
            </a:bodyPr>
            <a:lstStyle/>
            <a:p>
              <a:pPr marL="109538" lvl="1" fontAlgn="base">
                <a:spcBef>
                  <a:spcPct val="0"/>
                </a:spcBef>
                <a:spcAft>
                  <a:spcPct val="0"/>
                </a:spcAft>
              </a:pPr>
              <a:r>
                <a:rPr lang="en-US" sz="1400" b="1" dirty="0">
                  <a:solidFill>
                    <a:srgbClr val="FF0000"/>
                  </a:solidFill>
                  <a:latin typeface="Arial" pitchFamily="34" charset="0"/>
                  <a:cs typeface="Arial" pitchFamily="34" charset="0"/>
                </a:rPr>
                <a:t>Training Environment</a:t>
              </a:r>
              <a:r>
                <a:rPr lang="en-US" sz="1100" b="1" dirty="0">
                  <a:solidFill>
                    <a:srgbClr val="FF0000"/>
                  </a:solidFill>
                  <a:latin typeface="Arial" pitchFamily="34" charset="0"/>
                  <a:cs typeface="Arial" pitchFamily="34" charset="0"/>
                </a:rPr>
                <a:t> </a:t>
              </a:r>
              <a:r>
                <a:rPr lang="en-US" sz="1000" b="1" dirty="0">
                  <a:solidFill>
                    <a:prstClr val="black"/>
                  </a:solidFill>
                  <a:latin typeface="Arial" pitchFamily="34" charset="0"/>
                  <a:cs typeface="Arial" pitchFamily="34" charset="0"/>
                </a:rPr>
                <a:t>to replicate the Operational Environment.</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Replicate DATE Scenarios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Utilize Role Players</a:t>
              </a:r>
            </a:p>
            <a:p>
              <a:pPr marL="109538" lvl="1"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Utilize Live, Virtual, Constructive and Gaming (L,V,C,G) environments to maximize training</a:t>
              </a:r>
              <a:endParaRPr lang="en-US" sz="1000" dirty="0">
                <a:solidFill>
                  <a:prstClr val="black"/>
                </a:solidFill>
                <a:latin typeface="Arial" pitchFamily="34" charset="0"/>
                <a:cs typeface="Arial" pitchFamily="34" charset="0"/>
              </a:endParaRPr>
            </a:p>
          </p:txBody>
        </p:sp>
        <p:sp>
          <p:nvSpPr>
            <p:cNvPr id="9" name="Rectangle 8"/>
            <p:cNvSpPr/>
            <p:nvPr/>
          </p:nvSpPr>
          <p:spPr>
            <a:xfrm>
              <a:off x="4419600" y="5364777"/>
              <a:ext cx="4572000" cy="1231106"/>
            </a:xfrm>
            <a:prstGeom prst="rect">
              <a:avLst/>
            </a:prstGeom>
            <a:solidFill>
              <a:schemeClr val="bg1">
                <a:lumMod val="85000"/>
              </a:schemeClr>
            </a:solidFill>
            <a:ln>
              <a:solidFill>
                <a:srgbClr val="0000FF"/>
              </a:solidFill>
            </a:ln>
          </p:spPr>
          <p:txBody>
            <a:bodyPr wrap="square">
              <a:spAutoFit/>
            </a:bodyPr>
            <a:lstStyle/>
            <a:p>
              <a:pPr marL="109538" fontAlgn="base">
                <a:spcBef>
                  <a:spcPct val="0"/>
                </a:spcBef>
                <a:spcAft>
                  <a:spcPct val="0"/>
                </a:spcAft>
              </a:pPr>
              <a:r>
                <a:rPr lang="en-US" sz="1400" b="1" dirty="0">
                  <a:solidFill>
                    <a:srgbClr val="FF0000"/>
                  </a:solidFill>
                  <a:latin typeface="Arial" pitchFamily="34" charset="0"/>
                  <a:cs typeface="Arial" pitchFamily="34" charset="0"/>
                </a:rPr>
                <a:t>Unique resources </a:t>
              </a:r>
              <a:r>
                <a:rPr lang="en-US" sz="1000" b="1" dirty="0">
                  <a:solidFill>
                    <a:prstClr val="black"/>
                  </a:solidFill>
                  <a:latin typeface="Arial" pitchFamily="34" charset="0"/>
                  <a:cs typeface="Arial" pitchFamily="34" charset="0"/>
                </a:rPr>
                <a:t>necessary to train to achieve task proficiency:</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MPRC</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Role players</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DATE train the trainer instructors</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MOUT Site </a:t>
              </a:r>
            </a:p>
            <a:p>
              <a:pPr marL="109538" fontAlgn="base">
                <a:spcBef>
                  <a:spcPct val="0"/>
                </a:spcBef>
                <a:spcAft>
                  <a:spcPct val="0"/>
                </a:spcAft>
                <a:buFont typeface="Arial" pitchFamily="34" charset="0"/>
                <a:buChar char="•"/>
              </a:pPr>
              <a:r>
                <a:rPr lang="en-US" sz="1000" b="1" dirty="0">
                  <a:solidFill>
                    <a:prstClr val="black"/>
                  </a:solidFill>
                  <a:latin typeface="Arial" pitchFamily="34" charset="0"/>
                  <a:cs typeface="Arial" pitchFamily="34" charset="0"/>
                </a:rPr>
                <a:t>  Rail Spur – Rail Operations Training</a:t>
              </a:r>
            </a:p>
          </p:txBody>
        </p:sp>
      </p:grpSp>
      <p:sp>
        <p:nvSpPr>
          <p:cNvPr id="11" name="TextBox 10"/>
          <p:cNvSpPr txBox="1"/>
          <p:nvPr/>
        </p:nvSpPr>
        <p:spPr>
          <a:xfrm>
            <a:off x="838200" y="76200"/>
            <a:ext cx="75438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grpSp>
        <p:nvGrpSpPr>
          <p:cNvPr id="3" name="Group 21"/>
          <p:cNvGrpSpPr/>
          <p:nvPr/>
        </p:nvGrpSpPr>
        <p:grpSpPr>
          <a:xfrm>
            <a:off x="-76200" y="4572000"/>
            <a:ext cx="4572000" cy="1295400"/>
            <a:chOff x="0" y="5105400"/>
            <a:chExt cx="4572000" cy="1295400"/>
          </a:xfrm>
        </p:grpSpPr>
        <p:sp>
          <p:nvSpPr>
            <p:cNvPr id="17" name="Right Arrow 16"/>
            <p:cNvSpPr/>
            <p:nvPr/>
          </p:nvSpPr>
          <p:spPr>
            <a:xfrm rot="10800000">
              <a:off x="3429000" y="5638800"/>
              <a:ext cx="1066800" cy="762000"/>
            </a:xfrm>
            <a:prstGeom prst="rightArrow">
              <a:avLst/>
            </a:prstGeom>
            <a:solidFill>
              <a:schemeClr val="bg1">
                <a:lumMod val="8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sp>
          <p:nvSpPr>
            <p:cNvPr id="18" name="Rectangle 17"/>
            <p:cNvSpPr/>
            <p:nvPr/>
          </p:nvSpPr>
          <p:spPr>
            <a:xfrm>
              <a:off x="0" y="5105400"/>
              <a:ext cx="4572000" cy="1200329"/>
            </a:xfrm>
            <a:prstGeom prst="rect">
              <a:avLst/>
            </a:prstGeom>
          </p:spPr>
          <p:txBody>
            <a:bodyPr>
              <a:spAutoFit/>
            </a:bodyPr>
            <a:lstStyle/>
            <a:p>
              <a:pPr lvl="1">
                <a:buFont typeface="Wingdings" pitchFamily="2" charset="2"/>
                <a:buChar char="Ø"/>
              </a:pPr>
              <a:endParaRPr lang="en-US" sz="2400"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rgbClr val="0000FF"/>
                  </a:solidFill>
                  <a:latin typeface="Arial" pitchFamily="34" charset="0"/>
                  <a:cs typeface="Arial" pitchFamily="34" charset="0"/>
                </a:rPr>
                <a:t>Unit restated mission</a:t>
              </a:r>
            </a:p>
            <a:p>
              <a:pPr lvl="1"/>
              <a:r>
                <a:rPr lang="en-US" sz="2400" dirty="0" smtClean="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rPr>
                <a:t>(using CDR’s Dialogue)</a:t>
              </a:r>
              <a:endParaRPr lang="en-US" sz="2400" dirty="0" smtClean="0">
                <a:solidFill>
                  <a:srgbClr val="0000FF"/>
                </a:solidFill>
                <a:latin typeface="Arial" pitchFamily="34" charset="0"/>
                <a:cs typeface="Arial" pitchFamily="34" charset="0"/>
              </a:endParaRPr>
            </a:p>
          </p:txBody>
        </p:sp>
      </p:grpSp>
      <p:grpSp>
        <p:nvGrpSpPr>
          <p:cNvPr id="4" name="Group 27"/>
          <p:cNvGrpSpPr/>
          <p:nvPr/>
        </p:nvGrpSpPr>
        <p:grpSpPr>
          <a:xfrm>
            <a:off x="0" y="985659"/>
            <a:ext cx="4419600" cy="3970318"/>
            <a:chOff x="0" y="985659"/>
            <a:chExt cx="4419600" cy="3970318"/>
          </a:xfrm>
        </p:grpSpPr>
        <p:grpSp>
          <p:nvGrpSpPr>
            <p:cNvPr id="10" name="Group 19"/>
            <p:cNvGrpSpPr/>
            <p:nvPr/>
          </p:nvGrpSpPr>
          <p:grpSpPr>
            <a:xfrm>
              <a:off x="0" y="985659"/>
              <a:ext cx="4419600" cy="3970318"/>
              <a:chOff x="152400" y="-2062341"/>
              <a:chExt cx="4419600" cy="3970318"/>
            </a:xfrm>
          </p:grpSpPr>
          <p:sp>
            <p:nvSpPr>
              <p:cNvPr id="12" name="TextBox 11"/>
              <p:cNvSpPr txBox="1"/>
              <p:nvPr/>
            </p:nvSpPr>
            <p:spPr>
              <a:xfrm>
                <a:off x="152400" y="-2062341"/>
                <a:ext cx="4191000" cy="3970318"/>
              </a:xfrm>
              <a:prstGeom prst="rect">
                <a:avLst/>
              </a:prstGeom>
              <a:noFill/>
            </p:spPr>
            <p:txBody>
              <a:bodyPr wrap="square" rtlCol="0">
                <a:spAutoFit/>
              </a:bodyPr>
              <a:lstStyle/>
              <a:p>
                <a:pPr lvl="1"/>
                <a:r>
                  <a:rPr lang="en-US" sz="2000" b="1" u="sng" dirty="0" smtClean="0">
                    <a:latin typeface="Arial" pitchFamily="34" charset="0"/>
                    <a:cs typeface="Arial" pitchFamily="34" charset="0"/>
                  </a:rPr>
                  <a:t>Step 3 Make a Tentative Plan</a:t>
                </a:r>
              </a:p>
              <a:p>
                <a:pPr lvl="1"/>
                <a:endParaRPr lang="en-US" sz="2000" b="1" u="sng" dirty="0" smtClean="0">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Assess the KCTs </a:t>
                </a:r>
                <a:r>
                  <a:rPr lang="en-US" sz="2000" i="1" dirty="0" smtClean="0">
                    <a:solidFill>
                      <a:schemeClr val="bg1">
                        <a:lumMod val="50000"/>
                      </a:schemeClr>
                    </a:solidFill>
                    <a:latin typeface="Arial" pitchFamily="34" charset="0"/>
                    <a:cs typeface="Arial" pitchFamily="34" charset="0"/>
                  </a:rPr>
                  <a:t>(Analyze BN WARNORD)</a:t>
                </a:r>
                <a:endParaRPr lang="en-US" sz="2400" i="1" dirty="0" smtClean="0">
                  <a:solidFill>
                    <a:schemeClr val="bg1">
                      <a:lumMod val="50000"/>
                    </a:schemeClr>
                  </a:solidFill>
                  <a:latin typeface="Arial" pitchFamily="34" charset="0"/>
                  <a:cs typeface="Arial" pitchFamily="34" charset="0"/>
                </a:endParaRP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bg1">
                        <a:lumMod val="50000"/>
                      </a:schemeClr>
                    </a:solidFill>
                    <a:latin typeface="Arial" pitchFamily="34" charset="0"/>
                    <a:cs typeface="Arial" pitchFamily="34" charset="0"/>
                  </a:rPr>
                  <a:t>Identify training risks</a:t>
                </a:r>
              </a:p>
            </p:txBody>
          </p:sp>
          <p:sp>
            <p:nvSpPr>
              <p:cNvPr id="19" name="Right Arrow 18"/>
              <p:cNvSpPr/>
              <p:nvPr/>
            </p:nvSpPr>
            <p:spPr>
              <a:xfrm>
                <a:off x="4267200" y="0"/>
                <a:ext cx="304800" cy="381000"/>
              </a:xfrm>
              <a:prstGeom prst="rightArrow">
                <a:avLst/>
              </a:prstGeom>
              <a:solidFill>
                <a:schemeClr val="bg1">
                  <a:lumMod val="8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Arial" pitchFamily="34" charset="0"/>
                  <a:cs typeface="Arial" pitchFamily="34" charset="0"/>
                </a:endParaRPr>
              </a:p>
            </p:txBody>
          </p:sp>
        </p:grpSp>
        <p:cxnSp>
          <p:nvCxnSpPr>
            <p:cNvPr id="23" name="Straight Connector 22"/>
            <p:cNvCxnSpPr/>
            <p:nvPr/>
          </p:nvCxnSpPr>
          <p:spPr>
            <a:xfrm>
              <a:off x="4114800" y="1828800"/>
              <a:ext cx="0" cy="2895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57600" y="4724400"/>
              <a:ext cx="457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38600" y="1828800"/>
              <a:ext cx="76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304800" y="5874603"/>
            <a:ext cx="3962400" cy="830997"/>
          </a:xfrm>
          <a:prstGeom prst="rect">
            <a:avLst/>
          </a:prstGeom>
          <a:solidFill>
            <a:srgbClr val="FFFF00"/>
          </a:solidFill>
          <a:effectLst>
            <a:innerShdw blurRad="63500" dist="50800" dir="8100000">
              <a:prstClr val="black">
                <a:alpha val="50000"/>
              </a:prstClr>
            </a:innerShdw>
          </a:effectLst>
        </p:spPr>
        <p:txBody>
          <a:bodyPr wrap="square">
            <a:spAutoFit/>
          </a:bodyPr>
          <a:lstStyle/>
          <a:p>
            <a:r>
              <a:rPr lang="en-US" sz="2400" b="1" dirty="0" smtClean="0">
                <a:latin typeface="Arial" pitchFamily="34" charset="0"/>
                <a:cs typeface="Arial" pitchFamily="34" charset="0"/>
              </a:rPr>
              <a:t>Next step is to develop a plan to train the unit </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9600"/>
            <a:ext cx="9144000" cy="584775"/>
          </a:xfrm>
          <a:prstGeom prst="rect">
            <a:avLst/>
          </a:prstGeom>
          <a:noFill/>
          <a:ln>
            <a:noFill/>
          </a:ln>
        </p:spPr>
        <p:txBody>
          <a:bodyPr wrap="square" rtlCol="0">
            <a:spAutoFit/>
          </a:bodyPr>
          <a:lstStyle/>
          <a:p>
            <a:pPr algn="ctr"/>
            <a:r>
              <a:rPr lang="en-US" sz="3200" b="1" dirty="0" smtClean="0">
                <a:solidFill>
                  <a:srgbClr val="0000FF"/>
                </a:solidFill>
                <a:latin typeface="Arial" pitchFamily="34" charset="0"/>
                <a:cs typeface="Arial" pitchFamily="34" charset="0"/>
              </a:rPr>
              <a:t>Restated Company Mission</a:t>
            </a:r>
            <a:endParaRPr lang="en-US" sz="3200" b="1" dirty="0">
              <a:solidFill>
                <a:srgbClr val="0000FF"/>
              </a:solidFill>
              <a:latin typeface="Arial" pitchFamily="34" charset="0"/>
              <a:cs typeface="Arial" pitchFamily="34" charset="0"/>
            </a:endParaRPr>
          </a:p>
        </p:txBody>
      </p:sp>
      <p:sp>
        <p:nvSpPr>
          <p:cNvPr id="7" name="Rectangle 9"/>
          <p:cNvSpPr>
            <a:spLocks noChangeArrowheads="1"/>
          </p:cNvSpPr>
          <p:nvPr/>
        </p:nvSpPr>
        <p:spPr bwMode="auto">
          <a:xfrm>
            <a:off x="1066800" y="2102555"/>
            <a:ext cx="6463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52400" y="3886200"/>
            <a:ext cx="8763000" cy="2554545"/>
          </a:xfrm>
          <a:prstGeom prst="rect">
            <a:avLst/>
          </a:prstGeom>
          <a:solidFill>
            <a:schemeClr val="accent5">
              <a:lumMod val="20000"/>
              <a:lumOff val="80000"/>
            </a:schemeClr>
          </a:solidFill>
          <a:ln w="3175">
            <a:solidFill>
              <a:srgbClr val="FFC000"/>
            </a:solidFill>
          </a:ln>
        </p:spPr>
        <p:txBody>
          <a:bodyPr wrap="square">
            <a:spAutoFit/>
          </a:bodyPr>
          <a:lstStyle/>
          <a:p>
            <a:pPr algn="ctr"/>
            <a:r>
              <a:rPr lang="en-US" sz="2000" b="1" u="sng" dirty="0" smtClean="0">
                <a:latin typeface="Arial" pitchFamily="34" charset="0"/>
                <a:cs typeface="Arial" pitchFamily="34" charset="0"/>
              </a:rPr>
              <a:t>EXAMPLE OF A MISSION STATEMENT</a:t>
            </a:r>
          </a:p>
          <a:p>
            <a:pPr algn="ctr"/>
            <a:endParaRPr lang="en-US" sz="2000" b="1" u="sng" dirty="0" smtClean="0">
              <a:latin typeface="Arial" pitchFamily="34" charset="0"/>
              <a:cs typeface="Arial" pitchFamily="34" charset="0"/>
            </a:endParaRPr>
          </a:p>
          <a:p>
            <a:r>
              <a:rPr lang="en-US" sz="2400" dirty="0" smtClean="0">
                <a:latin typeface="Arial" pitchFamily="34" charset="0"/>
                <a:cs typeface="Arial" pitchFamily="34" charset="0"/>
              </a:rPr>
              <a:t>(when) NLT 020400OCT15, (who) 1-32 CAB trains (where) at Fort Custer in a Decisive Action Training Environment (DATE) (why) to achieve proficiency in selected KCTs; (what) Conduct MTC, Conduct an Attack, and Conduct a Defense IOT deploy NET 02OCT16 to conduct operations.”</a:t>
            </a:r>
            <a:endParaRPr lang="en-US" sz="2400" i="1" dirty="0">
              <a:solidFill>
                <a:srgbClr val="0000FF"/>
              </a:solidFill>
              <a:latin typeface="Arial" pitchFamily="34" charset="0"/>
              <a:cs typeface="Arial" pitchFamily="34" charset="0"/>
            </a:endParaRPr>
          </a:p>
        </p:txBody>
      </p:sp>
      <p:sp>
        <p:nvSpPr>
          <p:cNvPr id="9" name="TextBox 8"/>
          <p:cNvSpPr txBox="1"/>
          <p:nvPr/>
        </p:nvSpPr>
        <p:spPr>
          <a:xfrm>
            <a:off x="76200" y="1981200"/>
            <a:ext cx="9067800" cy="1815882"/>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A clear short sentence or paragraph</a:t>
            </a:r>
          </a:p>
          <a:p>
            <a:pPr>
              <a:buFont typeface="Arial" pitchFamily="34" charset="0"/>
              <a:buChar char="•"/>
            </a:pPr>
            <a:r>
              <a:rPr lang="en-US" sz="2800" dirty="0" smtClean="0">
                <a:latin typeface="Arial" pitchFamily="34" charset="0"/>
                <a:cs typeface="Arial" pitchFamily="34" charset="0"/>
              </a:rPr>
              <a:t> Describes the organization’s essential tasks-KCT &amp; purpose</a:t>
            </a:r>
          </a:p>
          <a:p>
            <a:pPr>
              <a:buFont typeface="Arial" pitchFamily="34" charset="0"/>
              <a:buChar char="•"/>
            </a:pPr>
            <a:r>
              <a:rPr lang="en-US" sz="2800" dirty="0" smtClean="0">
                <a:latin typeface="Arial" pitchFamily="34" charset="0"/>
                <a:cs typeface="Arial" pitchFamily="34" charset="0"/>
              </a:rPr>
              <a:t> Answers the </a:t>
            </a:r>
            <a:r>
              <a:rPr lang="en-US" sz="2800" b="1" dirty="0" smtClean="0">
                <a:latin typeface="Arial" pitchFamily="34" charset="0"/>
                <a:cs typeface="Arial" pitchFamily="34" charset="0"/>
              </a:rPr>
              <a:t>5Ws:</a:t>
            </a: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Who; What; When; Where; Why</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                     </a:t>
            </a:r>
            <a:endParaRPr lang="en-US" sz="2800" i="1" dirty="0">
              <a:latin typeface="Arial" pitchFamily="34" charset="0"/>
              <a:cs typeface="Arial" pitchFamily="34" charset="0"/>
            </a:endParaRPr>
          </a:p>
        </p:txBody>
      </p:sp>
      <p:sp>
        <p:nvSpPr>
          <p:cNvPr id="12" name="TextBox 11"/>
          <p:cNvSpPr txBox="1"/>
          <p:nvPr/>
        </p:nvSpPr>
        <p:spPr>
          <a:xfrm>
            <a:off x="0" y="0"/>
            <a:ext cx="9144000" cy="523220"/>
          </a:xfrm>
          <a:prstGeom prst="rect">
            <a:avLst/>
          </a:prstGeom>
          <a:noFill/>
          <a:ln>
            <a:noFill/>
          </a:ln>
        </p:spPr>
        <p:txBody>
          <a:bodyPr wrap="square" rtlCol="0">
            <a:spAutoFit/>
          </a:bodyPr>
          <a:lstStyle/>
          <a:p>
            <a:pPr algn="ctr"/>
            <a:r>
              <a:rPr lang="en-US" sz="2800" b="1" dirty="0" smtClean="0">
                <a:latin typeface="Arial" pitchFamily="34" charset="0"/>
                <a:cs typeface="Arial" pitchFamily="34" charset="0"/>
              </a:rPr>
              <a:t>TLP Step 3 Make a Tentative Plan (Cont)</a:t>
            </a:r>
            <a:endParaRPr lang="en-US" sz="2800" b="1" dirty="0">
              <a:latin typeface="Arial" pitchFamily="34" charset="0"/>
              <a:cs typeface="Arial" pitchFamily="34" charset="0"/>
            </a:endParaRPr>
          </a:p>
        </p:txBody>
      </p:sp>
      <p:sp>
        <p:nvSpPr>
          <p:cNvPr id="13" name="Rectangle 12"/>
          <p:cNvSpPr/>
          <p:nvPr/>
        </p:nvSpPr>
        <p:spPr>
          <a:xfrm>
            <a:off x="6248400" y="6488668"/>
            <a:ext cx="2685351" cy="369332"/>
          </a:xfrm>
          <a:prstGeom prst="rect">
            <a:avLst/>
          </a:prstGeom>
        </p:spPr>
        <p:txBody>
          <a:bodyPr wrap="none">
            <a:spAutoFit/>
          </a:bodyPr>
          <a:lstStyle/>
          <a:p>
            <a:r>
              <a:rPr lang="en-US" i="1" dirty="0" smtClean="0">
                <a:latin typeface="Arial" pitchFamily="34" charset="0"/>
                <a:cs typeface="Arial" pitchFamily="34" charset="0"/>
              </a:rPr>
              <a:t>Ref.  </a:t>
            </a:r>
            <a:r>
              <a:rPr lang="en-US" i="1" dirty="0" smtClean="0">
                <a:latin typeface="Arial" pitchFamily="34" charset="0"/>
                <a:cs typeface="Arial" pitchFamily="34" charset="0"/>
              </a:rPr>
              <a:t>Ldrs</a:t>
            </a:r>
            <a:r>
              <a:rPr lang="en-US" i="1" dirty="0" smtClean="0">
                <a:latin typeface="Arial" pitchFamily="34" charset="0"/>
                <a:cs typeface="Arial" pitchFamily="34" charset="0"/>
              </a:rPr>
              <a:t> Guide to UTM</a:t>
            </a:r>
            <a:endParaRPr lang="en-US" dirty="0">
              <a:latin typeface="Arial" pitchFamily="34" charset="0"/>
              <a:cs typeface="Arial" pitchFamily="34" charset="0"/>
            </a:endParaRPr>
          </a:p>
        </p:txBody>
      </p:sp>
      <p:sp>
        <p:nvSpPr>
          <p:cNvPr id="14" name="TextBox 13"/>
          <p:cNvSpPr txBox="1"/>
          <p:nvPr/>
        </p:nvSpPr>
        <p:spPr>
          <a:xfrm>
            <a:off x="228600" y="1371600"/>
            <a:ext cx="5334000" cy="523220"/>
          </a:xfrm>
          <a:prstGeom prst="rect">
            <a:avLst/>
          </a:prstGeom>
          <a:solidFill>
            <a:srgbClr val="FFFF00"/>
          </a:solidFill>
        </p:spPr>
        <p:txBody>
          <a:bodyPr wrap="square" rtlCol="0">
            <a:spAutoFit/>
          </a:bodyPr>
          <a:lstStyle/>
          <a:p>
            <a:r>
              <a:rPr lang="en-US" sz="2800" b="1" u="sng" dirty="0" smtClean="0">
                <a:latin typeface="Arial" pitchFamily="34" charset="0"/>
                <a:cs typeface="Arial" pitchFamily="34" charset="0"/>
              </a:rPr>
              <a:t>A mission statement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noFill/>
          <a:ln>
            <a:noFill/>
          </a:ln>
        </p:spPr>
        <p:txBody>
          <a:bodyPr wrap="square" rtlCol="0">
            <a:spAutoFit/>
          </a:bodyPr>
          <a:lstStyle/>
          <a:p>
            <a:pPr algn="ctr"/>
            <a:r>
              <a:rPr lang="en-US" sz="3600" b="1" dirty="0" smtClean="0">
                <a:latin typeface="Arial" pitchFamily="34" charset="0"/>
                <a:cs typeface="Arial" pitchFamily="34" charset="0"/>
              </a:rPr>
              <a:t>TLP Step 3 Process</a:t>
            </a:r>
            <a:endParaRPr lang="en-US" sz="3600" b="1"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rgbClr val="FF0000"/>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252413"/>
            <a:ext cx="9144000" cy="380169"/>
          </a:xfrm>
          <a:prstGeom prst="rect">
            <a:avLst/>
          </a:prstGeom>
          <a:noFill/>
          <a:ln w="9525">
            <a:noFill/>
            <a:miter lim="800000"/>
            <a:headEnd/>
            <a:tailEnd/>
          </a:ln>
        </p:spPr>
        <p:txBody>
          <a:bodyPr>
            <a:spAutoFit/>
          </a:bodyPr>
          <a:lstStyle/>
          <a:p>
            <a:pPr algn="ctr">
              <a:lnSpc>
                <a:spcPts val="1900"/>
              </a:lnSpc>
            </a:pPr>
            <a:r>
              <a:rPr lang="en-US" sz="3600" b="1" dirty="0">
                <a:latin typeface="Arial" pitchFamily="34" charset="0"/>
                <a:cs typeface="Arial" pitchFamily="34" charset="0"/>
              </a:rPr>
              <a:t>COA </a:t>
            </a:r>
            <a:r>
              <a:rPr lang="en-US" sz="3600" b="1" dirty="0" smtClean="0">
                <a:latin typeface="Arial" pitchFamily="34" charset="0"/>
                <a:cs typeface="Arial" pitchFamily="34" charset="0"/>
              </a:rPr>
              <a:t>Development </a:t>
            </a:r>
            <a:endParaRPr lang="en-US" sz="3600" b="1" dirty="0">
              <a:latin typeface="Arial" pitchFamily="34" charset="0"/>
              <a:cs typeface="Arial" pitchFamily="34" charset="0"/>
            </a:endParaRPr>
          </a:p>
        </p:txBody>
      </p:sp>
      <p:sp>
        <p:nvSpPr>
          <p:cNvPr id="16387" name="TextBox 3"/>
          <p:cNvSpPr txBox="1">
            <a:spLocks noChangeArrowheads="1"/>
          </p:cNvSpPr>
          <p:nvPr/>
        </p:nvSpPr>
        <p:spPr bwMode="auto">
          <a:xfrm>
            <a:off x="152400" y="894576"/>
            <a:ext cx="8991600" cy="4708981"/>
          </a:xfrm>
          <a:prstGeom prst="rect">
            <a:avLst/>
          </a:prstGeom>
          <a:noFill/>
          <a:ln w="9525">
            <a:noFill/>
            <a:miter lim="800000"/>
            <a:headEnd/>
            <a:tailEnd/>
          </a:ln>
        </p:spPr>
        <p:txBody>
          <a:bodyPr>
            <a:spAutoFit/>
          </a:bodyPr>
          <a:lstStyle/>
          <a:p>
            <a:r>
              <a:rPr lang="en-US" sz="3200" b="1" dirty="0">
                <a:latin typeface="Arial" pitchFamily="34" charset="0"/>
                <a:cs typeface="Arial" pitchFamily="34" charset="0"/>
              </a:rPr>
              <a:t>COA development </a:t>
            </a:r>
            <a:r>
              <a:rPr lang="en-US" sz="3200" b="1" dirty="0" smtClean="0">
                <a:latin typeface="Arial" pitchFamily="34" charset="0"/>
                <a:cs typeface="Arial" pitchFamily="34" charset="0"/>
              </a:rPr>
              <a:t>focuses </a:t>
            </a:r>
            <a:r>
              <a:rPr lang="en-US" sz="3200" b="1" dirty="0">
                <a:latin typeface="Arial" pitchFamily="34" charset="0"/>
                <a:cs typeface="Arial" pitchFamily="34" charset="0"/>
              </a:rPr>
              <a:t>on answering three </a:t>
            </a:r>
            <a:r>
              <a:rPr lang="en-US" sz="3200" b="1" dirty="0" smtClean="0">
                <a:latin typeface="Arial" pitchFamily="34" charset="0"/>
                <a:cs typeface="Arial" pitchFamily="34" charset="0"/>
              </a:rPr>
              <a:t>fundamental questions</a:t>
            </a:r>
            <a:r>
              <a:rPr lang="en-US" sz="3200" b="1" dirty="0">
                <a:latin typeface="Arial" pitchFamily="34" charset="0"/>
                <a:cs typeface="Arial" pitchFamily="34" charset="0"/>
              </a:rPr>
              <a:t>:</a:t>
            </a:r>
            <a:endParaRPr lang="en-US" sz="2800" b="1" dirty="0">
              <a:latin typeface="Arial" pitchFamily="34" charset="0"/>
              <a:cs typeface="Arial" pitchFamily="34" charset="0"/>
            </a:endParaRPr>
          </a:p>
          <a:p>
            <a:pPr lvl="1">
              <a:buFont typeface="Arial" charset="0"/>
              <a:buChar char="•"/>
            </a:pPr>
            <a:endParaRPr lang="en-US" sz="2200" b="1" dirty="0" smtClean="0">
              <a:latin typeface="Arial" pitchFamily="34" charset="0"/>
              <a:cs typeface="Arial" pitchFamily="34" charset="0"/>
            </a:endParaRPr>
          </a:p>
          <a:p>
            <a:pPr lvl="1">
              <a:buFont typeface="Arial" charset="0"/>
              <a:buChar char="•"/>
            </a:pPr>
            <a:endParaRPr lang="en-US" sz="2200" b="1" dirty="0">
              <a:latin typeface="Arial" pitchFamily="34" charset="0"/>
              <a:cs typeface="Arial" pitchFamily="34" charset="0"/>
            </a:endParaRPr>
          </a:p>
          <a:p>
            <a:pPr lvl="1">
              <a:buFont typeface="Wingdings" pitchFamily="2" charset="2"/>
              <a:buChar char="§"/>
            </a:pPr>
            <a:r>
              <a:rPr lang="en-US" sz="2800" b="1" dirty="0">
                <a:latin typeface="Arial" pitchFamily="34" charset="0"/>
                <a:cs typeface="Arial" pitchFamily="34" charset="0"/>
              </a:rPr>
              <a:t> </a:t>
            </a:r>
            <a:r>
              <a:rPr lang="en-US" sz="3200" dirty="0">
                <a:latin typeface="Arial" pitchFamily="34" charset="0"/>
                <a:cs typeface="Arial" pitchFamily="34" charset="0"/>
              </a:rPr>
              <a:t>What training events </a:t>
            </a:r>
            <a:r>
              <a:rPr lang="en-US" sz="3200" dirty="0" smtClean="0">
                <a:latin typeface="Arial" pitchFamily="34" charset="0"/>
                <a:cs typeface="Arial" pitchFamily="34" charset="0"/>
              </a:rPr>
              <a:t>to train?</a:t>
            </a:r>
            <a:endParaRPr lang="en-US" sz="3200" dirty="0">
              <a:latin typeface="Arial" pitchFamily="34" charset="0"/>
              <a:cs typeface="Arial" pitchFamily="34" charset="0"/>
            </a:endParaRPr>
          </a:p>
          <a:p>
            <a:pPr lvl="1">
              <a:buFont typeface="Wingdings" pitchFamily="2" charset="2"/>
              <a:buChar char="§"/>
            </a:pPr>
            <a:endParaRPr lang="en-US" sz="3200" dirty="0">
              <a:latin typeface="Arial" pitchFamily="34" charset="0"/>
              <a:cs typeface="Arial" pitchFamily="34" charset="0"/>
            </a:endParaRPr>
          </a:p>
          <a:p>
            <a:pPr lvl="1">
              <a:buFont typeface="Wingdings" pitchFamily="2" charset="2"/>
              <a:buChar char="§"/>
            </a:pPr>
            <a:r>
              <a:rPr lang="en-US" sz="3200" dirty="0">
                <a:latin typeface="Arial" pitchFamily="34" charset="0"/>
                <a:cs typeface="Arial" pitchFamily="34" charset="0"/>
              </a:rPr>
              <a:t> What sequence should those events occur?</a:t>
            </a:r>
          </a:p>
          <a:p>
            <a:pPr lvl="1">
              <a:buFont typeface="Wingdings" pitchFamily="2" charset="2"/>
              <a:buChar char="§"/>
            </a:pPr>
            <a:endParaRPr lang="en-US" sz="3200" dirty="0">
              <a:latin typeface="Arial" pitchFamily="34" charset="0"/>
              <a:cs typeface="Arial" pitchFamily="34" charset="0"/>
            </a:endParaRPr>
          </a:p>
          <a:p>
            <a:pPr lvl="1">
              <a:buFont typeface="Wingdings" pitchFamily="2" charset="2"/>
              <a:buChar char="§"/>
            </a:pPr>
            <a:r>
              <a:rPr lang="en-US" sz="3200" dirty="0">
                <a:latin typeface="Arial" pitchFamily="34" charset="0"/>
                <a:cs typeface="Arial" pitchFamily="34" charset="0"/>
              </a:rPr>
              <a:t> </a:t>
            </a:r>
            <a:r>
              <a:rPr lang="en-US" sz="3200" dirty="0" smtClean="0">
                <a:latin typeface="Arial" pitchFamily="34" charset="0"/>
                <a:cs typeface="Arial" pitchFamily="34" charset="0"/>
              </a:rPr>
              <a:t>At what </a:t>
            </a:r>
            <a:r>
              <a:rPr lang="en-US" sz="3200" dirty="0">
                <a:latin typeface="Arial" pitchFamily="34" charset="0"/>
                <a:cs typeface="Arial" pitchFamily="34" charset="0"/>
              </a:rPr>
              <a:t>frequency should the events be trained</a:t>
            </a:r>
            <a:r>
              <a:rPr lang="en-US" sz="32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lide Number Placeholder 3"/>
          <p:cNvSpPr txBox="1">
            <a:spLocks/>
          </p:cNvSpPr>
          <p:nvPr/>
        </p:nvSpPr>
        <p:spPr>
          <a:xfrm>
            <a:off x="6944032" y="647321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EC8EBD-ECC8-47EC-8163-CAF3E46AD371}" type="slidenum">
              <a:rPr kumimoji="0" lang="en-US" sz="1200" b="0" i="0" u="none" strike="noStrike" kern="1200" cap="none" spc="0" normalizeH="0" baseline="0" noProof="0" smtClean="0">
                <a:ln>
                  <a:noFill/>
                </a:ln>
                <a:solidFill>
                  <a:schemeClr val="bg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1200" y="-10418"/>
            <a:ext cx="5826458" cy="646331"/>
          </a:xfrm>
          <a:prstGeom prst="rect">
            <a:avLst/>
          </a:prstGeom>
          <a:solidFill>
            <a:schemeClr val="bg1"/>
          </a:solidFill>
        </p:spPr>
        <p:txBody>
          <a:bodyPr wrap="square" rtlCol="0">
            <a:spAutoFit/>
          </a:bodyPr>
          <a:lstStyle/>
          <a:p>
            <a:r>
              <a:rPr lang="en-US" sz="3600" b="1" dirty="0" smtClean="0">
                <a:latin typeface="Arial" pitchFamily="34" charset="0"/>
                <a:cs typeface="Arial" pitchFamily="34" charset="0"/>
              </a:rPr>
              <a:t>COA Development (Cont) </a:t>
            </a:r>
          </a:p>
        </p:txBody>
      </p:sp>
      <p:sp>
        <p:nvSpPr>
          <p:cNvPr id="13" name="TextBox 12"/>
          <p:cNvSpPr txBox="1"/>
          <p:nvPr/>
        </p:nvSpPr>
        <p:spPr>
          <a:xfrm>
            <a:off x="152400" y="852607"/>
            <a:ext cx="8915400" cy="1661993"/>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 Determine the events you will and will not train </a:t>
            </a:r>
          </a:p>
          <a:p>
            <a:endParaRPr lang="en-US" sz="12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Determine the multi-echelon training events that train the KCTs </a:t>
            </a:r>
            <a:br>
              <a:rPr lang="en-US" sz="2400" dirty="0" smtClean="0">
                <a:latin typeface="Arial" pitchFamily="34" charset="0"/>
                <a:cs typeface="Arial" pitchFamily="34" charset="0"/>
              </a:rPr>
            </a:br>
            <a:endParaRPr lang="en-US" sz="16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Determine the multi-echelon training events frequency</a:t>
            </a:r>
            <a:endParaRPr lang="en-US" sz="2400" dirty="0">
              <a:latin typeface="Arial" pitchFamily="34" charset="0"/>
              <a:cs typeface="Arial" pitchFamily="34" charset="0"/>
            </a:endParaRPr>
          </a:p>
        </p:txBody>
      </p:sp>
      <p:pic>
        <p:nvPicPr>
          <p:cNvPr id="2051" name="Picture 3"/>
          <p:cNvPicPr>
            <a:picLocks noChangeAspect="1" noChangeArrowheads="1"/>
          </p:cNvPicPr>
          <p:nvPr/>
        </p:nvPicPr>
        <p:blipFill>
          <a:blip r:embed="rId3" cstate="screen"/>
          <a:srcRect/>
          <a:stretch>
            <a:fillRect/>
          </a:stretch>
        </p:blipFill>
        <p:spPr bwMode="auto">
          <a:xfrm>
            <a:off x="457577" y="2667001"/>
            <a:ext cx="7144597" cy="3549718"/>
          </a:xfrm>
          <a:prstGeom prst="rect">
            <a:avLst/>
          </a:prstGeom>
          <a:noFill/>
          <a:ln w="9525">
            <a:noFill/>
            <a:miter lim="800000"/>
            <a:headEnd/>
            <a:tailEnd/>
          </a:ln>
        </p:spPr>
      </p:pic>
      <p:sp>
        <p:nvSpPr>
          <p:cNvPr id="20" name="Oval 19"/>
          <p:cNvSpPr/>
          <p:nvPr/>
        </p:nvSpPr>
        <p:spPr>
          <a:xfrm>
            <a:off x="2857876" y="3905249"/>
            <a:ext cx="838200"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1" name="Oval 20"/>
          <p:cNvSpPr/>
          <p:nvPr/>
        </p:nvSpPr>
        <p:spPr>
          <a:xfrm>
            <a:off x="6267826" y="3924301"/>
            <a:ext cx="9334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22" name="Right Arrow 21"/>
          <p:cNvSpPr/>
          <p:nvPr/>
        </p:nvSpPr>
        <p:spPr>
          <a:xfrm>
            <a:off x="3715126" y="3895725"/>
            <a:ext cx="2514600" cy="247650"/>
          </a:xfrm>
          <a:prstGeom prst="rightArrow">
            <a:avLst/>
          </a:prstGeom>
          <a:solidFill>
            <a:schemeClr val="tx1">
              <a:lumMod val="65000"/>
              <a:lumOff val="3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cxnSp>
        <p:nvCxnSpPr>
          <p:cNvPr id="24" name="Straight Arrow Connector 23"/>
          <p:cNvCxnSpPr/>
          <p:nvPr/>
        </p:nvCxnSpPr>
        <p:spPr>
          <a:xfrm flipV="1">
            <a:off x="5886826" y="2819400"/>
            <a:ext cx="2057400" cy="10668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86600" y="2514600"/>
            <a:ext cx="1904624" cy="307777"/>
          </a:xfrm>
          <a:prstGeom prst="rect">
            <a:avLst/>
          </a:prstGeom>
          <a:noFill/>
        </p:spPr>
        <p:txBody>
          <a:bodyPr wrap="none" rtlCol="0">
            <a:spAutoFit/>
          </a:bodyPr>
          <a:lstStyle/>
          <a:p>
            <a:r>
              <a:rPr lang="en-US" sz="1400" dirty="0" smtClean="0">
                <a:latin typeface="Arial" pitchFamily="34" charset="0"/>
                <a:cs typeface="Arial" pitchFamily="34" charset="0"/>
              </a:rPr>
              <a:t>Virtual &amp; Constructive</a:t>
            </a:r>
            <a:endParaRPr lang="en-US" sz="1400" dirty="0">
              <a:latin typeface="Arial" pitchFamily="34" charset="0"/>
              <a:cs typeface="Arial" pitchFamily="34" charset="0"/>
            </a:endParaRPr>
          </a:p>
        </p:txBody>
      </p:sp>
      <p:cxnSp>
        <p:nvCxnSpPr>
          <p:cNvPr id="27" name="Straight Arrow Connector 26"/>
          <p:cNvCxnSpPr/>
          <p:nvPr/>
        </p:nvCxnSpPr>
        <p:spPr>
          <a:xfrm>
            <a:off x="5810626" y="4467225"/>
            <a:ext cx="2286000" cy="4572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96626" y="4800600"/>
            <a:ext cx="513282" cy="307777"/>
          </a:xfrm>
          <a:prstGeom prst="rect">
            <a:avLst/>
          </a:prstGeom>
          <a:noFill/>
        </p:spPr>
        <p:txBody>
          <a:bodyPr wrap="none" rtlCol="0">
            <a:spAutoFit/>
          </a:bodyPr>
          <a:lstStyle/>
          <a:p>
            <a:r>
              <a:rPr lang="en-US" sz="1400" dirty="0" smtClean="0">
                <a:latin typeface="Arial" pitchFamily="34" charset="0"/>
                <a:cs typeface="Arial" pitchFamily="34" charset="0"/>
              </a:rPr>
              <a:t>Live</a:t>
            </a:r>
            <a:endParaRPr lang="en-US" sz="1400" dirty="0">
              <a:latin typeface="Arial" pitchFamily="34" charset="0"/>
              <a:cs typeface="Arial" pitchFamily="34" charset="0"/>
            </a:endParaRPr>
          </a:p>
        </p:txBody>
      </p:sp>
      <p:sp>
        <p:nvSpPr>
          <p:cNvPr id="15" name="TextBox 14"/>
          <p:cNvSpPr txBox="1"/>
          <p:nvPr/>
        </p:nvSpPr>
        <p:spPr>
          <a:xfrm>
            <a:off x="381000" y="6096000"/>
            <a:ext cx="8305800" cy="738664"/>
          </a:xfrm>
          <a:prstGeom prst="rect">
            <a:avLst/>
          </a:prstGeom>
          <a:noFill/>
        </p:spPr>
        <p:txBody>
          <a:bodyPr wrap="square" rtlCol="0">
            <a:spAutoFit/>
          </a:bodyPr>
          <a:lstStyle/>
          <a:p>
            <a:r>
              <a:rPr lang="en-US" sz="2400" u="sng" dirty="0" smtClean="0">
                <a:latin typeface="Arial" pitchFamily="34" charset="0"/>
                <a:cs typeface="Arial" pitchFamily="34" charset="0"/>
              </a:rPr>
              <a:t>Note</a:t>
            </a:r>
            <a:r>
              <a:rPr lang="en-US" sz="2400" dirty="0" smtClean="0">
                <a:latin typeface="Arial" pitchFamily="34" charset="0"/>
                <a:cs typeface="Arial" pitchFamily="34" charset="0"/>
              </a:rPr>
              <a:t>: </a:t>
            </a:r>
            <a:r>
              <a:rPr lang="en-US" i="1" dirty="0" smtClean="0">
                <a:latin typeface="Arial" pitchFamily="34" charset="0"/>
                <a:cs typeface="Arial" pitchFamily="34" charset="0"/>
              </a:rPr>
              <a:t>The Combined Arms Training Strategies (CATS) is a tool for developing training COAs</a:t>
            </a:r>
            <a:endParaRPr lang="en-US" sz="20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noFill/>
          <a:ln>
            <a:noFill/>
          </a:ln>
        </p:spPr>
        <p:txBody>
          <a:bodyPr wrap="square" rtlCol="0">
            <a:spAutoFit/>
          </a:bodyPr>
          <a:lstStyle/>
          <a:p>
            <a:pPr algn="ctr"/>
            <a:r>
              <a:rPr lang="en-US" sz="3600" b="1" dirty="0" smtClean="0">
                <a:latin typeface="Arial" pitchFamily="34" charset="0"/>
                <a:cs typeface="Arial" pitchFamily="34" charset="0"/>
              </a:rPr>
              <a:t>TLP Step 3 Process</a:t>
            </a:r>
            <a:endParaRPr lang="en-US" sz="3600" b="1"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rgbClr val="FF0000"/>
                </a:solidFill>
                <a:latin typeface="Arial" pitchFamily="34" charset="0"/>
                <a:cs typeface="Arial" pitchFamily="34" charset="0"/>
              </a:rPr>
              <a:t>Course of Action Analysis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52413"/>
            <a:ext cx="9144000" cy="844142"/>
          </a:xfrm>
          <a:prstGeom prst="rect">
            <a:avLst/>
          </a:prstGeom>
          <a:noFill/>
          <a:ln w="9525">
            <a:noFill/>
            <a:miter lim="800000"/>
            <a:headEnd/>
            <a:tailEnd/>
          </a:ln>
        </p:spPr>
        <p:txBody>
          <a:bodyPr>
            <a:spAutoFit/>
          </a:bodyPr>
          <a:lstStyle/>
          <a:p>
            <a:pPr algn="ctr">
              <a:lnSpc>
                <a:spcPts val="1900"/>
              </a:lnSpc>
            </a:pPr>
            <a:r>
              <a:rPr lang="en-US" sz="3600" b="1" dirty="0">
                <a:latin typeface="Arial" pitchFamily="34" charset="0"/>
                <a:cs typeface="Arial" pitchFamily="34" charset="0"/>
              </a:rPr>
              <a:t>COA </a:t>
            </a:r>
            <a:r>
              <a:rPr lang="en-US" sz="3600" b="1" dirty="0" smtClean="0">
                <a:latin typeface="Arial" pitchFamily="34" charset="0"/>
                <a:cs typeface="Arial" pitchFamily="34" charset="0"/>
              </a:rPr>
              <a:t>Analysis</a:t>
            </a:r>
          </a:p>
          <a:p>
            <a:pPr algn="ctr">
              <a:lnSpc>
                <a:spcPts val="1900"/>
              </a:lnSpc>
            </a:pPr>
            <a:endParaRPr lang="en-US" sz="3200" b="1" dirty="0" smtClean="0">
              <a:latin typeface="Arial" pitchFamily="34" charset="0"/>
              <a:cs typeface="Arial" pitchFamily="34" charset="0"/>
            </a:endParaRPr>
          </a:p>
          <a:p>
            <a:pPr algn="ctr">
              <a:lnSpc>
                <a:spcPts val="1900"/>
              </a:lnSpc>
            </a:pPr>
            <a:r>
              <a:rPr lang="en-US" sz="2800" b="1" dirty="0" smtClean="0">
                <a:latin typeface="Arial" pitchFamily="34" charset="0"/>
                <a:cs typeface="Arial" pitchFamily="34" charset="0"/>
              </a:rPr>
              <a:t>(War Game)</a:t>
            </a:r>
            <a:endParaRPr lang="en-US" sz="2800" b="1" dirty="0">
              <a:latin typeface="Arial" pitchFamily="34" charset="0"/>
              <a:cs typeface="Arial" pitchFamily="34" charset="0"/>
            </a:endParaRPr>
          </a:p>
        </p:txBody>
      </p:sp>
      <p:sp>
        <p:nvSpPr>
          <p:cNvPr id="25603" name="TextBox 4"/>
          <p:cNvSpPr txBox="1">
            <a:spLocks noChangeArrowheads="1"/>
          </p:cNvSpPr>
          <p:nvPr/>
        </p:nvSpPr>
        <p:spPr bwMode="auto">
          <a:xfrm>
            <a:off x="548640" y="1167825"/>
            <a:ext cx="8001000" cy="523220"/>
          </a:xfrm>
          <a:prstGeom prst="rect">
            <a:avLst/>
          </a:prstGeom>
          <a:noFill/>
          <a:ln w="9525">
            <a:noFill/>
            <a:miter lim="800000"/>
            <a:headEnd/>
            <a:tailEnd/>
          </a:ln>
        </p:spPr>
        <p:txBody>
          <a:bodyPr wrap="square">
            <a:spAutoFit/>
          </a:bodyPr>
          <a:lstStyle/>
          <a:p>
            <a:r>
              <a:rPr lang="en-US" sz="2800" b="1" dirty="0" smtClean="0">
                <a:latin typeface="Arial" pitchFamily="34" charset="0"/>
                <a:cs typeface="Arial" pitchFamily="34" charset="0"/>
              </a:rPr>
              <a:t>What is the purpose of COA analysis?</a:t>
            </a:r>
            <a:endParaRPr lang="en-US" b="1" dirty="0">
              <a:latin typeface="Arial" pitchFamily="34" charset="0"/>
              <a:cs typeface="Arial" pitchFamily="34" charset="0"/>
            </a:endParaRPr>
          </a:p>
        </p:txBody>
      </p:sp>
      <p:sp>
        <p:nvSpPr>
          <p:cNvPr id="25604"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BB4BFF5B-2401-40EC-9B15-F5C4A8310CD5}" type="slidenum">
              <a:rPr lang="en-US" sz="1200">
                <a:solidFill>
                  <a:schemeClr val="bg1"/>
                </a:solidFill>
                <a:latin typeface="Arial" pitchFamily="34" charset="0"/>
                <a:cs typeface="Arial" pitchFamily="34" charset="0"/>
              </a:rPr>
              <a:pPr/>
              <a:t>29</a:t>
            </a:fld>
            <a:endParaRPr lang="en-US" sz="1200" dirty="0">
              <a:solidFill>
                <a:schemeClr val="bg1"/>
              </a:solidFill>
              <a:latin typeface="Arial" pitchFamily="34" charset="0"/>
              <a:cs typeface="Arial" pitchFamily="34" charset="0"/>
            </a:endParaRPr>
          </a:p>
        </p:txBody>
      </p:sp>
      <p:sp>
        <p:nvSpPr>
          <p:cNvPr id="5" name="Rectangle 4"/>
          <p:cNvSpPr/>
          <p:nvPr/>
        </p:nvSpPr>
        <p:spPr>
          <a:xfrm>
            <a:off x="0" y="1905000"/>
            <a:ext cx="9144000" cy="3724096"/>
          </a:xfrm>
          <a:prstGeom prst="rect">
            <a:avLst/>
          </a:prstGeom>
        </p:spPr>
        <p:txBody>
          <a:bodyPr wrap="square">
            <a:spAutoFit/>
          </a:bodyPr>
          <a:lstStyle/>
          <a:p>
            <a:pPr lvl="1">
              <a:buFont typeface="Arial" pitchFamily="34" charset="0"/>
              <a:buChar char="•"/>
            </a:pPr>
            <a:r>
              <a:rPr lang="en-US" sz="3200" dirty="0" smtClean="0">
                <a:latin typeface="Arial" pitchFamily="34" charset="0"/>
                <a:cs typeface="Arial" pitchFamily="34" charset="0"/>
              </a:rPr>
              <a:t> </a:t>
            </a:r>
            <a:r>
              <a:rPr lang="en-US" sz="2800" dirty="0" smtClean="0">
                <a:latin typeface="Arial" pitchFamily="34" charset="0"/>
                <a:cs typeface="Arial" pitchFamily="34" charset="0"/>
              </a:rPr>
              <a:t>Identify major resources that require immediate coordination and/or </a:t>
            </a:r>
          </a:p>
          <a:p>
            <a:pPr lvl="1">
              <a:buFont typeface="Arial" pitchFamily="34" charset="0"/>
              <a:buChar char="•"/>
            </a:pPr>
            <a:r>
              <a:rPr lang="en-US" sz="2800" dirty="0" smtClean="0">
                <a:latin typeface="Arial" pitchFamily="34" charset="0"/>
                <a:cs typeface="Arial" pitchFamily="34" charset="0"/>
              </a:rPr>
              <a:t> Help from higher (includes the major resources to replicate the OE)</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possible resource shortcomings</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and de-conflict scheduling issues</a:t>
            </a:r>
          </a:p>
          <a:p>
            <a:pPr lvl="1">
              <a:buFont typeface="Arial" pitchFamily="34" charset="0"/>
              <a:buChar char="•"/>
            </a:pPr>
            <a:endParaRPr lang="en-US" sz="12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 Identify decision points for the commander</a:t>
            </a:r>
            <a:endParaRPr lang="en-US" sz="3200" dirty="0">
              <a:latin typeface="Arial" pitchFamily="34" charset="0"/>
              <a:cs typeface="Arial" pitchFamily="34" charset="0"/>
            </a:endParaRPr>
          </a:p>
        </p:txBody>
      </p:sp>
      <p:sp>
        <p:nvSpPr>
          <p:cNvPr id="6" name="TextBox 5"/>
          <p:cNvSpPr txBox="1"/>
          <p:nvPr/>
        </p:nvSpPr>
        <p:spPr>
          <a:xfrm>
            <a:off x="381000" y="5867400"/>
            <a:ext cx="8153400" cy="769441"/>
          </a:xfrm>
          <a:prstGeom prst="rect">
            <a:avLst/>
          </a:prstGeom>
          <a:noFill/>
        </p:spPr>
        <p:txBody>
          <a:bodyPr wrap="square" rtlCol="0">
            <a:spAutoFit/>
          </a:bodyPr>
          <a:lstStyle/>
          <a:p>
            <a:r>
              <a:rPr lang="en-US" sz="2400" u="sng" dirty="0" smtClean="0">
                <a:latin typeface="Arial" pitchFamily="34" charset="0"/>
                <a:cs typeface="Arial" pitchFamily="34" charset="0"/>
              </a:rPr>
              <a:t>NOTE. </a:t>
            </a:r>
            <a:r>
              <a:rPr lang="en-US" sz="2000" dirty="0" smtClean="0">
                <a:latin typeface="Arial" pitchFamily="34" charset="0"/>
                <a:cs typeface="Arial" pitchFamily="34" charset="0"/>
              </a:rPr>
              <a:t>CATS is the best starting point to understand the resources needed to train the KCTs - and other training events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34925"/>
            <a:ext cx="9144000" cy="646113"/>
          </a:xfrm>
          <a:prstGeom prst="rect">
            <a:avLst/>
          </a:prstGeom>
          <a:noFill/>
          <a:ln w="9525">
            <a:noFill/>
            <a:miter lim="800000"/>
            <a:headEnd/>
            <a:tailEnd/>
          </a:ln>
        </p:spPr>
        <p:txBody>
          <a:bodyPr>
            <a:spAutoFit/>
          </a:bodyPr>
          <a:lstStyle/>
          <a:p>
            <a:pPr algn="ctr"/>
            <a:r>
              <a:rPr lang="en-US" sz="3600" b="1" dirty="0">
                <a:latin typeface="Arial" pitchFamily="34" charset="0"/>
                <a:cs typeface="Arial" pitchFamily="34" charset="0"/>
              </a:rPr>
              <a:t>Learning Objectives</a:t>
            </a:r>
          </a:p>
        </p:txBody>
      </p:sp>
      <p:sp>
        <p:nvSpPr>
          <p:cNvPr id="7" name="Rectangle 1"/>
          <p:cNvSpPr>
            <a:spLocks noChangeArrowheads="1"/>
          </p:cNvSpPr>
          <p:nvPr/>
        </p:nvSpPr>
        <p:spPr bwMode="auto">
          <a:xfrm>
            <a:off x="609600" y="2118241"/>
            <a:ext cx="8534400" cy="4462760"/>
          </a:xfrm>
          <a:prstGeom prst="rect">
            <a:avLst/>
          </a:prstGeom>
          <a:noFill/>
          <a:ln w="9525">
            <a:noFill/>
            <a:miter lim="800000"/>
            <a:headEnd/>
            <a:tailEnd/>
          </a:ln>
        </p:spPr>
        <p:txBody>
          <a:bodyPr anchor="ctr">
            <a:spAutoFit/>
          </a:bodyPr>
          <a:lstStyle/>
          <a:p>
            <a:pPr eaLnBrk="0" hangingPunct="0">
              <a:defRPr/>
            </a:pPr>
            <a:r>
              <a:rPr lang="en-US" sz="2800" b="1" dirty="0" smtClean="0">
                <a:solidFill>
                  <a:schemeClr val="bg2">
                    <a:lumMod val="50000"/>
                  </a:schemeClr>
                </a:solidFill>
                <a:latin typeface="Arial" pitchFamily="34" charset="0"/>
                <a:cs typeface="Arial" pitchFamily="34" charset="0"/>
              </a:rPr>
              <a:t>ELO A:</a:t>
            </a:r>
            <a:r>
              <a:rPr lang="en-US" sz="2400" b="1" dirty="0" smtClean="0">
                <a:solidFill>
                  <a:schemeClr val="bg2">
                    <a:lumMod val="50000"/>
                  </a:schemeClr>
                </a:solidFill>
                <a:latin typeface="Arial" pitchFamily="34" charset="0"/>
                <a:cs typeface="Arial" pitchFamily="34" charset="0"/>
              </a:rPr>
              <a:t> </a:t>
            </a:r>
            <a:r>
              <a:rPr lang="en-US" sz="2400" b="1" dirty="0" smtClean="0">
                <a:solidFill>
                  <a:schemeClr val="bg1">
                    <a:lumMod val="50000"/>
                  </a:schemeClr>
                </a:solidFill>
                <a:latin typeface="Arial" pitchFamily="34" charset="0"/>
                <a:cs typeface="Arial" pitchFamily="34" charset="0"/>
              </a:rPr>
              <a:t>Apply Instructor-Facilitator Facilitation Skills</a:t>
            </a:r>
            <a:endParaRPr lang="en-US" sz="2400" b="1" dirty="0" smtClean="0">
              <a:solidFill>
                <a:schemeClr val="bg2">
                  <a:lumMod val="50000"/>
                </a:schemeClr>
              </a:solidFill>
              <a:latin typeface="Arial" pitchFamily="34" charset="0"/>
              <a:cs typeface="Arial" pitchFamily="34" charset="0"/>
            </a:endParaRPr>
          </a:p>
          <a:p>
            <a:pPr eaLnBrk="0" hangingPunct="0">
              <a:defRPr/>
            </a:pPr>
            <a:endParaRPr lang="en-US" sz="2400" b="1" dirty="0" smtClean="0">
              <a:latin typeface="Arial" pitchFamily="34" charset="0"/>
              <a:cs typeface="Arial" pitchFamily="34" charset="0"/>
            </a:endParaRPr>
          </a:p>
          <a:p>
            <a:pPr eaLnBrk="0" hangingPunct="0">
              <a:defRPr/>
            </a:pPr>
            <a:r>
              <a:rPr lang="en-US" sz="2800" b="1" dirty="0" smtClean="0">
                <a:solidFill>
                  <a:srgbClr val="0000FF"/>
                </a:solidFill>
                <a:latin typeface="Arial" pitchFamily="34" charset="0"/>
                <a:cs typeface="Arial" pitchFamily="34" charset="0"/>
              </a:rPr>
              <a:t>ELO B: </a:t>
            </a:r>
            <a:r>
              <a:rPr lang="en-US" sz="2400" b="1" dirty="0" smtClean="0">
                <a:solidFill>
                  <a:srgbClr val="0000FF"/>
                </a:solidFill>
                <a:latin typeface="Arial" pitchFamily="34" charset="0"/>
                <a:cs typeface="Arial" pitchFamily="34" charset="0"/>
              </a:rPr>
              <a:t>Conduct a Unit Mission</a:t>
            </a:r>
            <a:endParaRPr lang="en-US" sz="2400" b="1" dirty="0">
              <a:solidFill>
                <a:srgbClr val="0000FF"/>
              </a:solidFill>
              <a:latin typeface="Arial" pitchFamily="34" charset="0"/>
              <a:cs typeface="Arial" pitchFamily="34" charset="0"/>
            </a:endParaRPr>
          </a:p>
          <a:p>
            <a:pPr eaLnBrk="0" hangingPunct="0">
              <a:defRPr/>
            </a:pPr>
            <a:endParaRPr lang="en-US" sz="2400" b="1" dirty="0">
              <a:latin typeface="Arial" pitchFamily="34" charset="0"/>
              <a:cs typeface="Arial" pitchFamily="34" charset="0"/>
            </a:endParaRPr>
          </a:p>
          <a:p>
            <a:pPr marL="1092200"/>
            <a:r>
              <a:rPr lang="en-US" sz="2400" dirty="0" smtClean="0">
                <a:latin typeface="Arial" pitchFamily="34" charset="0"/>
                <a:cs typeface="Arial" pitchFamily="34" charset="0"/>
              </a:rPr>
              <a:t>LSA 1. Plan a tactical mission IAW Troop Leading Procedures (TLP)</a:t>
            </a:r>
          </a:p>
          <a:p>
            <a:endParaRPr lang="en-US" sz="2400" b="1" dirty="0" smtClean="0">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3200" b="1" dirty="0" smtClean="0">
                <a:solidFill>
                  <a:srgbClr val="0000FF"/>
                </a:solidFill>
                <a:latin typeface="Arial" pitchFamily="34" charset="0"/>
                <a:cs typeface="Arial" pitchFamily="34" charset="0"/>
              </a:rPr>
              <a:t>LSA 2.</a:t>
            </a:r>
            <a:r>
              <a:rPr lang="en-US" sz="2800" b="1" dirty="0" smtClean="0">
                <a:solidFill>
                  <a:srgbClr val="0000FF"/>
                </a:solidFill>
                <a:latin typeface="Arial" pitchFamily="34" charset="0"/>
                <a:cs typeface="Arial" pitchFamily="34" charset="0"/>
              </a:rPr>
              <a:t> Conducting unit training IAW TLP</a:t>
            </a:r>
            <a:endParaRPr lang="en-US" sz="32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800" b="1" dirty="0" smtClean="0">
                <a:solidFill>
                  <a:schemeClr val="bg2">
                    <a:lumMod val="50000"/>
                  </a:schemeClr>
                </a:solidFill>
                <a:latin typeface="Arial" pitchFamily="34" charset="0"/>
                <a:cs typeface="Arial" pitchFamily="34" charset="0"/>
              </a:rPr>
              <a:t>ELO C: </a:t>
            </a:r>
            <a:r>
              <a:rPr lang="en-US" sz="2400" b="1" dirty="0" smtClean="0">
                <a:solidFill>
                  <a:schemeClr val="bg2">
                    <a:lumMod val="50000"/>
                  </a:schemeClr>
                </a:solidFill>
                <a:latin typeface="Arial" pitchFamily="34" charset="0"/>
                <a:cs typeface="Arial" pitchFamily="34" charset="0"/>
              </a:rPr>
              <a:t>Implement Instructor-Facilitator Facilitation Skills</a:t>
            </a:r>
            <a:endParaRPr lang="en-US" sz="2400" b="1" dirty="0">
              <a:solidFill>
                <a:schemeClr val="bg2">
                  <a:lumMod val="50000"/>
                </a:schemeClr>
              </a:solidFill>
              <a:latin typeface="Arial" pitchFamily="34" charset="0"/>
              <a:cs typeface="Arial" pitchFamily="34" charset="0"/>
            </a:endParaRPr>
          </a:p>
        </p:txBody>
      </p:sp>
      <p:sp>
        <p:nvSpPr>
          <p:cNvPr id="8" name="Rectangle 7"/>
          <p:cNvSpPr/>
          <p:nvPr/>
        </p:nvSpPr>
        <p:spPr>
          <a:xfrm>
            <a:off x="228600" y="838200"/>
            <a:ext cx="8610600" cy="1077218"/>
          </a:xfrm>
          <a:prstGeom prst="rect">
            <a:avLst/>
          </a:prstGeom>
        </p:spPr>
        <p:txBody>
          <a:bodyPr wrap="square">
            <a:spAutoFit/>
          </a:bodyPr>
          <a:lstStyle/>
          <a:p>
            <a:pPr marL="1092200" indent="-1092200" eaLnBrk="0" hangingPunct="0">
              <a:defRPr/>
            </a:pPr>
            <a:r>
              <a:rPr lang="en-US" sz="3200" b="1" u="sng" dirty="0" smtClean="0">
                <a:latin typeface="Arial" pitchFamily="34" charset="0"/>
                <a:cs typeface="Arial" pitchFamily="34" charset="0"/>
              </a:rPr>
              <a:t>TLO:</a:t>
            </a:r>
            <a:r>
              <a:rPr lang="en-US" sz="3200" b="1" dirty="0" smtClean="0">
                <a:latin typeface="Arial" pitchFamily="34" charset="0"/>
                <a:cs typeface="Arial" pitchFamily="34" charset="0"/>
              </a:rPr>
              <a:t> Recommend Dismounted Counter-IED Training to Unit Leaders</a:t>
            </a:r>
          </a:p>
        </p:txBody>
      </p:sp>
      <p:sp>
        <p:nvSpPr>
          <p:cNvPr id="9" name="Right Arrow 8"/>
          <p:cNvSpPr/>
          <p:nvPr/>
        </p:nvSpPr>
        <p:spPr>
          <a:xfrm>
            <a:off x="0" y="4648200"/>
            <a:ext cx="1600200" cy="838200"/>
          </a:xfrm>
          <a:prstGeom prst="rightArrow">
            <a:avLst>
              <a:gd name="adj1" fmla="val 50000"/>
              <a:gd name="adj2" fmla="val 539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WE ARE HERE</a:t>
            </a:r>
            <a:endParaRPr lang="en-US" sz="1400" b="1" dirty="0">
              <a:solidFill>
                <a:schemeClr val="tx1"/>
              </a:solidFill>
              <a:latin typeface="Arial" pitchFamily="34" charset="0"/>
              <a:cs typeface="Arial" pitchFamily="34" charset="0"/>
            </a:endParaRPr>
          </a:p>
        </p:txBody>
      </p:sp>
      <p:sp>
        <p:nvSpPr>
          <p:cNvPr id="6" name="Rectangle 5"/>
          <p:cNvSpPr/>
          <p:nvPr/>
        </p:nvSpPr>
        <p:spPr>
          <a:xfrm>
            <a:off x="609600" y="5791200"/>
            <a:ext cx="7924800" cy="954107"/>
          </a:xfrm>
          <a:prstGeom prst="rect">
            <a:avLst/>
          </a:prstGeom>
          <a:solidFill>
            <a:srgbClr val="FFFF00"/>
          </a:solidFill>
        </p:spPr>
        <p:txBody>
          <a:bodyPr wrap="square">
            <a:spAutoFit/>
          </a:bodyPr>
          <a:lstStyle/>
          <a:p>
            <a:pPr algn="ctr"/>
            <a:r>
              <a:rPr lang="en-US" sz="2800" b="1" dirty="0" smtClean="0">
                <a:solidFill>
                  <a:srgbClr val="FF0000"/>
                </a:solidFill>
                <a:latin typeface="Arial" pitchFamily="34" charset="0"/>
                <a:cs typeface="Arial" pitchFamily="34" charset="0"/>
              </a:rPr>
              <a:t>Why do you need to know how units conduct unit training?</a:t>
            </a:r>
            <a:endParaRPr lang="en-US" sz="2400" dirty="0">
              <a:solidFill>
                <a:srgbClr val="FF0000"/>
              </a:solidFill>
              <a:latin typeface="Arial" pitchFamily="34" charset="0"/>
              <a:cs typeface="Arial" pitchFamily="34" charset="0"/>
            </a:endParaRPr>
          </a:p>
        </p:txBody>
      </p:sp>
      <p:cxnSp>
        <p:nvCxnSpPr>
          <p:cNvPr id="12" name="Straight Connector 11"/>
          <p:cNvCxnSpPr/>
          <p:nvPr/>
        </p:nvCxnSpPr>
        <p:spPr>
          <a:xfrm>
            <a:off x="0" y="2819400"/>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638800"/>
            <a:ext cx="914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noFill/>
          <a:ln>
            <a:noFill/>
          </a:ln>
        </p:spPr>
        <p:txBody>
          <a:bodyPr wrap="square" rtlCol="0">
            <a:spAutoFit/>
          </a:bodyPr>
          <a:lstStyle/>
          <a:p>
            <a:pPr algn="ctr"/>
            <a:r>
              <a:rPr lang="en-US" sz="3600" b="1" dirty="0" smtClean="0">
                <a:latin typeface="Arial" pitchFamily="34" charset="0"/>
                <a:cs typeface="Arial" pitchFamily="34" charset="0"/>
              </a:rPr>
              <a:t>TLP Step 3 Process</a:t>
            </a:r>
            <a:endParaRPr lang="en-US" sz="3600" b="1" dirty="0">
              <a:latin typeface="Arial" pitchFamily="34" charset="0"/>
              <a:cs typeface="Arial" pitchFamily="34" charset="0"/>
            </a:endParaRPr>
          </a:p>
        </p:txBody>
      </p:sp>
      <p:sp>
        <p:nvSpPr>
          <p:cNvPr id="3" name="TextBox 2"/>
          <p:cNvSpPr txBox="1"/>
          <p:nvPr/>
        </p:nvSpPr>
        <p:spPr>
          <a:xfrm>
            <a:off x="1149444" y="1143000"/>
            <a:ext cx="6623929" cy="4893647"/>
          </a:xfrm>
          <a:prstGeom prst="rect">
            <a:avLst/>
          </a:prstGeom>
          <a:noFill/>
        </p:spPr>
        <p:txBody>
          <a:bodyPr wrap="none" rtlCol="0">
            <a:spAutoFit/>
          </a:bodyPr>
          <a:lstStyle/>
          <a:p>
            <a:r>
              <a:rPr lang="en-US" sz="2400" dirty="0" smtClean="0">
                <a:latin typeface="Arial" pitchFamily="34" charset="0"/>
                <a:cs typeface="Arial" pitchFamily="34" charset="0"/>
              </a:rPr>
              <a:t>Step 3: Make a Tentative Plan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Analyze the Battalion WARNORD</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Assess the KCTs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Operational Environment (OE)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the Planning Horizon</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unique/scarce resources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Identify training risks</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Commanders’ Dialogue</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Unit restated mission</a:t>
            </a:r>
          </a:p>
          <a:p>
            <a:pPr lvl="1">
              <a:buFont typeface="Arial" pitchFamily="34" charset="0"/>
              <a:buChar char="•"/>
            </a:pPr>
            <a:endParaRPr lang="en-US" sz="2400" dirty="0" smtClean="0">
              <a:solidFill>
                <a:schemeClr val="tx1">
                  <a:lumMod val="65000"/>
                  <a:lumOff val="35000"/>
                </a:schemeClr>
              </a:solidFill>
              <a:latin typeface="Arial" pitchFamily="34" charset="0"/>
              <a:cs typeface="Arial" pitchFamily="34" charset="0"/>
            </a:endParaRP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Development</a:t>
            </a:r>
          </a:p>
          <a:p>
            <a:pPr lvl="1">
              <a:buFont typeface="Arial" pitchFamily="34" charset="0"/>
              <a:buChar char="•"/>
            </a:pPr>
            <a:r>
              <a:rPr lang="en-US" sz="2400" dirty="0" smtClean="0">
                <a:solidFill>
                  <a:schemeClr val="tx1">
                    <a:lumMod val="65000"/>
                    <a:lumOff val="35000"/>
                  </a:schemeClr>
                </a:solidFill>
                <a:latin typeface="Arial" pitchFamily="34" charset="0"/>
                <a:cs typeface="Arial" pitchFamily="34" charset="0"/>
              </a:rPr>
              <a:t>Course of Action Analysis</a:t>
            </a:r>
          </a:p>
          <a:p>
            <a:pPr lvl="1">
              <a:buFont typeface="Arial" pitchFamily="34" charset="0"/>
              <a:buChar char="•"/>
            </a:pPr>
            <a:r>
              <a:rPr lang="en-US" sz="2400" dirty="0" smtClean="0">
                <a:solidFill>
                  <a:srgbClr val="FF0000"/>
                </a:solidFill>
                <a:latin typeface="Arial" pitchFamily="34" charset="0"/>
                <a:cs typeface="Arial" pitchFamily="34" charset="0"/>
              </a:rPr>
              <a:t>Obtain COA Approval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279400"/>
            <a:ext cx="9144000" cy="1100814"/>
          </a:xfrm>
          <a:prstGeom prst="rect">
            <a:avLst/>
          </a:prstGeom>
          <a:noFill/>
          <a:ln w="9525">
            <a:noFill/>
            <a:miter lim="800000"/>
            <a:headEnd/>
            <a:tailEnd/>
          </a:ln>
        </p:spPr>
        <p:txBody>
          <a:bodyPr>
            <a:spAutoFit/>
          </a:bodyPr>
          <a:lstStyle/>
          <a:p>
            <a:pPr algn="ctr">
              <a:lnSpc>
                <a:spcPts val="1900"/>
              </a:lnSpc>
            </a:pPr>
            <a:r>
              <a:rPr lang="en-US" sz="3600" b="1" dirty="0" smtClean="0">
                <a:latin typeface="Arial" pitchFamily="34" charset="0"/>
                <a:cs typeface="Arial" pitchFamily="34" charset="0"/>
              </a:rPr>
              <a:t>COA Approval</a:t>
            </a:r>
            <a:endParaRPr lang="en-US" sz="2800" b="1" dirty="0" smtClean="0">
              <a:latin typeface="Arial" pitchFamily="34" charset="0"/>
              <a:cs typeface="Arial" pitchFamily="34" charset="0"/>
            </a:endParaRPr>
          </a:p>
          <a:p>
            <a:pPr algn="ctr">
              <a:lnSpc>
                <a:spcPts val="1900"/>
              </a:lnSpc>
            </a:pPr>
            <a:endParaRPr lang="en-US" sz="2800" b="1" dirty="0" smtClean="0">
              <a:latin typeface="Arial" pitchFamily="34" charset="0"/>
              <a:cs typeface="Arial" pitchFamily="34" charset="0"/>
            </a:endParaRPr>
          </a:p>
          <a:p>
            <a:pPr algn="ctr">
              <a:lnSpc>
                <a:spcPts val="1900"/>
              </a:lnSpc>
            </a:pPr>
            <a:r>
              <a:rPr lang="en-US" sz="2800" b="1" dirty="0" smtClean="0">
                <a:latin typeface="Arial" pitchFamily="34" charset="0"/>
                <a:cs typeface="Arial" pitchFamily="34" charset="0"/>
              </a:rPr>
              <a:t>What occurs at the Training Briefing (TB)?</a:t>
            </a:r>
          </a:p>
          <a:p>
            <a:pPr algn="ctr">
              <a:lnSpc>
                <a:spcPts val="1900"/>
              </a:lnSpc>
            </a:pPr>
            <a:endParaRPr lang="en-US" sz="2800" b="1" dirty="0">
              <a:latin typeface="Arial" pitchFamily="34" charset="0"/>
              <a:cs typeface="Arial" pitchFamily="34" charset="0"/>
            </a:endParaRPr>
          </a:p>
        </p:txBody>
      </p:sp>
      <p:sp>
        <p:nvSpPr>
          <p:cNvPr id="26628"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30ECE8EF-B48A-4EB7-A593-4DD1040A3D67}" type="slidenum">
              <a:rPr lang="en-US" sz="1200">
                <a:solidFill>
                  <a:schemeClr val="bg1"/>
                </a:solidFill>
                <a:latin typeface="Arial" pitchFamily="34" charset="0"/>
                <a:cs typeface="Arial" pitchFamily="34" charset="0"/>
              </a:rPr>
              <a:pPr/>
              <a:t>31</a:t>
            </a:fld>
            <a:endParaRPr lang="en-US" sz="1200" dirty="0">
              <a:solidFill>
                <a:schemeClr val="bg1"/>
              </a:solidFill>
              <a:latin typeface="Arial" pitchFamily="34" charset="0"/>
              <a:cs typeface="Arial" pitchFamily="34" charset="0"/>
            </a:endParaRPr>
          </a:p>
        </p:txBody>
      </p:sp>
      <p:sp>
        <p:nvSpPr>
          <p:cNvPr id="5" name="TextBox 4"/>
          <p:cNvSpPr txBox="1"/>
          <p:nvPr/>
        </p:nvSpPr>
        <p:spPr>
          <a:xfrm>
            <a:off x="533400" y="3505200"/>
            <a:ext cx="7848600" cy="2416046"/>
          </a:xfrm>
          <a:prstGeom prst="rect">
            <a:avLst/>
          </a:prstGeom>
          <a:noFill/>
        </p:spPr>
        <p:txBody>
          <a:bodyPr wrap="square" rtlCol="0">
            <a:spAutoFit/>
          </a:bodyPr>
          <a:lstStyle/>
          <a:p>
            <a:pPr algn="just"/>
            <a:r>
              <a:rPr lang="en-US" sz="2800" b="1" dirty="0" smtClean="0">
                <a:latin typeface="Arial" pitchFamily="34" charset="0"/>
                <a:cs typeface="Arial" pitchFamily="34" charset="0"/>
              </a:rPr>
              <a:t>Results in a ‘contract’:</a:t>
            </a:r>
          </a:p>
          <a:p>
            <a:pPr algn="just">
              <a:buFont typeface="Arial" pitchFamily="34" charset="0"/>
              <a:buChar char="•"/>
            </a:pPr>
            <a:endParaRPr lang="en-US" sz="11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The subordinate commander agrees to execute the COA</a:t>
            </a:r>
          </a:p>
          <a:p>
            <a:pPr algn="just">
              <a:buFont typeface="Arial" pitchFamily="34" charset="0"/>
              <a:buChar char="•"/>
            </a:pPr>
            <a:endParaRPr lang="en-US" sz="1600" dirty="0" smtClean="0">
              <a:latin typeface="Arial" pitchFamily="34" charset="0"/>
              <a:cs typeface="Arial" pitchFamily="34" charset="0"/>
            </a:endParaRPr>
          </a:p>
          <a:p>
            <a:pPr algn="just">
              <a:buFont typeface="Arial" pitchFamily="34" charset="0"/>
              <a:buChar char="•"/>
            </a:pPr>
            <a:r>
              <a:rPr lang="en-US" sz="2400" dirty="0" smtClean="0">
                <a:latin typeface="Arial" pitchFamily="34" charset="0"/>
                <a:cs typeface="Arial" pitchFamily="34" charset="0"/>
              </a:rPr>
              <a:t> The higher commander agrees to support the COA with the resources necessary to train</a:t>
            </a:r>
            <a:endParaRPr lang="en-US" sz="2400" dirty="0">
              <a:latin typeface="Arial" pitchFamily="34" charset="0"/>
              <a:cs typeface="Arial" pitchFamily="34" charset="0"/>
            </a:endParaRPr>
          </a:p>
        </p:txBody>
      </p:sp>
      <p:sp>
        <p:nvSpPr>
          <p:cNvPr id="6" name="TextBox 5"/>
          <p:cNvSpPr txBox="1"/>
          <p:nvPr/>
        </p:nvSpPr>
        <p:spPr>
          <a:xfrm>
            <a:off x="228600" y="1524000"/>
            <a:ext cx="8305800" cy="1384995"/>
          </a:xfrm>
          <a:prstGeom prst="rect">
            <a:avLst/>
          </a:prstGeom>
          <a:noFill/>
        </p:spPr>
        <p:txBody>
          <a:bodyPr wrap="square" rtlCol="0">
            <a:spAutoFit/>
          </a:bodyPr>
          <a:lstStyle/>
          <a:p>
            <a:pPr marL="285750">
              <a:buFont typeface="Arial" pitchFamily="34" charset="0"/>
              <a:buChar char="•"/>
            </a:pPr>
            <a:r>
              <a:rPr lang="en-US" sz="2400" dirty="0" smtClean="0">
                <a:latin typeface="Arial" pitchFamily="34" charset="0"/>
                <a:cs typeface="Arial" pitchFamily="34" charset="0"/>
              </a:rPr>
              <a:t> CO CDRs brief the BN CDR to obtain approval of their company’s COA</a:t>
            </a:r>
          </a:p>
          <a:p>
            <a:pPr marL="285750">
              <a:buFont typeface="Arial" pitchFamily="34" charset="0"/>
              <a:buChar char="•"/>
            </a:pPr>
            <a:endParaRPr lang="en-US" sz="1200" dirty="0" smtClean="0">
              <a:latin typeface="Arial" pitchFamily="34" charset="0"/>
              <a:cs typeface="Arial" pitchFamily="34" charset="0"/>
            </a:endParaRPr>
          </a:p>
          <a:p>
            <a:pPr marL="285750">
              <a:buFont typeface="Arial" pitchFamily="34" charset="0"/>
              <a:buChar char="•"/>
            </a:pPr>
            <a:r>
              <a:rPr lang="en-US" sz="2400" dirty="0" smtClean="0">
                <a:latin typeface="Arial" pitchFamily="34" charset="0"/>
                <a:cs typeface="Arial" pitchFamily="34" charset="0"/>
              </a:rPr>
              <a:t> The BN CDR then briefs Brigade CDR</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79944"/>
            <a:ext cx="9144000" cy="368499"/>
          </a:xfrm>
          <a:prstGeom prst="rect">
            <a:avLst/>
          </a:prstGeom>
          <a:noFill/>
          <a:ln w="9525">
            <a:noFill/>
            <a:miter lim="800000"/>
            <a:headEnd/>
            <a:tailEnd/>
          </a:ln>
        </p:spPr>
        <p:txBody>
          <a:bodyPr wrap="square">
            <a:spAutoFit/>
          </a:bodyPr>
          <a:lstStyle/>
          <a:p>
            <a:pPr algn="ctr">
              <a:lnSpc>
                <a:spcPts val="1900"/>
              </a:lnSpc>
            </a:pPr>
            <a:r>
              <a:rPr lang="en-US" sz="3200" b="1" dirty="0" smtClean="0">
                <a:latin typeface="Arial" pitchFamily="34" charset="0"/>
                <a:cs typeface="Arial" pitchFamily="34" charset="0"/>
              </a:rPr>
              <a:t>What is the purpose of the Training Brief?</a:t>
            </a:r>
          </a:p>
        </p:txBody>
      </p:sp>
      <p:sp>
        <p:nvSpPr>
          <p:cNvPr id="5" name="TextBox 4"/>
          <p:cNvSpPr txBox="1"/>
          <p:nvPr/>
        </p:nvSpPr>
        <p:spPr>
          <a:xfrm>
            <a:off x="381000" y="1818144"/>
            <a:ext cx="8382000" cy="2677656"/>
          </a:xfrm>
          <a:prstGeom prst="rect">
            <a:avLst/>
          </a:prstGeom>
          <a:noFill/>
        </p:spPr>
        <p:txBody>
          <a:bodyPr wrap="square" rtlCol="0">
            <a:spAutoFit/>
          </a:bodyPr>
          <a:lstStyle/>
          <a:p>
            <a:pPr>
              <a:buFont typeface="Arial" pitchFamily="34" charset="0"/>
              <a:buChar char="•"/>
            </a:pPr>
            <a:r>
              <a:rPr lang="en-US" sz="2800" dirty="0" smtClean="0">
                <a:latin typeface="Arial" pitchFamily="34" charset="0"/>
                <a:cs typeface="Arial" pitchFamily="34" charset="0"/>
              </a:rPr>
              <a:t> Primary focus is on  how the unit will attain mission (KCT) proficiency within the planning horizon</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All other training issues are secondary and briefed at the discretion of the commander(s)</a:t>
            </a:r>
            <a:endParaRPr lang="en-US" sz="2800" dirty="0">
              <a:latin typeface="Arial" pitchFamily="34" charset="0"/>
              <a:cs typeface="Arial" pitchFamily="34" charset="0"/>
            </a:endParaRPr>
          </a:p>
        </p:txBody>
      </p:sp>
      <p:sp>
        <p:nvSpPr>
          <p:cNvPr id="7" name="TextBox 6"/>
          <p:cNvSpPr txBox="1"/>
          <p:nvPr/>
        </p:nvSpPr>
        <p:spPr>
          <a:xfrm>
            <a:off x="4953000" y="5638800"/>
            <a:ext cx="3886200" cy="707886"/>
          </a:xfrm>
          <a:prstGeom prst="rect">
            <a:avLst/>
          </a:prstGeom>
          <a:noFill/>
          <a:ln>
            <a:solidFill>
              <a:schemeClr val="accent1"/>
            </a:solidFill>
          </a:ln>
        </p:spPr>
        <p:txBody>
          <a:bodyPr wrap="square" rtlCol="0">
            <a:spAutoFit/>
          </a:bodyPr>
          <a:lstStyle/>
          <a:p>
            <a:r>
              <a:rPr lang="en-US" sz="2000" i="1" dirty="0" smtClean="0">
                <a:latin typeface="Arial" pitchFamily="34" charset="0"/>
                <a:cs typeface="Arial" pitchFamily="34" charset="0"/>
              </a:rPr>
              <a:t>See The Leader’s Guide to UTM, chapter 3, section II</a:t>
            </a:r>
            <a:endParaRPr lang="en-US" sz="2000" i="1" dirty="0">
              <a:latin typeface="Arial" pitchFamily="34" charset="0"/>
              <a:cs typeface="Arial" pitchFamily="34" charset="0"/>
            </a:endParaRPr>
          </a:p>
        </p:txBody>
      </p:sp>
      <p:sp>
        <p:nvSpPr>
          <p:cNvPr id="6" name="Slide Number Placeholder 2"/>
          <p:cNvSpPr txBox="1">
            <a:spLocks/>
          </p:cNvSpPr>
          <p:nvPr/>
        </p:nvSpPr>
        <p:spPr bwMode="auto">
          <a:xfrm>
            <a:off x="8763000" y="6569075"/>
            <a:ext cx="381000" cy="288925"/>
          </a:xfrm>
          <a:prstGeom prst="rect">
            <a:avLst/>
          </a:prstGeom>
          <a:noFill/>
          <a:ln w="9525">
            <a:noFill/>
            <a:miter lim="800000"/>
            <a:headEnd/>
            <a:tailEnd/>
          </a:ln>
        </p:spPr>
        <p:txBody>
          <a:bodyPr/>
          <a:lstStyle/>
          <a:p>
            <a:fld id="{30ECE8EF-B48A-4EB7-A593-4DD1040A3D67}" type="slidenum">
              <a:rPr lang="en-US" sz="1200">
                <a:solidFill>
                  <a:schemeClr val="bg1"/>
                </a:solidFill>
                <a:latin typeface="Arial" pitchFamily="34" charset="0"/>
                <a:cs typeface="Arial" pitchFamily="34" charset="0"/>
              </a:rPr>
              <a:pPr/>
              <a:t>32</a:t>
            </a:fld>
            <a:endParaRPr lang="en-US" sz="1200" dirty="0">
              <a:solidFill>
                <a:schemeClr val="bg1"/>
              </a:solidFill>
              <a:latin typeface="Arial" pitchFamily="34" charset="0"/>
              <a:cs typeface="Arial" pitchFamily="34" charset="0"/>
            </a:endParaRPr>
          </a:p>
        </p:txBody>
      </p:sp>
      <p:sp>
        <p:nvSpPr>
          <p:cNvPr id="8" name="Rectangle 7"/>
          <p:cNvSpPr/>
          <p:nvPr/>
        </p:nvSpPr>
        <p:spPr>
          <a:xfrm>
            <a:off x="1791132" y="304800"/>
            <a:ext cx="4715778" cy="335989"/>
          </a:xfrm>
          <a:prstGeom prst="rect">
            <a:avLst/>
          </a:prstGeom>
        </p:spPr>
        <p:txBody>
          <a:bodyPr wrap="none">
            <a:spAutoFit/>
          </a:bodyPr>
          <a:lstStyle/>
          <a:p>
            <a:pPr algn="ctr">
              <a:lnSpc>
                <a:spcPts val="1900"/>
              </a:lnSpc>
            </a:pPr>
            <a:r>
              <a:rPr lang="en-US" sz="3600" b="1" dirty="0" smtClean="0">
                <a:latin typeface="Arial" pitchFamily="34" charset="0"/>
                <a:cs typeface="Arial" pitchFamily="34" charset="0"/>
              </a:rPr>
              <a:t>COA Approval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200329"/>
          </a:xfrm>
          <a:prstGeom prst="rect">
            <a:avLst/>
          </a:prstGeom>
          <a:solidFill>
            <a:schemeClr val="bg1"/>
          </a:solidFill>
          <a:ln>
            <a:noFill/>
          </a:ln>
        </p:spPr>
        <p:txBody>
          <a:bodyPr wrap="square" rtlCol="0">
            <a:spAutoFit/>
          </a:bodyPr>
          <a:lstStyle/>
          <a:p>
            <a:pPr algn="ctr"/>
            <a:r>
              <a:rPr lang="en-US" sz="3600" b="1" dirty="0" smtClean="0">
                <a:latin typeface="Arial" pitchFamily="34" charset="0"/>
                <a:cs typeface="Arial" pitchFamily="34" charset="0"/>
              </a:rPr>
              <a:t>TLP, Step 4</a:t>
            </a:r>
          </a:p>
          <a:p>
            <a:pPr algn="ctr"/>
            <a:r>
              <a:rPr lang="en-US" sz="3600" b="1" dirty="0" smtClean="0">
                <a:latin typeface="Arial" pitchFamily="34" charset="0"/>
                <a:cs typeface="Arial" pitchFamily="34" charset="0"/>
              </a:rPr>
              <a:t>Initiate Movement</a:t>
            </a:r>
            <a:endParaRPr lang="en-US" sz="3600" b="1" dirty="0">
              <a:latin typeface="Arial" pitchFamily="34" charset="0"/>
              <a:cs typeface="Arial" pitchFamily="34" charset="0"/>
            </a:endParaRPr>
          </a:p>
        </p:txBody>
      </p:sp>
      <p:sp>
        <p:nvSpPr>
          <p:cNvPr id="11" name="Rectangle 10"/>
          <p:cNvSpPr/>
          <p:nvPr/>
        </p:nvSpPr>
        <p:spPr>
          <a:xfrm>
            <a:off x="381000" y="1295400"/>
            <a:ext cx="8534400" cy="3970318"/>
          </a:xfrm>
          <a:prstGeom prst="rect">
            <a:avLst/>
          </a:prstGeom>
        </p:spPr>
        <p:txBody>
          <a:bodyPr wrap="square">
            <a:spAutoFit/>
          </a:bodyPr>
          <a:lstStyle/>
          <a:p>
            <a:r>
              <a:rPr lang="en-US" sz="2800" b="1" dirty="0" smtClean="0">
                <a:latin typeface="Arial" pitchFamily="34" charset="0"/>
                <a:cs typeface="Arial" pitchFamily="34" charset="0"/>
              </a:rPr>
              <a:t>Begin Actions to Facilitate execution of the Plan</a:t>
            </a:r>
          </a:p>
          <a:p>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Planned pre-execution checks to ensure that:</a:t>
            </a:r>
          </a:p>
          <a:p>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Equipment is ready</a:t>
            </a:r>
          </a:p>
          <a:p>
            <a:pPr>
              <a:buFont typeface="Arial" pitchFamily="34" charset="0"/>
              <a:buChar char="•"/>
            </a:pPr>
            <a:r>
              <a:rPr lang="en-US" sz="2800" dirty="0" smtClean="0">
                <a:latin typeface="Arial" pitchFamily="34" charset="0"/>
                <a:cs typeface="Arial" pitchFamily="34" charset="0"/>
              </a:rPr>
              <a:t> Trainers are prepared (Rehearsals)</a:t>
            </a:r>
          </a:p>
          <a:p>
            <a:pPr>
              <a:buFont typeface="Arial" pitchFamily="34" charset="0"/>
              <a:buChar char="•"/>
            </a:pPr>
            <a:r>
              <a:rPr lang="en-US" sz="2800" dirty="0" smtClean="0">
                <a:latin typeface="Arial" pitchFamily="34" charset="0"/>
                <a:cs typeface="Arial" pitchFamily="34" charset="0"/>
              </a:rPr>
              <a:t> Prerequisite training</a:t>
            </a:r>
          </a:p>
          <a:p>
            <a:pPr>
              <a:buFont typeface="Arial" pitchFamily="34" charset="0"/>
              <a:buChar char="•"/>
            </a:pPr>
            <a:r>
              <a:rPr lang="en-US" sz="2800" dirty="0" smtClean="0">
                <a:latin typeface="Arial" pitchFamily="34" charset="0"/>
                <a:cs typeface="Arial" pitchFamily="34" charset="0"/>
              </a:rPr>
              <a:t> Training resources are coordinated </a:t>
            </a:r>
          </a:p>
          <a:p>
            <a:pPr>
              <a:buFont typeface="Arial" pitchFamily="34" charset="0"/>
              <a:buChar char="•"/>
            </a:pPr>
            <a:r>
              <a:rPr lang="en-US" sz="2800" dirty="0" smtClean="0">
                <a:latin typeface="Arial" pitchFamily="34" charset="0"/>
                <a:cs typeface="Arial" pitchFamily="34" charset="0"/>
              </a:rPr>
              <a:t> Leaders conduct initial risk management checks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200329"/>
          </a:xfrm>
          <a:prstGeom prst="rect">
            <a:avLst/>
          </a:prstGeom>
          <a:solidFill>
            <a:schemeClr val="bg1"/>
          </a:solidFill>
          <a:ln>
            <a:noFill/>
          </a:ln>
        </p:spPr>
        <p:txBody>
          <a:bodyPr wrap="square" rtlCol="0">
            <a:spAutoFit/>
          </a:bodyPr>
          <a:lstStyle/>
          <a:p>
            <a:pPr algn="ctr"/>
            <a:r>
              <a:rPr lang="en-US" sz="3600" b="1" dirty="0" smtClean="0">
                <a:latin typeface="Arial" pitchFamily="34" charset="0"/>
                <a:cs typeface="Arial" pitchFamily="34" charset="0"/>
              </a:rPr>
              <a:t>TLP Step 5</a:t>
            </a:r>
          </a:p>
          <a:p>
            <a:pPr algn="ctr"/>
            <a:r>
              <a:rPr lang="en-US" sz="3600" b="1" dirty="0" smtClean="0">
                <a:latin typeface="Arial" pitchFamily="34" charset="0"/>
                <a:cs typeface="Arial" pitchFamily="34" charset="0"/>
              </a:rPr>
              <a:t>Conduct Reconnaissance </a:t>
            </a:r>
            <a:endParaRPr lang="en-US" sz="3600" b="1" dirty="0">
              <a:latin typeface="Arial" pitchFamily="34" charset="0"/>
              <a:cs typeface="Arial" pitchFamily="34" charset="0"/>
            </a:endParaRPr>
          </a:p>
        </p:txBody>
      </p:sp>
      <p:sp>
        <p:nvSpPr>
          <p:cNvPr id="7" name="Freeform 6"/>
          <p:cNvSpPr/>
          <p:nvPr/>
        </p:nvSpPr>
        <p:spPr bwMode="auto">
          <a:xfrm>
            <a:off x="609600" y="2105561"/>
            <a:ext cx="7924800" cy="2209800"/>
          </a:xfrm>
          <a:custGeom>
            <a:avLst/>
            <a:gdLst>
              <a:gd name="f0" fmla="val 10800000"/>
              <a:gd name="f1" fmla="val 5400000"/>
              <a:gd name="f2" fmla="val 180"/>
              <a:gd name="f3" fmla="val w"/>
              <a:gd name="f4" fmla="val h"/>
              <a:gd name="f5" fmla="val 0"/>
              <a:gd name="f6" fmla="val 5212"/>
              <a:gd name="f7" fmla="val 2994"/>
              <a:gd name="f8" fmla="val 102"/>
              <a:gd name="f9" fmla="val 2904"/>
              <a:gd name="f10" fmla="val 84"/>
              <a:gd name="f11" fmla="val 2886"/>
              <a:gd name="f12" fmla="val 168"/>
              <a:gd name="f13" fmla="val 2916"/>
              <a:gd name="f14" fmla="val 216"/>
              <a:gd name="f15" fmla="val 2934"/>
              <a:gd name="f16" fmla="val 270"/>
              <a:gd name="f17" fmla="val 2928"/>
              <a:gd name="f18" fmla="val 318"/>
              <a:gd name="f19" fmla="val 444"/>
              <a:gd name="f20" fmla="val 504"/>
              <a:gd name="f21" fmla="val 2940"/>
              <a:gd name="f22" fmla="val 570"/>
              <a:gd name="f23" fmla="val 2988"/>
              <a:gd name="f24" fmla="val 750"/>
              <a:gd name="f25" fmla="val 882"/>
              <a:gd name="f26" fmla="val 2946"/>
              <a:gd name="f27" fmla="val 910"/>
              <a:gd name="f28" fmla="val 2942"/>
              <a:gd name="f29" fmla="val 938"/>
              <a:gd name="f30" fmla="val 2936"/>
              <a:gd name="f31" fmla="val 966"/>
              <a:gd name="f32" fmla="val 1021"/>
              <a:gd name="f33" fmla="val 2931"/>
              <a:gd name="f34" fmla="val 1071"/>
              <a:gd name="f35" fmla="val 2981"/>
              <a:gd name="f36" fmla="val 1122"/>
              <a:gd name="f37" fmla="val 1134"/>
              <a:gd name="f38" fmla="val 2992"/>
              <a:gd name="f39" fmla="val 1168"/>
              <a:gd name="f40" fmla="val 2987"/>
              <a:gd name="f41" fmla="val 1182"/>
              <a:gd name="f42" fmla="val 2982"/>
              <a:gd name="f43" fmla="val 1223"/>
              <a:gd name="f44" fmla="val 2967"/>
              <a:gd name="f45" fmla="val 1244"/>
              <a:gd name="f46" fmla="val 1290"/>
              <a:gd name="f47" fmla="val 1399"/>
              <a:gd name="f48" fmla="val 2950"/>
              <a:gd name="f49" fmla="val 1495"/>
              <a:gd name="f50" fmla="val 2961"/>
              <a:gd name="f51" fmla="val 1602"/>
              <a:gd name="f52" fmla="val 1622"/>
              <a:gd name="f53" fmla="val 2939"/>
              <a:gd name="f54" fmla="val 1642"/>
              <a:gd name="f55" fmla="val 2935"/>
              <a:gd name="f56" fmla="val 1662"/>
              <a:gd name="f57" fmla="val 1670"/>
              <a:gd name="f58" fmla="val 2930"/>
              <a:gd name="f59" fmla="val 1700"/>
              <a:gd name="f60" fmla="val 1710"/>
              <a:gd name="f61" fmla="val 1723"/>
              <a:gd name="f62" fmla="val 2947"/>
              <a:gd name="f63" fmla="val 1746"/>
              <a:gd name="f64" fmla="val 2964"/>
              <a:gd name="f65" fmla="val 1897"/>
              <a:gd name="f66" fmla="val 2959"/>
              <a:gd name="f67" fmla="val 2045"/>
              <a:gd name="f68" fmla="val 2943"/>
              <a:gd name="f69" fmla="val 2196"/>
              <a:gd name="f70" fmla="val 2255"/>
              <a:gd name="f71" fmla="val 2919"/>
              <a:gd name="f72" fmla="val 2174"/>
              <a:gd name="f73" fmla="val 2938"/>
              <a:gd name="f74" fmla="val 2280"/>
              <a:gd name="f75" fmla="val 2922"/>
              <a:gd name="f76" fmla="val 2323"/>
              <a:gd name="f77" fmla="val 2915"/>
              <a:gd name="f78" fmla="val 2362"/>
              <a:gd name="f79" fmla="val 2903"/>
              <a:gd name="f80" fmla="val 2406"/>
              <a:gd name="f81" fmla="val 2898"/>
              <a:gd name="f82" fmla="val 2434"/>
              <a:gd name="f83" fmla="val 2889"/>
              <a:gd name="f84" fmla="val 2462"/>
              <a:gd name="f85" fmla="val 2882"/>
              <a:gd name="f86" fmla="val 2490"/>
              <a:gd name="f87" fmla="val 2874"/>
              <a:gd name="f88" fmla="val 2506"/>
              <a:gd name="f89" fmla="val 2870"/>
              <a:gd name="f90" fmla="val 2538"/>
              <a:gd name="f91" fmla="val 2862"/>
              <a:gd name="f92" fmla="val 2579"/>
              <a:gd name="f93" fmla="val 2876"/>
              <a:gd name="f94" fmla="val 2634"/>
              <a:gd name="f95" fmla="val 2670"/>
              <a:gd name="f96" fmla="val 2697"/>
              <a:gd name="f97" fmla="val 2731"/>
              <a:gd name="f98" fmla="val 2766"/>
              <a:gd name="f99" fmla="val 2868"/>
              <a:gd name="f100" fmla="val 2944"/>
              <a:gd name="f101" fmla="val 2970"/>
              <a:gd name="f102" fmla="val 3072"/>
              <a:gd name="f103" fmla="val 3224"/>
              <a:gd name="f104" fmla="val 2932"/>
              <a:gd name="f105" fmla="val 3377"/>
              <a:gd name="f106" fmla="val 3528"/>
              <a:gd name="f107" fmla="val 2958"/>
              <a:gd name="f108" fmla="val 3557"/>
              <a:gd name="f109" fmla="val 2955"/>
              <a:gd name="f110" fmla="val 3596"/>
              <a:gd name="f111" fmla="val 2954"/>
              <a:gd name="f112" fmla="val 3624"/>
              <a:gd name="f113" fmla="val 3638"/>
              <a:gd name="f114" fmla="val 2933"/>
              <a:gd name="f115" fmla="val 3646"/>
              <a:gd name="f116" fmla="val 3660"/>
              <a:gd name="f117" fmla="val 2910"/>
              <a:gd name="f118" fmla="val 3699"/>
              <a:gd name="f119" fmla="val 2892"/>
              <a:gd name="f120" fmla="val 3778"/>
              <a:gd name="f121" fmla="val 2894"/>
              <a:gd name="f122" fmla="val 3810"/>
              <a:gd name="f123" fmla="val 3884"/>
              <a:gd name="f124" fmla="val 2867"/>
              <a:gd name="f125" fmla="val 3973"/>
              <a:gd name="f126" fmla="val 2881"/>
              <a:gd name="f127" fmla="val 4050"/>
              <a:gd name="f128" fmla="val 4089"/>
              <a:gd name="f129" fmla="val 2899"/>
              <a:gd name="f130" fmla="val 4111"/>
              <a:gd name="f131" fmla="val 2926"/>
              <a:gd name="f132" fmla="val 4152"/>
              <a:gd name="f133" fmla="val 4186"/>
              <a:gd name="f134" fmla="val 2957"/>
              <a:gd name="f135" fmla="val 4232"/>
              <a:gd name="f136" fmla="val 4272"/>
              <a:gd name="f137" fmla="val 4405"/>
              <a:gd name="f138" fmla="val 4536"/>
              <a:gd name="f139" fmla="val 4668"/>
              <a:gd name="f140" fmla="val 4678"/>
              <a:gd name="f141" fmla="val 4688"/>
              <a:gd name="f142" fmla="val 4698"/>
              <a:gd name="f143" fmla="val 4710"/>
              <a:gd name="f144" fmla="val 2925"/>
              <a:gd name="f145" fmla="val 4734"/>
              <a:gd name="f146" fmla="val 4797"/>
              <a:gd name="f147" fmla="val 4858"/>
              <a:gd name="f148" fmla="val 4920"/>
              <a:gd name="f149" fmla="val 4996"/>
              <a:gd name="f150" fmla="val 2921"/>
              <a:gd name="f151" fmla="val 5078"/>
              <a:gd name="f152" fmla="val 2912"/>
              <a:gd name="f153" fmla="val 5154"/>
              <a:gd name="f154" fmla="val 5167"/>
              <a:gd name="f155" fmla="val 2896"/>
              <a:gd name="f156" fmla="val 5172"/>
              <a:gd name="f157" fmla="val 5190"/>
              <a:gd name="f158" fmla="val 5186"/>
              <a:gd name="f159" fmla="val 1988"/>
              <a:gd name="f160" fmla="val 1065"/>
              <a:gd name="f161" fmla="val 5178"/>
              <a:gd name="f162" fmla="val 144"/>
              <a:gd name="f163" fmla="val 5177"/>
              <a:gd name="f164" fmla="val 114"/>
              <a:gd name="f165" fmla="val 5118"/>
              <a:gd name="f166" fmla="val 150"/>
              <a:gd name="f167" fmla="val 5088"/>
              <a:gd name="f168" fmla="val 5059"/>
              <a:gd name="f169" fmla="val 5036"/>
              <a:gd name="f170" fmla="val 129"/>
              <a:gd name="f171" fmla="val 5010"/>
              <a:gd name="f172" fmla="val 120"/>
              <a:gd name="f173" fmla="val 4981"/>
              <a:gd name="f174" fmla="val 130"/>
              <a:gd name="f175" fmla="val 4950"/>
              <a:gd name="f176" fmla="val 132"/>
              <a:gd name="f177" fmla="val 138"/>
              <a:gd name="f178" fmla="val 4851"/>
              <a:gd name="f179" fmla="val 134"/>
              <a:gd name="f180" fmla="val 4785"/>
              <a:gd name="f181" fmla="val 126"/>
              <a:gd name="f182" fmla="val 4716"/>
              <a:gd name="f183" fmla="val 4682"/>
              <a:gd name="f184" fmla="val 111"/>
              <a:gd name="f185" fmla="val 4649"/>
              <a:gd name="f186" fmla="val 4614"/>
              <a:gd name="f187" fmla="val 96"/>
              <a:gd name="f188" fmla="val 4580"/>
              <a:gd name="f189" fmla="val 45"/>
              <a:gd name="f190" fmla="val 4360"/>
              <a:gd name="f191" fmla="val 82"/>
              <a:gd name="f192" fmla="val 4314"/>
              <a:gd name="f193" fmla="val 4185"/>
              <a:gd name="f194" fmla="val 98"/>
              <a:gd name="f195" fmla="val 4053"/>
              <a:gd name="f196" fmla="val 3924"/>
              <a:gd name="f197" fmla="val 108"/>
              <a:gd name="f198" fmla="val 3871"/>
              <a:gd name="f199" fmla="val 121"/>
              <a:gd name="f200" fmla="val 3804"/>
              <a:gd name="f201" fmla="val 101"/>
              <a:gd name="f202" fmla="val 3750"/>
              <a:gd name="f203" fmla="val 3611"/>
              <a:gd name="f204" fmla="val 61"/>
              <a:gd name="f205" fmla="val 3508"/>
              <a:gd name="f206" fmla="val 58"/>
              <a:gd name="f207" fmla="val 3354"/>
              <a:gd name="f208" fmla="val 54"/>
              <a:gd name="f209" fmla="val 3279"/>
              <a:gd name="f210" fmla="val 29"/>
              <a:gd name="f211" fmla="val 3209"/>
              <a:gd name="f212" fmla="val 3126"/>
              <a:gd name="f213" fmla="val 48"/>
              <a:gd name="f214" fmla="val 3083"/>
              <a:gd name="f215" fmla="val 62"/>
              <a:gd name="f216" fmla="val 3058"/>
              <a:gd name="f217" fmla="val 94"/>
              <a:gd name="f218" fmla="val 3012"/>
              <a:gd name="f219" fmla="val 2917"/>
              <a:gd name="f220" fmla="val 119"/>
              <a:gd name="f221" fmla="val 2814"/>
              <a:gd name="f222" fmla="val 116"/>
              <a:gd name="f223" fmla="val 2718"/>
              <a:gd name="f224" fmla="val 2605"/>
              <a:gd name="f225" fmla="val 143"/>
              <a:gd name="f226" fmla="val 2484"/>
              <a:gd name="f227" fmla="val 124"/>
              <a:gd name="f228" fmla="val 2370"/>
              <a:gd name="f229" fmla="val 2297"/>
              <a:gd name="f230" fmla="val 2229"/>
              <a:gd name="f231" fmla="val 107"/>
              <a:gd name="f232" fmla="val 2160"/>
              <a:gd name="f233" fmla="val 2148"/>
              <a:gd name="f234" fmla="val 72"/>
              <a:gd name="f235" fmla="val 2136"/>
              <a:gd name="f236" fmla="val 60"/>
              <a:gd name="f237" fmla="val 2124"/>
              <a:gd name="f238" fmla="val 2112"/>
              <a:gd name="f239" fmla="val 36"/>
              <a:gd name="f240" fmla="val 2092"/>
              <a:gd name="f241" fmla="val 40"/>
              <a:gd name="f242" fmla="val 2076"/>
              <a:gd name="f243" fmla="val 2012"/>
              <a:gd name="f244" fmla="val 20"/>
              <a:gd name="f245" fmla="val 1949"/>
              <a:gd name="f246" fmla="val 11"/>
              <a:gd name="f247" fmla="val 1884"/>
              <a:gd name="f248" fmla="val 1774"/>
              <a:gd name="f249" fmla="val 4"/>
              <a:gd name="f250" fmla="val 1672"/>
              <a:gd name="f251" fmla="val 3"/>
              <a:gd name="f252" fmla="val 1566"/>
              <a:gd name="f253" fmla="val 24"/>
              <a:gd name="f254" fmla="val 1455"/>
              <a:gd name="f255" fmla="val 80"/>
              <a:gd name="f256" fmla="val 1281"/>
              <a:gd name="f257" fmla="val 69"/>
              <a:gd name="f258" fmla="val 1170"/>
              <a:gd name="f259" fmla="val 79"/>
              <a:gd name="f260" fmla="val 1097"/>
              <a:gd name="f261" fmla="val 1062"/>
              <a:gd name="f262" fmla="val 901"/>
              <a:gd name="f263" fmla="val 92"/>
              <a:gd name="f264" fmla="val 743"/>
              <a:gd name="f265" fmla="val 582"/>
              <a:gd name="f266" fmla="val 90"/>
              <a:gd name="f267" fmla="val 498"/>
              <a:gd name="f268" fmla="val 406"/>
              <a:gd name="f269" fmla="val 57"/>
              <a:gd name="f270" fmla="val 189"/>
              <a:gd name="f271" fmla="val 55"/>
              <a:gd name="f272" fmla="val 6"/>
              <a:gd name="f273" fmla="val 17"/>
              <a:gd name="f274" fmla="val 85"/>
              <a:gd name="f275" fmla="+- 0 0 -90"/>
              <a:gd name="f276" fmla="*/ f3 1 5212"/>
              <a:gd name="f277" fmla="*/ f4 1 2994"/>
              <a:gd name="f278" fmla="+- f7 0 f5"/>
              <a:gd name="f279" fmla="+- f6 0 f5"/>
              <a:gd name="f280" fmla="*/ f275 f0 1"/>
              <a:gd name="f281" fmla="*/ f279 1 5212"/>
              <a:gd name="f282" fmla="*/ f278 1 2994"/>
              <a:gd name="f283" fmla="*/ f280 1 f2"/>
              <a:gd name="f284" fmla="*/ 0 1 f281"/>
              <a:gd name="f285" fmla="*/ 2904 1 f282"/>
              <a:gd name="f286" fmla="*/ 168 1 f281"/>
              <a:gd name="f287" fmla="*/ 2916 1 f282"/>
              <a:gd name="f288" fmla="*/ 270 1 f281"/>
              <a:gd name="f289" fmla="*/ 2928 1 f282"/>
              <a:gd name="f290" fmla="*/ 444 1 f281"/>
              <a:gd name="f291" fmla="*/ 570 1 f281"/>
              <a:gd name="f292" fmla="*/ 2988 1 f282"/>
              <a:gd name="f293" fmla="*/ 882 1 f281"/>
              <a:gd name="f294" fmla="*/ 2946 1 f282"/>
              <a:gd name="f295" fmla="*/ 1122 1 f281"/>
              <a:gd name="f296" fmla="*/ 2994 1 f282"/>
              <a:gd name="f297" fmla="*/ 1290 1 f281"/>
              <a:gd name="f298" fmla="*/ 1662 1 f281"/>
              <a:gd name="f299" fmla="*/ 1746 1 f281"/>
              <a:gd name="f300" fmla="*/ 2964 1 f282"/>
              <a:gd name="f301" fmla="*/ 2280 1 f281"/>
              <a:gd name="f302" fmla="*/ 2922 1 f282"/>
              <a:gd name="f303" fmla="*/ 2490 1 f281"/>
              <a:gd name="f304" fmla="*/ 2874 1 f282"/>
              <a:gd name="f305" fmla="*/ 2670 1 f281"/>
              <a:gd name="f306" fmla="*/ 2898 1 f282"/>
              <a:gd name="f307" fmla="*/ 3072 1 f281"/>
              <a:gd name="f308" fmla="*/ 3624 1 f281"/>
              <a:gd name="f309" fmla="*/ 2940 1 f282"/>
              <a:gd name="f310" fmla="*/ 3810 1 f281"/>
              <a:gd name="f311" fmla="*/ 2892 1 f282"/>
              <a:gd name="f312" fmla="*/ 4152 1 f281"/>
              <a:gd name="f313" fmla="*/ 2934 1 f282"/>
              <a:gd name="f314" fmla="*/ 4668 1 f281"/>
              <a:gd name="f315" fmla="*/ 4734 1 f281"/>
              <a:gd name="f316" fmla="*/ 5154 1 f281"/>
              <a:gd name="f317" fmla="*/ 5178 1 f281"/>
              <a:gd name="f318" fmla="*/ 144 1 f282"/>
              <a:gd name="f319" fmla="*/ 5010 1 f281"/>
              <a:gd name="f320" fmla="*/ 120 1 f282"/>
              <a:gd name="f321" fmla="*/ 4716 1 f281"/>
              <a:gd name="f322" fmla="*/ 4314 1 f281"/>
              <a:gd name="f323" fmla="*/ 84 1 f282"/>
              <a:gd name="f324" fmla="*/ 3750 1 f281"/>
              <a:gd name="f325" fmla="*/ 96 1 f282"/>
              <a:gd name="f326" fmla="*/ 3126 1 f281"/>
              <a:gd name="f327" fmla="*/ 48 1 f282"/>
              <a:gd name="f328" fmla="*/ 2718 1 f281"/>
              <a:gd name="f329" fmla="*/ 2160 1 f281"/>
              <a:gd name="f330" fmla="*/ 2076 1 f281"/>
              <a:gd name="f331" fmla="*/ 36 1 f282"/>
              <a:gd name="f332" fmla="*/ 1566 1 f281"/>
              <a:gd name="f333" fmla="*/ 24 1 f282"/>
              <a:gd name="f334" fmla="*/ 1062 1 f281"/>
              <a:gd name="f335" fmla="*/ 318 1 f281"/>
              <a:gd name="f336" fmla="*/ 102 1 f282"/>
              <a:gd name="f337" fmla="*/ f6 1 f281"/>
              <a:gd name="f338" fmla="*/ 0 1 f282"/>
              <a:gd name="f339" fmla="*/ f7 1 f282"/>
              <a:gd name="f340" fmla="+- f283 0 f1"/>
              <a:gd name="f341" fmla="*/ f284 f276 1"/>
              <a:gd name="f342" fmla="*/ f337 f276 1"/>
              <a:gd name="f343" fmla="*/ f339 f277 1"/>
              <a:gd name="f344" fmla="*/ f338 f277 1"/>
              <a:gd name="f345" fmla="*/ f285 f277 1"/>
              <a:gd name="f346" fmla="*/ f286 f276 1"/>
              <a:gd name="f347" fmla="*/ f287 f277 1"/>
              <a:gd name="f348" fmla="*/ f288 f276 1"/>
              <a:gd name="f349" fmla="*/ f289 f277 1"/>
              <a:gd name="f350" fmla="*/ f290 f276 1"/>
              <a:gd name="f351" fmla="*/ f291 f276 1"/>
              <a:gd name="f352" fmla="*/ f292 f277 1"/>
              <a:gd name="f353" fmla="*/ f293 f276 1"/>
              <a:gd name="f354" fmla="*/ f294 f277 1"/>
              <a:gd name="f355" fmla="*/ f295 f276 1"/>
              <a:gd name="f356" fmla="*/ f296 f277 1"/>
              <a:gd name="f357" fmla="*/ f297 f276 1"/>
              <a:gd name="f358" fmla="*/ f298 f276 1"/>
              <a:gd name="f359" fmla="*/ f299 f276 1"/>
              <a:gd name="f360" fmla="*/ f300 f277 1"/>
              <a:gd name="f361" fmla="*/ f301 f276 1"/>
              <a:gd name="f362" fmla="*/ f302 f277 1"/>
              <a:gd name="f363" fmla="*/ f303 f276 1"/>
              <a:gd name="f364" fmla="*/ f304 f277 1"/>
              <a:gd name="f365" fmla="*/ f305 f276 1"/>
              <a:gd name="f366" fmla="*/ f306 f277 1"/>
              <a:gd name="f367" fmla="*/ f307 f276 1"/>
              <a:gd name="f368" fmla="*/ f308 f276 1"/>
              <a:gd name="f369" fmla="*/ f309 f277 1"/>
              <a:gd name="f370" fmla="*/ f310 f276 1"/>
              <a:gd name="f371" fmla="*/ f311 f277 1"/>
              <a:gd name="f372" fmla="*/ f312 f276 1"/>
              <a:gd name="f373" fmla="*/ f313 f277 1"/>
              <a:gd name="f374" fmla="*/ f314 f276 1"/>
              <a:gd name="f375" fmla="*/ f315 f276 1"/>
              <a:gd name="f376" fmla="*/ f316 f276 1"/>
              <a:gd name="f377" fmla="*/ f317 f276 1"/>
              <a:gd name="f378" fmla="*/ f318 f277 1"/>
              <a:gd name="f379" fmla="*/ f319 f276 1"/>
              <a:gd name="f380" fmla="*/ f320 f277 1"/>
              <a:gd name="f381" fmla="*/ f321 f276 1"/>
              <a:gd name="f382" fmla="*/ f322 f276 1"/>
              <a:gd name="f383" fmla="*/ f323 f277 1"/>
              <a:gd name="f384" fmla="*/ f324 f276 1"/>
              <a:gd name="f385" fmla="*/ f325 f277 1"/>
              <a:gd name="f386" fmla="*/ f326 f276 1"/>
              <a:gd name="f387" fmla="*/ f327 f277 1"/>
              <a:gd name="f388" fmla="*/ f328 f276 1"/>
              <a:gd name="f389" fmla="*/ f329 f276 1"/>
              <a:gd name="f390" fmla="*/ f330 f276 1"/>
              <a:gd name="f391" fmla="*/ f331 f277 1"/>
              <a:gd name="f392" fmla="*/ f332 f276 1"/>
              <a:gd name="f393" fmla="*/ f333 f277 1"/>
              <a:gd name="f394" fmla="*/ f334 f276 1"/>
              <a:gd name="f395" fmla="*/ f335 f276 1"/>
              <a:gd name="f396" fmla="*/ f336 f277 1"/>
            </a:gdLst>
            <a:ahLst/>
            <a:cxnLst>
              <a:cxn ang="3cd4">
                <a:pos x="hc" y="t"/>
              </a:cxn>
              <a:cxn ang="0">
                <a:pos x="r" y="vc"/>
              </a:cxn>
              <a:cxn ang="cd4">
                <a:pos x="hc" y="b"/>
              </a:cxn>
              <a:cxn ang="cd2">
                <a:pos x="l" y="vc"/>
              </a:cxn>
              <a:cxn ang="f340">
                <a:pos x="f341" y="f345"/>
              </a:cxn>
              <a:cxn ang="f340">
                <a:pos x="f346" y="f347"/>
              </a:cxn>
              <a:cxn ang="f340">
                <a:pos x="f348" y="f349"/>
              </a:cxn>
              <a:cxn ang="f340">
                <a:pos x="f350" y="f349"/>
              </a:cxn>
              <a:cxn ang="f340">
                <a:pos x="f351" y="f352"/>
              </a:cxn>
              <a:cxn ang="f340">
                <a:pos x="f353" y="f354"/>
              </a:cxn>
              <a:cxn ang="f340">
                <a:pos x="f355" y="f356"/>
              </a:cxn>
              <a:cxn ang="f340">
                <a:pos x="f357" y="f354"/>
              </a:cxn>
              <a:cxn ang="f340">
                <a:pos x="f358" y="f349"/>
              </a:cxn>
              <a:cxn ang="f340">
                <a:pos x="f359" y="f360"/>
              </a:cxn>
              <a:cxn ang="f340">
                <a:pos x="f361" y="f362"/>
              </a:cxn>
              <a:cxn ang="f340">
                <a:pos x="f363" y="f364"/>
              </a:cxn>
              <a:cxn ang="f340">
                <a:pos x="f365" y="f366"/>
              </a:cxn>
              <a:cxn ang="f340">
                <a:pos x="f367" y="f354"/>
              </a:cxn>
              <a:cxn ang="f340">
                <a:pos x="f368" y="f369"/>
              </a:cxn>
              <a:cxn ang="f340">
                <a:pos x="f370" y="f371"/>
              </a:cxn>
              <a:cxn ang="f340">
                <a:pos x="f372" y="f373"/>
              </a:cxn>
              <a:cxn ang="f340">
                <a:pos x="f374" y="f373"/>
              </a:cxn>
              <a:cxn ang="f340">
                <a:pos x="f375" y="f347"/>
              </a:cxn>
              <a:cxn ang="f340">
                <a:pos x="f376" y="f347"/>
              </a:cxn>
              <a:cxn ang="f340">
                <a:pos x="f377" y="f378"/>
              </a:cxn>
              <a:cxn ang="f340">
                <a:pos x="f379" y="f380"/>
              </a:cxn>
              <a:cxn ang="f340">
                <a:pos x="f381" y="f380"/>
              </a:cxn>
              <a:cxn ang="f340">
                <a:pos x="f382" y="f383"/>
              </a:cxn>
              <a:cxn ang="f340">
                <a:pos x="f384" y="f385"/>
              </a:cxn>
              <a:cxn ang="f340">
                <a:pos x="f386" y="f387"/>
              </a:cxn>
              <a:cxn ang="f340">
                <a:pos x="f388" y="f380"/>
              </a:cxn>
              <a:cxn ang="f340">
                <a:pos x="f389" y="f383"/>
              </a:cxn>
              <a:cxn ang="f340">
                <a:pos x="f390" y="f391"/>
              </a:cxn>
              <a:cxn ang="f340">
                <a:pos x="f392" y="f393"/>
              </a:cxn>
              <a:cxn ang="f340">
                <a:pos x="f394" y="f385"/>
              </a:cxn>
              <a:cxn ang="f340">
                <a:pos x="f395" y="f387"/>
              </a:cxn>
              <a:cxn ang="f340">
                <a:pos x="f341" y="f396"/>
              </a:cxn>
            </a:cxnLst>
            <a:rect l="f341" t="f344" r="f342" b="f343"/>
            <a:pathLst>
              <a:path w="5212" h="2994">
                <a:moveTo>
                  <a:pt x="f5" y="f8"/>
                </a:moveTo>
                <a:lnTo>
                  <a:pt x="f5" y="f9"/>
                </a:lnTo>
                <a:lnTo>
                  <a:pt x="f10" y="f11"/>
                </a:lnTo>
                <a:lnTo>
                  <a:pt x="f12" y="f13"/>
                </a:lnTo>
                <a:lnTo>
                  <a:pt x="f14" y="f15"/>
                </a:lnTo>
                <a:lnTo>
                  <a:pt x="f16" y="f17"/>
                </a:lnTo>
                <a:lnTo>
                  <a:pt x="f18" y="f17"/>
                </a:lnTo>
                <a:lnTo>
                  <a:pt x="f19" y="f17"/>
                </a:lnTo>
                <a:lnTo>
                  <a:pt x="f20" y="f21"/>
                </a:lnTo>
                <a:lnTo>
                  <a:pt x="f22" y="f23"/>
                </a:lnTo>
                <a:lnTo>
                  <a:pt x="f24" y="f23"/>
                </a:lnTo>
                <a:lnTo>
                  <a:pt x="f25" y="f26"/>
                </a:lnTo>
                <a:cubicBezTo>
                  <a:pt x="f27" y="f28"/>
                  <a:pt x="f29" y="f30"/>
                  <a:pt x="f31" y="f15"/>
                </a:cubicBezTo>
                <a:cubicBezTo>
                  <a:pt x="f32" y="f33"/>
                  <a:pt x="f34" y="f35"/>
                  <a:pt x="f36" y="f7"/>
                </a:cubicBezTo>
                <a:cubicBezTo>
                  <a:pt x="f37" y="f38"/>
                  <a:pt x="f39" y="f40"/>
                  <a:pt x="f41" y="f42"/>
                </a:cubicBezTo>
                <a:cubicBezTo>
                  <a:pt x="f43" y="f44"/>
                  <a:pt x="f45" y="f26"/>
                  <a:pt x="f46" y="f26"/>
                </a:cubicBezTo>
                <a:cubicBezTo>
                  <a:pt x="f47" y="f48"/>
                  <a:pt x="f49" y="f50"/>
                  <a:pt x="f51" y="f26"/>
                </a:cubicBezTo>
                <a:cubicBezTo>
                  <a:pt x="f52" y="f53"/>
                  <a:pt x="f54" y="f55"/>
                  <a:pt x="f56" y="f17"/>
                </a:cubicBezTo>
                <a:cubicBezTo>
                  <a:pt x="f57" y="f58"/>
                  <a:pt x="f59" y="f15"/>
                  <a:pt x="f60" y="f21"/>
                </a:cubicBezTo>
                <a:cubicBezTo>
                  <a:pt x="f61" y="f62"/>
                  <a:pt x="f63" y="f64"/>
                  <a:pt x="f63" y="f64"/>
                </a:cubicBezTo>
                <a:cubicBezTo>
                  <a:pt x="f65" y="f66"/>
                  <a:pt x="f67" y="f68"/>
                  <a:pt x="f69" y="f15"/>
                </a:cubicBezTo>
                <a:cubicBezTo>
                  <a:pt x="f70" y="f71"/>
                  <a:pt x="f72" y="f73"/>
                  <a:pt x="f74" y="f75"/>
                </a:cubicBezTo>
                <a:cubicBezTo>
                  <a:pt x="f76" y="f77"/>
                  <a:pt x="f78" y="f79"/>
                  <a:pt x="f80" y="f81"/>
                </a:cubicBezTo>
                <a:cubicBezTo>
                  <a:pt x="f82" y="f83"/>
                  <a:pt x="f84" y="f85"/>
                  <a:pt x="f86" y="f87"/>
                </a:cubicBezTo>
                <a:cubicBezTo>
                  <a:pt x="f88" y="f89"/>
                  <a:pt x="f90" y="f91"/>
                  <a:pt x="f90" y="f91"/>
                </a:cubicBezTo>
                <a:cubicBezTo>
                  <a:pt x="f92" y="f93"/>
                  <a:pt x="f94" y="f87"/>
                  <a:pt x="f95" y="f81"/>
                </a:cubicBezTo>
                <a:cubicBezTo>
                  <a:pt x="f96" y="f13"/>
                  <a:pt x="f97" y="f53"/>
                  <a:pt x="f98" y="f21"/>
                </a:cubicBezTo>
                <a:cubicBezTo>
                  <a:pt x="f99" y="f100"/>
                  <a:pt x="f101" y="f100"/>
                  <a:pt x="f102" y="f26"/>
                </a:cubicBezTo>
                <a:cubicBezTo>
                  <a:pt x="f103" y="f104"/>
                  <a:pt x="f105" y="f53"/>
                  <a:pt x="f106" y="f107"/>
                </a:cubicBezTo>
                <a:cubicBezTo>
                  <a:pt x="f108" y="f109"/>
                  <a:pt x="f110" y="f111"/>
                  <a:pt x="f112" y="f21"/>
                </a:cubicBezTo>
                <a:cubicBezTo>
                  <a:pt x="f113" y="f114"/>
                  <a:pt x="f115" y="f13"/>
                  <a:pt x="f116" y="f117"/>
                </a:cubicBezTo>
                <a:cubicBezTo>
                  <a:pt x="f118" y="f119"/>
                  <a:pt x="f120" y="f121"/>
                  <a:pt x="f122" y="f119"/>
                </a:cubicBezTo>
                <a:cubicBezTo>
                  <a:pt x="f123" y="f124"/>
                  <a:pt x="f125" y="f126"/>
                  <a:pt x="f127" y="f11"/>
                </a:cubicBezTo>
                <a:cubicBezTo>
                  <a:pt x="f128" y="f129"/>
                  <a:pt x="f130" y="f131"/>
                  <a:pt x="f132" y="f15"/>
                </a:cubicBezTo>
                <a:cubicBezTo>
                  <a:pt x="f133" y="f134"/>
                  <a:pt x="f135" y="f111"/>
                  <a:pt x="f136" y="f107"/>
                </a:cubicBezTo>
                <a:cubicBezTo>
                  <a:pt x="f137" y="f111"/>
                  <a:pt x="f138" y="f26"/>
                  <a:pt x="f139" y="f15"/>
                </a:cubicBezTo>
                <a:cubicBezTo>
                  <a:pt x="f140" y="f104"/>
                  <a:pt x="f141" y="f33"/>
                  <a:pt x="f142" y="f17"/>
                </a:cubicBezTo>
                <a:cubicBezTo>
                  <a:pt x="f143" y="f144"/>
                  <a:pt x="f145" y="f13"/>
                  <a:pt x="f145" y="f13"/>
                </a:cubicBezTo>
                <a:cubicBezTo>
                  <a:pt x="f146" y="f75"/>
                  <a:pt x="f147" y="f131"/>
                  <a:pt x="f148" y="f117"/>
                </a:cubicBezTo>
                <a:cubicBezTo>
                  <a:pt x="f149" y="f150"/>
                  <a:pt x="f151" y="f152"/>
                  <a:pt x="f153" y="f13"/>
                </a:cubicBezTo>
                <a:cubicBezTo>
                  <a:pt x="f154" y="f155"/>
                  <a:pt x="f156" y="f119"/>
                  <a:pt x="f157" y="f117"/>
                </a:cubicBezTo>
                <a:cubicBezTo>
                  <a:pt x="f158" y="f159"/>
                  <a:pt x="f6" y="f160"/>
                  <a:pt x="f161" y="f162"/>
                </a:cubicBezTo>
                <a:cubicBezTo>
                  <a:pt x="f163" y="f164"/>
                  <a:pt x="f165" y="f166"/>
                  <a:pt x="f167" y="f166"/>
                </a:cubicBezTo>
                <a:cubicBezTo>
                  <a:pt x="f168" y="f166"/>
                  <a:pt x="f169" y="f170"/>
                  <a:pt x="f171" y="f172"/>
                </a:cubicBezTo>
                <a:cubicBezTo>
                  <a:pt x="f173" y="f174"/>
                  <a:pt x="f175" y="f176"/>
                  <a:pt x="f148" y="f177"/>
                </a:cubicBezTo>
                <a:cubicBezTo>
                  <a:pt x="f178" y="f179"/>
                  <a:pt x="f180" y="f181"/>
                  <a:pt x="f182" y="f172"/>
                </a:cubicBezTo>
                <a:cubicBezTo>
                  <a:pt x="f183" y="f184"/>
                  <a:pt x="f185" y="f8"/>
                  <a:pt x="f186" y="f187"/>
                </a:cubicBezTo>
                <a:cubicBezTo>
                  <a:pt x="f188" y="f189"/>
                  <a:pt x="f190" y="f191"/>
                  <a:pt x="f192" y="f10"/>
                </a:cubicBezTo>
                <a:cubicBezTo>
                  <a:pt x="f193" y="f194"/>
                  <a:pt x="f195" y="f8"/>
                  <a:pt x="f196" y="f197"/>
                </a:cubicBezTo>
                <a:cubicBezTo>
                  <a:pt x="f198" y="f199"/>
                  <a:pt x="f200" y="f201"/>
                  <a:pt x="f202" y="f187"/>
                </a:cubicBezTo>
                <a:cubicBezTo>
                  <a:pt x="f203" y="f204"/>
                  <a:pt x="f205" y="f206"/>
                  <a:pt x="f207" y="f208"/>
                </a:cubicBezTo>
                <a:cubicBezTo>
                  <a:pt x="f209" y="f210"/>
                  <a:pt x="f211" y="f189"/>
                  <a:pt x="f212" y="f213"/>
                </a:cubicBezTo>
                <a:cubicBezTo>
                  <a:pt x="f214" y="f215"/>
                  <a:pt x="f216" y="f217"/>
                  <a:pt x="f218" y="f8"/>
                </a:cubicBezTo>
                <a:cubicBezTo>
                  <a:pt x="f219" y="f220"/>
                  <a:pt x="f221" y="f222"/>
                  <a:pt x="f223" y="f172"/>
                </a:cubicBezTo>
                <a:cubicBezTo>
                  <a:pt x="f224" y="f225"/>
                  <a:pt x="f226" y="f227"/>
                  <a:pt x="f228" y="f172"/>
                </a:cubicBezTo>
                <a:cubicBezTo>
                  <a:pt x="f229" y="f164"/>
                  <a:pt x="f230" y="f231"/>
                  <a:pt x="f232" y="f10"/>
                </a:cubicBezTo>
                <a:cubicBezTo>
                  <a:pt x="f233" y="f234"/>
                  <a:pt x="f235" y="f236"/>
                  <a:pt x="f237" y="f213"/>
                </a:cubicBezTo>
                <a:cubicBezTo>
                  <a:pt x="f238" y="f239"/>
                  <a:pt x="f240" y="f241"/>
                  <a:pt x="f242" y="f239"/>
                </a:cubicBezTo>
                <a:cubicBezTo>
                  <a:pt x="f243" y="f244"/>
                  <a:pt x="f245" y="f246"/>
                  <a:pt x="f247" y="f5"/>
                </a:cubicBezTo>
                <a:cubicBezTo>
                  <a:pt x="f248" y="f249"/>
                  <a:pt x="f250" y="f251"/>
                  <a:pt x="f252" y="f253"/>
                </a:cubicBezTo>
                <a:cubicBezTo>
                  <a:pt x="f254" y="f255"/>
                  <a:pt x="f256" y="f257"/>
                  <a:pt x="f258" y="f234"/>
                </a:cubicBezTo>
                <a:cubicBezTo>
                  <a:pt x="f37" y="f259"/>
                  <a:pt x="f260" y="f10"/>
                  <a:pt x="f261" y="f187"/>
                </a:cubicBezTo>
                <a:cubicBezTo>
                  <a:pt x="f262" y="f263"/>
                  <a:pt x="f264" y="f187"/>
                  <a:pt x="f265" y="f266"/>
                </a:cubicBezTo>
                <a:cubicBezTo>
                  <a:pt x="f267" y="f215"/>
                  <a:pt x="f268" y="f269"/>
                  <a:pt x="f18" y="f213"/>
                </a:cubicBezTo>
                <a:cubicBezTo>
                  <a:pt x="f187" y="f215"/>
                  <a:pt x="f270" y="f271"/>
                  <a:pt x="f208" y="f10"/>
                </a:cubicBezTo>
                <a:cubicBezTo>
                  <a:pt x="f272" y="f217"/>
                  <a:pt x="f273" y="f274"/>
                  <a:pt x="f5" y="f8"/>
                </a:cubicBezTo>
                <a:close/>
              </a:path>
            </a:pathLst>
          </a:custGeom>
          <a:solidFill>
            <a:schemeClr val="accent5">
              <a:lumMod val="20000"/>
              <a:lumOff val="80000"/>
            </a:schemeClr>
          </a:solidFill>
          <a:ln w="38100">
            <a:solidFill>
              <a:srgbClr val="000000"/>
            </a:solidFill>
            <a:prstDash val="solid"/>
            <a:round/>
          </a:ln>
          <a:effectLst>
            <a:outerShdw dist="99184" dir="3011710" algn="tl">
              <a:srgbClr val="000000"/>
            </a:outerShdw>
          </a:effectLst>
        </p:spPr>
        <p:txBody>
          <a:bodyPr wrap="squar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lvl="1"/>
            <a:r>
              <a:rPr lang="en-US" b="1" dirty="0" smtClean="0">
                <a:latin typeface="Arial" pitchFamily="34" charset="0"/>
                <a:cs typeface="Arial" pitchFamily="34" charset="0"/>
              </a:rPr>
              <a:t>Unique resources necessary to train to achieve task proficiency:</a:t>
            </a:r>
          </a:p>
          <a:p>
            <a:pPr lvl="1"/>
            <a:endParaRPr lang="en-US" sz="1400" b="1" dirty="0" smtClean="0">
              <a:latin typeface="Arial" pitchFamily="34" charset="0"/>
              <a:cs typeface="Arial" pitchFamily="34" charset="0"/>
            </a:endParaRPr>
          </a:p>
          <a:p>
            <a:pPr lvl="1">
              <a:buFont typeface="Wingdings" pitchFamily="2" charset="2"/>
              <a:buChar char="Ø"/>
            </a:pPr>
            <a:r>
              <a:rPr lang="en-US" sz="1400" b="1" dirty="0" smtClean="0">
                <a:latin typeface="Arial" pitchFamily="34" charset="0"/>
                <a:cs typeface="Arial" pitchFamily="34" charset="0"/>
              </a:rPr>
              <a:t> MPRC</a:t>
            </a:r>
          </a:p>
          <a:p>
            <a:pPr lvl="1">
              <a:buFont typeface="Wingdings" pitchFamily="2" charset="2"/>
              <a:buChar char="Ø"/>
            </a:pPr>
            <a:r>
              <a:rPr lang="en-US" sz="1400" b="1" dirty="0" smtClean="0">
                <a:latin typeface="Arial" pitchFamily="34" charset="0"/>
                <a:cs typeface="Arial" pitchFamily="34" charset="0"/>
              </a:rPr>
              <a:t> Role players</a:t>
            </a:r>
          </a:p>
          <a:p>
            <a:pPr lvl="1">
              <a:buFont typeface="Wingdings" pitchFamily="2" charset="2"/>
              <a:buChar char="Ø"/>
            </a:pPr>
            <a:r>
              <a:rPr lang="en-US" sz="1400" b="1" dirty="0" smtClean="0">
                <a:latin typeface="Arial" pitchFamily="34" charset="0"/>
                <a:cs typeface="Arial" pitchFamily="34" charset="0"/>
              </a:rPr>
              <a:t> VISMOD Kits</a:t>
            </a:r>
          </a:p>
          <a:p>
            <a:pPr lvl="1">
              <a:buFont typeface="Wingdings" pitchFamily="2" charset="2"/>
              <a:buChar char="Ø"/>
            </a:pPr>
            <a:r>
              <a:rPr lang="en-US" sz="1400" b="1" dirty="0" smtClean="0">
                <a:latin typeface="Arial" pitchFamily="34" charset="0"/>
                <a:cs typeface="Arial" pitchFamily="34" charset="0"/>
              </a:rPr>
              <a:t> MOUT Site</a:t>
            </a:r>
            <a:endParaRPr lang="en-US" sz="2000" b="1" dirty="0" smtClean="0">
              <a:latin typeface="Arial" pitchFamily="34" charset="0"/>
              <a:cs typeface="Arial" pitchFamily="34" charset="0"/>
            </a:endParaRPr>
          </a:p>
        </p:txBody>
      </p:sp>
      <p:sp>
        <p:nvSpPr>
          <p:cNvPr id="8" name="TextBox 7"/>
          <p:cNvSpPr txBox="1"/>
          <p:nvPr/>
        </p:nvSpPr>
        <p:spPr>
          <a:xfrm>
            <a:off x="533400" y="1724561"/>
            <a:ext cx="3339376" cy="369332"/>
          </a:xfrm>
          <a:prstGeom prst="rect">
            <a:avLst/>
          </a:prstGeom>
          <a:noFill/>
        </p:spPr>
        <p:txBody>
          <a:bodyPr wrap="none" rtlCol="0">
            <a:spAutoFit/>
          </a:bodyPr>
          <a:lstStyle/>
          <a:p>
            <a:r>
              <a:rPr lang="en-US" b="1" dirty="0" smtClean="0">
                <a:latin typeface="Arial" pitchFamily="34" charset="0"/>
                <a:cs typeface="Arial" pitchFamily="34" charset="0"/>
              </a:rPr>
              <a:t>From Commanders Dialogue</a:t>
            </a:r>
            <a:endParaRPr lang="en-US" b="1" dirty="0">
              <a:latin typeface="Arial" pitchFamily="34" charset="0"/>
              <a:cs typeface="Arial" pitchFamily="34" charset="0"/>
            </a:endParaRPr>
          </a:p>
        </p:txBody>
      </p:sp>
      <p:sp>
        <p:nvSpPr>
          <p:cNvPr id="10" name="TextBox 9"/>
          <p:cNvSpPr txBox="1"/>
          <p:nvPr/>
        </p:nvSpPr>
        <p:spPr>
          <a:xfrm>
            <a:off x="304800" y="4543961"/>
            <a:ext cx="8534400" cy="1323439"/>
          </a:xfrm>
          <a:prstGeom prst="rect">
            <a:avLst/>
          </a:prstGeom>
          <a:noFill/>
        </p:spPr>
        <p:txBody>
          <a:bodyPr wrap="square" rtlCol="0">
            <a:spAutoFit/>
          </a:bodyPr>
          <a:lstStyle/>
          <a:p>
            <a:r>
              <a:rPr lang="en-US" sz="2000" dirty="0" smtClean="0">
                <a:latin typeface="Arial" pitchFamily="34" charset="0"/>
                <a:cs typeface="Arial" pitchFamily="34" charset="0"/>
              </a:rPr>
              <a:t>The installation TADSS (Training Aids, Devices, Simulators and Simulations) availability must be assessed to ensure unique resources are available.  Training options include Live, Virtual, Constructive (LVC), as well as blended and integrated training environments.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2049482"/>
            <a:ext cx="8534400" cy="5262979"/>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latin typeface="Arial" pitchFamily="34" charset="0"/>
                <a:cs typeface="Arial" pitchFamily="34" charset="0"/>
              </a:rPr>
              <a:t> Once the higher commander approves the COA at the training briefing</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The approved COA ultimately becomes the Unit Training Plan (UTP) </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The command team develops the UTP and communicates it to the platoons</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 May include the Unit Training Calendar </a:t>
            </a:r>
            <a:endParaRPr lang="en-US" sz="2800" dirty="0" smtClean="0"/>
          </a:p>
          <a:p>
            <a:pPr>
              <a:buFont typeface="Wingdings" pitchFamily="2" charset="2"/>
              <a:buChar char="ü"/>
            </a:pPr>
            <a:endParaRPr lang="en-US" sz="2800" dirty="0" smtClean="0">
              <a:latin typeface="Arial" pitchFamily="34" charset="0"/>
              <a:cs typeface="Arial" pitchFamily="34" charset="0"/>
            </a:endParaRPr>
          </a:p>
          <a:p>
            <a:pPr>
              <a:buFont typeface="Wingdings" pitchFamily="2" charset="2"/>
              <a:buChar char="ü"/>
            </a:pPr>
            <a:endParaRPr lang="en-US" sz="2800" b="1" dirty="0" smtClean="0">
              <a:latin typeface="Arial" pitchFamily="34" charset="0"/>
              <a:cs typeface="Arial" pitchFamily="34" charset="0"/>
            </a:endParaRPr>
          </a:p>
        </p:txBody>
      </p:sp>
      <p:sp>
        <p:nvSpPr>
          <p:cNvPr id="6" name="Rectangle 5"/>
          <p:cNvSpPr/>
          <p:nvPr/>
        </p:nvSpPr>
        <p:spPr>
          <a:xfrm>
            <a:off x="838200" y="152400"/>
            <a:ext cx="7543799" cy="646331"/>
          </a:xfrm>
          <a:prstGeom prst="rect">
            <a:avLst/>
          </a:prstGeom>
        </p:spPr>
        <p:txBody>
          <a:bodyPr wrap="square">
            <a:spAutoFit/>
          </a:bodyPr>
          <a:lstStyle/>
          <a:p>
            <a:pPr algn="ctr"/>
            <a:r>
              <a:rPr lang="en-US" sz="3600" b="1" u="sng" dirty="0" smtClean="0">
                <a:latin typeface="Arial" pitchFamily="34" charset="0"/>
                <a:cs typeface="Arial" pitchFamily="34" charset="0"/>
              </a:rPr>
              <a:t>TLP Step 6  </a:t>
            </a:r>
            <a:endParaRPr lang="en-US" sz="3600" b="1" u="sng" dirty="0">
              <a:latin typeface="Arial" pitchFamily="34" charset="0"/>
              <a:cs typeface="Arial" pitchFamily="34" charset="0"/>
            </a:endParaRPr>
          </a:p>
        </p:txBody>
      </p:sp>
      <p:sp>
        <p:nvSpPr>
          <p:cNvPr id="7" name="TextBox 6"/>
          <p:cNvSpPr txBox="1"/>
          <p:nvPr/>
        </p:nvSpPr>
        <p:spPr>
          <a:xfrm>
            <a:off x="3886200" y="6519446"/>
            <a:ext cx="5104474" cy="338554"/>
          </a:xfrm>
          <a:prstGeom prst="rect">
            <a:avLst/>
          </a:prstGeom>
          <a:noFill/>
        </p:spPr>
        <p:txBody>
          <a:bodyPr wrap="none" rtlCol="0">
            <a:spAutoFit/>
          </a:bodyPr>
          <a:lstStyle/>
          <a:p>
            <a:r>
              <a:rPr lang="en-US" sz="1600" i="1" dirty="0" smtClean="0">
                <a:latin typeface="Arial" pitchFamily="34" charset="0"/>
                <a:cs typeface="Arial" pitchFamily="34" charset="0"/>
              </a:rPr>
              <a:t>See The Leader’s Guide to UTM, chapter 3, section III</a:t>
            </a:r>
            <a:endParaRPr lang="en-US" sz="1600" i="1" dirty="0">
              <a:latin typeface="Arial" pitchFamily="34" charset="0"/>
              <a:cs typeface="Arial" pitchFamily="34" charset="0"/>
            </a:endParaRPr>
          </a:p>
        </p:txBody>
      </p:sp>
      <p:sp>
        <p:nvSpPr>
          <p:cNvPr id="5" name="Rectangle 4"/>
          <p:cNvSpPr/>
          <p:nvPr/>
        </p:nvSpPr>
        <p:spPr>
          <a:xfrm>
            <a:off x="685800" y="838200"/>
            <a:ext cx="8458200" cy="1077218"/>
          </a:xfrm>
          <a:prstGeom prst="rect">
            <a:avLst/>
          </a:prstGeom>
        </p:spPr>
        <p:txBody>
          <a:bodyPr wrap="square">
            <a:spAutoFit/>
          </a:bodyPr>
          <a:lstStyle/>
          <a:p>
            <a:pPr lvl="0" algn="ctr"/>
            <a:r>
              <a:rPr lang="en-US" sz="3200" dirty="0" smtClean="0">
                <a:solidFill>
                  <a:prstClr val="black"/>
                </a:solidFill>
                <a:latin typeface="Arial" pitchFamily="34" charset="0"/>
                <a:cs typeface="Arial" pitchFamily="34" charset="0"/>
              </a:rPr>
              <a:t>When is the company commander ready to</a:t>
            </a:r>
            <a:r>
              <a:rPr lang="en-US" sz="3200" b="1" dirty="0" smtClean="0">
                <a:solidFill>
                  <a:prstClr val="black"/>
                </a:solidFill>
                <a:latin typeface="Arial" pitchFamily="34" charset="0"/>
                <a:cs typeface="Arial" pitchFamily="34" charset="0"/>
              </a:rPr>
              <a:t> </a:t>
            </a:r>
            <a:r>
              <a:rPr lang="en-US" sz="3200" b="1" u="sng" dirty="0" smtClean="0">
                <a:solidFill>
                  <a:prstClr val="black"/>
                </a:solidFill>
                <a:latin typeface="Arial" pitchFamily="34" charset="0"/>
                <a:cs typeface="Arial" pitchFamily="34" charset="0"/>
              </a:rPr>
              <a:t>complete the plan</a:t>
            </a:r>
            <a:r>
              <a:rPr lang="en-US" sz="3200" b="1" dirty="0" smtClean="0">
                <a:solidFill>
                  <a:prstClr val="black"/>
                </a:solidFill>
                <a:latin typeface="Arial" pitchFamily="34" charset="0"/>
                <a:cs typeface="Arial" pitchFamily="34" charset="0"/>
              </a:rPr>
              <a:t>?</a:t>
            </a:r>
          </a:p>
        </p:txBody>
      </p:sp>
      <p:sp>
        <p:nvSpPr>
          <p:cNvPr id="8" name="5-Point Star 7"/>
          <p:cNvSpPr/>
          <p:nvPr/>
        </p:nvSpPr>
        <p:spPr>
          <a:xfrm>
            <a:off x="6858000" y="58674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4800" y="1684360"/>
            <a:ext cx="8686800" cy="46166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What format should the company use to issue the order? </a:t>
            </a:r>
          </a:p>
        </p:txBody>
      </p:sp>
      <p:sp>
        <p:nvSpPr>
          <p:cNvPr id="7" name="TextBox 2"/>
          <p:cNvSpPr txBox="1">
            <a:spLocks noChangeArrowheads="1"/>
          </p:cNvSpPr>
          <p:nvPr/>
        </p:nvSpPr>
        <p:spPr bwMode="auto">
          <a:xfrm>
            <a:off x="2286000" y="0"/>
            <a:ext cx="44958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itchFamily="34" charset="0"/>
                <a:cs typeface="Arial" pitchFamily="34" charset="0"/>
              </a:rPr>
              <a:t>Step 7 Issue the Order</a:t>
            </a:r>
            <a:endParaRPr lang="en-US" sz="2800" b="1" dirty="0">
              <a:latin typeface="Arial" pitchFamily="34" charset="0"/>
              <a:cs typeface="Arial" pitchFamily="34" charset="0"/>
            </a:endParaRPr>
          </a:p>
        </p:txBody>
      </p:sp>
      <p:grpSp>
        <p:nvGrpSpPr>
          <p:cNvPr id="2" name="Group 12"/>
          <p:cNvGrpSpPr/>
          <p:nvPr/>
        </p:nvGrpSpPr>
        <p:grpSpPr>
          <a:xfrm>
            <a:off x="1752600" y="2590800"/>
            <a:ext cx="6019800" cy="4430493"/>
            <a:chOff x="1524000" y="2725579"/>
            <a:chExt cx="5702968" cy="3921545"/>
          </a:xfrm>
        </p:grpSpPr>
        <p:sp>
          <p:nvSpPr>
            <p:cNvPr id="11" name="Rectangle 10"/>
            <p:cNvSpPr/>
            <p:nvPr/>
          </p:nvSpPr>
          <p:spPr>
            <a:xfrm>
              <a:off x="1524000" y="2725579"/>
              <a:ext cx="5702968" cy="364211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10" name="TextBox 9"/>
            <p:cNvSpPr txBox="1"/>
            <p:nvPr/>
          </p:nvSpPr>
          <p:spPr>
            <a:xfrm>
              <a:off x="1589316" y="2860472"/>
              <a:ext cx="5334000" cy="3786652"/>
            </a:xfrm>
            <a:prstGeom prst="rect">
              <a:avLst/>
            </a:prstGeom>
            <a:noFill/>
          </p:spPr>
          <p:txBody>
            <a:bodyPr wrap="square" rtlCol="0">
              <a:spAutoFit/>
            </a:bodyPr>
            <a:lstStyle/>
            <a:p>
              <a:pPr marL="342900" indent="-342900">
                <a:buAutoNum type="arabicPeriod"/>
              </a:pPr>
              <a:r>
                <a:rPr lang="en-US" sz="1600" b="1" dirty="0" smtClean="0">
                  <a:latin typeface="Arial" pitchFamily="34" charset="0"/>
                  <a:cs typeface="Arial" pitchFamily="34" charset="0"/>
                </a:rPr>
                <a:t>Situation</a:t>
              </a:r>
            </a:p>
            <a:p>
              <a:pPr marL="342900" indent="-342900">
                <a:buAutoNum type="arabicPeriod"/>
              </a:pPr>
              <a:r>
                <a:rPr lang="en-US" sz="1600" b="1" dirty="0" smtClean="0">
                  <a:latin typeface="Arial" pitchFamily="34" charset="0"/>
                  <a:cs typeface="Arial" pitchFamily="34" charset="0"/>
                </a:rPr>
                <a:t>Mission</a:t>
              </a:r>
            </a:p>
            <a:p>
              <a:pPr marL="342900" indent="-342900">
                <a:buAutoNum type="arabicPeriod"/>
              </a:pPr>
              <a:r>
                <a:rPr lang="en-US" sz="1600" b="1" dirty="0" smtClean="0">
                  <a:latin typeface="Arial" pitchFamily="34" charset="0"/>
                  <a:cs typeface="Arial" pitchFamily="34" charset="0"/>
                </a:rPr>
                <a:t>Execution</a:t>
              </a:r>
            </a:p>
            <a:p>
              <a:pPr marL="342900" indent="-342900"/>
              <a:r>
                <a:rPr lang="en-US" sz="1600" b="1" dirty="0" smtClean="0">
                  <a:latin typeface="Arial" pitchFamily="34" charset="0"/>
                  <a:cs typeface="Arial" pitchFamily="34" charset="0"/>
                </a:rPr>
                <a:t>       a. Commander’s Intent</a:t>
              </a:r>
            </a:p>
            <a:p>
              <a:pPr marL="342900" indent="-342900"/>
              <a:r>
                <a:rPr lang="en-US" sz="1600" b="1" dirty="0" smtClean="0">
                  <a:latin typeface="Arial" pitchFamily="34" charset="0"/>
                  <a:cs typeface="Arial" pitchFamily="34" charset="0"/>
                </a:rPr>
                <a:t>       b. Concept of the Operation</a:t>
              </a:r>
            </a:p>
            <a:p>
              <a:pPr marL="342900" indent="-342900"/>
              <a:r>
                <a:rPr lang="en-US" sz="1600" b="1" dirty="0" smtClean="0">
                  <a:latin typeface="Arial" pitchFamily="34" charset="0"/>
                  <a:cs typeface="Arial" pitchFamily="34" charset="0"/>
                </a:rPr>
                <a:t>       c. Tasks to Subordinate Units</a:t>
              </a:r>
            </a:p>
            <a:p>
              <a:pPr marL="342900" indent="-342900"/>
              <a:r>
                <a:rPr lang="en-US" sz="1600" b="1" dirty="0" smtClean="0">
                  <a:latin typeface="Arial" pitchFamily="34" charset="0"/>
                  <a:cs typeface="Arial" pitchFamily="34" charset="0"/>
                </a:rPr>
                <a:t>       d. Coordinating Instructions</a:t>
              </a:r>
            </a:p>
            <a:p>
              <a:pPr marL="342900" indent="-342900">
                <a:buAutoNum type="arabicPeriod" startAt="4"/>
              </a:pPr>
              <a:r>
                <a:rPr lang="en-US" sz="1600" b="1" dirty="0" smtClean="0">
                  <a:latin typeface="Arial" pitchFamily="34" charset="0"/>
                  <a:cs typeface="Arial" pitchFamily="34" charset="0"/>
                </a:rPr>
                <a:t>Sustainment (Logistics Support Plan)</a:t>
              </a:r>
            </a:p>
            <a:p>
              <a:pPr marL="342900" indent="-342900">
                <a:buAutoNum type="arabicPeriod" startAt="4"/>
              </a:pPr>
              <a:r>
                <a:rPr lang="en-US" sz="1600" b="1" dirty="0" smtClean="0">
                  <a:latin typeface="Arial" pitchFamily="34" charset="0"/>
                  <a:cs typeface="Arial" pitchFamily="34" charset="0"/>
                </a:rPr>
                <a:t>Command and Signal</a:t>
              </a:r>
            </a:p>
            <a:p>
              <a:pPr marL="342900" indent="-342900"/>
              <a:endParaRPr lang="en-US" sz="1600" b="1" dirty="0" smtClean="0">
                <a:latin typeface="Arial" pitchFamily="34" charset="0"/>
                <a:cs typeface="Arial" pitchFamily="34" charset="0"/>
              </a:endParaRPr>
            </a:p>
            <a:p>
              <a:pPr marL="342900" indent="-342900"/>
              <a:r>
                <a:rPr lang="en-US" sz="1600" b="1" dirty="0" smtClean="0">
                  <a:latin typeface="Arial" pitchFamily="34" charset="0"/>
                  <a:cs typeface="Arial" pitchFamily="34" charset="0"/>
                </a:rPr>
                <a:t>Annex A. Task Organization</a:t>
              </a:r>
            </a:p>
            <a:p>
              <a:pPr marL="342900" indent="-342900"/>
              <a:r>
                <a:rPr lang="en-US" sz="1600" b="1" dirty="0" smtClean="0">
                  <a:latin typeface="Arial" pitchFamily="34" charset="0"/>
                  <a:cs typeface="Arial" pitchFamily="34" charset="0"/>
                </a:rPr>
                <a:t>Annex B. Intelligence (Training Environment)</a:t>
              </a:r>
            </a:p>
            <a:p>
              <a:pPr marL="342900" indent="-342900"/>
              <a:r>
                <a:rPr lang="en-US" sz="1600" b="1" dirty="0" smtClean="0">
                  <a:latin typeface="Arial" pitchFamily="34" charset="0"/>
                  <a:cs typeface="Arial" pitchFamily="34" charset="0"/>
                </a:rPr>
                <a:t>Annex C. Operations</a:t>
              </a:r>
            </a:p>
            <a:p>
              <a:pPr marL="342900" indent="-342900"/>
              <a:r>
                <a:rPr lang="en-US" sz="1600" b="1" dirty="0" smtClean="0">
                  <a:latin typeface="Arial" pitchFamily="34" charset="0"/>
                  <a:cs typeface="Arial" pitchFamily="34" charset="0"/>
                </a:rPr>
                <a:t>         a. Leader Development Plan </a:t>
              </a:r>
            </a:p>
            <a:p>
              <a:pPr marL="342900" indent="-342900"/>
              <a:r>
                <a:rPr lang="en-US" sz="1600" b="1" dirty="0" smtClean="0">
                  <a:latin typeface="Arial" pitchFamily="34" charset="0"/>
                  <a:cs typeface="Arial" pitchFamily="34" charset="0"/>
                </a:rPr>
                <a:t>         b. Evaluation Plan</a:t>
              </a:r>
            </a:p>
            <a:p>
              <a:pPr marL="342900" indent="-342900"/>
              <a:r>
                <a:rPr lang="en-US" sz="1600" b="1" dirty="0" smtClean="0">
                  <a:latin typeface="Arial" pitchFamily="34" charset="0"/>
                  <a:cs typeface="Arial" pitchFamily="34" charset="0"/>
                </a:rPr>
                <a:t>         c. Observer / Controller Plan</a:t>
              </a:r>
            </a:p>
            <a:p>
              <a:pPr marL="342900" indent="-342900"/>
              <a:endParaRPr lang="en-US" sz="1600" b="1" dirty="0" smtClean="0">
                <a:latin typeface="Arial" pitchFamily="34" charset="0"/>
                <a:cs typeface="Arial" pitchFamily="34" charset="0"/>
              </a:endParaRPr>
            </a:p>
          </p:txBody>
        </p:sp>
      </p:grpSp>
      <p:sp>
        <p:nvSpPr>
          <p:cNvPr id="12" name="TextBox 11"/>
          <p:cNvSpPr txBox="1"/>
          <p:nvPr/>
        </p:nvSpPr>
        <p:spPr>
          <a:xfrm>
            <a:off x="3505200" y="2286000"/>
            <a:ext cx="2895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Arial" pitchFamily="34" charset="0"/>
                <a:cs typeface="Arial" pitchFamily="34" charset="0"/>
              </a:rPr>
              <a:t>Example OPORD Format </a:t>
            </a:r>
            <a:endParaRPr lang="en-US" sz="1400" b="1" dirty="0">
              <a:latin typeface="Arial" pitchFamily="34" charset="0"/>
              <a:cs typeface="Arial" pitchFamily="34" charset="0"/>
            </a:endParaRPr>
          </a:p>
        </p:txBody>
      </p:sp>
      <p:sp>
        <p:nvSpPr>
          <p:cNvPr id="13" name="Rectangle 12"/>
          <p:cNvSpPr/>
          <p:nvPr/>
        </p:nvSpPr>
        <p:spPr>
          <a:xfrm>
            <a:off x="457200" y="845403"/>
            <a:ext cx="8359775" cy="830997"/>
          </a:xfrm>
          <a:prstGeom prst="rect">
            <a:avLst/>
          </a:prstGeom>
        </p:spPr>
        <p:txBody>
          <a:bodyPr wrap="square">
            <a:spAutoFit/>
          </a:bodyPr>
          <a:lstStyle/>
          <a:p>
            <a:pPr lvl="0" eaLnBrk="0" fontAlgn="base" hangingPunct="0">
              <a:spcBef>
                <a:spcPct val="0"/>
              </a:spcBef>
              <a:spcAft>
                <a:spcPct val="0"/>
              </a:spcAft>
            </a:pPr>
            <a:r>
              <a:rPr lang="en-US" sz="2400" dirty="0" smtClean="0">
                <a:solidFill>
                  <a:prstClr val="black"/>
                </a:solidFill>
                <a:latin typeface="Arial" pitchFamily="34" charset="0"/>
                <a:ea typeface="Calibri" pitchFamily="34" charset="0"/>
                <a:cs typeface="Arial" pitchFamily="34" charset="0"/>
              </a:rPr>
              <a:t>The plan is approved by the higher commander and the order is  published.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linds(horizontal)">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3400" y="1371600"/>
            <a:ext cx="8077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 typeface="Arial" pitchFamily="34" charset="0"/>
              <a:buChar char="•"/>
            </a:pPr>
            <a:r>
              <a:rPr lang="en-US" sz="2400" dirty="0" smtClean="0">
                <a:latin typeface="Arial" pitchFamily="34" charset="0"/>
                <a:ea typeface="Calibri" pitchFamily="34" charset="0"/>
                <a:cs typeface="Arial" pitchFamily="34" charset="0"/>
              </a:rPr>
              <a:t> Leader Certification and Responsibilities </a:t>
            </a:r>
          </a:p>
          <a:p>
            <a:pPr lvl="1" eaLnBrk="0" fontAlgn="base" hangingPunct="0">
              <a:spcBef>
                <a:spcPct val="0"/>
              </a:spcBef>
              <a:spcAft>
                <a:spcPct val="0"/>
              </a:spcAft>
              <a:buFont typeface="Arial" pitchFamily="34" charset="0"/>
              <a:buChar char="•"/>
            </a:pPr>
            <a:endParaRPr kumimoji="0" lang="en-US" sz="2400" u="none" strike="noStrike" cap="none" normalizeH="0" baseline="0" dirty="0" smtClean="0">
              <a:ln>
                <a:noFill/>
              </a:ln>
              <a:solidFill>
                <a:schemeClr val="tx1"/>
              </a:solidFill>
              <a:effectLst/>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Rehearsals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Final Preparation for 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Conduct of 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solidFill>
                  <a:srgbClr val="0000FF"/>
                </a:solidFill>
                <a:latin typeface="Arial" pitchFamily="34" charset="0"/>
                <a:cs typeface="Arial" pitchFamily="34" charset="0"/>
              </a:rPr>
              <a:t> After Action Review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Retraining </a:t>
            </a:r>
          </a:p>
          <a:p>
            <a:pPr marL="457200" lvl="2" eaLnBrk="0" fontAlgn="base" hangingPunct="0">
              <a:spcBef>
                <a:spcPct val="0"/>
              </a:spcBef>
              <a:spcAft>
                <a:spcPct val="0"/>
              </a:spcAft>
              <a:buFont typeface="Arial" pitchFamily="34" charset="0"/>
              <a:buChar char="•"/>
            </a:pPr>
            <a:endParaRPr lang="en-US" sz="2400" dirty="0" smtClean="0">
              <a:latin typeface="Arial" pitchFamily="34" charset="0"/>
              <a:cs typeface="Arial" pitchFamily="34" charset="0"/>
            </a:endParaRPr>
          </a:p>
          <a:p>
            <a:pPr marL="457200" lvl="2" eaLnBrk="0" fontAlgn="base" hangingPunct="0">
              <a:spcBef>
                <a:spcPct val="0"/>
              </a:spcBef>
              <a:spcAft>
                <a:spcPct val="0"/>
              </a:spcAft>
              <a:buFont typeface="Arial" pitchFamily="34" charset="0"/>
              <a:buChar char="•"/>
            </a:pPr>
            <a:r>
              <a:rPr lang="en-US" sz="2400" dirty="0" smtClean="0">
                <a:latin typeface="Arial" pitchFamily="34" charset="0"/>
                <a:cs typeface="Arial" pitchFamily="34" charset="0"/>
              </a:rPr>
              <a:t> Recovery </a:t>
            </a:r>
          </a:p>
        </p:txBody>
      </p:sp>
      <p:sp>
        <p:nvSpPr>
          <p:cNvPr id="5" name="TextBox 2"/>
          <p:cNvSpPr txBox="1">
            <a:spLocks noChangeArrowheads="1"/>
          </p:cNvSpPr>
          <p:nvPr/>
        </p:nvSpPr>
        <p:spPr bwMode="auto">
          <a:xfrm>
            <a:off x="2209800" y="0"/>
            <a:ext cx="59436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itchFamily="34" charset="0"/>
                <a:cs typeface="Arial" pitchFamily="34" charset="0"/>
              </a:rPr>
              <a:t>Step 8, Supervise and Assess</a:t>
            </a:r>
            <a:endParaRPr lang="en-US" sz="2800" b="1" dirty="0">
              <a:latin typeface="Arial" pitchFamily="34" charset="0"/>
              <a:cs typeface="Arial" pitchFamily="34" charset="0"/>
            </a:endParaRPr>
          </a:p>
        </p:txBody>
      </p:sp>
      <p:sp>
        <p:nvSpPr>
          <p:cNvPr id="4" name="Rectangle 3"/>
          <p:cNvSpPr/>
          <p:nvPr/>
        </p:nvSpPr>
        <p:spPr>
          <a:xfrm>
            <a:off x="381000" y="879157"/>
            <a:ext cx="8686800" cy="492443"/>
          </a:xfrm>
          <a:prstGeom prst="rect">
            <a:avLst/>
          </a:prstGeom>
        </p:spPr>
        <p:txBody>
          <a:bodyPr wrap="square">
            <a:spAutoFit/>
          </a:bodyPr>
          <a:lstStyle/>
          <a:p>
            <a:pPr lvl="0" eaLnBrk="0" fontAlgn="base" hangingPunct="0">
              <a:spcBef>
                <a:spcPct val="0"/>
              </a:spcBef>
              <a:spcAft>
                <a:spcPct val="0"/>
              </a:spcAft>
            </a:pPr>
            <a:r>
              <a:rPr lang="en-US" sz="2600" b="1" dirty="0" smtClean="0">
                <a:latin typeface="Arial" pitchFamily="34" charset="0"/>
                <a:ea typeface="Calibri" pitchFamily="34" charset="0"/>
                <a:cs typeface="Arial" pitchFamily="34" charset="0"/>
              </a:rPr>
              <a:t>What are commanders focusing on during this step?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chemeClr val="bg1"/>
          </a:solidFill>
          <a:ln>
            <a:noFill/>
          </a:ln>
        </p:spPr>
        <p:txBody>
          <a:bodyPr wrap="square" rtlCol="0">
            <a:spAutoFit/>
          </a:bodyPr>
          <a:lstStyle/>
          <a:p>
            <a:pPr algn="ctr" fontAlgn="base">
              <a:spcBef>
                <a:spcPct val="0"/>
              </a:spcBef>
              <a:spcAft>
                <a:spcPct val="0"/>
              </a:spcAft>
            </a:pPr>
            <a:r>
              <a:rPr lang="en-US" sz="2800" b="1" dirty="0" smtClean="0">
                <a:latin typeface="Arial" pitchFamily="34" charset="0"/>
                <a:cs typeface="Arial" pitchFamily="34" charset="0"/>
              </a:rPr>
              <a:t>Check on Learning</a:t>
            </a:r>
          </a:p>
          <a:p>
            <a:pPr algn="ctr" fontAlgn="base">
              <a:spcBef>
                <a:spcPct val="0"/>
              </a:spcBef>
              <a:spcAft>
                <a:spcPct val="0"/>
              </a:spcAft>
            </a:pPr>
            <a:r>
              <a:rPr lang="en-US" sz="2800" b="1" dirty="0" smtClean="0">
                <a:solidFill>
                  <a:srgbClr val="0000FF"/>
                </a:solidFill>
                <a:latin typeface="Arial" pitchFamily="34" charset="0"/>
                <a:cs typeface="Arial" pitchFamily="34" charset="0"/>
              </a:rPr>
              <a:t>What are the subparts of step 1, 2 &amp; 3?</a:t>
            </a:r>
            <a:endParaRPr lang="en-US" sz="2000" b="1" dirty="0">
              <a:solidFill>
                <a:srgbClr val="0000FF"/>
              </a:solidFill>
              <a:latin typeface="Arial" pitchFamily="34" charset="0"/>
              <a:cs typeface="Arial" pitchFamily="34" charset="0"/>
            </a:endParaRPr>
          </a:p>
        </p:txBody>
      </p:sp>
      <p:sp>
        <p:nvSpPr>
          <p:cNvPr id="6" name="TextBox 5"/>
          <p:cNvSpPr txBox="1"/>
          <p:nvPr/>
        </p:nvSpPr>
        <p:spPr>
          <a:xfrm>
            <a:off x="1608303" y="2800529"/>
            <a:ext cx="6240297" cy="369332"/>
          </a:xfrm>
          <a:prstGeom prst="rect">
            <a:avLst/>
          </a:prstGeom>
          <a:noFill/>
        </p:spPr>
        <p:txBody>
          <a:bodyPr wrap="square" rtlCol="0">
            <a:spAutoFit/>
          </a:bodyPr>
          <a:lstStyle/>
          <a:p>
            <a:pPr fontAlgn="base">
              <a:spcBef>
                <a:spcPct val="0"/>
              </a:spcBef>
              <a:spcAft>
                <a:spcPct val="0"/>
              </a:spcAft>
            </a:pPr>
            <a:r>
              <a:rPr lang="en-US" b="1" dirty="0">
                <a:latin typeface="Arial" pitchFamily="34" charset="0"/>
                <a:cs typeface="Arial" pitchFamily="34" charset="0"/>
              </a:rPr>
              <a:t>Step 3: Make a Tentative </a:t>
            </a:r>
            <a:r>
              <a:rPr lang="en-US" b="1" dirty="0" smtClean="0">
                <a:latin typeface="Arial" pitchFamily="34" charset="0"/>
                <a:cs typeface="Arial" pitchFamily="34" charset="0"/>
              </a:rPr>
              <a:t>Plan</a:t>
            </a:r>
            <a:endParaRPr lang="en-US" sz="1600" dirty="0">
              <a:latin typeface="Arial" pitchFamily="34" charset="0"/>
              <a:cs typeface="Arial" pitchFamily="34" charset="0"/>
            </a:endParaRPr>
          </a:p>
        </p:txBody>
      </p:sp>
      <p:sp>
        <p:nvSpPr>
          <p:cNvPr id="7" name="TextBox 6"/>
          <p:cNvSpPr txBox="1"/>
          <p:nvPr/>
        </p:nvSpPr>
        <p:spPr>
          <a:xfrm>
            <a:off x="1600200" y="914400"/>
            <a:ext cx="3057247" cy="369332"/>
          </a:xfrm>
          <a:prstGeom prst="rect">
            <a:avLst/>
          </a:prstGeom>
          <a:noFill/>
        </p:spPr>
        <p:txBody>
          <a:bodyPr wrap="none" rtlCol="0">
            <a:spAutoFit/>
          </a:bodyPr>
          <a:lstStyle/>
          <a:p>
            <a:pPr fontAlgn="base">
              <a:spcBef>
                <a:spcPct val="0"/>
              </a:spcBef>
              <a:spcAft>
                <a:spcPct val="0"/>
              </a:spcAft>
            </a:pPr>
            <a:r>
              <a:rPr lang="en-US" b="1" dirty="0">
                <a:latin typeface="Arial" pitchFamily="34" charset="0"/>
                <a:cs typeface="Arial" pitchFamily="34" charset="0"/>
              </a:rPr>
              <a:t>Step 1: Receipt of </a:t>
            </a:r>
            <a:r>
              <a:rPr lang="en-US" b="1" dirty="0" smtClean="0">
                <a:latin typeface="Arial" pitchFamily="34" charset="0"/>
                <a:cs typeface="Arial" pitchFamily="34" charset="0"/>
              </a:rPr>
              <a:t>Mission</a:t>
            </a:r>
            <a:endParaRPr lang="en-US" sz="1600" dirty="0">
              <a:latin typeface="Arial" pitchFamily="34" charset="0"/>
              <a:cs typeface="Arial" pitchFamily="34" charset="0"/>
            </a:endParaRPr>
          </a:p>
        </p:txBody>
      </p:sp>
      <p:sp>
        <p:nvSpPr>
          <p:cNvPr id="8" name="TextBox 7"/>
          <p:cNvSpPr txBox="1"/>
          <p:nvPr/>
        </p:nvSpPr>
        <p:spPr>
          <a:xfrm>
            <a:off x="1600200" y="1850572"/>
            <a:ext cx="4715843" cy="369332"/>
          </a:xfrm>
          <a:prstGeom prst="rect">
            <a:avLst/>
          </a:prstGeom>
          <a:noFill/>
        </p:spPr>
        <p:txBody>
          <a:bodyPr wrap="none" rtlCol="0">
            <a:spAutoFit/>
          </a:bodyPr>
          <a:lstStyle/>
          <a:p>
            <a:pPr fontAlgn="base">
              <a:spcBef>
                <a:spcPct val="0"/>
              </a:spcBef>
              <a:spcAft>
                <a:spcPct val="0"/>
              </a:spcAft>
            </a:pPr>
            <a:r>
              <a:rPr lang="en-US" b="1" dirty="0">
                <a:latin typeface="Arial" pitchFamily="34" charset="0"/>
                <a:cs typeface="Arial" pitchFamily="34" charset="0"/>
              </a:rPr>
              <a:t>Step 2: Issue Warning Order </a:t>
            </a:r>
            <a:r>
              <a:rPr lang="en-US" b="1" dirty="0" smtClean="0">
                <a:latin typeface="Arial" pitchFamily="34" charset="0"/>
                <a:cs typeface="Arial" pitchFamily="34" charset="0"/>
              </a:rPr>
              <a:t>(WARNORD)</a:t>
            </a:r>
            <a:endParaRPr lang="en-US" b="1" dirty="0">
              <a:latin typeface="Arial" pitchFamily="34" charset="0"/>
              <a:cs typeface="Arial" pitchFamily="34" charset="0"/>
            </a:endParaRPr>
          </a:p>
        </p:txBody>
      </p:sp>
      <p:sp>
        <p:nvSpPr>
          <p:cNvPr id="9" name="Rectangle 8"/>
          <p:cNvSpPr/>
          <p:nvPr/>
        </p:nvSpPr>
        <p:spPr>
          <a:xfrm>
            <a:off x="1676400" y="1167825"/>
            <a:ext cx="2743200" cy="584775"/>
          </a:xfrm>
          <a:prstGeom prst="rect">
            <a:avLst/>
          </a:prstGeom>
        </p:spPr>
        <p:txBody>
          <a:bodyPr wrap="square">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 Initial assessment</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 Gather the tools</a:t>
            </a:r>
            <a:endParaRPr lang="en-US" sz="1600" dirty="0">
              <a:solidFill>
                <a:srgbClr val="0000FF"/>
              </a:solidFill>
              <a:latin typeface="Arial" pitchFamily="34" charset="0"/>
              <a:cs typeface="Arial" pitchFamily="34" charset="0"/>
            </a:endParaRPr>
          </a:p>
        </p:txBody>
      </p:sp>
      <p:sp>
        <p:nvSpPr>
          <p:cNvPr id="10" name="Rectangle 9"/>
          <p:cNvSpPr/>
          <p:nvPr/>
        </p:nvSpPr>
        <p:spPr>
          <a:xfrm>
            <a:off x="1676400" y="2133600"/>
            <a:ext cx="4572000" cy="584775"/>
          </a:xfrm>
          <a:prstGeom prst="rect">
            <a:avLst/>
          </a:prstGeom>
        </p:spPr>
        <p:txBody>
          <a:bodyPr>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Initiate collaborate planning w/platoons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Commanders initial planning guidance</a:t>
            </a:r>
            <a:endParaRPr lang="en-US" sz="1600" dirty="0">
              <a:solidFill>
                <a:srgbClr val="0000FF"/>
              </a:solidFill>
              <a:latin typeface="Arial" pitchFamily="34" charset="0"/>
              <a:cs typeface="Arial" pitchFamily="34" charset="0"/>
            </a:endParaRPr>
          </a:p>
        </p:txBody>
      </p:sp>
      <p:sp>
        <p:nvSpPr>
          <p:cNvPr id="11" name="Rectangle 10"/>
          <p:cNvSpPr/>
          <p:nvPr/>
        </p:nvSpPr>
        <p:spPr>
          <a:xfrm>
            <a:off x="1981200" y="3200400"/>
            <a:ext cx="5943600" cy="3046988"/>
          </a:xfrm>
          <a:prstGeom prst="rect">
            <a:avLst/>
          </a:prstGeom>
          <a:ln>
            <a:noFill/>
          </a:ln>
        </p:spPr>
        <p:txBody>
          <a:bodyPr wrap="square">
            <a:spAutoFit/>
          </a:bodyPr>
          <a:lstStyle/>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Mission Analysis (analyze the battalion WARNORD)</a:t>
            </a:r>
          </a:p>
          <a:p>
            <a:pPr lvl="2"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specified, implied, and essential tasks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Assess the KCTs (current and projected)</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the Operational Environment (OE)</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the Planning Horizon (time available to train)</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unique/scarce resources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Identify training risks</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Commanders’ Dialogue</a:t>
            </a:r>
          </a:p>
          <a:p>
            <a:pPr lvl="1" fontAlgn="base">
              <a:spcBef>
                <a:spcPct val="0"/>
              </a:spcBef>
              <a:spcAft>
                <a:spcPct val="0"/>
              </a:spcAft>
              <a:buFont typeface="Arial" pitchFamily="34" charset="0"/>
              <a:buChar char="•"/>
            </a:pPr>
            <a:r>
              <a:rPr lang="en-US" sz="1600" dirty="0" smtClean="0">
                <a:solidFill>
                  <a:srgbClr val="0000FF"/>
                </a:solidFill>
                <a:latin typeface="Arial" pitchFamily="34" charset="0"/>
                <a:cs typeface="Arial" pitchFamily="34" charset="0"/>
              </a:rPr>
              <a:t>Unit restated mission</a:t>
            </a:r>
            <a:endParaRPr lang="en-US" sz="1600" dirty="0" smtClean="0">
              <a:latin typeface="Arial" pitchFamily="34" charset="0"/>
              <a:cs typeface="Arial" pitchFamily="34" charset="0"/>
            </a:endParaRPr>
          </a:p>
          <a:p>
            <a:pPr lvl="1">
              <a:buFont typeface="Arial" pitchFamily="34" charset="0"/>
              <a:buChar char="•"/>
            </a:pPr>
            <a:r>
              <a:rPr lang="en-US" sz="1600" dirty="0" smtClean="0">
                <a:latin typeface="Arial" pitchFamily="34" charset="0"/>
                <a:cs typeface="Arial" pitchFamily="34" charset="0"/>
              </a:rPr>
              <a:t>Course of Action Development</a:t>
            </a:r>
          </a:p>
          <a:p>
            <a:pPr lvl="1">
              <a:buFont typeface="Arial" pitchFamily="34" charset="0"/>
              <a:buChar char="•"/>
            </a:pPr>
            <a:r>
              <a:rPr lang="en-US" sz="1600" dirty="0" smtClean="0">
                <a:latin typeface="Arial" pitchFamily="34" charset="0"/>
                <a:cs typeface="Arial" pitchFamily="34" charset="0"/>
              </a:rPr>
              <a:t>Course of Action Analysis</a:t>
            </a:r>
          </a:p>
          <a:p>
            <a:pPr lvl="1">
              <a:buFont typeface="Arial" pitchFamily="34" charset="0"/>
              <a:buChar char="•"/>
            </a:pPr>
            <a:r>
              <a:rPr lang="en-US" sz="1600" dirty="0" smtClean="0">
                <a:latin typeface="Arial" pitchFamily="34" charset="0"/>
                <a:cs typeface="Arial" pitchFamily="34" charset="0"/>
              </a:rPr>
              <a:t>Obtain COA Approval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lliam.Brosnan\Desktop\Soldier Pic-nbg.png"/>
          <p:cNvPicPr>
            <a:picLocks noChangeAspect="1" noChangeArrowheads="1"/>
          </p:cNvPicPr>
          <p:nvPr/>
        </p:nvPicPr>
        <p:blipFill>
          <a:blip r:embed="rId3" cstate="screen">
            <a:lum bright="74000" contrast="-25000"/>
          </a:blip>
          <a:srcRect/>
          <a:stretch>
            <a:fillRect/>
          </a:stretch>
        </p:blipFill>
        <p:spPr bwMode="auto">
          <a:xfrm>
            <a:off x="2133600" y="304800"/>
            <a:ext cx="4503570" cy="6172200"/>
          </a:xfrm>
          <a:prstGeom prst="rect">
            <a:avLst/>
          </a:prstGeom>
          <a:noFill/>
          <a:ln w="9525">
            <a:noFill/>
            <a:miter lim="800000"/>
            <a:headEnd/>
            <a:tailEnd/>
          </a:ln>
        </p:spPr>
      </p:pic>
      <p:sp>
        <p:nvSpPr>
          <p:cNvPr id="22530" name="TextBox 1"/>
          <p:cNvSpPr txBox="1">
            <a:spLocks noChangeArrowheads="1"/>
          </p:cNvSpPr>
          <p:nvPr/>
        </p:nvSpPr>
        <p:spPr bwMode="auto">
          <a:xfrm>
            <a:off x="228600" y="55563"/>
            <a:ext cx="8610600" cy="1200329"/>
          </a:xfrm>
          <a:prstGeom prst="rect">
            <a:avLst/>
          </a:prstGeom>
          <a:noFill/>
          <a:ln w="9525">
            <a:noFill/>
            <a:miter lim="800000"/>
            <a:headEnd/>
            <a:tailEnd/>
          </a:ln>
        </p:spPr>
        <p:txBody>
          <a:bodyPr wrap="square">
            <a:spAutoFit/>
          </a:bodyPr>
          <a:lstStyle/>
          <a:p>
            <a:pPr algn="ctr"/>
            <a:r>
              <a:rPr lang="en-US" sz="3600" b="1" dirty="0" smtClean="0">
                <a:latin typeface="Arial" pitchFamily="34" charset="0"/>
                <a:cs typeface="Arial" pitchFamily="34" charset="0"/>
              </a:rPr>
              <a:t>Who can summarize what we just covered?</a:t>
            </a:r>
            <a:endParaRPr lang="en-US" sz="2000" b="1" dirty="0">
              <a:latin typeface="Arial" pitchFamily="34" charset="0"/>
              <a:cs typeface="Arial" pitchFamily="34" charset="0"/>
            </a:endParaRPr>
          </a:p>
        </p:txBody>
      </p:sp>
      <p:sp>
        <p:nvSpPr>
          <p:cNvPr id="6" name="Content Placeholder 2"/>
          <p:cNvSpPr txBox="1">
            <a:spLocks/>
          </p:cNvSpPr>
          <p:nvPr/>
        </p:nvSpPr>
        <p:spPr>
          <a:xfrm>
            <a:off x="91440" y="1143000"/>
            <a:ext cx="9052560" cy="6019800"/>
          </a:xfrm>
          <a:prstGeom prst="rect">
            <a:avLst/>
          </a:prstGeom>
        </p:spPr>
        <p:txBody>
          <a:bodyPr/>
          <a:lstStyle/>
          <a:p>
            <a:pPr marL="342900" indent="-342900" eaLnBrk="0" hangingPunct="0">
              <a:buFont typeface="Arial" pitchFamily="34" charset="0"/>
              <a:buChar char="•"/>
              <a:defRPr/>
            </a:pPr>
            <a:r>
              <a:rPr lang="en-US" sz="2400" dirty="0" smtClean="0">
                <a:latin typeface="Arial" pitchFamily="34" charset="0"/>
                <a:ea typeface="Calibri" pitchFamily="34" charset="0"/>
                <a:cs typeface="Arial" pitchFamily="34" charset="0"/>
              </a:rPr>
              <a:t>The 8 Steps TLP is the process that company &amp; below units use to plan training</a:t>
            </a:r>
          </a:p>
          <a:p>
            <a:pPr marL="342900" indent="-342900" eaLnBrk="0" hangingPunct="0">
              <a:buFont typeface="Arial" pitchFamily="34" charset="0"/>
              <a:buChar char="•"/>
              <a:defRPr/>
            </a:pPr>
            <a:endParaRPr lang="en-US" sz="2400" dirty="0" smtClean="0">
              <a:latin typeface="Arial" pitchFamily="34" charset="0"/>
              <a:ea typeface="Calibri"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ea typeface="Calibri" pitchFamily="34" charset="0"/>
                <a:cs typeface="Arial" pitchFamily="34" charset="0"/>
              </a:rPr>
              <a:t>Identifying the correct</a:t>
            </a:r>
            <a:r>
              <a:rPr lang="en-US" sz="2400" b="1" dirty="0" smtClean="0">
                <a:latin typeface="Arial" pitchFamily="34" charset="0"/>
                <a:ea typeface="Calibri" pitchFamily="34" charset="0"/>
                <a:cs typeface="Arial" pitchFamily="34" charset="0"/>
              </a:rPr>
              <a:t> </a:t>
            </a:r>
            <a:r>
              <a:rPr lang="en-US" sz="2400" dirty="0" smtClean="0">
                <a:latin typeface="Arial" pitchFamily="34" charset="0"/>
                <a:ea typeface="Calibri" pitchFamily="34" charset="0"/>
                <a:cs typeface="Arial" pitchFamily="34" charset="0"/>
              </a:rPr>
              <a:t>Key Collective Tasks (KCT), is vital to the planning process - and mission success</a:t>
            </a:r>
          </a:p>
          <a:p>
            <a:pPr marL="342900" indent="-342900" eaLnBrk="0" hangingPunct="0">
              <a:buFont typeface="Arial" pitchFamily="34" charset="0"/>
              <a:buChar char="•"/>
              <a:defRPr/>
            </a:pPr>
            <a:endParaRPr lang="en-US" sz="2400" dirty="0" smtClean="0">
              <a:latin typeface="Arial" pitchFamily="34" charset="0"/>
              <a:ea typeface="Calibri"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The Cdrs’ Dialogue is conducted at the end of mission analysis to gain the higher commanders approval of the KCTs and other planning considerations (training risk, planning horizon, etc)</a:t>
            </a:r>
          </a:p>
          <a:p>
            <a:pPr marL="342900" indent="-342900" eaLnBrk="0" hangingPunct="0">
              <a:buFont typeface="Arial" pitchFamily="34" charset="0"/>
              <a:buChar char="•"/>
              <a:defRPr/>
            </a:pPr>
            <a:endParaRPr kumimoji="0" lang="en-US" sz="2400" b="0" i="0" u="none"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The company restated mission (who, what, when, where, why) includes the approved KCTs (</a:t>
            </a:r>
            <a:r>
              <a:rPr lang="en-US" sz="2400" i="1" dirty="0" smtClean="0">
                <a:latin typeface="Arial" pitchFamily="34" charset="0"/>
                <a:cs typeface="Arial" pitchFamily="34" charset="0"/>
              </a:rPr>
              <a:t>what</a:t>
            </a:r>
            <a:r>
              <a:rPr lang="en-US" sz="2400" dirty="0" smtClean="0">
                <a:latin typeface="Arial" pitchFamily="34" charset="0"/>
                <a:cs typeface="Arial" pitchFamily="34" charset="0"/>
              </a:rPr>
              <a:t>)</a:t>
            </a:r>
          </a:p>
          <a:p>
            <a:pPr marL="342900" indent="-342900" eaLnBrk="0" hangingPunct="0">
              <a:buFont typeface="Arial" pitchFamily="34" charset="0"/>
              <a:buChar char="•"/>
              <a:defRPr/>
            </a:pPr>
            <a:endParaRPr lang="en-US" sz="2400" dirty="0" smtClean="0">
              <a:latin typeface="Arial" pitchFamily="34" charset="0"/>
              <a:cs typeface="Arial" pitchFamily="34" charset="0"/>
            </a:endParaRPr>
          </a:p>
          <a:p>
            <a:pPr marL="342900" indent="-342900" eaLnBrk="0" hangingPunct="0">
              <a:buFont typeface="Arial" pitchFamily="34" charset="0"/>
              <a:buChar char="•"/>
              <a:defRPr/>
            </a:pPr>
            <a:r>
              <a:rPr lang="en-US" sz="2400" dirty="0" smtClean="0">
                <a:latin typeface="Arial" pitchFamily="34" charset="0"/>
                <a:cs typeface="Arial" pitchFamily="34" charset="0"/>
              </a:rPr>
              <a:t>Once the higher commander approves the COA at the training briefing, the approved COA ultimately becomes the UTP </a:t>
            </a:r>
            <a:endParaRPr kumimoji="0" lang="en-US" sz="2400" b="0" i="0" u="none"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0" y="-76200"/>
            <a:ext cx="9144000" cy="646331"/>
          </a:xfrm>
          <a:prstGeom prst="rect">
            <a:avLst/>
          </a:prstGeom>
          <a:noFill/>
          <a:ln w="9525">
            <a:noFill/>
            <a:miter lim="800000"/>
            <a:headEnd/>
            <a:tailEnd/>
          </a:ln>
        </p:spPr>
        <p:txBody>
          <a:bodyPr>
            <a:spAutoFit/>
          </a:bodyPr>
          <a:lstStyle/>
          <a:p>
            <a:pPr algn="ctr"/>
            <a:r>
              <a:rPr lang="en-US" sz="3600" b="1" dirty="0" smtClean="0">
                <a:latin typeface="Arial" pitchFamily="34" charset="0"/>
                <a:cs typeface="Arial" pitchFamily="34" charset="0"/>
              </a:rPr>
              <a:t>Plan Company-level Training</a:t>
            </a:r>
            <a:endParaRPr lang="en-US" sz="3600" b="1" dirty="0">
              <a:latin typeface="Arial" pitchFamily="34" charset="0"/>
              <a:cs typeface="Arial" pitchFamily="34" charset="0"/>
            </a:endParaRPr>
          </a:p>
        </p:txBody>
      </p:sp>
      <p:sp>
        <p:nvSpPr>
          <p:cNvPr id="17" name="TextBox 4"/>
          <p:cNvSpPr txBox="1">
            <a:spLocks noChangeArrowheads="1"/>
          </p:cNvSpPr>
          <p:nvPr/>
        </p:nvSpPr>
        <p:spPr bwMode="auto">
          <a:xfrm>
            <a:off x="152400" y="1164372"/>
            <a:ext cx="8889909" cy="4093428"/>
          </a:xfrm>
          <a:prstGeom prst="rect">
            <a:avLst/>
          </a:prstGeom>
          <a:noFill/>
          <a:ln w="9525">
            <a:solidFill>
              <a:schemeClr val="accent1"/>
            </a:solidFill>
            <a:miter lim="800000"/>
            <a:headEnd/>
            <a:tailEnd/>
          </a:ln>
        </p:spPr>
        <p:txBody>
          <a:bodyPr wrap="square">
            <a:spAutoFit/>
          </a:bodyPr>
          <a:lstStyle/>
          <a:p>
            <a:pPr>
              <a:buFont typeface="Arial" pitchFamily="34" charset="0"/>
              <a:buChar char="•"/>
            </a:pPr>
            <a:r>
              <a:rPr lang="en-US" sz="2600" dirty="0" smtClean="0">
                <a:latin typeface="Arial" pitchFamily="34" charset="0"/>
                <a:cs typeface="Arial" pitchFamily="34" charset="0"/>
              </a:rPr>
              <a:t> The UTP lays out a series of training events, a road map, that leads the unit to achieve the objective of training proficiency in select collective tasks.</a:t>
            </a:r>
            <a:r>
              <a:rPr lang="en-US" sz="2600" b="1" dirty="0" smtClean="0">
                <a:latin typeface="Arial" pitchFamily="34" charset="0"/>
                <a:cs typeface="Arial" pitchFamily="34" charset="0"/>
              </a:rPr>
              <a:t> </a:t>
            </a:r>
          </a:p>
          <a:p>
            <a:pPr>
              <a:buFont typeface="Arial" pitchFamily="34" charset="0"/>
              <a:buChar char="•"/>
            </a:pPr>
            <a:endParaRPr lang="en-US" sz="2600" b="1" dirty="0" smtClean="0">
              <a:latin typeface="Arial" pitchFamily="34" charset="0"/>
              <a:cs typeface="Arial" pitchFamily="34" charset="0"/>
            </a:endParaRPr>
          </a:p>
          <a:p>
            <a:pPr>
              <a:buFont typeface="Arial" pitchFamily="34" charset="0"/>
              <a:buChar char="•"/>
            </a:pPr>
            <a:r>
              <a:rPr lang="en-US" sz="2600" dirty="0" smtClean="0">
                <a:latin typeface="Arial" pitchFamily="34" charset="0"/>
                <a:cs typeface="Arial" pitchFamily="34" charset="0"/>
              </a:rPr>
              <a:t> In training, the UTP aims at achieving unit training proficiency and leader development within a given period.</a:t>
            </a:r>
          </a:p>
          <a:p>
            <a:pPr>
              <a:buFont typeface="Arial" pitchFamily="34" charset="0"/>
              <a:buChar char="•"/>
            </a:pPr>
            <a:endParaRPr lang="en-US" sz="2600" dirty="0" smtClean="0">
              <a:latin typeface="Arial" pitchFamily="34" charset="0"/>
              <a:cs typeface="Arial" pitchFamily="34" charset="0"/>
            </a:endParaRPr>
          </a:p>
          <a:p>
            <a:pPr>
              <a:buFont typeface="Arial" pitchFamily="34" charset="0"/>
              <a:buChar char="•"/>
            </a:pPr>
            <a:r>
              <a:rPr lang="en-US" sz="2600" dirty="0" smtClean="0">
                <a:latin typeface="Arial" pitchFamily="34" charset="0"/>
                <a:cs typeface="Arial" pitchFamily="34" charset="0"/>
              </a:rPr>
              <a:t> It may include a unit training calendar that depicts the unit’s major training events and the sequence in which they will be executed</a:t>
            </a:r>
          </a:p>
        </p:txBody>
      </p:sp>
      <p:sp>
        <p:nvSpPr>
          <p:cNvPr id="5" name="Rectangle 4"/>
          <p:cNvSpPr/>
          <p:nvPr/>
        </p:nvSpPr>
        <p:spPr>
          <a:xfrm>
            <a:off x="762000" y="619780"/>
            <a:ext cx="7620000" cy="523220"/>
          </a:xfrm>
          <a:prstGeom prst="rect">
            <a:avLst/>
          </a:prstGeom>
          <a:noFill/>
        </p:spPr>
        <p:txBody>
          <a:bodyPr wrap="square">
            <a:spAutoFit/>
          </a:bodyPr>
          <a:lstStyle/>
          <a:p>
            <a:pPr algn="ctr"/>
            <a:r>
              <a:rPr lang="en-US" sz="2800" b="1" dirty="0" smtClean="0">
                <a:latin typeface="Arial" pitchFamily="34" charset="0"/>
                <a:cs typeface="Arial" pitchFamily="34" charset="0"/>
              </a:rPr>
              <a:t>What is a Unit Training Plan (UTP)?</a:t>
            </a:r>
            <a:endParaRPr lang="en-US" sz="2400" dirty="0">
              <a:latin typeface="Arial" pitchFamily="34" charset="0"/>
              <a:cs typeface="Arial" pitchFamily="34" charset="0"/>
            </a:endParaRPr>
          </a:p>
        </p:txBody>
      </p:sp>
      <p:grpSp>
        <p:nvGrpSpPr>
          <p:cNvPr id="3" name="Group 8"/>
          <p:cNvGrpSpPr/>
          <p:nvPr/>
        </p:nvGrpSpPr>
        <p:grpSpPr>
          <a:xfrm>
            <a:off x="381000" y="5257800"/>
            <a:ext cx="8610600" cy="1478577"/>
            <a:chOff x="381000" y="5257800"/>
            <a:chExt cx="8610600" cy="1478577"/>
          </a:xfrm>
        </p:grpSpPr>
        <p:sp>
          <p:nvSpPr>
            <p:cNvPr id="8" name="Rectangle 7"/>
            <p:cNvSpPr/>
            <p:nvPr/>
          </p:nvSpPr>
          <p:spPr>
            <a:xfrm>
              <a:off x="381000" y="5257800"/>
              <a:ext cx="8534400" cy="1077218"/>
            </a:xfrm>
            <a:prstGeom prst="rect">
              <a:avLst/>
            </a:prstGeom>
            <a:solidFill>
              <a:schemeClr val="accent5">
                <a:lumMod val="20000"/>
                <a:lumOff val="80000"/>
              </a:schemeClr>
            </a:solidFill>
          </p:spPr>
          <p:txBody>
            <a:bodyPr wrap="square">
              <a:spAutoFit/>
            </a:bodyPr>
            <a:lstStyle/>
            <a:p>
              <a:r>
                <a:rPr lang="en-US" sz="3200" dirty="0" smtClean="0">
                  <a:latin typeface="Arial" pitchFamily="34" charset="0"/>
                  <a:cs typeface="Arial" pitchFamily="34" charset="0"/>
                </a:rPr>
                <a:t>The written plan resulting from TLP Step 3 –COA becomes the UTP</a:t>
              </a:r>
              <a:endParaRPr lang="en-US" sz="3200" dirty="0">
                <a:latin typeface="Arial" pitchFamily="34" charset="0"/>
                <a:cs typeface="Arial" pitchFamily="34" charset="0"/>
              </a:endParaRPr>
            </a:p>
          </p:txBody>
        </p:sp>
        <p:sp>
          <p:nvSpPr>
            <p:cNvPr id="7" name="Rectangle 6"/>
            <p:cNvSpPr/>
            <p:nvPr/>
          </p:nvSpPr>
          <p:spPr>
            <a:xfrm>
              <a:off x="5943600" y="6397823"/>
              <a:ext cx="3048000" cy="338554"/>
            </a:xfrm>
            <a:prstGeom prst="rect">
              <a:avLst/>
            </a:prstGeom>
            <a:ln>
              <a:solidFill>
                <a:schemeClr val="accent1"/>
              </a:solidFill>
            </a:ln>
          </p:spPr>
          <p:txBody>
            <a:bodyPr wrap="square">
              <a:spAutoFit/>
            </a:bodyPr>
            <a:lstStyle/>
            <a:p>
              <a:r>
                <a:rPr lang="en-US" sz="1600" i="1" dirty="0" smtClean="0">
                  <a:latin typeface="Arial" pitchFamily="34" charset="0"/>
                  <a:cs typeface="Arial" pitchFamily="34" charset="0"/>
                </a:rPr>
                <a:t>Reference ADRP 7-0, page 3-6</a:t>
              </a:r>
              <a:endParaRPr lang="en-US" sz="1600" dirty="0">
                <a:latin typeface="Arial" pitchFamily="34" charset="0"/>
                <a:cs typeface="Arial" pitchFamily="34" charset="0"/>
              </a:endParaRPr>
            </a:p>
          </p:txBody>
        </p:sp>
      </p:grpSp>
      <p:sp>
        <p:nvSpPr>
          <p:cNvPr id="10" name="Rectangle 9"/>
          <p:cNvSpPr/>
          <p:nvPr/>
        </p:nvSpPr>
        <p:spPr>
          <a:xfrm>
            <a:off x="457200" y="6324600"/>
            <a:ext cx="4572000" cy="577081"/>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4 minute </a:t>
            </a:r>
            <a:r>
              <a:rPr lang="en-US" sz="1050" dirty="0" smtClean="0">
                <a:solidFill>
                  <a:srgbClr val="FF0000"/>
                </a:solidFill>
                <a:latin typeface="Arial" pitchFamily="34" charset="0"/>
                <a:cs typeface="Arial" pitchFamily="34" charset="0"/>
              </a:rPr>
              <a:t>Unit Training Plan  UTP Video (</a:t>
            </a:r>
            <a:r>
              <a:rPr lang="en-US" sz="1050" dirty="0" smtClean="0">
                <a:solidFill>
                  <a:srgbClr val="0000FF"/>
                </a:solidFill>
              </a:rPr>
              <a:t>https://atn.army.mil/dsp_template.aspx?dpID=446)</a:t>
            </a:r>
          </a:p>
          <a:p>
            <a:pPr>
              <a:defRPr/>
            </a:pPr>
            <a:endParaRPr lang="en-US" sz="1050" dirty="0" smtClean="0">
              <a:solidFill>
                <a:srgbClr val="FF0000"/>
              </a:solidFill>
              <a:latin typeface="Arial" pitchFamily="34" charset="0"/>
              <a:cs typeface="Arial" pitchFamily="34" charset="0"/>
            </a:endParaRPr>
          </a:p>
        </p:txBody>
      </p:sp>
      <p:sp>
        <p:nvSpPr>
          <p:cNvPr id="11" name="5-Point Star 10"/>
          <p:cNvSpPr/>
          <p:nvPr/>
        </p:nvSpPr>
        <p:spPr>
          <a:xfrm>
            <a:off x="152400" y="6400800"/>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lliam.Brosnan\Desktop\Soldier Pic-nbg.png"/>
          <p:cNvPicPr>
            <a:picLocks noChangeAspect="1" noChangeArrowheads="1"/>
          </p:cNvPicPr>
          <p:nvPr/>
        </p:nvPicPr>
        <p:blipFill>
          <a:blip r:embed="rId3" cstate="screen">
            <a:lum bright="74000" contrast="-25000"/>
          </a:blip>
          <a:srcRect/>
          <a:stretch>
            <a:fillRect/>
          </a:stretch>
        </p:blipFill>
        <p:spPr bwMode="auto">
          <a:xfrm>
            <a:off x="2133600" y="304800"/>
            <a:ext cx="4503570" cy="6172200"/>
          </a:xfrm>
          <a:prstGeom prst="rect">
            <a:avLst/>
          </a:prstGeom>
          <a:noFill/>
          <a:ln w="9525">
            <a:noFill/>
            <a:miter lim="800000"/>
            <a:headEnd/>
            <a:tailEnd/>
          </a:ln>
        </p:spPr>
      </p:pic>
      <p:sp>
        <p:nvSpPr>
          <p:cNvPr id="22530" name="TextBox 1"/>
          <p:cNvSpPr txBox="1">
            <a:spLocks noChangeArrowheads="1"/>
          </p:cNvSpPr>
          <p:nvPr/>
        </p:nvSpPr>
        <p:spPr bwMode="auto">
          <a:xfrm>
            <a:off x="228600" y="55563"/>
            <a:ext cx="8610600" cy="646331"/>
          </a:xfrm>
          <a:prstGeom prst="rect">
            <a:avLst/>
          </a:prstGeom>
          <a:noFill/>
          <a:ln w="9525">
            <a:noFill/>
            <a:miter lim="800000"/>
            <a:headEnd/>
            <a:tailEnd/>
          </a:ln>
        </p:spPr>
        <p:txBody>
          <a:bodyPr wrap="square">
            <a:spAutoFit/>
          </a:bodyPr>
          <a:lstStyle/>
          <a:p>
            <a:pPr algn="ctr"/>
            <a:r>
              <a:rPr lang="en-US" sz="3600" b="1" dirty="0" smtClean="0">
                <a:latin typeface="Arial" pitchFamily="34" charset="0"/>
                <a:cs typeface="Arial" pitchFamily="34" charset="0"/>
              </a:rPr>
              <a:t>Homework Instructions</a:t>
            </a:r>
            <a:endParaRPr lang="en-US" sz="2000" b="1" dirty="0">
              <a:latin typeface="Arial" pitchFamily="34" charset="0"/>
              <a:cs typeface="Arial" pitchFamily="34" charset="0"/>
            </a:endParaRPr>
          </a:p>
        </p:txBody>
      </p:sp>
      <p:sp>
        <p:nvSpPr>
          <p:cNvPr id="6" name="Content Placeholder 2"/>
          <p:cNvSpPr txBox="1">
            <a:spLocks/>
          </p:cNvSpPr>
          <p:nvPr/>
        </p:nvSpPr>
        <p:spPr>
          <a:xfrm>
            <a:off x="91440" y="762000"/>
            <a:ext cx="9052560" cy="6019800"/>
          </a:xfrm>
          <a:prstGeom prst="rect">
            <a:avLst/>
          </a:prstGeom>
        </p:spPr>
        <p:txBody>
          <a:bodyPr/>
          <a:lstStyle/>
          <a:p>
            <a:pPr marL="342900" indent="-342900" eaLnBrk="0" hangingPunct="0">
              <a:defRPr/>
            </a:pPr>
            <a:r>
              <a:rPr lang="en-US" sz="2400" b="1" u="sng" dirty="0" smtClean="0">
                <a:latin typeface="Arial" pitchFamily="34" charset="0"/>
                <a:ea typeface="Calibri" pitchFamily="34" charset="0"/>
                <a:cs typeface="Arial" pitchFamily="34" charset="0"/>
              </a:rPr>
              <a:t>NOTE.</a:t>
            </a:r>
            <a:endParaRPr lang="en-US" sz="2400" dirty="0" smtClean="0">
              <a:latin typeface="Arial" pitchFamily="34" charset="0"/>
              <a:ea typeface="Calibri" pitchFamily="34" charset="0"/>
              <a:cs typeface="Arial" pitchFamily="34" charset="0"/>
            </a:endParaRPr>
          </a:p>
          <a:p>
            <a:pPr marL="342900" indent="-342900" eaLnBrk="0" hangingPunct="0">
              <a:defRPr/>
            </a:pPr>
            <a:endParaRPr kumimoji="0" lang="en-US" sz="2400" b="1" i="0" u="sng"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defRPr/>
            </a:pPr>
            <a:r>
              <a:rPr lang="en-US" sz="2400" dirty="0" smtClean="0">
                <a:latin typeface="Arial" pitchFamily="34" charset="0"/>
                <a:cs typeface="Arial" pitchFamily="34" charset="0"/>
              </a:rPr>
              <a:t>At this time go over the “Develop a Unit Training Program” rubric and issue instructions to the students regarding:</a:t>
            </a:r>
          </a:p>
          <a:p>
            <a:pPr marL="342900" indent="-342900" eaLnBrk="0" hangingPunct="0">
              <a:defRPr/>
            </a:pPr>
            <a:endParaRPr lang="en-US" sz="2400" dirty="0" smtClean="0">
              <a:latin typeface="Arial" pitchFamily="34" charset="0"/>
              <a:cs typeface="Arial" pitchFamily="34" charset="0"/>
            </a:endParaRPr>
          </a:p>
          <a:p>
            <a:pPr marL="342900" indent="-342900" eaLnBrk="0" hangingPunct="0">
              <a:buFontTx/>
              <a:buChar char="-"/>
              <a:defRPr/>
            </a:pPr>
            <a:r>
              <a:rPr lang="en-US" sz="2400" dirty="0" smtClean="0">
                <a:latin typeface="Arial" pitchFamily="34" charset="0"/>
                <a:cs typeface="Arial" pitchFamily="34" charset="0"/>
              </a:rPr>
              <a:t>Group Work (70 points) – Completing a Unit Training Plan</a:t>
            </a:r>
          </a:p>
          <a:p>
            <a:pPr marL="342900" indent="-342900" eaLnBrk="0" hangingPunct="0">
              <a:buFontTx/>
              <a:buChar char="-"/>
              <a:defRPr/>
            </a:pPr>
            <a:r>
              <a:rPr lang="en-US" sz="2400" dirty="0" smtClean="0">
                <a:latin typeface="Arial" pitchFamily="34" charset="0"/>
                <a:cs typeface="Arial" pitchFamily="34" charset="0"/>
              </a:rPr>
              <a:t>Individual work (30 points) - Provide D-CIED training input to a Company training calendar</a:t>
            </a:r>
          </a:p>
          <a:p>
            <a:pPr marL="342900" indent="-342900" eaLnBrk="0" hangingPunct="0">
              <a:buFontTx/>
              <a:buChar char="-"/>
              <a:defRPr/>
            </a:pPr>
            <a:endParaRPr lang="en-US" sz="2400" dirty="0" smtClean="0">
              <a:latin typeface="Arial" pitchFamily="34" charset="0"/>
              <a:cs typeface="Arial" pitchFamily="34" charset="0"/>
            </a:endParaRPr>
          </a:p>
          <a:p>
            <a:pPr marL="342900" indent="-342900" eaLnBrk="0" hangingPunct="0">
              <a:defRPr/>
            </a:pPr>
            <a:r>
              <a:rPr lang="en-US" sz="2400" dirty="0" smtClean="0">
                <a:latin typeface="Arial" pitchFamily="34" charset="0"/>
                <a:cs typeface="Arial" pitchFamily="34" charset="0"/>
              </a:rPr>
              <a:t>This includes issuing:</a:t>
            </a:r>
          </a:p>
          <a:p>
            <a:pPr marL="342900" indent="-342900" eaLnBrk="0" hangingPunct="0">
              <a:buFontTx/>
              <a:buChar char="-"/>
              <a:defRPr/>
            </a:pPr>
            <a:r>
              <a:rPr lang="en-US" sz="2400" dirty="0" smtClean="0">
                <a:latin typeface="Arial" pitchFamily="34" charset="0"/>
                <a:cs typeface="Arial" pitchFamily="34" charset="0"/>
              </a:rPr>
              <a:t>A Battalion level WARNO</a:t>
            </a:r>
          </a:p>
          <a:p>
            <a:pPr marL="342900" indent="-342900" eaLnBrk="0" hangingPunct="0">
              <a:buFontTx/>
              <a:buChar char="-"/>
              <a:defRPr/>
            </a:pPr>
            <a:r>
              <a:rPr lang="en-US" sz="2400" dirty="0" smtClean="0">
                <a:latin typeface="Arial" pitchFamily="34" charset="0"/>
                <a:cs typeface="Arial" pitchFamily="34" charset="0"/>
              </a:rPr>
              <a:t>Company level eight weeks training calendar</a:t>
            </a:r>
          </a:p>
          <a:p>
            <a:pPr marL="342900" indent="-342900" eaLnBrk="0" hangingPunct="0">
              <a:buFontTx/>
              <a:buChar char="-"/>
              <a:defRPr/>
            </a:pPr>
            <a:endParaRPr lang="en-US" sz="2400" dirty="0" smtClean="0">
              <a:latin typeface="Arial" pitchFamily="34" charset="0"/>
              <a:cs typeface="Arial" pitchFamily="34" charset="0"/>
            </a:endParaRPr>
          </a:p>
          <a:p>
            <a:pPr marL="342900" indent="-342900" eaLnBrk="0" hangingPunct="0">
              <a:defRPr/>
            </a:pPr>
            <a:r>
              <a:rPr lang="en-US" sz="2400" dirty="0" smtClean="0">
                <a:latin typeface="Arial" pitchFamily="34" charset="0"/>
                <a:cs typeface="Arial" pitchFamily="34" charset="0"/>
              </a:rPr>
              <a:t>Let students know:</a:t>
            </a:r>
          </a:p>
          <a:p>
            <a:pPr marL="342900" indent="-342900" eaLnBrk="0" hangingPunct="0">
              <a:buFontTx/>
              <a:buChar char="-"/>
              <a:defRPr/>
            </a:pPr>
            <a:r>
              <a:rPr lang="en-US" sz="2400" dirty="0" smtClean="0">
                <a:latin typeface="Arial" pitchFamily="34" charset="0"/>
                <a:cs typeface="Arial" pitchFamily="34" charset="0"/>
              </a:rPr>
              <a:t>When the assignment is due</a:t>
            </a:r>
          </a:p>
          <a:p>
            <a:pPr marL="342900" indent="-342900" eaLnBrk="0" hangingPunct="0">
              <a:buFontTx/>
              <a:buChar char="-"/>
              <a:defRPr/>
            </a:pPr>
            <a:r>
              <a:rPr lang="en-US" sz="2400" dirty="0" smtClean="0">
                <a:latin typeface="Arial" pitchFamily="34" charset="0"/>
                <a:cs typeface="Arial" pitchFamily="34" charset="0"/>
              </a:rPr>
              <a:t>And if it is to be turn-in in writing or briefed</a:t>
            </a:r>
          </a:p>
          <a:p>
            <a:pPr marL="342900" indent="-342900" eaLnBrk="0" hangingPunct="0">
              <a:defRPr/>
            </a:pPr>
            <a:endParaRPr kumimoji="0" lang="en-US" sz="2400" b="1" i="0" u="sng" strike="noStrike" kern="1200" cap="none" spc="0" normalizeH="0" baseline="0" noProof="0" dirty="0" smtClean="0">
              <a:ln>
                <a:noFill/>
              </a:ln>
              <a:effectLst/>
              <a:uLnTx/>
              <a:uFillTx/>
              <a:latin typeface="Arial" pitchFamily="34" charset="0"/>
              <a:cs typeface="Arial" pitchFamily="34" charset="0"/>
            </a:endParaRPr>
          </a:p>
          <a:p>
            <a:pPr marL="342900" indent="-342900" eaLnBrk="0" hangingPunct="0">
              <a:defRPr/>
            </a:pPr>
            <a:endParaRPr kumimoji="0" lang="en-US" sz="2400" b="1" i="0" u="sng" strike="noStrike" kern="1200" cap="none" spc="0" normalizeH="0" baseline="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09800"/>
            <a:ext cx="9144000" cy="391839"/>
          </a:xfrm>
          <a:prstGeom prst="rect">
            <a:avLst/>
          </a:prstGeom>
          <a:noFill/>
          <a:ln w="9525">
            <a:noFill/>
            <a:miter lim="800000"/>
            <a:headEnd/>
            <a:tailEnd/>
          </a:ln>
        </p:spPr>
        <p:txBody>
          <a:bodyPr wrap="square">
            <a:spAutoFit/>
          </a:bodyPr>
          <a:lstStyle/>
          <a:p>
            <a:pPr algn="ctr">
              <a:lnSpc>
                <a:spcPts val="1900"/>
              </a:lnSpc>
            </a:pPr>
            <a:r>
              <a:rPr lang="en-US" sz="4000" b="1" dirty="0" smtClean="0">
                <a:latin typeface="Arial" pitchFamily="34" charset="0"/>
                <a:cs typeface="Arial" pitchFamily="34" charset="0"/>
              </a:rPr>
              <a:t>BACK-UP</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457200" y="304800"/>
            <a:ext cx="800100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Step 3, Make a Tentative Plan (Cont)</a:t>
            </a:r>
          </a:p>
          <a:p>
            <a:r>
              <a:rPr lang="en-US" sz="2400" b="1" dirty="0" smtClean="0">
                <a:latin typeface="Arial" pitchFamily="34" charset="0"/>
                <a:cs typeface="Arial" pitchFamily="34" charset="0"/>
              </a:rPr>
              <a:t>Develop a Plan</a:t>
            </a:r>
            <a:endParaRPr lang="en-US" sz="2400" b="1" dirty="0">
              <a:latin typeface="Arial" pitchFamily="34" charset="0"/>
              <a:cs typeface="Arial" pitchFamily="34" charset="0"/>
            </a:endParaRPr>
          </a:p>
        </p:txBody>
      </p:sp>
      <p:sp>
        <p:nvSpPr>
          <p:cNvPr id="6" name="Rectangle 5"/>
          <p:cNvSpPr/>
          <p:nvPr/>
        </p:nvSpPr>
        <p:spPr>
          <a:xfrm>
            <a:off x="457200" y="1085671"/>
            <a:ext cx="8305800" cy="1200329"/>
          </a:xfrm>
          <a:prstGeom prst="rect">
            <a:avLst/>
          </a:prstGeom>
        </p:spPr>
        <p:txBody>
          <a:bodyPr wrap="square">
            <a:spAutoFit/>
          </a:bodyPr>
          <a:lstStyle/>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The commander must visualize the desired event end state and backward plan the event to achieve the results.  Identifying the training environment (live, virtual or constructive) to be used will drive the resource requirements necessary to train (See Chapter 4 of the UTM).  </a:t>
            </a:r>
          </a:p>
        </p:txBody>
      </p:sp>
      <p:sp>
        <p:nvSpPr>
          <p:cNvPr id="9" name="TextBox 8"/>
          <p:cNvSpPr txBox="1"/>
          <p:nvPr/>
        </p:nvSpPr>
        <p:spPr>
          <a:xfrm>
            <a:off x="152400" y="3924712"/>
            <a:ext cx="3276600" cy="1077218"/>
          </a:xfrm>
          <a:prstGeom prst="rect">
            <a:avLst/>
          </a:prstGeom>
          <a:noFill/>
        </p:spPr>
        <p:txBody>
          <a:bodyPr wrap="square" rtlCol="0">
            <a:spAutoFit/>
          </a:bodyPr>
          <a:lstStyle/>
          <a:p>
            <a:r>
              <a:rPr lang="en-US" sz="1600" b="1" u="sng" dirty="0" smtClean="0">
                <a:latin typeface="Arial" pitchFamily="34" charset="0"/>
                <a:cs typeface="Arial" pitchFamily="34" charset="0"/>
              </a:rPr>
              <a:t>Current Proficiency</a:t>
            </a:r>
            <a:r>
              <a:rPr lang="en-US" sz="1600" dirty="0" smtClean="0">
                <a:latin typeface="Arial" pitchFamily="34" charset="0"/>
                <a:cs typeface="Arial" pitchFamily="34" charset="0"/>
              </a:rPr>
              <a:t>: Company is a (U) in Attack.  Has conducted classes and prepared for “walk” STX.</a:t>
            </a:r>
            <a:endParaRPr lang="en-US" sz="1600" dirty="0">
              <a:latin typeface="Arial" pitchFamily="34" charset="0"/>
              <a:cs typeface="Arial" pitchFamily="34" charset="0"/>
            </a:endParaRPr>
          </a:p>
        </p:txBody>
      </p:sp>
      <p:sp>
        <p:nvSpPr>
          <p:cNvPr id="11" name="TextBox 10"/>
          <p:cNvSpPr txBox="1"/>
          <p:nvPr/>
        </p:nvSpPr>
        <p:spPr>
          <a:xfrm>
            <a:off x="3657600" y="2692117"/>
            <a:ext cx="4800600" cy="1323439"/>
          </a:xfrm>
          <a:prstGeom prst="rect">
            <a:avLst/>
          </a:prstGeom>
          <a:noFill/>
        </p:spPr>
        <p:txBody>
          <a:bodyPr wrap="square" rtlCol="0">
            <a:spAutoFit/>
          </a:bodyPr>
          <a:lstStyle/>
          <a:p>
            <a:r>
              <a:rPr lang="en-US" sz="1600" b="1" u="sng" dirty="0" smtClean="0">
                <a:latin typeface="Arial" pitchFamily="34" charset="0"/>
                <a:cs typeface="Arial" pitchFamily="34" charset="0"/>
              </a:rPr>
              <a:t>Event Concept</a:t>
            </a:r>
            <a:r>
              <a:rPr lang="en-US" sz="1600" dirty="0" smtClean="0">
                <a:latin typeface="Arial" pitchFamily="34" charset="0"/>
                <a:cs typeface="Arial" pitchFamily="34" charset="0"/>
              </a:rPr>
              <a:t>: Company conducts planning (company – platoon) in a constructive training environment (multi-echelon).</a:t>
            </a:r>
          </a:p>
          <a:p>
            <a:r>
              <a:rPr lang="en-US" sz="1600" dirty="0" smtClean="0">
                <a:latin typeface="Arial" pitchFamily="34" charset="0"/>
                <a:cs typeface="Arial" pitchFamily="34" charset="0"/>
              </a:rPr>
              <a:t>Company conducts Attack STX (walk) in a live environment (multi-echelon).</a:t>
            </a:r>
            <a:endParaRPr lang="en-US" sz="1600" dirty="0">
              <a:latin typeface="Arial" pitchFamily="34" charset="0"/>
              <a:cs typeface="Arial" pitchFamily="34" charset="0"/>
            </a:endParaRPr>
          </a:p>
        </p:txBody>
      </p:sp>
      <p:grpSp>
        <p:nvGrpSpPr>
          <p:cNvPr id="2" name="Group 24"/>
          <p:cNvGrpSpPr/>
          <p:nvPr/>
        </p:nvGrpSpPr>
        <p:grpSpPr>
          <a:xfrm>
            <a:off x="762000" y="5029200"/>
            <a:ext cx="5181600" cy="1600200"/>
            <a:chOff x="533400" y="3352800"/>
            <a:chExt cx="6359236" cy="2840182"/>
          </a:xfrm>
        </p:grpSpPr>
        <p:sp>
          <p:nvSpPr>
            <p:cNvPr id="13" name="Freeform 12"/>
            <p:cNvSpPr/>
            <p:nvPr/>
          </p:nvSpPr>
          <p:spPr>
            <a:xfrm>
              <a:off x="1219200" y="4114800"/>
              <a:ext cx="5673436" cy="2078182"/>
            </a:xfrm>
            <a:custGeom>
              <a:avLst/>
              <a:gdLst>
                <a:gd name="connsiteX0" fmla="*/ 5673436 w 5673436"/>
                <a:gd name="connsiteY0" fmla="*/ 0 h 2078182"/>
                <a:gd name="connsiteX1" fmla="*/ 3304309 w 5673436"/>
                <a:gd name="connsiteY1" fmla="*/ 1828800 h 2078182"/>
                <a:gd name="connsiteX2" fmla="*/ 1101436 w 5673436"/>
                <a:gd name="connsiteY2" fmla="*/ 1496291 h 2078182"/>
                <a:gd name="connsiteX3" fmla="*/ 0 w 5673436"/>
                <a:gd name="connsiteY3" fmla="*/ 270164 h 2078182"/>
              </a:gdLst>
              <a:ahLst/>
              <a:cxnLst>
                <a:cxn ang="0">
                  <a:pos x="connsiteX0" y="connsiteY0"/>
                </a:cxn>
                <a:cxn ang="0">
                  <a:pos x="connsiteX1" y="connsiteY1"/>
                </a:cxn>
                <a:cxn ang="0">
                  <a:pos x="connsiteX2" y="connsiteY2"/>
                </a:cxn>
                <a:cxn ang="0">
                  <a:pos x="connsiteX3" y="connsiteY3"/>
                </a:cxn>
              </a:cxnLst>
              <a:rect l="l" t="t" r="r" b="b"/>
              <a:pathLst>
                <a:path w="5673436" h="2078182">
                  <a:moveTo>
                    <a:pt x="5673436" y="0"/>
                  </a:moveTo>
                  <a:cubicBezTo>
                    <a:pt x="4869872" y="789709"/>
                    <a:pt x="4066309" y="1579418"/>
                    <a:pt x="3304309" y="1828800"/>
                  </a:cubicBezTo>
                  <a:cubicBezTo>
                    <a:pt x="2542309" y="2078182"/>
                    <a:pt x="1652154" y="1756064"/>
                    <a:pt x="1101436" y="1496291"/>
                  </a:cubicBezTo>
                  <a:cubicBezTo>
                    <a:pt x="550718" y="1236518"/>
                    <a:pt x="275359" y="753341"/>
                    <a:pt x="0" y="27016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2047009" y="3719945"/>
              <a:ext cx="3865418" cy="1548246"/>
            </a:xfrm>
            <a:custGeom>
              <a:avLst/>
              <a:gdLst>
                <a:gd name="connsiteX0" fmla="*/ 3865418 w 3865418"/>
                <a:gd name="connsiteY0" fmla="*/ 0 h 1548246"/>
                <a:gd name="connsiteX1" fmla="*/ 2088573 w 3865418"/>
                <a:gd name="connsiteY1" fmla="*/ 1392382 h 1548246"/>
                <a:gd name="connsiteX2" fmla="*/ 654627 w 3865418"/>
                <a:gd name="connsiteY2" fmla="*/ 935182 h 1548246"/>
                <a:gd name="connsiteX3" fmla="*/ 0 w 3865418"/>
                <a:gd name="connsiteY3" fmla="*/ 394855 h 1548246"/>
              </a:gdLst>
              <a:ahLst/>
              <a:cxnLst>
                <a:cxn ang="0">
                  <a:pos x="connsiteX0" y="connsiteY0"/>
                </a:cxn>
                <a:cxn ang="0">
                  <a:pos x="connsiteX1" y="connsiteY1"/>
                </a:cxn>
                <a:cxn ang="0">
                  <a:pos x="connsiteX2" y="connsiteY2"/>
                </a:cxn>
                <a:cxn ang="0">
                  <a:pos x="connsiteX3" y="connsiteY3"/>
                </a:cxn>
              </a:cxnLst>
              <a:rect l="l" t="t" r="r" b="b"/>
              <a:pathLst>
                <a:path w="3865418" h="1548246">
                  <a:moveTo>
                    <a:pt x="3865418" y="0"/>
                  </a:moveTo>
                  <a:cubicBezTo>
                    <a:pt x="3244561" y="618259"/>
                    <a:pt x="2623705" y="1236518"/>
                    <a:pt x="2088573" y="1392382"/>
                  </a:cubicBezTo>
                  <a:cubicBezTo>
                    <a:pt x="1553441" y="1548246"/>
                    <a:pt x="1002722" y="1101436"/>
                    <a:pt x="654627" y="935182"/>
                  </a:cubicBezTo>
                  <a:cubicBezTo>
                    <a:pt x="306532" y="768928"/>
                    <a:pt x="153266" y="581891"/>
                    <a:pt x="0" y="39485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Connector 15"/>
            <p:cNvCxnSpPr>
              <a:stCxn id="13" idx="3"/>
            </p:cNvCxnSpPr>
            <p:nvPr/>
          </p:nvCxnSpPr>
          <p:spPr>
            <a:xfrm flipH="1">
              <a:off x="533400" y="4384964"/>
              <a:ext cx="685800" cy="26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3851564"/>
              <a:ext cx="685800" cy="26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33400" y="3352800"/>
              <a:ext cx="609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143000" y="3352800"/>
              <a:ext cx="1600200" cy="498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562600" y="4724400"/>
            <a:ext cx="3276600" cy="1077218"/>
          </a:xfrm>
          <a:prstGeom prst="rect">
            <a:avLst/>
          </a:prstGeom>
          <a:solidFill>
            <a:schemeClr val="bg1"/>
          </a:solidFill>
        </p:spPr>
        <p:txBody>
          <a:bodyPr wrap="square" rtlCol="0">
            <a:spAutoFit/>
          </a:bodyPr>
          <a:lstStyle/>
          <a:p>
            <a:r>
              <a:rPr lang="en-US" sz="1600" b="1" u="sng" dirty="0" smtClean="0">
                <a:latin typeface="Arial" pitchFamily="34" charset="0"/>
                <a:cs typeface="Arial" pitchFamily="34" charset="0"/>
              </a:rPr>
              <a:t>End state</a:t>
            </a:r>
            <a:r>
              <a:rPr lang="en-US" sz="1600" dirty="0" smtClean="0">
                <a:latin typeface="Arial" pitchFamily="34" charset="0"/>
                <a:cs typeface="Arial" pitchFamily="34" charset="0"/>
              </a:rPr>
              <a:t>: Company achieves 90% “GOs” on T&amp;EO (Attack); (P) proficiency and prepared to conduct a “run” event.</a:t>
            </a:r>
            <a:endParaRPr lang="en-US" sz="1600" dirty="0">
              <a:latin typeface="Arial" pitchFamily="34" charset="0"/>
              <a:cs typeface="Arial" pitchFamily="34" charset="0"/>
            </a:endParaRPr>
          </a:p>
        </p:txBody>
      </p:sp>
      <p:sp>
        <p:nvSpPr>
          <p:cNvPr id="27" name="Oval 26"/>
          <p:cNvSpPr/>
          <p:nvPr/>
        </p:nvSpPr>
        <p:spPr>
          <a:xfrm>
            <a:off x="5181600" y="4343400"/>
            <a:ext cx="3657600" cy="1666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477000" y="4343400"/>
            <a:ext cx="1287532" cy="369332"/>
          </a:xfrm>
          <a:prstGeom prst="rect">
            <a:avLst/>
          </a:prstGeom>
          <a:solidFill>
            <a:schemeClr val="bg1"/>
          </a:solidFill>
          <a:ln>
            <a:solidFill>
              <a:schemeClr val="tx1"/>
            </a:solidFill>
          </a:ln>
        </p:spPr>
        <p:txBody>
          <a:bodyPr wrap="none" rtlCol="0">
            <a:spAutoFit/>
          </a:bodyPr>
          <a:lstStyle/>
          <a:p>
            <a:r>
              <a:rPr lang="en-US" b="1" dirty="0" smtClean="0">
                <a:latin typeface="Arial" pitchFamily="34" charset="0"/>
                <a:cs typeface="Arial" pitchFamily="34" charset="0"/>
              </a:rPr>
              <a:t>Start Here</a:t>
            </a:r>
            <a:endParaRPr lang="en-US" b="1" dirty="0">
              <a:latin typeface="Arial" pitchFamily="34" charset="0"/>
              <a:cs typeface="Arial" pitchFamily="34" charset="0"/>
            </a:endParaRPr>
          </a:p>
        </p:txBody>
      </p:sp>
      <p:sp>
        <p:nvSpPr>
          <p:cNvPr id="46" name="TextBox 45"/>
          <p:cNvSpPr txBox="1"/>
          <p:nvPr/>
        </p:nvSpPr>
        <p:spPr>
          <a:xfrm>
            <a:off x="2209800" y="2328446"/>
            <a:ext cx="4664226" cy="338554"/>
          </a:xfrm>
          <a:prstGeom prst="rect">
            <a:avLst/>
          </a:prstGeom>
          <a:solidFill>
            <a:schemeClr val="bg1"/>
          </a:solidFill>
          <a:ln>
            <a:noFill/>
          </a:ln>
        </p:spPr>
        <p:txBody>
          <a:bodyPr wrap="none" rtlCol="0">
            <a:spAutoFit/>
          </a:bodyPr>
          <a:lstStyle/>
          <a:p>
            <a:r>
              <a:rPr lang="en-US" sz="1600" b="1" dirty="0" smtClean="0">
                <a:latin typeface="Arial" pitchFamily="34" charset="0"/>
                <a:cs typeface="Arial" pitchFamily="34" charset="0"/>
              </a:rPr>
              <a:t>STX for Conduct an Attack (Live) (Walk Event)</a:t>
            </a:r>
            <a:endParaRPr lang="en-US" sz="1600" b="1" dirty="0">
              <a:latin typeface="Arial" pitchFamily="34" charset="0"/>
              <a:cs typeface="Arial" pitchFamily="34" charset="0"/>
            </a:endParaRPr>
          </a:p>
        </p:txBody>
      </p:sp>
      <p:grpSp>
        <p:nvGrpSpPr>
          <p:cNvPr id="3" name="Group 44"/>
          <p:cNvGrpSpPr/>
          <p:nvPr/>
        </p:nvGrpSpPr>
        <p:grpSpPr>
          <a:xfrm>
            <a:off x="753625" y="2620944"/>
            <a:ext cx="2827775" cy="1371600"/>
            <a:chOff x="753625" y="2209800"/>
            <a:chExt cx="2827775" cy="1371600"/>
          </a:xfrm>
        </p:grpSpPr>
        <p:sp>
          <p:nvSpPr>
            <p:cNvPr id="29" name="Freeform 28"/>
            <p:cNvSpPr/>
            <p:nvPr/>
          </p:nvSpPr>
          <p:spPr>
            <a:xfrm>
              <a:off x="753625" y="2329543"/>
              <a:ext cx="2291024" cy="875881"/>
            </a:xfrm>
            <a:custGeom>
              <a:avLst/>
              <a:gdLst>
                <a:gd name="connsiteX0" fmla="*/ 0 w 2291024"/>
                <a:gd name="connsiteY0" fmla="*/ 875881 h 875881"/>
                <a:gd name="connsiteX1" fmla="*/ 1034981 w 2291024"/>
                <a:gd name="connsiteY1" fmla="*/ 102158 h 875881"/>
                <a:gd name="connsiteX2" fmla="*/ 2291024 w 2291024"/>
                <a:gd name="connsiteY2" fmla="*/ 262932 h 875881"/>
                <a:gd name="connsiteX3" fmla="*/ 2291024 w 2291024"/>
                <a:gd name="connsiteY3" fmla="*/ 262932 h 875881"/>
              </a:gdLst>
              <a:ahLst/>
              <a:cxnLst>
                <a:cxn ang="0">
                  <a:pos x="connsiteX0" y="connsiteY0"/>
                </a:cxn>
                <a:cxn ang="0">
                  <a:pos x="connsiteX1" y="connsiteY1"/>
                </a:cxn>
                <a:cxn ang="0">
                  <a:pos x="connsiteX2" y="connsiteY2"/>
                </a:cxn>
                <a:cxn ang="0">
                  <a:pos x="connsiteX3" y="connsiteY3"/>
                </a:cxn>
              </a:cxnLst>
              <a:rect l="l" t="t" r="r" b="b"/>
              <a:pathLst>
                <a:path w="2291024" h="875881">
                  <a:moveTo>
                    <a:pt x="0" y="875881"/>
                  </a:moveTo>
                  <a:cubicBezTo>
                    <a:pt x="326572" y="540098"/>
                    <a:pt x="653144" y="204316"/>
                    <a:pt x="1034981" y="102158"/>
                  </a:cubicBezTo>
                  <a:cubicBezTo>
                    <a:pt x="1416818" y="0"/>
                    <a:pt x="2291024" y="262932"/>
                    <a:pt x="2291024" y="262932"/>
                  </a:cubicBezTo>
                  <a:lnTo>
                    <a:pt x="2291024" y="26293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29"/>
            <p:cNvSpPr/>
            <p:nvPr/>
          </p:nvSpPr>
          <p:spPr>
            <a:xfrm>
              <a:off x="1671376" y="2705519"/>
              <a:ext cx="1376624" cy="875881"/>
            </a:xfrm>
            <a:custGeom>
              <a:avLst/>
              <a:gdLst>
                <a:gd name="connsiteX0" fmla="*/ 0 w 2291024"/>
                <a:gd name="connsiteY0" fmla="*/ 875881 h 875881"/>
                <a:gd name="connsiteX1" fmla="*/ 1034981 w 2291024"/>
                <a:gd name="connsiteY1" fmla="*/ 102158 h 875881"/>
                <a:gd name="connsiteX2" fmla="*/ 2291024 w 2291024"/>
                <a:gd name="connsiteY2" fmla="*/ 262932 h 875881"/>
                <a:gd name="connsiteX3" fmla="*/ 2291024 w 2291024"/>
                <a:gd name="connsiteY3" fmla="*/ 262932 h 875881"/>
              </a:gdLst>
              <a:ahLst/>
              <a:cxnLst>
                <a:cxn ang="0">
                  <a:pos x="connsiteX0" y="connsiteY0"/>
                </a:cxn>
                <a:cxn ang="0">
                  <a:pos x="connsiteX1" y="connsiteY1"/>
                </a:cxn>
                <a:cxn ang="0">
                  <a:pos x="connsiteX2" y="connsiteY2"/>
                </a:cxn>
                <a:cxn ang="0">
                  <a:pos x="connsiteX3" y="connsiteY3"/>
                </a:cxn>
              </a:cxnLst>
              <a:rect l="l" t="t" r="r" b="b"/>
              <a:pathLst>
                <a:path w="2291024" h="875881">
                  <a:moveTo>
                    <a:pt x="0" y="875881"/>
                  </a:moveTo>
                  <a:cubicBezTo>
                    <a:pt x="326572" y="540098"/>
                    <a:pt x="653144" y="204316"/>
                    <a:pt x="1034981" y="102158"/>
                  </a:cubicBezTo>
                  <a:cubicBezTo>
                    <a:pt x="1416818" y="0"/>
                    <a:pt x="2291024" y="262932"/>
                    <a:pt x="2291024" y="262932"/>
                  </a:cubicBezTo>
                  <a:lnTo>
                    <a:pt x="2291024" y="26293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Connector 31"/>
            <p:cNvCxnSpPr>
              <a:stCxn id="30" idx="2"/>
            </p:cNvCxnSpPr>
            <p:nvPr/>
          </p:nvCxnSpPr>
          <p:spPr>
            <a:xfrm>
              <a:off x="3048000" y="2968451"/>
              <a:ext cx="0" cy="384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48000" y="2209800"/>
              <a:ext cx="0" cy="380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048000" y="2209800"/>
              <a:ext cx="533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048000" y="2819400"/>
              <a:ext cx="533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1828800" y="2518463"/>
            <a:ext cx="5334000" cy="3806137"/>
          </a:xfrm>
          <a:prstGeom prst="rect">
            <a:avLst/>
          </a:prstGeom>
          <a:noFill/>
          <a:ln w="9525">
            <a:noFill/>
            <a:miter lim="800000"/>
            <a:headEnd/>
            <a:tailEnd/>
          </a:ln>
        </p:spPr>
      </p:pic>
      <p:sp>
        <p:nvSpPr>
          <p:cNvPr id="5" name="TextBox 4"/>
          <p:cNvSpPr txBox="1"/>
          <p:nvPr/>
        </p:nvSpPr>
        <p:spPr>
          <a:xfrm>
            <a:off x="152400" y="2961382"/>
            <a:ext cx="2022798" cy="2031325"/>
          </a:xfrm>
          <a:prstGeom prst="rect">
            <a:avLst/>
          </a:prstGeom>
          <a:noFill/>
        </p:spPr>
        <p:txBody>
          <a:bodyPr wrap="none" rtlCol="0">
            <a:spAutoFit/>
          </a:bodyPr>
          <a:lstStyle/>
          <a:p>
            <a:r>
              <a:rPr lang="en-US" u="sng" dirty="0" smtClean="0">
                <a:latin typeface="Arial" pitchFamily="34" charset="0"/>
                <a:cs typeface="Arial" pitchFamily="34" charset="0"/>
              </a:rPr>
              <a:t>Training Audience</a:t>
            </a:r>
          </a:p>
          <a:p>
            <a:r>
              <a:rPr lang="en-US" dirty="0" smtClean="0">
                <a:latin typeface="Arial" pitchFamily="34" charset="0"/>
                <a:cs typeface="Arial" pitchFamily="34" charset="0"/>
              </a:rPr>
              <a:t>Task: </a:t>
            </a:r>
          </a:p>
          <a:p>
            <a:r>
              <a:rPr lang="en-US" dirty="0" smtClean="0">
                <a:latin typeface="Arial" pitchFamily="34" charset="0"/>
                <a:cs typeface="Arial" pitchFamily="34" charset="0"/>
              </a:rPr>
              <a:t>Attack (KCT)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Force:</a:t>
            </a:r>
          </a:p>
          <a:p>
            <a:r>
              <a:rPr lang="en-US" dirty="0" smtClean="0">
                <a:latin typeface="Arial" pitchFamily="34" charset="0"/>
                <a:cs typeface="Arial" pitchFamily="34" charset="0"/>
              </a:rPr>
              <a:t>Company</a:t>
            </a:r>
          </a:p>
          <a:p>
            <a:r>
              <a:rPr lang="en-US" dirty="0" smtClean="0">
                <a:latin typeface="Arial" pitchFamily="34" charset="0"/>
                <a:cs typeface="Arial" pitchFamily="34" charset="0"/>
              </a:rPr>
              <a:t>Multi-Echelon</a:t>
            </a:r>
            <a:endParaRPr lang="en-US" dirty="0">
              <a:latin typeface="Arial" pitchFamily="34" charset="0"/>
              <a:cs typeface="Arial" pitchFamily="34" charset="0"/>
            </a:endParaRPr>
          </a:p>
        </p:txBody>
      </p:sp>
      <p:sp>
        <p:nvSpPr>
          <p:cNvPr id="6" name="TextBox 5"/>
          <p:cNvSpPr txBox="1"/>
          <p:nvPr/>
        </p:nvSpPr>
        <p:spPr>
          <a:xfrm>
            <a:off x="7119291" y="4191000"/>
            <a:ext cx="1948509" cy="2308324"/>
          </a:xfrm>
          <a:prstGeom prst="rect">
            <a:avLst/>
          </a:prstGeom>
          <a:noFill/>
        </p:spPr>
        <p:txBody>
          <a:bodyPr wrap="square" rtlCol="0">
            <a:spAutoFit/>
          </a:bodyPr>
          <a:lstStyle/>
          <a:p>
            <a:r>
              <a:rPr lang="en-US" u="sng" dirty="0" smtClean="0">
                <a:latin typeface="Arial" pitchFamily="34" charset="0"/>
                <a:cs typeface="Arial" pitchFamily="34" charset="0"/>
              </a:rPr>
              <a:t>Opposing Force</a:t>
            </a:r>
          </a:p>
          <a:p>
            <a:r>
              <a:rPr lang="en-US" dirty="0" smtClean="0">
                <a:latin typeface="Arial" pitchFamily="34" charset="0"/>
                <a:cs typeface="Arial" pitchFamily="34" charset="0"/>
              </a:rPr>
              <a:t>Counter-task:</a:t>
            </a:r>
          </a:p>
          <a:p>
            <a:r>
              <a:rPr lang="en-US" dirty="0" smtClean="0">
                <a:latin typeface="Arial" pitchFamily="34" charset="0"/>
                <a:cs typeface="Arial" pitchFamily="34" charset="0"/>
              </a:rPr>
              <a:t>Defend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Force: </a:t>
            </a:r>
          </a:p>
          <a:p>
            <a:r>
              <a:rPr lang="en-US" dirty="0" smtClean="0">
                <a:latin typeface="Arial" pitchFamily="34" charset="0"/>
                <a:cs typeface="Arial" pitchFamily="34" charset="0"/>
              </a:rPr>
              <a:t>Infantry Platoon</a:t>
            </a:r>
          </a:p>
          <a:p>
            <a:r>
              <a:rPr lang="en-US" dirty="0" smtClean="0">
                <a:latin typeface="Arial" pitchFamily="34" charset="0"/>
                <a:cs typeface="Arial" pitchFamily="34" charset="0"/>
              </a:rPr>
              <a:t>Reconnaissance Team</a:t>
            </a:r>
            <a:endParaRPr lang="en-US" dirty="0">
              <a:latin typeface="Arial" pitchFamily="34" charset="0"/>
              <a:cs typeface="Arial" pitchFamily="34" charset="0"/>
            </a:endParaRPr>
          </a:p>
        </p:txBody>
      </p:sp>
      <p:sp>
        <p:nvSpPr>
          <p:cNvPr id="7" name="Rectangle 1"/>
          <p:cNvSpPr>
            <a:spLocks noChangeArrowheads="1"/>
          </p:cNvSpPr>
          <p:nvPr/>
        </p:nvSpPr>
        <p:spPr bwMode="auto">
          <a:xfrm>
            <a:off x="304800" y="1037272"/>
            <a:ext cx="85444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Once the training environment is chosen, the commander should conduct  counter  task  analysis:  analysis  of  what  is  required  to  train  the  tasks selected for the event.  The commander determines if the tasks chosen to train require actions by an OPFOR.  Use Counter-Task Analysis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TC 7-101</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Appendix B) to assist in determining the OPFOR tasks.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209800" y="2438400"/>
            <a:ext cx="4920963" cy="369332"/>
          </a:xfrm>
          <a:prstGeom prst="rect">
            <a:avLst/>
          </a:prstGeom>
          <a:solidFill>
            <a:schemeClr val="bg1"/>
          </a:solidFill>
          <a:ln>
            <a:noFill/>
          </a:ln>
        </p:spPr>
        <p:txBody>
          <a:bodyPr wrap="none" rtlCol="0">
            <a:spAutoFit/>
          </a:bodyPr>
          <a:lstStyle/>
          <a:p>
            <a:r>
              <a:rPr lang="en-US" b="1" dirty="0" smtClean="0">
                <a:latin typeface="Arial" pitchFamily="34" charset="0"/>
                <a:cs typeface="Arial" pitchFamily="34" charset="0"/>
              </a:rPr>
              <a:t>STX for Conduct an Attack (Live) (Concept)</a:t>
            </a:r>
            <a:endParaRPr lang="en-US" b="1" dirty="0">
              <a:latin typeface="Arial" pitchFamily="34" charset="0"/>
              <a:cs typeface="Arial" pitchFamily="34" charset="0"/>
            </a:endParaRPr>
          </a:p>
        </p:txBody>
      </p:sp>
      <p:sp>
        <p:nvSpPr>
          <p:cNvPr id="14" name="TextBox 2"/>
          <p:cNvSpPr txBox="1">
            <a:spLocks noChangeArrowheads="1"/>
          </p:cNvSpPr>
          <p:nvPr/>
        </p:nvSpPr>
        <p:spPr bwMode="auto">
          <a:xfrm>
            <a:off x="304800" y="304800"/>
            <a:ext cx="5410200" cy="76944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Step 3, Make a Tentative Plan (Cont)</a:t>
            </a:r>
          </a:p>
          <a:p>
            <a:r>
              <a:rPr lang="en-US" sz="2000" b="1" dirty="0" smtClean="0">
                <a:latin typeface="Arial" pitchFamily="34" charset="0"/>
                <a:cs typeface="Arial" pitchFamily="34" charset="0"/>
              </a:rPr>
              <a:t>Develop a Plan (Cont)</a:t>
            </a:r>
            <a:endParaRPr lang="en-US" sz="2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1294686"/>
            <a:ext cx="40386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Initiate coordination for key resources: Land, Ammo, Ranges, TADSS, 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eaLnBrk="0" fontAlgn="base" hangingPunct="0">
              <a:spcBef>
                <a:spcPct val="0"/>
              </a:spcBef>
              <a:spcAft>
                <a:spcPct val="0"/>
              </a:spcAft>
            </a:pPr>
            <a:r>
              <a:rPr lang="en-US" dirty="0" smtClean="0">
                <a:latin typeface="Arial" pitchFamily="34" charset="0"/>
                <a:ea typeface="Calibri" pitchFamily="34" charset="0"/>
                <a:cs typeface="Arial" pitchFamily="34" charset="0"/>
              </a:rPr>
              <a:t>Review recommended resources from the Combined Report in CATS, and confirm that requested resources are available and on hand.  Resource “lock-in” is based upon your unit SOP and installation, normally this occurs about T-6.</a:t>
            </a:r>
          </a:p>
          <a:p>
            <a:pPr eaLnBrk="0" fontAlgn="base" hangingPunct="0">
              <a:spcBef>
                <a:spcPct val="0"/>
              </a:spcBef>
              <a:spcAft>
                <a:spcPct val="0"/>
              </a:spcAft>
            </a:pPr>
            <a:endParaRPr lang="en-US" dirty="0" smtClean="0">
              <a:latin typeface="Arial" pitchFamily="34" charset="0"/>
              <a:cs typeface="Arial" pitchFamily="34" charset="0"/>
            </a:endParaRPr>
          </a:p>
          <a:p>
            <a:pPr lvl="0" eaLnBrk="0" fontAlgn="base" hangingPunct="0">
              <a:spcBef>
                <a:spcPct val="0"/>
              </a:spcBef>
              <a:spcAft>
                <a:spcPct val="0"/>
              </a:spcAft>
            </a:pPr>
            <a:r>
              <a:rPr lang="en-US" dirty="0" smtClean="0">
                <a:latin typeface="Arial" pitchFamily="34" charset="0"/>
                <a:cs typeface="Arial" pitchFamily="34" charset="0"/>
              </a:rPr>
              <a:t>Review TADDS recommendations and </a:t>
            </a:r>
            <a:r>
              <a:rPr lang="en-US" dirty="0" smtClean="0">
                <a:latin typeface="Arial" pitchFamily="34" charset="0"/>
                <a:ea typeface="Calibri" pitchFamily="34" charset="0"/>
                <a:cs typeface="Arial" pitchFamily="34" charset="0"/>
              </a:rPr>
              <a:t>coordinate for these resources as soon as possible.</a:t>
            </a:r>
          </a:p>
          <a:p>
            <a:pPr eaLnBrk="0" fontAlgn="base" hangingPunct="0">
              <a:spcBef>
                <a:spcPct val="0"/>
              </a:spcBef>
              <a:spcAft>
                <a:spcPct val="0"/>
              </a:spcAft>
            </a:pPr>
            <a:endParaRPr lang="en-US"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2"/>
          <p:cNvSpPr txBox="1">
            <a:spLocks noChangeArrowheads="1"/>
          </p:cNvSpPr>
          <p:nvPr/>
        </p:nvSpPr>
        <p:spPr bwMode="auto">
          <a:xfrm>
            <a:off x="152400" y="304800"/>
            <a:ext cx="5645728" cy="76944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Step 3, Make a Tentative Plan (Cont)</a:t>
            </a:r>
          </a:p>
          <a:p>
            <a:r>
              <a:rPr lang="en-US" sz="2000" b="1" dirty="0" smtClean="0">
                <a:solidFill>
                  <a:srgbClr val="FF0000"/>
                </a:solidFill>
                <a:latin typeface="Arial" pitchFamily="34" charset="0"/>
                <a:cs typeface="Arial" pitchFamily="34" charset="0"/>
              </a:rPr>
              <a:t>Resources</a:t>
            </a:r>
            <a:r>
              <a:rPr lang="en-US" sz="2000" b="1" dirty="0" smtClean="0">
                <a:latin typeface="Arial" pitchFamily="34" charset="0"/>
                <a:cs typeface="Arial" pitchFamily="34" charset="0"/>
              </a:rPr>
              <a:t> (T-9)</a:t>
            </a:r>
            <a:endParaRPr lang="en-US" sz="2000" b="1" dirty="0">
              <a:latin typeface="Arial" pitchFamily="34" charset="0"/>
              <a:cs typeface="Arial" pitchFamily="34" charset="0"/>
            </a:endParaRPr>
          </a:p>
        </p:txBody>
      </p:sp>
      <p:grpSp>
        <p:nvGrpSpPr>
          <p:cNvPr id="2" name="Group 6"/>
          <p:cNvGrpSpPr/>
          <p:nvPr/>
        </p:nvGrpSpPr>
        <p:grpSpPr>
          <a:xfrm>
            <a:off x="4525944" y="914400"/>
            <a:ext cx="4447512" cy="5597507"/>
            <a:chOff x="1038888" y="452437"/>
            <a:chExt cx="4447512" cy="5597507"/>
          </a:xfrm>
        </p:grpSpPr>
        <p:pic>
          <p:nvPicPr>
            <p:cNvPr id="2050" name="Picture 2"/>
            <p:cNvPicPr>
              <a:picLocks noChangeAspect="1" noChangeArrowheads="1"/>
            </p:cNvPicPr>
            <p:nvPr/>
          </p:nvPicPr>
          <p:blipFill>
            <a:blip r:embed="rId2" cstate="screen"/>
            <a:srcRect/>
            <a:stretch>
              <a:fillRect/>
            </a:stretch>
          </p:blipFill>
          <p:spPr bwMode="auto">
            <a:xfrm>
              <a:off x="1038888" y="452437"/>
              <a:ext cx="4438650" cy="2585457"/>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srcRect/>
            <a:stretch>
              <a:fillRect/>
            </a:stretch>
          </p:blipFill>
          <p:spPr bwMode="auto">
            <a:xfrm>
              <a:off x="1038888" y="2997181"/>
              <a:ext cx="4447512" cy="3052763"/>
            </a:xfrm>
            <a:prstGeom prst="rect">
              <a:avLst/>
            </a:prstGeom>
            <a:noFill/>
            <a:ln w="9525">
              <a:noFill/>
              <a:miter lim="800000"/>
              <a:headEnd/>
              <a:tailEnd/>
            </a:ln>
          </p:spPr>
        </p:pic>
      </p:grpSp>
      <p:cxnSp>
        <p:nvCxnSpPr>
          <p:cNvPr id="10" name="Straight Arrow Connector 9"/>
          <p:cNvCxnSpPr/>
          <p:nvPr/>
        </p:nvCxnSpPr>
        <p:spPr>
          <a:xfrm>
            <a:off x="9525000" y="2286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652046"/>
            <a:ext cx="2658100" cy="338554"/>
          </a:xfrm>
          <a:prstGeom prst="rect">
            <a:avLst/>
          </a:prstGeom>
          <a:noFill/>
        </p:spPr>
        <p:txBody>
          <a:bodyPr wrap="none" rtlCol="0">
            <a:spAutoFit/>
          </a:bodyPr>
          <a:lstStyle/>
          <a:p>
            <a:r>
              <a:rPr lang="en-US" sz="1600" b="1" u="sng" dirty="0" smtClean="0">
                <a:latin typeface="Arial" pitchFamily="34" charset="0"/>
                <a:cs typeface="Arial" pitchFamily="34" charset="0"/>
              </a:rPr>
              <a:t>Combined Report Extract</a:t>
            </a:r>
            <a:endParaRPr lang="en-US" sz="1600" b="1" u="sng" dirty="0">
              <a:latin typeface="Arial" pitchFamily="34" charset="0"/>
              <a:cs typeface="Arial" pitchFamily="34" charset="0"/>
            </a:endParaRPr>
          </a:p>
        </p:txBody>
      </p:sp>
      <p:sp>
        <p:nvSpPr>
          <p:cNvPr id="12" name="Oval 11"/>
          <p:cNvSpPr/>
          <p:nvPr/>
        </p:nvSpPr>
        <p:spPr>
          <a:xfrm>
            <a:off x="4419600" y="2209800"/>
            <a:ext cx="3352800" cy="207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714891" y="2155264"/>
            <a:ext cx="850682"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TADSS</a:t>
            </a:r>
            <a:endParaRPr lang="en-US" sz="1600" dirty="0">
              <a:solidFill>
                <a:srgbClr val="FF0000"/>
              </a:solidFill>
              <a:latin typeface="Arial" pitchFamily="34" charset="0"/>
              <a:cs typeface="Arial" pitchFamily="34" charset="0"/>
            </a:endParaRPr>
          </a:p>
        </p:txBody>
      </p:sp>
      <p:sp>
        <p:nvSpPr>
          <p:cNvPr id="14" name="Oval 13"/>
          <p:cNvSpPr/>
          <p:nvPr/>
        </p:nvSpPr>
        <p:spPr>
          <a:xfrm>
            <a:off x="4038600" y="3352800"/>
            <a:ext cx="4953000" cy="320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505200" y="4191000"/>
            <a:ext cx="1164101" cy="338554"/>
          </a:xfrm>
          <a:prstGeom prst="rect">
            <a:avLst/>
          </a:prstGeom>
          <a:solidFill>
            <a:schemeClr val="bg1"/>
          </a:solidFill>
        </p:spPr>
        <p:txBody>
          <a:bodyPr wrap="none" rtlCol="0">
            <a:spAutoFit/>
          </a:bodyPr>
          <a:lstStyle/>
          <a:p>
            <a:r>
              <a:rPr lang="en-US" sz="1600" dirty="0" smtClean="0">
                <a:solidFill>
                  <a:srgbClr val="FF0000"/>
                </a:solidFill>
                <a:latin typeface="Arial" pitchFamily="34" charset="0"/>
                <a:cs typeface="Arial" pitchFamily="34" charset="0"/>
              </a:rPr>
              <a:t>Resources</a:t>
            </a:r>
            <a:endParaRPr lang="en-US" sz="1600"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1676401"/>
            <a:ext cx="8915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 typeface="Arial" pitchFamily="34" charset="0"/>
              <a:buChar char="•"/>
            </a:pPr>
            <a:r>
              <a:rPr kumimoji="0" lang="en-US" sz="2800" u="none" strike="noStrike" cap="none" normalizeH="0" baseline="0" dirty="0" smtClean="0">
                <a:ln>
                  <a:noFill/>
                </a:ln>
                <a:effectLst/>
                <a:latin typeface="Arial" pitchFamily="34" charset="0"/>
                <a:ea typeface="Times New Roman" pitchFamily="18" charset="0"/>
                <a:cs typeface="Arial" pitchFamily="34" charset="0"/>
              </a:rPr>
              <a:t> To </a:t>
            </a:r>
            <a:r>
              <a:rPr lang="en-US" sz="2800" dirty="0" smtClean="0">
                <a:latin typeface="Arial" pitchFamily="34" charset="0"/>
                <a:cs typeface="Arial" pitchFamily="34" charset="0"/>
              </a:rPr>
              <a:t>ensure that the training environment provides the conditions to allow the training of KCTs</a:t>
            </a:r>
            <a:endParaRPr kumimoji="0" lang="en-US" sz="280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u="none" strike="noStrike" cap="none" normalizeH="0" baseline="0" dirty="0" smtClean="0">
              <a:ln>
                <a:noFill/>
              </a:ln>
              <a:effectLst/>
              <a:latin typeface="Arial" pitchFamily="34" charset="0"/>
              <a:ea typeface="Times New Roman" pitchFamily="18" charset="0"/>
              <a:cs typeface="Arial" pitchFamily="34" charset="0"/>
            </a:endParaRPr>
          </a:p>
          <a:p>
            <a:pPr lvl="0" eaLnBrk="0" fontAlgn="base" hangingPunct="0">
              <a:spcBef>
                <a:spcPct val="0"/>
              </a:spcBef>
              <a:spcAft>
                <a:spcPct val="0"/>
              </a:spcAft>
              <a:buFont typeface="Arial" pitchFamily="34" charset="0"/>
              <a:buChar char="•"/>
            </a:pPr>
            <a:r>
              <a:rPr kumimoji="0" lang="en-US" sz="2800" u="none" strike="noStrike" cap="none" normalizeH="0" baseline="0" dirty="0" smtClean="0">
                <a:ln>
                  <a:noFill/>
                </a:ln>
                <a:effectLst/>
                <a:latin typeface="Arial" pitchFamily="34" charset="0"/>
                <a:ea typeface="Times New Roman" pitchFamily="18" charset="0"/>
                <a:cs typeface="Arial" pitchFamily="34" charset="0"/>
              </a:rPr>
              <a:t> To </a:t>
            </a:r>
            <a:r>
              <a:rPr lang="en-US" sz="2800" dirty="0" smtClean="0">
                <a:latin typeface="Arial" pitchFamily="34" charset="0"/>
                <a:cs typeface="Arial" pitchFamily="34" charset="0"/>
              </a:rPr>
              <a:t>identify any overlooked resources and other issues to include:</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Security issues </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Traffic control</a:t>
            </a:r>
          </a:p>
          <a:p>
            <a:pPr lvl="1" eaLnBrk="0" fontAlgn="base" hangingPunct="0">
              <a:spcBef>
                <a:spcPct val="0"/>
              </a:spcBef>
              <a:spcAft>
                <a:spcPct val="0"/>
              </a:spcAft>
              <a:buFont typeface="Courier New" pitchFamily="49" charset="0"/>
              <a:buChar char="o"/>
            </a:pPr>
            <a:r>
              <a:rPr lang="en-US" sz="2800" dirty="0" smtClean="0">
                <a:latin typeface="Arial" pitchFamily="34" charset="0"/>
                <a:cs typeface="Arial" pitchFamily="34" charset="0"/>
              </a:rPr>
              <a:t> Route concerns etc</a:t>
            </a:r>
            <a:endParaRPr kumimoji="0" lang="en-US" sz="2800" u="none" strike="noStrike" cap="none" normalizeH="0" baseline="0" dirty="0" smtClean="0">
              <a:ln>
                <a:noFill/>
              </a:ln>
              <a:effectLst/>
              <a:latin typeface="Arial" pitchFamily="34" charset="0"/>
              <a:cs typeface="Arial" pitchFamily="34" charset="0"/>
            </a:endParaRPr>
          </a:p>
        </p:txBody>
      </p:sp>
      <p:sp>
        <p:nvSpPr>
          <p:cNvPr id="7" name="TextBox 2"/>
          <p:cNvSpPr txBox="1">
            <a:spLocks noChangeArrowheads="1"/>
          </p:cNvSpPr>
          <p:nvPr/>
        </p:nvSpPr>
        <p:spPr bwMode="auto">
          <a:xfrm>
            <a:off x="152400" y="0"/>
            <a:ext cx="8763000" cy="1077218"/>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latin typeface="Arial" pitchFamily="34" charset="0"/>
                <a:cs typeface="Arial" pitchFamily="34" charset="0"/>
              </a:rPr>
              <a:t>TLP, Step 5 </a:t>
            </a:r>
          </a:p>
          <a:p>
            <a:pPr algn="ctr"/>
            <a:r>
              <a:rPr lang="en-US" sz="3200" dirty="0" smtClean="0">
                <a:latin typeface="Arial" pitchFamily="34" charset="0"/>
                <a:cs typeface="Arial" pitchFamily="34" charset="0"/>
              </a:rPr>
              <a:t>Why should we </a:t>
            </a:r>
            <a:r>
              <a:rPr lang="en-US" sz="3200" b="1" u="sng" dirty="0" smtClean="0">
                <a:latin typeface="Arial" pitchFamily="34" charset="0"/>
                <a:cs typeface="Arial" pitchFamily="34" charset="0"/>
              </a:rPr>
              <a:t>conduct reconnaissance</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linds(horizontal)">
                                      <p:cBhvr>
                                        <p:cTn id="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57200" y="1308080"/>
            <a:ext cx="8305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Plan time for retraining during or after training events.  </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lang="en-US" sz="2400" dirty="0" smtClean="0">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It is best to retrain immediately while lessons learned are fresh and to conserve resources like equipment, personnel and resources on hand.  </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lang="en-US" sz="2400" dirty="0" smtClean="0">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Training should not progress to the next proficiency level unless training objectives are met.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2"/>
          <p:cNvSpPr txBox="1">
            <a:spLocks noChangeArrowheads="1"/>
          </p:cNvSpPr>
          <p:nvPr/>
        </p:nvSpPr>
        <p:spPr bwMode="auto">
          <a:xfrm>
            <a:off x="457200" y="457200"/>
            <a:ext cx="5257800" cy="76944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Step 8, Supervise</a:t>
            </a:r>
          </a:p>
          <a:p>
            <a:r>
              <a:rPr lang="en-US" sz="2000" b="1" dirty="0" smtClean="0">
                <a:latin typeface="Arial" pitchFamily="34" charset="0"/>
                <a:cs typeface="Arial" pitchFamily="34" charset="0"/>
              </a:rPr>
              <a:t>Retraining </a:t>
            </a:r>
            <a:r>
              <a:rPr lang="en-US" sz="2000" b="1" dirty="0" smtClean="0">
                <a:latin typeface="Arial" pitchFamily="34" charset="0"/>
                <a:ea typeface="Calibri" pitchFamily="34" charset="0"/>
                <a:cs typeface="Arial" pitchFamily="34" charset="0"/>
              </a:rPr>
              <a:t>(T-Week – T+1) </a:t>
            </a:r>
            <a:endParaRPr lang="en-US" sz="2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p:cNvSpPr/>
          <p:nvPr/>
        </p:nvSpPr>
        <p:spPr>
          <a:xfrm>
            <a:off x="2590800" y="76200"/>
            <a:ext cx="4038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p:cNvSpPr>
            <a:spLocks noGrp="1"/>
          </p:cNvSpPr>
          <p:nvPr>
            <p:ph type="title"/>
          </p:nvPr>
        </p:nvSpPr>
        <p:spPr bwMode="auto">
          <a:xfrm>
            <a:off x="457200" y="304800"/>
            <a:ext cx="2057400" cy="1096962"/>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3200" b="1" dirty="0" smtClean="0">
                <a:latin typeface="Arial" charset="0"/>
                <a:cs typeface="Arial" charset="0"/>
              </a:rPr>
              <a:t>T-Week</a:t>
            </a:r>
            <a:r>
              <a:rPr lang="en-US" sz="2800" b="1" dirty="0" smtClean="0">
                <a:latin typeface="Arial" charset="0"/>
                <a:cs typeface="Arial" charset="0"/>
              </a:rPr>
              <a:t/>
            </a:r>
            <a:br>
              <a:rPr lang="en-US" sz="2800" b="1" dirty="0" smtClean="0">
                <a:latin typeface="Arial" charset="0"/>
                <a:cs typeface="Arial" charset="0"/>
              </a:rPr>
            </a:br>
            <a:r>
              <a:rPr lang="en-US" sz="2000" b="1" dirty="0" smtClean="0">
                <a:latin typeface="Arial" charset="0"/>
                <a:cs typeface="Arial" charset="0"/>
              </a:rPr>
              <a:t>Chronology</a:t>
            </a:r>
            <a:endParaRPr lang="en-US" sz="2000" b="1" i="1" dirty="0" smtClean="0">
              <a:latin typeface="Arial" charset="0"/>
              <a:cs typeface="Arial" charset="0"/>
            </a:endParaRPr>
          </a:p>
        </p:txBody>
      </p:sp>
      <p:sp>
        <p:nvSpPr>
          <p:cNvPr id="6" name="TextBox 5"/>
          <p:cNvSpPr txBox="1"/>
          <p:nvPr/>
        </p:nvSpPr>
        <p:spPr>
          <a:xfrm>
            <a:off x="76200" y="6243935"/>
            <a:ext cx="3048000" cy="461665"/>
          </a:xfrm>
          <a:prstGeom prst="rect">
            <a:avLst/>
          </a:prstGeom>
          <a:noFill/>
        </p:spPr>
        <p:txBody>
          <a:bodyPr wrap="square" rtlCol="0">
            <a:spAutoFit/>
          </a:bodyPr>
          <a:lstStyle/>
          <a:p>
            <a:r>
              <a:rPr lang="en-US" sz="1200" dirty="0" smtClean="0"/>
              <a:t>See  </a:t>
            </a:r>
            <a:r>
              <a:rPr lang="en-US" sz="1200" u="sng" dirty="0" smtClean="0"/>
              <a:t>The Leader’s Guide to Unit Training Management (UTM) </a:t>
            </a:r>
            <a:endParaRPr lang="en-US" sz="1200" u="sng" dirty="0"/>
          </a:p>
        </p:txBody>
      </p:sp>
      <p:grpSp>
        <p:nvGrpSpPr>
          <p:cNvPr id="2" name="Group 13"/>
          <p:cNvGrpSpPr/>
          <p:nvPr/>
        </p:nvGrpSpPr>
        <p:grpSpPr>
          <a:xfrm>
            <a:off x="43544" y="3352800"/>
            <a:ext cx="3200399" cy="2167592"/>
            <a:chOff x="0" y="1295400"/>
            <a:chExt cx="3200399" cy="2167592"/>
          </a:xfrm>
        </p:grpSpPr>
        <p:sp>
          <p:nvSpPr>
            <p:cNvPr id="12" name="TextBox 11"/>
            <p:cNvSpPr txBox="1"/>
            <p:nvPr/>
          </p:nvSpPr>
          <p:spPr>
            <a:xfrm>
              <a:off x="0" y="1524000"/>
              <a:ext cx="3200399" cy="1938992"/>
            </a:xfrm>
            <a:prstGeom prst="rect">
              <a:avLst/>
            </a:prstGeom>
            <a:noFill/>
          </p:spPr>
          <p:txBody>
            <a:bodyPr wrap="square" rtlCol="0">
              <a:spAutoFit/>
            </a:bodyPr>
            <a:lstStyle/>
            <a:p>
              <a:r>
                <a:rPr lang="en-US" sz="1200" b="1" dirty="0" smtClean="0"/>
                <a:t>Bold items are Troop Leading Procedures (TLP) steps.</a:t>
              </a:r>
            </a:p>
            <a:p>
              <a:endParaRPr lang="en-US" sz="1200" dirty="0" smtClean="0"/>
            </a:p>
            <a:p>
              <a:r>
                <a:rPr lang="en-US" sz="1200" dirty="0" smtClean="0"/>
                <a:t>Resource identification, requisitioning and verification is a continuous 	process through execution. Planners must understand local installation resourcing cycles and procedures.</a:t>
              </a:r>
            </a:p>
            <a:p>
              <a:endParaRPr lang="en-US" sz="1200" dirty="0" smtClean="0"/>
            </a:p>
            <a:p>
              <a:r>
                <a:rPr lang="en-US" sz="1200" dirty="0" smtClean="0"/>
                <a:t>Tailor the T-Week to your unit and installation requirements.</a:t>
              </a:r>
              <a:endParaRPr lang="en-US" sz="1200" dirty="0"/>
            </a:p>
          </p:txBody>
        </p:sp>
        <p:sp>
          <p:nvSpPr>
            <p:cNvPr id="13" name="TextBox 12"/>
            <p:cNvSpPr txBox="1"/>
            <p:nvPr/>
          </p:nvSpPr>
          <p:spPr>
            <a:xfrm>
              <a:off x="0" y="1295400"/>
              <a:ext cx="597664" cy="307777"/>
            </a:xfrm>
            <a:prstGeom prst="rect">
              <a:avLst/>
            </a:prstGeom>
            <a:noFill/>
          </p:spPr>
          <p:txBody>
            <a:bodyPr wrap="none" rtlCol="0">
              <a:spAutoFit/>
            </a:bodyPr>
            <a:lstStyle/>
            <a:p>
              <a:r>
                <a:rPr lang="en-US" sz="1400" b="1" u="sng" dirty="0" smtClean="0"/>
                <a:t>Note</a:t>
              </a:r>
              <a:r>
                <a:rPr lang="en-US" sz="1400" dirty="0" smtClean="0"/>
                <a:t>:</a:t>
              </a:r>
              <a:endParaRPr lang="en-US" sz="1400" dirty="0"/>
            </a:p>
          </p:txBody>
        </p:sp>
      </p:grpSp>
      <p:grpSp>
        <p:nvGrpSpPr>
          <p:cNvPr id="3" name="Group 17"/>
          <p:cNvGrpSpPr/>
          <p:nvPr/>
        </p:nvGrpSpPr>
        <p:grpSpPr>
          <a:xfrm>
            <a:off x="3360840" y="9971"/>
            <a:ext cx="5783160" cy="6848029"/>
            <a:chOff x="3284640" y="0"/>
            <a:chExt cx="5783160" cy="6848029"/>
          </a:xfrm>
        </p:grpSpPr>
        <p:sp>
          <p:nvSpPr>
            <p:cNvPr id="10" name="Explosion 1 9"/>
            <p:cNvSpPr/>
            <p:nvPr/>
          </p:nvSpPr>
          <p:spPr>
            <a:xfrm>
              <a:off x="3284640" y="5902656"/>
              <a:ext cx="574344" cy="57434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
            <p:cNvSpPr>
              <a:spLocks noChangeArrowheads="1"/>
            </p:cNvSpPr>
            <p:nvPr/>
          </p:nvSpPr>
          <p:spPr bwMode="auto">
            <a:xfrm>
              <a:off x="3429000" y="0"/>
              <a:ext cx="5638800" cy="6848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UTP Approval</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a:t>
              </a:r>
              <a:r>
                <a:rPr lang="en-US" sz="1100" b="1" dirty="0" smtClean="0">
                  <a:latin typeface="Arial" pitchFamily="34" charset="0"/>
                  <a:ea typeface="Calibri" pitchFamily="34" charset="0"/>
                  <a:cs typeface="Arial" pitchFamily="34" charset="0"/>
                </a:rPr>
                <a:t>Receive the mission</a:t>
              </a:r>
              <a:r>
                <a:rPr lang="en-US" sz="1100" dirty="0" smtClean="0">
                  <a:latin typeface="Arial" pitchFamily="34" charset="0"/>
                  <a:ea typeface="Calibri" pitchFamily="34" charset="0"/>
                  <a:cs typeface="Arial" pitchFamily="34" charset="0"/>
                </a:rPr>
                <a:t> &amp; </a:t>
              </a:r>
              <a:r>
                <a:rPr lang="en-US" sz="1100" b="1" dirty="0" smtClean="0">
                  <a:latin typeface="Arial" pitchFamily="34" charset="0"/>
                  <a:ea typeface="Calibri" pitchFamily="34" charset="0"/>
                  <a:cs typeface="Arial" pitchFamily="34" charset="0"/>
                </a:rPr>
                <a:t>Issue a WARNORD</a:t>
              </a:r>
              <a:endParaRPr kumimoji="0" lang="en-US" sz="1100" b="1" i="0" u="none" strike="noStrike" cap="none" normalizeH="0" baseline="0" dirty="0" smtClean="0">
                <a:ln>
                  <a:noFill/>
                </a:ln>
                <a:effectLst/>
                <a:latin typeface="Arial" pitchFamily="34" charset="0"/>
                <a:ea typeface="Calibri" pitchFamily="34" charset="0"/>
                <a:cs typeface="Arial" pitchFamily="34" charset="0"/>
              </a:endParaRPr>
            </a:p>
            <a:p>
              <a:pPr eaLnBrk="0" fontAlgn="base" hangingPunct="0">
                <a:spcBef>
                  <a:spcPct val="0"/>
                </a:spcBef>
                <a:spcAft>
                  <a:spcPct val="0"/>
                </a:spcAft>
              </a:pPr>
              <a:r>
                <a:rPr lang="en-US" sz="1200" b="1" dirty="0" smtClean="0"/>
                <a:t>Weeks to Event (T)</a:t>
              </a:r>
            </a:p>
            <a:p>
              <a:pPr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T-21 to T-13		Identify major training facilities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6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T-12 		</a:t>
              </a:r>
              <a:r>
                <a:rPr kumimoji="0" lang="en-US" sz="1100" b="1" i="0" u="none" strike="noStrike" cap="none" normalizeH="0" baseline="0" dirty="0" smtClean="0">
                  <a:ln>
                    <a:noFill/>
                  </a:ln>
                  <a:effectLst/>
                  <a:latin typeface="Arial" pitchFamily="34" charset="0"/>
                  <a:ea typeface="Calibri" pitchFamily="34" charset="0"/>
                  <a:cs typeface="Arial" pitchFamily="34" charset="0"/>
                </a:rPr>
                <a:t>Make a Tentative Plan; </a:t>
              </a:r>
              <a:r>
                <a:rPr kumimoji="0" lang="en-US" sz="1100" i="0" u="none" strike="noStrike" cap="none" normalizeH="0" baseline="0" dirty="0" smtClean="0">
                  <a:ln>
                    <a:noFill/>
                  </a:ln>
                  <a:effectLst/>
                  <a:latin typeface="Arial" pitchFamily="34" charset="0"/>
                  <a:ea typeface="Calibri" pitchFamily="34" charset="0"/>
                  <a:cs typeface="Arial" pitchFamily="34" charset="0"/>
                </a:rPr>
                <a:t>issue a WARNORD</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(M</a:t>
              </a:r>
              <a:r>
                <a:rPr kumimoji="0" lang="en-US" sz="1100" b="0" i="0" u="none" strike="noStrike" cap="none" normalizeH="0" baseline="0" dirty="0" smtClean="0">
                  <a:ln>
                    <a:noFill/>
                  </a:ln>
                  <a:effectLst/>
                  <a:latin typeface="Arial" pitchFamily="34" charset="0"/>
                  <a:ea typeface="Calibri" pitchFamily="34" charset="0"/>
                  <a:cs typeface="Arial" pitchFamily="34" charset="0"/>
                </a:rPr>
                <a:t>ission analysis; Course of Action (COA) development;</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	Analyze COA)</a:t>
              </a:r>
              <a:endParaRPr kumimoji="0" lang="en-US" sz="11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lang="en-US" sz="1100" dirty="0" smtClean="0">
                  <a:latin typeface="Arial" pitchFamily="34" charset="0"/>
                  <a:cs typeface="Arial" pitchFamily="34" charset="0"/>
                </a:rPr>
                <a:t>T-11 to T-10</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kumimoji="0" lang="en-US" sz="1100" b="1" i="0" u="none" strike="noStrike" cap="none" normalizeH="0" baseline="0" dirty="0" smtClean="0">
                  <a:ln>
                    <a:noFill/>
                  </a:ln>
                  <a:effectLst/>
                  <a:latin typeface="Arial" pitchFamily="34" charset="0"/>
                  <a:ea typeface="Calibri" pitchFamily="34" charset="0"/>
                  <a:cs typeface="Arial" pitchFamily="34" charset="0"/>
                </a:rPr>
                <a:t>Conduct Reconnaissance</a:t>
              </a:r>
            </a:p>
            <a:p>
              <a:pPr lvl="0" eaLnBrk="0" fontAlgn="base" hangingPunct="0">
                <a:spcBef>
                  <a:spcPct val="0"/>
                </a:spcBef>
                <a:spcAft>
                  <a:spcPct val="0"/>
                </a:spcAft>
              </a:pPr>
              <a:r>
                <a:rPr lang="en-US" sz="1100" b="1" dirty="0" smtClean="0">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Refine resource requirements and submit requisitions as 		necessary</a:t>
              </a:r>
              <a:endParaRPr kumimoji="0" lang="en-US" sz="1100" i="0" u="none" strike="noStrike" cap="none" normalizeH="0" baseline="0" dirty="0" smtClean="0">
                <a:ln>
                  <a:noFill/>
                </a:ln>
                <a:effectLst/>
                <a:latin typeface="Arial" pitchFamily="34" charset="0"/>
                <a:ea typeface="Calibri"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lang="en-US" sz="1100" dirty="0" smtClean="0">
                  <a:latin typeface="Arial" pitchFamily="34" charset="0"/>
                  <a:ea typeface="Calibri" pitchFamily="34" charset="0"/>
                  <a:cs typeface="Arial" pitchFamily="34" charset="0"/>
                </a:rPr>
                <a:t>Conduct </a:t>
              </a:r>
              <a:r>
                <a:rPr kumimoji="0" lang="en-US" sz="1100" b="0" i="0" u="none" strike="noStrike" cap="none" normalizeH="0" baseline="0" dirty="0" smtClean="0">
                  <a:ln>
                    <a:noFill/>
                  </a:ln>
                  <a:effectLst/>
                  <a:latin typeface="Arial" pitchFamily="34" charset="0"/>
                  <a:ea typeface="Calibri" pitchFamily="34" charset="0"/>
                  <a:cs typeface="Arial" pitchFamily="34" charset="0"/>
                </a:rPr>
                <a:t>pre-execution checks</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rPr>
                <a:t>T-9  		</a:t>
              </a:r>
              <a:r>
                <a:rPr lang="en-US" sz="1100" b="1" dirty="0" smtClean="0">
                  <a:latin typeface="Arial" pitchFamily="34" charset="0"/>
                  <a:ea typeface="Calibri" pitchFamily="34" charset="0"/>
                  <a:cs typeface="Arial" pitchFamily="34" charset="0"/>
                </a:rPr>
                <a:t>Complete the Plan; </a:t>
              </a:r>
              <a:r>
                <a:rPr lang="en-US" sz="1100" dirty="0" smtClean="0">
                  <a:latin typeface="Arial" pitchFamily="34" charset="0"/>
                  <a:ea typeface="Calibri" pitchFamily="34" charset="0"/>
                  <a:cs typeface="Arial" pitchFamily="34" charset="0"/>
                </a:rPr>
                <a:t>COA Comparison &amp; Selection (Cdr 		approves plan)</a:t>
              </a:r>
              <a:endParaRPr kumimoji="0" lang="en-US" sz="11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Verify resource requests </a:t>
              </a:r>
              <a:r>
                <a:rPr lang="en-US" sz="1100" dirty="0" smtClean="0">
                  <a:latin typeface="Arial" pitchFamily="34" charset="0"/>
                  <a:ea typeface="Calibri" pitchFamily="34" charset="0"/>
                  <a:cs typeface="Arial" pitchFamily="34" charset="0"/>
                </a:rPr>
                <a:t>are submitted and acknowledged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T-8  to T-7 		Lock-in all resources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a:t>
              </a:r>
              <a:r>
                <a:rPr lang="en-US" sz="1100" b="1" dirty="0" smtClean="0">
                  <a:latin typeface="Arial" pitchFamily="34" charset="0"/>
                  <a:ea typeface="Calibri" pitchFamily="34" charset="0"/>
                  <a:cs typeface="Arial" pitchFamily="34" charset="0"/>
                </a:rPr>
                <a:t>Issue the Order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T-6 		Lock-in training; publish training schedules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T-5		Complete tactical plan and supporting products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T-4 		Issue the tactical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Identify and conduct leader/OC/OT certifications and 		Complete prerequisite training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T-3 		Conduct rehearsals and secondary reconnaissance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T-2 		Finalize administrative support requirements and conduct 		OPFOR rehearsal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 		Draw equipment and supplies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conduct final </a:t>
              </a:r>
              <a:r>
                <a:rPr kumimoji="0" lang="en-US" sz="1100" b="0" i="0" u="none" strike="noStrike" cap="none" normalizeH="0" baseline="0" dirty="0" smtClean="0">
                  <a:ln>
                    <a:noFill/>
                  </a:ln>
                  <a:effectLst/>
                  <a:latin typeface="Arial" pitchFamily="34" charset="0"/>
                  <a:ea typeface="Calibri" pitchFamily="34" charset="0"/>
                  <a:cs typeface="Arial" pitchFamily="34" charset="0"/>
                </a:rPr>
                <a:t>rehearsals</a:t>
              </a: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pitchFamily="34" charset="0"/>
                  <a:ea typeface="Calibri" pitchFamily="34" charset="0"/>
                  <a:cs typeface="Arial" pitchFamily="34" charset="0"/>
                </a:rPr>
                <a:t>		Conduct Pre-Combat Checks and Inspections (PCC/PCI)</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ea typeface="Calibri" pitchFamily="34" charset="0"/>
                  <a:cs typeface="Arial" pitchFamily="34" charset="0"/>
                </a:rPr>
                <a:t>T</a:t>
              </a: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r>
                <a:rPr kumimoji="0" lang="en-US" sz="1100" b="1" i="0" u="none" strike="noStrike" cap="none" normalizeH="0" dirty="0" smtClean="0">
                  <a:ln>
                    <a:noFill/>
                  </a:ln>
                  <a:effectLst/>
                  <a:latin typeface="Arial" pitchFamily="34" charset="0"/>
                  <a:ea typeface="Calibri" pitchFamily="34" charset="0"/>
                  <a:cs typeface="Arial" pitchFamily="34" charset="0"/>
                </a:rPr>
                <a:t>Initiate Movement</a:t>
              </a:r>
              <a:r>
                <a:rPr kumimoji="0" lang="en-US" sz="1100" b="0" i="0" u="none" strike="noStrike" cap="none" normalizeH="0" dirty="0" smtClean="0">
                  <a:ln>
                    <a:noFill/>
                  </a:ln>
                  <a:effectLst/>
                  <a:latin typeface="Arial" pitchFamily="34" charset="0"/>
                  <a:ea typeface="Calibri" pitchFamily="34" charset="0"/>
                  <a:cs typeface="Arial" pitchFamily="34" charset="0"/>
                </a:rPr>
                <a:t>; </a:t>
              </a:r>
              <a:r>
                <a:rPr kumimoji="0" lang="en-US" sz="1100" b="1" i="0" u="none" strike="noStrike" cap="none" normalizeH="0" dirty="0" smtClean="0">
                  <a:ln>
                    <a:noFill/>
                  </a:ln>
                  <a:effectLst/>
                  <a:latin typeface="Arial" pitchFamily="34" charset="0"/>
                  <a:ea typeface="Calibri" pitchFamily="34" charset="0"/>
                  <a:cs typeface="Arial" pitchFamily="34" charset="0"/>
                </a:rPr>
                <a:t>Supervise &amp; Refine </a:t>
              </a:r>
              <a:r>
                <a:rPr kumimoji="0" lang="en-US" sz="1100" i="0" u="none" strike="noStrike" cap="none" normalizeH="0" dirty="0" smtClean="0">
                  <a:ln>
                    <a:noFill/>
                  </a:ln>
                  <a:effectLst/>
                  <a:latin typeface="Arial" pitchFamily="34" charset="0"/>
                  <a:ea typeface="Calibri" pitchFamily="34" charset="0"/>
                  <a:cs typeface="Arial" pitchFamily="34" charset="0"/>
                </a:rPr>
                <a:t>(Train);</a:t>
              </a:r>
            </a:p>
            <a:p>
              <a:pPr marL="0" marR="0" lvl="0" indent="0" algn="l" defTabSz="914400" rtl="0" eaLnBrk="0" fontAlgn="base" latinLnBrk="0" hangingPunct="0">
                <a:lnSpc>
                  <a:spcPct val="100000"/>
                </a:lnSpc>
                <a:spcBef>
                  <a:spcPct val="0"/>
                </a:spcBef>
                <a:spcAft>
                  <a:spcPct val="0"/>
                </a:spcAft>
                <a:buClrTx/>
                <a:buSzTx/>
                <a:buFontTx/>
                <a:buNone/>
                <a:tabLst/>
              </a:pPr>
              <a:r>
                <a:rPr lang="en-US" sz="1100" baseline="0" dirty="0" smtClean="0">
                  <a:latin typeface="Arial" pitchFamily="34" charset="0"/>
                  <a:ea typeface="Calibri" pitchFamily="34" charset="0"/>
                  <a:cs typeface="Arial" pitchFamily="34" charset="0"/>
                </a:rPr>
                <a:t>		Retrain</a:t>
              </a:r>
              <a:r>
                <a:rPr lang="en-US" sz="1100" dirty="0" smtClean="0">
                  <a:latin typeface="Arial" pitchFamily="34" charset="0"/>
                  <a:ea typeface="Calibri" pitchFamily="34" charset="0"/>
                  <a:cs typeface="Arial" pitchFamily="34" charset="0"/>
                </a:rPr>
                <a:t> and retry tasks as necessary to proficiency</a:t>
              </a:r>
              <a:endParaRPr kumimoji="0" lang="en-US" sz="110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 </a:t>
              </a:r>
              <a:endParaRPr kumimoji="0" lang="en-US" sz="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Arial" pitchFamily="34" charset="0"/>
                </a:rPr>
                <a:t>T+1 		Recover, conduct final AARs, and assess training </a:t>
              </a:r>
              <a:endParaRPr kumimoji="0" lang="en-US" sz="1800" b="0" i="0" u="none" strike="noStrike" cap="none" normalizeH="0" baseline="0" dirty="0" smtClean="0">
                <a:ln>
                  <a:noFill/>
                </a:ln>
                <a:effectLst/>
                <a:latin typeface="Arial" pitchFamily="34" charset="0"/>
                <a:cs typeface="Arial" pitchFamily="34" charset="0"/>
              </a:endParaRPr>
            </a:p>
          </p:txBody>
        </p:sp>
      </p:grpSp>
      <p:sp>
        <p:nvSpPr>
          <p:cNvPr id="11" name="Rectangle 10"/>
          <p:cNvSpPr/>
          <p:nvPr/>
        </p:nvSpPr>
        <p:spPr>
          <a:xfrm>
            <a:off x="304800" y="1981200"/>
            <a:ext cx="2544351" cy="369332"/>
          </a:xfrm>
          <a:prstGeom prst="rect">
            <a:avLst/>
          </a:prstGeom>
          <a:ln>
            <a:solidFill>
              <a:schemeClr val="tx1"/>
            </a:solidFill>
          </a:ln>
        </p:spPr>
        <p:txBody>
          <a:bodyPr wrap="none">
            <a:spAutoFit/>
          </a:bodyPr>
          <a:lstStyle/>
          <a:p>
            <a:r>
              <a:rPr lang="en-US" dirty="0" smtClean="0">
                <a:latin typeface="Arial" pitchFamily="34" charset="0"/>
                <a:cs typeface="Arial" pitchFamily="34" charset="0"/>
              </a:rPr>
              <a:t>Unit Training Calendar </a:t>
            </a:r>
            <a:endParaRPr lang="en-US" dirty="0"/>
          </a:p>
        </p:txBody>
      </p:sp>
      <p:cxnSp>
        <p:nvCxnSpPr>
          <p:cNvPr id="15" name="Straight Arrow Connector 14"/>
          <p:cNvCxnSpPr/>
          <p:nvPr/>
        </p:nvCxnSpPr>
        <p:spPr>
          <a:xfrm>
            <a:off x="2819400" y="1981200"/>
            <a:ext cx="25146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0" y="-76200"/>
            <a:ext cx="9144000" cy="646331"/>
          </a:xfrm>
          <a:prstGeom prst="rect">
            <a:avLst/>
          </a:prstGeom>
          <a:noFill/>
          <a:ln w="9525">
            <a:noFill/>
            <a:miter lim="800000"/>
            <a:headEnd/>
            <a:tailEnd/>
          </a:ln>
        </p:spPr>
        <p:txBody>
          <a:bodyPr>
            <a:spAutoFit/>
          </a:bodyPr>
          <a:lstStyle/>
          <a:p>
            <a:pPr algn="ctr"/>
            <a:r>
              <a:rPr lang="en-US" sz="3600" b="1" dirty="0" smtClean="0">
                <a:latin typeface="Arial" pitchFamily="34" charset="0"/>
                <a:cs typeface="Arial" pitchFamily="34" charset="0"/>
              </a:rPr>
              <a:t>Eight Step TLP </a:t>
            </a:r>
            <a:endParaRPr lang="en-US" sz="3600" b="1" dirty="0">
              <a:latin typeface="Arial" pitchFamily="34" charset="0"/>
              <a:cs typeface="Arial" pitchFamily="34" charset="0"/>
            </a:endParaRPr>
          </a:p>
        </p:txBody>
      </p:sp>
      <p:sp>
        <p:nvSpPr>
          <p:cNvPr id="17" name="TextBox 4"/>
          <p:cNvSpPr txBox="1">
            <a:spLocks noChangeArrowheads="1"/>
          </p:cNvSpPr>
          <p:nvPr/>
        </p:nvSpPr>
        <p:spPr bwMode="auto">
          <a:xfrm>
            <a:off x="76200" y="874693"/>
            <a:ext cx="9220200" cy="954107"/>
          </a:xfrm>
          <a:prstGeom prst="rect">
            <a:avLst/>
          </a:prstGeom>
          <a:noFill/>
          <a:ln w="9525">
            <a:noFill/>
            <a:miter lim="800000"/>
            <a:headEnd/>
            <a:tailEnd/>
          </a:ln>
        </p:spPr>
        <p:txBody>
          <a:bodyPr wrap="square">
            <a:spAutoFit/>
          </a:bodyPr>
          <a:lstStyle/>
          <a:p>
            <a:pPr>
              <a:buFont typeface="Arial" pitchFamily="34" charset="0"/>
              <a:buChar char="•"/>
            </a:pPr>
            <a:r>
              <a:rPr lang="en-US" sz="2800" b="1" dirty="0" smtClean="0">
                <a:latin typeface="Arial" pitchFamily="34" charset="0"/>
                <a:cs typeface="Arial" pitchFamily="34" charset="0"/>
              </a:rPr>
              <a:t> </a:t>
            </a:r>
            <a:r>
              <a:rPr lang="en-US" sz="2800" b="1" dirty="0" smtClean="0">
                <a:solidFill>
                  <a:srgbClr val="0000FF"/>
                </a:solidFill>
                <a:latin typeface="Arial" pitchFamily="34" charset="0"/>
                <a:cs typeface="Arial" pitchFamily="34" charset="0"/>
              </a:rPr>
              <a:t>TLP is the planning process at  company &amp; below</a:t>
            </a:r>
          </a:p>
          <a:p>
            <a:pPr>
              <a:buFont typeface="Arial" pitchFamily="34" charset="0"/>
              <a:buChar char="•"/>
            </a:pPr>
            <a:r>
              <a:rPr lang="en-US" sz="2800" b="1" dirty="0" smtClean="0">
                <a:latin typeface="Arial" pitchFamily="34" charset="0"/>
                <a:cs typeface="Arial" pitchFamily="34" charset="0"/>
              </a:rPr>
              <a:t> Informal </a:t>
            </a:r>
            <a:r>
              <a:rPr lang="en-US" sz="2800" b="1" dirty="0">
                <a:latin typeface="Arial" pitchFamily="34" charset="0"/>
                <a:cs typeface="Arial" pitchFamily="34" charset="0"/>
              </a:rPr>
              <a:t>compared to </a:t>
            </a:r>
            <a:r>
              <a:rPr lang="en-US" sz="2800" b="1" dirty="0" smtClean="0">
                <a:latin typeface="Arial" pitchFamily="34" charset="0"/>
                <a:cs typeface="Arial" pitchFamily="34" charset="0"/>
              </a:rPr>
              <a:t>MDMP used at BN &amp; Higher</a:t>
            </a:r>
            <a:endParaRPr lang="en-US" sz="2800" b="1" dirty="0">
              <a:latin typeface="Arial" pitchFamily="34" charset="0"/>
              <a:cs typeface="Arial" pitchFamily="34" charset="0"/>
            </a:endParaRPr>
          </a:p>
        </p:txBody>
      </p:sp>
      <p:sp>
        <p:nvSpPr>
          <p:cNvPr id="22" name="TextBox 21"/>
          <p:cNvSpPr txBox="1"/>
          <p:nvPr/>
        </p:nvSpPr>
        <p:spPr>
          <a:xfrm>
            <a:off x="2667000" y="2286000"/>
            <a:ext cx="5867400" cy="3477875"/>
          </a:xfrm>
          <a:prstGeom prst="rect">
            <a:avLst/>
          </a:prstGeom>
          <a:solidFill>
            <a:schemeClr val="accent5">
              <a:lumMod val="20000"/>
              <a:lumOff val="80000"/>
            </a:schemeClr>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0000FF"/>
                </a:solidFill>
                <a:latin typeface="Arial" pitchFamily="34" charset="0"/>
                <a:cs typeface="Arial" pitchFamily="34" charset="0"/>
              </a:rPr>
              <a:t>Troop Leading Procedures (TLP)</a:t>
            </a:r>
          </a:p>
          <a:p>
            <a:pPr marL="342900" indent="-342900">
              <a:buAutoNum type="arabicPeriod"/>
            </a:pPr>
            <a:r>
              <a:rPr lang="en-US" sz="2400" b="1" dirty="0" smtClean="0">
                <a:latin typeface="Arial" pitchFamily="34" charset="0"/>
                <a:cs typeface="Arial" pitchFamily="34" charset="0"/>
              </a:rPr>
              <a:t>Receive the Mission</a:t>
            </a:r>
          </a:p>
          <a:p>
            <a:pPr marL="342900" indent="-342900">
              <a:buAutoNum type="arabicPeriod"/>
            </a:pPr>
            <a:r>
              <a:rPr lang="en-US" sz="2400" b="1" dirty="0" smtClean="0">
                <a:latin typeface="Arial" pitchFamily="34" charset="0"/>
                <a:cs typeface="Arial" pitchFamily="34" charset="0"/>
              </a:rPr>
              <a:t>Issue a Warning Order</a:t>
            </a:r>
          </a:p>
          <a:p>
            <a:pPr marL="342900" indent="-342900">
              <a:buAutoNum type="arabicPeriod"/>
            </a:pPr>
            <a:r>
              <a:rPr lang="en-US" sz="2400" b="1" dirty="0" smtClean="0">
                <a:latin typeface="Arial" pitchFamily="34" charset="0"/>
                <a:cs typeface="Arial" pitchFamily="34" charset="0"/>
              </a:rPr>
              <a:t>Make a tentative plan</a:t>
            </a:r>
          </a:p>
          <a:p>
            <a:pPr marL="342900" indent="-342900">
              <a:buAutoNum type="arabicPeriod"/>
            </a:pPr>
            <a:r>
              <a:rPr lang="en-US" sz="2400" b="1" dirty="0" smtClean="0">
                <a:latin typeface="Arial" pitchFamily="34" charset="0"/>
                <a:cs typeface="Arial" pitchFamily="34" charset="0"/>
              </a:rPr>
              <a:t>Initiate movement</a:t>
            </a:r>
          </a:p>
          <a:p>
            <a:pPr marL="342900" indent="-342900"/>
            <a:r>
              <a:rPr lang="en-US" sz="2400" b="1" dirty="0" smtClean="0">
                <a:latin typeface="Arial" pitchFamily="34" charset="0"/>
                <a:cs typeface="Arial" pitchFamily="34" charset="0"/>
              </a:rPr>
              <a:t>5. Conduct reconnaissance</a:t>
            </a:r>
          </a:p>
          <a:p>
            <a:pPr marL="342900" indent="-342900"/>
            <a:r>
              <a:rPr lang="en-US" sz="2400" b="1" dirty="0" smtClean="0">
                <a:latin typeface="Arial" pitchFamily="34" charset="0"/>
                <a:cs typeface="Arial" pitchFamily="34" charset="0"/>
              </a:rPr>
              <a:t>6. Complete the plan</a:t>
            </a:r>
          </a:p>
          <a:p>
            <a:pPr marL="342900" indent="-342900"/>
            <a:r>
              <a:rPr lang="en-US" sz="2400" b="1" dirty="0" smtClean="0">
                <a:latin typeface="Arial" pitchFamily="34" charset="0"/>
                <a:cs typeface="Arial" pitchFamily="34" charset="0"/>
              </a:rPr>
              <a:t>7. Issue the order</a:t>
            </a:r>
          </a:p>
          <a:p>
            <a:pPr marL="342900" indent="-342900"/>
            <a:r>
              <a:rPr lang="en-US" sz="2400" b="1" dirty="0" smtClean="0">
                <a:latin typeface="Arial" pitchFamily="34" charset="0"/>
                <a:cs typeface="Arial" pitchFamily="34" charset="0"/>
              </a:rPr>
              <a:t>8. Supervise and refine</a:t>
            </a:r>
            <a:endParaRPr lang="en-US" sz="2400" b="1" dirty="0">
              <a:latin typeface="Arial" pitchFamily="34" charset="0"/>
              <a:cs typeface="Arial" pitchFamily="34" charset="0"/>
            </a:endParaRPr>
          </a:p>
        </p:txBody>
      </p:sp>
      <p:sp>
        <p:nvSpPr>
          <p:cNvPr id="5" name="Rectangle 4"/>
          <p:cNvSpPr/>
          <p:nvPr/>
        </p:nvSpPr>
        <p:spPr>
          <a:xfrm>
            <a:off x="762000" y="6223084"/>
            <a:ext cx="7620000" cy="253916"/>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10 minute </a:t>
            </a:r>
            <a:r>
              <a:rPr lang="en-US" sz="1050" dirty="0" smtClean="0">
                <a:solidFill>
                  <a:srgbClr val="FF0000"/>
                </a:solidFill>
                <a:latin typeface="Arial" pitchFamily="34" charset="0"/>
                <a:cs typeface="Arial" pitchFamily="34" charset="0"/>
              </a:rPr>
              <a:t> Plan and Conduct Training Video  </a:t>
            </a:r>
            <a:r>
              <a:rPr lang="en-US" sz="1050" dirty="0" smtClean="0">
                <a:solidFill>
                  <a:srgbClr val="FF0000"/>
                </a:solidFill>
                <a:latin typeface="Arial" pitchFamily="34" charset="0"/>
                <a:cs typeface="Arial" pitchFamily="34" charset="0"/>
              </a:rPr>
              <a:t>i</a:t>
            </a:r>
            <a:r>
              <a:rPr lang="en-US" sz="1050" dirty="0" smtClean="0">
                <a:solidFill>
                  <a:srgbClr val="FF0000"/>
                </a:solidFill>
                <a:latin typeface="Arial" pitchFamily="34" charset="0"/>
                <a:cs typeface="Arial" pitchFamily="34" charset="0"/>
              </a:rPr>
              <a:t>(</a:t>
            </a:r>
            <a:r>
              <a:rPr lang="en-US" sz="1050" dirty="0" smtClean="0">
                <a:solidFill>
                  <a:srgbClr val="0000FF"/>
                </a:solidFill>
              </a:rPr>
              <a:t>https://atn.army.mil/dsp_template.aspx?dpID=446 )</a:t>
            </a:r>
            <a:endParaRPr lang="en-US" sz="1050" dirty="0" smtClean="0">
              <a:solidFill>
                <a:srgbClr val="FF0000"/>
              </a:solidFill>
              <a:latin typeface="Arial" pitchFamily="34" charset="0"/>
              <a:cs typeface="Arial" pitchFamily="34" charset="0"/>
            </a:endParaRPr>
          </a:p>
        </p:txBody>
      </p:sp>
      <p:sp>
        <p:nvSpPr>
          <p:cNvPr id="7" name="5-Point Star 6"/>
          <p:cNvSpPr/>
          <p:nvPr/>
        </p:nvSpPr>
        <p:spPr>
          <a:xfrm>
            <a:off x="457200" y="6223084"/>
            <a:ext cx="3048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Left Brace 7"/>
          <p:cNvSpPr/>
          <p:nvPr/>
        </p:nvSpPr>
        <p:spPr>
          <a:xfrm>
            <a:off x="1981200" y="2743200"/>
            <a:ext cx="685800" cy="1447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e 8"/>
          <p:cNvSpPr/>
          <p:nvPr/>
        </p:nvSpPr>
        <p:spPr>
          <a:xfrm>
            <a:off x="1905000" y="4267200"/>
            <a:ext cx="533400" cy="1066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62000" y="3288268"/>
            <a:ext cx="813043" cy="369332"/>
          </a:xfrm>
          <a:prstGeom prst="rect">
            <a:avLst/>
          </a:prstGeom>
          <a:noFill/>
        </p:spPr>
        <p:txBody>
          <a:bodyPr wrap="square" rtlCol="0">
            <a:spAutoFit/>
          </a:bodyPr>
          <a:lstStyle/>
          <a:p>
            <a:r>
              <a:rPr lang="en-US" b="1" dirty="0" smtClean="0"/>
              <a:t>PLAN</a:t>
            </a:r>
            <a:endParaRPr lang="en-US" b="1" dirty="0"/>
          </a:p>
        </p:txBody>
      </p:sp>
      <p:sp>
        <p:nvSpPr>
          <p:cNvPr id="11" name="TextBox 10"/>
          <p:cNvSpPr txBox="1"/>
          <p:nvPr/>
        </p:nvSpPr>
        <p:spPr>
          <a:xfrm>
            <a:off x="685800" y="4572000"/>
            <a:ext cx="1283236" cy="369332"/>
          </a:xfrm>
          <a:prstGeom prst="rect">
            <a:avLst/>
          </a:prstGeom>
          <a:noFill/>
        </p:spPr>
        <p:txBody>
          <a:bodyPr wrap="none" rtlCol="0">
            <a:spAutoFit/>
          </a:bodyPr>
          <a:lstStyle/>
          <a:p>
            <a:r>
              <a:rPr lang="en-US" b="1" dirty="0" smtClean="0"/>
              <a:t>PREPARE</a:t>
            </a:r>
          </a:p>
        </p:txBody>
      </p:sp>
      <p:sp>
        <p:nvSpPr>
          <p:cNvPr id="12" name="TextBox 11"/>
          <p:cNvSpPr txBox="1"/>
          <p:nvPr/>
        </p:nvSpPr>
        <p:spPr>
          <a:xfrm>
            <a:off x="304800" y="1981200"/>
            <a:ext cx="2667000" cy="646331"/>
          </a:xfrm>
          <a:prstGeom prst="rect">
            <a:avLst/>
          </a:prstGeom>
          <a:noFill/>
        </p:spPr>
        <p:txBody>
          <a:bodyPr wrap="square" rtlCol="0">
            <a:spAutoFit/>
          </a:bodyPr>
          <a:lstStyle/>
          <a:p>
            <a:r>
              <a:rPr lang="en-US" b="1" dirty="0" smtClean="0"/>
              <a:t>4 PHASES OF UNIT TRAINING EVENTS</a:t>
            </a:r>
            <a:endParaRPr lang="en-US" b="1" dirty="0"/>
          </a:p>
        </p:txBody>
      </p:sp>
      <p:sp>
        <p:nvSpPr>
          <p:cNvPr id="13" name="TextBox 12"/>
          <p:cNvSpPr txBox="1"/>
          <p:nvPr/>
        </p:nvSpPr>
        <p:spPr>
          <a:xfrm>
            <a:off x="685800" y="5334000"/>
            <a:ext cx="1274708" cy="369332"/>
          </a:xfrm>
          <a:prstGeom prst="rect">
            <a:avLst/>
          </a:prstGeom>
          <a:noFill/>
        </p:spPr>
        <p:txBody>
          <a:bodyPr wrap="none" rtlCol="0">
            <a:spAutoFit/>
          </a:bodyPr>
          <a:lstStyle/>
          <a:p>
            <a:r>
              <a:rPr lang="en-US" b="1" dirty="0" smtClean="0"/>
              <a:t>EXECUTE</a:t>
            </a:r>
          </a:p>
        </p:txBody>
      </p:sp>
      <p:sp>
        <p:nvSpPr>
          <p:cNvPr id="16" name="Left Brace 15"/>
          <p:cNvSpPr/>
          <p:nvPr/>
        </p:nvSpPr>
        <p:spPr>
          <a:xfrm>
            <a:off x="2057400" y="5410200"/>
            <a:ext cx="609600" cy="304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Connector 18"/>
          <p:cNvCxnSpPr/>
          <p:nvPr/>
        </p:nvCxnSpPr>
        <p:spPr>
          <a:xfrm>
            <a:off x="457200" y="2590800"/>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800" y="5802868"/>
            <a:ext cx="1120820" cy="369332"/>
          </a:xfrm>
          <a:prstGeom prst="rect">
            <a:avLst/>
          </a:prstGeom>
          <a:noFill/>
        </p:spPr>
        <p:txBody>
          <a:bodyPr wrap="none" rtlCol="0">
            <a:spAutoFit/>
          </a:bodyPr>
          <a:lstStyle/>
          <a:p>
            <a:r>
              <a:rPr lang="en-US" b="1" dirty="0" smtClean="0"/>
              <a:t>ASSESS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57200"/>
            <a:ext cx="7543800" cy="5663089"/>
          </a:xfrm>
          <a:prstGeom prst="rect">
            <a:avLst/>
          </a:prstGeom>
          <a:solidFill>
            <a:schemeClr val="bg2"/>
          </a:solidFill>
          <a:ln>
            <a:solidFill>
              <a:schemeClr val="tx1"/>
            </a:solidFill>
          </a:ln>
        </p:spPr>
        <p:txBody>
          <a:bodyPr wrap="square">
            <a:spAutoFit/>
          </a:bodyPr>
          <a:lstStyle/>
          <a:p>
            <a:pPr lvl="0" eaLnBrk="0" hangingPunct="0">
              <a:defRPr/>
            </a:pPr>
            <a:r>
              <a:rPr lang="en-US" sz="2000" dirty="0" smtClean="0">
                <a:latin typeface="Arial" charset="0"/>
                <a:cs typeface="Times New Roman" pitchFamily="18" charset="0"/>
              </a:rPr>
              <a:t>1. Allow 30 minutes to </a:t>
            </a:r>
            <a:r>
              <a:rPr lang="en-US" sz="2000" dirty="0" smtClean="0">
                <a:latin typeface="Arial" charset="0"/>
                <a:cs typeface="Arial" charset="0"/>
              </a:rPr>
              <a:t>research assigned TLP step material &amp; prepare to present. (Be prepared to present at ________ hour)</a:t>
            </a:r>
          </a:p>
          <a:p>
            <a:pPr lvl="0" eaLnBrk="0" hangingPunct="0">
              <a:defRPr/>
            </a:pPr>
            <a:r>
              <a:rPr lang="en-US" sz="2000" dirty="0" smtClean="0">
                <a:latin typeface="Arial" charset="0"/>
                <a:cs typeface="Arial" charset="0"/>
              </a:rPr>
              <a:t>2. Each group has10 minutes total to present the assigned step/s</a:t>
            </a:r>
            <a:endParaRPr lang="en-US" sz="2000" dirty="0" smtClean="0">
              <a:latin typeface="Arial" charset="0"/>
              <a:cs typeface="Times New Roman" pitchFamily="18" charset="0"/>
            </a:endParaRPr>
          </a:p>
          <a:p>
            <a:pPr marL="514350" indent="-514350" eaLnBrk="0" hangingPunct="0">
              <a:defRPr/>
            </a:pPr>
            <a:r>
              <a:rPr lang="en-US" sz="2000" b="1" i="1" u="sng" dirty="0" smtClean="0">
                <a:latin typeface="Arial" charset="0"/>
                <a:cs typeface="Arial" charset="0"/>
              </a:rPr>
              <a:t>GROUP 1  Task</a:t>
            </a:r>
            <a:r>
              <a:rPr lang="en-US" sz="2000" b="1" i="1" dirty="0" smtClean="0">
                <a:latin typeface="Arial" charset="0"/>
                <a:cs typeface="Arial" charset="0"/>
              </a:rPr>
              <a:t>.</a:t>
            </a:r>
            <a:r>
              <a:rPr lang="en-US" sz="2000" i="1" dirty="0" smtClean="0">
                <a:latin typeface="Arial" charset="0"/>
                <a:cs typeface="Arial" charset="0"/>
              </a:rPr>
              <a:t>  </a:t>
            </a:r>
            <a:r>
              <a:rPr lang="en-US" sz="2000" dirty="0" smtClean="0">
                <a:latin typeface="Arial" charset="0"/>
                <a:cs typeface="Arial" charset="0"/>
              </a:rPr>
              <a:t>Brief TLP Step 1 and Step 2 </a:t>
            </a:r>
          </a:p>
          <a:p>
            <a:pPr marL="514350" indent="-514350" eaLnBrk="0" hangingPunct="0">
              <a:defRPr/>
            </a:pPr>
            <a:r>
              <a:rPr lang="en-US" sz="2000" dirty="0" smtClean="0">
                <a:latin typeface="Arial" charset="0"/>
                <a:cs typeface="Arial" charset="0"/>
              </a:rPr>
              <a:t>	1. (Names)		 		3. (Names) 	</a:t>
            </a:r>
          </a:p>
          <a:p>
            <a:pPr marL="514350" indent="-514350" eaLnBrk="0" hangingPunct="0">
              <a:defRPr/>
            </a:pPr>
            <a:r>
              <a:rPr lang="en-US" sz="2000" dirty="0" smtClean="0">
                <a:latin typeface="Arial" charset="0"/>
                <a:cs typeface="Arial" charset="0"/>
              </a:rPr>
              <a:t>	2. (Names)				4. (Names)</a:t>
            </a:r>
          </a:p>
          <a:p>
            <a:pPr marL="514350" lvl="0" indent="-514350" eaLnBrk="0" hangingPunct="0">
              <a:defRPr/>
            </a:pPr>
            <a:endParaRPr lang="en-US" sz="1400" u="sng" dirty="0" smtClean="0">
              <a:latin typeface="Arial" charset="0"/>
              <a:cs typeface="Arial" charset="0"/>
            </a:endParaRPr>
          </a:p>
          <a:p>
            <a:pPr marL="514350" lvl="0" indent="-514350" eaLnBrk="0" hangingPunct="0">
              <a:defRPr/>
            </a:pPr>
            <a:r>
              <a:rPr lang="en-US" sz="2000" b="1" u="sng" dirty="0" smtClean="0">
                <a:latin typeface="Arial" charset="0"/>
                <a:cs typeface="Arial" charset="0"/>
              </a:rPr>
              <a:t>GROUP 2 Task.</a:t>
            </a:r>
            <a:r>
              <a:rPr lang="en-US" sz="2000" b="1" dirty="0" smtClean="0">
                <a:latin typeface="Arial" charset="0"/>
                <a:cs typeface="Arial" charset="0"/>
              </a:rPr>
              <a:t>  </a:t>
            </a:r>
            <a:r>
              <a:rPr lang="en-US" sz="2000" dirty="0" smtClean="0">
                <a:latin typeface="Arial" charset="0"/>
                <a:cs typeface="Arial" charset="0"/>
              </a:rPr>
              <a:t>Brief TLP Step 3 (Mission Analysis) </a:t>
            </a:r>
          </a:p>
          <a:p>
            <a:pPr marL="514350" indent="-514350" eaLnBrk="0" hangingPunct="0">
              <a:defRPr/>
            </a:pPr>
            <a:r>
              <a:rPr lang="en-US" sz="2000" dirty="0" smtClean="0">
                <a:latin typeface="Arial" charset="0"/>
                <a:cs typeface="Arial" charset="0"/>
              </a:rPr>
              <a:t>	1. (Names)		 		3. (Names) 	</a:t>
            </a:r>
          </a:p>
          <a:p>
            <a:pPr marL="514350" indent="-514350" eaLnBrk="0" hangingPunct="0">
              <a:defRPr/>
            </a:pPr>
            <a:r>
              <a:rPr lang="en-US" sz="2000" dirty="0" smtClean="0">
                <a:latin typeface="Arial" charset="0"/>
                <a:cs typeface="Arial" charset="0"/>
              </a:rPr>
              <a:t>	2. (Names)				4. (Names)</a:t>
            </a:r>
          </a:p>
          <a:p>
            <a:pPr marL="514350" lvl="0" indent="-514350" eaLnBrk="0" hangingPunct="0">
              <a:defRPr/>
            </a:pPr>
            <a:endParaRPr lang="en-US" sz="1400" dirty="0" smtClean="0">
              <a:latin typeface="Arial" charset="0"/>
              <a:cs typeface="Arial" charset="0"/>
            </a:endParaRPr>
          </a:p>
          <a:p>
            <a:pPr marL="514350" lvl="0" indent="-514350" eaLnBrk="0" hangingPunct="0">
              <a:defRPr/>
            </a:pPr>
            <a:r>
              <a:rPr lang="en-US" sz="2000" b="1" u="sng" dirty="0" smtClean="0">
                <a:latin typeface="Arial" charset="0"/>
                <a:cs typeface="Arial" charset="0"/>
              </a:rPr>
              <a:t>GROUP 3 Task.</a:t>
            </a:r>
            <a:r>
              <a:rPr lang="en-US" sz="2000" b="1" dirty="0" smtClean="0">
                <a:latin typeface="Arial" charset="0"/>
                <a:cs typeface="Arial" charset="0"/>
              </a:rPr>
              <a:t>  </a:t>
            </a:r>
            <a:r>
              <a:rPr lang="en-US" sz="2000" dirty="0" smtClean="0">
                <a:latin typeface="Arial" charset="0"/>
                <a:cs typeface="Arial" charset="0"/>
              </a:rPr>
              <a:t>Brief TLP Step 3 (COA</a:t>
            </a:r>
            <a:r>
              <a:rPr lang="en-US" sz="2000" i="1" dirty="0" smtClean="0">
                <a:latin typeface="Arial" charset="0"/>
                <a:cs typeface="Arial" charset="0"/>
              </a:rPr>
              <a:t>– development – Analysis – Approval</a:t>
            </a:r>
            <a:r>
              <a:rPr lang="en-US" sz="2000" dirty="0" smtClean="0">
                <a:latin typeface="Arial" charset="0"/>
                <a:cs typeface="Arial" charset="0"/>
              </a:rPr>
              <a:t>) </a:t>
            </a:r>
          </a:p>
          <a:p>
            <a:pPr marL="514350" indent="-514350" eaLnBrk="0" hangingPunct="0">
              <a:defRPr/>
            </a:pPr>
            <a:r>
              <a:rPr lang="en-US" sz="2000" dirty="0" smtClean="0">
                <a:latin typeface="Arial" charset="0"/>
                <a:cs typeface="Arial" charset="0"/>
              </a:rPr>
              <a:t>	1. (Names)		 		3. (Names) 	</a:t>
            </a:r>
          </a:p>
          <a:p>
            <a:pPr marL="514350" indent="-514350" eaLnBrk="0" hangingPunct="0">
              <a:defRPr/>
            </a:pPr>
            <a:r>
              <a:rPr lang="en-US" sz="2000" dirty="0" smtClean="0">
                <a:latin typeface="Arial" charset="0"/>
                <a:cs typeface="Arial" charset="0"/>
              </a:rPr>
              <a:t>	2. (Names)				4. (Names)</a:t>
            </a:r>
          </a:p>
          <a:p>
            <a:pPr marL="514350" lvl="0" indent="-514350" eaLnBrk="0" hangingPunct="0">
              <a:defRPr/>
            </a:pPr>
            <a:endParaRPr lang="en-US" sz="1400" dirty="0" smtClean="0">
              <a:latin typeface="Arial" charset="0"/>
              <a:cs typeface="Arial" charset="0"/>
            </a:endParaRPr>
          </a:p>
          <a:p>
            <a:pPr marL="514350" indent="-514350" eaLnBrk="0" hangingPunct="0">
              <a:defRPr/>
            </a:pPr>
            <a:r>
              <a:rPr lang="en-US" sz="2000" b="1" u="sng" dirty="0" smtClean="0">
                <a:latin typeface="Arial" charset="0"/>
                <a:cs typeface="Arial" charset="0"/>
              </a:rPr>
              <a:t>GROUP 4 Task.</a:t>
            </a:r>
            <a:r>
              <a:rPr lang="en-US" sz="2000" b="1" dirty="0" smtClean="0">
                <a:latin typeface="Arial" charset="0"/>
                <a:cs typeface="Arial" charset="0"/>
              </a:rPr>
              <a:t>  </a:t>
            </a:r>
            <a:r>
              <a:rPr lang="en-US" sz="2000" dirty="0" smtClean="0">
                <a:latin typeface="Arial" charset="0"/>
                <a:cs typeface="Arial" charset="0"/>
              </a:rPr>
              <a:t>Brief TLP Steps 4 thru Step 8</a:t>
            </a:r>
          </a:p>
          <a:p>
            <a:pPr marL="514350" indent="-514350" eaLnBrk="0" hangingPunct="0">
              <a:defRPr/>
            </a:pPr>
            <a:r>
              <a:rPr lang="en-US" sz="2000" dirty="0" smtClean="0">
                <a:latin typeface="Arial" charset="0"/>
                <a:cs typeface="Arial" charset="0"/>
              </a:rPr>
              <a:t>	1. (Names)		 		3. (Names) 	</a:t>
            </a:r>
          </a:p>
          <a:p>
            <a:pPr marL="514350" indent="-514350" eaLnBrk="0" hangingPunct="0">
              <a:defRPr/>
            </a:pPr>
            <a:r>
              <a:rPr lang="en-US" sz="2000" dirty="0" smtClean="0">
                <a:latin typeface="Arial" charset="0"/>
                <a:cs typeface="Arial" charset="0"/>
              </a:rPr>
              <a:t>	2. (Names)				4. (Names)</a:t>
            </a:r>
            <a:endParaRPr lang="en-US" sz="3200" b="1" dirty="0" smtClean="0">
              <a:cs typeface="Times New Roman" pitchFamily="18" charset="0"/>
            </a:endParaRPr>
          </a:p>
        </p:txBody>
      </p:sp>
      <p:sp>
        <p:nvSpPr>
          <p:cNvPr id="8" name="Rectangle 7"/>
          <p:cNvSpPr/>
          <p:nvPr/>
        </p:nvSpPr>
        <p:spPr>
          <a:xfrm>
            <a:off x="914400" y="0"/>
            <a:ext cx="7391400" cy="461665"/>
          </a:xfrm>
          <a:prstGeom prst="rect">
            <a:avLst/>
          </a:prstGeom>
          <a:noFill/>
          <a:ln>
            <a:noFill/>
          </a:ln>
        </p:spPr>
        <p:txBody>
          <a:bodyPr wrap="square">
            <a:spAutoFit/>
          </a:bodyPr>
          <a:lstStyle/>
          <a:p>
            <a:pPr lvl="0" algn="ctr" eaLnBrk="0" hangingPunct="0">
              <a:defRPr/>
            </a:pPr>
            <a:r>
              <a:rPr lang="en-US" sz="2400" b="1" dirty="0" smtClean="0">
                <a:cs typeface="Times New Roman" pitchFamily="18" charset="0"/>
              </a:rPr>
              <a:t>GROUP WORK INSTRUCTIONS – OPTION 2 </a:t>
            </a:r>
          </a:p>
        </p:txBody>
      </p:sp>
      <p:sp>
        <p:nvSpPr>
          <p:cNvPr id="10" name="Rectangle 9"/>
          <p:cNvSpPr/>
          <p:nvPr/>
        </p:nvSpPr>
        <p:spPr>
          <a:xfrm>
            <a:off x="304800" y="6043136"/>
            <a:ext cx="8458200" cy="707886"/>
          </a:xfrm>
          <a:prstGeom prst="rect">
            <a:avLst/>
          </a:prstGeom>
          <a:solidFill>
            <a:srgbClr val="FFFF00"/>
          </a:solidFill>
          <a:ln>
            <a:solidFill>
              <a:schemeClr val="tx1"/>
            </a:solidFill>
          </a:ln>
        </p:spPr>
        <p:txBody>
          <a:bodyPr wrap="square">
            <a:spAutoFit/>
          </a:bodyPr>
          <a:lstStyle/>
          <a:p>
            <a:r>
              <a:rPr lang="en-US" sz="1400" b="1" u="sng" dirty="0" smtClean="0">
                <a:latin typeface="Arial" pitchFamily="34" charset="0"/>
                <a:cs typeface="Arial" pitchFamily="34" charset="0"/>
              </a:rPr>
              <a:t>References: (SEE YOUR CDs)</a:t>
            </a:r>
          </a:p>
          <a:p>
            <a:pPr marL="177800" indent="-177800">
              <a:buAutoNum type="arabicPeriod"/>
            </a:pPr>
            <a:r>
              <a:rPr lang="en-US" sz="1200" b="1" dirty="0" smtClean="0">
                <a:latin typeface="Arial" pitchFamily="34" charset="0"/>
                <a:cs typeface="Arial" pitchFamily="34" charset="0"/>
              </a:rPr>
              <a:t>PPT presentations		2. RUBRIC - Unit Training Program	           3. ADRP 7-0, page 3-7 to 3-1</a:t>
            </a:r>
          </a:p>
          <a:p>
            <a:pPr marL="342900" indent="-342900"/>
            <a:r>
              <a:rPr lang="en-US" sz="1200" b="1" dirty="0" smtClean="0">
                <a:latin typeface="Arial" pitchFamily="34" charset="0"/>
                <a:cs typeface="Arial" pitchFamily="34" charset="0"/>
              </a:rPr>
              <a:t>4. FM 6-0 CH 10		5.  Leaders Guide to Unit Training Meetings</a:t>
            </a:r>
            <a:r>
              <a:rPr lang="en-US" sz="1200" b="1" dirty="0" smtClean="0">
                <a:solidFill>
                  <a:srgbClr val="FF0000"/>
                </a:solidFill>
                <a:latin typeface="Arial" pitchFamily="34" charset="0"/>
                <a:cs typeface="Arial" pitchFamily="34" charset="0"/>
              </a:rPr>
              <a:t>	</a:t>
            </a:r>
            <a:r>
              <a:rPr lang="en-US" sz="1400" b="1" dirty="0" smtClean="0">
                <a:solidFill>
                  <a:srgbClr val="FF0000"/>
                </a:solidFill>
                <a:latin typeface="Arial" pitchFamily="34" charset="0"/>
                <a:cs typeface="Arial" pitchFamily="34" charset="0"/>
              </a:rPr>
              <a:t>	</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William.Brosnan\Desktop\Soldier Pic-nbg.png"/>
          <p:cNvPicPr>
            <a:picLocks noChangeAspect="1" noChangeArrowheads="1"/>
          </p:cNvPicPr>
          <p:nvPr/>
        </p:nvPicPr>
        <p:blipFill>
          <a:blip r:embed="rId3" cstate="screen"/>
          <a:srcRect/>
          <a:stretch>
            <a:fillRect/>
          </a:stretch>
        </p:blipFill>
        <p:spPr bwMode="auto">
          <a:xfrm>
            <a:off x="1371600" y="609600"/>
            <a:ext cx="1964520" cy="2692400"/>
          </a:xfrm>
          <a:prstGeom prst="rect">
            <a:avLst/>
          </a:prstGeom>
          <a:noFill/>
          <a:ln w="9525">
            <a:noFill/>
            <a:miter lim="800000"/>
            <a:headEnd/>
            <a:tailEnd/>
          </a:ln>
        </p:spPr>
      </p:pic>
      <p:sp>
        <p:nvSpPr>
          <p:cNvPr id="7" name="TextBox 2"/>
          <p:cNvSpPr txBox="1">
            <a:spLocks noChangeArrowheads="1"/>
          </p:cNvSpPr>
          <p:nvPr/>
        </p:nvSpPr>
        <p:spPr bwMode="auto">
          <a:xfrm>
            <a:off x="914400" y="76200"/>
            <a:ext cx="73914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itchFamily="34" charset="0"/>
                <a:cs typeface="Arial" pitchFamily="34" charset="0"/>
              </a:rPr>
              <a:t>TLP Step 1 - Receipt of Mission</a:t>
            </a:r>
            <a:endParaRPr lang="en-US" sz="2800" b="1" dirty="0">
              <a:latin typeface="Arial" pitchFamily="34" charset="0"/>
              <a:cs typeface="Arial" pitchFamily="34" charset="0"/>
            </a:endParaRPr>
          </a:p>
        </p:txBody>
      </p:sp>
      <p:sp>
        <p:nvSpPr>
          <p:cNvPr id="9" name="Rectangle 1"/>
          <p:cNvSpPr>
            <a:spLocks noChangeArrowheads="1"/>
          </p:cNvSpPr>
          <p:nvPr/>
        </p:nvSpPr>
        <p:spPr bwMode="auto">
          <a:xfrm>
            <a:off x="3352800" y="2439412"/>
            <a:ext cx="5334000" cy="830997"/>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What </a:t>
            </a:r>
            <a:r>
              <a:rPr kumimoji="0" lang="en-US" sz="2400" b="1" i="0" u="sng" strike="noStrike" cap="none" normalizeH="0" baseline="0" dirty="0" smtClean="0">
                <a:ln>
                  <a:noFill/>
                </a:ln>
                <a:solidFill>
                  <a:schemeClr val="tx1"/>
                </a:solidFill>
                <a:effectLst/>
                <a:latin typeface="Arial" pitchFamily="34" charset="0"/>
                <a:ea typeface="Calibri" pitchFamily="34" charset="0"/>
                <a:cs typeface="Arial" pitchFamily="34" charset="0"/>
              </a:rPr>
              <a:t>actions</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must be completed during step 1?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381000" y="990600"/>
            <a:ext cx="8458200" cy="3932719"/>
            <a:chOff x="-83127" y="728738"/>
            <a:chExt cx="9227127" cy="3932719"/>
          </a:xfrm>
        </p:grpSpPr>
        <p:sp>
          <p:nvSpPr>
            <p:cNvPr id="14337" name="Rectangle 1"/>
            <p:cNvSpPr>
              <a:spLocks noChangeArrowheads="1"/>
            </p:cNvSpPr>
            <p:nvPr/>
          </p:nvSpPr>
          <p:spPr bwMode="auto">
            <a:xfrm>
              <a:off x="2743200" y="1006733"/>
              <a:ext cx="6400800" cy="830997"/>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400" b="1" dirty="0" smtClean="0">
                  <a:latin typeface="Arial" pitchFamily="34" charset="0"/>
                  <a:ea typeface="Calibri" pitchFamily="34" charset="0"/>
                  <a:cs typeface="Arial" pitchFamily="34" charset="0"/>
                </a:rPr>
                <a:t>The commander </a:t>
              </a:r>
              <a:r>
                <a:rPr lang="en-US" sz="2400" dirty="0" smtClean="0">
                  <a:latin typeface="Arial" pitchFamily="34" charset="0"/>
                  <a:ea typeface="Calibri" pitchFamily="34" charset="0"/>
                  <a:cs typeface="Arial" pitchFamily="34" charset="0"/>
                </a:rPr>
                <a:t>may receive a FRAGO, WARNO or OPORD from higher</a:t>
              </a:r>
            </a:p>
          </p:txBody>
        </p:sp>
        <p:sp>
          <p:nvSpPr>
            <p:cNvPr id="6" name="Rectangle 5"/>
            <p:cNvSpPr/>
            <p:nvPr/>
          </p:nvSpPr>
          <p:spPr>
            <a:xfrm>
              <a:off x="0" y="728738"/>
              <a:ext cx="2285627" cy="307777"/>
            </a:xfrm>
            <a:prstGeom prst="rect">
              <a:avLst/>
            </a:prstGeom>
          </p:spPr>
          <p:txBody>
            <a:bodyPr wrap="square">
              <a:spAutoFit/>
            </a:bodyPr>
            <a:lstStyle/>
            <a:p>
              <a:r>
                <a:rPr lang="en-US" sz="1400" b="1" dirty="0" smtClean="0">
                  <a:latin typeface="Arial" pitchFamily="34" charset="0"/>
                  <a:cs typeface="Arial" pitchFamily="34" charset="0"/>
                </a:rPr>
                <a:t>Battalion OPORD (UTP)</a:t>
              </a:r>
              <a:endParaRPr lang="en-US" sz="1400" b="1" dirty="0">
                <a:latin typeface="Arial" pitchFamily="34" charset="0"/>
                <a:cs typeface="Arial" pitchFamily="34" charset="0"/>
              </a:endParaRPr>
            </a:p>
          </p:txBody>
        </p:sp>
        <p:pic>
          <p:nvPicPr>
            <p:cNvPr id="8" name="Picture 3"/>
            <p:cNvPicPr>
              <a:picLocks noChangeAspect="1" noChangeArrowheads="1"/>
            </p:cNvPicPr>
            <p:nvPr/>
          </p:nvPicPr>
          <p:blipFill>
            <a:blip r:embed="rId4" cstate="screen"/>
            <a:srcRect/>
            <a:stretch>
              <a:fillRect/>
            </a:stretch>
          </p:blipFill>
          <p:spPr bwMode="auto">
            <a:xfrm>
              <a:off x="-83127" y="1341315"/>
              <a:ext cx="2286000" cy="3320142"/>
            </a:xfrm>
            <a:prstGeom prst="rect">
              <a:avLst/>
            </a:prstGeom>
            <a:noFill/>
            <a:ln w="9525">
              <a:solidFill>
                <a:schemeClr val="tx2"/>
              </a:solidFill>
              <a:miter lim="800000"/>
              <a:headEnd/>
              <a:tailEnd/>
            </a:ln>
          </p:spPr>
        </p:pic>
        <p:sp>
          <p:nvSpPr>
            <p:cNvPr id="10" name="Right Arrow 9"/>
            <p:cNvSpPr/>
            <p:nvPr/>
          </p:nvSpPr>
          <p:spPr>
            <a:xfrm>
              <a:off x="2286000" y="1112715"/>
              <a:ext cx="457200" cy="457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13" name="Rectangle 1"/>
          <p:cNvSpPr>
            <a:spLocks noChangeArrowheads="1"/>
          </p:cNvSpPr>
          <p:nvPr/>
        </p:nvSpPr>
        <p:spPr bwMode="auto">
          <a:xfrm>
            <a:off x="3352800" y="3353812"/>
            <a:ext cx="5334000" cy="304698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Confirm the Key Collective Tasks to train (KCT)s</a:t>
            </a:r>
          </a:p>
          <a:p>
            <a:pPr marL="736600" lvl="1" indent="-395288" eaLnBrk="0" fontAlgn="base" hangingPunct="0">
              <a:spcBef>
                <a:spcPct val="0"/>
              </a:spcBef>
              <a:spcAft>
                <a:spcPct val="0"/>
              </a:spcAft>
              <a:buFont typeface="Arial" pitchFamily="34" charset="0"/>
              <a:buChar char="•"/>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Parallel planning 1/3, 2/3 rule</a:t>
            </a:r>
          </a:p>
          <a:p>
            <a:pPr marL="736600" lvl="1" indent="-395288" eaLnBrk="0" fontAlgn="base" hangingPunct="0">
              <a:spcBef>
                <a:spcPct val="0"/>
              </a:spcBef>
              <a:spcAft>
                <a:spcPct val="0"/>
              </a:spcAft>
              <a:buFont typeface="Arial" pitchFamily="34" charset="0"/>
              <a:buChar char="•"/>
            </a:pPr>
            <a:endParaRPr lang="en-US" sz="2400" dirty="0" smtClean="0">
              <a:latin typeface="Arial" pitchFamily="34" charset="0"/>
              <a:ea typeface="Calibri"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Identify Resources</a:t>
            </a: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 needed</a:t>
            </a:r>
          </a:p>
          <a:p>
            <a:pPr marL="736600" lvl="1" indent="-395288" eaLnBrk="0" fontAlgn="base" hangingPunct="0">
              <a:spcBef>
                <a:spcPct val="0"/>
              </a:spcBef>
              <a:spcAft>
                <a:spcPct val="0"/>
              </a:spcAft>
              <a:buFont typeface="Arial" pitchFamily="34" charset="0"/>
              <a:buChar char="•"/>
            </a:pPr>
            <a:endParaRPr lang="en-US" sz="2400" baseline="0" dirty="0" smtClean="0">
              <a:latin typeface="Arial" pitchFamily="34" charset="0"/>
              <a:ea typeface="Calibri" pitchFamily="34" charset="0"/>
              <a:cs typeface="Arial" pitchFamily="34" charset="0"/>
            </a:endParaRPr>
          </a:p>
          <a:p>
            <a:pPr marL="736600" lvl="1" indent="-395288" eaLnBrk="0" fontAlgn="base" hangingPunct="0">
              <a:spcBef>
                <a:spcPct val="0"/>
              </a:spcBef>
              <a:spcAft>
                <a:spcPct val="0"/>
              </a:spcAft>
              <a:buFont typeface="Arial" pitchFamily="34" charset="0"/>
              <a:buChar char="•"/>
            </a:pP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Gather tools</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a:spLocks noChangeArrowheads="1"/>
          </p:cNvSpPr>
          <p:nvPr/>
        </p:nvSpPr>
        <p:spPr bwMode="auto">
          <a:xfrm>
            <a:off x="1447800" y="71735"/>
            <a:ext cx="66294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itchFamily="34" charset="0"/>
                <a:cs typeface="Arial" pitchFamily="34" charset="0"/>
              </a:rPr>
              <a:t>TLP Step 1, Receipt of Mission (Cont)</a:t>
            </a:r>
          </a:p>
        </p:txBody>
      </p:sp>
      <p:grpSp>
        <p:nvGrpSpPr>
          <p:cNvPr id="2" name="Group 16"/>
          <p:cNvGrpSpPr/>
          <p:nvPr/>
        </p:nvGrpSpPr>
        <p:grpSpPr>
          <a:xfrm>
            <a:off x="76200" y="1143000"/>
            <a:ext cx="9067800" cy="5715000"/>
            <a:chOff x="76200" y="1143000"/>
            <a:chExt cx="9067800" cy="5715000"/>
          </a:xfrm>
        </p:grpSpPr>
        <p:sp>
          <p:nvSpPr>
            <p:cNvPr id="10" name="Rectangle 9"/>
            <p:cNvSpPr/>
            <p:nvPr/>
          </p:nvSpPr>
          <p:spPr>
            <a:xfrm>
              <a:off x="76200" y="3352800"/>
              <a:ext cx="3429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7"/>
            <p:cNvGrpSpPr/>
            <p:nvPr/>
          </p:nvGrpSpPr>
          <p:grpSpPr>
            <a:xfrm>
              <a:off x="76200" y="1143000"/>
              <a:ext cx="9067800" cy="5715000"/>
              <a:chOff x="76200" y="1143000"/>
              <a:chExt cx="9067800" cy="5715000"/>
            </a:xfrm>
          </p:grpSpPr>
          <p:sp>
            <p:nvSpPr>
              <p:cNvPr id="6" name="TextBox 5"/>
              <p:cNvSpPr txBox="1"/>
              <p:nvPr/>
            </p:nvSpPr>
            <p:spPr>
              <a:xfrm>
                <a:off x="76200" y="2819400"/>
                <a:ext cx="6781800" cy="3970318"/>
              </a:xfrm>
              <a:prstGeom prst="rect">
                <a:avLst/>
              </a:prstGeom>
              <a:noFill/>
              <a:ln>
                <a:solidFill>
                  <a:schemeClr val="bg1"/>
                </a:solidFill>
              </a:ln>
            </p:spPr>
            <p:txBody>
              <a:bodyPr wrap="square" rtlCol="0">
                <a:spAutoFit/>
              </a:bodyPr>
              <a:lstStyle/>
              <a:p>
                <a:pPr algn="ctr"/>
                <a:r>
                  <a:rPr lang="en-US" sz="1200" b="1" dirty="0" smtClean="0">
                    <a:latin typeface="Arial" pitchFamily="34" charset="0"/>
                    <a:cs typeface="Arial" pitchFamily="34" charset="0"/>
                  </a:rPr>
                  <a:t>17 – 21 February 2015 </a:t>
                </a:r>
              </a:p>
              <a:p>
                <a:pPr algn="ctr"/>
                <a:r>
                  <a:rPr lang="en-US" sz="1200" b="1" dirty="0" smtClean="0">
                    <a:latin typeface="Arial" pitchFamily="34" charset="0"/>
                    <a:cs typeface="Arial" pitchFamily="34" charset="0"/>
                  </a:rPr>
                  <a:t>STX, Reconnaissance Troop, Training Objective</a:t>
                </a:r>
                <a:endParaRPr lang="en-US" sz="1200" b="1" u="sng" dirty="0" smtClean="0">
                  <a:latin typeface="Arial" pitchFamily="34" charset="0"/>
                  <a:cs typeface="Arial" pitchFamily="34" charset="0"/>
                </a:endParaRP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Task Focus (KCT)s:</a:t>
                </a:r>
              </a:p>
              <a:p>
                <a:r>
                  <a:rPr lang="en-US" sz="1200" dirty="0" smtClean="0">
                    <a:latin typeface="Arial" pitchFamily="34" charset="0"/>
                    <a:cs typeface="Arial" pitchFamily="34" charset="0"/>
                  </a:rPr>
                  <a:t>Conduct Route Reconnaissance (17-2-4000)</a:t>
                </a:r>
              </a:p>
              <a:p>
                <a:r>
                  <a:rPr lang="en-US" sz="1200" dirty="0" smtClean="0">
                    <a:latin typeface="Arial" pitchFamily="34" charset="0"/>
                    <a:cs typeface="Arial" pitchFamily="34" charset="0"/>
                  </a:rPr>
                  <a:t>Integrate Indirect Fire Support (07-2-3036)</a:t>
                </a:r>
              </a:p>
              <a:p>
                <a:endParaRPr lang="en-US" sz="1200" dirty="0" smtClean="0">
                  <a:latin typeface="Arial" pitchFamily="34" charset="0"/>
                  <a:cs typeface="Arial" pitchFamily="34" charset="0"/>
                </a:endParaRPr>
              </a:p>
              <a:p>
                <a:r>
                  <a:rPr lang="en-US" sz="1200" b="1" u="sng" dirty="0" smtClean="0">
                    <a:latin typeface="Arial" pitchFamily="34" charset="0"/>
                    <a:cs typeface="Arial" pitchFamily="34" charset="0"/>
                  </a:rPr>
                  <a:t>Conditions:</a:t>
                </a:r>
                <a:r>
                  <a:rPr lang="en-US" sz="1200" dirty="0" smtClean="0">
                    <a:latin typeface="Arial" pitchFamily="34" charset="0"/>
                    <a:cs typeface="Arial" pitchFamily="34" charset="0"/>
                  </a:rPr>
                  <a:t>  A ‘walk’ event, the troop demonstrates proficiency in tactics, techniques, procedures and SOP for route reconnaissance in a live environment.  The environment is continuous, in both day and night, and in various MOPP levels.</a:t>
                </a: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Standard:</a:t>
                </a:r>
                <a:r>
                  <a:rPr lang="en-US" sz="1200" dirty="0" smtClean="0">
                    <a:latin typeface="Arial" pitchFamily="34" charset="0"/>
                    <a:cs typeface="Arial" pitchFamily="34" charset="0"/>
                  </a:rPr>
                  <a:t> The company conducts operations IAW SOP, the order, and higher guidance. Achieve satisfactory performance (85% T&amp;EO go) on KCTs.</a:t>
                </a: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Evaluation:</a:t>
                </a:r>
                <a:r>
                  <a:rPr lang="en-US" sz="1200" dirty="0" smtClean="0">
                    <a:latin typeface="Arial" pitchFamily="34" charset="0"/>
                    <a:cs typeface="Arial" pitchFamily="34" charset="0"/>
                  </a:rPr>
                  <a:t> Company Internal (Commander or designate representative). </a:t>
                </a:r>
              </a:p>
              <a:p>
                <a:endParaRPr lang="en-US" sz="1200" dirty="0" smtClean="0">
                  <a:latin typeface="Arial" pitchFamily="34" charset="0"/>
                  <a:cs typeface="Arial" pitchFamily="34" charset="0"/>
                </a:endParaRPr>
              </a:p>
              <a:p>
                <a:r>
                  <a:rPr lang="en-US" sz="1200" i="1" u="sng" dirty="0" smtClean="0">
                    <a:latin typeface="Arial" pitchFamily="34" charset="0"/>
                    <a:cs typeface="Arial" pitchFamily="34" charset="0"/>
                  </a:rPr>
                  <a:t>Individual:</a:t>
                </a:r>
                <a:r>
                  <a:rPr lang="en-US" sz="1200" dirty="0" smtClean="0">
                    <a:latin typeface="Arial" pitchFamily="34" charset="0"/>
                    <a:cs typeface="Arial" pitchFamily="34" charset="0"/>
                  </a:rPr>
                  <a:t> Demonstrated ability to perform Warrior Tasks and Battle Drills as part of a team.</a:t>
                </a:r>
              </a:p>
              <a:p>
                <a:r>
                  <a:rPr lang="en-US" sz="1200" i="1" u="sng" dirty="0" smtClean="0">
                    <a:latin typeface="Arial" pitchFamily="34" charset="0"/>
                    <a:cs typeface="Arial" pitchFamily="34" charset="0"/>
                  </a:rPr>
                  <a:t>Collective:</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Achieve 85% ‘go’ on the KCT Training and Evaluation Outline (T&amp;EO) performance standards.</a:t>
                </a:r>
              </a:p>
              <a:p>
                <a:r>
                  <a:rPr lang="en-US" sz="1200" i="1" u="sng" dirty="0" smtClean="0">
                    <a:latin typeface="Arial" pitchFamily="34" charset="0"/>
                    <a:cs typeface="Arial" pitchFamily="34" charset="0"/>
                  </a:rPr>
                  <a:t>Leader:</a:t>
                </a:r>
                <a:r>
                  <a:rPr lang="en-US" sz="1200" dirty="0" smtClean="0">
                    <a:latin typeface="Arial" pitchFamily="34" charset="0"/>
                    <a:cs typeface="Arial" pitchFamily="34" charset="0"/>
                  </a:rPr>
                  <a:t> Demonstrated ability to make sound tactical decisions enabling unit battlefield success.	</a:t>
                </a:r>
                <a:endParaRPr lang="en-US" sz="1200" i="1" dirty="0" smtClean="0">
                  <a:latin typeface="Arial" pitchFamily="34" charset="0"/>
                  <a:cs typeface="Arial" pitchFamily="34" charset="0"/>
                </a:endParaRPr>
              </a:p>
            </p:txBody>
          </p:sp>
          <p:sp>
            <p:nvSpPr>
              <p:cNvPr id="9" name="TextBox 8"/>
              <p:cNvSpPr txBox="1"/>
              <p:nvPr/>
            </p:nvSpPr>
            <p:spPr>
              <a:xfrm>
                <a:off x="990600" y="1143000"/>
                <a:ext cx="2667000" cy="1631216"/>
              </a:xfrm>
              <a:prstGeom prst="rect">
                <a:avLst/>
              </a:prstGeom>
              <a:solidFill>
                <a:schemeClr val="accent5">
                  <a:lumMod val="20000"/>
                  <a:lumOff val="80000"/>
                </a:schemeClr>
              </a:solidFill>
              <a:ln>
                <a:solidFill>
                  <a:schemeClr val="tx1"/>
                </a:solidFill>
              </a:ln>
            </p:spPr>
            <p:txBody>
              <a:bodyPr wrap="square" rtlCol="0">
                <a:spAutoFit/>
              </a:bodyPr>
              <a:lstStyle/>
              <a:p>
                <a:r>
                  <a:rPr lang="en-US" sz="2000" dirty="0" smtClean="0">
                    <a:latin typeface="Arial" pitchFamily="34" charset="0"/>
                    <a:cs typeface="Arial" pitchFamily="34" charset="0"/>
                  </a:rPr>
                  <a:t>From the initial event training objective (from UTP) – confirm the key collective task(s) to train.</a:t>
                </a:r>
                <a:endParaRPr lang="en-US" sz="2000" dirty="0">
                  <a:latin typeface="Arial" pitchFamily="34" charset="0"/>
                  <a:cs typeface="Arial" pitchFamily="34" charset="0"/>
                </a:endParaRPr>
              </a:p>
            </p:txBody>
          </p:sp>
          <p:cxnSp>
            <p:nvCxnSpPr>
              <p:cNvPr id="8" name="Straight Arrow Connector 7"/>
              <p:cNvCxnSpPr/>
              <p:nvPr/>
            </p:nvCxnSpPr>
            <p:spPr>
              <a:xfrm flipH="1">
                <a:off x="3581400" y="1752600"/>
                <a:ext cx="2590800" cy="20574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018290" y="6581001"/>
                <a:ext cx="2125710" cy="276999"/>
              </a:xfrm>
              <a:prstGeom prst="rect">
                <a:avLst/>
              </a:prstGeom>
            </p:spPr>
            <p:txBody>
              <a:bodyPr wrap="none">
                <a:spAutoFit/>
              </a:bodyPr>
              <a:lstStyle/>
              <a:p>
                <a:pPr lvl="0"/>
                <a:r>
                  <a:rPr lang="en-US" sz="1200" i="1" dirty="0" smtClean="0">
                    <a:solidFill>
                      <a:prstClr val="black"/>
                    </a:solidFill>
                    <a:latin typeface="Arial" pitchFamily="34" charset="0"/>
                    <a:cs typeface="Arial" pitchFamily="34" charset="0"/>
                  </a:rPr>
                  <a:t>Example Training Objectives</a:t>
                </a:r>
              </a:p>
            </p:txBody>
          </p:sp>
        </p:grpSp>
      </p:grpSp>
      <p:sp>
        <p:nvSpPr>
          <p:cNvPr id="13" name="Rectangle 1"/>
          <p:cNvSpPr>
            <a:spLocks noChangeArrowheads="1"/>
          </p:cNvSpPr>
          <p:nvPr/>
        </p:nvSpPr>
        <p:spPr bwMode="auto">
          <a:xfrm>
            <a:off x="5257800" y="889843"/>
            <a:ext cx="3733800" cy="2400657"/>
          </a:xfrm>
          <a:prstGeom prst="rect">
            <a:avLst/>
          </a:prstGeom>
          <a:solidFill>
            <a:schemeClr val="accent5">
              <a:lumMod val="20000"/>
              <a:lumOff val="80000"/>
            </a:schemeClr>
          </a:solidFill>
          <a:ln w="9525">
            <a:noFill/>
            <a:miter lim="800000"/>
            <a:headEnd/>
            <a:tailEnd/>
          </a:ln>
          <a:effectLst/>
          <a:scene3d>
            <a:camera prst="perspectiveContrastingLeftFacing"/>
            <a:lightRig rig="threePt" dir="t"/>
          </a:scene3d>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smtClean="0">
                <a:latin typeface="Arial" pitchFamily="34" charset="0"/>
                <a:ea typeface="Calibri" pitchFamily="34" charset="0"/>
                <a:cs typeface="Arial" pitchFamily="34" charset="0"/>
              </a:rPr>
              <a:t>The </a:t>
            </a:r>
            <a:r>
              <a:rPr lang="en-US" b="1" u="sng" dirty="0" smtClean="0">
                <a:latin typeface="Arial" pitchFamily="34" charset="0"/>
                <a:ea typeface="Calibri" pitchFamily="34" charset="0"/>
                <a:cs typeface="Arial" pitchFamily="34" charset="0"/>
              </a:rPr>
              <a:t>actions</a:t>
            </a:r>
            <a:r>
              <a:rPr lang="en-US" b="1" dirty="0" smtClean="0">
                <a:latin typeface="Arial" pitchFamily="34" charset="0"/>
                <a:ea typeface="Calibri" pitchFamily="34" charset="0"/>
                <a:cs typeface="Arial" pitchFamily="34" charset="0"/>
              </a:rPr>
              <a:t> that must be completed during step 1 are: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Confirm the Key Collective Tasks to train (KCT)s</a:t>
            </a: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1" eaLnBrk="0" fontAlgn="base" hangingPunct="0">
              <a:spcBef>
                <a:spcPct val="0"/>
              </a:spcBef>
              <a:spcAft>
                <a:spcPct val="0"/>
              </a:spcAft>
              <a:buFont typeface="Arial" pitchFamily="34" charset="0"/>
              <a:buChar char="•"/>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Parallel planning 1/3, 2/3 rule</a:t>
            </a:r>
          </a:p>
          <a:p>
            <a:pPr lvl="1" eaLnBrk="0" fontAlgn="base" hangingPunct="0">
              <a:spcBef>
                <a:spcPct val="0"/>
              </a:spcBef>
              <a:spcAft>
                <a:spcPct val="0"/>
              </a:spcAft>
              <a:buFont typeface="Arial" pitchFamily="34" charset="0"/>
              <a:buChar char="•"/>
            </a:pPr>
            <a:r>
              <a:rPr lang="en-US" sz="1600" dirty="0" smtClean="0">
                <a:latin typeface="Arial" pitchFamily="34" charset="0"/>
                <a:ea typeface="Calibri" pitchFamily="34" charset="0"/>
                <a:cs typeface="Arial" pitchFamily="34" charset="0"/>
              </a:rPr>
              <a:t> Identify Resources needed</a:t>
            </a:r>
          </a:p>
          <a:p>
            <a:pPr lvl="1" eaLnBrk="0" fontAlgn="base" hangingPunct="0">
              <a:spcBef>
                <a:spcPct val="0"/>
              </a:spcBef>
              <a:spcAft>
                <a:spcPct val="0"/>
              </a:spcAft>
              <a:buFont typeface="Arial" pitchFamily="34" charset="0"/>
              <a:buChar char="•"/>
            </a:pPr>
            <a:r>
              <a:rPr lang="en-US" sz="1600" dirty="0" smtClean="0">
                <a:latin typeface="Arial" pitchFamily="34" charset="0"/>
                <a:ea typeface="Calibri" pitchFamily="34" charset="0"/>
                <a:cs typeface="Arial" pitchFamily="34" charset="0"/>
              </a:rPr>
              <a:t> Gather tools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6832" y="3653135"/>
            <a:ext cx="2971800" cy="461665"/>
          </a:xfrm>
          <a:prstGeom prst="rect">
            <a:avLst/>
          </a:prstGeom>
        </p:spPr>
        <p:txBody>
          <a:bodyPr wrap="square">
            <a:spAutoFit/>
          </a:bodyPr>
          <a:lstStyle/>
          <a:p>
            <a:pPr lvl="0"/>
            <a:r>
              <a:rPr lang="en-US" sz="2400" b="1" dirty="0" smtClean="0">
                <a:latin typeface="Arial" pitchFamily="34" charset="0"/>
                <a:cs typeface="Arial" pitchFamily="34" charset="0"/>
              </a:rPr>
              <a:t>Identify Resources</a:t>
            </a:r>
          </a:p>
        </p:txBody>
      </p:sp>
      <p:sp>
        <p:nvSpPr>
          <p:cNvPr id="18" name="Rectangle 17"/>
          <p:cNvSpPr/>
          <p:nvPr/>
        </p:nvSpPr>
        <p:spPr>
          <a:xfrm>
            <a:off x="4762500" y="4343400"/>
            <a:ext cx="4191000" cy="1200329"/>
          </a:xfrm>
          <a:prstGeom prst="rect">
            <a:avLst/>
          </a:prstGeom>
        </p:spPr>
        <p:txBody>
          <a:bodyPr wrap="square">
            <a:spAutoFit/>
          </a:bodyPr>
          <a:lstStyle/>
          <a:p>
            <a:r>
              <a:rPr lang="en-US" sz="2400" dirty="0" smtClean="0">
                <a:latin typeface="Arial" pitchFamily="34" charset="0"/>
                <a:cs typeface="Arial" pitchFamily="34" charset="0"/>
              </a:rPr>
              <a:t>i.e. SOPs, manuals, online resources, CIED resources, etc.</a:t>
            </a:r>
            <a:endParaRPr lang="en-US" sz="2400" dirty="0">
              <a:latin typeface="Arial" pitchFamily="34" charset="0"/>
              <a:cs typeface="Arial" pitchFamily="34" charset="0"/>
            </a:endParaRPr>
          </a:p>
        </p:txBody>
      </p:sp>
      <p:sp>
        <p:nvSpPr>
          <p:cNvPr id="19" name="Rectangle 18"/>
          <p:cNvSpPr/>
          <p:nvPr/>
        </p:nvSpPr>
        <p:spPr>
          <a:xfrm>
            <a:off x="152400" y="914400"/>
            <a:ext cx="4114800" cy="2677656"/>
          </a:xfrm>
          <a:prstGeom prst="rect">
            <a:avLst/>
          </a:prstGeom>
          <a:ln>
            <a:noFill/>
          </a:ln>
        </p:spPr>
        <p:txBody>
          <a:bodyPr wrap="square">
            <a:spAutoFit/>
          </a:bodyPr>
          <a:lstStyle/>
          <a:p>
            <a:pPr>
              <a:buFont typeface="Arial" pitchFamily="34" charset="0"/>
              <a:buChar char="•"/>
            </a:pPr>
            <a:r>
              <a:rPr lang="en-US" sz="2400" dirty="0" smtClean="0">
                <a:latin typeface="Arial" pitchFamily="34" charset="0"/>
                <a:cs typeface="Arial" pitchFamily="34" charset="0"/>
              </a:rPr>
              <a:t> Use no more 1/3 of the time for planning and issuing  subordinate WARNO</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Allocate 2/3 of the time for subordinates to plan their own training</a:t>
            </a:r>
            <a:endParaRPr lang="en-US" sz="2400" dirty="0">
              <a:latin typeface="Arial" pitchFamily="34" charset="0"/>
              <a:cs typeface="Arial" pitchFamily="34" charset="0"/>
            </a:endParaRPr>
          </a:p>
        </p:txBody>
      </p:sp>
      <p:sp>
        <p:nvSpPr>
          <p:cNvPr id="24" name="Rectangle 23"/>
          <p:cNvSpPr/>
          <p:nvPr/>
        </p:nvSpPr>
        <p:spPr>
          <a:xfrm>
            <a:off x="609600" y="609600"/>
            <a:ext cx="2746265" cy="461665"/>
          </a:xfrm>
          <a:prstGeom prst="rect">
            <a:avLst/>
          </a:prstGeom>
          <a:ln>
            <a:noFill/>
          </a:ln>
        </p:spPr>
        <p:txBody>
          <a:bodyPr wrap="none">
            <a:spAutoFit/>
          </a:bodyPr>
          <a:lstStyle/>
          <a:p>
            <a:pPr lvl="0"/>
            <a:r>
              <a:rPr lang="en-US" sz="2400" b="1" dirty="0" smtClean="0">
                <a:solidFill>
                  <a:prstClr val="black"/>
                </a:solidFill>
                <a:latin typeface="Arial" pitchFamily="34" charset="0"/>
                <a:cs typeface="Arial" pitchFamily="34" charset="0"/>
              </a:rPr>
              <a:t>Parallel Planning </a:t>
            </a:r>
          </a:p>
        </p:txBody>
      </p:sp>
      <p:cxnSp>
        <p:nvCxnSpPr>
          <p:cNvPr id="28" name="Straight Connector 27"/>
          <p:cNvCxnSpPr/>
          <p:nvPr/>
        </p:nvCxnSpPr>
        <p:spPr>
          <a:xfrm>
            <a:off x="4495800" y="1143000"/>
            <a:ext cx="0" cy="5715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581400"/>
            <a:ext cx="449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847" y="3717191"/>
            <a:ext cx="4267200" cy="3293209"/>
          </a:xfrm>
          <a:prstGeom prst="rect">
            <a:avLst/>
          </a:prstGeom>
          <a:noFill/>
          <a:ln>
            <a:noFill/>
          </a:ln>
        </p:spPr>
        <p:txBody>
          <a:bodyPr wrap="square" rtlCol="0">
            <a:spAutoFit/>
          </a:bodyPr>
          <a:lstStyle/>
          <a:p>
            <a:pPr>
              <a:buFont typeface="Wingdings" pitchFamily="2" charset="2"/>
              <a:buChar char="ü"/>
            </a:pPr>
            <a:endParaRPr lang="en-US" sz="2400" b="1" dirty="0" smtClean="0">
              <a:latin typeface="Arial" pitchFamily="34" charset="0"/>
              <a:cs typeface="Arial" pitchFamily="34" charset="0"/>
            </a:endParaRPr>
          </a:p>
          <a:p>
            <a:pPr marL="344488" indent="-225425">
              <a:buFont typeface="Arial" pitchFamily="34" charset="0"/>
              <a:buChar char="•"/>
            </a:pPr>
            <a:r>
              <a:rPr lang="en-US" sz="2000" dirty="0" smtClean="0">
                <a:latin typeface="Arial" pitchFamily="34" charset="0"/>
                <a:cs typeface="Arial" pitchFamily="34" charset="0"/>
              </a:rPr>
              <a:t>Facilities</a:t>
            </a:r>
          </a:p>
          <a:p>
            <a:pPr marL="344488" indent="-225425">
              <a:buFont typeface="Arial" pitchFamily="34" charset="0"/>
              <a:buChar char="•"/>
            </a:pPr>
            <a:r>
              <a:rPr lang="en-US" sz="2000" dirty="0" smtClean="0">
                <a:latin typeface="Arial" pitchFamily="34" charset="0"/>
                <a:cs typeface="Arial" pitchFamily="34" charset="0"/>
              </a:rPr>
              <a:t>Vehicles</a:t>
            </a:r>
          </a:p>
          <a:p>
            <a:pPr marL="344488" indent="-225425">
              <a:buFont typeface="Arial" pitchFamily="34" charset="0"/>
              <a:buChar char="•"/>
            </a:pPr>
            <a:r>
              <a:rPr lang="en-US" sz="2000" dirty="0" smtClean="0">
                <a:latin typeface="Arial" pitchFamily="34" charset="0"/>
                <a:cs typeface="Arial" pitchFamily="34" charset="0"/>
              </a:rPr>
              <a:t>Weapons</a:t>
            </a:r>
          </a:p>
          <a:p>
            <a:pPr marL="344488" indent="-225425">
              <a:buFont typeface="Arial" pitchFamily="34" charset="0"/>
              <a:buChar char="•"/>
            </a:pPr>
            <a:r>
              <a:rPr lang="en-US" sz="2000" dirty="0" smtClean="0">
                <a:latin typeface="Arial" pitchFamily="34" charset="0"/>
                <a:cs typeface="Arial" pitchFamily="34" charset="0"/>
              </a:rPr>
              <a:t>TADSS</a:t>
            </a:r>
          </a:p>
          <a:p>
            <a:pPr marL="344488" indent="-225425">
              <a:buFont typeface="Arial" pitchFamily="34" charset="0"/>
              <a:buChar char="•"/>
            </a:pPr>
            <a:r>
              <a:rPr lang="en-US" sz="2000" dirty="0" smtClean="0">
                <a:latin typeface="Arial" pitchFamily="34" charset="0"/>
                <a:cs typeface="Arial" pitchFamily="34" charset="0"/>
              </a:rPr>
              <a:t>Ammunition types/quantities</a:t>
            </a:r>
          </a:p>
          <a:p>
            <a:pPr marL="344488" indent="-225425">
              <a:buFont typeface="Arial" pitchFamily="34" charset="0"/>
              <a:buChar char="•"/>
            </a:pPr>
            <a:r>
              <a:rPr lang="en-US" sz="2000" dirty="0" smtClean="0">
                <a:latin typeface="Arial" pitchFamily="34" charset="0"/>
                <a:cs typeface="Arial" pitchFamily="34" charset="0"/>
              </a:rPr>
              <a:t> Projected fuel consumption</a:t>
            </a:r>
          </a:p>
          <a:p>
            <a:pPr marL="344488" indent="-225425">
              <a:buFont typeface="Arial" pitchFamily="34" charset="0"/>
              <a:buChar char="•"/>
            </a:pPr>
            <a:r>
              <a:rPr lang="en-US" sz="2000" dirty="0" smtClean="0">
                <a:latin typeface="Arial" pitchFamily="34" charset="0"/>
                <a:cs typeface="Arial" pitchFamily="34" charset="0"/>
              </a:rPr>
              <a:t> Observer controller</a:t>
            </a:r>
          </a:p>
          <a:p>
            <a:pPr marL="344488" indent="-225425">
              <a:buFont typeface="Arial" pitchFamily="34" charset="0"/>
              <a:buChar char="•"/>
            </a:pPr>
            <a:r>
              <a:rPr lang="en-US" sz="2000" dirty="0" smtClean="0">
                <a:latin typeface="Arial" pitchFamily="34" charset="0"/>
                <a:cs typeface="Arial" pitchFamily="34" charset="0"/>
              </a:rPr>
              <a:t> OPFOR</a:t>
            </a:r>
          </a:p>
          <a:p>
            <a:pPr>
              <a:buFont typeface="Wingdings" pitchFamily="2" charset="2"/>
              <a:buChar char="ü"/>
            </a:pPr>
            <a:endParaRPr lang="en-US" sz="2400" dirty="0">
              <a:latin typeface="Arial" pitchFamily="34" charset="0"/>
              <a:cs typeface="Arial" pitchFamily="34" charset="0"/>
            </a:endParaRPr>
          </a:p>
        </p:txBody>
      </p:sp>
      <p:sp>
        <p:nvSpPr>
          <p:cNvPr id="33" name="Rectangle 32"/>
          <p:cNvSpPr/>
          <p:nvPr/>
        </p:nvSpPr>
        <p:spPr>
          <a:xfrm>
            <a:off x="4724400" y="3717191"/>
            <a:ext cx="4148893" cy="461665"/>
          </a:xfrm>
          <a:prstGeom prst="rect">
            <a:avLst/>
          </a:prstGeom>
        </p:spPr>
        <p:txBody>
          <a:bodyPr wrap="none">
            <a:spAutoFit/>
          </a:bodyPr>
          <a:lstStyle/>
          <a:p>
            <a:r>
              <a:rPr lang="en-US" sz="2400" b="1" dirty="0" smtClean="0">
                <a:latin typeface="Arial" pitchFamily="34" charset="0"/>
                <a:cs typeface="Arial" pitchFamily="34" charset="0"/>
              </a:rPr>
              <a:t>Gathered  the tools needed</a:t>
            </a:r>
          </a:p>
        </p:txBody>
      </p:sp>
      <p:sp>
        <p:nvSpPr>
          <p:cNvPr id="35" name="TextBox 2"/>
          <p:cNvSpPr txBox="1">
            <a:spLocks noChangeArrowheads="1"/>
          </p:cNvSpPr>
          <p:nvPr/>
        </p:nvSpPr>
        <p:spPr bwMode="auto">
          <a:xfrm>
            <a:off x="1447800" y="71735"/>
            <a:ext cx="6629400" cy="523220"/>
          </a:xfrm>
          <a:prstGeom prst="rect">
            <a:avLst/>
          </a:prstGeom>
          <a:solidFill>
            <a:schemeClr val="bg1"/>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itchFamily="34" charset="0"/>
                <a:cs typeface="Arial" pitchFamily="34" charset="0"/>
              </a:rPr>
              <a:t>TLP Step 1, Receipt of Mission (Cont)</a:t>
            </a:r>
          </a:p>
        </p:txBody>
      </p:sp>
      <p:sp>
        <p:nvSpPr>
          <p:cNvPr id="14" name="Rectangle 1"/>
          <p:cNvSpPr>
            <a:spLocks noChangeArrowheads="1"/>
          </p:cNvSpPr>
          <p:nvPr/>
        </p:nvSpPr>
        <p:spPr bwMode="auto">
          <a:xfrm>
            <a:off x="4724400" y="838200"/>
            <a:ext cx="4419600" cy="1723549"/>
          </a:xfrm>
          <a:prstGeom prst="rect">
            <a:avLst/>
          </a:prstGeom>
          <a:solidFill>
            <a:schemeClr val="accent5">
              <a:lumMod val="20000"/>
              <a:lumOff val="80000"/>
            </a:schemeClr>
          </a:solidFill>
          <a:ln w="9525">
            <a:solidFill>
              <a:schemeClr val="tx1"/>
            </a:solidFill>
            <a:miter lim="800000"/>
            <a:headEnd/>
            <a:tailEnd/>
          </a:ln>
          <a:effectLst/>
          <a:scene3d>
            <a:camera prst="perspectiveContrastingLeftFacing"/>
            <a:lightRig rig="threePt" dir="t"/>
          </a:scene3d>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smtClean="0">
                <a:latin typeface="Arial" pitchFamily="34" charset="0"/>
                <a:ea typeface="Calibri" pitchFamily="34" charset="0"/>
                <a:cs typeface="Arial" pitchFamily="34" charset="0"/>
              </a:rPr>
              <a:t>The </a:t>
            </a:r>
            <a:r>
              <a:rPr lang="en-US" b="1" u="sng" dirty="0" smtClean="0">
                <a:latin typeface="Arial" pitchFamily="34" charset="0"/>
                <a:ea typeface="Calibri" pitchFamily="34" charset="0"/>
                <a:cs typeface="Arial" pitchFamily="34" charset="0"/>
              </a:rPr>
              <a:t>actions</a:t>
            </a:r>
            <a:r>
              <a:rPr lang="en-US" b="1" dirty="0" smtClean="0">
                <a:latin typeface="Arial" pitchFamily="34" charset="0"/>
                <a:ea typeface="Calibri" pitchFamily="34" charset="0"/>
                <a:cs typeface="Arial" pitchFamily="34" charset="0"/>
              </a:rPr>
              <a:t> to be completed in step 1: </a:t>
            </a:r>
          </a:p>
          <a:p>
            <a:pPr lvl="1" eaLnBrk="0" fontAlgn="base" hangingPunct="0">
              <a:spcBef>
                <a:spcPct val="0"/>
              </a:spcBef>
              <a:spcAft>
                <a:spcPct val="0"/>
              </a:spcAft>
              <a:buFont typeface="Arial" pitchFamily="34" charset="0"/>
              <a:buChar char="•"/>
            </a:pPr>
            <a:r>
              <a:rPr kumimoji="0" lang="en-US" b="1"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 </a:t>
            </a:r>
            <a:r>
              <a:rPr kumimoji="0" lang="en-US" sz="1600"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rPr>
              <a:t>Confirm the Key Collective Tasks to train (KCT)s</a:t>
            </a:r>
            <a:endParaRPr kumimoji="0" lang="en-US"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Arial" pitchFamily="34" charset="0"/>
            </a:endParaRPr>
          </a:p>
          <a:p>
            <a:pPr lvl="1" eaLnBrk="0" fontAlgn="base" hangingPunct="0">
              <a:spcBef>
                <a:spcPct val="0"/>
              </a:spcBef>
              <a:spcAft>
                <a:spcPct val="0"/>
              </a:spcAft>
              <a:buFont typeface="Arial" pitchFamily="34" charset="0"/>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b="1" dirty="0" smtClean="0">
                <a:latin typeface="Arial" pitchFamily="34" charset="0"/>
                <a:ea typeface="Calibri" pitchFamily="34" charset="0"/>
                <a:cs typeface="Arial" pitchFamily="34" charset="0"/>
              </a:rPr>
              <a:t>Parallel planning 1/3, 2/3 rule</a:t>
            </a:r>
          </a:p>
          <a:p>
            <a:pPr lvl="1" eaLnBrk="0" fontAlgn="base" hangingPunct="0">
              <a:spcBef>
                <a:spcPct val="0"/>
              </a:spcBef>
              <a:spcAft>
                <a:spcPct val="0"/>
              </a:spcAft>
              <a:buFont typeface="Arial" pitchFamily="34" charset="0"/>
              <a:buChar char="•"/>
            </a:pPr>
            <a:r>
              <a:rPr lang="en-US" b="1" dirty="0" smtClean="0">
                <a:latin typeface="Arial" pitchFamily="34" charset="0"/>
                <a:ea typeface="Calibri" pitchFamily="34" charset="0"/>
                <a:cs typeface="Arial" pitchFamily="34" charset="0"/>
              </a:rPr>
              <a:t> Identify Resources needed</a:t>
            </a:r>
          </a:p>
          <a:p>
            <a:pPr lvl="1" eaLnBrk="0" fontAlgn="base" hangingPunct="0">
              <a:spcBef>
                <a:spcPct val="0"/>
              </a:spcBef>
              <a:spcAft>
                <a:spcPct val="0"/>
              </a:spcAft>
              <a:buFont typeface="Arial" pitchFamily="34" charset="0"/>
              <a:buChar char="•"/>
            </a:pPr>
            <a:r>
              <a:rPr lang="en-US" b="1" dirty="0" smtClean="0">
                <a:latin typeface="Arial" pitchFamily="34" charset="0"/>
                <a:ea typeface="Calibri" pitchFamily="34" charset="0"/>
                <a:cs typeface="Arial" pitchFamily="34" charset="0"/>
              </a:rPr>
              <a:t> Gather tools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a:xfrm flipH="1" flipV="1">
            <a:off x="3200400" y="914400"/>
            <a:ext cx="2590800" cy="609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562600" y="2133600"/>
            <a:ext cx="228600" cy="151953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191000" y="1836360"/>
            <a:ext cx="1600200" cy="204760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P spid="12" grpId="0"/>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c723011d-115e-4a46-8158-a207be1dccbf">Slide Deck</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136D5-1568-4BE8-977F-38EDB8874086}">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c723011d-115e-4a46-8158-a207be1dccbf"/>
    <ds:schemaRef ds:uri="http://purl.org/dc/dcmitype/"/>
    <ds:schemaRef ds:uri="http://purl.org/dc/elements/1.1/"/>
  </ds:schemaRefs>
</ds:datastoreItem>
</file>

<file path=customXml/itemProps2.xml><?xml version="1.0" encoding="utf-8"?>
<ds:datastoreItem xmlns:ds="http://schemas.openxmlformats.org/officeDocument/2006/customXml" ds:itemID="{72F707C9-7181-4398-977C-AB376C046A67}">
  <ds:schemaRefs>
    <ds:schemaRef ds:uri="http://schemas.microsoft.com/sharepoint/v3/contenttype/forms"/>
  </ds:schemaRefs>
</ds:datastoreItem>
</file>

<file path=customXml/itemProps3.xml><?xml version="1.0" encoding="utf-8"?>
<ds:datastoreItem xmlns:ds="http://schemas.openxmlformats.org/officeDocument/2006/customXml" ds:itemID="{7DBBDAFB-F9CA-4A0F-B9F3-3CABB5EC8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5249</TotalTime>
  <Words>11612</Words>
  <Application>Microsoft Office PowerPoint</Application>
  <PresentationFormat>On-screen Show (4:3)</PresentationFormat>
  <Paragraphs>1281</Paragraphs>
  <Slides>47</Slides>
  <Notes>43</Notes>
  <HiddenSlides>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Courier New</vt:lpstr>
      <vt:lpstr>Times New Roman</vt:lpstr>
      <vt:lpstr>Wingdings</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T-Week Chronology</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Lesson</dc:title>
  <dc:creator>Nick</dc:creator>
  <cp:lastModifiedBy>Turner, Richard D CTR US USA</cp:lastModifiedBy>
  <cp:revision>425</cp:revision>
  <dcterms:created xsi:type="dcterms:W3CDTF">2012-12-08T19:15:16Z</dcterms:created>
  <dcterms:modified xsi:type="dcterms:W3CDTF">2015-07-28T19:52:01Z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