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5"/>
    <p:sldMasterId id="2147483648" r:id="rId6"/>
    <p:sldMasterId id="2147483672" r:id="rId7"/>
    <p:sldMasterId id="2147483687" r:id="rId8"/>
  </p:sldMasterIdLst>
  <p:notesMasterIdLst>
    <p:notesMasterId r:id="rId18"/>
  </p:notesMasterIdLst>
  <p:handoutMasterIdLst>
    <p:handoutMasterId r:id="rId19"/>
  </p:handoutMasterIdLst>
  <p:sldIdLst>
    <p:sldId id="1450" r:id="rId9"/>
    <p:sldId id="1449" r:id="rId10"/>
    <p:sldId id="1263" r:id="rId11"/>
    <p:sldId id="1447" r:id="rId12"/>
    <p:sldId id="1458" r:id="rId13"/>
    <p:sldId id="1430" r:id="rId14"/>
    <p:sldId id="1431" r:id="rId15"/>
    <p:sldId id="1448" r:id="rId16"/>
    <p:sldId id="143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99CCFF"/>
    <a:srgbClr val="0000FF"/>
    <a:srgbClr val="FC5252"/>
    <a:srgbClr val="7BB9FD"/>
    <a:srgbClr val="67AEFD"/>
    <a:srgbClr val="7FE5E5"/>
    <a:srgbClr val="65D7FF"/>
    <a:srgbClr val="79DCFF"/>
    <a:srgbClr val="85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3" autoAdjust="0"/>
    <p:restoredTop sz="95501" autoAdjust="0"/>
  </p:normalViewPr>
  <p:slideViewPr>
    <p:cSldViewPr snapToGrid="0">
      <p:cViewPr varScale="1">
        <p:scale>
          <a:sx n="85" d="100"/>
          <a:sy n="85" d="100"/>
        </p:scale>
        <p:origin x="1286" y="62"/>
      </p:cViewPr>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p:scale>
          <a:sx n="90" d="100"/>
          <a:sy n="90" d="100"/>
        </p:scale>
        <p:origin x="-3018" y="-7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C85BE0FD-A13B-479E-9EE5-E890B70D71FC}" type="datetimeFigureOut">
              <a:rPr lang="en-US" smtClean="0"/>
              <a:pPr/>
              <a:t>8/19/2015</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54617914-DBB7-4611-898B-8E70B8E5AA10}" type="slidenum">
              <a:rPr lang="en-US" smtClean="0"/>
              <a:pPr/>
              <a:t>‹#›</a:t>
            </a:fld>
            <a:endParaRPr lang="en-US" dirty="0"/>
          </a:p>
        </p:txBody>
      </p:sp>
    </p:spTree>
    <p:extLst>
      <p:ext uri="{BB962C8B-B14F-4D97-AF65-F5344CB8AC3E}">
        <p14:creationId xmlns:p14="http://schemas.microsoft.com/office/powerpoint/2010/main" val="302239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7" tIns="46589" rIns="93177" bIns="46589" rtlCol="0"/>
          <a:lstStyle>
            <a:lvl1pPr algn="r">
              <a:defRPr sz="1200"/>
            </a:lvl1pPr>
          </a:lstStyle>
          <a:p>
            <a:fld id="{AF697A53-B3A7-4775-9FF9-5BA2AA2BEB63}" type="datetimeFigureOut">
              <a:rPr lang="en-US" smtClean="0"/>
              <a:pPr/>
              <a:t>8/19/2015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77" tIns="46589" rIns="93177" bIns="46589" rtlCol="0" anchor="b"/>
          <a:lstStyle>
            <a:lvl1pPr algn="r">
              <a:defRPr sz="1200"/>
            </a:lvl1pPr>
          </a:lstStyle>
          <a:p>
            <a:fld id="{A229E39F-DE37-4F55-BF8A-BCF5BFF8338C}" type="slidenum">
              <a:rPr lang="en-US" smtClean="0"/>
              <a:pPr/>
              <a:t>‹#›</a:t>
            </a:fld>
            <a:endParaRPr lang="en-US" dirty="0"/>
          </a:p>
        </p:txBody>
      </p:sp>
    </p:spTree>
    <p:extLst>
      <p:ext uri="{BB962C8B-B14F-4D97-AF65-F5344CB8AC3E}">
        <p14:creationId xmlns:p14="http://schemas.microsoft.com/office/powerpoint/2010/main" val="7404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STRKYER</a:t>
            </a:r>
            <a:r>
              <a:rPr lang="en-US" baseline="0" dirty="0" smtClean="0"/>
              <a:t> CREWMAN:</a:t>
            </a:r>
          </a:p>
          <a:p>
            <a:pPr algn="l">
              <a:buFont typeface="Arial" pitchFamily="34" charset="0"/>
              <a:buChar char="•"/>
            </a:pPr>
            <a:r>
              <a:rPr lang="en-US" sz="1200" dirty="0" smtClean="0">
                <a:latin typeface="Arial" pitchFamily="34" charset="0"/>
                <a:cs typeface="Arial" pitchFamily="34" charset="0"/>
              </a:rPr>
              <a:t>  Complete Task Analysis performed for new course development.</a:t>
            </a:r>
          </a:p>
          <a:p>
            <a:pPr algn="l">
              <a:lnSpc>
                <a:spcPct val="150000"/>
              </a:lnSpc>
              <a:buFont typeface="Arial" pitchFamily="34" charset="0"/>
              <a:buChar char="•"/>
            </a:pPr>
            <a:r>
              <a:rPr lang="en-US" sz="1200" dirty="0" smtClean="0">
                <a:latin typeface="Arial" pitchFamily="34" charset="0"/>
                <a:cs typeface="Arial" pitchFamily="34" charset="0"/>
              </a:rPr>
              <a:t>  New LPs developed for :</a:t>
            </a:r>
          </a:p>
          <a:p>
            <a:pPr algn="l"/>
            <a:r>
              <a:rPr lang="en-US" sz="1200" dirty="0" smtClean="0">
                <a:latin typeface="Arial" pitchFamily="34" charset="0"/>
                <a:cs typeface="Arial" pitchFamily="34" charset="0"/>
              </a:rPr>
              <a:t>        Stryker  SBCT Organization</a:t>
            </a:r>
          </a:p>
          <a:p>
            <a:pPr algn="l"/>
            <a:r>
              <a:rPr lang="en-US" sz="1200" dirty="0" smtClean="0">
                <a:latin typeface="Arial" pitchFamily="34" charset="0"/>
                <a:cs typeface="Arial" pitchFamily="34" charset="0"/>
              </a:rPr>
              <a:t>        Stryker  Characteristics &amp; Capabilities</a:t>
            </a:r>
          </a:p>
          <a:p>
            <a:pPr algn="l"/>
            <a:r>
              <a:rPr lang="en-US" sz="1200" dirty="0" smtClean="0">
                <a:latin typeface="Arial" pitchFamily="34" charset="0"/>
                <a:cs typeface="Arial" pitchFamily="34" charset="0"/>
              </a:rPr>
              <a:t>        Vehicular Movement Signaling Techniques</a:t>
            </a:r>
          </a:p>
          <a:p>
            <a:pPr algn="l"/>
            <a:r>
              <a:rPr lang="en-US" sz="1200" dirty="0" smtClean="0">
                <a:latin typeface="Arial" pitchFamily="34" charset="0"/>
                <a:cs typeface="Arial" pitchFamily="34" charset="0"/>
              </a:rPr>
              <a:t>        Stryker Common Machine Guns</a:t>
            </a:r>
          </a:p>
          <a:p>
            <a:pPr algn="l"/>
            <a:r>
              <a:rPr lang="en-US" sz="1200" dirty="0" smtClean="0">
                <a:latin typeface="Arial" pitchFamily="34" charset="0"/>
                <a:cs typeface="Arial" pitchFamily="34" charset="0"/>
              </a:rPr>
              <a:t>        Stryker ATGM &amp; Stryker MCV</a:t>
            </a:r>
          </a:p>
          <a:p>
            <a:pPr algn="l"/>
            <a:r>
              <a:rPr lang="en-US" sz="1200" dirty="0" smtClean="0">
                <a:latin typeface="Arial" pitchFamily="34" charset="0"/>
                <a:cs typeface="Arial" pitchFamily="34" charset="0"/>
              </a:rPr>
              <a:t>        Stryker MGS Boresight &amp; Armament Accuracy Checks (AACs)</a:t>
            </a:r>
          </a:p>
          <a:p>
            <a:endParaRPr lang="en-US" baseline="0" dirty="0" smtClean="0"/>
          </a:p>
          <a:p>
            <a:r>
              <a:rPr lang="en-US" baseline="0" dirty="0" smtClean="0"/>
              <a:t>STRYKER LEADER:</a:t>
            </a:r>
            <a:endParaRPr lang="en-US" dirty="0" smtClean="0"/>
          </a:p>
          <a:p>
            <a:pPr algn="l">
              <a:lnSpc>
                <a:spcPct val="150000"/>
              </a:lnSpc>
              <a:buFont typeface="Arial" pitchFamily="34" charset="0"/>
              <a:buChar char="•"/>
            </a:pPr>
            <a:r>
              <a:rPr lang="en-US" sz="1200" dirty="0" smtClean="0">
                <a:latin typeface="Arial" pitchFamily="34" charset="0"/>
                <a:cs typeface="Arial" pitchFamily="34" charset="0"/>
              </a:rPr>
              <a:t>Prerequisites adjusted to support high learning continuum (SFC-MAJ) preparation for first assignment to SBCT.</a:t>
            </a:r>
          </a:p>
          <a:p>
            <a:pPr algn="l">
              <a:lnSpc>
                <a:spcPct val="150000"/>
              </a:lnSpc>
              <a:buFont typeface="Arial" pitchFamily="34" charset="0"/>
              <a:buChar char="•"/>
            </a:pPr>
            <a:r>
              <a:rPr lang="en-US" sz="1200" dirty="0" smtClean="0">
                <a:latin typeface="Arial" pitchFamily="34" charset="0"/>
                <a:cs typeface="Arial" pitchFamily="34" charset="0"/>
              </a:rPr>
              <a:t> Readjust course to support Leader tasks (i.e. TRNG Mgt, Logistics, Maintenance Mgt, Crew Mgt, Tactics offensive and defensive (DFP/Integration of obstacles)</a:t>
            </a:r>
          </a:p>
          <a:p>
            <a:pPr algn="l">
              <a:lnSpc>
                <a:spcPct val="150000"/>
              </a:lnSpc>
              <a:buFont typeface="Arial" pitchFamily="34" charset="0"/>
              <a:buChar char="•"/>
            </a:pPr>
            <a:r>
              <a:rPr lang="en-US" sz="1200" dirty="0" smtClean="0">
                <a:latin typeface="Arial" pitchFamily="34" charset="0"/>
                <a:cs typeface="Arial" pitchFamily="34" charset="0"/>
              </a:rPr>
              <a:t> Integration of LVCG (VBS3)</a:t>
            </a:r>
          </a:p>
          <a:p>
            <a:pPr algn="l">
              <a:lnSpc>
                <a:spcPct val="150000"/>
              </a:lnSpc>
              <a:buFont typeface="Arial" pitchFamily="34" charset="0"/>
              <a:buChar char="•"/>
            </a:pPr>
            <a:r>
              <a:rPr lang="en-US" sz="1200" dirty="0" smtClean="0">
                <a:latin typeface="Arial" pitchFamily="34" charset="0"/>
                <a:cs typeface="Arial" pitchFamily="34" charset="0"/>
              </a:rPr>
              <a:t> Integration of exponential learning methodology</a:t>
            </a:r>
          </a:p>
          <a:p>
            <a:endParaRPr lang="en-US" dirty="0" smtClean="0"/>
          </a:p>
          <a:p>
            <a:pPr algn="l">
              <a:buFont typeface="Arial" pitchFamily="34" charset="0"/>
              <a:buNone/>
            </a:pPr>
            <a:r>
              <a:rPr lang="en-US" dirty="0" smtClean="0"/>
              <a:t>SBCT</a:t>
            </a:r>
            <a:r>
              <a:rPr lang="en-US" baseline="0" dirty="0" smtClean="0"/>
              <a:t> MG: </a:t>
            </a:r>
          </a:p>
          <a:p>
            <a:pPr algn="l">
              <a:buFont typeface="Arial" pitchFamily="34" charset="0"/>
              <a:buChar char="•"/>
            </a:pPr>
            <a:r>
              <a:rPr lang="en-US" sz="1200" dirty="0" smtClean="0">
                <a:latin typeface="Arial" pitchFamily="34" charset="0"/>
                <a:cs typeface="Arial" pitchFamily="34" charset="0"/>
              </a:rPr>
              <a:t>Gain efficiencies by combining shared curriculum of MGS MG and SMTC while providing force with a SMG that can provide skill set beyond the MGS to the whole SBCT formation.  </a:t>
            </a:r>
          </a:p>
          <a:p>
            <a:pPr algn="l">
              <a:buFont typeface="Arial" pitchFamily="34" charset="0"/>
              <a:buChar char="•"/>
            </a:pPr>
            <a:endParaRPr lang="en-US" sz="1200" dirty="0" smtClean="0">
              <a:latin typeface="Arial" pitchFamily="34" charset="0"/>
              <a:cs typeface="Arial" pitchFamily="34" charset="0"/>
            </a:endParaRPr>
          </a:p>
          <a:p>
            <a:pPr algn="l">
              <a:buFont typeface="Arial" pitchFamily="34" charset="0"/>
              <a:buChar char="•"/>
            </a:pPr>
            <a:r>
              <a:rPr lang="en-US" sz="1200" dirty="0" smtClean="0">
                <a:latin typeface="Arial" pitchFamily="34" charset="0"/>
                <a:cs typeface="Arial" pitchFamily="34" charset="0"/>
              </a:rPr>
              <a:t> Realign current MG curriculum to mirror shared touch points between all MG programs offered in the MCoE so that MGs in the force provide a doctrinally sound and standardized method of planning regardless of platform</a:t>
            </a:r>
          </a:p>
          <a:p>
            <a:endParaRPr lang="en-US" dirty="0"/>
          </a:p>
        </p:txBody>
      </p:sp>
      <p:sp>
        <p:nvSpPr>
          <p:cNvPr id="4" name="Slide Number Placeholder 3"/>
          <p:cNvSpPr>
            <a:spLocks noGrp="1"/>
          </p:cNvSpPr>
          <p:nvPr>
            <p:ph type="sldNum" sz="quarter" idx="10"/>
          </p:nvPr>
        </p:nvSpPr>
        <p:spPr/>
        <p:txBody>
          <a:bodyPr/>
          <a:lstStyle/>
          <a:p>
            <a:fld id="{B047FE44-BB15-4FF8-A947-E1386E705382}" type="slidenum">
              <a:rPr lang="en-US" smtClean="0"/>
              <a:pPr/>
              <a:t>1</a:t>
            </a:fld>
            <a:endParaRPr lang="en-US" dirty="0"/>
          </a:p>
        </p:txBody>
      </p:sp>
    </p:spTree>
    <p:extLst>
      <p:ext uri="{BB962C8B-B14F-4D97-AF65-F5344CB8AC3E}">
        <p14:creationId xmlns:p14="http://schemas.microsoft.com/office/powerpoint/2010/main" val="197641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week trains all students on safety,</a:t>
            </a:r>
            <a:r>
              <a:rPr lang="en-US" baseline="0" dirty="0" smtClean="0"/>
              <a:t> hull maintenance, drivers station operations, and common weapons.</a:t>
            </a:r>
          </a:p>
          <a:p>
            <a:r>
              <a:rPr lang="en-US" baseline="0" dirty="0" smtClean="0"/>
              <a:t>Second week trains students on weapon systems with 19K students receiving MGS training and all others receiving training on the RV, ICV (RWS), ATGM, and MCV.</a:t>
            </a:r>
            <a:endParaRPr lang="en-US" dirty="0"/>
          </a:p>
        </p:txBody>
      </p:sp>
    </p:spTree>
    <p:extLst>
      <p:ext uri="{BB962C8B-B14F-4D97-AF65-F5344CB8AC3E}">
        <p14:creationId xmlns:p14="http://schemas.microsoft.com/office/powerpoint/2010/main" val="3492779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a:t>
            </a:r>
            <a:r>
              <a:rPr lang="en-US" baseline="0" dirty="0" smtClean="0"/>
              <a:t> of changes:  </a:t>
            </a:r>
          </a:p>
          <a:p>
            <a:endParaRPr lang="en-US" baseline="0" dirty="0" smtClean="0"/>
          </a:p>
          <a:p>
            <a:r>
              <a:rPr lang="en-US" baseline="0" dirty="0" smtClean="0"/>
              <a:t>Day 2 will now introduce students to all crew compartments and the weapon stations for the RWS, MGS, MCV, and ATGM (once received).  This supports requisite knowledge for maintenance SGST.  Minor adjustments to instructional hours of other material to account of the added training.  </a:t>
            </a:r>
          </a:p>
          <a:p>
            <a:endParaRPr lang="en-US" baseline="0" dirty="0" smtClean="0"/>
          </a:p>
          <a:p>
            <a:r>
              <a:rPr lang="en-US" baseline="0" dirty="0" smtClean="0"/>
              <a:t>Day 11 will incorporate CO level vignettes for discussion in addition to the PLT vignettes to support CO level leadership attendance.  </a:t>
            </a:r>
          </a:p>
          <a:p>
            <a:endParaRPr lang="en-US" baseline="0" dirty="0" smtClean="0"/>
          </a:p>
          <a:p>
            <a:r>
              <a:rPr lang="en-US" baseline="0" dirty="0" smtClean="0"/>
              <a:t>Day 13 will allow students to input overlays, mission data, and any other control measures planned into the VBS3 FBCB2 systems so they have them for execution over the next two days.  This supports training on the C4ISR suite in the Stryker family of vehicles, reinforces previous FBCB2, and ties it to the troop leading procedures for the tactics week.  Provides a forcing function for using the systems during VBS3 execution.  </a:t>
            </a:r>
          </a:p>
        </p:txBody>
      </p:sp>
    </p:spTree>
    <p:extLst>
      <p:ext uri="{BB962C8B-B14F-4D97-AF65-F5344CB8AC3E}">
        <p14:creationId xmlns:p14="http://schemas.microsoft.com/office/powerpoint/2010/main" val="61618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F5E40A-44E1-41D2-A2EF-BD71224FB78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70179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74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11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748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073710"/>
            <a:ext cx="8229600" cy="2999509"/>
          </a:xfrm>
          <a:prstGeom prst="rect">
            <a:avLst/>
          </a:prstGeom>
        </p:spPr>
        <p:txBody>
          <a:bodyPr>
            <a:normAutofit/>
          </a:bodyPr>
          <a:lstStyle>
            <a:lvl1pPr algn="ctr">
              <a:buNone/>
              <a:defRPr sz="6000" b="1">
                <a:latin typeface="Arial" pitchFamily="34" charset="0"/>
                <a:cs typeface="Arial" pitchFamily="34" charset="0"/>
              </a:defRPr>
            </a:lvl1pPr>
            <a:lvl2pPr algn="ctr">
              <a:buNone/>
              <a:defRPr sz="3600" b="1">
                <a:latin typeface="Arial" pitchFamily="34" charset="0"/>
                <a:cs typeface="Arial" pitchFamily="34" charset="0"/>
              </a:defRPr>
            </a:lvl2pPr>
            <a:lvl3pPr algn="ctr">
              <a:buNone/>
              <a:defRPr sz="2400" b="1">
                <a:latin typeface="Arial" pitchFamily="34" charset="0"/>
                <a:cs typeface="Arial" pitchFamily="34" charset="0"/>
              </a:defRPr>
            </a:lvl3pPr>
            <a:lvl4pPr>
              <a:defRPr sz="2400" b="1">
                <a:latin typeface="Arial" pitchFamily="34" charset="0"/>
                <a:cs typeface="Arial" pitchFamily="34" charset="0"/>
              </a:defRPr>
            </a:lvl4pPr>
            <a:lvl5pPr>
              <a:defRPr sz="2400" b="1">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05366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181957B-6038-4CE3-BA42-26E8B5F0F5B1}" type="datetime1">
              <a:rPr lang="en-US" smtClean="0">
                <a:solidFill>
                  <a:prstClr val="black">
                    <a:tint val="75000"/>
                  </a:prstClr>
                </a:solidFill>
              </a:rPr>
              <a:pPr/>
              <a:t>8/19/2015</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010400" y="6629400"/>
            <a:ext cx="2133600" cy="228600"/>
          </a:xfrm>
          <a:prstGeom prst="rect">
            <a:avLst/>
          </a:prstGeom>
        </p:spPr>
        <p:txBody>
          <a:bodyPr/>
          <a:lstStyle/>
          <a:p>
            <a:fld id="{12184CDD-6F82-4867-A58C-B3959F1EC0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107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Army logo.jpg"/>
          <p:cNvPicPr>
            <a:picLocks noChangeAspect="1"/>
          </p:cNvPicPr>
          <p:nvPr userDrawn="1"/>
        </p:nvPicPr>
        <p:blipFill>
          <a:blip r:embed="rId2" cstate="print"/>
          <a:stretch>
            <a:fillRect/>
          </a:stretch>
        </p:blipFill>
        <p:spPr>
          <a:xfrm>
            <a:off x="48527" y="1"/>
            <a:ext cx="555008" cy="713097"/>
          </a:xfrm>
          <a:prstGeom prst="rect">
            <a:avLst/>
          </a:prstGeom>
        </p:spPr>
      </p:pic>
      <p:grpSp>
        <p:nvGrpSpPr>
          <p:cNvPr id="8" name="Group 13"/>
          <p:cNvGrpSpPr/>
          <p:nvPr userDrawn="1"/>
        </p:nvGrpSpPr>
        <p:grpSpPr>
          <a:xfrm>
            <a:off x="0" y="634998"/>
            <a:ext cx="9144000" cy="200055"/>
            <a:chOff x="0" y="1021687"/>
            <a:chExt cx="9144000" cy="200055"/>
          </a:xfrm>
        </p:grpSpPr>
        <p:sp>
          <p:nvSpPr>
            <p:cNvPr id="9"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900" dirty="0">
                <a:solidFill>
                  <a:srgbClr val="000000"/>
                </a:solidFill>
                <a:latin typeface="Arial" charset="0"/>
              </a:endParaRPr>
            </a:p>
          </p:txBody>
        </p:sp>
        <p:sp>
          <p:nvSpPr>
            <p:cNvPr id="10" name="Rectangle 9"/>
            <p:cNvSpPr>
              <a:spLocks noChangeArrowheads="1"/>
            </p:cNvSpPr>
            <p:nvPr/>
          </p:nvSpPr>
          <p:spPr bwMode="auto">
            <a:xfrm>
              <a:off x="6858000" y="1021687"/>
              <a:ext cx="1981200" cy="200055"/>
            </a:xfrm>
            <a:prstGeom prst="rect">
              <a:avLst/>
            </a:prstGeom>
            <a:solidFill>
              <a:schemeClr val="bg1"/>
            </a:solidFill>
            <a:ln w="9525">
              <a:noFill/>
              <a:miter lim="800000"/>
              <a:headEnd/>
              <a:tailEnd/>
            </a:ln>
          </p:spPr>
          <p:txBody>
            <a:bodyPr wrap="square" lIns="0" tIns="0" rIns="0" bIns="0">
              <a:spAutoFit/>
            </a:bodyPr>
            <a:lstStyle/>
            <a:p>
              <a:pPr>
                <a:defRPr/>
              </a:pPr>
              <a:r>
                <a:rPr lang="en-US" sz="1300" b="1" i="1" dirty="0">
                  <a:solidFill>
                    <a:srgbClr val="000000"/>
                  </a:solidFill>
                  <a:latin typeface="Arial" charset="0"/>
                </a:rPr>
                <a:t>  </a:t>
              </a:r>
              <a:r>
                <a:rPr lang="en-US" sz="900" b="1" i="1" dirty="0">
                  <a:solidFill>
                    <a:srgbClr val="000000"/>
                  </a:solidFill>
                  <a:latin typeface="Arial" charset="0"/>
                </a:rPr>
                <a:t>Fort Benning, Home of the MCoE </a:t>
              </a:r>
              <a:endParaRPr lang="en-US" sz="900" dirty="0">
                <a:solidFill>
                  <a:srgbClr val="000000"/>
                </a:solidFill>
                <a:latin typeface="Arial" charset="0"/>
              </a:endParaRPr>
            </a:p>
          </p:txBody>
        </p:sp>
      </p:grpSp>
      <p:grpSp>
        <p:nvGrpSpPr>
          <p:cNvPr id="11" name="Group 16"/>
          <p:cNvGrpSpPr/>
          <p:nvPr userDrawn="1"/>
        </p:nvGrpSpPr>
        <p:grpSpPr>
          <a:xfrm>
            <a:off x="8293833" y="9160"/>
            <a:ext cx="787054" cy="681530"/>
            <a:chOff x="8818284" y="9526"/>
            <a:chExt cx="850046" cy="708823"/>
          </a:xfrm>
        </p:grpSpPr>
        <p:pic>
          <p:nvPicPr>
            <p:cNvPr id="12" name="Picture 11" descr="TRADOC Patch.png"/>
            <p:cNvPicPr>
              <a:picLocks noChangeAspect="1"/>
            </p:cNvPicPr>
            <p:nvPr userDrawn="1"/>
          </p:nvPicPr>
          <p:blipFill>
            <a:blip r:embed="rId3" cstate="print"/>
            <a:stretch>
              <a:fillRect/>
            </a:stretch>
          </p:blipFill>
          <p:spPr>
            <a:xfrm>
              <a:off x="8818284" y="157485"/>
              <a:ext cx="591977" cy="560864"/>
            </a:xfrm>
            <a:prstGeom prst="rect">
              <a:avLst/>
            </a:prstGeom>
          </p:spPr>
        </p:pic>
        <p:pic>
          <p:nvPicPr>
            <p:cNvPr id="13" name="Picture 2" descr="C:\Users\Bryon.bonnell\Desktop\MCOE Logo- Drum.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6128" y="6669451"/>
            <a:ext cx="6721727" cy="236630"/>
          </a:xfrm>
          <a:prstGeom prst="rect">
            <a:avLst/>
          </a:prstGeom>
          <a:noFill/>
          <a:ln w="9525">
            <a:noFill/>
            <a:miter lim="800000"/>
            <a:headEnd/>
            <a:tailEnd/>
          </a:ln>
          <a:effectLst/>
        </p:spPr>
        <p:txBody>
          <a:bodyPr wrap="square" lIns="97182" tIns="48591" rIns="97182" bIns="48591">
            <a:spAutoFit/>
          </a:bodyPr>
          <a:lstStyle/>
          <a:p>
            <a:pPr eaLnBrk="0" hangingPunct="0">
              <a:defRPr/>
            </a:pPr>
            <a:r>
              <a:rPr lang="en-US" sz="900" b="1" i="1" dirty="0">
                <a:solidFill>
                  <a:srgbClr val="000000"/>
                </a:solidFill>
                <a:latin typeface="Arial" pitchFamily="34" charset="0"/>
                <a:cs typeface="Arial" pitchFamily="34" charset="0"/>
              </a:rPr>
              <a:t>Maneuver Center of Excellence - Team of Soldiers, Families, and Civilians from the Best Army in the World!</a:t>
            </a:r>
          </a:p>
        </p:txBody>
      </p:sp>
    </p:spTree>
    <p:extLst>
      <p:ext uri="{BB962C8B-B14F-4D97-AF65-F5344CB8AC3E}">
        <p14:creationId xmlns:p14="http://schemas.microsoft.com/office/powerpoint/2010/main" val="4001050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6BBECC-4DF2-4687-95EE-633D0D15A8CA}"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clrChange>
              <a:clrFrom>
                <a:srgbClr val="3D3B8F"/>
              </a:clrFrom>
              <a:clrTo>
                <a:srgbClr val="3D3B8F">
                  <a:alpha val="0"/>
                </a:srgbClr>
              </a:clrTo>
            </a:clrChange>
          </a:blip>
          <a:srcRect r="13657"/>
          <a:stretch>
            <a:fillRect/>
          </a:stretch>
        </p:blipFill>
        <p:spPr bwMode="auto">
          <a:xfrm>
            <a:off x="0" y="0"/>
            <a:ext cx="660400" cy="914400"/>
          </a:xfrm>
          <a:prstGeom prst="rect">
            <a:avLst/>
          </a:prstGeom>
          <a:noFill/>
          <a:ln w="9525">
            <a:noFill/>
            <a:miter lim="800000"/>
            <a:headEnd/>
            <a:tailEnd/>
          </a:ln>
        </p:spPr>
      </p:pic>
      <p:pic>
        <p:nvPicPr>
          <p:cNvPr id="7" name="Picture 2" descr="C:\Users\Bryon.bonnell\Desktop\MCOE Logo- Drum.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8153400" y="76201"/>
            <a:ext cx="914400" cy="917575"/>
          </a:xfrm>
          <a:prstGeom prst="rect">
            <a:avLst/>
          </a:prstGeom>
          <a:noFill/>
          <a:ln w="9525">
            <a:noFill/>
            <a:miter lim="800000"/>
            <a:headEnd/>
            <a:tailEnd/>
          </a:ln>
        </p:spPr>
      </p:pic>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Footer Placeholder 4"/>
          <p:cNvSpPr>
            <a:spLocks noGrp="1"/>
          </p:cNvSpPr>
          <p:nvPr>
            <p:ph type="ftr" sz="quarter" idx="10"/>
          </p:nvPr>
        </p:nvSpPr>
        <p:spPr>
          <a:xfrm>
            <a:off x="3124200" y="6245225"/>
            <a:ext cx="2895600" cy="476250"/>
          </a:xfrm>
          <a:prstGeom prst="rect">
            <a:avLst/>
          </a:prstGeom>
        </p:spPr>
        <p:txBody>
          <a:bodyPr/>
          <a:lstStyle>
            <a:lvl1pPr eaLnBrk="0" hangingPunct="0">
              <a:defRPr sz="2800" b="0">
                <a:solidFill>
                  <a:srgbClr val="000000"/>
                </a:solidFill>
                <a:latin typeface="Times New Roman" pitchFamily="18" charset="0"/>
              </a:defRPr>
            </a:lvl1pPr>
          </a:lstStyle>
          <a:p>
            <a:pPr fontAlgn="base">
              <a:spcBef>
                <a:spcPct val="0"/>
              </a:spcBef>
              <a:spcAft>
                <a:spcPct val="0"/>
              </a:spcAft>
              <a:defRPr/>
            </a:pPr>
            <a:endParaRPr lang="en-US" dirty="0"/>
          </a:p>
        </p:txBody>
      </p:sp>
      <p:sp>
        <p:nvSpPr>
          <p:cNvPr id="10" name="Slide Number Placeholder 5"/>
          <p:cNvSpPr>
            <a:spLocks noGrp="1"/>
          </p:cNvSpPr>
          <p:nvPr>
            <p:ph type="sldNum" sz="quarter" idx="11"/>
          </p:nvPr>
        </p:nvSpPr>
        <p:spPr>
          <a:xfrm>
            <a:off x="6934200" y="6610350"/>
            <a:ext cx="2133600" cy="476250"/>
          </a:xfrm>
          <a:prstGeom prst="rect">
            <a:avLst/>
          </a:prstGeom>
        </p:spPr>
        <p:txBody>
          <a:bodyPr/>
          <a:lstStyle>
            <a:lvl1pPr algn="r" eaLnBrk="0" hangingPunct="0">
              <a:defRPr sz="800" b="0">
                <a:solidFill>
                  <a:srgbClr val="000000"/>
                </a:solidFill>
                <a:latin typeface="Times New Roman" pitchFamily="18" charset="0"/>
              </a:defRPr>
            </a:lvl1pPr>
          </a:lstStyle>
          <a:p>
            <a:pPr fontAlgn="base">
              <a:spcBef>
                <a:spcPct val="0"/>
              </a:spcBef>
              <a:spcAft>
                <a:spcPct val="0"/>
              </a:spcAft>
              <a:defRPr/>
            </a:pPr>
            <a:fld id="{52D0539F-0299-4E1C-89E3-63E769217B96}" type="slidenum">
              <a:rPr lang="en-US"/>
              <a:pPr fontAlgn="base">
                <a:spcBef>
                  <a:spcPct val="0"/>
                </a:spcBef>
                <a:spcAft>
                  <a:spcPct val="0"/>
                </a:spcAft>
                <a:defRPr/>
              </a:pPr>
              <a:t>‹#›</a:t>
            </a:fld>
            <a:endParaRPr lang="en-US" dirty="0"/>
          </a:p>
        </p:txBody>
      </p:sp>
      <p:sp>
        <p:nvSpPr>
          <p:cNvPr id="11" name="Date Placeholder 3"/>
          <p:cNvSpPr>
            <a:spLocks noGrp="1"/>
          </p:cNvSpPr>
          <p:nvPr>
            <p:ph type="dt" sz="half" idx="12"/>
          </p:nvPr>
        </p:nvSpPr>
        <p:spPr>
          <a:xfrm>
            <a:off x="0" y="6686550"/>
            <a:ext cx="2133600" cy="476250"/>
          </a:xfrm>
          <a:prstGeom prst="rect">
            <a:avLst/>
          </a:prstGeom>
        </p:spPr>
        <p:txBody>
          <a:bodyPr/>
          <a:lstStyle>
            <a:lvl1pPr eaLnBrk="0" hangingPunct="0">
              <a:defRPr sz="800" b="0">
                <a:solidFill>
                  <a:srgbClr val="000000"/>
                </a:solidFill>
                <a:latin typeface="Times New Roman" pitchFamily="18" charset="0"/>
              </a:defRPr>
            </a:lvl1pPr>
          </a:lstStyle>
          <a:p>
            <a:pPr fontAlgn="base">
              <a:spcBef>
                <a:spcPct val="0"/>
              </a:spcBef>
              <a:spcAft>
                <a:spcPct val="0"/>
              </a:spcAft>
              <a:defRPr/>
            </a:pPr>
            <a:fld id="{E465A80E-AA82-4BE6-9E16-65BA59780641}" type="datetime1">
              <a:rPr lang="en-US"/>
              <a:pPr fontAlgn="base">
                <a:spcBef>
                  <a:spcPct val="0"/>
                </a:spcBef>
                <a:spcAft>
                  <a:spcPct val="0"/>
                </a:spcAft>
                <a:defRPr/>
              </a:pPr>
              <a:t>8/19/2015</a:t>
            </a:fld>
            <a:endParaRPr lang="en-US" dirty="0"/>
          </a:p>
        </p:txBody>
      </p:sp>
      <p:sp>
        <p:nvSpPr>
          <p:cNvPr id="12" name="Text Box 14"/>
          <p:cNvSpPr txBox="1">
            <a:spLocks noChangeArrowheads="1"/>
          </p:cNvSpPr>
          <p:nvPr userDrawn="1"/>
        </p:nvSpPr>
        <p:spPr bwMode="auto">
          <a:xfrm>
            <a:off x="76200" y="6477000"/>
            <a:ext cx="7964488" cy="276225"/>
          </a:xfrm>
          <a:prstGeom prst="rect">
            <a:avLst/>
          </a:prstGeom>
          <a:noFill/>
          <a:ln w="9525">
            <a:noFill/>
            <a:miter lim="800000"/>
            <a:headEnd/>
            <a:tailEnd/>
          </a:ln>
          <a:effectLst/>
        </p:spPr>
        <p:txBody>
          <a:bodyPr wrap="none">
            <a:spAutoFit/>
          </a:bodyPr>
          <a:lstStyle/>
          <a:p>
            <a:pPr fontAlgn="base">
              <a:spcBef>
                <a:spcPct val="0"/>
              </a:spcBef>
              <a:spcAft>
                <a:spcPct val="0"/>
              </a:spcAft>
              <a:defRPr/>
            </a:pPr>
            <a:r>
              <a:rPr lang="en-US" sz="1200"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13" name="Line 8"/>
          <p:cNvSpPr>
            <a:spLocks noChangeShapeType="1"/>
          </p:cNvSpPr>
          <p:nvPr userDrawn="1"/>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b="1" dirty="0">
              <a:solidFill>
                <a:srgbClr val="000000"/>
              </a:solidFill>
              <a:latin typeface="Arial" charset="0"/>
            </a:endParaRPr>
          </a:p>
        </p:txBody>
      </p:sp>
      <p:sp>
        <p:nvSpPr>
          <p:cNvPr id="14" name="Rectangle 13"/>
          <p:cNvSpPr>
            <a:spLocks noChangeArrowheads="1"/>
          </p:cNvSpPr>
          <p:nvPr userDrawn="1"/>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latin typeface="Arial" charset="0"/>
              </a:rPr>
              <a:t>  Fort Benning, Home of the MCoE </a:t>
            </a:r>
            <a:endParaRPr lang="en-US" sz="1200" b="1" dirty="0">
              <a:solidFill>
                <a:srgbClr val="000000"/>
              </a:solidFill>
              <a:latin typeface="Arial"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0" y="1143000"/>
            <a:ext cx="9144000" cy="0"/>
          </a:xfrm>
          <a:prstGeom prst="line">
            <a:avLst/>
          </a:prstGeom>
          <a:noFill/>
          <a:ln w="76200">
            <a:solidFill>
              <a:srgbClr val="164592"/>
            </a:solidFill>
            <a:round/>
            <a:headEnd/>
            <a:tailEnd/>
          </a:ln>
          <a:effectLst/>
        </p:spPr>
        <p:txBody>
          <a:bodyPr/>
          <a:lstStyle/>
          <a:p>
            <a:pPr algn="r" fontAlgn="base">
              <a:spcBef>
                <a:spcPct val="0"/>
              </a:spcBef>
              <a:spcAft>
                <a:spcPct val="0"/>
              </a:spcAft>
              <a:defRPr/>
            </a:pPr>
            <a:endParaRPr lang="en-US" dirty="0">
              <a:solidFill>
                <a:srgbClr val="000000"/>
              </a:solidFill>
              <a:latin typeface="Arial" charset="0"/>
              <a:cs typeface="Arial" charset="0"/>
            </a:endParaRPr>
          </a:p>
        </p:txBody>
      </p:sp>
      <p:sp>
        <p:nvSpPr>
          <p:cNvPr id="6" name="Rectangle 5"/>
          <p:cNvSpPr>
            <a:spLocks noChangeArrowheads="1"/>
          </p:cNvSpPr>
          <p:nvPr userDrawn="1"/>
        </p:nvSpPr>
        <p:spPr bwMode="auto">
          <a:xfrm>
            <a:off x="6096000" y="1066800"/>
            <a:ext cx="2590800" cy="184150"/>
          </a:xfrm>
          <a:prstGeom prst="rect">
            <a:avLst/>
          </a:prstGeom>
          <a:solidFill>
            <a:schemeClr val="bg1"/>
          </a:solidFill>
          <a:ln w="9525">
            <a:noFill/>
            <a:miter lim="800000"/>
            <a:headEnd/>
            <a:tailEnd/>
          </a:ln>
        </p:spPr>
        <p:txBody>
          <a:bodyPr lIns="0" tIns="0" rIns="0" bIns="0">
            <a:spAutoFit/>
          </a:bodyPr>
          <a:lstStyle/>
          <a:p>
            <a:pPr fontAlgn="base">
              <a:spcBef>
                <a:spcPct val="0"/>
              </a:spcBef>
              <a:spcAft>
                <a:spcPct val="0"/>
              </a:spcAft>
              <a:defRPr/>
            </a:pPr>
            <a:r>
              <a:rPr lang="en-US" sz="1200" b="1" i="1" dirty="0">
                <a:solidFill>
                  <a:srgbClr val="000000"/>
                </a:solidFill>
                <a:latin typeface="Arial" charset="0"/>
                <a:cs typeface="Arial" charset="0"/>
              </a:rPr>
              <a:t>  Fort Benning, Home of the MCoE </a:t>
            </a:r>
            <a:endParaRPr lang="en-US" sz="1200" dirty="0">
              <a:solidFill>
                <a:srgbClr val="000000"/>
              </a:solidFill>
              <a:latin typeface="Arial" charset="0"/>
              <a:cs typeface="Arial" charset="0"/>
            </a:endParaRPr>
          </a:p>
        </p:txBody>
      </p:sp>
      <p:sp>
        <p:nvSpPr>
          <p:cNvPr id="8" name="Text Box 14"/>
          <p:cNvSpPr txBox="1">
            <a:spLocks noChangeArrowheads="1"/>
          </p:cNvSpPr>
          <p:nvPr userDrawn="1"/>
        </p:nvSpPr>
        <p:spPr bwMode="auto">
          <a:xfrm>
            <a:off x="76200" y="6477000"/>
            <a:ext cx="7964488" cy="276225"/>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r>
              <a:rPr lang="en-US" sz="1200" b="1" i="1" dirty="0">
                <a:solidFill>
                  <a:srgbClr val="000000"/>
                </a:solidFill>
                <a:latin typeface="Arial" pitchFamily="34" charset="0"/>
                <a:cs typeface="Arial" pitchFamily="34" charset="0"/>
              </a:rPr>
              <a:t>Maneuver Center of Excellence - Team of Soldiers, Families, and Civilians from the Best Army in the World!</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fld id="{0AC8C525-5EA6-40E8-B24B-56D16FF95296}" type="datetime1">
              <a:rPr lang="en-US"/>
              <a:pPr>
                <a:defRPr/>
              </a:pPr>
              <a:t>8/19/2015</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72E1DC3C-2675-4FDA-AE8E-0B1123C5EFB7}" type="slidenum">
              <a:rPr lang="en-US"/>
              <a:pPr>
                <a:defRPr/>
              </a:pPr>
              <a:t>‹#›</a:t>
            </a:fld>
            <a:endParaRPr lang="en-US" dirty="0"/>
          </a:p>
        </p:txBody>
      </p:sp>
      <p:pic>
        <p:nvPicPr>
          <p:cNvPr id="12" name="Picture 1" descr="316th Cavalry Brigade Shoulder Sleeve Insignia"/>
          <p:cNvPicPr>
            <a:picLocks noChangeAspect="1" noChangeArrowheads="1"/>
          </p:cNvPicPr>
          <p:nvPr userDrawn="1"/>
        </p:nvPicPr>
        <p:blipFill>
          <a:blip r:embed="rId2" cstate="print"/>
          <a:srcRect/>
          <a:stretch>
            <a:fillRect/>
          </a:stretch>
        </p:blipFill>
        <p:spPr bwMode="auto">
          <a:xfrm>
            <a:off x="75898" y="52351"/>
            <a:ext cx="838502" cy="938249"/>
          </a:xfrm>
          <a:prstGeom prst="rect">
            <a:avLst/>
          </a:prstGeom>
          <a:noFill/>
          <a:ln w="9525">
            <a:noFill/>
            <a:miter lim="800000"/>
            <a:headEnd/>
            <a:tailEnd/>
          </a:ln>
        </p:spPr>
      </p:pic>
      <p:pic>
        <p:nvPicPr>
          <p:cNvPr id="13" name="Picture 2" descr="316th Cavalry Brigade Distinctive Unit Insignia"/>
          <p:cNvPicPr>
            <a:picLocks noChangeAspect="1" noChangeArrowheads="1"/>
          </p:cNvPicPr>
          <p:nvPr userDrawn="1"/>
        </p:nvPicPr>
        <p:blipFill>
          <a:blip r:embed="rId3" cstate="print"/>
          <a:srcRect/>
          <a:stretch>
            <a:fillRect/>
          </a:stretch>
        </p:blipFill>
        <p:spPr bwMode="auto">
          <a:xfrm>
            <a:off x="7881730" y="76200"/>
            <a:ext cx="1033670" cy="914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50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83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0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169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Army logo.jpg"/>
          <p:cNvPicPr>
            <a:picLocks noChangeAspect="1"/>
          </p:cNvPicPr>
          <p:nvPr userDrawn="1"/>
        </p:nvPicPr>
        <p:blipFill>
          <a:blip r:embed="rId2" cstate="print"/>
          <a:stretch>
            <a:fillRect/>
          </a:stretch>
        </p:blipFill>
        <p:spPr>
          <a:xfrm>
            <a:off x="48527" y="1"/>
            <a:ext cx="555008" cy="713097"/>
          </a:xfrm>
          <a:prstGeom prst="rect">
            <a:avLst/>
          </a:prstGeom>
        </p:spPr>
      </p:pic>
      <p:grpSp>
        <p:nvGrpSpPr>
          <p:cNvPr id="6" name="Group 13"/>
          <p:cNvGrpSpPr/>
          <p:nvPr userDrawn="1"/>
        </p:nvGrpSpPr>
        <p:grpSpPr>
          <a:xfrm>
            <a:off x="0" y="634998"/>
            <a:ext cx="9144000" cy="200055"/>
            <a:chOff x="0" y="1021687"/>
            <a:chExt cx="9144000" cy="200055"/>
          </a:xfrm>
        </p:grpSpPr>
        <p:sp>
          <p:nvSpPr>
            <p:cNvPr id="7"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900" dirty="0">
                <a:solidFill>
                  <a:srgbClr val="000000"/>
                </a:solidFill>
                <a:latin typeface="Arial" charset="0"/>
              </a:endParaRPr>
            </a:p>
          </p:txBody>
        </p:sp>
        <p:sp>
          <p:nvSpPr>
            <p:cNvPr id="8" name="Rectangle 7"/>
            <p:cNvSpPr>
              <a:spLocks noChangeArrowheads="1"/>
            </p:cNvSpPr>
            <p:nvPr/>
          </p:nvSpPr>
          <p:spPr bwMode="auto">
            <a:xfrm>
              <a:off x="6858000" y="1021687"/>
              <a:ext cx="1981200" cy="200055"/>
            </a:xfrm>
            <a:prstGeom prst="rect">
              <a:avLst/>
            </a:prstGeom>
            <a:solidFill>
              <a:schemeClr val="bg1"/>
            </a:solidFill>
            <a:ln w="9525">
              <a:noFill/>
              <a:miter lim="800000"/>
              <a:headEnd/>
              <a:tailEnd/>
            </a:ln>
          </p:spPr>
          <p:txBody>
            <a:bodyPr wrap="square" lIns="0" tIns="0" rIns="0" bIns="0">
              <a:spAutoFit/>
            </a:bodyPr>
            <a:lstStyle/>
            <a:p>
              <a:pPr>
                <a:defRPr/>
              </a:pPr>
              <a:r>
                <a:rPr lang="en-US" sz="1300" b="1" i="1" dirty="0">
                  <a:solidFill>
                    <a:srgbClr val="000000"/>
                  </a:solidFill>
                  <a:latin typeface="Arial" charset="0"/>
                </a:rPr>
                <a:t>  </a:t>
              </a:r>
              <a:r>
                <a:rPr lang="en-US" sz="900" b="1" i="1" dirty="0">
                  <a:solidFill>
                    <a:srgbClr val="000000"/>
                  </a:solidFill>
                  <a:latin typeface="Arial" charset="0"/>
                </a:rPr>
                <a:t>Fort Benning, Home of the MCoE </a:t>
              </a:r>
              <a:endParaRPr lang="en-US" sz="900" dirty="0">
                <a:solidFill>
                  <a:srgbClr val="000000"/>
                </a:solidFill>
                <a:latin typeface="Arial" charset="0"/>
              </a:endParaRPr>
            </a:p>
          </p:txBody>
        </p:sp>
      </p:grpSp>
      <p:grpSp>
        <p:nvGrpSpPr>
          <p:cNvPr id="9" name="Group 16"/>
          <p:cNvGrpSpPr/>
          <p:nvPr userDrawn="1"/>
        </p:nvGrpSpPr>
        <p:grpSpPr>
          <a:xfrm>
            <a:off x="8293833" y="9160"/>
            <a:ext cx="787054" cy="681530"/>
            <a:chOff x="8818284" y="9526"/>
            <a:chExt cx="850046" cy="708823"/>
          </a:xfrm>
        </p:grpSpPr>
        <p:pic>
          <p:nvPicPr>
            <p:cNvPr id="10" name="Picture 9" descr="TRADOC Patch.png"/>
            <p:cNvPicPr>
              <a:picLocks noChangeAspect="1"/>
            </p:cNvPicPr>
            <p:nvPr userDrawn="1"/>
          </p:nvPicPr>
          <p:blipFill>
            <a:blip r:embed="rId3" cstate="print"/>
            <a:stretch>
              <a:fillRect/>
            </a:stretch>
          </p:blipFill>
          <p:spPr>
            <a:xfrm>
              <a:off x="8818284" y="157485"/>
              <a:ext cx="591977" cy="560864"/>
            </a:xfrm>
            <a:prstGeom prst="rect">
              <a:avLst/>
            </a:prstGeom>
          </p:spPr>
        </p:pic>
        <p:pic>
          <p:nvPicPr>
            <p:cNvPr id="11" name="Picture 2" descr="C:\Users\Bryon.bonnell\Desktop\MCOE Logo- Drum.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2" name="Text Box 14"/>
          <p:cNvSpPr txBox="1">
            <a:spLocks noChangeArrowheads="1"/>
          </p:cNvSpPr>
          <p:nvPr userDrawn="1"/>
        </p:nvSpPr>
        <p:spPr bwMode="auto">
          <a:xfrm>
            <a:off x="-16128" y="6669451"/>
            <a:ext cx="6721727" cy="236630"/>
          </a:xfrm>
          <a:prstGeom prst="rect">
            <a:avLst/>
          </a:prstGeom>
          <a:noFill/>
          <a:ln w="9525">
            <a:noFill/>
            <a:miter lim="800000"/>
            <a:headEnd/>
            <a:tailEnd/>
          </a:ln>
          <a:effectLst/>
        </p:spPr>
        <p:txBody>
          <a:bodyPr wrap="square" lIns="97182" tIns="48591" rIns="97182" bIns="48591">
            <a:spAutoFit/>
          </a:bodyPr>
          <a:lstStyle/>
          <a:p>
            <a:pPr eaLnBrk="0" hangingPunct="0">
              <a:defRPr/>
            </a:pPr>
            <a:r>
              <a:rPr lang="en-US" sz="900" b="1" i="1" dirty="0">
                <a:solidFill>
                  <a:srgbClr val="000000"/>
                </a:solidFill>
                <a:latin typeface="Arial" pitchFamily="34" charset="0"/>
                <a:cs typeface="Arial" pitchFamily="34" charset="0"/>
              </a:rPr>
              <a:t>Maneuver Center of Excellence - Team of Soldiers, Families, and Civilians from the Best Army in the World!</a:t>
            </a:r>
          </a:p>
        </p:txBody>
      </p:sp>
    </p:spTree>
    <p:extLst>
      <p:ext uri="{BB962C8B-B14F-4D97-AF65-F5344CB8AC3E}">
        <p14:creationId xmlns:p14="http://schemas.microsoft.com/office/powerpoint/2010/main" val="35581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31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98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4.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FD555-B79F-42A1-A771-7215C8765337}" type="datetimeFigureOut">
              <a:rPr lang="en-US" smtClean="0">
                <a:solidFill>
                  <a:prstClr val="black">
                    <a:tint val="75000"/>
                  </a:prstClr>
                </a:solidFill>
              </a:rPr>
              <a:pPr/>
              <a:t>8/19/2015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F3278-119F-49B4-9931-48D9BBB252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Army logo.jpg"/>
          <p:cNvPicPr>
            <a:picLocks noChangeAspect="1"/>
          </p:cNvPicPr>
          <p:nvPr userDrawn="1"/>
        </p:nvPicPr>
        <p:blipFill>
          <a:blip r:embed="rId15" cstate="print"/>
          <a:stretch>
            <a:fillRect/>
          </a:stretch>
        </p:blipFill>
        <p:spPr>
          <a:xfrm>
            <a:off x="48527" y="1"/>
            <a:ext cx="555008" cy="713097"/>
          </a:xfrm>
          <a:prstGeom prst="rect">
            <a:avLst/>
          </a:prstGeom>
        </p:spPr>
      </p:pic>
      <p:grpSp>
        <p:nvGrpSpPr>
          <p:cNvPr id="8" name="Group 13"/>
          <p:cNvGrpSpPr/>
          <p:nvPr userDrawn="1"/>
        </p:nvGrpSpPr>
        <p:grpSpPr>
          <a:xfrm>
            <a:off x="0" y="634998"/>
            <a:ext cx="9144000" cy="200055"/>
            <a:chOff x="0" y="1021687"/>
            <a:chExt cx="9144000" cy="200055"/>
          </a:xfrm>
        </p:grpSpPr>
        <p:sp>
          <p:nvSpPr>
            <p:cNvPr id="9" name="Line 8"/>
            <p:cNvSpPr>
              <a:spLocks noChangeShapeType="1"/>
            </p:cNvSpPr>
            <p:nvPr/>
          </p:nvSpPr>
          <p:spPr bwMode="auto">
            <a:xfrm>
              <a:off x="0" y="1143000"/>
              <a:ext cx="9144000" cy="0"/>
            </a:xfrm>
            <a:prstGeom prst="line">
              <a:avLst/>
            </a:prstGeom>
            <a:noFill/>
            <a:ln w="76200">
              <a:solidFill>
                <a:srgbClr val="164592"/>
              </a:solidFill>
              <a:round/>
              <a:headEnd/>
              <a:tailEnd/>
            </a:ln>
            <a:effectLst/>
          </p:spPr>
          <p:txBody>
            <a:bodyPr/>
            <a:lstStyle/>
            <a:p>
              <a:pPr algn="r">
                <a:defRPr/>
              </a:pPr>
              <a:endParaRPr lang="en-US" sz="1900" dirty="0">
                <a:solidFill>
                  <a:srgbClr val="000000"/>
                </a:solidFill>
                <a:latin typeface="Arial" charset="0"/>
              </a:endParaRPr>
            </a:p>
          </p:txBody>
        </p:sp>
        <p:sp>
          <p:nvSpPr>
            <p:cNvPr id="10" name="Rectangle 9"/>
            <p:cNvSpPr>
              <a:spLocks noChangeArrowheads="1"/>
            </p:cNvSpPr>
            <p:nvPr/>
          </p:nvSpPr>
          <p:spPr bwMode="auto">
            <a:xfrm>
              <a:off x="6858000" y="1021687"/>
              <a:ext cx="1981200" cy="200055"/>
            </a:xfrm>
            <a:prstGeom prst="rect">
              <a:avLst/>
            </a:prstGeom>
            <a:solidFill>
              <a:schemeClr val="bg1"/>
            </a:solidFill>
            <a:ln w="9525">
              <a:noFill/>
              <a:miter lim="800000"/>
              <a:headEnd/>
              <a:tailEnd/>
            </a:ln>
          </p:spPr>
          <p:txBody>
            <a:bodyPr wrap="square" lIns="0" tIns="0" rIns="0" bIns="0">
              <a:spAutoFit/>
            </a:bodyPr>
            <a:lstStyle/>
            <a:p>
              <a:pPr>
                <a:defRPr/>
              </a:pPr>
              <a:r>
                <a:rPr lang="en-US" sz="1300" b="1" i="1" dirty="0">
                  <a:solidFill>
                    <a:srgbClr val="000000"/>
                  </a:solidFill>
                  <a:latin typeface="Arial" charset="0"/>
                </a:rPr>
                <a:t>  </a:t>
              </a:r>
              <a:r>
                <a:rPr lang="en-US" sz="900" b="1" i="1" dirty="0">
                  <a:solidFill>
                    <a:srgbClr val="000000"/>
                  </a:solidFill>
                  <a:latin typeface="Arial" charset="0"/>
                </a:rPr>
                <a:t>Fort Benning, Home of the MCoE </a:t>
              </a:r>
              <a:endParaRPr lang="en-US" sz="900" dirty="0">
                <a:solidFill>
                  <a:srgbClr val="000000"/>
                </a:solidFill>
                <a:latin typeface="Arial" charset="0"/>
              </a:endParaRPr>
            </a:p>
          </p:txBody>
        </p:sp>
      </p:grpSp>
      <p:grpSp>
        <p:nvGrpSpPr>
          <p:cNvPr id="11" name="Group 16"/>
          <p:cNvGrpSpPr/>
          <p:nvPr userDrawn="1"/>
        </p:nvGrpSpPr>
        <p:grpSpPr>
          <a:xfrm>
            <a:off x="8293833" y="9160"/>
            <a:ext cx="787054" cy="681530"/>
            <a:chOff x="8818284" y="9526"/>
            <a:chExt cx="850046" cy="708823"/>
          </a:xfrm>
        </p:grpSpPr>
        <p:pic>
          <p:nvPicPr>
            <p:cNvPr id="12" name="Picture 11" descr="TRADOC Patch.png"/>
            <p:cNvPicPr>
              <a:picLocks noChangeAspect="1"/>
            </p:cNvPicPr>
            <p:nvPr userDrawn="1"/>
          </p:nvPicPr>
          <p:blipFill>
            <a:blip r:embed="rId16" cstate="print"/>
            <a:stretch>
              <a:fillRect/>
            </a:stretch>
          </p:blipFill>
          <p:spPr>
            <a:xfrm>
              <a:off x="8818284" y="157485"/>
              <a:ext cx="591977" cy="560864"/>
            </a:xfrm>
            <a:prstGeom prst="rect">
              <a:avLst/>
            </a:prstGeom>
          </p:spPr>
        </p:pic>
        <p:pic>
          <p:nvPicPr>
            <p:cNvPr id="13" name="Picture 2" descr="C:\Users\Bryon.bonnell\Desktop\MCOE Logo- Drum.jpg"/>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4" name="Text Box 14"/>
          <p:cNvSpPr txBox="1">
            <a:spLocks noChangeArrowheads="1"/>
          </p:cNvSpPr>
          <p:nvPr userDrawn="1"/>
        </p:nvSpPr>
        <p:spPr bwMode="auto">
          <a:xfrm>
            <a:off x="-16128" y="6669451"/>
            <a:ext cx="6721727" cy="236630"/>
          </a:xfrm>
          <a:prstGeom prst="rect">
            <a:avLst/>
          </a:prstGeom>
          <a:noFill/>
          <a:ln w="9525">
            <a:noFill/>
            <a:miter lim="800000"/>
            <a:headEnd/>
            <a:tailEnd/>
          </a:ln>
          <a:effectLst/>
        </p:spPr>
        <p:txBody>
          <a:bodyPr wrap="square" lIns="97182" tIns="48591" rIns="97182" bIns="48591">
            <a:spAutoFit/>
          </a:bodyPr>
          <a:lstStyle/>
          <a:p>
            <a:pPr eaLnBrk="0" hangingPunct="0">
              <a:defRPr/>
            </a:pPr>
            <a:r>
              <a:rPr lang="en-US" sz="900" b="1" i="1" dirty="0">
                <a:solidFill>
                  <a:srgbClr val="000000"/>
                </a:solidFill>
                <a:latin typeface="Arial" pitchFamily="34" charset="0"/>
                <a:cs typeface="Arial" pitchFamily="34" charset="0"/>
              </a:rPr>
              <a:t>Maneuver Center of Excellence - Team of Soldiers, Families, and Civilians from the Best Army in the World!</a:t>
            </a:r>
          </a:p>
        </p:txBody>
      </p:sp>
    </p:spTree>
    <p:extLst>
      <p:ext uri="{BB962C8B-B14F-4D97-AF65-F5344CB8AC3E}">
        <p14:creationId xmlns:p14="http://schemas.microsoft.com/office/powerpoint/2010/main" val="421141566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4F3D0-8BB5-4334-B149-E48EFAA76D8C}" type="datetimeFigureOut">
              <a:rPr lang="en-US" smtClean="0"/>
              <a:pPr/>
              <a:t>8/19/2015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BBECC-4DF2-4687-95EE-633D0D15A8CA}" type="slidenum">
              <a:rPr lang="en-US" smtClean="0"/>
              <a:pPr/>
              <a:t>‹#›</a:t>
            </a:fld>
            <a:endParaRPr lang="en-US" dirty="0"/>
          </a:p>
        </p:txBody>
      </p:sp>
      <p:sp>
        <p:nvSpPr>
          <p:cNvPr id="13" name="Line 8"/>
          <p:cNvSpPr>
            <a:spLocks noChangeShapeType="1"/>
          </p:cNvSpPr>
          <p:nvPr/>
        </p:nvSpPr>
        <p:spPr bwMode="auto">
          <a:xfrm>
            <a:off x="0" y="1143000"/>
            <a:ext cx="9144000" cy="0"/>
          </a:xfrm>
          <a:prstGeom prst="line">
            <a:avLst/>
          </a:prstGeom>
          <a:noFill/>
          <a:ln w="76200">
            <a:solidFill>
              <a:srgbClr val="FF0000"/>
            </a:solidFill>
            <a:round/>
            <a:headEnd/>
            <a:tailEnd/>
          </a:ln>
          <a:effectLst/>
        </p:spPr>
        <p:txBody>
          <a:bodyPr/>
          <a:lstStyle/>
          <a:p>
            <a:pPr algn="r" eaLnBrk="1" hangingPunct="1">
              <a:defRPr/>
            </a:pPr>
            <a:endParaRPr lang="en-US" sz="1800" dirty="0">
              <a:solidFill>
                <a:srgbClr val="000000"/>
              </a:solidFill>
              <a:latin typeface="Arial" charset="0"/>
            </a:endParaRPr>
          </a:p>
        </p:txBody>
      </p:sp>
      <p:sp>
        <p:nvSpPr>
          <p:cNvPr id="18" name="Text Box 14"/>
          <p:cNvSpPr txBox="1">
            <a:spLocks noChangeArrowheads="1"/>
          </p:cNvSpPr>
          <p:nvPr/>
        </p:nvSpPr>
        <p:spPr bwMode="auto">
          <a:xfrm>
            <a:off x="76200" y="6477000"/>
            <a:ext cx="984565" cy="276999"/>
          </a:xfrm>
          <a:prstGeom prst="rect">
            <a:avLst/>
          </a:prstGeom>
          <a:noFill/>
          <a:ln w="9525">
            <a:noFill/>
            <a:miter lim="800000"/>
            <a:headEnd/>
            <a:tailEnd/>
          </a:ln>
          <a:effectLst/>
        </p:spPr>
        <p:txBody>
          <a:bodyPr wrap="none">
            <a:spAutoFit/>
          </a:bodyPr>
          <a:lstStyle/>
          <a:p>
            <a:pPr>
              <a:defRPr/>
            </a:pPr>
            <a:r>
              <a:rPr lang="en-US" sz="1200" b="1" i="1" dirty="0" smtClean="0">
                <a:solidFill>
                  <a:srgbClr val="000000"/>
                </a:solidFill>
                <a:latin typeface="Arial" pitchFamily="34" charset="0"/>
                <a:cs typeface="Arial" pitchFamily="34" charset="0"/>
              </a:rPr>
              <a:t>Destroyers</a:t>
            </a:r>
            <a:endParaRPr lang="en-US" sz="1200" b="1" i="1" dirty="0">
              <a:solidFill>
                <a:srgbClr val="000000"/>
              </a:solidFill>
              <a:latin typeface="Arial" pitchFamily="34" charset="0"/>
              <a:cs typeface="Arial" pitchFamily="34" charset="0"/>
            </a:endParaRPr>
          </a:p>
        </p:txBody>
      </p:sp>
      <p:pic>
        <p:nvPicPr>
          <p:cNvPr id="20" name="Picture 19" descr="316th Cavalry Brigade Shoulder Sleeve Insignia"/>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152400" y="228600"/>
            <a:ext cx="685800" cy="768293"/>
          </a:xfrm>
          <a:prstGeom prst="rect">
            <a:avLst/>
          </a:prstGeom>
          <a:noFill/>
          <a:ln w="9525">
            <a:noFill/>
            <a:miter lim="800000"/>
            <a:headEnd/>
            <a:tailEnd/>
          </a:ln>
        </p:spPr>
      </p:pic>
      <p:pic>
        <p:nvPicPr>
          <p:cNvPr id="11" name="Picture 10" descr="29 Crest &amp; Rifles"/>
          <p:cNvPicPr>
            <a:picLocks noChangeAspect="1" noChangeArrowheads="1"/>
          </p:cNvPicPr>
          <p:nvPr userDrawn="1"/>
        </p:nvPicPr>
        <p:blipFill>
          <a:blip r:embed="rId14" cstate="print">
            <a:lum bright="-6000"/>
          </a:blip>
          <a:srcRect/>
          <a:stretch>
            <a:fillRect/>
          </a:stretch>
        </p:blipFill>
        <p:spPr bwMode="auto">
          <a:xfrm>
            <a:off x="8077200" y="87174"/>
            <a:ext cx="1013073" cy="827226"/>
          </a:xfrm>
          <a:prstGeom prst="rect">
            <a:avLst/>
          </a:prstGeom>
          <a:noFill/>
          <a:ln w="9525" algn="i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ctr" rtl="0" eaLnBrk="0" fontAlgn="base" hangingPunct="0">
        <a:spcBef>
          <a:spcPct val="0"/>
        </a:spcBef>
        <a:spcAft>
          <a:spcPct val="0"/>
        </a:spcAft>
        <a:defRPr sz="3200" b="1">
          <a:solidFill>
            <a:schemeClr val="tx2"/>
          </a:solidFill>
          <a:latin typeface="Arial" charset="0"/>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charset="0"/>
        </a:defRPr>
      </a:lvl2pPr>
      <a:lvl3pPr marL="1143000" indent="-228600" algn="l" rtl="0" eaLnBrk="0" fontAlgn="base" hangingPunct="0">
        <a:spcBef>
          <a:spcPct val="20000"/>
        </a:spcBef>
        <a:spcAft>
          <a:spcPct val="0"/>
        </a:spcAft>
        <a:buChar char="•"/>
        <a:defRPr sz="2000">
          <a:solidFill>
            <a:schemeClr val="tx1"/>
          </a:solidFill>
          <a:latin typeface="Arial" charset="0"/>
        </a:defRPr>
      </a:lvl3pPr>
      <a:lvl4pPr marL="1600200" indent="-228600" algn="l" rtl="0" eaLnBrk="0" fontAlgn="base" hangingPunct="0">
        <a:spcBef>
          <a:spcPct val="20000"/>
        </a:spcBef>
        <a:spcAft>
          <a:spcPct val="0"/>
        </a:spcAft>
        <a:buChar char="–"/>
        <a:defRPr>
          <a:solidFill>
            <a:schemeClr val="tx1"/>
          </a:solidFill>
          <a:latin typeface="Arial" charset="0"/>
        </a:defRPr>
      </a:lvl4pPr>
      <a:lvl5pPr marL="2057400" indent="-228600" algn="l" rtl="0" eaLnBrk="0" fontAlgn="base" hangingPunct="0">
        <a:spcBef>
          <a:spcPct val="20000"/>
        </a:spcBef>
        <a:spcAft>
          <a:spcPct val="0"/>
        </a:spcAft>
        <a:buChar char="»"/>
        <a:defRPr>
          <a:solidFill>
            <a:schemeClr val="tx1"/>
          </a:solidFill>
          <a:latin typeface="Arial"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587500" y="173038"/>
            <a:ext cx="5773738" cy="579437"/>
          </a:xfrm>
          <a:prstGeom prst="rect">
            <a:avLst/>
          </a:prstGeom>
          <a:noFill/>
          <a:ln w="9525">
            <a:noFill/>
            <a:miter lim="800000"/>
            <a:headEnd/>
            <a:tailEnd/>
          </a:ln>
        </p:spPr>
        <p:txBody>
          <a:bodyPr vert="horz" wrap="non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5"/>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Date Placeholder 3"/>
          <p:cNvSpPr>
            <a:spLocks noGrp="1"/>
          </p:cNvSpPr>
          <p:nvPr>
            <p:ph type="dt" sz="half" idx="2"/>
          </p:nvPr>
        </p:nvSpPr>
        <p:spPr bwMode="auto">
          <a:xfrm>
            <a:off x="0" y="62420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b="1" i="1">
                <a:solidFill>
                  <a:srgbClr val="000000"/>
                </a:solidFill>
                <a:latin typeface="Arial" pitchFamily="34" charset="0"/>
                <a:cs typeface="+mn-cs"/>
              </a:defRPr>
            </a:lvl1pPr>
          </a:lstStyle>
          <a:p>
            <a:pPr fontAlgn="base">
              <a:spcBef>
                <a:spcPct val="0"/>
              </a:spcBef>
              <a:spcAft>
                <a:spcPct val="0"/>
              </a:spcAft>
              <a:defRPr/>
            </a:pPr>
            <a:fld id="{E0EAF83C-9187-4260-883E-831C2BD8FB26}" type="datetime1">
              <a:rPr lang="en-US"/>
              <a:pPr fontAlgn="base">
                <a:spcBef>
                  <a:spcPct val="0"/>
                </a:spcBef>
                <a:spcAft>
                  <a:spcPct val="0"/>
                </a:spcAft>
                <a:defRPr/>
              </a:pPr>
              <a:t>8/19/2015</a:t>
            </a:fld>
            <a:endParaRPr lang="en-US" dirty="0"/>
          </a:p>
        </p:txBody>
      </p:sp>
      <p:sp>
        <p:nvSpPr>
          <p:cNvPr id="21" name="Footer Placeholder 4"/>
          <p:cNvSpPr>
            <a:spLocks noGrp="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34" charset="0"/>
                <a:cs typeface="+mn-cs"/>
              </a:defRPr>
            </a:lvl1pPr>
          </a:lstStyle>
          <a:p>
            <a:pPr fontAlgn="base">
              <a:spcBef>
                <a:spcPct val="0"/>
              </a:spcBef>
              <a:spcAft>
                <a:spcPct val="0"/>
              </a:spcAft>
              <a:defRPr/>
            </a:pPr>
            <a:endParaRPr lang="en-US" dirty="0"/>
          </a:p>
        </p:txBody>
      </p:sp>
      <p:sp>
        <p:nvSpPr>
          <p:cNvPr id="22" name="Slide Number Placeholder 5"/>
          <p:cNvSpPr>
            <a:spLocks noGrp="1"/>
          </p:cNvSpPr>
          <p:nvPr>
            <p:ph type="sldNum" sz="quarter" idx="4"/>
          </p:nvPr>
        </p:nvSpPr>
        <p:spPr bwMode="auto">
          <a:xfrm>
            <a:off x="6934200" y="66103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b="1" i="1">
                <a:solidFill>
                  <a:srgbClr val="000000"/>
                </a:solidFill>
                <a:latin typeface="+mn-lt"/>
                <a:cs typeface="+mn-cs"/>
              </a:defRPr>
            </a:lvl1pPr>
          </a:lstStyle>
          <a:p>
            <a:pPr fontAlgn="base">
              <a:spcBef>
                <a:spcPct val="0"/>
              </a:spcBef>
              <a:spcAft>
                <a:spcPct val="0"/>
              </a:spcAft>
              <a:defRPr/>
            </a:pPr>
            <a:fld id="{4C49C487-2C7B-4D61-A93A-1D4B159C21B8}" type="slidenum">
              <a:rPr lang="en-US"/>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ctr" rtl="0" eaLnBrk="0" fontAlgn="base" hangingPunct="0">
        <a:spcBef>
          <a:spcPct val="0"/>
        </a:spcBef>
        <a:spcAft>
          <a:spcPct val="0"/>
        </a:spcAft>
        <a:defRPr sz="3200" b="1">
          <a:solidFill>
            <a:schemeClr val="tx2"/>
          </a:solidFill>
          <a:latin typeface="Arial" charset="0"/>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Arial" charset="0"/>
        </a:defRPr>
      </a:lvl2pPr>
      <a:lvl3pPr marL="1143000" indent="-228600" algn="l" rtl="0" eaLnBrk="0" fontAlgn="base" hangingPunct="0">
        <a:spcBef>
          <a:spcPct val="20000"/>
        </a:spcBef>
        <a:spcAft>
          <a:spcPct val="0"/>
        </a:spcAft>
        <a:buChar char="•"/>
        <a:defRPr sz="2000">
          <a:solidFill>
            <a:schemeClr val="tx1"/>
          </a:solidFill>
          <a:latin typeface="Arial" charset="0"/>
        </a:defRPr>
      </a:lvl3pPr>
      <a:lvl4pPr marL="1600200" indent="-228600" algn="l" rtl="0" eaLnBrk="0" fontAlgn="base" hangingPunct="0">
        <a:spcBef>
          <a:spcPct val="20000"/>
        </a:spcBef>
        <a:spcAft>
          <a:spcPct val="0"/>
        </a:spcAft>
        <a:buChar char="–"/>
        <a:defRPr>
          <a:solidFill>
            <a:schemeClr val="tx1"/>
          </a:solidFill>
          <a:latin typeface="Arial" charset="0"/>
        </a:defRPr>
      </a:lvl4pPr>
      <a:lvl5pPr marL="2057400" indent="-228600" algn="l" rtl="0" eaLnBrk="0" fontAlgn="base" hangingPunct="0">
        <a:spcBef>
          <a:spcPct val="20000"/>
        </a:spcBef>
        <a:spcAft>
          <a:spcPct val="0"/>
        </a:spcAft>
        <a:buChar char="»"/>
        <a:defRPr>
          <a:solidFill>
            <a:schemeClr val="tx1"/>
          </a:solidFill>
          <a:latin typeface="Arial"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228600"/>
            <a:ext cx="9144000" cy="4953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lang="en-US" sz="3200" b="1" kern="0" dirty="0" smtClean="0">
                <a:effectLst>
                  <a:outerShdw blurRad="38100" dist="38100" dir="2700000" algn="tl">
                    <a:srgbClr val="000000">
                      <a:alpha val="43137"/>
                    </a:srgbClr>
                  </a:outerShdw>
                </a:effectLst>
                <a:latin typeface="Arial" pitchFamily="34" charset="0"/>
                <a:ea typeface="+mj-ea"/>
                <a:cs typeface="Arial" pitchFamily="34" charset="0"/>
              </a:rPr>
              <a:t>Stryker Course Summary</a:t>
            </a:r>
            <a:endParaRPr kumimoji="0" lang="en-US" sz="3200" b="1" i="0" u="none" strike="noStrike" kern="0" cap="none" spc="0" normalizeH="0" baseline="0" noProof="0" dirty="0" smtClean="0">
              <a:ln>
                <a:noFill/>
              </a:ln>
              <a:effectLst>
                <a:outerShdw blurRad="38100" dist="38100" dir="2700000" algn="tl">
                  <a:srgbClr val="000000">
                    <a:alpha val="43137"/>
                  </a:srgbClr>
                </a:outerShdw>
              </a:effectLst>
              <a:uLnTx/>
              <a:uFillTx/>
              <a:latin typeface="Arial" pitchFamily="34" charset="0"/>
              <a:ea typeface="+mj-ea"/>
              <a:cs typeface="Arial" pitchFamily="34" charset="0"/>
            </a:endParaRPr>
          </a:p>
        </p:txBody>
      </p:sp>
      <p:cxnSp>
        <p:nvCxnSpPr>
          <p:cNvPr id="85" name="Straight Connector 84"/>
          <p:cNvCxnSpPr/>
          <p:nvPr/>
        </p:nvCxnSpPr>
        <p:spPr>
          <a:xfrm>
            <a:off x="3147235" y="1300350"/>
            <a:ext cx="0" cy="541942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3136602" y="1681688"/>
            <a:ext cx="3040914" cy="4978286"/>
          </a:xfrm>
          <a:prstGeom prst="rect">
            <a:avLst/>
          </a:prstGeom>
          <a:noFill/>
        </p:spPr>
        <p:txBody>
          <a:bodyPr wrap="square" rtlCol="0">
            <a:spAutoFit/>
          </a:bodyPr>
          <a:lstStyle/>
          <a:p>
            <a:r>
              <a:rPr lang="en-US" sz="1200" b="1" dirty="0" smtClean="0">
                <a:latin typeface="Arial" pitchFamily="34" charset="0"/>
                <a:cs typeface="Arial" pitchFamily="34" charset="0"/>
              </a:rPr>
              <a:t>Audience</a:t>
            </a:r>
            <a:r>
              <a:rPr lang="en-US" sz="1200" dirty="0" smtClean="0">
                <a:latin typeface="Arial" pitchFamily="34" charset="0"/>
                <a:cs typeface="Arial" pitchFamily="34" charset="0"/>
              </a:rPr>
              <a:t>:  </a:t>
            </a:r>
            <a:r>
              <a:rPr lang="en-US" sz="1100" dirty="0" smtClean="0">
                <a:latin typeface="Arial" pitchFamily="34" charset="0"/>
                <a:cs typeface="Arial" pitchFamily="34" charset="0"/>
              </a:rPr>
              <a:t>Platoon and Company Leadership en route to SBCT as first duty station or as first SBCT assignment</a:t>
            </a:r>
            <a:endParaRPr lang="en-US" sz="1200" dirty="0" smtClean="0">
              <a:latin typeface="Arial" pitchFamily="34" charset="0"/>
              <a:cs typeface="Arial" pitchFamily="34" charset="0"/>
            </a:endParaRPr>
          </a:p>
          <a:p>
            <a:pPr algn="l"/>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Purpose: </a:t>
            </a:r>
            <a:r>
              <a:rPr lang="en-US" sz="1100" dirty="0" smtClean="0">
                <a:latin typeface="Arial" pitchFamily="34" charset="0"/>
                <a:cs typeface="Arial" pitchFamily="34" charset="0"/>
              </a:rPr>
              <a:t>This is a career progression and a leader development course designed to provide Stryker Brigade Combat Team designated Soldiers the ability to perform the technical and tactical capabilities of a future Stryker leader.</a:t>
            </a:r>
            <a:endParaRPr lang="en-US" sz="1200" dirty="0" smtClean="0">
              <a:latin typeface="Arial" pitchFamily="34" charset="0"/>
              <a:cs typeface="Arial" pitchFamily="34" charset="0"/>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Outcomes:</a:t>
            </a:r>
          </a:p>
          <a:p>
            <a:pPr marL="117475" indent="-117475"/>
            <a:r>
              <a:rPr lang="en-US" sz="1200" dirty="0" smtClean="0">
                <a:latin typeface="Arial" pitchFamily="34" charset="0"/>
                <a:cs typeface="Arial" pitchFamily="34" charset="0"/>
              </a:rPr>
              <a:t>1. </a:t>
            </a:r>
            <a:r>
              <a:rPr lang="en-US" sz="1100" dirty="0" smtClean="0">
                <a:latin typeface="Arial" pitchFamily="34" charset="0"/>
                <a:cs typeface="Arial" pitchFamily="34" charset="0"/>
              </a:rPr>
              <a:t>Sustainment: Understand platforms, service support and maintenance assets available to sustain the fight in a SBCT.</a:t>
            </a:r>
          </a:p>
          <a:p>
            <a:pPr marL="117475" indent="-117475"/>
            <a:r>
              <a:rPr lang="en-US" sz="1100" dirty="0" smtClean="0">
                <a:latin typeface="Arial" pitchFamily="34" charset="0"/>
                <a:cs typeface="Arial" pitchFamily="34" charset="0"/>
              </a:rPr>
              <a:t>2. Training:  Understand METL crosswalk and create unit METL; training management for a PLT/CO/TRP; understand BN level training concepts.</a:t>
            </a:r>
          </a:p>
          <a:p>
            <a:pPr marL="117475" indent="-117475"/>
            <a:r>
              <a:rPr lang="en-US" sz="1100" dirty="0" smtClean="0">
                <a:latin typeface="Arial" pitchFamily="34" charset="0"/>
                <a:cs typeface="Arial" pitchFamily="34" charset="0"/>
              </a:rPr>
              <a:t>3. Tactics:  Demonstrate fundamental employment of a PLT/CO/TRP; understand tactical limitations and organic assets of a SBCT. </a:t>
            </a:r>
          </a:p>
          <a:p>
            <a:pPr algn="l"/>
            <a:endParaRPr lang="en-US" sz="1200" b="1" u="sng" dirty="0" smtClean="0">
              <a:latin typeface="Arial" pitchFamily="34" charset="0"/>
              <a:cs typeface="Arial" pitchFamily="34" charset="0"/>
            </a:endParaRPr>
          </a:p>
          <a:p>
            <a:pPr algn="l"/>
            <a:endParaRPr lang="en-US" sz="1050" b="1" u="sng" dirty="0" smtClean="0">
              <a:latin typeface="Arial" pitchFamily="34" charset="0"/>
              <a:cs typeface="Arial" pitchFamily="34" charset="0"/>
            </a:endParaRPr>
          </a:p>
          <a:p>
            <a:pPr algn="l"/>
            <a:r>
              <a:rPr lang="en-US" sz="1200" b="1" u="sng" dirty="0" smtClean="0">
                <a:latin typeface="Arial" pitchFamily="34" charset="0"/>
                <a:cs typeface="Arial" pitchFamily="34" charset="0"/>
              </a:rPr>
              <a:t>Duration  		                 ASI</a:t>
            </a:r>
          </a:p>
          <a:p>
            <a:pPr algn="l"/>
            <a:r>
              <a:rPr lang="en-US" sz="1200" b="1" dirty="0" smtClean="0">
                <a:latin typeface="Arial" pitchFamily="34" charset="0"/>
                <a:cs typeface="Arial" pitchFamily="34" charset="0"/>
              </a:rPr>
              <a:t>3 weeks 	                                       NO</a:t>
            </a:r>
            <a:endParaRPr lang="en-US" sz="1200" dirty="0">
              <a:latin typeface="Arial" pitchFamily="34" charset="0"/>
              <a:cs typeface="Arial" pitchFamily="34" charset="0"/>
            </a:endParaRPr>
          </a:p>
        </p:txBody>
      </p:sp>
      <p:cxnSp>
        <p:nvCxnSpPr>
          <p:cNvPr id="127" name="Straight Connector 126"/>
          <p:cNvCxnSpPr/>
          <p:nvPr/>
        </p:nvCxnSpPr>
        <p:spPr>
          <a:xfrm>
            <a:off x="6177150" y="1307275"/>
            <a:ext cx="366" cy="53912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0" y="1681688"/>
            <a:ext cx="3124200" cy="5001369"/>
          </a:xfrm>
          <a:prstGeom prst="rect">
            <a:avLst/>
          </a:prstGeom>
          <a:noFill/>
        </p:spPr>
        <p:txBody>
          <a:bodyPr wrap="square" rtlCol="0">
            <a:spAutoFit/>
          </a:bodyPr>
          <a:lstStyle/>
          <a:p>
            <a:r>
              <a:rPr lang="en-US" sz="1200" b="1" dirty="0" smtClean="0">
                <a:latin typeface="Arial" pitchFamily="34" charset="0"/>
                <a:cs typeface="Arial" pitchFamily="34" charset="0"/>
              </a:rPr>
              <a:t>Audience</a:t>
            </a:r>
            <a:r>
              <a:rPr lang="en-US" sz="1200" dirty="0" smtClean="0">
                <a:latin typeface="Arial" pitchFamily="34" charset="0"/>
                <a:cs typeface="Arial" pitchFamily="34" charset="0"/>
              </a:rPr>
              <a:t>:  </a:t>
            </a:r>
            <a:r>
              <a:rPr lang="en-US" sz="1100" dirty="0" smtClean="0">
                <a:latin typeface="Arial" pitchFamily="34" charset="0"/>
                <a:cs typeface="Arial" pitchFamily="34" charset="0"/>
              </a:rPr>
              <a:t>Junior Enlisted, TM Leaders en route to SBCT as first duty station or as first SBCT assignment</a:t>
            </a:r>
          </a:p>
          <a:p>
            <a:pPr algn="l"/>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Purpose: </a:t>
            </a:r>
            <a:r>
              <a:rPr lang="en-US" sz="1100" dirty="0"/>
              <a:t>The SBCT Crewman Course is a R4 additional skill identifier (ASI) producing course designed to train Soldiers on 10 level</a:t>
            </a:r>
          </a:p>
          <a:p>
            <a:r>
              <a:rPr lang="en-US" sz="1100" dirty="0"/>
              <a:t>and selected 20/30 level tasks applicable to the Stryker Brigade Combat Team (SBCT) formation and Stryker Mobile Gun System, Reconnaissance Vehicle, Infantry Carrier Vehicle, Mortar Carrier Vehicle, and the Anti-Tank Guided Missile Vehicle.</a:t>
            </a:r>
            <a:endParaRPr lang="en-US" sz="1100" dirty="0">
              <a:solidFill>
                <a:prstClr val="black"/>
              </a:solidFill>
            </a:endParaRPr>
          </a:p>
          <a:p>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Outcomes:</a:t>
            </a:r>
          </a:p>
          <a:p>
            <a:pPr marL="117475" indent="-117475"/>
            <a:r>
              <a:rPr lang="en-US" sz="1100" dirty="0" smtClean="0">
                <a:latin typeface="Arial" pitchFamily="34" charset="0"/>
                <a:cs typeface="Arial" pitchFamily="34" charset="0"/>
              </a:rPr>
              <a:t>1. Demonstrate technical competence at skill level 10.</a:t>
            </a:r>
          </a:p>
          <a:p>
            <a:pPr marL="117475" indent="-117475"/>
            <a:r>
              <a:rPr lang="en-US" sz="1100" dirty="0" smtClean="0">
                <a:latin typeface="Arial" pitchFamily="34" charset="0"/>
                <a:cs typeface="Arial" pitchFamily="34" charset="0"/>
              </a:rPr>
              <a:t>2. Demonstrate driver/crew proficiency.</a:t>
            </a:r>
          </a:p>
          <a:p>
            <a:pPr marL="117475" indent="-117475"/>
            <a:r>
              <a:rPr lang="en-US" sz="1100" dirty="0" smtClean="0">
                <a:latin typeface="Arial" pitchFamily="34" charset="0"/>
                <a:cs typeface="Arial" pitchFamily="34" charset="0"/>
              </a:rPr>
              <a:t>3. Demonstrate ability to apply skill level 10 and select skill level 20 and 30 tasks associated with the Stryker vehicle.</a:t>
            </a:r>
          </a:p>
          <a:p>
            <a:pPr algn="l"/>
            <a:endParaRPr lang="en-US" sz="1200" dirty="0" smtClean="0">
              <a:latin typeface="Arial" pitchFamily="34" charset="0"/>
              <a:cs typeface="Arial" pitchFamily="34" charset="0"/>
            </a:endParaRPr>
          </a:p>
          <a:p>
            <a:pPr algn="l"/>
            <a:endParaRPr lang="en-US" sz="1200" dirty="0" smtClean="0">
              <a:latin typeface="Arial" pitchFamily="34" charset="0"/>
              <a:cs typeface="Arial" pitchFamily="34" charset="0"/>
            </a:endParaRPr>
          </a:p>
          <a:p>
            <a:pPr algn="l"/>
            <a:endParaRPr lang="en-US" sz="1200" dirty="0" smtClean="0">
              <a:latin typeface="Arial" pitchFamily="34" charset="0"/>
              <a:cs typeface="Arial" pitchFamily="34" charset="0"/>
            </a:endParaRPr>
          </a:p>
          <a:p>
            <a:pPr algn="l"/>
            <a:endParaRPr lang="en-US" sz="1100" dirty="0" smtClean="0">
              <a:latin typeface="Arial" pitchFamily="34" charset="0"/>
              <a:cs typeface="Arial" pitchFamily="34" charset="0"/>
            </a:endParaRPr>
          </a:p>
          <a:p>
            <a:pPr algn="l"/>
            <a:r>
              <a:rPr lang="en-US" sz="1200" b="1" u="sng" dirty="0" smtClean="0">
                <a:latin typeface="Arial" pitchFamily="34" charset="0"/>
                <a:cs typeface="Arial" pitchFamily="34" charset="0"/>
              </a:rPr>
              <a:t>Duration	 	                   ASI   </a:t>
            </a:r>
          </a:p>
          <a:p>
            <a:pPr algn="l"/>
            <a:r>
              <a:rPr lang="en-US" sz="1200" b="1" dirty="0" smtClean="0">
                <a:latin typeface="Arial" pitchFamily="34" charset="0"/>
                <a:cs typeface="Arial" pitchFamily="34" charset="0"/>
              </a:rPr>
              <a:t>2 weeks             </a:t>
            </a:r>
            <a:r>
              <a:rPr lang="en-US" sz="1200" dirty="0" smtClean="0">
                <a:latin typeface="Arial" pitchFamily="34" charset="0"/>
                <a:cs typeface="Arial" pitchFamily="34" charset="0"/>
              </a:rPr>
              <a:t> 	                    </a:t>
            </a:r>
            <a:r>
              <a:rPr lang="en-US" sz="1200" b="1" dirty="0" smtClean="0">
                <a:latin typeface="Arial" pitchFamily="34" charset="0"/>
                <a:cs typeface="Arial" pitchFamily="34" charset="0"/>
              </a:rPr>
              <a:t>R4</a:t>
            </a:r>
            <a:endParaRPr lang="en-US" sz="1200" b="1" dirty="0">
              <a:latin typeface="Arial" pitchFamily="34" charset="0"/>
              <a:cs typeface="Arial" pitchFamily="34" charset="0"/>
            </a:endParaRPr>
          </a:p>
        </p:txBody>
      </p:sp>
      <p:sp>
        <p:nvSpPr>
          <p:cNvPr id="101" name="TextBox 100"/>
          <p:cNvSpPr txBox="1"/>
          <p:nvPr/>
        </p:nvSpPr>
        <p:spPr>
          <a:xfrm>
            <a:off x="6175169" y="1681688"/>
            <a:ext cx="2968831" cy="5170646"/>
          </a:xfrm>
          <a:prstGeom prst="rect">
            <a:avLst/>
          </a:prstGeom>
          <a:noFill/>
        </p:spPr>
        <p:txBody>
          <a:bodyPr wrap="square" rtlCol="0">
            <a:spAutoFit/>
          </a:bodyPr>
          <a:lstStyle/>
          <a:p>
            <a:r>
              <a:rPr lang="en-US" sz="1200" b="1" dirty="0" smtClean="0">
                <a:latin typeface="Arial" pitchFamily="34" charset="0"/>
                <a:cs typeface="Arial" pitchFamily="34" charset="0"/>
              </a:rPr>
              <a:t>Audience</a:t>
            </a:r>
            <a:r>
              <a:rPr lang="en-US" sz="1200" dirty="0" smtClean="0">
                <a:latin typeface="Arial" pitchFamily="34" charset="0"/>
                <a:cs typeface="Arial" pitchFamily="34" charset="0"/>
              </a:rPr>
              <a:t>: </a:t>
            </a:r>
            <a:r>
              <a:rPr lang="en-US" sz="1100" dirty="0" smtClean="0">
                <a:latin typeface="Arial" pitchFamily="34" charset="0"/>
                <a:cs typeface="Arial" pitchFamily="34" charset="0"/>
              </a:rPr>
              <a:t>Command selected NCOs currently serving in or en route to SBCT with previous Stryker experience</a:t>
            </a:r>
            <a:endParaRPr lang="en-US" sz="1200" dirty="0" smtClean="0">
              <a:latin typeface="Arial" pitchFamily="34" charset="0"/>
              <a:cs typeface="Arial" pitchFamily="34" charset="0"/>
            </a:endParaRPr>
          </a:p>
          <a:p>
            <a:pPr algn="l"/>
            <a:endParaRPr lang="en-US" sz="1200" b="1" dirty="0" smtClean="0">
              <a:latin typeface="Arial" pitchFamily="34" charset="0"/>
              <a:cs typeface="Arial" pitchFamily="34" charset="0"/>
            </a:endParaRPr>
          </a:p>
          <a:p>
            <a:r>
              <a:rPr lang="en-US" sz="1200" b="1" dirty="0" smtClean="0">
                <a:latin typeface="Arial" pitchFamily="34" charset="0"/>
                <a:cs typeface="Arial" pitchFamily="34" charset="0"/>
              </a:rPr>
              <a:t>Purpose:  </a:t>
            </a:r>
            <a:r>
              <a:rPr lang="en-US" sz="1100" dirty="0">
                <a:solidFill>
                  <a:prstClr val="black"/>
                </a:solidFill>
              </a:rPr>
              <a:t>Train and educate select Noncommissioned Officers to assist unit leaders in the planning and implementation of gunnery training programs to train unit combat vehicle crews and platoons in direct fire engagements and to perform Unit level maintenance on the Stryker family of vehicles fire control and weapon systems.</a:t>
            </a:r>
            <a:endParaRPr lang="en-US" sz="1100" b="1" u="sng" dirty="0">
              <a:solidFill>
                <a:prstClr val="black"/>
              </a:solidFill>
            </a:endParaRPr>
          </a:p>
          <a:p>
            <a:pPr algn="l"/>
            <a:endParaRPr lang="en-US" sz="1200" dirty="0" smtClean="0">
              <a:latin typeface="Arial" pitchFamily="34" charset="0"/>
              <a:cs typeface="Arial" pitchFamily="34" charset="0"/>
            </a:endParaRPr>
          </a:p>
          <a:p>
            <a:r>
              <a:rPr lang="en-US" sz="1200" b="1" dirty="0" smtClean="0">
                <a:latin typeface="Arial" pitchFamily="34" charset="0"/>
                <a:cs typeface="Arial" pitchFamily="34" charset="0"/>
              </a:rPr>
              <a:t>Outcomes:</a:t>
            </a:r>
          </a:p>
          <a:p>
            <a:pPr marL="117475" indent="-117475"/>
            <a:r>
              <a:rPr lang="en-US" sz="1100" dirty="0" smtClean="0">
                <a:latin typeface="Arial" pitchFamily="34" charset="0"/>
                <a:cs typeface="Arial" pitchFamily="34" charset="0"/>
              </a:rPr>
              <a:t>1. Demonstrate technical competence and mastery of fire control and weapons systems.</a:t>
            </a:r>
          </a:p>
          <a:p>
            <a:pPr marL="117475" indent="-117475"/>
            <a:r>
              <a:rPr lang="en-US" sz="1100" dirty="0" smtClean="0">
                <a:latin typeface="Arial" pitchFamily="34" charset="0"/>
                <a:cs typeface="Arial" pitchFamily="34" charset="0"/>
              </a:rPr>
              <a:t>2. Demonstrate the ability to make appropriate use of TADSS available to an SBCT</a:t>
            </a:r>
          </a:p>
          <a:p>
            <a:pPr marL="117475" indent="-117475"/>
            <a:r>
              <a:rPr lang="en-US" sz="1100" dirty="0" smtClean="0">
                <a:latin typeface="Arial" pitchFamily="34" charset="0"/>
                <a:cs typeface="Arial" pitchFamily="34" charset="0"/>
              </a:rPr>
              <a:t>3. Develop a gunnery training plan to imbed in a Unit Training Plan using the Army Training Management process. </a:t>
            </a:r>
          </a:p>
          <a:p>
            <a:pPr algn="l"/>
            <a:r>
              <a:rPr lang="en-US" sz="1200" dirty="0" smtClean="0">
                <a:latin typeface="Arial" pitchFamily="34" charset="0"/>
                <a:cs typeface="Arial" pitchFamily="34" charset="0"/>
              </a:rPr>
              <a:t> </a:t>
            </a:r>
            <a:endParaRPr lang="en-US" sz="1200" b="1" u="sng" dirty="0" smtClean="0">
              <a:latin typeface="Arial" pitchFamily="34" charset="0"/>
              <a:cs typeface="Arial" pitchFamily="34" charset="0"/>
            </a:endParaRPr>
          </a:p>
          <a:p>
            <a:pPr algn="l"/>
            <a:endParaRPr lang="en-US" sz="1200" b="1" u="sng" dirty="0">
              <a:latin typeface="Arial" pitchFamily="34" charset="0"/>
              <a:cs typeface="Arial" pitchFamily="34" charset="0"/>
            </a:endParaRPr>
          </a:p>
          <a:p>
            <a:pPr algn="l"/>
            <a:r>
              <a:rPr lang="en-US" sz="1200" b="1" u="sng" dirty="0" smtClean="0">
                <a:latin typeface="Arial" pitchFamily="34" charset="0"/>
                <a:cs typeface="Arial" pitchFamily="34" charset="0"/>
              </a:rPr>
              <a:t>Duration 	  	            ASI</a:t>
            </a:r>
          </a:p>
          <a:p>
            <a:pPr algn="l"/>
            <a:r>
              <a:rPr lang="en-US" sz="1200" b="1" dirty="0" smtClean="0">
                <a:latin typeface="Arial" pitchFamily="34" charset="0"/>
                <a:cs typeface="Arial" pitchFamily="34" charset="0"/>
              </a:rPr>
              <a:t>7 weeks 		     R8/TBD</a:t>
            </a:r>
          </a:p>
          <a:p>
            <a:pPr algn="l"/>
            <a:r>
              <a:rPr lang="en-US" sz="1200" b="1" dirty="0" smtClean="0">
                <a:latin typeface="Arial" pitchFamily="34" charset="0"/>
                <a:cs typeface="Arial" pitchFamily="34" charset="0"/>
              </a:rPr>
              <a:t>MGCC is prerequisite</a:t>
            </a:r>
          </a:p>
        </p:txBody>
      </p:sp>
      <p:sp>
        <p:nvSpPr>
          <p:cNvPr id="80" name="TextBox 79"/>
          <p:cNvSpPr txBox="1"/>
          <p:nvPr/>
        </p:nvSpPr>
        <p:spPr>
          <a:xfrm>
            <a:off x="3189767" y="1295400"/>
            <a:ext cx="2923954" cy="307777"/>
          </a:xfrm>
          <a:prstGeom prst="rect">
            <a:avLst/>
          </a:prstGeom>
          <a:solidFill>
            <a:schemeClr val="bg1">
              <a:lumMod val="75000"/>
            </a:schemeClr>
          </a:solidFill>
        </p:spPr>
        <p:txBody>
          <a:bodyPr wrap="square" rtlCol="0">
            <a:spAutoFit/>
          </a:bodyPr>
          <a:lstStyle/>
          <a:p>
            <a:pPr algn="ctr"/>
            <a:r>
              <a:rPr lang="en-US" sz="1400" b="1" dirty="0" smtClean="0">
                <a:latin typeface="Arial" pitchFamily="34" charset="0"/>
                <a:cs typeface="Arial" pitchFamily="34" charset="0"/>
              </a:rPr>
              <a:t>STRYKER LEADER</a:t>
            </a:r>
            <a:endParaRPr lang="en-US" sz="1400" b="1" dirty="0">
              <a:latin typeface="Arial" pitchFamily="34" charset="0"/>
              <a:cs typeface="Arial" pitchFamily="34" charset="0"/>
            </a:endParaRPr>
          </a:p>
        </p:txBody>
      </p:sp>
      <p:sp>
        <p:nvSpPr>
          <p:cNvPr id="42" name="TextBox 41"/>
          <p:cNvSpPr txBox="1"/>
          <p:nvPr/>
        </p:nvSpPr>
        <p:spPr>
          <a:xfrm>
            <a:off x="152400" y="1295400"/>
            <a:ext cx="2971800" cy="307777"/>
          </a:xfrm>
          <a:prstGeom prst="rect">
            <a:avLst/>
          </a:prstGeom>
          <a:solidFill>
            <a:schemeClr val="bg1">
              <a:lumMod val="75000"/>
            </a:schemeClr>
          </a:solidFill>
        </p:spPr>
        <p:txBody>
          <a:bodyPr wrap="square" rtlCol="0">
            <a:spAutoFit/>
          </a:bodyPr>
          <a:lstStyle/>
          <a:p>
            <a:pPr algn="ctr"/>
            <a:r>
              <a:rPr lang="en-US" sz="1400" b="1" dirty="0" smtClean="0">
                <a:latin typeface="Arial" pitchFamily="34" charset="0"/>
                <a:cs typeface="Arial" pitchFamily="34" charset="0"/>
              </a:rPr>
              <a:t>STRYKER CREWMAN</a:t>
            </a:r>
            <a:endParaRPr lang="en-US" sz="1400" b="1" dirty="0">
              <a:latin typeface="Arial" pitchFamily="34" charset="0"/>
              <a:cs typeface="Arial" pitchFamily="34" charset="0"/>
            </a:endParaRPr>
          </a:p>
        </p:txBody>
      </p:sp>
      <p:sp>
        <p:nvSpPr>
          <p:cNvPr id="43" name="TextBox 42"/>
          <p:cNvSpPr txBox="1"/>
          <p:nvPr/>
        </p:nvSpPr>
        <p:spPr>
          <a:xfrm>
            <a:off x="6230679" y="1295400"/>
            <a:ext cx="2785729" cy="307777"/>
          </a:xfrm>
          <a:prstGeom prst="rect">
            <a:avLst/>
          </a:prstGeom>
          <a:solidFill>
            <a:schemeClr val="bg1">
              <a:lumMod val="75000"/>
            </a:schemeClr>
          </a:solidFill>
        </p:spPr>
        <p:txBody>
          <a:bodyPr wrap="square" rtlCol="0">
            <a:spAutoFit/>
          </a:bodyPr>
          <a:lstStyle/>
          <a:p>
            <a:pPr algn="ctr"/>
            <a:r>
              <a:rPr lang="en-US" sz="1400" b="1" dirty="0" smtClean="0">
                <a:latin typeface="Arial" pitchFamily="34" charset="0"/>
                <a:cs typeface="Arial" pitchFamily="34" charset="0"/>
              </a:rPr>
              <a:t>SBCT MASTER GUNNER</a:t>
            </a:r>
            <a:endParaRPr lang="en-US" sz="1400" b="1" dirty="0">
              <a:latin typeface="Arial" pitchFamily="34" charset="0"/>
              <a:cs typeface="Arial" pitchFamily="34" charset="0"/>
            </a:endParaRPr>
          </a:p>
        </p:txBody>
      </p:sp>
      <p:sp>
        <p:nvSpPr>
          <p:cNvPr id="11" name="Slide Number Placeholder 2"/>
          <p:cNvSpPr txBox="1">
            <a:spLocks/>
          </p:cNvSpPr>
          <p:nvPr/>
        </p:nvSpPr>
        <p:spPr>
          <a:xfrm>
            <a:off x="7010400" y="6482242"/>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06BBECC-4DF2-4687-95EE-633D0D15A8CA}" type="slidenum">
              <a:rPr kumimoji="0" lang="en-US" sz="1200" b="0" i="0" u="none" strike="noStrike" kern="1200" cap="none" spc="0" normalizeH="0" baseline="0" noProof="0" smtClean="0">
                <a:ln>
                  <a:noFill/>
                </a:ln>
                <a:solidFill>
                  <a:schemeClr val="accent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chemeClr val="accent3"/>
              </a:solidFill>
              <a:effectLst/>
              <a:uLnTx/>
              <a:uFillTx/>
              <a:latin typeface="+mn-lt"/>
              <a:ea typeface="+mn-ea"/>
              <a:cs typeface="+mn-cs"/>
            </a:endParaRPr>
          </a:p>
        </p:txBody>
      </p:sp>
      <p:sp>
        <p:nvSpPr>
          <p:cNvPr id="2" name="TextBox 1"/>
          <p:cNvSpPr txBox="1"/>
          <p:nvPr/>
        </p:nvSpPr>
        <p:spPr>
          <a:xfrm>
            <a:off x="7876099" y="889488"/>
            <a:ext cx="3022898" cy="246221"/>
          </a:xfrm>
          <a:prstGeom prst="rect">
            <a:avLst/>
          </a:prstGeom>
          <a:noFill/>
        </p:spPr>
        <p:txBody>
          <a:bodyPr wrap="square" rtlCol="0">
            <a:spAutoFit/>
          </a:bodyPr>
          <a:lstStyle/>
          <a:p>
            <a:r>
              <a:rPr lang="en-US" sz="1000" b="1" dirty="0" smtClean="0"/>
              <a:t>As of: 18AUG 2015</a:t>
            </a:r>
            <a:endParaRPr lang="en-US" sz="1000" b="1" dirty="0"/>
          </a:p>
        </p:txBody>
      </p:sp>
    </p:spTree>
    <p:extLst>
      <p:ext uri="{BB962C8B-B14F-4D97-AF65-F5344CB8AC3E}">
        <p14:creationId xmlns:p14="http://schemas.microsoft.com/office/powerpoint/2010/main" val="309411543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Stryker Crewman Course</a:t>
            </a:r>
            <a:br>
              <a:rPr lang="en-US" sz="2400" b="1" dirty="0" smtClean="0">
                <a:effectLst>
                  <a:outerShdw blurRad="38100" dist="38100" dir="2700000" algn="tl">
                    <a:srgbClr val="000000">
                      <a:alpha val="43137"/>
                    </a:srgbClr>
                  </a:outerShdw>
                </a:effectLst>
                <a:latin typeface="Arial" pitchFamily="34" charset="0"/>
                <a:cs typeface="Arial" pitchFamily="34" charset="0"/>
              </a:rPr>
            </a:br>
            <a:r>
              <a:rPr lang="en-US" sz="2400" b="1" dirty="0" smtClean="0">
                <a:effectLst>
                  <a:outerShdw blurRad="38100" dist="38100" dir="2700000" algn="tl">
                    <a:srgbClr val="000000">
                      <a:alpha val="43137"/>
                    </a:srgbClr>
                  </a:outerShdw>
                </a:effectLst>
                <a:latin typeface="Arial" pitchFamily="34" charset="0"/>
                <a:cs typeface="Arial" pitchFamily="34" charset="0"/>
              </a:rPr>
              <a:t> Purpose, Scope, and Outcomes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19" name="Picture 2" descr="C:\Users\v.p.prohaska.ctr\Pictures\stryker-combat-vehicle-07.jpg"/>
          <p:cNvPicPr>
            <a:picLocks noChangeAspect="1" noChangeArrowheads="1"/>
          </p:cNvPicPr>
          <p:nvPr/>
        </p:nvPicPr>
        <p:blipFill>
          <a:blip r:embed="rId2" cstate="print"/>
          <a:srcRect/>
          <a:stretch>
            <a:fillRect/>
          </a:stretch>
        </p:blipFill>
        <p:spPr bwMode="auto">
          <a:xfrm>
            <a:off x="191557" y="984684"/>
            <a:ext cx="4170893" cy="2685345"/>
          </a:xfrm>
          <a:prstGeom prst="rect">
            <a:avLst/>
          </a:prstGeom>
          <a:noFill/>
        </p:spPr>
      </p:pic>
      <p:sp>
        <p:nvSpPr>
          <p:cNvPr id="20" name="TextBox 19"/>
          <p:cNvSpPr txBox="1"/>
          <p:nvPr/>
        </p:nvSpPr>
        <p:spPr>
          <a:xfrm>
            <a:off x="4819650" y="4123821"/>
            <a:ext cx="4162424" cy="646331"/>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200" b="1" dirty="0" smtClean="0">
                <a:solidFill>
                  <a:srgbClr val="000000"/>
                </a:solidFill>
                <a:cs typeface="Arial" pitchFamily="34" charset="0"/>
              </a:rPr>
              <a:t>Primary           	</a:t>
            </a:r>
          </a:p>
          <a:p>
            <a:r>
              <a:rPr lang="en-US" sz="1200" dirty="0" smtClean="0">
                <a:solidFill>
                  <a:prstClr val="black"/>
                </a:solidFill>
              </a:rPr>
              <a:t>Junior Enlisted, 11 and 19 series TM Leaders en route to SBCT as first duty station or as first SBCT assignment. </a:t>
            </a:r>
          </a:p>
        </p:txBody>
      </p:sp>
      <p:sp>
        <p:nvSpPr>
          <p:cNvPr id="21" name="Rectangle 20"/>
          <p:cNvSpPr/>
          <p:nvPr/>
        </p:nvSpPr>
        <p:spPr>
          <a:xfrm>
            <a:off x="5874429" y="3739127"/>
            <a:ext cx="1967142" cy="369332"/>
          </a:xfrm>
          <a:prstGeom prst="rect">
            <a:avLst/>
          </a:prstGeom>
        </p:spPr>
        <p:txBody>
          <a:bodyPr wrap="none">
            <a:spAutoFit/>
          </a:bodyPr>
          <a:lstStyle/>
          <a:p>
            <a:pPr algn="ctr"/>
            <a:r>
              <a:rPr lang="en-US" b="1" u="sng" dirty="0" smtClean="0">
                <a:solidFill>
                  <a:srgbClr val="000000"/>
                </a:solidFill>
                <a:latin typeface="Arial" pitchFamily="34" charset="0"/>
                <a:cs typeface="Arial" pitchFamily="34" charset="0"/>
              </a:rPr>
              <a:t>Target Audience</a:t>
            </a:r>
            <a:endParaRPr lang="en-US" dirty="0">
              <a:solidFill>
                <a:srgbClr val="000000"/>
              </a:solidFill>
              <a:latin typeface="Arial" pitchFamily="34" charset="0"/>
              <a:cs typeface="Arial" pitchFamily="34" charset="0"/>
            </a:endParaRPr>
          </a:p>
        </p:txBody>
      </p:sp>
      <p:sp>
        <p:nvSpPr>
          <p:cNvPr id="22" name="Rectangle 21"/>
          <p:cNvSpPr/>
          <p:nvPr/>
        </p:nvSpPr>
        <p:spPr>
          <a:xfrm>
            <a:off x="5723113" y="818453"/>
            <a:ext cx="1736373" cy="369332"/>
          </a:xfrm>
          <a:prstGeom prst="rect">
            <a:avLst/>
          </a:prstGeom>
        </p:spPr>
        <p:txBody>
          <a:bodyPr wrap="none">
            <a:spAutoFit/>
          </a:bodyPr>
          <a:lstStyle/>
          <a:p>
            <a:pPr algn="ctr"/>
            <a:r>
              <a:rPr lang="en-US" b="1" u="sng" dirty="0" smtClean="0">
                <a:solidFill>
                  <a:srgbClr val="000000"/>
                </a:solidFill>
                <a:cs typeface="Arial" pitchFamily="34" charset="0"/>
              </a:rPr>
              <a:t>Course Scope</a:t>
            </a:r>
            <a:endParaRPr lang="en-US" b="1" u="sng" dirty="0">
              <a:solidFill>
                <a:srgbClr val="000000"/>
              </a:solidFill>
              <a:cs typeface="Arial" pitchFamily="34" charset="0"/>
            </a:endParaRPr>
          </a:p>
        </p:txBody>
      </p:sp>
      <p:sp>
        <p:nvSpPr>
          <p:cNvPr id="24" name="Rectangle 23"/>
          <p:cNvSpPr/>
          <p:nvPr/>
        </p:nvSpPr>
        <p:spPr>
          <a:xfrm>
            <a:off x="5306283" y="4788877"/>
            <a:ext cx="3236784" cy="369332"/>
          </a:xfrm>
          <a:prstGeom prst="rect">
            <a:avLst/>
          </a:prstGeom>
        </p:spPr>
        <p:txBody>
          <a:bodyPr wrap="none">
            <a:spAutoFit/>
          </a:bodyPr>
          <a:lstStyle/>
          <a:p>
            <a:pPr algn="ctr"/>
            <a:r>
              <a:rPr lang="en-US" b="1" u="sng" dirty="0" smtClean="0">
                <a:solidFill>
                  <a:prstClr val="black"/>
                </a:solidFill>
              </a:rPr>
              <a:t>General Course Information</a:t>
            </a:r>
            <a:endParaRPr lang="en-US" b="1" u="sng" dirty="0">
              <a:solidFill>
                <a:prstClr val="black"/>
              </a:solidFill>
            </a:endParaRPr>
          </a:p>
        </p:txBody>
      </p:sp>
      <p:sp>
        <p:nvSpPr>
          <p:cNvPr id="25" name="Rectangle 24"/>
          <p:cNvSpPr/>
          <p:nvPr/>
        </p:nvSpPr>
        <p:spPr>
          <a:xfrm>
            <a:off x="4819649" y="5173389"/>
            <a:ext cx="4162425" cy="1200329"/>
          </a:xfrm>
          <a:prstGeom prst="rect">
            <a:avLst/>
          </a:prstGeom>
          <a:solidFill>
            <a:srgbClr val="FFFF00"/>
          </a:solidFill>
          <a:scene3d>
            <a:camera prst="orthographicFront"/>
            <a:lightRig rig="threePt" dir="t"/>
          </a:scene3d>
          <a:sp3d>
            <a:bevelT/>
          </a:sp3d>
        </p:spPr>
        <p:txBody>
          <a:bodyPr wrap="square">
            <a:spAutoFit/>
          </a:bodyPr>
          <a:lstStyle/>
          <a:p>
            <a:r>
              <a:rPr lang="en-US" sz="1200" b="1" dirty="0">
                <a:solidFill>
                  <a:prstClr val="black"/>
                </a:solidFill>
              </a:rPr>
              <a:t>Class Size:</a:t>
            </a:r>
            <a:r>
              <a:rPr lang="en-US" sz="1200" dirty="0">
                <a:solidFill>
                  <a:prstClr val="black"/>
                </a:solidFill>
              </a:rPr>
              <a:t> </a:t>
            </a:r>
          </a:p>
          <a:p>
            <a:r>
              <a:rPr lang="en-US" sz="1200" dirty="0" smtClean="0">
                <a:solidFill>
                  <a:prstClr val="black"/>
                </a:solidFill>
              </a:rPr>
              <a:t>Minimum-6   Optimum-24   Maximum-24</a:t>
            </a:r>
            <a:endParaRPr lang="en-US" sz="1200" dirty="0">
              <a:solidFill>
                <a:prstClr val="black"/>
              </a:solidFill>
            </a:endParaRPr>
          </a:p>
          <a:p>
            <a:endParaRPr lang="en-US" sz="1200" b="1" dirty="0" smtClean="0">
              <a:solidFill>
                <a:prstClr val="black"/>
              </a:solidFill>
            </a:endParaRPr>
          </a:p>
          <a:p>
            <a:r>
              <a:rPr lang="en-US" sz="1200" b="1" dirty="0" smtClean="0">
                <a:solidFill>
                  <a:prstClr val="black"/>
                </a:solidFill>
              </a:rPr>
              <a:t>Instructors </a:t>
            </a:r>
            <a:r>
              <a:rPr lang="en-US" sz="1200" b="1" dirty="0">
                <a:solidFill>
                  <a:prstClr val="black"/>
                </a:solidFill>
              </a:rPr>
              <a:t>Earned:</a:t>
            </a:r>
            <a:r>
              <a:rPr lang="en-US" sz="1200" dirty="0">
                <a:solidFill>
                  <a:prstClr val="black"/>
                </a:solidFill>
              </a:rPr>
              <a:t> </a:t>
            </a:r>
            <a:r>
              <a:rPr lang="en-US" sz="1200" dirty="0" smtClean="0">
                <a:solidFill>
                  <a:prstClr val="black"/>
                </a:solidFill>
              </a:rPr>
              <a:t>7</a:t>
            </a:r>
            <a:endParaRPr lang="en-US" sz="1200" dirty="0">
              <a:solidFill>
                <a:prstClr val="black"/>
              </a:solidFill>
            </a:endParaRPr>
          </a:p>
          <a:p>
            <a:endParaRPr lang="en-US" sz="1200" b="1" dirty="0">
              <a:solidFill>
                <a:prstClr val="black"/>
              </a:solidFill>
            </a:endParaRPr>
          </a:p>
          <a:p>
            <a:r>
              <a:rPr lang="en-US" sz="1200" b="1" dirty="0">
                <a:solidFill>
                  <a:prstClr val="black"/>
                </a:solidFill>
              </a:rPr>
              <a:t>Last POI Approved Date: </a:t>
            </a:r>
            <a:r>
              <a:rPr lang="en-US" sz="1200" b="1" dirty="0" smtClean="0">
                <a:solidFill>
                  <a:prstClr val="black"/>
                </a:solidFill>
              </a:rPr>
              <a:t>CAD Approved 11MAY15</a:t>
            </a:r>
            <a:endParaRPr lang="en-US" sz="1200" dirty="0">
              <a:solidFill>
                <a:prstClr val="black"/>
              </a:solidFill>
            </a:endParaRPr>
          </a:p>
        </p:txBody>
      </p:sp>
      <p:sp>
        <p:nvSpPr>
          <p:cNvPr id="26" name="TextBox 25"/>
          <p:cNvSpPr txBox="1"/>
          <p:nvPr/>
        </p:nvSpPr>
        <p:spPr>
          <a:xfrm>
            <a:off x="4543425" y="1185611"/>
            <a:ext cx="4438650" cy="2492990"/>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200" dirty="0"/>
              <a:t>To provide small group instruction on Stryker vehicle common components and variant specific characteristics. </a:t>
            </a:r>
            <a:r>
              <a:rPr lang="en-US" sz="1200" dirty="0" smtClean="0"/>
              <a:t>These include </a:t>
            </a:r>
            <a:r>
              <a:rPr lang="en-US" sz="1200" dirty="0"/>
              <a:t>lessons applicable to the Mobile Gun System (MGS</a:t>
            </a:r>
            <a:r>
              <a:rPr lang="en-US" sz="1200" dirty="0" smtClean="0"/>
              <a:t>), Reconnaissance </a:t>
            </a:r>
            <a:r>
              <a:rPr lang="en-US" sz="1200" dirty="0"/>
              <a:t>Vehicle (RV), Infantry Carrier Vehicle (ICV</a:t>
            </a:r>
            <a:r>
              <a:rPr lang="en-US" sz="1200" dirty="0" smtClean="0"/>
              <a:t>), Mortar Carrier </a:t>
            </a:r>
            <a:r>
              <a:rPr lang="en-US" sz="1200" dirty="0"/>
              <a:t>Vehicle (MCV), and the Anti-Tank </a:t>
            </a:r>
            <a:r>
              <a:rPr lang="en-US" sz="1200" dirty="0" smtClean="0"/>
              <a:t>Guided Missile </a:t>
            </a:r>
            <a:r>
              <a:rPr lang="en-US" sz="1200" dirty="0"/>
              <a:t>(ATGM) Vehicle. Instruction covers topics </a:t>
            </a:r>
            <a:r>
              <a:rPr lang="en-US" sz="1200" dirty="0" smtClean="0"/>
              <a:t>on preventative maintenance checks </a:t>
            </a:r>
            <a:r>
              <a:rPr lang="en-US" sz="1200" dirty="0"/>
              <a:t>and services (PMCS) </a:t>
            </a:r>
            <a:r>
              <a:rPr lang="en-US" sz="1200" dirty="0" smtClean="0"/>
              <a:t>and troubleshooting</a:t>
            </a:r>
            <a:r>
              <a:rPr lang="en-US" sz="1200" dirty="0"/>
              <a:t>, operator maintenance of Stryker </a:t>
            </a:r>
            <a:r>
              <a:rPr lang="en-US" sz="1200" dirty="0" smtClean="0"/>
              <a:t>guns including </a:t>
            </a:r>
            <a:r>
              <a:rPr lang="en-US" sz="1200" dirty="0"/>
              <a:t>familiarization of variant </a:t>
            </a:r>
            <a:r>
              <a:rPr lang="en-US" sz="1200" dirty="0" smtClean="0"/>
              <a:t>specific gunnery skills, operations </a:t>
            </a:r>
            <a:r>
              <a:rPr lang="en-US" sz="1200" dirty="0"/>
              <a:t>of the driver, gunner, and commander stations, </a:t>
            </a:r>
            <a:r>
              <a:rPr lang="en-US" sz="1200" dirty="0" smtClean="0"/>
              <a:t>crew drills</a:t>
            </a:r>
            <a:r>
              <a:rPr lang="en-US" sz="1200" dirty="0"/>
              <a:t>, remote weapon station (RWS), </a:t>
            </a:r>
            <a:r>
              <a:rPr lang="en-US" sz="1200" dirty="0" smtClean="0"/>
              <a:t>Long-Range Advanced </a:t>
            </a:r>
            <a:r>
              <a:rPr lang="en-US" sz="1200" dirty="0"/>
              <a:t>Scout Surveillance System (LRAS3) and the </a:t>
            </a:r>
            <a:r>
              <a:rPr lang="en-US" sz="1200" dirty="0" smtClean="0"/>
              <a:t>Tube-Launched Optically </a:t>
            </a:r>
            <a:r>
              <a:rPr lang="en-US" sz="1200" dirty="0"/>
              <a:t>Tracked Wire-Guided (TOW) system.</a:t>
            </a:r>
            <a:r>
              <a:rPr lang="en-US" sz="1200" dirty="0">
                <a:solidFill>
                  <a:prstClr val="black"/>
                </a:solidFill>
              </a:rPr>
              <a:t> </a:t>
            </a:r>
          </a:p>
        </p:txBody>
      </p:sp>
      <p:sp>
        <p:nvSpPr>
          <p:cNvPr id="27" name="TextBox 26"/>
          <p:cNvSpPr txBox="1"/>
          <p:nvPr/>
        </p:nvSpPr>
        <p:spPr>
          <a:xfrm>
            <a:off x="84222" y="4138864"/>
            <a:ext cx="4430628" cy="2308324"/>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200" dirty="0"/>
              <a:t>The SBCT Crewman Course is a R4 additional skill identifier (ASI) producing course designed to train Soldiers on 10 level</a:t>
            </a:r>
          </a:p>
          <a:p>
            <a:r>
              <a:rPr lang="en-US" sz="1200" dirty="0"/>
              <a:t>and selected 20/30 level tasks applicable to the Stryker Brigade Combat Team (SBCT) formation and Stryker Mobile Gun </a:t>
            </a:r>
            <a:r>
              <a:rPr lang="en-US" sz="1200" dirty="0" smtClean="0"/>
              <a:t>System, Reconnaissance </a:t>
            </a:r>
            <a:r>
              <a:rPr lang="en-US" sz="1200" dirty="0"/>
              <a:t>Vehicle, Infantry Carrier Vehicle, Mortar Carrier Vehicle, and the Anti-Tank Guided Missile Vehicle</a:t>
            </a:r>
            <a:r>
              <a:rPr lang="en-US" sz="1200" dirty="0" smtClean="0"/>
              <a:t>.</a:t>
            </a:r>
            <a:endParaRPr lang="en-US" sz="1200" dirty="0" smtClean="0">
              <a:solidFill>
                <a:prstClr val="black"/>
              </a:solidFill>
            </a:endParaRPr>
          </a:p>
          <a:p>
            <a:r>
              <a:rPr lang="en-US" sz="1200" b="1" u="sng" dirty="0" smtClean="0">
                <a:solidFill>
                  <a:prstClr val="black"/>
                </a:solidFill>
              </a:rPr>
              <a:t>Outcomes: </a:t>
            </a:r>
          </a:p>
          <a:p>
            <a:r>
              <a:rPr lang="en-US" sz="1200" dirty="0" smtClean="0">
                <a:solidFill>
                  <a:prstClr val="black"/>
                </a:solidFill>
              </a:rPr>
              <a:t>1. Demonstrate technical competence at skill level 10.</a:t>
            </a:r>
          </a:p>
          <a:p>
            <a:r>
              <a:rPr lang="en-US" sz="1200" dirty="0" smtClean="0">
                <a:solidFill>
                  <a:prstClr val="black"/>
                </a:solidFill>
              </a:rPr>
              <a:t>2. Demonstrate driver/crew proficiency.</a:t>
            </a:r>
          </a:p>
          <a:p>
            <a:r>
              <a:rPr lang="en-US" sz="1200" dirty="0" smtClean="0">
                <a:solidFill>
                  <a:prstClr val="black"/>
                </a:solidFill>
              </a:rPr>
              <a:t>3. Demonstrate ability to apply skill level 10 and selected skill level 20/30 tasks associated with the Stryker vehicle.</a:t>
            </a:r>
            <a:r>
              <a:rPr lang="en-US" sz="1200" dirty="0">
                <a:solidFill>
                  <a:prstClr val="black"/>
                </a:solidFill>
              </a:rPr>
              <a:t> </a:t>
            </a:r>
          </a:p>
        </p:txBody>
      </p:sp>
      <p:sp>
        <p:nvSpPr>
          <p:cNvPr id="29" name="Rectangle 28"/>
          <p:cNvSpPr/>
          <p:nvPr/>
        </p:nvSpPr>
        <p:spPr>
          <a:xfrm>
            <a:off x="1273822" y="3703027"/>
            <a:ext cx="1967205" cy="369332"/>
          </a:xfrm>
          <a:prstGeom prst="rect">
            <a:avLst/>
          </a:prstGeom>
        </p:spPr>
        <p:txBody>
          <a:bodyPr wrap="none">
            <a:spAutoFit/>
          </a:bodyPr>
          <a:lstStyle/>
          <a:p>
            <a:pPr algn="ctr"/>
            <a:r>
              <a:rPr lang="en-US" b="1" u="sng" dirty="0" smtClean="0">
                <a:solidFill>
                  <a:prstClr val="black"/>
                </a:solidFill>
              </a:rPr>
              <a:t>Course Purpose</a:t>
            </a:r>
            <a:endParaRPr lang="en-US" b="1" u="sng" dirty="0">
              <a:solidFill>
                <a:prstClr val="black"/>
              </a:solidFill>
            </a:endParaRPr>
          </a:p>
        </p:txBody>
      </p:sp>
    </p:spTree>
    <p:extLst>
      <p:ext uri="{BB962C8B-B14F-4D97-AF65-F5344CB8AC3E}">
        <p14:creationId xmlns:p14="http://schemas.microsoft.com/office/powerpoint/2010/main" val="3627681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609600" y="1524000"/>
            <a:ext cx="635000" cy="274637"/>
          </a:xfrm>
          <a:prstGeom prst="rect">
            <a:avLst/>
          </a:prstGeom>
          <a:noFill/>
          <a:ln w="12700">
            <a:noFill/>
            <a:miter lim="800000"/>
            <a:headEnd/>
            <a:tailEnd/>
          </a:ln>
        </p:spPr>
        <p:txBody>
          <a:bodyPr wrap="none" lIns="90488" tIns="44450" rIns="90488" bIns="44450">
            <a:spAutoFit/>
          </a:bodyPr>
          <a:lstStyle/>
          <a:p>
            <a:pPr eaLnBrk="0" hangingPunct="0"/>
            <a:r>
              <a:rPr lang="en-US" sz="1200" b="1" i="1" dirty="0">
                <a:solidFill>
                  <a:prstClr val="black"/>
                </a:solidFill>
                <a:latin typeface="Arial" pitchFamily="34" charset="0"/>
                <a:cs typeface="Arial" pitchFamily="34" charset="0"/>
              </a:rPr>
              <a:t> Day 1</a:t>
            </a:r>
          </a:p>
        </p:txBody>
      </p:sp>
      <p:sp>
        <p:nvSpPr>
          <p:cNvPr id="11" name="Rectangle 13"/>
          <p:cNvSpPr>
            <a:spLocks noChangeArrowheads="1"/>
          </p:cNvSpPr>
          <p:nvPr/>
        </p:nvSpPr>
        <p:spPr bwMode="auto">
          <a:xfrm>
            <a:off x="7162800" y="3320125"/>
            <a:ext cx="591510" cy="274434"/>
          </a:xfrm>
          <a:prstGeom prst="rect">
            <a:avLst/>
          </a:prstGeom>
          <a:noFill/>
          <a:ln w="12700">
            <a:noFill/>
            <a:miter lim="800000"/>
            <a:headEnd/>
            <a:tailEnd/>
          </a:ln>
        </p:spPr>
        <p:txBody>
          <a:bodyPr wrap="square" lIns="90488" tIns="44450" rIns="90488" bIns="44450">
            <a:spAutoFit/>
          </a:bodyPr>
          <a:lstStyle/>
          <a:p>
            <a:pPr eaLnBrk="0" hangingPunct="0"/>
            <a:r>
              <a:rPr lang="en-US" sz="1200" b="1" i="1" dirty="0">
                <a:solidFill>
                  <a:prstClr val="black"/>
                </a:solidFill>
                <a:latin typeface="Arial" pitchFamily="34" charset="0"/>
                <a:cs typeface="Arial" pitchFamily="34" charset="0"/>
              </a:rPr>
              <a:t>Day </a:t>
            </a:r>
            <a:r>
              <a:rPr lang="en-US" sz="1200" b="1" i="1" dirty="0" smtClean="0">
                <a:solidFill>
                  <a:prstClr val="black"/>
                </a:solidFill>
                <a:latin typeface="Arial" pitchFamily="34" charset="0"/>
                <a:cs typeface="Arial" pitchFamily="34" charset="0"/>
              </a:rPr>
              <a:t>7</a:t>
            </a:r>
            <a:endParaRPr lang="en-US" sz="1200" b="1" i="1" dirty="0">
              <a:solidFill>
                <a:prstClr val="black"/>
              </a:solidFill>
              <a:latin typeface="Arial" pitchFamily="34" charset="0"/>
              <a:cs typeface="Arial" pitchFamily="34" charset="0"/>
            </a:endParaRPr>
          </a:p>
        </p:txBody>
      </p:sp>
      <p:sp>
        <p:nvSpPr>
          <p:cNvPr id="18" name="Arc 31"/>
          <p:cNvSpPr>
            <a:spLocks/>
          </p:cNvSpPr>
          <p:nvPr/>
        </p:nvSpPr>
        <p:spPr bwMode="auto">
          <a:xfrm>
            <a:off x="925513" y="4369463"/>
            <a:ext cx="180975" cy="157162"/>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4" name="Line 47"/>
          <p:cNvSpPr>
            <a:spLocks noChangeShapeType="1"/>
          </p:cNvSpPr>
          <p:nvPr/>
        </p:nvSpPr>
        <p:spPr bwMode="auto">
          <a:xfrm>
            <a:off x="1044575" y="4526625"/>
            <a:ext cx="161925"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25" name="Text Box 48"/>
          <p:cNvSpPr txBox="1">
            <a:spLocks noChangeArrowheads="1"/>
          </p:cNvSpPr>
          <p:nvPr/>
        </p:nvSpPr>
        <p:spPr bwMode="auto">
          <a:xfrm>
            <a:off x="465138" y="4039263"/>
            <a:ext cx="184150" cy="230187"/>
          </a:xfrm>
          <a:prstGeom prst="rect">
            <a:avLst/>
          </a:prstGeom>
          <a:noFill/>
          <a:ln w="12700">
            <a:noFill/>
            <a:miter lim="800000"/>
            <a:headEnd/>
            <a:tailEnd/>
          </a:ln>
        </p:spPr>
        <p:txBody>
          <a:bodyPr wrap="none">
            <a:spAutoFit/>
          </a:bodyPr>
          <a:lstStyle/>
          <a:p>
            <a:pPr eaLnBrk="0" hangingPunct="0"/>
            <a:endParaRPr lang="en-US" sz="900" b="1" dirty="0">
              <a:solidFill>
                <a:prstClr val="black"/>
              </a:solidFill>
            </a:endParaRPr>
          </a:p>
        </p:txBody>
      </p:sp>
      <p:sp>
        <p:nvSpPr>
          <p:cNvPr id="26" name="Text Box 50"/>
          <p:cNvSpPr txBox="1">
            <a:spLocks noChangeArrowheads="1"/>
          </p:cNvSpPr>
          <p:nvPr/>
        </p:nvSpPr>
        <p:spPr bwMode="auto">
          <a:xfrm>
            <a:off x="561975" y="3974175"/>
            <a:ext cx="184150" cy="261938"/>
          </a:xfrm>
          <a:prstGeom prst="rect">
            <a:avLst/>
          </a:prstGeom>
          <a:noFill/>
          <a:ln w="12700">
            <a:noFill/>
            <a:miter lim="800000"/>
            <a:headEnd/>
            <a:tailEnd/>
          </a:ln>
        </p:spPr>
        <p:txBody>
          <a:bodyPr wrap="none">
            <a:spAutoFit/>
          </a:bodyPr>
          <a:lstStyle/>
          <a:p>
            <a:pPr eaLnBrk="0" hangingPunct="0"/>
            <a:endParaRPr lang="en-US" sz="1100" b="1" dirty="0">
              <a:solidFill>
                <a:prstClr val="black"/>
              </a:solidFill>
            </a:endParaRPr>
          </a:p>
        </p:txBody>
      </p:sp>
      <p:sp>
        <p:nvSpPr>
          <p:cNvPr id="27" name="Rectangle 51"/>
          <p:cNvSpPr>
            <a:spLocks noChangeArrowheads="1"/>
          </p:cNvSpPr>
          <p:nvPr/>
        </p:nvSpPr>
        <p:spPr bwMode="auto">
          <a:xfrm>
            <a:off x="3657600" y="1524000"/>
            <a:ext cx="838200" cy="274434"/>
          </a:xfrm>
          <a:prstGeom prst="rect">
            <a:avLst/>
          </a:prstGeom>
          <a:noFill/>
          <a:ln w="12700">
            <a:noFill/>
            <a:miter lim="800000"/>
            <a:headEnd/>
            <a:tailEnd/>
          </a:ln>
        </p:spPr>
        <p:txBody>
          <a:bodyPr wrap="square" lIns="90488" tIns="44450" rIns="90488" bIns="44450">
            <a:spAutoFit/>
          </a:bodyPr>
          <a:lstStyle/>
          <a:p>
            <a:pPr algn="ctr" eaLnBrk="0" hangingPunct="0"/>
            <a:r>
              <a:rPr lang="en-US" sz="1200" b="1" i="1" dirty="0" smtClean="0">
                <a:solidFill>
                  <a:prstClr val="black"/>
                </a:solidFill>
                <a:latin typeface="Arial" pitchFamily="34" charset="0"/>
                <a:cs typeface="Arial" pitchFamily="34" charset="0"/>
              </a:rPr>
              <a:t>Day  3</a:t>
            </a:r>
            <a:endParaRPr lang="en-US" sz="1200" b="1" i="1" dirty="0">
              <a:solidFill>
                <a:prstClr val="black"/>
              </a:solidFill>
              <a:latin typeface="Arial" pitchFamily="34" charset="0"/>
              <a:cs typeface="Arial" pitchFamily="34" charset="0"/>
            </a:endParaRPr>
          </a:p>
        </p:txBody>
      </p:sp>
      <p:sp>
        <p:nvSpPr>
          <p:cNvPr id="28" name="Text Box 52"/>
          <p:cNvSpPr txBox="1">
            <a:spLocks noChangeArrowheads="1"/>
          </p:cNvSpPr>
          <p:nvPr/>
        </p:nvSpPr>
        <p:spPr bwMode="auto">
          <a:xfrm>
            <a:off x="4340225" y="2220913"/>
            <a:ext cx="184150" cy="261610"/>
          </a:xfrm>
          <a:prstGeom prst="rect">
            <a:avLst/>
          </a:prstGeom>
          <a:noFill/>
          <a:ln w="12700">
            <a:noFill/>
            <a:miter lim="800000"/>
            <a:headEnd/>
            <a:tailEnd/>
          </a:ln>
        </p:spPr>
        <p:txBody>
          <a:bodyPr wrap="square">
            <a:spAutoFit/>
          </a:bodyPr>
          <a:lstStyle/>
          <a:p>
            <a:pPr eaLnBrk="0" hangingPunct="0"/>
            <a:endParaRPr lang="en-US" sz="1100" b="1" dirty="0">
              <a:solidFill>
                <a:prstClr val="black"/>
              </a:solidFill>
            </a:endParaRPr>
          </a:p>
        </p:txBody>
      </p:sp>
      <p:sp>
        <p:nvSpPr>
          <p:cNvPr id="29" name="Text Box 54"/>
          <p:cNvSpPr txBox="1">
            <a:spLocks noChangeArrowheads="1"/>
          </p:cNvSpPr>
          <p:nvPr/>
        </p:nvSpPr>
        <p:spPr bwMode="auto">
          <a:xfrm>
            <a:off x="152400" y="1904998"/>
            <a:ext cx="1600200" cy="1241963"/>
          </a:xfrm>
          <a:prstGeom prst="rect">
            <a:avLst/>
          </a:prstGeom>
          <a:solidFill>
            <a:srgbClr val="FFFF00"/>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SBCT Organization, Variants &amp; Capabilities</a:t>
            </a:r>
          </a:p>
          <a:p>
            <a:pPr algn="ctr"/>
            <a:r>
              <a:rPr lang="en-US" sz="1050" b="1" dirty="0" smtClean="0">
                <a:solidFill>
                  <a:prstClr val="black"/>
                </a:solidFill>
                <a:latin typeface="Arial" pitchFamily="34" charset="0"/>
                <a:cs typeface="Arial" pitchFamily="34" charset="0"/>
              </a:rPr>
              <a:t>Stryker PMCS</a:t>
            </a:r>
          </a:p>
          <a:p>
            <a:pPr algn="ct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endParaRPr lang="en-US" sz="1100" b="1" dirty="0">
              <a:solidFill>
                <a:prstClr val="black"/>
              </a:solidFill>
              <a:latin typeface="Arial" pitchFamily="34" charset="0"/>
              <a:cs typeface="Arial" pitchFamily="34" charset="0"/>
            </a:endParaRPr>
          </a:p>
        </p:txBody>
      </p:sp>
      <p:sp>
        <p:nvSpPr>
          <p:cNvPr id="30" name="Text Box 55"/>
          <p:cNvSpPr txBox="1">
            <a:spLocks noChangeArrowheads="1"/>
          </p:cNvSpPr>
          <p:nvPr/>
        </p:nvSpPr>
        <p:spPr bwMode="auto">
          <a:xfrm>
            <a:off x="3505200" y="1905000"/>
            <a:ext cx="990600" cy="1241230"/>
          </a:xfrm>
          <a:prstGeom prst="rect">
            <a:avLst/>
          </a:prstGeom>
          <a:solidFill>
            <a:srgbClr val="FFFF00"/>
          </a:solidFill>
          <a:ln w="19050">
            <a:solidFill>
              <a:schemeClr val="tx1"/>
            </a:solidFill>
            <a:miter lim="800000"/>
            <a:headEnd/>
            <a:tailEnd/>
          </a:ln>
        </p:spPr>
        <p:txBody>
          <a:bodyPr wrap="square">
            <a:spAutoFit/>
          </a:bodyPr>
          <a:lstStyle/>
          <a:p>
            <a:pPr algn="ctr"/>
            <a:endParaRPr lang="en-US" sz="1050" b="1" dirty="0" smtClean="0">
              <a:solidFill>
                <a:prstClr val="black"/>
              </a:solidFill>
              <a:latin typeface="Arial" pitchFamily="34" charset="0"/>
              <a:cs typeface="Arial" pitchFamily="34" charset="0"/>
            </a:endParaRPr>
          </a:p>
          <a:p>
            <a:pPr algn="ctr"/>
            <a:r>
              <a:rPr lang="en-US" sz="1100" b="1" dirty="0" smtClean="0">
                <a:latin typeface="Arial" pitchFamily="34" charset="0"/>
                <a:cs typeface="Arial" pitchFamily="34" charset="0"/>
              </a:rPr>
              <a:t>Stryker </a:t>
            </a:r>
          </a:p>
          <a:p>
            <a:pPr algn="ctr"/>
            <a:r>
              <a:rPr lang="en-US" sz="1100" b="1" dirty="0" smtClean="0">
                <a:latin typeface="Arial" pitchFamily="34" charset="0"/>
                <a:cs typeface="Arial" pitchFamily="34" charset="0"/>
              </a:rPr>
              <a:t>C4ISR</a:t>
            </a:r>
          </a:p>
          <a:p>
            <a:pPr algn="ctr"/>
            <a:endParaRPr lang="en-US" sz="1100" b="1" dirty="0" smtClean="0">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r>
              <a:rPr lang="en-US" sz="1050" b="1" dirty="0" err="1" smtClean="0">
                <a:solidFill>
                  <a:prstClr val="black"/>
                </a:solidFill>
                <a:latin typeface="Arial" pitchFamily="34" charset="0"/>
                <a:cs typeface="Arial" pitchFamily="34" charset="0"/>
              </a:rPr>
              <a:t>Sel</a:t>
            </a:r>
            <a:r>
              <a:rPr lang="en-US" sz="1050" b="1" dirty="0" smtClean="0">
                <a:solidFill>
                  <a:prstClr val="black"/>
                </a:solidFill>
                <a:latin typeface="Arial" pitchFamily="34" charset="0"/>
                <a:cs typeface="Arial" pitchFamily="34" charset="0"/>
              </a:rPr>
              <a:t> SGST Tasks</a:t>
            </a:r>
            <a:endParaRPr lang="en-US" sz="1050" b="1" dirty="0">
              <a:solidFill>
                <a:prstClr val="black"/>
              </a:solidFill>
              <a:latin typeface="Arial" pitchFamily="34" charset="0"/>
              <a:cs typeface="Arial" pitchFamily="34" charset="0"/>
            </a:endParaRPr>
          </a:p>
        </p:txBody>
      </p:sp>
      <p:sp>
        <p:nvSpPr>
          <p:cNvPr id="31" name="Text Box 57"/>
          <p:cNvSpPr txBox="1">
            <a:spLocks noChangeArrowheads="1"/>
          </p:cNvSpPr>
          <p:nvPr/>
        </p:nvSpPr>
        <p:spPr bwMode="auto">
          <a:xfrm>
            <a:off x="6477000" y="3624926"/>
            <a:ext cx="1752600" cy="1208023"/>
          </a:xfrm>
          <a:prstGeom prst="rect">
            <a:avLst/>
          </a:prstGeom>
          <a:solidFill>
            <a:srgbClr val="3399FF"/>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RV Training</a:t>
            </a:r>
          </a:p>
          <a:p>
            <a:pPr algn="ctr"/>
            <a:r>
              <a:rPr lang="en-US" sz="1050" b="1" dirty="0" smtClean="0">
                <a:solidFill>
                  <a:prstClr val="black"/>
                </a:solidFill>
                <a:latin typeface="Arial" pitchFamily="34" charset="0"/>
                <a:cs typeface="Arial" pitchFamily="34" charset="0"/>
              </a:rPr>
              <a:t>LRAS3</a:t>
            </a:r>
          </a:p>
          <a:p>
            <a:pPr algn="ctr"/>
            <a:r>
              <a:rPr lang="en-US" sz="1050" b="1" dirty="0" smtClean="0">
                <a:solidFill>
                  <a:prstClr val="black"/>
                </a:solidFill>
                <a:latin typeface="Arial" pitchFamily="34" charset="0"/>
                <a:cs typeface="Arial" pitchFamily="34" charset="0"/>
              </a:rPr>
              <a:t>Primary Weapon</a:t>
            </a:r>
          </a:p>
          <a:p>
            <a:pPr algn="ctr"/>
            <a:r>
              <a:rPr lang="en-US" sz="1050" b="1" dirty="0" smtClean="0">
                <a:solidFill>
                  <a:prstClr val="black"/>
                </a:solidFill>
                <a:latin typeface="Arial" pitchFamily="34" charset="0"/>
                <a:cs typeface="Arial" pitchFamily="34" charset="0"/>
              </a:rPr>
              <a:t>Smoke Grenade Launcher</a:t>
            </a:r>
          </a:p>
          <a:p>
            <a:pPr algn="ctr"/>
            <a:endParaRPr lang="en-US" sz="1000" b="1" dirty="0" smtClean="0">
              <a:solidFill>
                <a:prstClr val="black"/>
              </a:solidFill>
              <a:latin typeface="Arial" pitchFamily="34" charset="0"/>
              <a:cs typeface="Arial" pitchFamily="34" charset="0"/>
            </a:endParaRPr>
          </a:p>
          <a:p>
            <a:pPr algn="ctr"/>
            <a:r>
              <a:rPr lang="en-US" sz="1000" b="1" dirty="0" smtClean="0">
                <a:solidFill>
                  <a:prstClr val="black"/>
                </a:solidFill>
                <a:latin typeface="Arial" pitchFamily="34" charset="0"/>
                <a:cs typeface="Arial" pitchFamily="34" charset="0"/>
              </a:rPr>
              <a:t>SGST Tasks 16-17</a:t>
            </a:r>
            <a:endParaRPr lang="en-US" sz="1000" b="1" dirty="0">
              <a:solidFill>
                <a:prstClr val="black"/>
              </a:solidFill>
              <a:latin typeface="Arial" pitchFamily="34" charset="0"/>
              <a:cs typeface="Arial" pitchFamily="34" charset="0"/>
            </a:endParaRPr>
          </a:p>
        </p:txBody>
      </p:sp>
      <p:sp>
        <p:nvSpPr>
          <p:cNvPr id="32" name="Rectangle 58"/>
          <p:cNvSpPr>
            <a:spLocks noChangeArrowheads="1"/>
          </p:cNvSpPr>
          <p:nvPr/>
        </p:nvSpPr>
        <p:spPr bwMode="auto">
          <a:xfrm>
            <a:off x="5257800" y="1524000"/>
            <a:ext cx="914400" cy="274434"/>
          </a:xfrm>
          <a:prstGeom prst="rect">
            <a:avLst/>
          </a:prstGeom>
          <a:noFill/>
          <a:ln w="12700">
            <a:noFill/>
            <a:miter lim="800000"/>
            <a:headEnd/>
            <a:tailEnd/>
          </a:ln>
        </p:spPr>
        <p:txBody>
          <a:bodyPr wrap="square" lIns="90488" tIns="44450" rIns="90488" bIns="44450">
            <a:spAutoFit/>
          </a:bodyPr>
          <a:lstStyle/>
          <a:p>
            <a:pPr eaLnBrk="0" hangingPunct="0"/>
            <a:r>
              <a:rPr lang="en-US" sz="1200" b="1" i="1" dirty="0">
                <a:solidFill>
                  <a:prstClr val="black"/>
                </a:solidFill>
                <a:latin typeface="Arial" pitchFamily="34" charset="0"/>
                <a:cs typeface="Arial" pitchFamily="34" charset="0"/>
              </a:rPr>
              <a:t>Day </a:t>
            </a:r>
            <a:r>
              <a:rPr lang="en-US" sz="1200" b="1" i="1" dirty="0" smtClean="0">
                <a:solidFill>
                  <a:prstClr val="black"/>
                </a:solidFill>
                <a:latin typeface="Arial" pitchFamily="34" charset="0"/>
                <a:cs typeface="Arial" pitchFamily="34" charset="0"/>
              </a:rPr>
              <a:t>4</a:t>
            </a:r>
            <a:endParaRPr lang="en-US" sz="1200" b="1" i="1" dirty="0">
              <a:solidFill>
                <a:prstClr val="black"/>
              </a:solidFill>
              <a:latin typeface="Arial" pitchFamily="34" charset="0"/>
              <a:cs typeface="Arial" pitchFamily="34" charset="0"/>
            </a:endParaRPr>
          </a:p>
        </p:txBody>
      </p:sp>
      <p:sp>
        <p:nvSpPr>
          <p:cNvPr id="33" name="Rectangle 60"/>
          <p:cNvSpPr>
            <a:spLocks noChangeArrowheads="1"/>
          </p:cNvSpPr>
          <p:nvPr/>
        </p:nvSpPr>
        <p:spPr bwMode="auto">
          <a:xfrm>
            <a:off x="3384475" y="3320125"/>
            <a:ext cx="591510" cy="274434"/>
          </a:xfrm>
          <a:prstGeom prst="rect">
            <a:avLst/>
          </a:prstGeom>
          <a:noFill/>
          <a:ln w="12700">
            <a:noFill/>
            <a:miter lim="800000"/>
            <a:headEnd/>
            <a:tailEnd/>
          </a:ln>
        </p:spPr>
        <p:txBody>
          <a:bodyPr wrap="square" lIns="90488" tIns="44450" rIns="90488" bIns="44450">
            <a:spAutoFit/>
          </a:bodyPr>
          <a:lstStyle/>
          <a:p>
            <a:pPr eaLnBrk="0" hangingPunct="0"/>
            <a:r>
              <a:rPr lang="en-US" sz="1200" b="1" i="1" dirty="0">
                <a:solidFill>
                  <a:prstClr val="black"/>
                </a:solidFill>
                <a:latin typeface="Arial" pitchFamily="34" charset="0"/>
                <a:cs typeface="Arial" pitchFamily="34" charset="0"/>
              </a:rPr>
              <a:t>Day </a:t>
            </a:r>
            <a:r>
              <a:rPr lang="en-US" sz="1200" b="1" i="1" dirty="0" smtClean="0">
                <a:solidFill>
                  <a:prstClr val="black"/>
                </a:solidFill>
                <a:latin typeface="Arial" pitchFamily="34" charset="0"/>
                <a:cs typeface="Arial" pitchFamily="34" charset="0"/>
              </a:rPr>
              <a:t>9</a:t>
            </a:r>
            <a:endParaRPr lang="en-US" sz="1200" b="1" i="1" dirty="0">
              <a:solidFill>
                <a:prstClr val="black"/>
              </a:solidFill>
              <a:latin typeface="Arial" pitchFamily="34" charset="0"/>
              <a:cs typeface="Arial" pitchFamily="34" charset="0"/>
            </a:endParaRPr>
          </a:p>
        </p:txBody>
      </p:sp>
      <p:sp>
        <p:nvSpPr>
          <p:cNvPr id="34" name="Rectangle 61"/>
          <p:cNvSpPr>
            <a:spLocks noChangeArrowheads="1"/>
          </p:cNvSpPr>
          <p:nvPr/>
        </p:nvSpPr>
        <p:spPr bwMode="auto">
          <a:xfrm>
            <a:off x="5257800" y="3320125"/>
            <a:ext cx="591510" cy="274434"/>
          </a:xfrm>
          <a:prstGeom prst="rect">
            <a:avLst/>
          </a:prstGeom>
          <a:noFill/>
          <a:ln w="12700">
            <a:noFill/>
            <a:miter lim="800000"/>
            <a:headEnd/>
            <a:tailEnd/>
          </a:ln>
        </p:spPr>
        <p:txBody>
          <a:bodyPr wrap="square" lIns="90488" tIns="44450" rIns="90488" bIns="44450">
            <a:spAutoFit/>
          </a:bodyPr>
          <a:lstStyle/>
          <a:p>
            <a:pPr eaLnBrk="0" hangingPunct="0"/>
            <a:r>
              <a:rPr lang="en-US" sz="1200" b="1" i="1" dirty="0">
                <a:solidFill>
                  <a:prstClr val="black"/>
                </a:solidFill>
                <a:latin typeface="Arial" pitchFamily="34" charset="0"/>
                <a:cs typeface="Arial" pitchFamily="34" charset="0"/>
              </a:rPr>
              <a:t>Day </a:t>
            </a:r>
            <a:r>
              <a:rPr lang="en-US" sz="1200" b="1" i="1" dirty="0" smtClean="0">
                <a:solidFill>
                  <a:prstClr val="black"/>
                </a:solidFill>
                <a:latin typeface="Arial" pitchFamily="34" charset="0"/>
                <a:cs typeface="Arial" pitchFamily="34" charset="0"/>
              </a:rPr>
              <a:t>8</a:t>
            </a:r>
            <a:endParaRPr lang="en-US" sz="1200" b="1" i="1" dirty="0">
              <a:solidFill>
                <a:prstClr val="black"/>
              </a:solidFill>
              <a:latin typeface="Arial" pitchFamily="34" charset="0"/>
              <a:cs typeface="Arial" pitchFamily="34" charset="0"/>
            </a:endParaRPr>
          </a:p>
        </p:txBody>
      </p:sp>
      <p:sp>
        <p:nvSpPr>
          <p:cNvPr id="35" name="Text Box 62"/>
          <p:cNvSpPr txBox="1">
            <a:spLocks noChangeArrowheads="1"/>
          </p:cNvSpPr>
          <p:nvPr/>
        </p:nvSpPr>
        <p:spPr bwMode="auto">
          <a:xfrm>
            <a:off x="2667000" y="3624924"/>
            <a:ext cx="1905000" cy="1220208"/>
          </a:xfrm>
          <a:prstGeom prst="rect">
            <a:avLst/>
          </a:prstGeom>
          <a:solidFill>
            <a:srgbClr val="3399FF"/>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ATGM</a:t>
            </a:r>
          </a:p>
          <a:p>
            <a:pPr algn="ctr"/>
            <a:r>
              <a:rPr lang="en-US" sz="1050" b="1" dirty="0" smtClean="0">
                <a:solidFill>
                  <a:prstClr val="black"/>
                </a:solidFill>
                <a:latin typeface="Arial" pitchFamily="34" charset="0"/>
                <a:cs typeface="Arial" pitchFamily="34" charset="0"/>
              </a:rPr>
              <a:t>TOW Target Acquisition </a:t>
            </a:r>
          </a:p>
          <a:p>
            <a:pPr algn="ctr"/>
            <a:r>
              <a:rPr lang="en-US" sz="1050" b="1" dirty="0" smtClean="0">
                <a:solidFill>
                  <a:prstClr val="black"/>
                </a:solidFill>
                <a:latin typeface="Arial" pitchFamily="34" charset="0"/>
                <a:cs typeface="Arial" pitchFamily="34" charset="0"/>
              </a:rPr>
              <a:t>MCV</a:t>
            </a:r>
          </a:p>
          <a:p>
            <a:pPr algn="ctr"/>
            <a:r>
              <a:rPr lang="en-US" sz="1050" b="1" dirty="0" smtClean="0">
                <a:solidFill>
                  <a:prstClr val="black"/>
                </a:solidFill>
                <a:latin typeface="Arial" pitchFamily="34" charset="0"/>
                <a:cs typeface="Arial" pitchFamily="34" charset="0"/>
              </a:rPr>
              <a:t>RMS6-L Mortar System</a:t>
            </a:r>
          </a:p>
          <a:p>
            <a:pPr algn="ct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r>
              <a:rPr lang="en-US" sz="1050" b="1" dirty="0" err="1" smtClean="0">
                <a:solidFill>
                  <a:prstClr val="black"/>
                </a:solidFill>
                <a:latin typeface="Arial" pitchFamily="34" charset="0"/>
                <a:cs typeface="Arial" pitchFamily="34" charset="0"/>
              </a:rPr>
              <a:t>Sel</a:t>
            </a:r>
            <a:r>
              <a:rPr lang="en-US" sz="1050" b="1" dirty="0" smtClean="0">
                <a:solidFill>
                  <a:prstClr val="black"/>
                </a:solidFill>
                <a:latin typeface="Arial" pitchFamily="34" charset="0"/>
                <a:cs typeface="Arial" pitchFamily="34" charset="0"/>
              </a:rPr>
              <a:t> SGST Task</a:t>
            </a:r>
            <a:endParaRPr lang="en-US" sz="1050" b="1" dirty="0">
              <a:solidFill>
                <a:prstClr val="black"/>
              </a:solidFill>
              <a:latin typeface="Arial" pitchFamily="34" charset="0"/>
              <a:cs typeface="Arial" pitchFamily="34" charset="0"/>
            </a:endParaRPr>
          </a:p>
        </p:txBody>
      </p:sp>
      <p:sp>
        <p:nvSpPr>
          <p:cNvPr id="36" name="Text Box 64"/>
          <p:cNvSpPr txBox="1">
            <a:spLocks noChangeArrowheads="1"/>
          </p:cNvSpPr>
          <p:nvPr/>
        </p:nvSpPr>
        <p:spPr bwMode="auto">
          <a:xfrm>
            <a:off x="685800" y="4310725"/>
            <a:ext cx="1981200" cy="738664"/>
          </a:xfrm>
          <a:prstGeom prst="rect">
            <a:avLst/>
          </a:prstGeom>
          <a:solidFill>
            <a:srgbClr val="FFFF00"/>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End of Course Exam</a:t>
            </a:r>
          </a:p>
          <a:p>
            <a:pPr algn="ctr"/>
            <a:r>
              <a:rPr lang="en-US" sz="1050" b="1" dirty="0" smtClean="0">
                <a:solidFill>
                  <a:prstClr val="black"/>
                </a:solidFill>
                <a:latin typeface="Arial" pitchFamily="34" charset="0"/>
                <a:cs typeface="Arial" pitchFamily="34" charset="0"/>
              </a:rPr>
              <a:t>Written/Practical/</a:t>
            </a:r>
          </a:p>
          <a:p>
            <a:pPr algn="ctr"/>
            <a:r>
              <a:rPr lang="en-US" sz="1050" b="1" dirty="0" smtClean="0">
                <a:solidFill>
                  <a:prstClr val="black"/>
                </a:solidFill>
                <a:latin typeface="Arial" pitchFamily="34" charset="0"/>
                <a:cs typeface="Arial" pitchFamily="34" charset="0"/>
              </a:rPr>
              <a:t>Modified SGST</a:t>
            </a:r>
          </a:p>
          <a:p>
            <a:pPr algn="ctr"/>
            <a:r>
              <a:rPr lang="en-US" sz="1050" b="1" dirty="0" smtClean="0">
                <a:solidFill>
                  <a:prstClr val="black"/>
                </a:solidFill>
                <a:latin typeface="Arial" pitchFamily="34" charset="0"/>
                <a:cs typeface="Arial" pitchFamily="34" charset="0"/>
              </a:rPr>
              <a:t>Outprocessing/Graduation </a:t>
            </a:r>
            <a:endParaRPr lang="en-US" sz="1050" b="1" dirty="0">
              <a:solidFill>
                <a:prstClr val="black"/>
              </a:solidFill>
              <a:latin typeface="Arial" pitchFamily="34" charset="0"/>
              <a:cs typeface="Arial" pitchFamily="34" charset="0"/>
            </a:endParaRPr>
          </a:p>
        </p:txBody>
      </p:sp>
      <p:sp>
        <p:nvSpPr>
          <p:cNvPr id="38" name="Text Box 74"/>
          <p:cNvSpPr txBox="1">
            <a:spLocks noChangeArrowheads="1"/>
          </p:cNvSpPr>
          <p:nvPr/>
        </p:nvSpPr>
        <p:spPr bwMode="auto">
          <a:xfrm>
            <a:off x="6477000" y="4812450"/>
            <a:ext cx="1752600" cy="900246"/>
          </a:xfrm>
          <a:prstGeom prst="rect">
            <a:avLst/>
          </a:prstGeom>
          <a:solidFill>
            <a:schemeClr val="accent6">
              <a:lumMod val="40000"/>
              <a:lumOff val="60000"/>
            </a:schemeClr>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MGS Training</a:t>
            </a:r>
          </a:p>
          <a:p>
            <a:r>
              <a:rPr lang="en-US" sz="1050" b="1" dirty="0" smtClean="0">
                <a:solidFill>
                  <a:prstClr val="black"/>
                </a:solidFill>
                <a:latin typeface="Arial" pitchFamily="34" charset="0"/>
                <a:cs typeface="Arial" pitchFamily="34" charset="0"/>
              </a:rPr>
              <a:t>Ammo Handling, Main  Gun Bore Evacuator, Smoke Grenade Launcher; Breechblock</a:t>
            </a:r>
            <a:endParaRPr lang="en-US" sz="1050" b="1" dirty="0">
              <a:solidFill>
                <a:prstClr val="black"/>
              </a:solidFill>
              <a:latin typeface="Arial" pitchFamily="34" charset="0"/>
              <a:cs typeface="Arial" pitchFamily="34" charset="0"/>
            </a:endParaRPr>
          </a:p>
        </p:txBody>
      </p:sp>
      <p:sp>
        <p:nvSpPr>
          <p:cNvPr id="39" name="Text Box 78"/>
          <p:cNvSpPr txBox="1">
            <a:spLocks noChangeArrowheads="1"/>
          </p:cNvSpPr>
          <p:nvPr/>
        </p:nvSpPr>
        <p:spPr bwMode="auto">
          <a:xfrm>
            <a:off x="4572000" y="3624925"/>
            <a:ext cx="1905000" cy="1223412"/>
          </a:xfrm>
          <a:prstGeom prst="rect">
            <a:avLst/>
          </a:prstGeom>
          <a:solidFill>
            <a:srgbClr val="3399FF"/>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ICV Training</a:t>
            </a:r>
          </a:p>
          <a:p>
            <a:pPr algn="ctr"/>
            <a:r>
              <a:rPr lang="en-US" sz="1050" b="1" dirty="0" smtClean="0">
                <a:solidFill>
                  <a:prstClr val="black"/>
                </a:solidFill>
                <a:latin typeface="Arial" pitchFamily="34" charset="0"/>
                <a:cs typeface="Arial" pitchFamily="34" charset="0"/>
              </a:rPr>
              <a:t>RWS Orientation</a:t>
            </a:r>
          </a:p>
          <a:p>
            <a:pPr algn="ctr"/>
            <a:r>
              <a:rPr lang="en-US" sz="1050" b="1" dirty="0" smtClean="0">
                <a:solidFill>
                  <a:prstClr val="black"/>
                </a:solidFill>
                <a:latin typeface="Arial" pitchFamily="34" charset="0"/>
                <a:cs typeface="Arial" pitchFamily="34" charset="0"/>
              </a:rPr>
              <a:t>Mount &amp; Dismount primary weapon on RWS</a:t>
            </a:r>
          </a:p>
          <a:p>
            <a:pPr algn="ctr"/>
            <a:r>
              <a:rPr lang="en-US" sz="1050" b="1" dirty="0" err="1" smtClean="0">
                <a:solidFill>
                  <a:prstClr val="black"/>
                </a:solidFill>
                <a:latin typeface="Arial" pitchFamily="34" charset="0"/>
                <a:cs typeface="Arial" pitchFamily="34" charset="0"/>
              </a:rPr>
              <a:t>Boresight</a:t>
            </a: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r>
              <a:rPr lang="en-US" sz="1050" b="1" dirty="0" smtClean="0">
                <a:solidFill>
                  <a:prstClr val="black"/>
                </a:solidFill>
                <a:latin typeface="Arial" pitchFamily="34" charset="0"/>
                <a:cs typeface="Arial" pitchFamily="34" charset="0"/>
              </a:rPr>
              <a:t>SGST Tasks 4-15</a:t>
            </a:r>
            <a:endParaRPr lang="en-US" sz="1050" b="1" dirty="0">
              <a:solidFill>
                <a:prstClr val="black"/>
              </a:solidFill>
              <a:latin typeface="Arial" pitchFamily="34" charset="0"/>
              <a:cs typeface="Arial" pitchFamily="34" charset="0"/>
            </a:endParaRPr>
          </a:p>
        </p:txBody>
      </p:sp>
      <p:sp>
        <p:nvSpPr>
          <p:cNvPr id="40" name="AutoShape 85"/>
          <p:cNvSpPr>
            <a:spLocks noChangeArrowheads="1"/>
          </p:cNvSpPr>
          <p:nvPr/>
        </p:nvSpPr>
        <p:spPr bwMode="auto">
          <a:xfrm rot="1091920">
            <a:off x="8428281" y="2368965"/>
            <a:ext cx="577120" cy="1784919"/>
          </a:xfrm>
          <a:prstGeom prst="curvedLeftArrow">
            <a:avLst>
              <a:gd name="adj1" fmla="val 35584"/>
              <a:gd name="adj2" fmla="val 78912"/>
              <a:gd name="adj3" fmla="val 40519"/>
            </a:avLst>
          </a:prstGeom>
          <a:solidFill>
            <a:srgbClr val="FF0000"/>
          </a:solidFill>
          <a:ln w="9525">
            <a:solidFill>
              <a:schemeClr val="tx1"/>
            </a:solidFill>
            <a:miter lim="800000"/>
            <a:headEnd/>
            <a:tailEnd/>
          </a:ln>
        </p:spPr>
        <p:txBody>
          <a:bodyPr wrap="none" anchor="ctr"/>
          <a:lstStyle/>
          <a:p>
            <a:endParaRPr lang="en-US" sz="1600" dirty="0">
              <a:solidFill>
                <a:prstClr val="black"/>
              </a:solidFill>
            </a:endParaRPr>
          </a:p>
        </p:txBody>
      </p:sp>
      <p:sp>
        <p:nvSpPr>
          <p:cNvPr id="42" name="Rectangle 92"/>
          <p:cNvSpPr>
            <a:spLocks noChangeArrowheads="1"/>
          </p:cNvSpPr>
          <p:nvPr/>
        </p:nvSpPr>
        <p:spPr bwMode="auto">
          <a:xfrm>
            <a:off x="8077200" y="1524000"/>
            <a:ext cx="591510" cy="274434"/>
          </a:xfrm>
          <a:prstGeom prst="rect">
            <a:avLst/>
          </a:prstGeom>
          <a:noFill/>
          <a:ln w="12700">
            <a:noFill/>
            <a:miter lim="800000"/>
            <a:headEnd/>
            <a:tailEnd/>
          </a:ln>
        </p:spPr>
        <p:txBody>
          <a:bodyPr wrap="none" lIns="90488" tIns="44450" rIns="90488" bIns="44450">
            <a:spAutoFit/>
          </a:bodyPr>
          <a:lstStyle/>
          <a:p>
            <a:pPr eaLnBrk="0" hangingPunct="0"/>
            <a:r>
              <a:rPr lang="en-US" sz="1200" b="1" i="1" dirty="0">
                <a:solidFill>
                  <a:prstClr val="black"/>
                </a:solidFill>
                <a:latin typeface="Arial" pitchFamily="34" charset="0"/>
                <a:cs typeface="Arial" pitchFamily="34" charset="0"/>
              </a:rPr>
              <a:t>Day </a:t>
            </a:r>
            <a:r>
              <a:rPr lang="en-US" sz="1200" b="1" i="1" dirty="0" smtClean="0">
                <a:solidFill>
                  <a:prstClr val="black"/>
                </a:solidFill>
                <a:latin typeface="Arial" pitchFamily="34" charset="0"/>
                <a:cs typeface="Arial" pitchFamily="34" charset="0"/>
              </a:rPr>
              <a:t>6</a:t>
            </a:r>
            <a:endParaRPr lang="en-US" sz="1200" b="1" i="1" dirty="0">
              <a:solidFill>
                <a:prstClr val="black"/>
              </a:solidFill>
              <a:latin typeface="Arial" pitchFamily="34" charset="0"/>
              <a:cs typeface="Arial" pitchFamily="34" charset="0"/>
            </a:endParaRPr>
          </a:p>
        </p:txBody>
      </p:sp>
      <p:sp>
        <p:nvSpPr>
          <p:cNvPr id="43" name="Text Box 93"/>
          <p:cNvSpPr txBox="1">
            <a:spLocks noChangeArrowheads="1"/>
          </p:cNvSpPr>
          <p:nvPr/>
        </p:nvSpPr>
        <p:spPr bwMode="auto">
          <a:xfrm>
            <a:off x="4495800" y="1904999"/>
            <a:ext cx="2362200" cy="1241962"/>
          </a:xfrm>
          <a:prstGeom prst="rect">
            <a:avLst/>
          </a:prstGeom>
          <a:solidFill>
            <a:srgbClr val="FFFF00"/>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Stryker Emergency Drills</a:t>
            </a:r>
          </a:p>
          <a:p>
            <a:pPr algn="ctr"/>
            <a:r>
              <a:rPr lang="en-US" sz="1050" b="1" dirty="0" smtClean="0">
                <a:solidFill>
                  <a:prstClr val="black"/>
                </a:solidFill>
                <a:latin typeface="Arial" pitchFamily="34" charset="0"/>
                <a:cs typeface="Arial" pitchFamily="34" charset="0"/>
              </a:rPr>
              <a:t>Stow Equipment</a:t>
            </a:r>
          </a:p>
          <a:p>
            <a:r>
              <a:rPr lang="en-US" sz="1050" b="1" dirty="0" smtClean="0">
                <a:solidFill>
                  <a:prstClr val="black"/>
                </a:solidFill>
                <a:latin typeface="Arial" pitchFamily="34" charset="0"/>
                <a:cs typeface="Arial" pitchFamily="34" charset="0"/>
              </a:rPr>
              <a:t>Veh Mvmt Signaling Techniques</a:t>
            </a:r>
          </a:p>
          <a:p>
            <a:pPr algn="ctr"/>
            <a:r>
              <a:rPr lang="en-US" sz="1050" b="1" dirty="0" smtClean="0">
                <a:solidFill>
                  <a:prstClr val="black"/>
                </a:solidFill>
                <a:latin typeface="Arial" pitchFamily="34" charset="0"/>
                <a:cs typeface="Arial" pitchFamily="34" charset="0"/>
              </a:rPr>
              <a:t>Stryker Driver’s Trainer (</a:t>
            </a:r>
            <a:r>
              <a:rPr lang="en-US" sz="1050" b="1" dirty="0" err="1" smtClean="0">
                <a:solidFill>
                  <a:prstClr val="black"/>
                </a:solidFill>
                <a:latin typeface="Arial" pitchFamily="34" charset="0"/>
                <a:cs typeface="Arial" pitchFamily="34" charset="0"/>
              </a:rPr>
              <a:t>Sim</a:t>
            </a:r>
            <a:r>
              <a:rPr lang="en-US" sz="1050" b="1" dirty="0" smtClean="0">
                <a:solidFill>
                  <a:prstClr val="black"/>
                </a:solidFill>
                <a:latin typeface="Arial" pitchFamily="34" charset="0"/>
                <a:cs typeface="Arial" pitchFamily="34" charset="0"/>
              </a:rPr>
              <a:t>)</a:t>
            </a:r>
          </a:p>
          <a:p>
            <a:pPr algn="ct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endParaRPr lang="en-US" sz="1050" b="1" dirty="0">
              <a:solidFill>
                <a:prstClr val="black"/>
              </a:solidFill>
              <a:latin typeface="Arial" pitchFamily="34" charset="0"/>
              <a:cs typeface="Arial" pitchFamily="34" charset="0"/>
            </a:endParaRPr>
          </a:p>
        </p:txBody>
      </p:sp>
      <p:sp>
        <p:nvSpPr>
          <p:cNvPr id="44" name="Rectangle 94"/>
          <p:cNvSpPr>
            <a:spLocks noChangeArrowheads="1"/>
          </p:cNvSpPr>
          <p:nvPr/>
        </p:nvSpPr>
        <p:spPr bwMode="auto">
          <a:xfrm>
            <a:off x="7010400" y="1524000"/>
            <a:ext cx="635000" cy="274637"/>
          </a:xfrm>
          <a:prstGeom prst="rect">
            <a:avLst/>
          </a:prstGeom>
          <a:noFill/>
          <a:ln w="12700">
            <a:noFill/>
            <a:miter lim="800000"/>
            <a:headEnd/>
            <a:tailEnd/>
          </a:ln>
        </p:spPr>
        <p:txBody>
          <a:bodyPr wrap="none" lIns="90488" tIns="44450" rIns="90488" bIns="44450">
            <a:spAutoFit/>
          </a:bodyPr>
          <a:lstStyle/>
          <a:p>
            <a:pPr eaLnBrk="0" hangingPunct="0"/>
            <a:r>
              <a:rPr lang="en-US" sz="1200" b="1" i="1" dirty="0">
                <a:solidFill>
                  <a:prstClr val="black"/>
                </a:solidFill>
                <a:latin typeface="Arial" pitchFamily="34" charset="0"/>
                <a:cs typeface="Arial" pitchFamily="34" charset="0"/>
              </a:rPr>
              <a:t> Day </a:t>
            </a:r>
            <a:r>
              <a:rPr lang="en-US" sz="1200" b="1" i="1" dirty="0" smtClean="0">
                <a:solidFill>
                  <a:prstClr val="black"/>
                </a:solidFill>
                <a:latin typeface="Arial" pitchFamily="34" charset="0"/>
                <a:cs typeface="Arial" pitchFamily="34" charset="0"/>
              </a:rPr>
              <a:t>5</a:t>
            </a:r>
            <a:endParaRPr lang="en-US" sz="1200" b="1" i="1" dirty="0">
              <a:solidFill>
                <a:prstClr val="black"/>
              </a:solidFill>
              <a:latin typeface="Arial" pitchFamily="34" charset="0"/>
              <a:cs typeface="Arial" pitchFamily="34" charset="0"/>
            </a:endParaRPr>
          </a:p>
        </p:txBody>
      </p:sp>
      <p:sp>
        <p:nvSpPr>
          <p:cNvPr id="45" name="WordArt 49"/>
          <p:cNvSpPr>
            <a:spLocks noChangeArrowheads="1" noChangeShapeType="1" noTextEdit="1"/>
          </p:cNvSpPr>
          <p:nvPr/>
        </p:nvSpPr>
        <p:spPr bwMode="auto">
          <a:xfrm>
            <a:off x="990600" y="5112300"/>
            <a:ext cx="1219200" cy="304800"/>
          </a:xfrm>
          <a:prstGeom prst="rect">
            <a:avLst/>
          </a:prstGeom>
        </p:spPr>
        <p:txBody>
          <a:bodyPr wrap="none" fromWordArt="1">
            <a:prstTxWarp prst="textPlain">
              <a:avLst>
                <a:gd name="adj" fmla="val 50000"/>
              </a:avLst>
            </a:prstTxWarp>
          </a:bodyPr>
          <a:lstStyle/>
          <a:p>
            <a:pPr algn="ctr"/>
            <a:r>
              <a:rPr lang="en-US" sz="1400" i="1" kern="10" dirty="0">
                <a:ln w="9525">
                  <a:solidFill>
                    <a:srgbClr val="000000"/>
                  </a:solidFill>
                  <a:round/>
                  <a:headEnd/>
                  <a:tailEnd/>
                </a:ln>
                <a:solidFill>
                  <a:srgbClr val="FFFFFF"/>
                </a:solidFill>
                <a:effectLst>
                  <a:outerShdw dist="35921" dir="2700000" algn="ctr" rotWithShape="0">
                    <a:srgbClr val="808080"/>
                  </a:outerShdw>
                </a:effectLst>
                <a:latin typeface="Arial Black"/>
              </a:rPr>
              <a:t>Graduation</a:t>
            </a:r>
          </a:p>
        </p:txBody>
      </p:sp>
      <p:sp>
        <p:nvSpPr>
          <p:cNvPr id="49" name="Rectangle 12"/>
          <p:cNvSpPr>
            <a:spLocks noChangeArrowheads="1"/>
          </p:cNvSpPr>
          <p:nvPr/>
        </p:nvSpPr>
        <p:spPr bwMode="auto">
          <a:xfrm>
            <a:off x="2209800" y="1524000"/>
            <a:ext cx="634790" cy="274434"/>
          </a:xfrm>
          <a:prstGeom prst="rect">
            <a:avLst/>
          </a:prstGeom>
          <a:noFill/>
          <a:ln w="12700">
            <a:noFill/>
            <a:miter lim="800000"/>
            <a:headEnd/>
            <a:tailEnd/>
          </a:ln>
        </p:spPr>
        <p:txBody>
          <a:bodyPr wrap="none" lIns="90488" tIns="44450" rIns="90488" bIns="44450">
            <a:spAutoFit/>
          </a:bodyPr>
          <a:lstStyle/>
          <a:p>
            <a:pPr eaLnBrk="0" hangingPunct="0"/>
            <a:r>
              <a:rPr lang="en-US" sz="1200" b="1" i="1" dirty="0">
                <a:solidFill>
                  <a:prstClr val="black"/>
                </a:solidFill>
                <a:latin typeface="Arial" pitchFamily="34" charset="0"/>
                <a:cs typeface="Arial" pitchFamily="34" charset="0"/>
              </a:rPr>
              <a:t> Day 2</a:t>
            </a:r>
          </a:p>
        </p:txBody>
      </p:sp>
      <p:sp>
        <p:nvSpPr>
          <p:cNvPr id="50" name="Text Box 55"/>
          <p:cNvSpPr txBox="1">
            <a:spLocks noChangeArrowheads="1"/>
          </p:cNvSpPr>
          <p:nvPr/>
        </p:nvSpPr>
        <p:spPr bwMode="auto">
          <a:xfrm>
            <a:off x="1752600" y="1904999"/>
            <a:ext cx="1828800" cy="1241230"/>
          </a:xfrm>
          <a:prstGeom prst="rect">
            <a:avLst/>
          </a:prstGeom>
          <a:solidFill>
            <a:srgbClr val="FFFF00"/>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Stryker PMCS</a:t>
            </a:r>
          </a:p>
          <a:p>
            <a:pPr algn="ctr"/>
            <a:r>
              <a:rPr lang="en-US" sz="1050" b="1" dirty="0" smtClean="0">
                <a:solidFill>
                  <a:prstClr val="black"/>
                </a:solidFill>
                <a:latin typeface="Arial" pitchFamily="34" charset="0"/>
                <a:cs typeface="Arial" pitchFamily="34" charset="0"/>
              </a:rPr>
              <a:t>Stryker Driver’s Station, Controls &amp; Instruments</a:t>
            </a:r>
          </a:p>
          <a:p>
            <a:pPr algn="ct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endParaRPr lang="en-US" sz="1050" b="1" dirty="0" smtClean="0">
              <a:solidFill>
                <a:prstClr val="black"/>
              </a:solidFill>
              <a:latin typeface="Arial" pitchFamily="34" charset="0"/>
              <a:cs typeface="Arial" pitchFamily="34" charset="0"/>
            </a:endParaRPr>
          </a:p>
          <a:p>
            <a:pPr algn="ctr"/>
            <a:r>
              <a:rPr lang="en-US" sz="1050" b="1" dirty="0" err="1" smtClean="0">
                <a:solidFill>
                  <a:prstClr val="black"/>
                </a:solidFill>
                <a:latin typeface="Arial" pitchFamily="34" charset="0"/>
                <a:cs typeface="Arial" pitchFamily="34" charset="0"/>
              </a:rPr>
              <a:t>Sel</a:t>
            </a:r>
            <a:r>
              <a:rPr lang="en-US" sz="1050" b="1" dirty="0" smtClean="0">
                <a:solidFill>
                  <a:prstClr val="black"/>
                </a:solidFill>
                <a:latin typeface="Arial" pitchFamily="34" charset="0"/>
                <a:cs typeface="Arial" pitchFamily="34" charset="0"/>
              </a:rPr>
              <a:t> SGST Tasks</a:t>
            </a:r>
            <a:endParaRPr lang="en-US" sz="1050" b="1" dirty="0">
              <a:solidFill>
                <a:prstClr val="black"/>
              </a:solidFill>
              <a:latin typeface="Arial" pitchFamily="34" charset="0"/>
              <a:cs typeface="Arial" pitchFamily="34" charset="0"/>
            </a:endParaRPr>
          </a:p>
        </p:txBody>
      </p:sp>
      <p:sp>
        <p:nvSpPr>
          <p:cNvPr id="52" name="Rectangle 51"/>
          <p:cNvSpPr/>
          <p:nvPr/>
        </p:nvSpPr>
        <p:spPr>
          <a:xfrm>
            <a:off x="6705600" y="1905000"/>
            <a:ext cx="1143000" cy="1241962"/>
          </a:xfrm>
          <a:prstGeom prst="rect">
            <a:avLst/>
          </a:prstGeom>
          <a:solidFill>
            <a:srgbClr val="00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latin typeface="Arial" pitchFamily="34" charset="0"/>
                <a:cs typeface="Arial" pitchFamily="34" charset="0"/>
              </a:rPr>
              <a:t>Stryker Recovery Ops</a:t>
            </a:r>
          </a:p>
          <a:p>
            <a:pPr algn="ctr"/>
            <a:r>
              <a:rPr lang="en-US" sz="1050" b="1" dirty="0" smtClean="0">
                <a:solidFill>
                  <a:schemeClr val="tx1"/>
                </a:solidFill>
                <a:latin typeface="Arial" pitchFamily="34" charset="0"/>
                <a:cs typeface="Arial" pitchFamily="34" charset="0"/>
              </a:rPr>
              <a:t>Drive a Stryker</a:t>
            </a:r>
          </a:p>
          <a:p>
            <a:pPr algn="ctr"/>
            <a:endParaRPr lang="en-US" sz="1050" b="1" dirty="0" smtClean="0">
              <a:solidFill>
                <a:schemeClr val="tx1"/>
              </a:solidFill>
              <a:latin typeface="Arial" pitchFamily="34" charset="0"/>
              <a:cs typeface="Arial" pitchFamily="34" charset="0"/>
            </a:endParaRPr>
          </a:p>
          <a:p>
            <a:pPr algn="ctr"/>
            <a:endParaRPr lang="en-US" sz="1050" b="1" dirty="0" smtClean="0">
              <a:solidFill>
                <a:schemeClr val="tx1"/>
              </a:solidFill>
              <a:latin typeface="Arial" pitchFamily="34" charset="0"/>
              <a:cs typeface="Arial" pitchFamily="34" charset="0"/>
            </a:endParaRPr>
          </a:p>
          <a:p>
            <a:pPr algn="ctr"/>
            <a:endParaRPr lang="en-US" sz="1050" b="1" dirty="0" smtClean="0">
              <a:solidFill>
                <a:schemeClr val="tx1"/>
              </a:solidFill>
              <a:latin typeface="Arial" pitchFamily="34" charset="0"/>
              <a:cs typeface="Arial" pitchFamily="34" charset="0"/>
            </a:endParaRPr>
          </a:p>
          <a:p>
            <a:pPr algn="ctr"/>
            <a:endParaRPr lang="en-US" sz="1050" b="1" dirty="0">
              <a:solidFill>
                <a:schemeClr val="tx1"/>
              </a:solidFill>
              <a:latin typeface="Arial" pitchFamily="34" charset="0"/>
              <a:cs typeface="Arial" pitchFamily="34" charset="0"/>
            </a:endParaRPr>
          </a:p>
        </p:txBody>
      </p:sp>
      <p:sp>
        <p:nvSpPr>
          <p:cNvPr id="53" name="Text Box 56"/>
          <p:cNvSpPr txBox="1">
            <a:spLocks noChangeArrowheads="1"/>
          </p:cNvSpPr>
          <p:nvPr/>
        </p:nvSpPr>
        <p:spPr bwMode="auto">
          <a:xfrm>
            <a:off x="7848600" y="1904999"/>
            <a:ext cx="914400" cy="1241962"/>
          </a:xfrm>
          <a:prstGeom prst="rect">
            <a:avLst/>
          </a:prstGeom>
          <a:solidFill>
            <a:srgbClr val="FFFF00"/>
          </a:solidFill>
          <a:ln w="19050">
            <a:solidFill>
              <a:schemeClr val="tx1"/>
            </a:solidFill>
            <a:miter lim="800000"/>
            <a:headEnd/>
            <a:tailEnd/>
          </a:ln>
        </p:spPr>
        <p:txBody>
          <a:bodyPr wrap="square">
            <a:noAutofit/>
          </a:bodyPr>
          <a:lstStyle/>
          <a:p>
            <a:pPr algn="ctr"/>
            <a:r>
              <a:rPr lang="en-US" sz="1050" b="1" dirty="0" smtClean="0">
                <a:solidFill>
                  <a:prstClr val="black"/>
                </a:solidFill>
                <a:latin typeface="Arial" pitchFamily="34" charset="0"/>
                <a:cs typeface="Arial" pitchFamily="34" charset="0"/>
              </a:rPr>
              <a:t>Stryker </a:t>
            </a:r>
            <a:r>
              <a:rPr lang="en-US" sz="1050" b="1" dirty="0" smtClean="0">
                <a:latin typeface="Arial" pitchFamily="34" charset="0"/>
                <a:cs typeface="Arial" pitchFamily="34" charset="0"/>
              </a:rPr>
              <a:t>Common</a:t>
            </a:r>
            <a:endParaRPr lang="en-US" sz="1050" b="1" dirty="0" smtClean="0">
              <a:solidFill>
                <a:prstClr val="black"/>
              </a:solidFill>
              <a:latin typeface="Arial" pitchFamily="34" charset="0"/>
              <a:cs typeface="Arial" pitchFamily="34" charset="0"/>
            </a:endParaRPr>
          </a:p>
          <a:p>
            <a:pPr algn="ctr"/>
            <a:r>
              <a:rPr lang="en-US" sz="1050" b="1" dirty="0" smtClean="0">
                <a:solidFill>
                  <a:prstClr val="black"/>
                </a:solidFill>
                <a:latin typeface="Arial" pitchFamily="34" charset="0"/>
                <a:cs typeface="Arial" pitchFamily="34" charset="0"/>
              </a:rPr>
              <a:t>Machine</a:t>
            </a:r>
          </a:p>
          <a:p>
            <a:pPr algn="ctr"/>
            <a:r>
              <a:rPr lang="en-US" sz="1050" b="1" dirty="0" smtClean="0">
                <a:solidFill>
                  <a:prstClr val="black"/>
                </a:solidFill>
                <a:latin typeface="Arial" pitchFamily="34" charset="0"/>
                <a:cs typeface="Arial" pitchFamily="34" charset="0"/>
              </a:rPr>
              <a:t>Guns</a:t>
            </a:r>
          </a:p>
          <a:p>
            <a:pPr algn="ctr"/>
            <a:endParaRPr lang="en-US" sz="1050" b="1" dirty="0" smtClean="0">
              <a:solidFill>
                <a:prstClr val="black"/>
              </a:solidFill>
              <a:latin typeface="Arial" pitchFamily="34" charset="0"/>
              <a:cs typeface="Arial" pitchFamily="34" charset="0"/>
            </a:endParaRPr>
          </a:p>
          <a:p>
            <a:pPr algn="ctr"/>
            <a:r>
              <a:rPr lang="en-US" sz="1050" b="1" dirty="0" smtClean="0">
                <a:solidFill>
                  <a:prstClr val="black"/>
                </a:solidFill>
                <a:latin typeface="Arial" pitchFamily="34" charset="0"/>
                <a:cs typeface="Arial" pitchFamily="34" charset="0"/>
              </a:rPr>
              <a:t>SGST Tasks 1-3</a:t>
            </a:r>
          </a:p>
        </p:txBody>
      </p:sp>
      <p:sp>
        <p:nvSpPr>
          <p:cNvPr id="54" name="Down Arrow 53"/>
          <p:cNvSpPr/>
          <p:nvPr/>
        </p:nvSpPr>
        <p:spPr bwMode="auto">
          <a:xfrm rot="5400000">
            <a:off x="114300" y="4196425"/>
            <a:ext cx="457200" cy="6858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ctr" anchorCtr="0" compatLnSpc="1">
            <a:prstTxWarp prst="textNoShape">
              <a:avLst/>
            </a:prstTxWarp>
            <a:scene3d>
              <a:camera prst="orthographicFront">
                <a:rot lat="0" lon="0" rev="21299999"/>
              </a:camera>
              <a:lightRig rig="threePt" dir="t"/>
            </a:scene3d>
            <a:flatTx/>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rPr>
              <a:t>SBCT </a:t>
            </a:r>
            <a:r>
              <a:rPr kumimoji="0" lang="en-US" sz="900" b="1" i="0" u="none" strike="noStrike" cap="none" normalizeH="0" baseline="0" dirty="0" smtClean="0">
                <a:ln>
                  <a:noFill/>
                </a:ln>
                <a:solidFill>
                  <a:schemeClr val="tx1"/>
                </a:solidFill>
                <a:effectLst/>
              </a:rPr>
              <a:t> </a:t>
            </a:r>
          </a:p>
        </p:txBody>
      </p:sp>
      <p:sp>
        <p:nvSpPr>
          <p:cNvPr id="55" name="Rectangle 54"/>
          <p:cNvSpPr/>
          <p:nvPr/>
        </p:nvSpPr>
        <p:spPr bwMode="auto">
          <a:xfrm>
            <a:off x="138223" y="5989125"/>
            <a:ext cx="2147777" cy="381000"/>
          </a:xfrm>
          <a:prstGeom prst="rect">
            <a:avLst/>
          </a:prstGeom>
          <a:solidFill>
            <a:srgbClr val="3399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Stryker Variant Training</a:t>
            </a:r>
          </a:p>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latin typeface="Arial" pitchFamily="34" charset="0"/>
                <a:cs typeface="Arial" pitchFamily="34" charset="0"/>
              </a:rPr>
              <a:t>RV / ICV / ATGM / MCV</a:t>
            </a: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p:txBody>
      </p:sp>
      <p:sp>
        <p:nvSpPr>
          <p:cNvPr id="56" name="Rectangle 55"/>
          <p:cNvSpPr/>
          <p:nvPr/>
        </p:nvSpPr>
        <p:spPr bwMode="auto">
          <a:xfrm>
            <a:off x="138223" y="6370125"/>
            <a:ext cx="2147777" cy="381000"/>
          </a:xfrm>
          <a:prstGeom prst="rect">
            <a:avLst/>
          </a:prstGeom>
          <a:solidFill>
            <a:schemeClr val="accent6">
              <a:lumMod val="40000"/>
              <a:lumOff val="6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pitchFamily="34" charset="0"/>
                <a:cs typeface="Arial" pitchFamily="34" charset="0"/>
              </a:rPr>
              <a:t>Mobile Gun System (MGS)</a:t>
            </a:r>
          </a:p>
          <a:p>
            <a:pPr marL="0" marR="0" indent="0" algn="ctr" defTabSz="914400" rtl="0" eaLnBrk="0" fontAlgn="base" latinLnBrk="0" hangingPunct="0">
              <a:lnSpc>
                <a:spcPct val="100000"/>
              </a:lnSpc>
              <a:spcBef>
                <a:spcPct val="0"/>
              </a:spcBef>
              <a:spcAft>
                <a:spcPct val="0"/>
              </a:spcAft>
              <a:buClrTx/>
              <a:buSzTx/>
              <a:buFontTx/>
              <a:buNone/>
              <a:tabLst/>
            </a:pPr>
            <a:r>
              <a:rPr lang="en-US" sz="900" b="1" dirty="0" smtClean="0">
                <a:latin typeface="Arial" pitchFamily="34" charset="0"/>
                <a:cs typeface="Arial" pitchFamily="34" charset="0"/>
              </a:rPr>
              <a:t>Specific</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p:txBody>
      </p:sp>
      <p:sp>
        <p:nvSpPr>
          <p:cNvPr id="57" name="TextBox 56"/>
          <p:cNvSpPr txBox="1"/>
          <p:nvPr/>
        </p:nvSpPr>
        <p:spPr>
          <a:xfrm>
            <a:off x="0" y="5760525"/>
            <a:ext cx="2616422" cy="261610"/>
          </a:xfrm>
          <a:prstGeom prst="rect">
            <a:avLst/>
          </a:prstGeom>
          <a:noFill/>
        </p:spPr>
        <p:txBody>
          <a:bodyPr wrap="none" rtlCol="0">
            <a:spAutoFit/>
          </a:bodyPr>
          <a:lstStyle/>
          <a:p>
            <a:r>
              <a:rPr lang="en-US" sz="1100" b="1" dirty="0" smtClean="0"/>
              <a:t>2d wk Stryker multi-variant breakout</a:t>
            </a:r>
            <a:endParaRPr lang="en-US" sz="1100" b="1" dirty="0"/>
          </a:p>
        </p:txBody>
      </p:sp>
      <p:sp>
        <p:nvSpPr>
          <p:cNvPr id="61" name="Text Box 70"/>
          <p:cNvSpPr txBox="1">
            <a:spLocks noChangeArrowheads="1"/>
          </p:cNvSpPr>
          <p:nvPr/>
        </p:nvSpPr>
        <p:spPr bwMode="auto">
          <a:xfrm>
            <a:off x="2667000" y="4812450"/>
            <a:ext cx="1905000" cy="900246"/>
          </a:xfrm>
          <a:prstGeom prst="rect">
            <a:avLst/>
          </a:prstGeom>
          <a:solidFill>
            <a:schemeClr val="accent6">
              <a:lumMod val="40000"/>
              <a:lumOff val="60000"/>
            </a:schemeClr>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MGS</a:t>
            </a:r>
          </a:p>
          <a:p>
            <a:pPr algn="ctr"/>
            <a:r>
              <a:rPr lang="en-US" sz="1050" b="1" dirty="0" smtClean="0">
                <a:solidFill>
                  <a:prstClr val="black"/>
                </a:solidFill>
                <a:latin typeface="Arial" pitchFamily="34" charset="0"/>
                <a:cs typeface="Arial" pitchFamily="34" charset="0"/>
              </a:rPr>
              <a:t>105mm Main Gun Boresight</a:t>
            </a:r>
          </a:p>
          <a:p>
            <a:pPr algn="ctr"/>
            <a:r>
              <a:rPr lang="en-US" sz="1050" b="1" dirty="0" smtClean="0">
                <a:solidFill>
                  <a:prstClr val="black"/>
                </a:solidFill>
                <a:latin typeface="Arial" pitchFamily="34" charset="0"/>
                <a:cs typeface="Arial" pitchFamily="34" charset="0"/>
              </a:rPr>
              <a:t>Armament Accuracy Checks (AACs)</a:t>
            </a:r>
            <a:endParaRPr lang="en-US" sz="1050" b="1" dirty="0">
              <a:solidFill>
                <a:prstClr val="black"/>
              </a:solidFill>
              <a:latin typeface="Arial" pitchFamily="34" charset="0"/>
              <a:cs typeface="Arial" pitchFamily="34" charset="0"/>
            </a:endParaRPr>
          </a:p>
        </p:txBody>
      </p:sp>
      <p:sp>
        <p:nvSpPr>
          <p:cNvPr id="62" name="Rectangle 61"/>
          <p:cNvSpPr/>
          <p:nvPr/>
        </p:nvSpPr>
        <p:spPr>
          <a:xfrm>
            <a:off x="0" y="126906"/>
            <a:ext cx="9144000" cy="954107"/>
          </a:xfrm>
          <a:prstGeom prst="rect">
            <a:avLst/>
          </a:prstGeom>
        </p:spPr>
        <p:txBody>
          <a:bodyPr>
            <a:spAutoFit/>
          </a:bodyPr>
          <a:lstStyle/>
          <a:p>
            <a:pPr algn="ctr">
              <a:defRPr/>
            </a:pPr>
            <a:r>
              <a:rPr lang="en-US" sz="3200" b="1" dirty="0" smtClean="0">
                <a:effectLst>
                  <a:outerShdw blurRad="38100" dist="38100" dir="2700000" algn="tl">
                    <a:srgbClr val="000000">
                      <a:alpha val="43137"/>
                    </a:srgbClr>
                  </a:outerShdw>
                </a:effectLst>
                <a:latin typeface="Arial" pitchFamily="34" charset="0"/>
                <a:cs typeface="Arial" pitchFamily="34" charset="0"/>
              </a:rPr>
              <a:t>Stryker Crewman</a:t>
            </a:r>
          </a:p>
          <a:p>
            <a:pPr algn="ctr">
              <a:defRPr/>
            </a:pPr>
            <a:r>
              <a:rPr lang="en-US" sz="2400" b="1" dirty="0" smtClean="0">
                <a:effectLst>
                  <a:outerShdw blurRad="38100" dist="38100" dir="2700000" algn="tl">
                    <a:srgbClr val="000000">
                      <a:alpha val="43137"/>
                    </a:srgbClr>
                  </a:outerShdw>
                </a:effectLst>
                <a:latin typeface="Arial" pitchFamily="34" charset="0"/>
                <a:cs typeface="Arial" pitchFamily="34" charset="0"/>
              </a:rPr>
              <a:t>Course Map</a:t>
            </a:r>
          </a:p>
        </p:txBody>
      </p:sp>
      <p:sp>
        <p:nvSpPr>
          <p:cNvPr id="37" name="Text Box 70"/>
          <p:cNvSpPr txBox="1">
            <a:spLocks noChangeArrowheads="1"/>
          </p:cNvSpPr>
          <p:nvPr/>
        </p:nvSpPr>
        <p:spPr bwMode="auto">
          <a:xfrm>
            <a:off x="4572000" y="4812450"/>
            <a:ext cx="1905000" cy="900246"/>
          </a:xfrm>
          <a:prstGeom prst="rect">
            <a:avLst/>
          </a:prstGeom>
          <a:solidFill>
            <a:schemeClr val="accent6">
              <a:lumMod val="40000"/>
              <a:lumOff val="60000"/>
            </a:schemeClr>
          </a:solidFill>
          <a:ln w="19050">
            <a:solidFill>
              <a:schemeClr val="tx1"/>
            </a:solidFill>
            <a:miter lim="800000"/>
            <a:headEnd/>
            <a:tailEnd/>
          </a:ln>
        </p:spPr>
        <p:txBody>
          <a:bodyPr wrap="square">
            <a:spAutoFit/>
          </a:bodyPr>
          <a:lstStyle/>
          <a:p>
            <a:pPr algn="ctr"/>
            <a:r>
              <a:rPr lang="en-US" sz="1050" b="1" dirty="0" smtClean="0">
                <a:solidFill>
                  <a:prstClr val="black"/>
                </a:solidFill>
                <a:latin typeface="Arial" pitchFamily="34" charset="0"/>
                <a:cs typeface="Arial" pitchFamily="34" charset="0"/>
              </a:rPr>
              <a:t>MGS</a:t>
            </a:r>
          </a:p>
          <a:p>
            <a:pPr algn="ctr"/>
            <a:r>
              <a:rPr lang="en-US" sz="1050" b="1" dirty="0" smtClean="0">
                <a:solidFill>
                  <a:prstClr val="black"/>
                </a:solidFill>
                <a:latin typeface="Arial" pitchFamily="34" charset="0"/>
                <a:cs typeface="Arial" pitchFamily="34" charset="0"/>
              </a:rPr>
              <a:t>Commander’s Station/Turret</a:t>
            </a:r>
          </a:p>
          <a:p>
            <a:pPr algn="ctr"/>
            <a:r>
              <a:rPr lang="en-US" sz="1050" b="1" dirty="0" smtClean="0">
                <a:solidFill>
                  <a:prstClr val="black"/>
                </a:solidFill>
                <a:latin typeface="Arial" pitchFamily="34" charset="0"/>
                <a:cs typeface="Arial" pitchFamily="34" charset="0"/>
              </a:rPr>
              <a:t>Misfire Procedures; Load Manually; NBC Ops</a:t>
            </a:r>
            <a:endParaRPr lang="en-US" sz="1100" b="1" dirty="0">
              <a:solidFill>
                <a:prstClr val="black"/>
              </a:solidFill>
              <a:latin typeface="Arial" pitchFamily="34" charset="0"/>
              <a:cs typeface="Arial" pitchFamily="34" charset="0"/>
            </a:endParaRPr>
          </a:p>
        </p:txBody>
      </p:sp>
      <p:sp>
        <p:nvSpPr>
          <p:cNvPr id="66" name="Text Box 62"/>
          <p:cNvSpPr txBox="1">
            <a:spLocks noChangeArrowheads="1"/>
          </p:cNvSpPr>
          <p:nvPr/>
        </p:nvSpPr>
        <p:spPr bwMode="auto">
          <a:xfrm>
            <a:off x="3021281" y="6032664"/>
            <a:ext cx="5184568" cy="577081"/>
          </a:xfrm>
          <a:prstGeom prst="rect">
            <a:avLst/>
          </a:prstGeom>
          <a:solidFill>
            <a:schemeClr val="bg2"/>
          </a:solidFill>
          <a:ln w="19050">
            <a:solidFill>
              <a:schemeClr val="tx1"/>
            </a:solidFill>
            <a:miter lim="800000"/>
            <a:headEnd/>
            <a:tailEnd/>
          </a:ln>
        </p:spPr>
        <p:txBody>
          <a:bodyPr wrap="square">
            <a:spAutoFit/>
          </a:bodyPr>
          <a:lstStyle/>
          <a:p>
            <a:r>
              <a:rPr lang="en-US" sz="1050" b="1" dirty="0" smtClean="0">
                <a:solidFill>
                  <a:prstClr val="black"/>
                </a:solidFill>
                <a:latin typeface="Arial" pitchFamily="34" charset="0"/>
                <a:cs typeface="Arial" pitchFamily="34" charset="0"/>
              </a:rPr>
              <a:t>Stryker Gunner Skills Test focused on fire control system; however select variants include drivers station and </a:t>
            </a:r>
            <a:r>
              <a:rPr lang="en-US" sz="1050" b="1" dirty="0" err="1" smtClean="0">
                <a:solidFill>
                  <a:prstClr val="black"/>
                </a:solidFill>
                <a:latin typeface="Arial" pitchFamily="34" charset="0"/>
                <a:cs typeface="Arial" pitchFamily="34" charset="0"/>
              </a:rPr>
              <a:t>commo</a:t>
            </a:r>
            <a:r>
              <a:rPr lang="en-US" sz="1050" b="1" dirty="0" smtClean="0">
                <a:solidFill>
                  <a:prstClr val="black"/>
                </a:solidFill>
                <a:latin typeface="Arial" pitchFamily="34" charset="0"/>
                <a:cs typeface="Arial" pitchFamily="34" charset="0"/>
              </a:rPr>
              <a:t> tasks for testing.  Course covers 17 of 19 ICV SGST tasks.   </a:t>
            </a:r>
            <a:endParaRPr lang="en-US" sz="1050" b="1" dirty="0">
              <a:solidFill>
                <a:prstClr val="black"/>
              </a:solidFill>
              <a:latin typeface="Arial" pitchFamily="34" charset="0"/>
              <a:cs typeface="Arial" pitchFamily="34" charset="0"/>
            </a:endParaRPr>
          </a:p>
        </p:txBody>
      </p:sp>
      <p:sp>
        <p:nvSpPr>
          <p:cNvPr id="41" name="Slide Number Placeholder 2"/>
          <p:cNvSpPr txBox="1">
            <a:spLocks/>
          </p:cNvSpPr>
          <p:nvPr/>
        </p:nvSpPr>
        <p:spPr>
          <a:xfrm>
            <a:off x="7010400" y="6482242"/>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06BBECC-4DF2-4687-95EE-633D0D15A8CA}" type="slidenum">
              <a:rPr kumimoji="0" lang="en-US" sz="1200" b="0" i="0" u="none" strike="noStrike" kern="1200" cap="none" spc="0" normalizeH="0" baseline="0" noProof="0" smtClean="0">
                <a:ln>
                  <a:noFill/>
                </a:ln>
                <a:solidFill>
                  <a:schemeClr val="accent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accent3"/>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Stryker Leader Course</a:t>
            </a:r>
            <a:br>
              <a:rPr lang="en-US" sz="2400" b="1" dirty="0" smtClean="0">
                <a:effectLst>
                  <a:outerShdw blurRad="38100" dist="38100" dir="2700000" algn="tl">
                    <a:srgbClr val="000000">
                      <a:alpha val="43137"/>
                    </a:srgbClr>
                  </a:outerShdw>
                </a:effectLst>
                <a:latin typeface="Arial" pitchFamily="34" charset="0"/>
                <a:cs typeface="Arial" pitchFamily="34" charset="0"/>
              </a:rPr>
            </a:br>
            <a:r>
              <a:rPr lang="en-US" sz="2400" b="1" dirty="0" smtClean="0">
                <a:effectLst>
                  <a:outerShdw blurRad="38100" dist="38100" dir="2700000" algn="tl">
                    <a:srgbClr val="000000">
                      <a:alpha val="43137"/>
                    </a:srgbClr>
                  </a:outerShdw>
                </a:effectLst>
                <a:latin typeface="Arial" pitchFamily="34" charset="0"/>
                <a:cs typeface="Arial" pitchFamily="34" charset="0"/>
              </a:rPr>
              <a:t> Purpose, Scope, and Outcomes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19" name="Picture 2" descr="C:\Users\v.p.prohaska.ctr\Pictures\hires_091026-D-1852B-1734.jpg"/>
          <p:cNvPicPr>
            <a:picLocks noChangeAspect="1" noChangeArrowheads="1"/>
          </p:cNvPicPr>
          <p:nvPr/>
        </p:nvPicPr>
        <p:blipFill>
          <a:blip r:embed="rId2" cstate="print"/>
          <a:srcRect/>
          <a:stretch>
            <a:fillRect/>
          </a:stretch>
        </p:blipFill>
        <p:spPr bwMode="auto">
          <a:xfrm>
            <a:off x="133351" y="1140994"/>
            <a:ext cx="3981449" cy="2524124"/>
          </a:xfrm>
          <a:prstGeom prst="rect">
            <a:avLst/>
          </a:prstGeom>
          <a:noFill/>
        </p:spPr>
      </p:pic>
      <p:sp>
        <p:nvSpPr>
          <p:cNvPr id="20" name="Rectangle 19"/>
          <p:cNvSpPr/>
          <p:nvPr/>
        </p:nvSpPr>
        <p:spPr>
          <a:xfrm>
            <a:off x="5865575" y="3973738"/>
            <a:ext cx="1720151" cy="369332"/>
          </a:xfrm>
          <a:prstGeom prst="rect">
            <a:avLst/>
          </a:prstGeom>
        </p:spPr>
        <p:txBody>
          <a:bodyPr wrap="none">
            <a:spAutoFit/>
          </a:bodyPr>
          <a:lstStyle/>
          <a:p>
            <a:pPr algn="ctr"/>
            <a:r>
              <a:rPr lang="en-US" b="1" u="sng" dirty="0" smtClean="0">
                <a:solidFill>
                  <a:srgbClr val="000000"/>
                </a:solidFill>
                <a:cs typeface="Arial" pitchFamily="34" charset="0"/>
              </a:rPr>
              <a:t>Target Audience</a:t>
            </a:r>
            <a:endParaRPr lang="en-US" dirty="0">
              <a:solidFill>
                <a:srgbClr val="000000"/>
              </a:solidFill>
              <a:cs typeface="Arial" pitchFamily="34" charset="0"/>
            </a:endParaRPr>
          </a:p>
        </p:txBody>
      </p:sp>
      <p:sp>
        <p:nvSpPr>
          <p:cNvPr id="21" name="TextBox 20"/>
          <p:cNvSpPr txBox="1"/>
          <p:nvPr/>
        </p:nvSpPr>
        <p:spPr>
          <a:xfrm>
            <a:off x="4658726" y="4358432"/>
            <a:ext cx="4200525" cy="1107996"/>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100" dirty="0" smtClean="0"/>
              <a:t>Active or Reserve Component Commissioned Officers in the rank of Second Lieutenant to Major with a Branch Component of Infantry (11) and Armor (19). Active or Reserve Component Noncommissioned Officers in the rank of Sergeant First Class through Master Sergeant / First Sergeant in Career Management Field (CMF) 11 (Infantry) and CMF 19 (Armor). All other CMFs will require a waiver.</a:t>
            </a:r>
            <a:r>
              <a:rPr lang="en-US" sz="1100" dirty="0" smtClean="0">
                <a:solidFill>
                  <a:prstClr val="black"/>
                </a:solidFill>
              </a:rPr>
              <a:t> </a:t>
            </a:r>
            <a:endParaRPr lang="en-US" sz="1100" dirty="0">
              <a:solidFill>
                <a:prstClr val="black"/>
              </a:solidFill>
            </a:endParaRPr>
          </a:p>
        </p:txBody>
      </p:sp>
      <p:sp>
        <p:nvSpPr>
          <p:cNvPr id="22" name="Rectangle 21"/>
          <p:cNvSpPr/>
          <p:nvPr/>
        </p:nvSpPr>
        <p:spPr>
          <a:xfrm>
            <a:off x="5827888" y="744282"/>
            <a:ext cx="1736373" cy="369332"/>
          </a:xfrm>
          <a:prstGeom prst="rect">
            <a:avLst/>
          </a:prstGeom>
        </p:spPr>
        <p:txBody>
          <a:bodyPr wrap="none">
            <a:spAutoFit/>
          </a:bodyPr>
          <a:lstStyle/>
          <a:p>
            <a:pPr algn="ctr"/>
            <a:r>
              <a:rPr lang="en-US" b="1" u="sng" dirty="0" smtClean="0">
                <a:solidFill>
                  <a:srgbClr val="000000"/>
                </a:solidFill>
                <a:cs typeface="Arial" pitchFamily="34" charset="0"/>
              </a:rPr>
              <a:t>Course Scope</a:t>
            </a:r>
            <a:endParaRPr lang="en-US" b="1" u="sng" dirty="0">
              <a:solidFill>
                <a:srgbClr val="000000"/>
              </a:solidFill>
              <a:cs typeface="Arial" pitchFamily="34" charset="0"/>
            </a:endParaRPr>
          </a:p>
        </p:txBody>
      </p:sp>
      <p:sp>
        <p:nvSpPr>
          <p:cNvPr id="24" name="Rectangle 23"/>
          <p:cNvSpPr/>
          <p:nvPr/>
        </p:nvSpPr>
        <p:spPr>
          <a:xfrm>
            <a:off x="4658726" y="5562927"/>
            <a:ext cx="4180474" cy="1107996"/>
          </a:xfrm>
          <a:prstGeom prst="rect">
            <a:avLst/>
          </a:prstGeom>
          <a:solidFill>
            <a:srgbClr val="FFFF00"/>
          </a:solidFill>
          <a:scene3d>
            <a:camera prst="orthographicFront"/>
            <a:lightRig rig="threePt" dir="t"/>
          </a:scene3d>
          <a:sp3d>
            <a:bevelT/>
          </a:sp3d>
        </p:spPr>
        <p:txBody>
          <a:bodyPr wrap="square">
            <a:spAutoFit/>
          </a:bodyPr>
          <a:lstStyle/>
          <a:p>
            <a:r>
              <a:rPr lang="en-US" sz="1100" b="1" dirty="0">
                <a:solidFill>
                  <a:prstClr val="black"/>
                </a:solidFill>
              </a:rPr>
              <a:t>Class Size:</a:t>
            </a:r>
            <a:r>
              <a:rPr lang="en-US" sz="1100" dirty="0">
                <a:solidFill>
                  <a:prstClr val="black"/>
                </a:solidFill>
              </a:rPr>
              <a:t> </a:t>
            </a:r>
          </a:p>
          <a:p>
            <a:r>
              <a:rPr lang="en-US" sz="1100" dirty="0" smtClean="0">
                <a:solidFill>
                  <a:prstClr val="black"/>
                </a:solidFill>
              </a:rPr>
              <a:t>Minimum-20   Optimum-40   Maximum-40</a:t>
            </a:r>
            <a:endParaRPr lang="en-US" sz="1100" dirty="0">
              <a:solidFill>
                <a:prstClr val="black"/>
              </a:solidFill>
            </a:endParaRPr>
          </a:p>
          <a:p>
            <a:endParaRPr lang="en-US" sz="1100" b="1" dirty="0">
              <a:solidFill>
                <a:prstClr val="black"/>
              </a:solidFill>
            </a:endParaRPr>
          </a:p>
          <a:p>
            <a:r>
              <a:rPr lang="en-US" sz="1100" b="1" dirty="0">
                <a:solidFill>
                  <a:prstClr val="black"/>
                </a:solidFill>
              </a:rPr>
              <a:t>Instructors Earned:</a:t>
            </a:r>
            <a:r>
              <a:rPr lang="en-US" sz="1100" dirty="0">
                <a:solidFill>
                  <a:prstClr val="black"/>
                </a:solidFill>
              </a:rPr>
              <a:t> 9</a:t>
            </a:r>
          </a:p>
          <a:p>
            <a:endParaRPr lang="en-US" sz="1100" b="1" dirty="0">
              <a:solidFill>
                <a:prstClr val="black"/>
              </a:solidFill>
            </a:endParaRPr>
          </a:p>
          <a:p>
            <a:r>
              <a:rPr lang="en-US" sz="1100" b="1" dirty="0">
                <a:solidFill>
                  <a:prstClr val="black"/>
                </a:solidFill>
              </a:rPr>
              <a:t>Last POI Approved Date: </a:t>
            </a:r>
            <a:r>
              <a:rPr lang="en-US" sz="1100" b="1" dirty="0" smtClean="0">
                <a:solidFill>
                  <a:prstClr val="black"/>
                </a:solidFill>
              </a:rPr>
              <a:t>CAD Approved 01APR15 </a:t>
            </a:r>
            <a:endParaRPr lang="en-US" sz="1100" dirty="0">
              <a:solidFill>
                <a:prstClr val="black"/>
              </a:solidFill>
            </a:endParaRPr>
          </a:p>
        </p:txBody>
      </p:sp>
      <p:sp>
        <p:nvSpPr>
          <p:cNvPr id="25" name="Rectangle 24"/>
          <p:cNvSpPr/>
          <p:nvPr/>
        </p:nvSpPr>
        <p:spPr>
          <a:xfrm>
            <a:off x="1226197" y="3914094"/>
            <a:ext cx="1967205" cy="369332"/>
          </a:xfrm>
          <a:prstGeom prst="rect">
            <a:avLst/>
          </a:prstGeom>
        </p:spPr>
        <p:txBody>
          <a:bodyPr wrap="none">
            <a:spAutoFit/>
          </a:bodyPr>
          <a:lstStyle/>
          <a:p>
            <a:pPr algn="ctr"/>
            <a:r>
              <a:rPr lang="en-US" b="1" u="sng" dirty="0" smtClean="0">
                <a:solidFill>
                  <a:prstClr val="black"/>
                </a:solidFill>
              </a:rPr>
              <a:t>Course Purpose</a:t>
            </a:r>
            <a:endParaRPr lang="en-US" b="1" u="sng" dirty="0">
              <a:solidFill>
                <a:prstClr val="black"/>
              </a:solidFill>
            </a:endParaRPr>
          </a:p>
        </p:txBody>
      </p:sp>
      <p:sp>
        <p:nvSpPr>
          <p:cNvPr id="26" name="TextBox 25"/>
          <p:cNvSpPr txBox="1"/>
          <p:nvPr/>
        </p:nvSpPr>
        <p:spPr>
          <a:xfrm>
            <a:off x="4248150" y="1140015"/>
            <a:ext cx="4781550" cy="2800767"/>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100" dirty="0"/>
              <a:t>During this three week course, the future Stryker leader is trained in three areas. The Maintenance module includes; History </a:t>
            </a:r>
            <a:r>
              <a:rPr lang="en-US" sz="1100" dirty="0" smtClean="0"/>
              <a:t>of the </a:t>
            </a:r>
            <a:r>
              <a:rPr lang="en-US" sz="1100" dirty="0"/>
              <a:t>Stryker, Vehicle Capability</a:t>
            </a:r>
            <a:r>
              <a:rPr lang="en-US" sz="1100" dirty="0" smtClean="0"/>
              <a:t>, Vehicle </a:t>
            </a:r>
            <a:r>
              <a:rPr lang="en-US" sz="1100" dirty="0"/>
              <a:t>Formations and tactics, Maintenance </a:t>
            </a:r>
            <a:r>
              <a:rPr lang="en-US" sz="1100" dirty="0" smtClean="0"/>
              <a:t>Supervision, Acquisition </a:t>
            </a:r>
            <a:r>
              <a:rPr lang="en-US" sz="1100" dirty="0"/>
              <a:t>Process</a:t>
            </a:r>
            <a:r>
              <a:rPr lang="en-US" sz="1100" dirty="0" smtClean="0"/>
              <a:t>, Order </a:t>
            </a:r>
            <a:r>
              <a:rPr lang="en-US" sz="1100" dirty="0"/>
              <a:t>Process, </a:t>
            </a:r>
            <a:r>
              <a:rPr lang="en-US" sz="1100" dirty="0" smtClean="0"/>
              <a:t>Exception Reports</a:t>
            </a:r>
            <a:r>
              <a:rPr lang="en-US" sz="1100" dirty="0"/>
              <a:t>, Service Schedule, and Tactical considerations</a:t>
            </a:r>
            <a:r>
              <a:rPr lang="en-US" sz="1100" dirty="0" smtClean="0"/>
              <a:t>. The </a:t>
            </a:r>
            <a:r>
              <a:rPr lang="en-US" sz="1100" dirty="0"/>
              <a:t>Training Management module includes: SBCT Doctrine, </a:t>
            </a:r>
            <a:r>
              <a:rPr lang="en-US" sz="1100" dirty="0" smtClean="0"/>
              <a:t>ARFORGEN Cycle, Principle </a:t>
            </a:r>
            <a:r>
              <a:rPr lang="en-US" sz="1100" dirty="0"/>
              <a:t>of Training, CATS, METL Development, UTP, Leader Development, </a:t>
            </a:r>
            <a:r>
              <a:rPr lang="en-US" sz="1100" dirty="0" smtClean="0"/>
              <a:t>Tactics and Doctrine, Tactics </a:t>
            </a:r>
            <a:r>
              <a:rPr lang="en-US" sz="1100" dirty="0"/>
              <a:t>consideration, </a:t>
            </a:r>
            <a:r>
              <a:rPr lang="en-US" sz="1100" dirty="0" smtClean="0"/>
              <a:t>EA Development</a:t>
            </a:r>
            <a:r>
              <a:rPr lang="en-US" sz="1100" dirty="0"/>
              <a:t>, and Fire (echelon). The Tactics/Execution module includes: Tactical Vignettes, OPORD, </a:t>
            </a:r>
            <a:r>
              <a:rPr lang="en-US" sz="1100" dirty="0" smtClean="0"/>
              <a:t>and VBS3 </a:t>
            </a:r>
            <a:r>
              <a:rPr lang="en-US" sz="1100" dirty="0"/>
              <a:t>Scenarios of </a:t>
            </a:r>
            <a:r>
              <a:rPr lang="en-US" sz="1100" dirty="0" smtClean="0"/>
              <a:t>Offense and </a:t>
            </a:r>
            <a:r>
              <a:rPr lang="en-US" sz="1100" dirty="0"/>
              <a:t>Defense. The Exams module includes: SBCT Familiarization Exam, SBCT Maintenance Exam, and </a:t>
            </a:r>
            <a:r>
              <a:rPr lang="en-US" sz="1100" dirty="0" smtClean="0"/>
              <a:t>Training Management Exam. Upon </a:t>
            </a:r>
            <a:r>
              <a:rPr lang="en-US" sz="1100" dirty="0"/>
              <a:t>completion of this course, the graduates will be fully capable of performing in a Stryker unit and leadership position. The course </a:t>
            </a:r>
            <a:r>
              <a:rPr lang="en-US" sz="1100" dirty="0" smtClean="0"/>
              <a:t>is a </a:t>
            </a:r>
            <a:r>
              <a:rPr lang="en-US" sz="1100" dirty="0"/>
              <a:t>3-week resident course taught </a:t>
            </a:r>
            <a:r>
              <a:rPr lang="en-US" sz="1100" dirty="0" smtClean="0"/>
              <a:t>and uses </a:t>
            </a:r>
            <a:r>
              <a:rPr lang="en-US" sz="1100" dirty="0"/>
              <a:t>hands-on performance oriented training and simulations as the primary teaching methods.</a:t>
            </a:r>
            <a:endParaRPr lang="en-US" sz="1100" dirty="0">
              <a:solidFill>
                <a:prstClr val="black"/>
              </a:solidFill>
            </a:endParaRPr>
          </a:p>
        </p:txBody>
      </p:sp>
      <p:sp>
        <p:nvSpPr>
          <p:cNvPr id="27" name="TextBox 26"/>
          <p:cNvSpPr txBox="1"/>
          <p:nvPr/>
        </p:nvSpPr>
        <p:spPr>
          <a:xfrm>
            <a:off x="68175" y="4325404"/>
            <a:ext cx="4304443" cy="2292935"/>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100" dirty="0" smtClean="0">
                <a:solidFill>
                  <a:prstClr val="black"/>
                </a:solidFill>
              </a:rPr>
              <a:t>This is a career progression and a leader development course designed to provide Stryker Brigade Combat Team designated Soldiers the ability to perform the technical and tactical capabilities of a future Stryker leader.</a:t>
            </a:r>
          </a:p>
          <a:p>
            <a:r>
              <a:rPr lang="en-US" sz="1100" b="1" u="sng" dirty="0" smtClean="0">
                <a:solidFill>
                  <a:prstClr val="black"/>
                </a:solidFill>
              </a:rPr>
              <a:t>Outcomes:  </a:t>
            </a:r>
            <a:endParaRPr lang="en-US" sz="1100" u="sng" dirty="0" smtClean="0">
              <a:solidFill>
                <a:prstClr val="black"/>
              </a:solidFill>
            </a:endParaRPr>
          </a:p>
          <a:p>
            <a:r>
              <a:rPr lang="en-US" sz="1100" dirty="0" smtClean="0">
                <a:solidFill>
                  <a:prstClr val="black"/>
                </a:solidFill>
              </a:rPr>
              <a:t>1. Sustainment: Understand platforms, service support and maintenance assets available to sustain the fight in a SBCT.</a:t>
            </a:r>
          </a:p>
          <a:p>
            <a:r>
              <a:rPr lang="en-US" sz="1100" dirty="0" smtClean="0">
                <a:solidFill>
                  <a:prstClr val="black"/>
                </a:solidFill>
              </a:rPr>
              <a:t>2. Training: Understand METL crosswalk and create unit METL; training management for  a PLT/CO/TRP; understand BN level training concepts.</a:t>
            </a:r>
          </a:p>
          <a:p>
            <a:r>
              <a:rPr lang="en-US" sz="1100" dirty="0" smtClean="0">
                <a:solidFill>
                  <a:prstClr val="black"/>
                </a:solidFill>
              </a:rPr>
              <a:t>3. Tactics: Demonstrate fundamental employment of a PLT/CO/TRP; understand tactical limitations and organic assets of a SBCT </a:t>
            </a:r>
            <a:endParaRPr lang="en-US" sz="1100" dirty="0">
              <a:solidFill>
                <a:prstClr val="black"/>
              </a:solidFill>
            </a:endParaRPr>
          </a:p>
        </p:txBody>
      </p:sp>
    </p:spTree>
    <p:extLst>
      <p:ext uri="{BB962C8B-B14F-4D97-AF65-F5344CB8AC3E}">
        <p14:creationId xmlns:p14="http://schemas.microsoft.com/office/powerpoint/2010/main" val="3413138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5"/>
          <p:cNvSpPr txBox="1">
            <a:spLocks noChangeArrowheads="1"/>
          </p:cNvSpPr>
          <p:nvPr/>
        </p:nvSpPr>
        <p:spPr bwMode="auto">
          <a:xfrm>
            <a:off x="279400" y="76200"/>
            <a:ext cx="8585200" cy="646113"/>
          </a:xfrm>
          <a:prstGeom prst="rect">
            <a:avLst/>
          </a:prstGeom>
          <a:noFill/>
          <a:ln w="9525">
            <a:noFill/>
            <a:miter lim="800000"/>
            <a:headEnd/>
            <a:tailEnd/>
          </a:ln>
        </p:spPr>
        <p:txBody>
          <a:bodyPr>
            <a:spAutoFit/>
          </a:bodyPr>
          <a:lstStyle/>
          <a:p>
            <a:pPr algn="ctr" eaLnBrk="0" fontAlgn="base" hangingPunct="0">
              <a:spcBef>
                <a:spcPct val="50000"/>
              </a:spcBef>
              <a:spcAft>
                <a:spcPct val="0"/>
              </a:spcAft>
            </a:pPr>
            <a:r>
              <a:rPr lang="en-US" sz="3600" b="1" i="1" dirty="0" smtClean="0">
                <a:solidFill>
                  <a:srgbClr val="0033CC"/>
                </a:solidFill>
                <a:effectLst>
                  <a:outerShdw blurRad="38100" dist="38100" dir="2700000" algn="tl">
                    <a:srgbClr val="000000">
                      <a:alpha val="43137"/>
                    </a:srgbClr>
                  </a:outerShdw>
                </a:effectLst>
                <a:latin typeface="Arial" charset="0"/>
                <a:cs typeface="Arial" charset="0"/>
              </a:rPr>
              <a:t> </a:t>
            </a:r>
            <a:endParaRPr lang="en-US" sz="3600" dirty="0">
              <a:solidFill>
                <a:srgbClr val="0033CC"/>
              </a:solidFill>
              <a:effectLst>
                <a:outerShdw blurRad="38100" dist="38100" dir="2700000" algn="tl">
                  <a:srgbClr val="000000">
                    <a:alpha val="43137"/>
                  </a:srgbClr>
                </a:outerShdw>
              </a:effectLst>
              <a:latin typeface="Arial" charset="0"/>
              <a:cs typeface="Arial" charset="0"/>
            </a:endParaRPr>
          </a:p>
        </p:txBody>
      </p:sp>
      <p:sp>
        <p:nvSpPr>
          <p:cNvPr id="18" name="Rectangle 17"/>
          <p:cNvSpPr/>
          <p:nvPr/>
        </p:nvSpPr>
        <p:spPr>
          <a:xfrm>
            <a:off x="0" y="222603"/>
            <a:ext cx="9144000" cy="954107"/>
          </a:xfrm>
          <a:prstGeom prst="rect">
            <a:avLst/>
          </a:prstGeom>
        </p:spPr>
        <p:txBody>
          <a:bodyPr>
            <a:spAutoFit/>
          </a:bodyPr>
          <a:lstStyle/>
          <a:p>
            <a:pPr algn="ctr">
              <a:defRPr/>
            </a:pPr>
            <a:r>
              <a:rPr lang="en-US" sz="3200" b="1" dirty="0" smtClean="0">
                <a:effectLst>
                  <a:outerShdw blurRad="38100" dist="38100" dir="2700000" algn="tl">
                    <a:srgbClr val="000000">
                      <a:alpha val="43137"/>
                    </a:srgbClr>
                  </a:outerShdw>
                </a:effectLst>
                <a:latin typeface="Arial" charset="0"/>
                <a:cs typeface="Arial" charset="0"/>
              </a:rPr>
              <a:t>Stryker Leader Course</a:t>
            </a:r>
          </a:p>
          <a:p>
            <a:pPr algn="ctr">
              <a:defRPr/>
            </a:pPr>
            <a:r>
              <a:rPr lang="en-US" sz="2400" b="1" dirty="0" smtClean="0">
                <a:effectLst>
                  <a:outerShdw blurRad="38100" dist="38100" dir="2700000" algn="tl">
                    <a:srgbClr val="000000">
                      <a:alpha val="43137"/>
                    </a:srgbClr>
                  </a:outerShdw>
                </a:effectLst>
                <a:latin typeface="Arial" charset="0"/>
                <a:cs typeface="Arial" charset="0"/>
              </a:rPr>
              <a:t>Course Map</a:t>
            </a:r>
            <a:endParaRPr lang="en-US" sz="2000" b="1" dirty="0" smtClean="0">
              <a:effectLst>
                <a:outerShdw blurRad="38100" dist="38100" dir="2700000" algn="tl">
                  <a:srgbClr val="000000">
                    <a:alpha val="43137"/>
                  </a:srgbClr>
                </a:outerShdw>
              </a:effectLst>
              <a:latin typeface="Arial" pitchFamily="34" charset="0"/>
              <a:cs typeface="Arial" pitchFamily="34" charset="0"/>
            </a:endParaRPr>
          </a:p>
        </p:txBody>
      </p:sp>
      <p:sp>
        <p:nvSpPr>
          <p:cNvPr id="8" name="Slide Number Placeholder 2"/>
          <p:cNvSpPr txBox="1">
            <a:spLocks/>
          </p:cNvSpPr>
          <p:nvPr/>
        </p:nvSpPr>
        <p:spPr>
          <a:xfrm>
            <a:off x="7010400" y="6482242"/>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06BBECC-4DF2-4687-95EE-633D0D15A8CA}" type="slidenum">
              <a:rPr kumimoji="0" lang="en-US" sz="1200" b="0" i="0" u="none" strike="noStrike" kern="1200" cap="none" spc="0" normalizeH="0" baseline="0" noProof="0" smtClean="0">
                <a:ln>
                  <a:noFill/>
                </a:ln>
                <a:solidFill>
                  <a:schemeClr val="accent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accent3"/>
              </a:solidFill>
              <a:effectLst/>
              <a:uLnTx/>
              <a:uFillTx/>
              <a:latin typeface="+mn-lt"/>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131831824"/>
              </p:ext>
            </p:extLst>
          </p:nvPr>
        </p:nvGraphicFramePr>
        <p:xfrm>
          <a:off x="614732" y="1414134"/>
          <a:ext cx="7914536" cy="4933751"/>
        </p:xfrm>
        <a:graphic>
          <a:graphicData uri="http://schemas.openxmlformats.org/drawingml/2006/table">
            <a:tbl>
              <a:tblPr/>
              <a:tblGrid>
                <a:gridCol w="1582907"/>
                <a:gridCol w="1605796"/>
                <a:gridCol w="1560019"/>
                <a:gridCol w="1582907"/>
                <a:gridCol w="1582907"/>
              </a:tblGrid>
              <a:tr h="182210">
                <a:tc gridSpan="5">
                  <a:txBody>
                    <a:bodyPr/>
                    <a:lstStyle/>
                    <a:p>
                      <a:pPr algn="ctr" rtl="0" fontAlgn="b"/>
                      <a:r>
                        <a:rPr lang="en-US" sz="1050" b="1" i="0" u="none" strike="noStrike" dirty="0" smtClean="0">
                          <a:solidFill>
                            <a:srgbClr val="000000"/>
                          </a:solidFill>
                          <a:latin typeface="Arial" pitchFamily="34" charset="0"/>
                          <a:cs typeface="Arial" pitchFamily="34" charset="0"/>
                        </a:rPr>
                        <a:t>Maintenance</a:t>
                      </a:r>
                      <a:r>
                        <a:rPr lang="en-US" sz="1050" b="1" i="0" u="none" strike="noStrike" baseline="0" dirty="0" smtClean="0">
                          <a:solidFill>
                            <a:srgbClr val="000000"/>
                          </a:solidFill>
                          <a:latin typeface="Arial" pitchFamily="34" charset="0"/>
                          <a:cs typeface="Arial" pitchFamily="34" charset="0"/>
                        </a:rPr>
                        <a:t> &amp;</a:t>
                      </a:r>
                      <a:r>
                        <a:rPr lang="en-US" sz="1050" b="1" i="0" u="none" strike="noStrike" dirty="0" smtClean="0">
                          <a:solidFill>
                            <a:srgbClr val="000000"/>
                          </a:solidFill>
                          <a:latin typeface="Arial" pitchFamily="34" charset="0"/>
                          <a:cs typeface="Arial" pitchFamily="34" charset="0"/>
                        </a:rPr>
                        <a:t>Sustainment</a:t>
                      </a:r>
                      <a:endParaRPr lang="en-US" sz="1050" b="1" i="0" u="none" strike="noStrike" dirty="0">
                        <a:solidFill>
                          <a:srgbClr val="000000"/>
                        </a:solidFill>
                        <a:latin typeface="Arial" pitchFamily="34" charset="0"/>
                        <a:cs typeface="Arial" pitchFamily="34" charset="0"/>
                      </a:endParaRP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82210">
                <a:tc>
                  <a:txBody>
                    <a:bodyPr/>
                    <a:lstStyle/>
                    <a:p>
                      <a:pPr algn="ctr" rtl="0" fontAlgn="b"/>
                      <a:r>
                        <a:rPr lang="en-US" sz="1050" b="1" i="0" u="none" strike="noStrike" dirty="0">
                          <a:solidFill>
                            <a:srgbClr val="000000"/>
                          </a:solidFill>
                          <a:latin typeface="Arial" pitchFamily="34" charset="0"/>
                          <a:cs typeface="Arial" pitchFamily="34" charset="0"/>
                        </a:rPr>
                        <a:t>DAY 1</a:t>
                      </a:r>
                    </a:p>
                  </a:txBody>
                  <a:tcPr marL="9872" marR="9872" marT="9872"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050" b="1" i="0" u="none" strike="noStrike" dirty="0">
                          <a:solidFill>
                            <a:srgbClr val="000000"/>
                          </a:solidFill>
                          <a:latin typeface="Arial" pitchFamily="34" charset="0"/>
                          <a:cs typeface="Arial" pitchFamily="34" charset="0"/>
                        </a:rPr>
                        <a:t>DAY 2</a:t>
                      </a:r>
                    </a:p>
                  </a:txBody>
                  <a:tcPr marL="9872" marR="9872" marT="9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050" b="1" i="0" u="none" strike="noStrike" dirty="0">
                          <a:solidFill>
                            <a:srgbClr val="000000"/>
                          </a:solidFill>
                          <a:latin typeface="Arial" pitchFamily="34" charset="0"/>
                          <a:cs typeface="Arial" pitchFamily="34" charset="0"/>
                        </a:rPr>
                        <a:t>DAY 3 </a:t>
                      </a:r>
                    </a:p>
                  </a:txBody>
                  <a:tcPr marL="9872" marR="9872" marT="9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D8D8"/>
                    </a:solidFill>
                  </a:tcPr>
                </a:tc>
                <a:tc>
                  <a:txBody>
                    <a:bodyPr/>
                    <a:lstStyle/>
                    <a:p>
                      <a:pPr algn="ctr" rtl="0" fontAlgn="b"/>
                      <a:r>
                        <a:rPr lang="en-US" sz="1050" b="1" i="0" u="none" strike="noStrike" dirty="0">
                          <a:solidFill>
                            <a:srgbClr val="000000"/>
                          </a:solidFill>
                          <a:latin typeface="Arial" pitchFamily="34" charset="0"/>
                          <a:cs typeface="Arial" pitchFamily="34" charset="0"/>
                        </a:rPr>
                        <a:t>DAY 4 </a:t>
                      </a:r>
                    </a:p>
                  </a:txBody>
                  <a:tcPr marL="9872" marR="9872" marT="9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rtl="0" fontAlgn="b"/>
                      <a:r>
                        <a:rPr lang="en-US" sz="1050" b="1" i="0" u="none" strike="noStrike" dirty="0">
                          <a:solidFill>
                            <a:srgbClr val="000000"/>
                          </a:solidFill>
                          <a:latin typeface="Arial" pitchFamily="34" charset="0"/>
                          <a:cs typeface="Arial" pitchFamily="34" charset="0"/>
                        </a:rPr>
                        <a:t>DAY 5 </a:t>
                      </a:r>
                    </a:p>
                  </a:txBody>
                  <a:tcPr marL="9872" marR="9872" marT="98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383567">
                <a:tc>
                  <a:txBody>
                    <a:bodyPr/>
                    <a:lstStyle/>
                    <a:p>
                      <a:pPr algn="l" fontAlgn="b"/>
                      <a:r>
                        <a:rPr lang="en-US" sz="1050" b="0" i="0" u="none" strike="noStrike" dirty="0" smtClean="0">
                          <a:solidFill>
                            <a:srgbClr val="000000"/>
                          </a:solidFill>
                          <a:latin typeface="Arial" pitchFamily="34" charset="0"/>
                          <a:cs typeface="Arial" pitchFamily="34" charset="0"/>
                        </a:rPr>
                        <a:t>In processing</a:t>
                      </a:r>
                    </a:p>
                    <a:p>
                      <a:pPr algn="l" fontAlgn="b"/>
                      <a:r>
                        <a:rPr lang="en-US" sz="1050" b="0" i="0" u="none" strike="noStrike" dirty="0" smtClean="0">
                          <a:solidFill>
                            <a:srgbClr val="000000"/>
                          </a:solidFill>
                          <a:latin typeface="Arial" pitchFamily="34" charset="0"/>
                          <a:cs typeface="Arial" pitchFamily="34" charset="0"/>
                        </a:rPr>
                        <a:t>The</a:t>
                      </a:r>
                      <a:r>
                        <a:rPr lang="en-US" sz="1050" b="0" i="0" u="none" strike="noStrike" baseline="0" dirty="0" smtClean="0">
                          <a:solidFill>
                            <a:srgbClr val="000000"/>
                          </a:solidFill>
                          <a:latin typeface="Arial" pitchFamily="34" charset="0"/>
                          <a:cs typeface="Arial" pitchFamily="34" charset="0"/>
                        </a:rPr>
                        <a:t> SBCT</a:t>
                      </a:r>
                    </a:p>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baseline="0" dirty="0" smtClean="0">
                          <a:solidFill>
                            <a:srgbClr val="000000"/>
                          </a:solidFill>
                          <a:latin typeface="Arial" pitchFamily="34" charset="0"/>
                          <a:cs typeface="Arial" pitchFamily="34" charset="0"/>
                        </a:rPr>
                        <a:t>Stryker Safety</a:t>
                      </a:r>
                      <a:endParaRPr lang="en-US" sz="1050" b="0" i="0" u="none" strike="noStrike" dirty="0" smtClean="0">
                        <a:solidFill>
                          <a:srgbClr val="000000"/>
                        </a:solidFill>
                        <a:latin typeface="Arial" pitchFamily="34" charset="0"/>
                        <a:cs typeface="Arial" pitchFamily="34" charset="0"/>
                      </a:endParaRPr>
                    </a:p>
                    <a:p>
                      <a:pPr algn="l" fontAlgn="b"/>
                      <a:r>
                        <a:rPr lang="en-US" sz="1050" b="0" i="0" u="none" strike="noStrike" dirty="0" smtClean="0">
                          <a:solidFill>
                            <a:srgbClr val="000000"/>
                          </a:solidFill>
                          <a:latin typeface="Arial" pitchFamily="34" charset="0"/>
                          <a:cs typeface="Arial" pitchFamily="34" charset="0"/>
                        </a:rPr>
                        <a:t>Vehicle</a:t>
                      </a:r>
                      <a:r>
                        <a:rPr lang="en-US" sz="1050" b="0" i="0" u="none" strike="noStrike" baseline="0" dirty="0" smtClean="0">
                          <a:solidFill>
                            <a:srgbClr val="000000"/>
                          </a:solidFill>
                          <a:latin typeface="Arial" pitchFamily="34" charset="0"/>
                          <a:cs typeface="Arial" pitchFamily="34" charset="0"/>
                        </a:rPr>
                        <a:t> Familiarization</a:t>
                      </a:r>
                    </a:p>
                    <a:p>
                      <a:pPr algn="l" fontAlgn="b"/>
                      <a:r>
                        <a:rPr lang="en-US" sz="1050" b="0" i="0" u="none" strike="noStrike" baseline="0" dirty="0" smtClean="0">
                          <a:solidFill>
                            <a:srgbClr val="000000"/>
                          </a:solidFill>
                          <a:latin typeface="Arial" pitchFamily="34" charset="0"/>
                          <a:cs typeface="Arial" pitchFamily="34" charset="0"/>
                        </a:rPr>
                        <a:t>Vehicle Capabilities</a:t>
                      </a:r>
                    </a:p>
                    <a:p>
                      <a:pPr algn="l" fontAlgn="b"/>
                      <a:r>
                        <a:rPr lang="en-US" sz="1050" b="0" i="0" u="none" strike="noStrike" baseline="0" dirty="0" err="1" smtClean="0">
                          <a:solidFill>
                            <a:srgbClr val="000000"/>
                          </a:solidFill>
                          <a:latin typeface="Arial" pitchFamily="34" charset="0"/>
                          <a:cs typeface="Arial" pitchFamily="34" charset="0"/>
                        </a:rPr>
                        <a:t>SWfF</a:t>
                      </a:r>
                      <a:r>
                        <a:rPr lang="en-US" sz="1050" b="0" i="0" u="none" strike="noStrike" baseline="0" dirty="0" smtClean="0">
                          <a:solidFill>
                            <a:srgbClr val="000000"/>
                          </a:solidFill>
                          <a:latin typeface="Arial" pitchFamily="34" charset="0"/>
                          <a:cs typeface="Arial" pitchFamily="34" charset="0"/>
                        </a:rPr>
                        <a:t> Brief (JBLM)</a:t>
                      </a:r>
                    </a:p>
                  </a:txBody>
                  <a:tcPr marL="9872" marR="9872" marT="9872"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baseline="0" dirty="0" smtClean="0">
                          <a:solidFill>
                            <a:srgbClr val="000000"/>
                          </a:solidFill>
                          <a:latin typeface="Arial" pitchFamily="34" charset="0"/>
                          <a:cs typeface="Arial" pitchFamily="34" charset="0"/>
                        </a:rPr>
                        <a:t>Remote Weapons Station</a:t>
                      </a:r>
                    </a:p>
                    <a:p>
                      <a:pPr algn="l" fontAlgn="b"/>
                      <a:r>
                        <a:rPr lang="en-US" sz="1050" b="0" i="0" u="none" strike="noStrike" baseline="0" dirty="0" smtClean="0">
                          <a:solidFill>
                            <a:srgbClr val="000000"/>
                          </a:solidFill>
                          <a:latin typeface="Arial" pitchFamily="34" charset="0"/>
                          <a:cs typeface="Arial" pitchFamily="34" charset="0"/>
                        </a:rPr>
                        <a:t>Introduction</a:t>
                      </a:r>
                    </a:p>
                    <a:p>
                      <a:pPr algn="l" fontAlgn="b"/>
                      <a:r>
                        <a:rPr lang="en-US" sz="1050" b="0" i="0" u="none" strike="noStrike" baseline="0" dirty="0" err="1" smtClean="0">
                          <a:solidFill>
                            <a:srgbClr val="000000"/>
                          </a:solidFill>
                          <a:latin typeface="Arial" pitchFamily="34" charset="0"/>
                          <a:cs typeface="Arial" pitchFamily="34" charset="0"/>
                        </a:rPr>
                        <a:t>Boresight</a:t>
                      </a:r>
                      <a:r>
                        <a:rPr lang="en-US" sz="1050" b="0" i="0" u="none" strike="noStrike" baseline="0" dirty="0" smtClean="0">
                          <a:solidFill>
                            <a:srgbClr val="000000"/>
                          </a:solidFill>
                          <a:latin typeface="Arial" pitchFamily="34" charset="0"/>
                          <a:cs typeface="Arial" pitchFamily="34" charset="0"/>
                        </a:rPr>
                        <a:t> RWS</a:t>
                      </a:r>
                    </a:p>
                    <a:p>
                      <a:pPr algn="l" fontAlgn="b"/>
                      <a:r>
                        <a:rPr lang="en-US" sz="1050" b="0" i="0" u="none" strike="noStrike" baseline="0" dirty="0" smtClean="0">
                          <a:solidFill>
                            <a:srgbClr val="000000"/>
                          </a:solidFill>
                          <a:latin typeface="Arial" pitchFamily="34" charset="0"/>
                          <a:cs typeface="Arial" pitchFamily="34" charset="0"/>
                        </a:rPr>
                        <a:t>.50 CAL &amp; MK19 (Hands On)</a:t>
                      </a:r>
                    </a:p>
                  </a:txBody>
                  <a:tcPr marL="9872" marR="9872" marT="9872"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050" b="0" i="0" u="none" strike="noStrike" baseline="0" dirty="0" smtClean="0">
                          <a:solidFill>
                            <a:srgbClr val="000000"/>
                          </a:solidFill>
                          <a:latin typeface="Arial" pitchFamily="34" charset="0"/>
                          <a:cs typeface="Arial" pitchFamily="34" charset="0"/>
                        </a:rPr>
                        <a:t>TM-10 Issue and review</a:t>
                      </a:r>
                    </a:p>
                    <a:p>
                      <a:pPr algn="l" fontAlgn="b"/>
                      <a:r>
                        <a:rPr lang="en-US" sz="1050" b="0" i="0" u="none" strike="noStrike" baseline="0" dirty="0" smtClean="0">
                          <a:solidFill>
                            <a:srgbClr val="000000"/>
                          </a:solidFill>
                          <a:latin typeface="Arial" pitchFamily="34" charset="0"/>
                          <a:cs typeface="Arial" pitchFamily="34" charset="0"/>
                        </a:rPr>
                        <a:t>PMCS – practical exercise and process review (maintenance information flow)</a:t>
                      </a:r>
                    </a:p>
                    <a:p>
                      <a:pPr algn="l" fontAlgn="b"/>
                      <a:r>
                        <a:rPr lang="en-US" sz="1050" b="0" i="0" u="none" strike="noStrike" baseline="0" dirty="0" smtClean="0">
                          <a:solidFill>
                            <a:srgbClr val="000000"/>
                          </a:solidFill>
                          <a:latin typeface="Arial" pitchFamily="34" charset="0"/>
                          <a:cs typeface="Arial" pitchFamily="34" charset="0"/>
                        </a:rPr>
                        <a:t>5988E practical exercise</a:t>
                      </a:r>
                    </a:p>
                    <a:p>
                      <a:pPr algn="l" fontAlgn="b"/>
                      <a:r>
                        <a:rPr lang="en-US" sz="1050" b="0" i="0" u="none" strike="noStrike" baseline="0" dirty="0" smtClean="0">
                          <a:solidFill>
                            <a:srgbClr val="000000"/>
                          </a:solidFill>
                          <a:latin typeface="Arial" pitchFamily="34" charset="0"/>
                          <a:cs typeface="Arial" pitchFamily="34" charset="0"/>
                        </a:rPr>
                        <a:t>Review</a:t>
                      </a:r>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50" b="0" dirty="0" smtClean="0">
                          <a:latin typeface="Arial" pitchFamily="34" charset="0"/>
                          <a:cs typeface="Arial" pitchFamily="34" charset="0"/>
                        </a:rPr>
                        <a:t>Test Point</a:t>
                      </a:r>
                      <a:r>
                        <a:rPr lang="en-US" sz="1050" b="0" baseline="0" dirty="0" smtClean="0">
                          <a:latin typeface="Arial" pitchFamily="34" charset="0"/>
                          <a:cs typeface="Arial" pitchFamily="34" charset="0"/>
                        </a:rPr>
                        <a:t> 1 – Written Stryker Capabilities and Practical PMCS test</a:t>
                      </a:r>
                    </a:p>
                    <a:p>
                      <a:pPr algn="l"/>
                      <a:r>
                        <a:rPr lang="en-US" sz="1050" b="0" baseline="0" dirty="0" smtClean="0">
                          <a:latin typeface="Arial" pitchFamily="34" charset="0"/>
                          <a:cs typeface="Arial" pitchFamily="34" charset="0"/>
                        </a:rPr>
                        <a:t>TADSS – Embedded trainer, AGST, TESS, MILES</a:t>
                      </a:r>
                    </a:p>
                    <a:p>
                      <a:pPr algn="l"/>
                      <a:r>
                        <a:rPr lang="en-US" sz="1050" b="0" baseline="0" dirty="0" smtClean="0">
                          <a:latin typeface="Arial" pitchFamily="34" charset="0"/>
                          <a:cs typeface="Arial" pitchFamily="34" charset="0"/>
                        </a:rPr>
                        <a:t>CDT – driver station familiarization</a:t>
                      </a:r>
                      <a:endParaRPr lang="en-US" sz="1050" b="0" dirty="0">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050" b="0" i="0" u="none" strike="noStrike" dirty="0" smtClean="0">
                          <a:solidFill>
                            <a:srgbClr val="000000"/>
                          </a:solidFill>
                          <a:latin typeface="Arial" pitchFamily="34" charset="0"/>
                          <a:cs typeface="Arial" pitchFamily="34" charset="0"/>
                        </a:rPr>
                        <a:t>Test Point 2 – Written PMCS</a:t>
                      </a:r>
                    </a:p>
                    <a:p>
                      <a:pPr algn="l" fontAlgn="b"/>
                      <a:r>
                        <a:rPr lang="en-US" sz="1050" b="0" i="0" u="none" strike="noStrike" dirty="0" smtClean="0">
                          <a:solidFill>
                            <a:srgbClr val="000000"/>
                          </a:solidFill>
                          <a:latin typeface="Arial" pitchFamily="34" charset="0"/>
                          <a:cs typeface="Arial" pitchFamily="34" charset="0"/>
                        </a:rPr>
                        <a:t>5988E</a:t>
                      </a:r>
                      <a:r>
                        <a:rPr lang="en-US" sz="1050" b="0" i="0" u="none" strike="noStrike" baseline="0" dirty="0" smtClean="0">
                          <a:solidFill>
                            <a:srgbClr val="000000"/>
                          </a:solidFill>
                          <a:latin typeface="Arial" pitchFamily="34" charset="0"/>
                          <a:cs typeface="Arial" pitchFamily="34" charset="0"/>
                        </a:rPr>
                        <a:t> reissue with maintenance codes and part status.  </a:t>
                      </a:r>
                    </a:p>
                    <a:p>
                      <a:pPr algn="l" fontAlgn="b"/>
                      <a:r>
                        <a:rPr lang="en-US" sz="1050" b="0" i="0" u="none" strike="noStrike" baseline="0" dirty="0" smtClean="0">
                          <a:solidFill>
                            <a:srgbClr val="000000"/>
                          </a:solidFill>
                          <a:latin typeface="Arial" pitchFamily="34" charset="0"/>
                          <a:cs typeface="Arial" pitchFamily="34" charset="0"/>
                        </a:rPr>
                        <a:t>Property Accountability</a:t>
                      </a:r>
                    </a:p>
                    <a:p>
                      <a:pPr algn="l" fontAlgn="b"/>
                      <a:r>
                        <a:rPr lang="en-US" sz="1050" b="0" i="0" u="none" strike="noStrike" baseline="0" dirty="0" smtClean="0">
                          <a:solidFill>
                            <a:srgbClr val="000000"/>
                          </a:solidFill>
                          <a:latin typeface="Arial" pitchFamily="34" charset="0"/>
                          <a:cs typeface="Arial" pitchFamily="34" charset="0"/>
                        </a:rPr>
                        <a:t>Service Schedules</a:t>
                      </a:r>
                    </a:p>
                    <a:p>
                      <a:pPr algn="l" fontAlgn="b"/>
                      <a:r>
                        <a:rPr lang="en-US" sz="1050" b="0" i="0" u="none" strike="noStrike" baseline="0" dirty="0" smtClean="0">
                          <a:solidFill>
                            <a:srgbClr val="000000"/>
                          </a:solidFill>
                          <a:latin typeface="Arial" pitchFamily="34" charset="0"/>
                          <a:cs typeface="Arial" pitchFamily="34" charset="0"/>
                        </a:rPr>
                        <a:t>Maintenance Supervision</a:t>
                      </a:r>
                    </a:p>
                  </a:txBody>
                  <a:tcPr marL="9872" marR="9872" marT="9872"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2210">
                <a:tc gridSpan="5">
                  <a:txBody>
                    <a:bodyPr/>
                    <a:lstStyle/>
                    <a:p>
                      <a:pPr algn="ctr" rtl="0" fontAlgn="b"/>
                      <a:r>
                        <a:rPr lang="en-US" sz="1050" b="1" i="0" u="none" strike="noStrike" dirty="0" smtClean="0">
                          <a:solidFill>
                            <a:srgbClr val="000000"/>
                          </a:solidFill>
                          <a:latin typeface="Arial" pitchFamily="34" charset="0"/>
                          <a:cs typeface="Arial" pitchFamily="34" charset="0"/>
                        </a:rPr>
                        <a:t>Training Management</a:t>
                      </a:r>
                      <a:endParaRPr lang="en-US" sz="1050" b="1" i="0" u="none" strike="noStrike" dirty="0">
                        <a:solidFill>
                          <a:srgbClr val="000000"/>
                        </a:solidFill>
                        <a:latin typeface="Arial" pitchFamily="34" charset="0"/>
                        <a:cs typeface="Arial" pitchFamily="34" charset="0"/>
                      </a:endParaRP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5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182210">
                <a:tc>
                  <a:txBody>
                    <a:bodyPr/>
                    <a:lstStyle/>
                    <a:p>
                      <a:pPr algn="ctr" rtl="0" fontAlgn="b"/>
                      <a:r>
                        <a:rPr lang="en-US" sz="1050" b="1" i="0" u="none" strike="noStrike" dirty="0">
                          <a:solidFill>
                            <a:srgbClr val="000000"/>
                          </a:solidFill>
                          <a:latin typeface="Arial" pitchFamily="34" charset="0"/>
                          <a:cs typeface="Arial" pitchFamily="34" charset="0"/>
                        </a:rPr>
                        <a:t>DAY 10</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9</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8 </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7</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6 </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040323">
                <a:tc>
                  <a:txBody>
                    <a:bodyPr/>
                    <a:lstStyle/>
                    <a:p>
                      <a:pPr algn="l" fontAlgn="b"/>
                      <a:r>
                        <a:rPr lang="en-US" sz="1050" b="0" i="0" u="none" strike="noStrike" dirty="0" smtClean="0">
                          <a:solidFill>
                            <a:srgbClr val="000000"/>
                          </a:solidFill>
                          <a:latin typeface="Arial" pitchFamily="34" charset="0"/>
                          <a:cs typeface="Arial" pitchFamily="34" charset="0"/>
                        </a:rPr>
                        <a:t>IPB/Intel</a:t>
                      </a:r>
                    </a:p>
                    <a:p>
                      <a:pPr algn="l" fontAlgn="b"/>
                      <a:r>
                        <a:rPr lang="en-US" sz="1050" b="0" i="0" u="none" strike="noStrike" dirty="0" smtClean="0">
                          <a:solidFill>
                            <a:srgbClr val="000000"/>
                          </a:solidFill>
                          <a:latin typeface="Arial" pitchFamily="34" charset="0"/>
                          <a:cs typeface="Arial" pitchFamily="34" charset="0"/>
                        </a:rPr>
                        <a:t>SBCT</a:t>
                      </a:r>
                      <a:r>
                        <a:rPr lang="en-US" sz="1050" b="0" i="0" u="none" strike="noStrike" baseline="0" dirty="0" smtClean="0">
                          <a:solidFill>
                            <a:srgbClr val="000000"/>
                          </a:solidFill>
                          <a:latin typeface="Arial" pitchFamily="34" charset="0"/>
                          <a:cs typeface="Arial" pitchFamily="34" charset="0"/>
                        </a:rPr>
                        <a:t> Fires</a:t>
                      </a:r>
                    </a:p>
                    <a:p>
                      <a:pPr algn="l" fontAlgn="b"/>
                      <a:r>
                        <a:rPr lang="en-US" sz="1050" b="0" i="0" u="none" strike="noStrike" baseline="0" dirty="0" smtClean="0">
                          <a:solidFill>
                            <a:srgbClr val="000000"/>
                          </a:solidFill>
                          <a:latin typeface="Arial" pitchFamily="34" charset="0"/>
                          <a:cs typeface="Arial" pitchFamily="34" charset="0"/>
                        </a:rPr>
                        <a:t>Engineers</a:t>
                      </a:r>
                    </a:p>
                    <a:p>
                      <a:pPr algn="l" fontAlgn="b"/>
                      <a:r>
                        <a:rPr lang="en-US" sz="1050" b="0" i="0" u="none" strike="noStrike" baseline="0" dirty="0" smtClean="0">
                          <a:solidFill>
                            <a:srgbClr val="000000"/>
                          </a:solidFill>
                          <a:latin typeface="Arial" pitchFamily="34" charset="0"/>
                          <a:cs typeface="Arial" pitchFamily="34" charset="0"/>
                        </a:rPr>
                        <a:t>IED Threat brief (SBCT)</a:t>
                      </a:r>
                    </a:p>
                    <a:p>
                      <a:pPr algn="l" fontAlgn="b"/>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50" b="0" i="0" u="none" strike="noStrike" dirty="0" smtClean="0">
                          <a:solidFill>
                            <a:srgbClr val="000000"/>
                          </a:solidFill>
                          <a:latin typeface="Arial" pitchFamily="34" charset="0"/>
                          <a:cs typeface="Arial" pitchFamily="34" charset="0"/>
                        </a:rPr>
                        <a:t>Network</a:t>
                      </a:r>
                      <a:r>
                        <a:rPr lang="en-US" sz="1050" b="0" i="0" u="none" strike="noStrike" baseline="0" dirty="0" smtClean="0">
                          <a:solidFill>
                            <a:srgbClr val="000000"/>
                          </a:solidFill>
                          <a:latin typeface="Arial" pitchFamily="34" charset="0"/>
                          <a:cs typeface="Arial" pitchFamily="34" charset="0"/>
                        </a:rPr>
                        <a:t> Lethality </a:t>
                      </a:r>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dirty="0" smtClean="0">
                          <a:solidFill>
                            <a:srgbClr val="000000"/>
                          </a:solidFill>
                          <a:latin typeface="Arial" pitchFamily="34" charset="0"/>
                          <a:cs typeface="Arial" pitchFamily="34" charset="0"/>
                        </a:rPr>
                        <a:t>Integrated</a:t>
                      </a:r>
                      <a:r>
                        <a:rPr lang="en-US" sz="1050" b="0" i="0" u="none" strike="noStrike" baseline="0" dirty="0" smtClean="0">
                          <a:solidFill>
                            <a:srgbClr val="000000"/>
                          </a:solidFill>
                          <a:latin typeface="Arial" pitchFamily="34" charset="0"/>
                          <a:cs typeface="Arial" pitchFamily="34" charset="0"/>
                        </a:rPr>
                        <a:t> Weapons Training Strategy</a:t>
                      </a:r>
                    </a:p>
                    <a:p>
                      <a:pPr algn="l" fontAlgn="b"/>
                      <a:r>
                        <a:rPr lang="en-US" sz="1050" b="0" i="0" u="none" strike="noStrike" dirty="0" smtClean="0">
                          <a:solidFill>
                            <a:srgbClr val="000000"/>
                          </a:solidFill>
                          <a:latin typeface="Arial" pitchFamily="34" charset="0"/>
                          <a:cs typeface="Arial" pitchFamily="34" charset="0"/>
                        </a:rPr>
                        <a:t>Combined</a:t>
                      </a:r>
                      <a:r>
                        <a:rPr lang="en-US" sz="1050" b="0" i="0" u="none" strike="noStrike" baseline="0" dirty="0" smtClean="0">
                          <a:solidFill>
                            <a:srgbClr val="000000"/>
                          </a:solidFill>
                          <a:latin typeface="Arial" pitchFamily="34" charset="0"/>
                          <a:cs typeface="Arial" pitchFamily="34" charset="0"/>
                        </a:rPr>
                        <a:t> Arms Training Strategy/</a:t>
                      </a:r>
                    </a:p>
                    <a:p>
                      <a:pPr algn="l" fontAlgn="b"/>
                      <a:r>
                        <a:rPr lang="en-US" sz="1050" b="0" i="0" u="none" strike="noStrike" baseline="0" dirty="0" smtClean="0">
                          <a:solidFill>
                            <a:srgbClr val="000000"/>
                          </a:solidFill>
                          <a:latin typeface="Arial" pitchFamily="34" charset="0"/>
                          <a:cs typeface="Arial" pitchFamily="34" charset="0"/>
                        </a:rPr>
                        <a:t>METL Development</a:t>
                      </a:r>
                    </a:p>
                    <a:p>
                      <a:pPr algn="l" fontAlgn="b"/>
                      <a:r>
                        <a:rPr lang="en-US" sz="1050" b="0" i="0" u="none" strike="noStrike" baseline="0" dirty="0" smtClean="0">
                          <a:solidFill>
                            <a:srgbClr val="000000"/>
                          </a:solidFill>
                          <a:latin typeface="Arial" pitchFamily="34" charset="0"/>
                          <a:cs typeface="Arial" pitchFamily="34" charset="0"/>
                        </a:rPr>
                        <a:t>Unit Training management</a:t>
                      </a:r>
                      <a:endParaRPr lang="en-US" sz="1050" b="0" i="0" u="none" strike="noStrike" dirty="0" smtClean="0">
                        <a:solidFill>
                          <a:srgbClr val="000000"/>
                        </a:solidFill>
                        <a:latin typeface="Arial" pitchFamily="34" charset="0"/>
                        <a:cs typeface="Arial" pitchFamily="34" charset="0"/>
                      </a:endParaRPr>
                    </a:p>
                    <a:p>
                      <a:pPr algn="l" fontAlgn="b"/>
                      <a:endParaRPr lang="en-US" sz="1050" b="0" i="0" u="none" strike="noStrike" dirty="0">
                        <a:solidFill>
                          <a:srgbClr val="000000"/>
                        </a:solidFill>
                        <a:latin typeface="Arial" pitchFamily="34" charset="0"/>
                        <a:cs typeface="Arial" pitchFamily="34" charset="0"/>
                      </a:endParaRPr>
                    </a:p>
                  </a:txBody>
                  <a:tcPr marL="9872" marR="9872" marT="987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dirty="0" smtClean="0">
                          <a:solidFill>
                            <a:srgbClr val="000000"/>
                          </a:solidFill>
                          <a:latin typeface="Arial" pitchFamily="34" charset="0"/>
                          <a:cs typeface="Arial" pitchFamily="34" charset="0"/>
                        </a:rPr>
                        <a:t>SBCT</a:t>
                      </a:r>
                      <a:r>
                        <a:rPr lang="en-US" sz="1050" b="0" i="0" u="none" strike="noStrike" baseline="0" dirty="0" smtClean="0">
                          <a:solidFill>
                            <a:srgbClr val="000000"/>
                          </a:solidFill>
                          <a:latin typeface="Arial" pitchFamily="34" charset="0"/>
                          <a:cs typeface="Arial" pitchFamily="34" charset="0"/>
                        </a:rPr>
                        <a:t> Sustainment</a:t>
                      </a:r>
                    </a:p>
                    <a:p>
                      <a:pPr algn="l" fontAlgn="b"/>
                      <a:r>
                        <a:rPr lang="en-US" sz="1050" b="0" i="0" u="none" strike="noStrike" baseline="0" dirty="0" smtClean="0">
                          <a:solidFill>
                            <a:srgbClr val="000000"/>
                          </a:solidFill>
                          <a:latin typeface="Arial" pitchFamily="34" charset="0"/>
                          <a:cs typeface="Arial" pitchFamily="34" charset="0"/>
                        </a:rPr>
                        <a:t>Load plans</a:t>
                      </a:r>
                    </a:p>
                    <a:p>
                      <a:pPr algn="l" fontAlgn="b"/>
                      <a:r>
                        <a:rPr lang="en-US" sz="1050" b="0" i="0" u="none" strike="noStrike" baseline="0" dirty="0" smtClean="0">
                          <a:solidFill>
                            <a:srgbClr val="000000"/>
                          </a:solidFill>
                          <a:latin typeface="Arial" pitchFamily="34" charset="0"/>
                          <a:cs typeface="Arial" pitchFamily="34" charset="0"/>
                        </a:rPr>
                        <a:t>BII</a:t>
                      </a:r>
                    </a:p>
                    <a:p>
                      <a:pPr algn="l" fontAlgn="b"/>
                      <a:r>
                        <a:rPr lang="en-US" sz="1050" b="0" i="0" u="none" strike="noStrike" baseline="0" dirty="0" smtClean="0">
                          <a:solidFill>
                            <a:srgbClr val="000000"/>
                          </a:solidFill>
                          <a:latin typeface="Arial" pitchFamily="34" charset="0"/>
                          <a:cs typeface="Arial" pitchFamily="34" charset="0"/>
                        </a:rPr>
                        <a:t>Load plans</a:t>
                      </a:r>
                    </a:p>
                    <a:p>
                      <a:pPr algn="l" fontAlgn="b"/>
                      <a:r>
                        <a:rPr lang="en-US" sz="1050" b="0" i="0" u="none" strike="noStrike" baseline="0" dirty="0" smtClean="0">
                          <a:solidFill>
                            <a:srgbClr val="000000"/>
                          </a:solidFill>
                          <a:latin typeface="Arial" pitchFamily="34" charset="0"/>
                          <a:cs typeface="Arial" pitchFamily="34" charset="0"/>
                        </a:rPr>
                        <a:t>Crew Drills</a:t>
                      </a:r>
                    </a:p>
                    <a:p>
                      <a:pPr algn="l" fontAlgn="b"/>
                      <a:r>
                        <a:rPr lang="en-US" sz="1050" b="0" i="0" u="none" strike="noStrike" baseline="0" dirty="0" smtClean="0">
                          <a:solidFill>
                            <a:srgbClr val="000000"/>
                          </a:solidFill>
                          <a:latin typeface="Arial" pitchFamily="34" charset="0"/>
                          <a:cs typeface="Arial" pitchFamily="34" charset="0"/>
                        </a:rPr>
                        <a:t>Stryker Formation/</a:t>
                      </a:r>
                    </a:p>
                    <a:p>
                      <a:pPr algn="l" fontAlgn="b"/>
                      <a:r>
                        <a:rPr lang="en-US" sz="1050" b="0" i="0" u="none" strike="noStrike" baseline="0" dirty="0" smtClean="0">
                          <a:solidFill>
                            <a:srgbClr val="000000"/>
                          </a:solidFill>
                          <a:latin typeface="Arial" pitchFamily="34" charset="0"/>
                          <a:cs typeface="Arial" pitchFamily="34" charset="0"/>
                        </a:rPr>
                        <a:t>Employment</a:t>
                      </a:r>
                    </a:p>
                    <a:p>
                      <a:pPr algn="l" fontAlgn="b"/>
                      <a:endParaRPr lang="en-US" sz="1050" b="0" i="0" u="none" strike="noStrike" dirty="0">
                        <a:solidFill>
                          <a:srgbClr val="000000"/>
                        </a:solidFill>
                        <a:latin typeface="Arial" pitchFamily="34" charset="0"/>
                        <a:cs typeface="Arial" pitchFamily="34" charset="0"/>
                      </a:endParaRPr>
                    </a:p>
                  </a:txBody>
                  <a:tcPr marL="9872" marR="9872" marT="9872"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dirty="0" smtClean="0">
                          <a:solidFill>
                            <a:srgbClr val="000000"/>
                          </a:solidFill>
                          <a:latin typeface="Arial" pitchFamily="34" charset="0"/>
                          <a:cs typeface="Arial" pitchFamily="34" charset="0"/>
                        </a:rPr>
                        <a:t>Stryker Recovery</a:t>
                      </a:r>
                    </a:p>
                    <a:p>
                      <a:pPr algn="l" fontAlgn="b"/>
                      <a:r>
                        <a:rPr lang="en-US" sz="1050" b="0" i="0" u="none" strike="noStrike" dirty="0" smtClean="0">
                          <a:solidFill>
                            <a:srgbClr val="000000"/>
                          </a:solidFill>
                          <a:latin typeface="Arial" pitchFamily="34" charset="0"/>
                          <a:cs typeface="Arial" pitchFamily="34" charset="0"/>
                        </a:rPr>
                        <a:t>(Hands</a:t>
                      </a:r>
                      <a:r>
                        <a:rPr lang="en-US" sz="1050" b="0" i="0" u="none" strike="noStrike" baseline="0" dirty="0" smtClean="0">
                          <a:solidFill>
                            <a:srgbClr val="000000"/>
                          </a:solidFill>
                          <a:latin typeface="Arial" pitchFamily="34" charset="0"/>
                          <a:cs typeface="Arial" pitchFamily="34" charset="0"/>
                        </a:rPr>
                        <a:t> on)</a:t>
                      </a:r>
                    </a:p>
                    <a:p>
                      <a:pPr algn="l" fontAlgn="b"/>
                      <a:r>
                        <a:rPr lang="en-US" sz="1050" b="0" i="0" u="none" strike="noStrike" baseline="0" dirty="0" smtClean="0">
                          <a:solidFill>
                            <a:srgbClr val="000000"/>
                          </a:solidFill>
                          <a:latin typeface="Arial" pitchFamily="34" charset="0"/>
                          <a:cs typeface="Arial" pitchFamily="34" charset="0"/>
                        </a:rPr>
                        <a:t>HMS/Operate Under Adverse Conditions</a:t>
                      </a:r>
                    </a:p>
                    <a:p>
                      <a:pPr algn="l" fontAlgn="b"/>
                      <a:r>
                        <a:rPr lang="en-US" sz="1050" b="0" i="0" u="none" strike="noStrike" baseline="0" dirty="0" smtClean="0">
                          <a:solidFill>
                            <a:srgbClr val="000000"/>
                          </a:solidFill>
                          <a:latin typeface="Arial" pitchFamily="34" charset="0"/>
                          <a:cs typeface="Arial" pitchFamily="34" charset="0"/>
                        </a:rPr>
                        <a:t>Tire Change/ Securing hub</a:t>
                      </a:r>
                    </a:p>
                    <a:p>
                      <a:pPr algn="l" fontAlgn="b"/>
                      <a:r>
                        <a:rPr lang="en-US" sz="1050" b="0" i="0" u="none" strike="noStrike" baseline="0" dirty="0" smtClean="0">
                          <a:solidFill>
                            <a:srgbClr val="000000"/>
                          </a:solidFill>
                          <a:latin typeface="Arial" pitchFamily="34" charset="0"/>
                          <a:cs typeface="Arial" pitchFamily="34" charset="0"/>
                        </a:rPr>
                        <a:t>Tactical Vignette 1 Homework Review</a:t>
                      </a:r>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82210">
                <a:tc gridSpan="5">
                  <a:txBody>
                    <a:bodyPr/>
                    <a:lstStyle/>
                    <a:p>
                      <a:pPr algn="ctr" rtl="0" fontAlgn="b"/>
                      <a:r>
                        <a:rPr lang="en-US" sz="1050" b="1" i="0" u="none" strike="noStrike" dirty="0" smtClean="0">
                          <a:solidFill>
                            <a:srgbClr val="000000"/>
                          </a:solidFill>
                          <a:latin typeface="Arial" pitchFamily="34" charset="0"/>
                          <a:cs typeface="Arial" pitchFamily="34" charset="0"/>
                        </a:rPr>
                        <a:t>Tactics</a:t>
                      </a:r>
                      <a:endParaRPr lang="en-US" sz="1050" b="1" i="0" u="none" strike="noStrike" dirty="0">
                        <a:solidFill>
                          <a:srgbClr val="000000"/>
                        </a:solidFill>
                        <a:latin typeface="Arial" pitchFamily="34" charset="0"/>
                        <a:cs typeface="Arial" pitchFamily="34" charset="0"/>
                      </a:endParaRP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pPr algn="ctr" rtl="0" fontAlgn="b"/>
                      <a:endParaRPr lang="en-US" sz="100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0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0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c hMerge="1">
                  <a:txBody>
                    <a:bodyPr/>
                    <a:lstStyle/>
                    <a:p>
                      <a:pPr algn="ctr" rtl="0" fontAlgn="b"/>
                      <a:endParaRPr lang="en-US" sz="1000" b="1" i="0" u="none" strike="noStrike" dirty="0">
                        <a:solidFill>
                          <a:srgbClr val="000000"/>
                        </a:solidFill>
                        <a:latin typeface="+mn-lt"/>
                      </a:endParaRPr>
                    </a:p>
                  </a:txBody>
                  <a:tcPr marL="9872" marR="9872" marT="98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noFill/>
                      <a:prstDash val="solid"/>
                      <a:round/>
                      <a:headEnd type="none" w="med" len="med"/>
                      <a:tailEnd type="none" w="med" len="med"/>
                    </a:lnB>
                  </a:tcPr>
                </a:tc>
              </a:tr>
              <a:tr h="182210">
                <a:tc>
                  <a:txBody>
                    <a:bodyPr/>
                    <a:lstStyle/>
                    <a:p>
                      <a:pPr algn="ctr" rtl="0" fontAlgn="b"/>
                      <a:r>
                        <a:rPr lang="en-US" sz="1050" b="1" i="0" u="none" strike="noStrike" dirty="0">
                          <a:solidFill>
                            <a:srgbClr val="000000"/>
                          </a:solidFill>
                          <a:latin typeface="Arial" pitchFamily="34" charset="0"/>
                          <a:cs typeface="Arial" pitchFamily="34" charset="0"/>
                        </a:rPr>
                        <a:t>DAY 11</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12</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13 </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14 </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
                      <a:r>
                        <a:rPr lang="en-US" sz="1050" b="1" i="0" u="none" strike="noStrike" dirty="0">
                          <a:solidFill>
                            <a:srgbClr val="000000"/>
                          </a:solidFill>
                          <a:latin typeface="Arial" pitchFamily="34" charset="0"/>
                          <a:cs typeface="Arial" pitchFamily="34" charset="0"/>
                        </a:rPr>
                        <a:t>DAY 15 </a:t>
                      </a: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525455">
                <a:tc>
                  <a:txBody>
                    <a:bodyPr/>
                    <a:lstStyle/>
                    <a:p>
                      <a:pPr algn="l" fontAlgn="b"/>
                      <a:r>
                        <a:rPr lang="en-US" sz="1050" b="0" i="0" u="none" strike="noStrike" dirty="0" smtClean="0">
                          <a:solidFill>
                            <a:srgbClr val="000000"/>
                          </a:solidFill>
                          <a:latin typeface="Arial" pitchFamily="34" charset="0"/>
                          <a:cs typeface="Arial" pitchFamily="34" charset="0"/>
                        </a:rPr>
                        <a:t>Receive OPORD</a:t>
                      </a:r>
                    </a:p>
                    <a:p>
                      <a:pPr algn="l" fontAlgn="b"/>
                      <a:r>
                        <a:rPr lang="en-US" sz="1050" b="0" i="0" u="none" strike="noStrike" dirty="0" smtClean="0">
                          <a:solidFill>
                            <a:srgbClr val="000000"/>
                          </a:solidFill>
                          <a:latin typeface="Arial" pitchFamily="34" charset="0"/>
                          <a:cs typeface="Arial" pitchFamily="34" charset="0"/>
                        </a:rPr>
                        <a:t>Conduct TLPs</a:t>
                      </a:r>
                    </a:p>
                    <a:p>
                      <a:pPr algn="l" fontAlgn="b"/>
                      <a:r>
                        <a:rPr lang="en-US" sz="1050" b="0" i="0" u="none" strike="noStrike" dirty="0" smtClean="0">
                          <a:solidFill>
                            <a:srgbClr val="000000"/>
                          </a:solidFill>
                          <a:latin typeface="Arial" pitchFamily="34" charset="0"/>
                          <a:cs typeface="Arial" pitchFamily="34" charset="0"/>
                        </a:rPr>
                        <a:t>Tactical Vignette 2</a:t>
                      </a:r>
                    </a:p>
                    <a:p>
                      <a:pPr algn="l" fontAlgn="b"/>
                      <a:r>
                        <a:rPr lang="en-US" sz="1050" b="0" i="0" u="none" strike="noStrike" dirty="0" smtClean="0">
                          <a:solidFill>
                            <a:srgbClr val="000000"/>
                          </a:solidFill>
                          <a:latin typeface="Arial" pitchFamily="34" charset="0"/>
                          <a:cs typeface="Arial" pitchFamily="34" charset="0"/>
                        </a:rPr>
                        <a:t>(Homework Review)</a:t>
                      </a:r>
                    </a:p>
                    <a:p>
                      <a:pPr algn="l" fontAlgn="b"/>
                      <a:endParaRPr lang="en-US" sz="1050" b="0" i="0" u="none" strike="noStrike" dirty="0" smtClean="0">
                        <a:solidFill>
                          <a:srgbClr val="000000"/>
                        </a:solidFill>
                        <a:latin typeface="Arial" pitchFamily="34" charset="0"/>
                        <a:cs typeface="Arial" pitchFamily="34" charset="0"/>
                      </a:endParaRPr>
                    </a:p>
                    <a:p>
                      <a:pPr algn="l" fontAlgn="b"/>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b"/>
                      <a:r>
                        <a:rPr lang="en-US" sz="1050" b="0" i="0" u="none" strike="noStrike" baseline="0" dirty="0" smtClean="0">
                          <a:solidFill>
                            <a:srgbClr val="000000"/>
                          </a:solidFill>
                          <a:latin typeface="Arial" pitchFamily="34" charset="0"/>
                          <a:cs typeface="Arial" pitchFamily="34" charset="0"/>
                        </a:rPr>
                        <a:t>FBCB2</a:t>
                      </a:r>
                    </a:p>
                    <a:p>
                      <a:pPr marL="171450" indent="-171450" algn="l" fontAlgn="b">
                        <a:buFontTx/>
                        <a:buChar char="-"/>
                      </a:pPr>
                      <a:r>
                        <a:rPr lang="en-US" sz="1050" b="0" i="0" u="none" strike="noStrike" baseline="0" dirty="0" smtClean="0">
                          <a:solidFill>
                            <a:srgbClr val="000000"/>
                          </a:solidFill>
                          <a:latin typeface="Arial" pitchFamily="34" charset="0"/>
                          <a:cs typeface="Arial" pitchFamily="34" charset="0"/>
                        </a:rPr>
                        <a:t>Basic Functions</a:t>
                      </a:r>
                    </a:p>
                    <a:p>
                      <a:pPr marL="171450" indent="-171450" algn="l" fontAlgn="b">
                        <a:buFontTx/>
                        <a:buChar char="-"/>
                      </a:pPr>
                      <a:r>
                        <a:rPr lang="en-US" sz="1050" b="0" i="0" u="none" strike="noStrike" baseline="0" dirty="0" smtClean="0">
                          <a:solidFill>
                            <a:srgbClr val="000000"/>
                          </a:solidFill>
                          <a:latin typeface="Arial" pitchFamily="34" charset="0"/>
                          <a:cs typeface="Arial" pitchFamily="34" charset="0"/>
                        </a:rPr>
                        <a:t>Build Overlay (Prep for VBS3) </a:t>
                      </a: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latin typeface="Arial" pitchFamily="34" charset="0"/>
                          <a:cs typeface="Arial" pitchFamily="34" charset="0"/>
                        </a:rPr>
                        <a:t>VBS3 Execution Day 1</a:t>
                      </a:r>
                    </a:p>
                    <a:p>
                      <a:pPr algn="l" fontAlgn="b"/>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smtClean="0">
                          <a:solidFill>
                            <a:srgbClr val="000000"/>
                          </a:solidFill>
                          <a:latin typeface="Arial" pitchFamily="34" charset="0"/>
                          <a:cs typeface="Arial" pitchFamily="34" charset="0"/>
                        </a:rPr>
                        <a:t>VBS3 Execution Day 2</a:t>
                      </a:r>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50" b="0" i="0" u="none" strike="noStrike" dirty="0" smtClean="0">
                          <a:solidFill>
                            <a:srgbClr val="000000"/>
                          </a:solidFill>
                          <a:latin typeface="Arial" pitchFamily="34" charset="0"/>
                          <a:cs typeface="Arial" pitchFamily="34" charset="0"/>
                        </a:rPr>
                        <a:t>VBS3 Execution Day 3</a:t>
                      </a:r>
                    </a:p>
                    <a:p>
                      <a:pPr algn="l" fontAlgn="b"/>
                      <a:r>
                        <a:rPr lang="en-US" sz="1050" b="0" i="0" u="none" strike="noStrike" dirty="0" smtClean="0">
                          <a:solidFill>
                            <a:srgbClr val="000000"/>
                          </a:solidFill>
                          <a:latin typeface="Arial" pitchFamily="34" charset="0"/>
                          <a:cs typeface="Arial" pitchFamily="34" charset="0"/>
                        </a:rPr>
                        <a:t>Graduation</a:t>
                      </a:r>
                      <a:endParaRPr lang="en-US" sz="1050" b="0" i="0" u="none" strike="noStrike" dirty="0">
                        <a:solidFill>
                          <a:srgbClr val="000000"/>
                        </a:solidFill>
                        <a:latin typeface="Arial" pitchFamily="34" charset="0"/>
                        <a:cs typeface="Arial" pitchFamily="34" charset="0"/>
                      </a:endParaRPr>
                    </a:p>
                  </a:txBody>
                  <a:tcPr marL="9872" marR="9872" marT="98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6900">
                <a:tc>
                  <a:txBody>
                    <a:bodyPr/>
                    <a:lstStyle/>
                    <a:p>
                      <a:endParaRPr lang="en-US" sz="1050" dirty="0">
                        <a:latin typeface="Arial" pitchFamily="34" charset="0"/>
                        <a:cs typeface="Arial" pitchFamily="34" charset="0"/>
                      </a:endParaRP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gridSpan="4">
                  <a:txBody>
                    <a:bodyPr/>
                    <a:lstStyle/>
                    <a:p>
                      <a:pPr algn="ctr" fontAlgn="b"/>
                      <a:r>
                        <a:rPr lang="en-US" sz="1050" b="0" i="0" u="none" strike="noStrike" dirty="0">
                          <a:solidFill>
                            <a:srgbClr val="000000"/>
                          </a:solidFill>
                          <a:latin typeface="Arial" pitchFamily="34" charset="0"/>
                          <a:cs typeface="Arial" pitchFamily="34" charset="0"/>
                        </a:rPr>
                        <a:t> </a:t>
                      </a:r>
                      <a:r>
                        <a:rPr lang="en-US" sz="1050" b="1" i="0" u="none" strike="noStrike" dirty="0" smtClean="0">
                          <a:solidFill>
                            <a:srgbClr val="000000"/>
                          </a:solidFill>
                          <a:latin typeface="Arial" pitchFamily="34" charset="0"/>
                          <a:cs typeface="Arial" pitchFamily="34" charset="0"/>
                        </a:rPr>
                        <a:t>Test Point</a:t>
                      </a:r>
                      <a:r>
                        <a:rPr lang="en-US" sz="1050" b="1" i="0" u="none" strike="noStrike" baseline="0" dirty="0" smtClean="0">
                          <a:solidFill>
                            <a:srgbClr val="000000"/>
                          </a:solidFill>
                          <a:latin typeface="Arial" pitchFamily="34" charset="0"/>
                          <a:cs typeface="Arial" pitchFamily="34" charset="0"/>
                        </a:rPr>
                        <a:t> 4 – Performance Evaluation</a:t>
                      </a:r>
                      <a:endParaRPr lang="en-US" sz="1050" b="1" i="0" u="none" strike="noStrike" dirty="0">
                        <a:solidFill>
                          <a:srgbClr val="000000"/>
                        </a:solidFill>
                        <a:latin typeface="Arial" pitchFamily="34" charset="0"/>
                        <a:cs typeface="Arial" pitchFamily="34" charset="0"/>
                      </a:endParaRPr>
                    </a:p>
                  </a:txBody>
                  <a:tcPr marL="9872" marR="9872" marT="98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mn-lt"/>
                      </a:endParaRPr>
                    </a:p>
                  </a:txBody>
                  <a:tcPr marL="9872" marR="9872" marT="9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mn-lt"/>
                      </a:endParaRPr>
                    </a:p>
                  </a:txBody>
                  <a:tcPr marL="9872" marR="9872" marT="98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hMerge="1">
                  <a:txBody>
                    <a:bodyPr/>
                    <a:lstStyle/>
                    <a:p>
                      <a:pPr algn="l" fontAlgn="b"/>
                      <a:endParaRPr lang="en-US" sz="1100" b="0" i="0" u="none" strike="noStrike" dirty="0">
                        <a:solidFill>
                          <a:srgbClr val="000000"/>
                        </a:solidFill>
                        <a:latin typeface="+mn-lt"/>
                      </a:endParaRPr>
                    </a:p>
                  </a:txBody>
                  <a:tcPr marL="9872" marR="9872" marT="9872"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11" name="Curved Left Arrow 10"/>
          <p:cNvSpPr/>
          <p:nvPr/>
        </p:nvSpPr>
        <p:spPr>
          <a:xfrm>
            <a:off x="8568399" y="2710213"/>
            <a:ext cx="375042" cy="831274"/>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Curved Left Arrow 11"/>
          <p:cNvSpPr/>
          <p:nvPr/>
        </p:nvSpPr>
        <p:spPr>
          <a:xfrm rot="10800000" flipV="1">
            <a:off x="156852" y="4535245"/>
            <a:ext cx="421775" cy="897264"/>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71760784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Stryker Master Gunner</a:t>
            </a:r>
            <a:br>
              <a:rPr lang="en-US" sz="2400" b="1" dirty="0" smtClean="0">
                <a:effectLst>
                  <a:outerShdw blurRad="38100" dist="38100" dir="2700000" algn="tl">
                    <a:srgbClr val="000000">
                      <a:alpha val="43137"/>
                    </a:srgbClr>
                  </a:outerShdw>
                </a:effectLst>
                <a:latin typeface="Arial" pitchFamily="34" charset="0"/>
                <a:cs typeface="Arial" pitchFamily="34" charset="0"/>
              </a:rPr>
            </a:br>
            <a:r>
              <a:rPr lang="en-US" sz="2400" b="1" dirty="0" smtClean="0">
                <a:effectLst>
                  <a:outerShdw blurRad="38100" dist="38100" dir="2700000" algn="tl">
                    <a:srgbClr val="000000">
                      <a:alpha val="43137"/>
                    </a:srgbClr>
                  </a:outerShdw>
                </a:effectLst>
                <a:latin typeface="Arial" pitchFamily="34" charset="0"/>
                <a:cs typeface="Arial" pitchFamily="34" charset="0"/>
              </a:rPr>
              <a:t> Purpose, Scope, and Outcomes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Slide Number Placeholder 1"/>
          <p:cNvSpPr>
            <a:spLocks noGrp="1"/>
          </p:cNvSpPr>
          <p:nvPr>
            <p:ph type="sldNum" sz="quarter" idx="4294967295"/>
          </p:nvPr>
        </p:nvSpPr>
        <p:spPr>
          <a:xfrm>
            <a:off x="7010400" y="6492875"/>
            <a:ext cx="2133600" cy="365125"/>
          </a:xfrm>
          <a:prstGeom prst="rect">
            <a:avLst/>
          </a:prstGeom>
        </p:spPr>
        <p:txBody>
          <a:bodyPr/>
          <a:lstStyle/>
          <a:p>
            <a:fld id="{806BBECC-4DF2-4687-95EE-633D0D15A8CA}" type="slidenum">
              <a:rPr lang="en-US" smtClean="0">
                <a:solidFill>
                  <a:prstClr val="black"/>
                </a:solidFill>
              </a:rPr>
              <a:pPr/>
              <a:t>6</a:t>
            </a:fld>
            <a:endParaRPr lang="en-US" dirty="0">
              <a:solidFill>
                <a:prstClr val="black"/>
              </a:solidFill>
            </a:endParaRPr>
          </a:p>
        </p:txBody>
      </p:sp>
      <p:sp>
        <p:nvSpPr>
          <p:cNvPr id="7" name="TextBox 6"/>
          <p:cNvSpPr txBox="1"/>
          <p:nvPr/>
        </p:nvSpPr>
        <p:spPr>
          <a:xfrm>
            <a:off x="4953000" y="838200"/>
            <a:ext cx="4114800" cy="584775"/>
          </a:xfrm>
          <a:prstGeom prst="rect">
            <a:avLst/>
          </a:prstGeom>
          <a:noFill/>
        </p:spPr>
        <p:txBody>
          <a:bodyPr wrap="square" rtlCol="0">
            <a:spAutoFit/>
          </a:bodyPr>
          <a:lstStyle/>
          <a:p>
            <a:pPr algn="ctr"/>
            <a:r>
              <a:rPr lang="en-US" sz="1600" b="1" u="sng" dirty="0" smtClean="0">
                <a:solidFill>
                  <a:srgbClr val="000000"/>
                </a:solidFill>
                <a:latin typeface="Arial" pitchFamily="34" charset="0"/>
                <a:cs typeface="Arial" pitchFamily="34" charset="0"/>
              </a:rPr>
              <a:t>Course Scope</a:t>
            </a:r>
            <a:endParaRPr lang="en-US" sz="1600" b="1" u="sng" dirty="0">
              <a:solidFill>
                <a:srgbClr val="000000"/>
              </a:solidFill>
              <a:latin typeface="Arial" pitchFamily="34" charset="0"/>
              <a:cs typeface="Arial" pitchFamily="34" charset="0"/>
            </a:endParaRPr>
          </a:p>
          <a:p>
            <a:pPr algn="ctr"/>
            <a:endParaRPr lang="en-US" sz="1600" b="1" u="sng" dirty="0">
              <a:solidFill>
                <a:srgbClr val="000000"/>
              </a:solidFill>
              <a:latin typeface="Arial" pitchFamily="34" charset="0"/>
              <a:cs typeface="Arial" pitchFamily="34" charset="0"/>
            </a:endParaRPr>
          </a:p>
        </p:txBody>
      </p:sp>
      <p:sp>
        <p:nvSpPr>
          <p:cNvPr id="8" name="TextBox 7"/>
          <p:cNvSpPr txBox="1"/>
          <p:nvPr/>
        </p:nvSpPr>
        <p:spPr>
          <a:xfrm>
            <a:off x="4724400" y="3962400"/>
            <a:ext cx="4419600" cy="338554"/>
          </a:xfrm>
          <a:prstGeom prst="rect">
            <a:avLst/>
          </a:prstGeom>
          <a:noFill/>
        </p:spPr>
        <p:txBody>
          <a:bodyPr wrap="square" rtlCol="0">
            <a:spAutoFit/>
          </a:bodyPr>
          <a:lstStyle/>
          <a:p>
            <a:pPr algn="ctr"/>
            <a:r>
              <a:rPr lang="en-US" sz="1600" b="1" u="sng" dirty="0">
                <a:solidFill>
                  <a:srgbClr val="000000"/>
                </a:solidFill>
                <a:latin typeface="Arial" pitchFamily="34" charset="0"/>
                <a:cs typeface="Arial" pitchFamily="34" charset="0"/>
              </a:rPr>
              <a:t>Target </a:t>
            </a:r>
            <a:r>
              <a:rPr lang="en-US" sz="1600" b="1" u="sng" dirty="0" smtClean="0">
                <a:solidFill>
                  <a:srgbClr val="000000"/>
                </a:solidFill>
                <a:latin typeface="Arial" pitchFamily="34" charset="0"/>
                <a:cs typeface="Arial" pitchFamily="34" charset="0"/>
              </a:rPr>
              <a:t>Audience</a:t>
            </a:r>
            <a:endParaRPr lang="en-US" sz="1600" dirty="0">
              <a:solidFill>
                <a:srgbClr val="000000"/>
              </a:solidFill>
              <a:latin typeface="Arial" pitchFamily="34" charset="0"/>
              <a:cs typeface="Arial" pitchFamily="34" charset="0"/>
            </a:endParaRPr>
          </a:p>
        </p:txBody>
      </p:sp>
      <p:sp>
        <p:nvSpPr>
          <p:cNvPr id="9" name="TextBox 8"/>
          <p:cNvSpPr txBox="1"/>
          <p:nvPr/>
        </p:nvSpPr>
        <p:spPr>
          <a:xfrm>
            <a:off x="4953000" y="1145738"/>
            <a:ext cx="4114800" cy="2862322"/>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200" dirty="0">
                <a:solidFill>
                  <a:prstClr val="black"/>
                </a:solidFill>
              </a:rPr>
              <a:t>The curriculum focuses on the following training areas:</a:t>
            </a:r>
          </a:p>
          <a:p>
            <a:r>
              <a:rPr lang="en-US" sz="1200" dirty="0">
                <a:solidFill>
                  <a:prstClr val="black"/>
                </a:solidFill>
              </a:rPr>
              <a:t>Weapon System Technology: perform diagnostic maintenance procedures to identify, troubleshoot, and repair complex malfunctions that occur in the weapon systems of Stryker vehicles; train ammunition capabilities to develop baseline data used in the analysis of weapons function.</a:t>
            </a:r>
          </a:p>
          <a:p>
            <a:r>
              <a:rPr lang="en-US" sz="1200" dirty="0">
                <a:solidFill>
                  <a:prstClr val="black"/>
                </a:solidFill>
              </a:rPr>
              <a:t>Gunnery Training Management: assess a unit gunnery program and develop effective training plans through the use of supervised decentralized preliminary gunnery training, and integration of TADSS.  Trains students on advanced gunnery methodology to identify crew procedural errors that may lead to missed engagements, and training strategies to improve overall unit/crew gunnery performance.</a:t>
            </a:r>
            <a:endParaRPr lang="en-US" sz="1200" i="1" dirty="0">
              <a:solidFill>
                <a:srgbClr val="000000"/>
              </a:solidFill>
              <a:latin typeface="Arial" pitchFamily="34" charset="0"/>
              <a:cs typeface="Arial" pitchFamily="34" charset="0"/>
            </a:endParaRPr>
          </a:p>
        </p:txBody>
      </p:sp>
      <p:sp>
        <p:nvSpPr>
          <p:cNvPr id="10" name="TextBox 9"/>
          <p:cNvSpPr txBox="1"/>
          <p:nvPr/>
        </p:nvSpPr>
        <p:spPr>
          <a:xfrm>
            <a:off x="4953000" y="4306669"/>
            <a:ext cx="4114800" cy="646331"/>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200" b="1" dirty="0">
                <a:solidFill>
                  <a:srgbClr val="000000"/>
                </a:solidFill>
                <a:latin typeface="Arial" pitchFamily="34" charset="0"/>
                <a:cs typeface="Arial" pitchFamily="34" charset="0"/>
              </a:rPr>
              <a:t>Primary             	</a:t>
            </a:r>
          </a:p>
          <a:p>
            <a:r>
              <a:rPr lang="en-US" sz="1200" dirty="0" smtClean="0">
                <a:solidFill>
                  <a:prstClr val="black"/>
                </a:solidFill>
              </a:rPr>
              <a:t>Active Army and National Guard Noncommissioned Officers who are assigned to an SBCT unit.  </a:t>
            </a:r>
            <a:endParaRPr lang="en-US" sz="1200" dirty="0">
              <a:solidFill>
                <a:prstClr val="black"/>
              </a:solidFill>
            </a:endParaRPr>
          </a:p>
        </p:txBody>
      </p:sp>
      <p:sp>
        <p:nvSpPr>
          <p:cNvPr id="11" name="TextBox 10"/>
          <p:cNvSpPr txBox="1"/>
          <p:nvPr/>
        </p:nvSpPr>
        <p:spPr>
          <a:xfrm>
            <a:off x="228600" y="3505200"/>
            <a:ext cx="4191000" cy="338554"/>
          </a:xfrm>
          <a:prstGeom prst="rect">
            <a:avLst/>
          </a:prstGeom>
          <a:noFill/>
        </p:spPr>
        <p:txBody>
          <a:bodyPr wrap="square" rtlCol="0">
            <a:spAutoFit/>
          </a:bodyPr>
          <a:lstStyle/>
          <a:p>
            <a:pPr algn="ctr"/>
            <a:r>
              <a:rPr lang="en-US" sz="1600" b="1" u="sng" dirty="0" smtClean="0">
                <a:solidFill>
                  <a:prstClr val="black"/>
                </a:solidFill>
              </a:rPr>
              <a:t>Course Purpose</a:t>
            </a:r>
            <a:endParaRPr lang="en-US" sz="1600" b="1" u="sng" dirty="0">
              <a:solidFill>
                <a:prstClr val="black"/>
              </a:solidFill>
            </a:endParaRPr>
          </a:p>
        </p:txBody>
      </p:sp>
      <p:sp>
        <p:nvSpPr>
          <p:cNvPr id="13" name="Rectangle 12"/>
          <p:cNvSpPr/>
          <p:nvPr/>
        </p:nvSpPr>
        <p:spPr>
          <a:xfrm>
            <a:off x="5105400" y="5276671"/>
            <a:ext cx="3810000" cy="1200329"/>
          </a:xfrm>
          <a:prstGeom prst="rect">
            <a:avLst/>
          </a:prstGeom>
          <a:solidFill>
            <a:srgbClr val="FFFF00"/>
          </a:solidFill>
          <a:scene3d>
            <a:camera prst="orthographicFront"/>
            <a:lightRig rig="threePt" dir="t"/>
          </a:scene3d>
          <a:sp3d>
            <a:bevelT/>
          </a:sp3d>
        </p:spPr>
        <p:txBody>
          <a:bodyPr wrap="square">
            <a:spAutoFit/>
          </a:bodyPr>
          <a:lstStyle/>
          <a:p>
            <a:r>
              <a:rPr lang="en-US" sz="1200" b="1" dirty="0" smtClean="0">
                <a:solidFill>
                  <a:prstClr val="black"/>
                </a:solidFill>
              </a:rPr>
              <a:t>Class Size:</a:t>
            </a:r>
            <a:r>
              <a:rPr lang="en-US" sz="1200" dirty="0" smtClean="0">
                <a:solidFill>
                  <a:prstClr val="black"/>
                </a:solidFill>
              </a:rPr>
              <a:t> </a:t>
            </a:r>
          </a:p>
          <a:p>
            <a:r>
              <a:rPr lang="en-US" sz="1200" dirty="0" smtClean="0">
                <a:solidFill>
                  <a:prstClr val="black"/>
                </a:solidFill>
              </a:rPr>
              <a:t>Minimum-6   Optimum-18   Maximum-18</a:t>
            </a:r>
          </a:p>
          <a:p>
            <a:endParaRPr lang="en-US" sz="1200" b="1" dirty="0" smtClean="0">
              <a:solidFill>
                <a:prstClr val="black"/>
              </a:solidFill>
            </a:endParaRPr>
          </a:p>
          <a:p>
            <a:r>
              <a:rPr lang="en-US" sz="1200" b="1" dirty="0" smtClean="0">
                <a:solidFill>
                  <a:prstClr val="black"/>
                </a:solidFill>
              </a:rPr>
              <a:t>Instructors Earned:</a:t>
            </a:r>
            <a:r>
              <a:rPr lang="en-US" sz="1200" dirty="0" smtClean="0">
                <a:solidFill>
                  <a:prstClr val="black"/>
                </a:solidFill>
              </a:rPr>
              <a:t> 11</a:t>
            </a:r>
          </a:p>
          <a:p>
            <a:endParaRPr lang="en-US" sz="1200" b="1" dirty="0">
              <a:solidFill>
                <a:prstClr val="black"/>
              </a:solidFill>
            </a:endParaRPr>
          </a:p>
          <a:p>
            <a:r>
              <a:rPr lang="en-US" sz="1200" b="1" dirty="0" smtClean="0">
                <a:solidFill>
                  <a:prstClr val="black"/>
                </a:solidFill>
              </a:rPr>
              <a:t>Last POI Approved Date: New Course</a:t>
            </a:r>
            <a:endParaRPr lang="en-US" sz="1200" dirty="0" smtClean="0">
              <a:solidFill>
                <a:prstClr val="black"/>
              </a:solidFill>
            </a:endParaRPr>
          </a:p>
        </p:txBody>
      </p:sp>
      <p:sp>
        <p:nvSpPr>
          <p:cNvPr id="14" name="TextBox 13"/>
          <p:cNvSpPr txBox="1"/>
          <p:nvPr/>
        </p:nvSpPr>
        <p:spPr>
          <a:xfrm>
            <a:off x="5270500" y="4919246"/>
            <a:ext cx="3492500" cy="338554"/>
          </a:xfrm>
          <a:prstGeom prst="rect">
            <a:avLst/>
          </a:prstGeom>
          <a:noFill/>
        </p:spPr>
        <p:txBody>
          <a:bodyPr wrap="square" rtlCol="0">
            <a:spAutoFit/>
          </a:bodyPr>
          <a:lstStyle/>
          <a:p>
            <a:pPr algn="ctr"/>
            <a:r>
              <a:rPr lang="en-US" sz="1600" b="1" u="sng" dirty="0" smtClean="0">
                <a:solidFill>
                  <a:prstClr val="black"/>
                </a:solidFill>
              </a:rPr>
              <a:t>General Course Information</a:t>
            </a:r>
          </a:p>
        </p:txBody>
      </p:sp>
      <p:sp>
        <p:nvSpPr>
          <p:cNvPr id="34" name="TextBox 33"/>
          <p:cNvSpPr txBox="1"/>
          <p:nvPr/>
        </p:nvSpPr>
        <p:spPr>
          <a:xfrm>
            <a:off x="76200" y="3883729"/>
            <a:ext cx="4724400" cy="2031325"/>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200" dirty="0">
                <a:solidFill>
                  <a:prstClr val="black"/>
                </a:solidFill>
              </a:rPr>
              <a:t>Train and educate select Noncommissioned Officers to assist unit leaders in the planning and implementation of gunnery training programs to train unit combat vehicle crews and platoons in direct fire engagements and to perform Unit level maintenance on the Stryker family of vehicles fire control and weapon systems.</a:t>
            </a:r>
            <a:endParaRPr lang="en-US" sz="1200" b="1" u="sng" dirty="0" smtClean="0">
              <a:solidFill>
                <a:prstClr val="black"/>
              </a:solidFill>
            </a:endParaRPr>
          </a:p>
          <a:p>
            <a:r>
              <a:rPr lang="en-US" sz="1100" b="1" u="sng" dirty="0" smtClean="0">
                <a:solidFill>
                  <a:prstClr val="black"/>
                </a:solidFill>
              </a:rPr>
              <a:t>Outcomes:  </a:t>
            </a:r>
            <a:endParaRPr lang="en-US" sz="1100" u="sng" dirty="0" smtClean="0">
              <a:solidFill>
                <a:prstClr val="black"/>
              </a:solidFill>
            </a:endParaRPr>
          </a:p>
          <a:p>
            <a:pPr>
              <a:buFont typeface="Wingdings" pitchFamily="2" charset="2"/>
              <a:buChar char="Ø"/>
            </a:pPr>
            <a:r>
              <a:rPr lang="en-US" sz="1100" dirty="0">
                <a:solidFill>
                  <a:prstClr val="black"/>
                </a:solidFill>
              </a:rPr>
              <a:t>Demonstrate technical competence on fire control and weapons systems.</a:t>
            </a:r>
          </a:p>
          <a:p>
            <a:pPr>
              <a:buFont typeface="Wingdings" pitchFamily="2" charset="2"/>
              <a:buChar char="Ø"/>
            </a:pPr>
            <a:r>
              <a:rPr lang="en-US" sz="1100" dirty="0">
                <a:solidFill>
                  <a:prstClr val="black"/>
                </a:solidFill>
              </a:rPr>
              <a:t>Demonstrate the ability to make appropriate use of available TADSS.</a:t>
            </a:r>
          </a:p>
          <a:p>
            <a:pPr>
              <a:buFont typeface="Wingdings" pitchFamily="2" charset="2"/>
              <a:buChar char="Ø"/>
            </a:pPr>
            <a:r>
              <a:rPr lang="en-US" sz="1100" dirty="0">
                <a:solidFill>
                  <a:prstClr val="black"/>
                </a:solidFill>
              </a:rPr>
              <a:t>Develop a Direct Fire Sustainment Plan to imbed in a Unit Training Plan using the Army Training Management process.</a:t>
            </a:r>
            <a:endParaRPr lang="en-US" sz="1100" dirty="0" smtClean="0">
              <a:solidFill>
                <a:prstClr val="black"/>
              </a:solidFill>
            </a:endParaRPr>
          </a:p>
        </p:txBody>
      </p:sp>
      <p:grpSp>
        <p:nvGrpSpPr>
          <p:cNvPr id="15" name="Group 14"/>
          <p:cNvGrpSpPr/>
          <p:nvPr/>
        </p:nvGrpSpPr>
        <p:grpSpPr>
          <a:xfrm>
            <a:off x="152400" y="914400"/>
            <a:ext cx="4267200" cy="2558425"/>
            <a:chOff x="0" y="20638"/>
            <a:chExt cx="5713255" cy="3352799"/>
          </a:xfrm>
        </p:grpSpPr>
        <p:pic>
          <p:nvPicPr>
            <p:cNvPr id="16" name="Picture 15"/>
            <p:cNvPicPr>
              <a:picLocks noChangeAspect="1"/>
            </p:cNvPicPr>
            <p:nvPr/>
          </p:nvPicPr>
          <p:blipFill>
            <a:blip r:embed="rId2" cstate="print"/>
            <a:stretch>
              <a:fillRect/>
            </a:stretch>
          </p:blipFill>
          <p:spPr>
            <a:xfrm>
              <a:off x="2863899" y="20638"/>
              <a:ext cx="2849356" cy="1833562"/>
            </a:xfrm>
            <a:prstGeom prst="rect">
              <a:avLst/>
            </a:prstGeom>
          </p:spPr>
        </p:pic>
        <p:pic>
          <p:nvPicPr>
            <p:cNvPr id="17" name="Picture 23" descr="C:\Users\bruce.l.goodwin\Desktop\MGS\general-dynamics-land-systems-stryker-icv-11.jpg"/>
            <p:cNvPicPr>
              <a:picLocks noChangeAspect="1" noChangeArrowheads="1"/>
            </p:cNvPicPr>
            <p:nvPr/>
          </p:nvPicPr>
          <p:blipFill>
            <a:blip r:embed="rId3" cstate="print"/>
            <a:srcRect l="6802" t="14339" r="6972" b="5157"/>
            <a:stretch>
              <a:fillRect/>
            </a:stretch>
          </p:blipFill>
          <p:spPr bwMode="auto">
            <a:xfrm>
              <a:off x="0" y="20638"/>
              <a:ext cx="2454373" cy="1719262"/>
            </a:xfrm>
            <a:prstGeom prst="rect">
              <a:avLst/>
            </a:prstGeom>
            <a:noFill/>
            <a:ln w="9525">
              <a:solidFill>
                <a:schemeClr val="tx1"/>
              </a:solidFill>
              <a:miter lim="800000"/>
              <a:headEnd/>
              <a:tailEnd/>
            </a:ln>
          </p:spPr>
        </p:pic>
        <p:pic>
          <p:nvPicPr>
            <p:cNvPr id="18" name="Picture 18" descr="MGS 02"/>
            <p:cNvPicPr>
              <a:picLocks noChangeAspect="1" noChangeArrowheads="1"/>
            </p:cNvPicPr>
            <p:nvPr/>
          </p:nvPicPr>
          <p:blipFill>
            <a:blip r:embed="rId4" cstate="print"/>
            <a:srcRect l="4375" t="11909" b="14082"/>
            <a:stretch>
              <a:fillRect/>
            </a:stretch>
          </p:blipFill>
          <p:spPr bwMode="auto">
            <a:xfrm>
              <a:off x="315722" y="1854200"/>
              <a:ext cx="2343414" cy="1519237"/>
            </a:xfrm>
            <a:prstGeom prst="rect">
              <a:avLst/>
            </a:prstGeom>
            <a:solidFill>
              <a:srgbClr val="9AA385"/>
            </a:solidFill>
            <a:ln w="9525">
              <a:solidFill>
                <a:schemeClr val="tx1"/>
              </a:solidFill>
              <a:miter lim="800000"/>
              <a:headEnd/>
              <a:tailEnd/>
            </a:ln>
          </p:spPr>
        </p:pic>
      </p:grpSp>
    </p:spTree>
    <p:extLst>
      <p:ext uri="{BB962C8B-B14F-4D97-AF65-F5344CB8AC3E}">
        <p14:creationId xmlns:p14="http://schemas.microsoft.com/office/powerpoint/2010/main" val="3518204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 Box 10"/>
          <p:cNvSpPr txBox="1">
            <a:spLocks noChangeArrowheads="1"/>
          </p:cNvSpPr>
          <p:nvPr/>
        </p:nvSpPr>
        <p:spPr bwMode="auto">
          <a:xfrm>
            <a:off x="1143000" y="0"/>
            <a:ext cx="6781800" cy="990600"/>
          </a:xfrm>
          <a:prstGeom prst="rect">
            <a:avLst/>
          </a:prstGeom>
          <a:noFill/>
          <a:ln w="25400">
            <a:noFill/>
            <a:miter lim="800000"/>
            <a:headEnd/>
            <a:tailEnd/>
          </a:ln>
        </p:spPr>
        <p:txBody>
          <a:bodyPr anchor="ctr" anchorCtr="1"/>
          <a:lstStyle/>
          <a:p>
            <a:pPr algn="ctr">
              <a:spcBef>
                <a:spcPct val="50000"/>
              </a:spcBef>
            </a:pPr>
            <a:endParaRPr lang="en-US" sz="3200" b="1" dirty="0" smtClean="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
        <p:nvSpPr>
          <p:cNvPr id="138" name="Block Arc 137"/>
          <p:cNvSpPr/>
          <p:nvPr/>
        </p:nvSpPr>
        <p:spPr>
          <a:xfrm rot="5400000">
            <a:off x="7531036" y="1255518"/>
            <a:ext cx="1391053" cy="1309578"/>
          </a:xfrm>
          <a:prstGeom prst="blockArc">
            <a:avLst>
              <a:gd name="adj1" fmla="val 10800618"/>
              <a:gd name="adj2" fmla="val 39771"/>
              <a:gd name="adj3" fmla="val 36679"/>
            </a:avLst>
          </a:prstGeom>
          <a:solidFill>
            <a:srgbClr val="FFFF00"/>
          </a:solidFill>
          <a:ln w="12700">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12" name="Rectangle 12"/>
          <p:cNvSpPr>
            <a:spLocks noChangeArrowheads="1"/>
          </p:cNvSpPr>
          <p:nvPr/>
        </p:nvSpPr>
        <p:spPr bwMode="auto">
          <a:xfrm>
            <a:off x="7170180" y="1911671"/>
            <a:ext cx="718865"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10</a:t>
            </a:r>
            <a:endParaRPr lang="en-US" sz="1200" b="1" i="1" dirty="0">
              <a:solidFill>
                <a:prstClr val="black"/>
              </a:solidFill>
              <a:cs typeface="Calibri" pitchFamily="34" charset="0"/>
            </a:endParaRPr>
          </a:p>
        </p:txBody>
      </p:sp>
      <p:sp>
        <p:nvSpPr>
          <p:cNvPr id="316" name="Rectangle 12"/>
          <p:cNvSpPr>
            <a:spLocks noChangeArrowheads="1"/>
          </p:cNvSpPr>
          <p:nvPr/>
        </p:nvSpPr>
        <p:spPr bwMode="auto">
          <a:xfrm>
            <a:off x="5740769" y="1901161"/>
            <a:ext cx="718865"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11</a:t>
            </a:r>
            <a:endParaRPr lang="en-US" sz="1200" b="1" i="1" dirty="0">
              <a:solidFill>
                <a:prstClr val="black"/>
              </a:solidFill>
              <a:cs typeface="Calibri" pitchFamily="34" charset="0"/>
            </a:endParaRPr>
          </a:p>
        </p:txBody>
      </p:sp>
      <p:sp>
        <p:nvSpPr>
          <p:cNvPr id="317" name="Rectangle 12"/>
          <p:cNvSpPr>
            <a:spLocks noChangeArrowheads="1"/>
          </p:cNvSpPr>
          <p:nvPr/>
        </p:nvSpPr>
        <p:spPr bwMode="auto">
          <a:xfrm>
            <a:off x="4164209" y="1911671"/>
            <a:ext cx="1142999"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12-17</a:t>
            </a:r>
            <a:endParaRPr lang="en-US" sz="1200" b="1" i="1" dirty="0">
              <a:solidFill>
                <a:prstClr val="black"/>
              </a:solidFill>
              <a:cs typeface="Calibri" pitchFamily="34" charset="0"/>
            </a:endParaRPr>
          </a:p>
        </p:txBody>
      </p:sp>
      <p:sp>
        <p:nvSpPr>
          <p:cNvPr id="318" name="Rectangle 12"/>
          <p:cNvSpPr>
            <a:spLocks noChangeArrowheads="1"/>
          </p:cNvSpPr>
          <p:nvPr/>
        </p:nvSpPr>
        <p:spPr bwMode="auto">
          <a:xfrm>
            <a:off x="2784729" y="1901161"/>
            <a:ext cx="685800"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18</a:t>
            </a:r>
            <a:endParaRPr lang="en-US" sz="1200" b="1" i="1" dirty="0">
              <a:solidFill>
                <a:prstClr val="black"/>
              </a:solidFill>
              <a:cs typeface="Calibri" pitchFamily="34" charset="0"/>
            </a:endParaRPr>
          </a:p>
        </p:txBody>
      </p:sp>
      <p:sp>
        <p:nvSpPr>
          <p:cNvPr id="324" name="Rectangle 12"/>
          <p:cNvSpPr>
            <a:spLocks noChangeArrowheads="1"/>
          </p:cNvSpPr>
          <p:nvPr/>
        </p:nvSpPr>
        <p:spPr bwMode="auto">
          <a:xfrm>
            <a:off x="1334299" y="1890651"/>
            <a:ext cx="992804"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 19</a:t>
            </a:r>
            <a:endParaRPr lang="en-US" sz="1200" b="1" i="1" dirty="0">
              <a:solidFill>
                <a:prstClr val="black"/>
              </a:solidFill>
              <a:cs typeface="Calibri" pitchFamily="34" charset="0"/>
            </a:endParaRPr>
          </a:p>
        </p:txBody>
      </p:sp>
      <p:sp>
        <p:nvSpPr>
          <p:cNvPr id="325" name="Rectangle 324"/>
          <p:cNvSpPr/>
          <p:nvPr/>
        </p:nvSpPr>
        <p:spPr>
          <a:xfrm>
            <a:off x="6918728" y="2388908"/>
            <a:ext cx="1573121" cy="124092"/>
          </a:xfrm>
          <a:prstGeom prst="rect">
            <a:avLst/>
          </a:prstGeom>
        </p:spPr>
        <p:txBody>
          <a:bodyPr wrap="square">
            <a:spAutoFit/>
          </a:bodyPr>
          <a:lstStyle/>
          <a:p>
            <a:pPr algn="ctr"/>
            <a:endParaRPr lang="en-US" sz="1000" b="1" dirty="0">
              <a:solidFill>
                <a:prstClr val="black"/>
              </a:solidFill>
              <a:latin typeface="Arial Black" pitchFamily="34" charset="0"/>
              <a:cs typeface="Calibri" pitchFamily="34" charset="0"/>
            </a:endParaRPr>
          </a:p>
        </p:txBody>
      </p:sp>
      <p:sp>
        <p:nvSpPr>
          <p:cNvPr id="295" name="Rectangle 12"/>
          <p:cNvSpPr>
            <a:spLocks noChangeArrowheads="1"/>
          </p:cNvSpPr>
          <p:nvPr/>
        </p:nvSpPr>
        <p:spPr bwMode="auto">
          <a:xfrm>
            <a:off x="1355319" y="951608"/>
            <a:ext cx="718865"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01</a:t>
            </a:r>
            <a:endParaRPr lang="en-US" sz="1200" b="1" i="1" dirty="0">
              <a:solidFill>
                <a:prstClr val="black"/>
              </a:solidFill>
              <a:cs typeface="Calibri" pitchFamily="34" charset="0"/>
            </a:endParaRPr>
          </a:p>
        </p:txBody>
      </p:sp>
      <p:sp>
        <p:nvSpPr>
          <p:cNvPr id="296" name="Rectangle 12"/>
          <p:cNvSpPr>
            <a:spLocks noChangeArrowheads="1"/>
          </p:cNvSpPr>
          <p:nvPr/>
        </p:nvSpPr>
        <p:spPr bwMode="auto">
          <a:xfrm>
            <a:off x="2789978" y="962118"/>
            <a:ext cx="718865"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02</a:t>
            </a:r>
            <a:endParaRPr lang="en-US" sz="1200" b="1" i="1" dirty="0">
              <a:solidFill>
                <a:prstClr val="black"/>
              </a:solidFill>
              <a:cs typeface="Calibri" pitchFamily="34" charset="0"/>
            </a:endParaRPr>
          </a:p>
        </p:txBody>
      </p:sp>
      <p:sp>
        <p:nvSpPr>
          <p:cNvPr id="297" name="Rectangle 12"/>
          <p:cNvSpPr>
            <a:spLocks noChangeArrowheads="1"/>
          </p:cNvSpPr>
          <p:nvPr/>
        </p:nvSpPr>
        <p:spPr bwMode="auto">
          <a:xfrm>
            <a:off x="4224648" y="962118"/>
            <a:ext cx="952357"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03</a:t>
            </a:r>
            <a:endParaRPr lang="en-US" sz="1200" b="1" i="1" dirty="0">
              <a:solidFill>
                <a:prstClr val="black"/>
              </a:solidFill>
              <a:cs typeface="Calibri" pitchFamily="34" charset="0"/>
            </a:endParaRPr>
          </a:p>
        </p:txBody>
      </p:sp>
      <p:sp>
        <p:nvSpPr>
          <p:cNvPr id="301" name="Rectangle 12"/>
          <p:cNvSpPr>
            <a:spLocks noChangeArrowheads="1"/>
          </p:cNvSpPr>
          <p:nvPr/>
        </p:nvSpPr>
        <p:spPr bwMode="auto">
          <a:xfrm>
            <a:off x="5601509" y="972628"/>
            <a:ext cx="838200"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04-06</a:t>
            </a:r>
            <a:endParaRPr lang="en-US" sz="1200" b="1" i="1" dirty="0">
              <a:solidFill>
                <a:prstClr val="black"/>
              </a:solidFill>
              <a:cs typeface="Calibri" pitchFamily="34" charset="0"/>
            </a:endParaRPr>
          </a:p>
        </p:txBody>
      </p:sp>
      <p:sp>
        <p:nvSpPr>
          <p:cNvPr id="307" name="Rectangle 12"/>
          <p:cNvSpPr>
            <a:spLocks noChangeArrowheads="1"/>
          </p:cNvSpPr>
          <p:nvPr/>
        </p:nvSpPr>
        <p:spPr bwMode="auto">
          <a:xfrm>
            <a:off x="7028289" y="983138"/>
            <a:ext cx="914399"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07-09</a:t>
            </a:r>
            <a:endParaRPr lang="en-US" sz="1200" b="1" i="1" dirty="0">
              <a:solidFill>
                <a:prstClr val="black"/>
              </a:solidFill>
              <a:cs typeface="Calibri" pitchFamily="34" charset="0"/>
            </a:endParaRPr>
          </a:p>
        </p:txBody>
      </p:sp>
      <p:sp>
        <p:nvSpPr>
          <p:cNvPr id="332" name="Rectangle 12"/>
          <p:cNvSpPr>
            <a:spLocks noChangeArrowheads="1"/>
          </p:cNvSpPr>
          <p:nvPr/>
        </p:nvSpPr>
        <p:spPr bwMode="auto">
          <a:xfrm>
            <a:off x="1339891" y="2987351"/>
            <a:ext cx="717826" cy="348585"/>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20</a:t>
            </a:r>
            <a:endParaRPr lang="en-US" sz="1200" b="1" i="1" dirty="0">
              <a:solidFill>
                <a:prstClr val="black"/>
              </a:solidFill>
              <a:cs typeface="Calibri" pitchFamily="34" charset="0"/>
            </a:endParaRPr>
          </a:p>
        </p:txBody>
      </p:sp>
      <p:sp>
        <p:nvSpPr>
          <p:cNvPr id="333" name="Rectangle 12"/>
          <p:cNvSpPr>
            <a:spLocks noChangeArrowheads="1"/>
          </p:cNvSpPr>
          <p:nvPr/>
        </p:nvSpPr>
        <p:spPr bwMode="auto">
          <a:xfrm>
            <a:off x="2850963" y="2997861"/>
            <a:ext cx="950981" cy="348585"/>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21</a:t>
            </a:r>
            <a:endParaRPr lang="en-US" sz="1200" b="1" i="1" dirty="0">
              <a:solidFill>
                <a:prstClr val="black"/>
              </a:solidFill>
              <a:cs typeface="Calibri" pitchFamily="34" charset="0"/>
            </a:endParaRPr>
          </a:p>
        </p:txBody>
      </p:sp>
      <p:sp>
        <p:nvSpPr>
          <p:cNvPr id="334" name="Rectangle 12"/>
          <p:cNvSpPr>
            <a:spLocks noChangeArrowheads="1"/>
          </p:cNvSpPr>
          <p:nvPr/>
        </p:nvSpPr>
        <p:spPr bwMode="auto">
          <a:xfrm>
            <a:off x="4235159" y="2987355"/>
            <a:ext cx="717826"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22</a:t>
            </a:r>
            <a:endParaRPr lang="en-US" sz="1200" b="1" i="1" dirty="0">
              <a:solidFill>
                <a:prstClr val="black"/>
              </a:solidFill>
              <a:cs typeface="Calibri" pitchFamily="34" charset="0"/>
            </a:endParaRPr>
          </a:p>
        </p:txBody>
      </p:sp>
      <p:sp>
        <p:nvSpPr>
          <p:cNvPr id="340" name="Rectangle 98"/>
          <p:cNvSpPr>
            <a:spLocks noChangeArrowheads="1"/>
          </p:cNvSpPr>
          <p:nvPr/>
        </p:nvSpPr>
        <p:spPr bwMode="auto">
          <a:xfrm>
            <a:off x="5367133" y="3345393"/>
            <a:ext cx="1570849" cy="76373"/>
          </a:xfrm>
          <a:prstGeom prst="rect">
            <a:avLst/>
          </a:prstGeom>
          <a:noFill/>
          <a:ln w="9525">
            <a:noFill/>
            <a:miter lim="800000"/>
            <a:headEnd/>
            <a:tailEnd/>
          </a:ln>
        </p:spPr>
        <p:txBody>
          <a:bodyPr wrap="square" lIns="0" tIns="0" rIns="0" bIns="0" anchor="ctr">
            <a:spAutoFit/>
          </a:bodyPr>
          <a:lstStyle/>
          <a:p>
            <a:pPr algn="ctr" eaLnBrk="0" hangingPunct="0"/>
            <a:endParaRPr lang="en-US" sz="1000" b="1" dirty="0">
              <a:solidFill>
                <a:prstClr val="black"/>
              </a:solidFill>
              <a:latin typeface="Arial Black" pitchFamily="34" charset="0"/>
              <a:cs typeface="Calibri" pitchFamily="34" charset="0"/>
            </a:endParaRPr>
          </a:p>
        </p:txBody>
      </p:sp>
      <p:sp>
        <p:nvSpPr>
          <p:cNvPr id="341" name="Rectangle 12"/>
          <p:cNvSpPr>
            <a:spLocks noChangeArrowheads="1"/>
          </p:cNvSpPr>
          <p:nvPr/>
        </p:nvSpPr>
        <p:spPr bwMode="auto">
          <a:xfrm>
            <a:off x="7003329" y="2997865"/>
            <a:ext cx="914400"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24-26</a:t>
            </a:r>
            <a:endParaRPr lang="en-US" sz="1200" b="1" i="1" dirty="0">
              <a:solidFill>
                <a:prstClr val="black"/>
              </a:solidFill>
              <a:cs typeface="Calibri" pitchFamily="34" charset="0"/>
            </a:endParaRPr>
          </a:p>
        </p:txBody>
      </p:sp>
      <p:sp>
        <p:nvSpPr>
          <p:cNvPr id="342" name="Rectangle 341"/>
          <p:cNvSpPr/>
          <p:nvPr/>
        </p:nvSpPr>
        <p:spPr>
          <a:xfrm>
            <a:off x="6921000" y="3352827"/>
            <a:ext cx="1570849" cy="122197"/>
          </a:xfrm>
          <a:prstGeom prst="rect">
            <a:avLst/>
          </a:prstGeom>
        </p:spPr>
        <p:txBody>
          <a:bodyPr wrap="square">
            <a:spAutoFit/>
          </a:bodyPr>
          <a:lstStyle/>
          <a:p>
            <a:pPr algn="ctr"/>
            <a:endParaRPr lang="en-US" sz="1000" b="1" dirty="0">
              <a:solidFill>
                <a:prstClr val="black"/>
              </a:solidFill>
              <a:latin typeface="Arial Black" pitchFamily="34" charset="0"/>
              <a:cs typeface="Calibri" pitchFamily="34" charset="0"/>
            </a:endParaRPr>
          </a:p>
        </p:txBody>
      </p:sp>
      <p:sp>
        <p:nvSpPr>
          <p:cNvPr id="370" name="Rectangle 369"/>
          <p:cNvSpPr/>
          <p:nvPr/>
        </p:nvSpPr>
        <p:spPr>
          <a:xfrm>
            <a:off x="6918728" y="3622027"/>
            <a:ext cx="1573121" cy="118723"/>
          </a:xfrm>
          <a:prstGeom prst="rect">
            <a:avLst/>
          </a:prstGeom>
        </p:spPr>
        <p:txBody>
          <a:bodyPr wrap="square">
            <a:spAutoFit/>
          </a:bodyPr>
          <a:lstStyle/>
          <a:p>
            <a:pPr algn="ctr"/>
            <a:endParaRPr lang="en-US" sz="1000" b="1" dirty="0">
              <a:solidFill>
                <a:prstClr val="black"/>
              </a:solidFill>
              <a:latin typeface="Arial Black" pitchFamily="34" charset="0"/>
              <a:cs typeface="Calibri" pitchFamily="34" charset="0"/>
            </a:endParaRPr>
          </a:p>
        </p:txBody>
      </p:sp>
      <p:sp>
        <p:nvSpPr>
          <p:cNvPr id="346" name="Rectangle 12"/>
          <p:cNvSpPr>
            <a:spLocks noChangeArrowheads="1"/>
          </p:cNvSpPr>
          <p:nvPr/>
        </p:nvSpPr>
        <p:spPr bwMode="auto">
          <a:xfrm>
            <a:off x="7096749" y="3892189"/>
            <a:ext cx="719600"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27</a:t>
            </a:r>
            <a:endParaRPr lang="en-US" sz="1200" b="1" i="1" dirty="0">
              <a:solidFill>
                <a:prstClr val="black"/>
              </a:solidFill>
              <a:cs typeface="Calibri" pitchFamily="34" charset="0"/>
            </a:endParaRPr>
          </a:p>
        </p:txBody>
      </p:sp>
      <p:sp>
        <p:nvSpPr>
          <p:cNvPr id="356" name="Rectangle 355"/>
          <p:cNvSpPr/>
          <p:nvPr/>
        </p:nvSpPr>
        <p:spPr>
          <a:xfrm>
            <a:off x="6925149" y="4324695"/>
            <a:ext cx="1574731" cy="124092"/>
          </a:xfrm>
          <a:prstGeom prst="rect">
            <a:avLst/>
          </a:prstGeom>
        </p:spPr>
        <p:txBody>
          <a:bodyPr wrap="square">
            <a:spAutoFit/>
          </a:bodyPr>
          <a:lstStyle/>
          <a:p>
            <a:pPr algn="ctr"/>
            <a:endParaRPr lang="en-US" sz="1000" b="1" dirty="0">
              <a:solidFill>
                <a:prstClr val="black"/>
              </a:solidFill>
              <a:latin typeface="Arial Black" pitchFamily="34" charset="0"/>
              <a:cs typeface="Calibri" pitchFamily="34" charset="0"/>
            </a:endParaRPr>
          </a:p>
        </p:txBody>
      </p:sp>
      <p:sp>
        <p:nvSpPr>
          <p:cNvPr id="335" name="Rectangle 12"/>
          <p:cNvSpPr>
            <a:spLocks noChangeArrowheads="1"/>
          </p:cNvSpPr>
          <p:nvPr/>
        </p:nvSpPr>
        <p:spPr bwMode="auto">
          <a:xfrm>
            <a:off x="5700147" y="2997865"/>
            <a:ext cx="990600"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23</a:t>
            </a:r>
            <a:endParaRPr lang="en-US" sz="1200" b="1" i="1" dirty="0">
              <a:solidFill>
                <a:prstClr val="black"/>
              </a:solidFill>
              <a:cs typeface="Calibri" pitchFamily="34" charset="0"/>
            </a:endParaRPr>
          </a:p>
        </p:txBody>
      </p:sp>
      <p:sp>
        <p:nvSpPr>
          <p:cNvPr id="64" name="Rectangle 98"/>
          <p:cNvSpPr>
            <a:spLocks noChangeArrowheads="1"/>
          </p:cNvSpPr>
          <p:nvPr/>
        </p:nvSpPr>
        <p:spPr bwMode="auto">
          <a:xfrm>
            <a:off x="5323284" y="3777263"/>
            <a:ext cx="1573121" cy="77557"/>
          </a:xfrm>
          <a:prstGeom prst="rect">
            <a:avLst/>
          </a:prstGeom>
          <a:noFill/>
          <a:ln w="9525">
            <a:noFill/>
            <a:miter lim="800000"/>
            <a:headEnd/>
            <a:tailEnd/>
          </a:ln>
        </p:spPr>
        <p:txBody>
          <a:bodyPr wrap="square" lIns="0" tIns="0" rIns="0" bIns="0" anchor="ctr">
            <a:spAutoFit/>
          </a:bodyPr>
          <a:lstStyle/>
          <a:p>
            <a:pPr algn="ctr" eaLnBrk="0" hangingPunct="0"/>
            <a:endParaRPr lang="en-US" sz="1000" b="1" dirty="0">
              <a:solidFill>
                <a:prstClr val="black"/>
              </a:solidFill>
              <a:latin typeface="Arial Black" pitchFamily="34" charset="0"/>
              <a:cs typeface="Calibri" pitchFamily="34" charset="0"/>
            </a:endParaRPr>
          </a:p>
        </p:txBody>
      </p:sp>
      <p:sp>
        <p:nvSpPr>
          <p:cNvPr id="67" name="Rectangle 98"/>
          <p:cNvSpPr>
            <a:spLocks noChangeArrowheads="1"/>
          </p:cNvSpPr>
          <p:nvPr/>
        </p:nvSpPr>
        <p:spPr bwMode="auto">
          <a:xfrm>
            <a:off x="5323284" y="4745159"/>
            <a:ext cx="1573121" cy="77557"/>
          </a:xfrm>
          <a:prstGeom prst="rect">
            <a:avLst/>
          </a:prstGeom>
          <a:noFill/>
          <a:ln w="9525">
            <a:noFill/>
            <a:miter lim="800000"/>
            <a:headEnd/>
            <a:tailEnd/>
          </a:ln>
        </p:spPr>
        <p:txBody>
          <a:bodyPr wrap="square" lIns="0" tIns="0" rIns="0" bIns="0" anchor="ctr">
            <a:spAutoFit/>
          </a:bodyPr>
          <a:lstStyle/>
          <a:p>
            <a:pPr algn="ctr" eaLnBrk="0" hangingPunct="0"/>
            <a:endParaRPr lang="en-US" sz="1000" b="1" dirty="0">
              <a:solidFill>
                <a:prstClr val="black"/>
              </a:solidFill>
              <a:latin typeface="Arial Black" pitchFamily="34" charset="0"/>
              <a:cs typeface="Calibri" pitchFamily="34" charset="0"/>
            </a:endParaRPr>
          </a:p>
        </p:txBody>
      </p:sp>
      <p:sp>
        <p:nvSpPr>
          <p:cNvPr id="68" name="Rectangle 67"/>
          <p:cNvSpPr/>
          <p:nvPr/>
        </p:nvSpPr>
        <p:spPr>
          <a:xfrm>
            <a:off x="6879399" y="4752708"/>
            <a:ext cx="1573121" cy="124092"/>
          </a:xfrm>
          <a:prstGeom prst="rect">
            <a:avLst/>
          </a:prstGeom>
        </p:spPr>
        <p:txBody>
          <a:bodyPr wrap="square">
            <a:spAutoFit/>
          </a:bodyPr>
          <a:lstStyle/>
          <a:p>
            <a:pPr algn="ctr"/>
            <a:endParaRPr lang="en-US" sz="1000" b="1" dirty="0">
              <a:solidFill>
                <a:prstClr val="black"/>
              </a:solidFill>
              <a:latin typeface="Arial Black" pitchFamily="34" charset="0"/>
              <a:cs typeface="Calibri" pitchFamily="34" charset="0"/>
            </a:endParaRPr>
          </a:p>
        </p:txBody>
      </p:sp>
      <p:sp>
        <p:nvSpPr>
          <p:cNvPr id="81" name="Rectangle 12"/>
          <p:cNvSpPr>
            <a:spLocks noChangeArrowheads="1"/>
          </p:cNvSpPr>
          <p:nvPr/>
        </p:nvSpPr>
        <p:spPr bwMode="auto">
          <a:xfrm>
            <a:off x="5709320" y="3919752"/>
            <a:ext cx="906369"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28</a:t>
            </a:r>
            <a:endParaRPr lang="en-US" sz="1200" b="1" i="1" dirty="0">
              <a:solidFill>
                <a:prstClr val="black"/>
              </a:solidFill>
              <a:cs typeface="Calibri" pitchFamily="34" charset="0"/>
            </a:endParaRPr>
          </a:p>
        </p:txBody>
      </p:sp>
      <p:sp>
        <p:nvSpPr>
          <p:cNvPr id="82" name="Rectangle 12"/>
          <p:cNvSpPr>
            <a:spLocks noChangeArrowheads="1"/>
          </p:cNvSpPr>
          <p:nvPr/>
        </p:nvSpPr>
        <p:spPr bwMode="auto">
          <a:xfrm>
            <a:off x="4208635" y="3928673"/>
            <a:ext cx="953331"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29-34</a:t>
            </a:r>
            <a:endParaRPr lang="en-US" sz="1200" b="1" i="1" dirty="0">
              <a:solidFill>
                <a:prstClr val="black"/>
              </a:solidFill>
              <a:cs typeface="Calibri" pitchFamily="34" charset="0"/>
            </a:endParaRPr>
          </a:p>
        </p:txBody>
      </p:sp>
      <p:sp>
        <p:nvSpPr>
          <p:cNvPr id="83" name="Rectangle 12"/>
          <p:cNvSpPr>
            <a:spLocks noChangeArrowheads="1"/>
          </p:cNvSpPr>
          <p:nvPr/>
        </p:nvSpPr>
        <p:spPr bwMode="auto">
          <a:xfrm>
            <a:off x="2661978" y="3930262"/>
            <a:ext cx="1043577" cy="348587"/>
          </a:xfrm>
          <a:prstGeom prst="rect">
            <a:avLst/>
          </a:prstGeom>
          <a:noFill/>
          <a:ln w="12700">
            <a:noFill/>
            <a:miter lim="800000"/>
            <a:headEnd/>
            <a:tailEnd/>
          </a:ln>
        </p:spPr>
        <p:txBody>
          <a:bodyPr wrap="square" lIns="90488" tIns="44450" rIns="90488" bIns="44450">
            <a:spAutoFit/>
          </a:bodyPr>
          <a:lstStyle/>
          <a:p>
            <a:r>
              <a:rPr lang="en-US" sz="1200" b="1" i="1" dirty="0">
                <a:solidFill>
                  <a:prstClr val="black"/>
                </a:solidFill>
                <a:cs typeface="Calibri" pitchFamily="34" charset="0"/>
              </a:rPr>
              <a:t>Day </a:t>
            </a:r>
            <a:r>
              <a:rPr lang="en-US" sz="1200" b="1" i="1" dirty="0" smtClean="0">
                <a:solidFill>
                  <a:prstClr val="black"/>
                </a:solidFill>
                <a:cs typeface="Calibri" pitchFamily="34" charset="0"/>
              </a:rPr>
              <a:t>35 -36</a:t>
            </a:r>
            <a:endParaRPr lang="en-US" sz="1200" b="1" i="1" dirty="0">
              <a:solidFill>
                <a:prstClr val="black"/>
              </a:solidFill>
              <a:cs typeface="Calibri" pitchFamily="34" charset="0"/>
            </a:endParaRPr>
          </a:p>
        </p:txBody>
      </p:sp>
      <p:sp>
        <p:nvSpPr>
          <p:cNvPr id="88" name="Rectangle 98"/>
          <p:cNvSpPr>
            <a:spLocks noChangeArrowheads="1"/>
          </p:cNvSpPr>
          <p:nvPr/>
        </p:nvSpPr>
        <p:spPr bwMode="auto">
          <a:xfrm>
            <a:off x="5328113" y="4334199"/>
            <a:ext cx="1574731" cy="77557"/>
          </a:xfrm>
          <a:prstGeom prst="rect">
            <a:avLst/>
          </a:prstGeom>
          <a:noFill/>
          <a:ln w="9525">
            <a:noFill/>
            <a:miter lim="800000"/>
            <a:headEnd/>
            <a:tailEnd/>
          </a:ln>
        </p:spPr>
        <p:txBody>
          <a:bodyPr wrap="square" lIns="0" tIns="0" rIns="0" bIns="0" anchor="ctr">
            <a:spAutoFit/>
          </a:bodyPr>
          <a:lstStyle/>
          <a:p>
            <a:pPr algn="ctr" eaLnBrk="0" hangingPunct="0"/>
            <a:endParaRPr lang="en-US" sz="1000" b="1" dirty="0">
              <a:solidFill>
                <a:prstClr val="black"/>
              </a:solidFill>
              <a:latin typeface="Arial Black" pitchFamily="34" charset="0"/>
              <a:cs typeface="Calibri" pitchFamily="34" charset="0"/>
            </a:endParaRPr>
          </a:p>
        </p:txBody>
      </p:sp>
      <p:sp>
        <p:nvSpPr>
          <p:cNvPr id="80" name="Title 79"/>
          <p:cNvSpPr>
            <a:spLocks noGrp="1"/>
          </p:cNvSpPr>
          <p:nvPr>
            <p:ph type="title" idx="4294967295"/>
          </p:nvPr>
        </p:nvSpPr>
        <p:spPr>
          <a:xfrm>
            <a:off x="457200" y="76200"/>
            <a:ext cx="8229600" cy="1143000"/>
          </a:xfrm>
        </p:spPr>
        <p:txBody>
          <a:bodyPr>
            <a:normAutofit/>
          </a:bodyPr>
          <a:lstStyle/>
          <a:p>
            <a:pPr rtl="0" eaLnBrk="1" latinLnBrk="0" hangingPunct="1"/>
            <a:r>
              <a:rPr lang="en-US" sz="2400" b="1" kern="1200" dirty="0" smtClean="0">
                <a:solidFill>
                  <a:schemeClr val="tx1"/>
                </a:solidFill>
                <a:latin typeface="Arial"/>
                <a:ea typeface="+mn-ea"/>
                <a:cs typeface="Arial"/>
              </a:rPr>
              <a:t>Stryker Platform Track</a:t>
            </a:r>
            <a:r>
              <a:rPr lang="en-US" sz="2400" b="1" kern="1200" dirty="0" smtClean="0">
                <a:solidFill>
                  <a:schemeClr val="tx1"/>
                </a:solidFill>
                <a:effectLst>
                  <a:outerShdw blurRad="50800" dist="38100" algn="tr" rotWithShape="0">
                    <a:prstClr val="black">
                      <a:alpha val="40000"/>
                    </a:prstClr>
                  </a:outerShdw>
                </a:effectLst>
                <a:latin typeface="Arial"/>
                <a:ea typeface="+mn-ea"/>
                <a:cs typeface="Arial"/>
              </a:rPr>
              <a:t/>
            </a:r>
            <a:br>
              <a:rPr lang="en-US" sz="2400" b="1" kern="1200" dirty="0" smtClean="0">
                <a:solidFill>
                  <a:schemeClr val="tx1"/>
                </a:solidFill>
                <a:effectLst>
                  <a:outerShdw blurRad="50800" dist="38100" algn="tr" rotWithShape="0">
                    <a:prstClr val="black">
                      <a:alpha val="40000"/>
                    </a:prstClr>
                  </a:outerShdw>
                </a:effectLst>
                <a:latin typeface="Arial"/>
                <a:ea typeface="+mn-ea"/>
                <a:cs typeface="Arial"/>
              </a:rPr>
            </a:br>
            <a:endParaRPr lang="en-US" sz="2400" dirty="0"/>
          </a:p>
        </p:txBody>
      </p:sp>
      <p:graphicFrame>
        <p:nvGraphicFramePr>
          <p:cNvPr id="84" name="Table 83"/>
          <p:cNvGraphicFramePr>
            <a:graphicFrameLocks noGrp="1"/>
          </p:cNvGraphicFramePr>
          <p:nvPr/>
        </p:nvGraphicFramePr>
        <p:xfrm>
          <a:off x="914401" y="1222246"/>
          <a:ext cx="7315198" cy="466725"/>
        </p:xfrm>
        <a:graphic>
          <a:graphicData uri="http://schemas.openxmlformats.org/drawingml/2006/table">
            <a:tbl>
              <a:tblPr>
                <a:effectLst>
                  <a:innerShdw blurRad="63500" dist="50800" dir="13500000">
                    <a:prstClr val="black">
                      <a:alpha val="50000"/>
                    </a:prstClr>
                  </a:innerShdw>
                </a:effectLst>
              </a:tblPr>
              <a:tblGrid>
                <a:gridCol w="1463039"/>
                <a:gridCol w="1463039"/>
                <a:gridCol w="1463040"/>
                <a:gridCol w="1455258"/>
                <a:gridCol w="1470822"/>
              </a:tblGrid>
              <a:tr h="313488">
                <a:tc>
                  <a:txBody>
                    <a:bodyPr/>
                    <a:lstStyle/>
                    <a:p>
                      <a:pPr algn="ctr" fontAlgn="ctr"/>
                      <a:r>
                        <a:rPr lang="en-US" sz="1000" b="0" i="0" u="none" strike="noStrike" dirty="0" smtClean="0">
                          <a:solidFill>
                            <a:srgbClr val="000000"/>
                          </a:solidFill>
                          <a:latin typeface="Arial Black" pitchFamily="34" charset="0"/>
                        </a:rPr>
                        <a:t>MG</a:t>
                      </a:r>
                      <a:r>
                        <a:rPr lang="en-US" sz="1000" b="0" i="0" u="none" strike="noStrike" baseline="0" dirty="0" smtClean="0">
                          <a:solidFill>
                            <a:srgbClr val="000000"/>
                          </a:solidFill>
                          <a:latin typeface="Arial Black" pitchFamily="34" charset="0"/>
                        </a:rPr>
                        <a:t> Intro/ MG Program/ Computer Issue</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err="1" smtClean="0">
                          <a:solidFill>
                            <a:srgbClr val="000000"/>
                          </a:solidFill>
                          <a:latin typeface="Arial Black" pitchFamily="34" charset="0"/>
                        </a:rPr>
                        <a:t>Maint</a:t>
                      </a:r>
                      <a:r>
                        <a:rPr lang="en-US" sz="1000" b="0" i="0" u="none" strike="noStrike" dirty="0" smtClean="0">
                          <a:solidFill>
                            <a:srgbClr val="000000"/>
                          </a:solidFill>
                          <a:latin typeface="Arial Black" pitchFamily="34" charset="0"/>
                        </a:rPr>
                        <a:t> Orientation/</a:t>
                      </a:r>
                      <a:r>
                        <a:rPr lang="en-US" sz="1000" b="0" i="0" u="none" strike="noStrike" baseline="0" dirty="0" smtClean="0">
                          <a:solidFill>
                            <a:srgbClr val="000000"/>
                          </a:solidFill>
                          <a:latin typeface="Arial Black" pitchFamily="34" charset="0"/>
                        </a:rPr>
                        <a:t> Stryker Cap Brief</a:t>
                      </a:r>
                      <a:endParaRPr lang="en-US" sz="1000" b="0" i="0" u="none" strike="noStrike" dirty="0" smtClean="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Basic Electricity and Schematics</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Remote Weapon System</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Anti Tank Guided Missile</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89" name="Table 88"/>
          <p:cNvGraphicFramePr>
            <a:graphicFrameLocks noGrp="1"/>
          </p:cNvGraphicFramePr>
          <p:nvPr/>
        </p:nvGraphicFramePr>
        <p:xfrm>
          <a:off x="911158" y="2133452"/>
          <a:ext cx="7315198" cy="482141"/>
        </p:xfrm>
        <a:graphic>
          <a:graphicData uri="http://schemas.openxmlformats.org/drawingml/2006/table">
            <a:tbl>
              <a:tblPr>
                <a:effectLst>
                  <a:innerShdw blurRad="63500" dist="50800" dir="13500000">
                    <a:prstClr val="black">
                      <a:alpha val="50000"/>
                    </a:prstClr>
                  </a:innerShdw>
                </a:effectLst>
              </a:tblPr>
              <a:tblGrid>
                <a:gridCol w="1463039"/>
                <a:gridCol w="1463039"/>
                <a:gridCol w="1463040"/>
                <a:gridCol w="1455258"/>
                <a:gridCol w="1470822"/>
              </a:tblGrid>
              <a:tr h="482141">
                <a:tc>
                  <a:txBody>
                    <a:bodyPr/>
                    <a:lstStyle/>
                    <a:p>
                      <a:pPr algn="ctr" fontAlgn="ctr"/>
                      <a:r>
                        <a:rPr lang="en-US" sz="1000" b="0" i="0" u="none" strike="noStrike" dirty="0" err="1" smtClean="0">
                          <a:solidFill>
                            <a:srgbClr val="000000"/>
                          </a:solidFill>
                          <a:latin typeface="Arial Black" pitchFamily="34" charset="0"/>
                        </a:rPr>
                        <a:t>Maint</a:t>
                      </a:r>
                      <a:r>
                        <a:rPr lang="en-US" sz="1000" b="0" i="0" u="none" strike="noStrike" baseline="0" dirty="0" smtClean="0">
                          <a:solidFill>
                            <a:srgbClr val="000000"/>
                          </a:solidFill>
                          <a:latin typeface="Arial Black" pitchFamily="34" charset="0"/>
                        </a:rPr>
                        <a:t> Exam II</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MGS Seminar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Mobile Gun System</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err="1" smtClean="0">
                          <a:solidFill>
                            <a:srgbClr val="000000"/>
                          </a:solidFill>
                          <a:latin typeface="Arial Black" pitchFamily="34" charset="0"/>
                        </a:rPr>
                        <a:t>Maint</a:t>
                      </a:r>
                      <a:r>
                        <a:rPr lang="en-US" sz="1000" b="0" i="0" u="none" strike="noStrike" dirty="0" smtClean="0">
                          <a:solidFill>
                            <a:srgbClr val="000000"/>
                          </a:solidFill>
                          <a:latin typeface="Arial Black" pitchFamily="34" charset="0"/>
                        </a:rPr>
                        <a:t> Exam I</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RWS</a:t>
                      </a:r>
                      <a:r>
                        <a:rPr lang="en-US" sz="1000" b="0" i="0" u="none" strike="noStrike" baseline="0" dirty="0" smtClean="0">
                          <a:solidFill>
                            <a:srgbClr val="000000"/>
                          </a:solidFill>
                          <a:latin typeface="Arial Black" pitchFamily="34" charset="0"/>
                        </a:rPr>
                        <a:t> ATGM Seminar</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aphicFrame>
        <p:nvGraphicFramePr>
          <p:cNvPr id="93" name="Table 92"/>
          <p:cNvGraphicFramePr>
            <a:graphicFrameLocks noGrp="1"/>
          </p:cNvGraphicFramePr>
          <p:nvPr/>
        </p:nvGraphicFramePr>
        <p:xfrm>
          <a:off x="907916" y="3239152"/>
          <a:ext cx="7315198" cy="482141"/>
        </p:xfrm>
        <a:graphic>
          <a:graphicData uri="http://schemas.openxmlformats.org/drawingml/2006/table">
            <a:tbl>
              <a:tblPr>
                <a:effectLst>
                  <a:innerShdw blurRad="63500" dist="50800" dir="13500000">
                    <a:prstClr val="black">
                      <a:alpha val="50000"/>
                    </a:prstClr>
                  </a:innerShdw>
                </a:effectLst>
              </a:tblPr>
              <a:tblGrid>
                <a:gridCol w="1463039"/>
                <a:gridCol w="1463039"/>
                <a:gridCol w="1463040"/>
                <a:gridCol w="1455258"/>
                <a:gridCol w="1470822"/>
              </a:tblGrid>
              <a:tr h="482141">
                <a:tc>
                  <a:txBody>
                    <a:bodyPr/>
                    <a:lstStyle/>
                    <a:p>
                      <a:pPr algn="ctr" fontAlgn="ctr"/>
                      <a:r>
                        <a:rPr lang="en-US" sz="1000" b="0" i="0" u="none" strike="noStrike" dirty="0" smtClean="0">
                          <a:solidFill>
                            <a:srgbClr val="000000"/>
                          </a:solidFill>
                          <a:latin typeface="Arial Black" pitchFamily="34" charset="0"/>
                        </a:rPr>
                        <a:t>Ammo Cap / </a:t>
                      </a:r>
                      <a:r>
                        <a:rPr lang="en-US" sz="1000" b="0" i="0" u="none" strike="noStrike" dirty="0" err="1" smtClean="0">
                          <a:solidFill>
                            <a:srgbClr val="000000"/>
                          </a:solidFill>
                          <a:latin typeface="Arial Black" pitchFamily="34" charset="0"/>
                        </a:rPr>
                        <a:t>Chara</a:t>
                      </a:r>
                      <a:endParaRPr lang="en-US" sz="1000" b="0" i="0" u="none" strike="noStrike" dirty="0" smtClean="0">
                        <a:solidFill>
                          <a:srgbClr val="000000"/>
                        </a:solidFill>
                        <a:latin typeface="Arial Black" pitchFamily="34" charset="0"/>
                      </a:endParaRPr>
                    </a:p>
                    <a:p>
                      <a:pPr algn="ctr" fontAlgn="ctr"/>
                      <a:r>
                        <a:rPr lang="en-US" sz="1000" b="0" i="0" u="none" strike="noStrike" dirty="0" smtClean="0">
                          <a:solidFill>
                            <a:srgbClr val="000000"/>
                          </a:solidFill>
                          <a:latin typeface="Arial Black" pitchFamily="34" charset="0"/>
                        </a:rPr>
                        <a:t>7.62 - TOW</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Adv Conduct of Fire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SBCT TADSS</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Prep to Fire Checks</a:t>
                      </a:r>
                    </a:p>
                    <a:p>
                      <a:pPr algn="ctr" fontAlgn="ctr"/>
                      <a:r>
                        <a:rPr lang="en-US" sz="1000" b="0" i="0" u="none" strike="noStrike" dirty="0" smtClean="0">
                          <a:solidFill>
                            <a:srgbClr val="000000"/>
                          </a:solidFill>
                          <a:latin typeface="Arial Black" pitchFamily="34" charset="0"/>
                        </a:rPr>
                        <a:t>TADSS Cont</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Combined Arms</a:t>
                      </a:r>
                    </a:p>
                    <a:p>
                      <a:pPr algn="ctr" fontAlgn="ctr"/>
                      <a:r>
                        <a:rPr lang="en-US" sz="1000" b="0" i="0" u="none" strike="noStrike" dirty="0" smtClean="0">
                          <a:solidFill>
                            <a:srgbClr val="000000"/>
                          </a:solidFill>
                          <a:latin typeface="Arial Black" pitchFamily="34" charset="0"/>
                        </a:rPr>
                        <a:t>Stryker</a:t>
                      </a:r>
                      <a:r>
                        <a:rPr lang="en-US" sz="1000" b="0" i="0" u="none" strike="noStrike" baseline="0" dirty="0" smtClean="0">
                          <a:solidFill>
                            <a:srgbClr val="000000"/>
                          </a:solidFill>
                          <a:latin typeface="Arial Black" pitchFamily="34" charset="0"/>
                        </a:rPr>
                        <a:t> Live Fire Range</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95" name="Block Arc 94"/>
          <p:cNvSpPr/>
          <p:nvPr/>
        </p:nvSpPr>
        <p:spPr>
          <a:xfrm rot="5400000">
            <a:off x="7508338" y="3275630"/>
            <a:ext cx="1391053" cy="1309578"/>
          </a:xfrm>
          <a:prstGeom prst="blockArc">
            <a:avLst>
              <a:gd name="adj1" fmla="val 10800618"/>
              <a:gd name="adj2" fmla="val 39771"/>
              <a:gd name="adj3" fmla="val 36679"/>
            </a:avLst>
          </a:prstGeom>
          <a:solidFill>
            <a:srgbClr val="FFFF00"/>
          </a:solidFill>
          <a:ln w="12700">
            <a:solidFill>
              <a:schemeClr val="tx1"/>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aphicFrame>
        <p:nvGraphicFramePr>
          <p:cNvPr id="94" name="Table 93"/>
          <p:cNvGraphicFramePr>
            <a:graphicFrameLocks noGrp="1"/>
          </p:cNvGraphicFramePr>
          <p:nvPr/>
        </p:nvGraphicFramePr>
        <p:xfrm>
          <a:off x="2373599" y="4150289"/>
          <a:ext cx="5852159" cy="482141"/>
        </p:xfrm>
        <a:graphic>
          <a:graphicData uri="http://schemas.openxmlformats.org/drawingml/2006/table">
            <a:tbl>
              <a:tblPr>
                <a:effectLst>
                  <a:innerShdw blurRad="63500" dist="50800" dir="13500000">
                    <a:prstClr val="black">
                      <a:alpha val="50000"/>
                    </a:prstClr>
                  </a:innerShdw>
                </a:effectLst>
              </a:tblPr>
              <a:tblGrid>
                <a:gridCol w="1463039"/>
                <a:gridCol w="1463040"/>
                <a:gridCol w="1455258"/>
                <a:gridCol w="1470822"/>
              </a:tblGrid>
              <a:tr h="482141">
                <a:tc>
                  <a:txBody>
                    <a:bodyPr/>
                    <a:lstStyle/>
                    <a:p>
                      <a:pPr algn="ctr" fontAlgn="ctr"/>
                      <a:r>
                        <a:rPr lang="en-US" sz="1000" b="0" i="0" u="none" strike="noStrike" dirty="0" smtClean="0">
                          <a:solidFill>
                            <a:srgbClr val="000000"/>
                          </a:solidFill>
                          <a:latin typeface="Arial Black" pitchFamily="34" charset="0"/>
                        </a:rPr>
                        <a:t>Exam IV </a:t>
                      </a:r>
                    </a:p>
                    <a:p>
                      <a:pPr algn="ctr" fontAlgn="ctr"/>
                      <a:r>
                        <a:rPr lang="en-US" sz="1000" b="0" i="0" u="none" strike="noStrike" dirty="0" smtClean="0">
                          <a:solidFill>
                            <a:srgbClr val="000000"/>
                          </a:solidFill>
                          <a:latin typeface="Arial Black" pitchFamily="34" charset="0"/>
                        </a:rPr>
                        <a:t>Graduation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Gunnery Training Management</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Weapon System Tech Exam</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000" b="0" i="0" u="none" strike="noStrike" dirty="0" smtClean="0">
                          <a:solidFill>
                            <a:srgbClr val="000000"/>
                          </a:solidFill>
                          <a:latin typeface="Arial Black" pitchFamily="34" charset="0"/>
                        </a:rPr>
                        <a:t>Weapon System Tech Seminar</a:t>
                      </a:r>
                      <a:endParaRPr lang="en-US" sz="1000" b="0" i="0" u="none" strike="noStrike" dirty="0">
                        <a:solidFill>
                          <a:srgbClr val="000000"/>
                        </a:solidFill>
                        <a:latin typeface="Arial Black"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96" name="Block Arc 95"/>
          <p:cNvSpPr/>
          <p:nvPr/>
        </p:nvSpPr>
        <p:spPr>
          <a:xfrm rot="16200000">
            <a:off x="118356" y="2279960"/>
            <a:ext cx="1579120" cy="1290533"/>
          </a:xfrm>
          <a:prstGeom prst="blockArc">
            <a:avLst>
              <a:gd name="adj1" fmla="val 10800618"/>
              <a:gd name="adj2" fmla="val 39771"/>
              <a:gd name="adj3" fmla="val 36679"/>
            </a:avLst>
          </a:prstGeom>
          <a:solidFill>
            <a:srgbClr val="FFFF00"/>
          </a:solidFill>
          <a:ln w="12700">
            <a:solidFill>
              <a:schemeClr val="tx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97" name="Slide Number Placeholder 5"/>
          <p:cNvSpPr>
            <a:spLocks noGrp="1"/>
          </p:cNvSpPr>
          <p:nvPr>
            <p:ph type="sldNum" sz="quarter" idx="12"/>
          </p:nvPr>
        </p:nvSpPr>
        <p:spPr>
          <a:xfrm>
            <a:off x="7010400" y="6569075"/>
            <a:ext cx="2133600" cy="365125"/>
          </a:xfrm>
        </p:spPr>
        <p:txBody>
          <a:bodyPr/>
          <a:lstStyle/>
          <a:p>
            <a:fld id="{6FC74A41-060A-476D-8F3A-157AD231C3F1}"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90830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MGS Commander Course</a:t>
            </a:r>
            <a:br>
              <a:rPr lang="en-US" sz="2400" b="1" dirty="0" smtClean="0">
                <a:effectLst>
                  <a:outerShdw blurRad="38100" dist="38100" dir="2700000" algn="tl">
                    <a:srgbClr val="000000">
                      <a:alpha val="43137"/>
                    </a:srgbClr>
                  </a:outerShdw>
                </a:effectLst>
                <a:latin typeface="Arial" pitchFamily="34" charset="0"/>
                <a:cs typeface="Arial" pitchFamily="34" charset="0"/>
              </a:rPr>
            </a:br>
            <a:r>
              <a:rPr lang="en-US" sz="2400" b="1" dirty="0" smtClean="0">
                <a:effectLst>
                  <a:outerShdw blurRad="38100" dist="38100" dir="2700000" algn="tl">
                    <a:srgbClr val="000000">
                      <a:alpha val="43137"/>
                    </a:srgbClr>
                  </a:outerShdw>
                </a:effectLst>
                <a:latin typeface="Arial" pitchFamily="34" charset="0"/>
                <a:cs typeface="Arial" pitchFamily="34" charset="0"/>
              </a:rPr>
              <a:t> Purpose, Scope, and Outcomes</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TextBox 11"/>
          <p:cNvSpPr txBox="1"/>
          <p:nvPr/>
        </p:nvSpPr>
        <p:spPr>
          <a:xfrm>
            <a:off x="4572000" y="914400"/>
            <a:ext cx="4419600" cy="584775"/>
          </a:xfrm>
          <a:prstGeom prst="rect">
            <a:avLst/>
          </a:prstGeom>
          <a:noFill/>
        </p:spPr>
        <p:txBody>
          <a:bodyPr wrap="square" rtlCol="0">
            <a:spAutoFit/>
          </a:bodyPr>
          <a:lstStyle/>
          <a:p>
            <a:pPr algn="ctr"/>
            <a:r>
              <a:rPr lang="en-US" sz="1600" b="1" u="sng" dirty="0" smtClean="0">
                <a:solidFill>
                  <a:srgbClr val="000000"/>
                </a:solidFill>
                <a:cs typeface="Arial" pitchFamily="34" charset="0"/>
              </a:rPr>
              <a:t>Course Scope</a:t>
            </a:r>
            <a:endParaRPr lang="en-US" sz="1600" b="1" u="sng" dirty="0">
              <a:solidFill>
                <a:srgbClr val="000000"/>
              </a:solidFill>
              <a:cs typeface="Arial" pitchFamily="34" charset="0"/>
            </a:endParaRPr>
          </a:p>
          <a:p>
            <a:pPr algn="ctr"/>
            <a:endParaRPr lang="en-US" sz="1600" b="1" u="sng" dirty="0">
              <a:solidFill>
                <a:srgbClr val="000000"/>
              </a:solidFill>
              <a:cs typeface="Arial" pitchFamily="34" charset="0"/>
            </a:endParaRPr>
          </a:p>
        </p:txBody>
      </p:sp>
      <p:sp>
        <p:nvSpPr>
          <p:cNvPr id="13" name="TextBox 12"/>
          <p:cNvSpPr txBox="1"/>
          <p:nvPr/>
        </p:nvSpPr>
        <p:spPr>
          <a:xfrm>
            <a:off x="4724400" y="3093660"/>
            <a:ext cx="4419600" cy="584775"/>
          </a:xfrm>
          <a:prstGeom prst="rect">
            <a:avLst/>
          </a:prstGeom>
          <a:noFill/>
        </p:spPr>
        <p:txBody>
          <a:bodyPr wrap="square" rtlCol="0">
            <a:spAutoFit/>
          </a:bodyPr>
          <a:lstStyle/>
          <a:p>
            <a:pPr algn="ctr"/>
            <a:r>
              <a:rPr lang="en-US" sz="1600" b="1" u="sng" dirty="0">
                <a:solidFill>
                  <a:srgbClr val="000000"/>
                </a:solidFill>
                <a:cs typeface="Arial" pitchFamily="34" charset="0"/>
              </a:rPr>
              <a:t>Target Audience</a:t>
            </a:r>
          </a:p>
          <a:p>
            <a:endParaRPr lang="en-US" sz="1600" dirty="0">
              <a:solidFill>
                <a:srgbClr val="000000"/>
              </a:solidFill>
              <a:cs typeface="Arial" pitchFamily="34" charset="0"/>
            </a:endParaRPr>
          </a:p>
        </p:txBody>
      </p:sp>
      <p:sp>
        <p:nvSpPr>
          <p:cNvPr id="14" name="TextBox 13"/>
          <p:cNvSpPr txBox="1"/>
          <p:nvPr/>
        </p:nvSpPr>
        <p:spPr>
          <a:xfrm>
            <a:off x="4953000" y="1295400"/>
            <a:ext cx="4114800" cy="1569660"/>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200" dirty="0" smtClean="0">
                <a:solidFill>
                  <a:prstClr val="black"/>
                </a:solidFill>
              </a:rPr>
              <a:t>This is a systems-intensive course that trains the student to function as a Mobile Gun System Commander. Instruction will consist of training crew stations and duties, </a:t>
            </a:r>
            <a:r>
              <a:rPr lang="en-US" sz="1200" dirty="0" err="1" smtClean="0">
                <a:solidFill>
                  <a:prstClr val="black"/>
                </a:solidFill>
              </a:rPr>
              <a:t>boresighting</a:t>
            </a:r>
            <a:r>
              <a:rPr lang="en-US" sz="1200" dirty="0" smtClean="0">
                <a:solidFill>
                  <a:prstClr val="black"/>
                </a:solidFill>
              </a:rPr>
              <a:t> and synchronization, ammunition, crew maintenance, turret / hull troubleshooting and safety. Students will be trained using conventional training methods, stand-alone training devices, simulators, and simulations culminating with a live fire exercise.</a:t>
            </a:r>
            <a:endParaRPr lang="en-US" sz="1200" i="1" dirty="0">
              <a:solidFill>
                <a:srgbClr val="000000"/>
              </a:solidFill>
              <a:cs typeface="Arial" pitchFamily="34" charset="0"/>
            </a:endParaRPr>
          </a:p>
        </p:txBody>
      </p:sp>
      <p:sp>
        <p:nvSpPr>
          <p:cNvPr id="15" name="TextBox 14"/>
          <p:cNvSpPr txBox="1"/>
          <p:nvPr/>
        </p:nvSpPr>
        <p:spPr>
          <a:xfrm>
            <a:off x="4953000" y="3474660"/>
            <a:ext cx="4114800" cy="1015663"/>
          </a:xfrm>
          <a:prstGeom prst="rect">
            <a:avLst/>
          </a:prstGeom>
          <a:solidFill>
            <a:schemeClr val="bg1">
              <a:lumMod val="75000"/>
            </a:schemeClr>
          </a:solidFill>
          <a:ln w="12700">
            <a:noFill/>
          </a:ln>
          <a:scene3d>
            <a:camera prst="orthographicFront"/>
            <a:lightRig rig="threePt" dir="t"/>
          </a:scene3d>
          <a:sp3d>
            <a:bevelT/>
          </a:sp3d>
        </p:spPr>
        <p:txBody>
          <a:bodyPr wrap="square" rtlCol="0">
            <a:spAutoFit/>
          </a:bodyPr>
          <a:lstStyle/>
          <a:p>
            <a:r>
              <a:rPr lang="en-US" sz="1200" b="1" dirty="0">
                <a:solidFill>
                  <a:srgbClr val="000000"/>
                </a:solidFill>
                <a:cs typeface="Arial" pitchFamily="34" charset="0"/>
              </a:rPr>
              <a:t>Primary             	</a:t>
            </a:r>
          </a:p>
          <a:p>
            <a:r>
              <a:rPr lang="en-US" sz="1200" dirty="0" smtClean="0">
                <a:solidFill>
                  <a:prstClr val="black"/>
                </a:solidFill>
              </a:rPr>
              <a:t>Active Army or Reserve Component Commissioned Officers (BC 19A) and Noncommissioned Officers (SPC(P) to SFC) (MOS 19K), who are assigned to, or may be assigned to an MGS-equipped unit.  </a:t>
            </a:r>
            <a:endParaRPr lang="en-US" sz="1200" dirty="0">
              <a:solidFill>
                <a:prstClr val="black"/>
              </a:solidFill>
            </a:endParaRPr>
          </a:p>
        </p:txBody>
      </p:sp>
      <p:sp>
        <p:nvSpPr>
          <p:cNvPr id="16" name="TextBox 15"/>
          <p:cNvSpPr txBox="1"/>
          <p:nvPr/>
        </p:nvSpPr>
        <p:spPr>
          <a:xfrm>
            <a:off x="228600" y="4174964"/>
            <a:ext cx="4191000" cy="338554"/>
          </a:xfrm>
          <a:prstGeom prst="rect">
            <a:avLst/>
          </a:prstGeom>
          <a:noFill/>
        </p:spPr>
        <p:txBody>
          <a:bodyPr wrap="square" rtlCol="0">
            <a:spAutoFit/>
          </a:bodyPr>
          <a:lstStyle/>
          <a:p>
            <a:pPr algn="ctr"/>
            <a:r>
              <a:rPr lang="en-US" sz="1600" b="1" u="sng" dirty="0" smtClean="0">
                <a:solidFill>
                  <a:prstClr val="black"/>
                </a:solidFill>
              </a:rPr>
              <a:t>Course Purpose</a:t>
            </a:r>
            <a:endParaRPr lang="en-US" sz="1600" b="1" u="sng" dirty="0">
              <a:solidFill>
                <a:prstClr val="black"/>
              </a:solidFill>
            </a:endParaRPr>
          </a:p>
        </p:txBody>
      </p:sp>
      <p:sp>
        <p:nvSpPr>
          <p:cNvPr id="17" name="Rectangle 16"/>
          <p:cNvSpPr/>
          <p:nvPr/>
        </p:nvSpPr>
        <p:spPr>
          <a:xfrm>
            <a:off x="5181600" y="5169931"/>
            <a:ext cx="3810000" cy="1200329"/>
          </a:xfrm>
          <a:prstGeom prst="rect">
            <a:avLst/>
          </a:prstGeom>
          <a:solidFill>
            <a:srgbClr val="FFFF00"/>
          </a:solidFill>
          <a:scene3d>
            <a:camera prst="orthographicFront"/>
            <a:lightRig rig="threePt" dir="t"/>
          </a:scene3d>
          <a:sp3d>
            <a:bevelT/>
          </a:sp3d>
        </p:spPr>
        <p:txBody>
          <a:bodyPr wrap="square">
            <a:spAutoFit/>
          </a:bodyPr>
          <a:lstStyle/>
          <a:p>
            <a:r>
              <a:rPr lang="en-US" sz="1200" b="1" dirty="0" smtClean="0">
                <a:solidFill>
                  <a:prstClr val="black"/>
                </a:solidFill>
              </a:rPr>
              <a:t>Class Size:</a:t>
            </a:r>
            <a:r>
              <a:rPr lang="en-US" sz="1200" dirty="0" smtClean="0">
                <a:solidFill>
                  <a:prstClr val="black"/>
                </a:solidFill>
              </a:rPr>
              <a:t> </a:t>
            </a:r>
          </a:p>
          <a:p>
            <a:r>
              <a:rPr lang="en-US" sz="1200" dirty="0" smtClean="0">
                <a:solidFill>
                  <a:prstClr val="black"/>
                </a:solidFill>
              </a:rPr>
              <a:t>Minimum-4   Optimum-8   Maximum-8</a:t>
            </a:r>
          </a:p>
          <a:p>
            <a:endParaRPr lang="en-US" sz="1200" b="1" dirty="0" smtClean="0">
              <a:solidFill>
                <a:prstClr val="black"/>
              </a:solidFill>
            </a:endParaRPr>
          </a:p>
          <a:p>
            <a:r>
              <a:rPr lang="en-US" sz="1200" b="1" dirty="0" smtClean="0">
                <a:solidFill>
                  <a:prstClr val="black"/>
                </a:solidFill>
              </a:rPr>
              <a:t>Instructors Earned:</a:t>
            </a:r>
            <a:r>
              <a:rPr lang="en-US" sz="1200" dirty="0" smtClean="0">
                <a:solidFill>
                  <a:prstClr val="black"/>
                </a:solidFill>
              </a:rPr>
              <a:t> 1</a:t>
            </a:r>
          </a:p>
          <a:p>
            <a:endParaRPr lang="en-US" sz="1200" b="1" dirty="0">
              <a:solidFill>
                <a:prstClr val="black"/>
              </a:solidFill>
            </a:endParaRPr>
          </a:p>
          <a:p>
            <a:r>
              <a:rPr lang="en-US" sz="1200" b="1" dirty="0" smtClean="0">
                <a:solidFill>
                  <a:prstClr val="black"/>
                </a:solidFill>
              </a:rPr>
              <a:t>Last POI Approved Date: 15 July 2009</a:t>
            </a:r>
            <a:endParaRPr lang="en-US" sz="1200" dirty="0" smtClean="0">
              <a:solidFill>
                <a:prstClr val="black"/>
              </a:solidFill>
            </a:endParaRPr>
          </a:p>
        </p:txBody>
      </p:sp>
      <p:sp>
        <p:nvSpPr>
          <p:cNvPr id="18" name="TextBox 17"/>
          <p:cNvSpPr txBox="1"/>
          <p:nvPr/>
        </p:nvSpPr>
        <p:spPr>
          <a:xfrm>
            <a:off x="5270500" y="4788931"/>
            <a:ext cx="3492500" cy="338554"/>
          </a:xfrm>
          <a:prstGeom prst="rect">
            <a:avLst/>
          </a:prstGeom>
          <a:noFill/>
        </p:spPr>
        <p:txBody>
          <a:bodyPr wrap="square" rtlCol="0">
            <a:spAutoFit/>
          </a:bodyPr>
          <a:lstStyle/>
          <a:p>
            <a:pPr algn="ctr"/>
            <a:r>
              <a:rPr lang="en-US" sz="1600" b="1" u="sng" dirty="0" smtClean="0">
                <a:solidFill>
                  <a:prstClr val="black"/>
                </a:solidFill>
              </a:rPr>
              <a:t>General Course Information</a:t>
            </a:r>
          </a:p>
        </p:txBody>
      </p:sp>
      <p:sp>
        <p:nvSpPr>
          <p:cNvPr id="23" name="TextBox 22"/>
          <p:cNvSpPr txBox="1"/>
          <p:nvPr/>
        </p:nvSpPr>
        <p:spPr>
          <a:xfrm>
            <a:off x="76200" y="4553493"/>
            <a:ext cx="4724400" cy="1831271"/>
          </a:xfrm>
          <a:prstGeom prst="rect">
            <a:avLst/>
          </a:prstGeom>
          <a:solidFill>
            <a:schemeClr val="bg1">
              <a:lumMod val="75000"/>
            </a:schemeClr>
          </a:solidFill>
          <a:scene3d>
            <a:camera prst="orthographicFront"/>
            <a:lightRig rig="threePt" dir="t"/>
          </a:scene3d>
          <a:sp3d>
            <a:bevelT/>
          </a:sp3d>
        </p:spPr>
        <p:txBody>
          <a:bodyPr wrap="square" rtlCol="0">
            <a:spAutoFit/>
          </a:bodyPr>
          <a:lstStyle/>
          <a:p>
            <a:r>
              <a:rPr lang="en-US" sz="1200" dirty="0" smtClean="0">
                <a:solidFill>
                  <a:prstClr val="black"/>
                </a:solidFill>
              </a:rPr>
              <a:t>To train Noncommissioned Officers and Commissioned Officers to be technically and tactically proficient on the Mobile Gun System </a:t>
            </a:r>
          </a:p>
          <a:p>
            <a:endParaRPr lang="en-US" sz="1200" b="1" u="sng" dirty="0" smtClean="0">
              <a:solidFill>
                <a:prstClr val="black"/>
              </a:solidFill>
            </a:endParaRPr>
          </a:p>
          <a:p>
            <a:r>
              <a:rPr lang="en-US" sz="1100" b="1" u="sng" dirty="0" smtClean="0">
                <a:solidFill>
                  <a:prstClr val="black"/>
                </a:solidFill>
              </a:rPr>
              <a:t>Outcomes:  </a:t>
            </a:r>
            <a:endParaRPr lang="en-US" sz="1100" u="sng" dirty="0" smtClean="0">
              <a:solidFill>
                <a:prstClr val="black"/>
              </a:solidFill>
            </a:endParaRPr>
          </a:p>
          <a:p>
            <a:pPr>
              <a:buFont typeface="Wingdings" pitchFamily="2" charset="2"/>
              <a:buChar char="Ø"/>
            </a:pPr>
            <a:r>
              <a:rPr lang="en-US" sz="1100" dirty="0" smtClean="0">
                <a:solidFill>
                  <a:prstClr val="black"/>
                </a:solidFill>
              </a:rPr>
              <a:t>Able to perform all critical tasks of operating the Ammunition Handling System, commander’s station, gunner’s station, and live fire gunnery skills training.</a:t>
            </a:r>
          </a:p>
          <a:p>
            <a:pPr>
              <a:buFont typeface="Wingdings" pitchFamily="2" charset="2"/>
              <a:buChar char="Ø"/>
            </a:pPr>
            <a:r>
              <a:rPr lang="en-US" sz="1100" dirty="0" smtClean="0">
                <a:solidFill>
                  <a:prstClr val="black"/>
                </a:solidFill>
              </a:rPr>
              <a:t>Able to operate, maintain, troubleshoot, and service the Mobile Gun System.</a:t>
            </a:r>
          </a:p>
          <a:p>
            <a:pPr>
              <a:buFont typeface="Wingdings" pitchFamily="2" charset="2"/>
              <a:buChar char="Ø"/>
            </a:pPr>
            <a:r>
              <a:rPr lang="en-US" sz="1100" dirty="0" smtClean="0">
                <a:solidFill>
                  <a:prstClr val="black"/>
                </a:solidFill>
              </a:rPr>
              <a:t>Knowledge of MGS vehicle Safety. </a:t>
            </a:r>
          </a:p>
        </p:txBody>
      </p:sp>
      <p:pic>
        <p:nvPicPr>
          <p:cNvPr id="28" name="Picture 27"/>
          <p:cNvPicPr>
            <a:picLocks noChangeAspect="1"/>
          </p:cNvPicPr>
          <p:nvPr/>
        </p:nvPicPr>
        <p:blipFill rotWithShape="1">
          <a:blip r:embed="rId2">
            <a:extLst>
              <a:ext uri="{28A0092B-C50C-407E-A947-70E740481C1C}">
                <a14:useLocalDpi xmlns:a14="http://schemas.microsoft.com/office/drawing/2010/main" val="0"/>
              </a:ext>
            </a:extLst>
          </a:blip>
          <a:srcRect l="5473" t="20117" r="45272" b="40936"/>
          <a:stretch/>
        </p:blipFill>
        <p:spPr>
          <a:xfrm>
            <a:off x="132347" y="1273047"/>
            <a:ext cx="4668253" cy="2808543"/>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3239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893625" y="2692750"/>
            <a:ext cx="687705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5" name="Line 5"/>
          <p:cNvSpPr>
            <a:spLocks noChangeShapeType="1"/>
          </p:cNvSpPr>
          <p:nvPr/>
        </p:nvSpPr>
        <p:spPr bwMode="auto">
          <a:xfrm>
            <a:off x="1026975" y="3530950"/>
            <a:ext cx="680085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6" name="Line 6"/>
          <p:cNvSpPr>
            <a:spLocks noChangeShapeType="1"/>
          </p:cNvSpPr>
          <p:nvPr/>
        </p:nvSpPr>
        <p:spPr bwMode="auto">
          <a:xfrm>
            <a:off x="893625" y="4064350"/>
            <a:ext cx="685800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7" name="Line 7"/>
          <p:cNvSpPr>
            <a:spLocks noChangeShapeType="1"/>
          </p:cNvSpPr>
          <p:nvPr/>
        </p:nvSpPr>
        <p:spPr bwMode="auto">
          <a:xfrm>
            <a:off x="2189025" y="4445350"/>
            <a:ext cx="556260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8" name="Line 8"/>
          <p:cNvSpPr>
            <a:spLocks noChangeShapeType="1"/>
          </p:cNvSpPr>
          <p:nvPr/>
        </p:nvSpPr>
        <p:spPr bwMode="auto">
          <a:xfrm>
            <a:off x="1427025" y="1778350"/>
            <a:ext cx="634365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9" name="Line 9"/>
          <p:cNvSpPr>
            <a:spLocks noChangeShapeType="1"/>
          </p:cNvSpPr>
          <p:nvPr/>
        </p:nvSpPr>
        <p:spPr bwMode="auto">
          <a:xfrm>
            <a:off x="1427025" y="2311750"/>
            <a:ext cx="632460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0" name="Line 10"/>
          <p:cNvSpPr>
            <a:spLocks noChangeShapeType="1"/>
          </p:cNvSpPr>
          <p:nvPr/>
        </p:nvSpPr>
        <p:spPr bwMode="auto">
          <a:xfrm>
            <a:off x="2189025" y="4978750"/>
            <a:ext cx="558165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1" name="Rectangle 11"/>
          <p:cNvSpPr>
            <a:spLocks noChangeArrowheads="1"/>
          </p:cNvSpPr>
          <p:nvPr/>
        </p:nvSpPr>
        <p:spPr bwMode="auto">
          <a:xfrm>
            <a:off x="2362200" y="1828800"/>
            <a:ext cx="1808025" cy="397545"/>
          </a:xfrm>
          <a:prstGeom prst="rect">
            <a:avLst/>
          </a:prstGeom>
          <a:noFill/>
          <a:ln w="12700">
            <a:noFill/>
            <a:miter lim="800000"/>
            <a:headEnd/>
            <a:tailEnd/>
          </a:ln>
        </p:spPr>
        <p:txBody>
          <a:bodyPr wrap="square" lIns="90488" tIns="44450" rIns="90488" bIns="44450">
            <a:spAutoFit/>
          </a:bodyPr>
          <a:lstStyle/>
          <a:p>
            <a:pPr algn="ctr" eaLnBrk="0" hangingPunct="0"/>
            <a:r>
              <a:rPr lang="en-US" sz="1000" b="1" dirty="0" smtClean="0">
                <a:solidFill>
                  <a:prstClr val="black"/>
                </a:solidFill>
                <a:cs typeface="Times New Roman" pitchFamily="18" charset="0"/>
              </a:rPr>
              <a:t>IN-Processing /MGS-VCC  Intro/ MGS Safety     </a:t>
            </a:r>
            <a:endParaRPr lang="en-US" sz="1000" b="1" dirty="0">
              <a:solidFill>
                <a:prstClr val="black"/>
              </a:solidFill>
              <a:cs typeface="Times New Roman" pitchFamily="18" charset="0"/>
            </a:endParaRPr>
          </a:p>
        </p:txBody>
      </p:sp>
      <p:sp>
        <p:nvSpPr>
          <p:cNvPr id="12" name="Line 12"/>
          <p:cNvSpPr>
            <a:spLocks noChangeShapeType="1"/>
          </p:cNvSpPr>
          <p:nvPr/>
        </p:nvSpPr>
        <p:spPr bwMode="auto">
          <a:xfrm>
            <a:off x="893625" y="3226150"/>
            <a:ext cx="687705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3" name="Line 13"/>
          <p:cNvSpPr>
            <a:spLocks noChangeShapeType="1"/>
          </p:cNvSpPr>
          <p:nvPr/>
        </p:nvSpPr>
        <p:spPr bwMode="auto">
          <a:xfrm>
            <a:off x="2341425" y="1778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4" name="Line 14"/>
          <p:cNvSpPr>
            <a:spLocks noChangeShapeType="1"/>
          </p:cNvSpPr>
          <p:nvPr/>
        </p:nvSpPr>
        <p:spPr bwMode="auto">
          <a:xfrm>
            <a:off x="6608625" y="26927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5" name="Rectangle 16"/>
          <p:cNvSpPr>
            <a:spLocks noChangeArrowheads="1"/>
          </p:cNvSpPr>
          <p:nvPr/>
        </p:nvSpPr>
        <p:spPr bwMode="auto">
          <a:xfrm>
            <a:off x="1579425" y="1549750"/>
            <a:ext cx="650875" cy="258763"/>
          </a:xfrm>
          <a:prstGeom prst="rect">
            <a:avLst/>
          </a:prstGeom>
          <a:noFill/>
          <a:ln w="12700">
            <a:noFill/>
            <a:miter lim="800000"/>
            <a:headEnd/>
            <a:tailEnd/>
          </a:ln>
        </p:spPr>
        <p:txBody>
          <a:bodyPr wrap="none" lIns="90488" tIns="44450" rIns="90488" bIns="44450">
            <a:spAutoFit/>
          </a:bodyPr>
          <a:lstStyle/>
          <a:p>
            <a:pPr eaLnBrk="0" hangingPunct="0"/>
            <a:r>
              <a:rPr lang="en-US" sz="1000" b="1" dirty="0">
                <a:solidFill>
                  <a:srgbClr val="FAFD00"/>
                </a:solidFill>
              </a:rPr>
              <a:t> </a:t>
            </a:r>
            <a:r>
              <a:rPr lang="en-US" sz="1100" b="1" i="1" dirty="0">
                <a:solidFill>
                  <a:prstClr val="black"/>
                </a:solidFill>
              </a:rPr>
              <a:t>DAY X</a:t>
            </a:r>
          </a:p>
        </p:txBody>
      </p:sp>
      <p:sp>
        <p:nvSpPr>
          <p:cNvPr id="16" name="Rectangle 17"/>
          <p:cNvSpPr>
            <a:spLocks noChangeArrowheads="1"/>
          </p:cNvSpPr>
          <p:nvPr/>
        </p:nvSpPr>
        <p:spPr bwMode="auto">
          <a:xfrm>
            <a:off x="5618025" y="2464150"/>
            <a:ext cx="723900" cy="258763"/>
          </a:xfrm>
          <a:prstGeom prst="rect">
            <a:avLst/>
          </a:prstGeom>
          <a:noFill/>
          <a:ln w="12700">
            <a:noFill/>
            <a:miter lim="800000"/>
            <a:headEnd/>
            <a:tailEnd/>
          </a:ln>
        </p:spPr>
        <p:txBody>
          <a:bodyPr wrap="none" lIns="90488" tIns="44450" rIns="90488" bIns="44450">
            <a:spAutoFit/>
          </a:bodyPr>
          <a:lstStyle/>
          <a:p>
            <a:pPr eaLnBrk="0" hangingPunct="0"/>
            <a:r>
              <a:rPr lang="en-US" sz="1100" b="1" i="1" dirty="0">
                <a:solidFill>
                  <a:prstClr val="black"/>
                </a:solidFill>
              </a:rPr>
              <a:t>DAY 5-6</a:t>
            </a:r>
          </a:p>
        </p:txBody>
      </p:sp>
      <p:grpSp>
        <p:nvGrpSpPr>
          <p:cNvPr id="2" name="Group 18"/>
          <p:cNvGrpSpPr>
            <a:grpSpLocks/>
          </p:cNvGrpSpPr>
          <p:nvPr/>
        </p:nvGrpSpPr>
        <p:grpSpPr bwMode="auto">
          <a:xfrm rot="10800000">
            <a:off x="1198425" y="4216750"/>
            <a:ext cx="990600" cy="990600"/>
            <a:chOff x="4440" y="3408"/>
            <a:chExt cx="540" cy="624"/>
          </a:xfrm>
        </p:grpSpPr>
        <p:sp>
          <p:nvSpPr>
            <p:cNvPr id="18" name="Line 19"/>
            <p:cNvSpPr>
              <a:spLocks noChangeShapeType="1"/>
            </p:cNvSpPr>
            <p:nvPr/>
          </p:nvSpPr>
          <p:spPr bwMode="auto">
            <a:xfrm>
              <a:off x="4440" y="3408"/>
              <a:ext cx="0" cy="132"/>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19" name="Line 20"/>
            <p:cNvSpPr>
              <a:spLocks noChangeShapeType="1"/>
            </p:cNvSpPr>
            <p:nvPr/>
          </p:nvSpPr>
          <p:spPr bwMode="auto">
            <a:xfrm>
              <a:off x="4440" y="3888"/>
              <a:ext cx="0" cy="144"/>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20" name="Line 21"/>
            <p:cNvSpPr>
              <a:spLocks noChangeShapeType="1"/>
            </p:cNvSpPr>
            <p:nvPr/>
          </p:nvSpPr>
          <p:spPr bwMode="auto">
            <a:xfrm flipV="1">
              <a:off x="4443" y="3708"/>
              <a:ext cx="537" cy="317"/>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21" name="Line 22"/>
            <p:cNvSpPr>
              <a:spLocks noChangeShapeType="1"/>
            </p:cNvSpPr>
            <p:nvPr/>
          </p:nvSpPr>
          <p:spPr bwMode="auto">
            <a:xfrm>
              <a:off x="4452" y="3408"/>
              <a:ext cx="528" cy="300"/>
            </a:xfrm>
            <a:prstGeom prst="line">
              <a:avLst/>
            </a:prstGeom>
            <a:noFill/>
            <a:ln w="12700">
              <a:solidFill>
                <a:schemeClr val="tx1"/>
              </a:solidFill>
              <a:round/>
              <a:headEnd/>
              <a:tailEnd/>
            </a:ln>
          </p:spPr>
          <p:txBody>
            <a:bodyPr/>
            <a:lstStyle/>
            <a:p>
              <a:endParaRPr lang="en-US" dirty="0">
                <a:solidFill>
                  <a:prstClr val="black"/>
                </a:solidFill>
              </a:endParaRPr>
            </a:p>
          </p:txBody>
        </p:sp>
      </p:grpSp>
      <p:sp>
        <p:nvSpPr>
          <p:cNvPr id="22" name="Arc 23"/>
          <p:cNvSpPr>
            <a:spLocks/>
          </p:cNvSpPr>
          <p:nvPr/>
        </p:nvSpPr>
        <p:spPr bwMode="auto">
          <a:xfrm>
            <a:off x="7751625" y="1778350"/>
            <a:ext cx="819150" cy="742950"/>
          </a:xfrm>
          <a:custGeom>
            <a:avLst/>
            <a:gdLst>
              <a:gd name="T0" fmla="*/ 0 w 21600"/>
              <a:gd name="T1" fmla="*/ 0 h 21600"/>
              <a:gd name="T2" fmla="*/ 31065124 w 21600"/>
              <a:gd name="T3" fmla="*/ 25554384 h 21600"/>
              <a:gd name="T4" fmla="*/ 0 w 21600"/>
              <a:gd name="T5" fmla="*/ 255543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3" name="Arc 24"/>
          <p:cNvSpPr>
            <a:spLocks/>
          </p:cNvSpPr>
          <p:nvPr/>
        </p:nvSpPr>
        <p:spPr bwMode="auto">
          <a:xfrm>
            <a:off x="7770675" y="2521300"/>
            <a:ext cx="800100" cy="704850"/>
          </a:xfrm>
          <a:custGeom>
            <a:avLst/>
            <a:gdLst>
              <a:gd name="T0" fmla="*/ 29637036 w 21600"/>
              <a:gd name="T1" fmla="*/ 0 h 21600"/>
              <a:gd name="T2" fmla="*/ 0 w 21600"/>
              <a:gd name="T3" fmla="*/ 2300062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4" name="Arc 25"/>
          <p:cNvSpPr>
            <a:spLocks/>
          </p:cNvSpPr>
          <p:nvPr/>
        </p:nvSpPr>
        <p:spPr bwMode="auto">
          <a:xfrm>
            <a:off x="7751625" y="2311750"/>
            <a:ext cx="190500" cy="190500"/>
          </a:xfrm>
          <a:custGeom>
            <a:avLst/>
            <a:gdLst>
              <a:gd name="T0" fmla="*/ 0 w 21600"/>
              <a:gd name="T1" fmla="*/ 0 h 21600"/>
              <a:gd name="T2" fmla="*/ 1680104 w 21600"/>
              <a:gd name="T3" fmla="*/ 1680104 h 21600"/>
              <a:gd name="T4" fmla="*/ 0 w 21600"/>
              <a:gd name="T5" fmla="*/ 168010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5" name="Arc 26"/>
          <p:cNvSpPr>
            <a:spLocks/>
          </p:cNvSpPr>
          <p:nvPr/>
        </p:nvSpPr>
        <p:spPr bwMode="auto">
          <a:xfrm>
            <a:off x="7751625" y="2483200"/>
            <a:ext cx="190500" cy="209550"/>
          </a:xfrm>
          <a:custGeom>
            <a:avLst/>
            <a:gdLst>
              <a:gd name="T0" fmla="*/ 1680104 w 21600"/>
              <a:gd name="T1" fmla="*/ 0 h 21600"/>
              <a:gd name="T2" fmla="*/ 0 w 21600"/>
              <a:gd name="T3" fmla="*/ 203292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6" name="Arc 27"/>
          <p:cNvSpPr>
            <a:spLocks/>
          </p:cNvSpPr>
          <p:nvPr/>
        </p:nvSpPr>
        <p:spPr bwMode="auto">
          <a:xfrm>
            <a:off x="7770675" y="3532538"/>
            <a:ext cx="800100" cy="742950"/>
          </a:xfrm>
          <a:custGeom>
            <a:avLst/>
            <a:gdLst>
              <a:gd name="T0" fmla="*/ 0 w 21600"/>
              <a:gd name="T1" fmla="*/ 0 h 21600"/>
              <a:gd name="T2" fmla="*/ 29637036 w 21600"/>
              <a:gd name="T3" fmla="*/ 25554384 h 21600"/>
              <a:gd name="T4" fmla="*/ 0 w 21600"/>
              <a:gd name="T5" fmla="*/ 255543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7" name="Arc 28"/>
          <p:cNvSpPr>
            <a:spLocks/>
          </p:cNvSpPr>
          <p:nvPr/>
        </p:nvSpPr>
        <p:spPr bwMode="auto">
          <a:xfrm>
            <a:off x="7751625" y="4273900"/>
            <a:ext cx="819150" cy="704850"/>
          </a:xfrm>
          <a:custGeom>
            <a:avLst/>
            <a:gdLst>
              <a:gd name="T0" fmla="*/ 31065124 w 21600"/>
              <a:gd name="T1" fmla="*/ 0 h 21600"/>
              <a:gd name="T2" fmla="*/ 0 w 21600"/>
              <a:gd name="T3" fmla="*/ 2300062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8" name="Arc 29"/>
          <p:cNvSpPr>
            <a:spLocks/>
          </p:cNvSpPr>
          <p:nvPr/>
        </p:nvSpPr>
        <p:spPr bwMode="auto">
          <a:xfrm>
            <a:off x="7751625" y="4065938"/>
            <a:ext cx="190500" cy="190500"/>
          </a:xfrm>
          <a:custGeom>
            <a:avLst/>
            <a:gdLst>
              <a:gd name="T0" fmla="*/ 0 w 21600"/>
              <a:gd name="T1" fmla="*/ 0 h 21600"/>
              <a:gd name="T2" fmla="*/ 1680104 w 21600"/>
              <a:gd name="T3" fmla="*/ 1680104 h 21600"/>
              <a:gd name="T4" fmla="*/ 0 w 21600"/>
              <a:gd name="T5" fmla="*/ 168010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29" name="Arc 30"/>
          <p:cNvSpPr>
            <a:spLocks/>
          </p:cNvSpPr>
          <p:nvPr/>
        </p:nvSpPr>
        <p:spPr bwMode="auto">
          <a:xfrm>
            <a:off x="7751625" y="4235800"/>
            <a:ext cx="190500" cy="209550"/>
          </a:xfrm>
          <a:custGeom>
            <a:avLst/>
            <a:gdLst>
              <a:gd name="T0" fmla="*/ 1680104 w 21600"/>
              <a:gd name="T1" fmla="*/ 0 h 21600"/>
              <a:gd name="T2" fmla="*/ 0 w 21600"/>
              <a:gd name="T3" fmla="*/ 2032926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en-US" dirty="0">
              <a:solidFill>
                <a:prstClr val="black"/>
              </a:solidFill>
            </a:endParaRPr>
          </a:p>
        </p:txBody>
      </p:sp>
      <p:grpSp>
        <p:nvGrpSpPr>
          <p:cNvPr id="3" name="Group 42"/>
          <p:cNvGrpSpPr>
            <a:grpSpLocks/>
          </p:cNvGrpSpPr>
          <p:nvPr/>
        </p:nvGrpSpPr>
        <p:grpSpPr bwMode="auto">
          <a:xfrm>
            <a:off x="284025" y="2692750"/>
            <a:ext cx="647700" cy="1370013"/>
            <a:chOff x="349" y="3025"/>
            <a:chExt cx="408" cy="863"/>
          </a:xfrm>
        </p:grpSpPr>
        <p:sp>
          <p:nvSpPr>
            <p:cNvPr id="31" name="Arc 43"/>
            <p:cNvSpPr>
              <a:spLocks/>
            </p:cNvSpPr>
            <p:nvPr/>
          </p:nvSpPr>
          <p:spPr bwMode="auto">
            <a:xfrm>
              <a:off x="349" y="3025"/>
              <a:ext cx="408" cy="432"/>
            </a:xfrm>
            <a:custGeom>
              <a:avLst/>
              <a:gdLst>
                <a:gd name="T0" fmla="*/ 0 w 21600"/>
                <a:gd name="T1" fmla="*/ 9 h 21600"/>
                <a:gd name="T2" fmla="*/ 8 w 21600"/>
                <a:gd name="T3" fmla="*/ 0 h 21600"/>
                <a:gd name="T4" fmla="*/ 8 w 21600"/>
                <a:gd name="T5" fmla="*/ 9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1"/>
                    <a:pt x="9638" y="29"/>
                    <a:pt x="21547" y="0"/>
                  </a:cubicBezTo>
                </a:path>
                <a:path w="21600" h="21600" stroke="0" extrusionOk="0">
                  <a:moveTo>
                    <a:pt x="0" y="21600"/>
                  </a:moveTo>
                  <a:cubicBezTo>
                    <a:pt x="0" y="9691"/>
                    <a:pt x="9638" y="29"/>
                    <a:pt x="21547" y="0"/>
                  </a:cubicBezTo>
                  <a:lnTo>
                    <a:pt x="21600" y="21600"/>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32" name="Arc 44"/>
            <p:cNvSpPr>
              <a:spLocks/>
            </p:cNvSpPr>
            <p:nvPr/>
          </p:nvSpPr>
          <p:spPr bwMode="auto">
            <a:xfrm>
              <a:off x="349" y="3456"/>
              <a:ext cx="408" cy="432"/>
            </a:xfrm>
            <a:custGeom>
              <a:avLst/>
              <a:gdLst>
                <a:gd name="T0" fmla="*/ 8 w 21600"/>
                <a:gd name="T1" fmla="*/ 9 h 21600"/>
                <a:gd name="T2" fmla="*/ 0 w 21600"/>
                <a:gd name="T3" fmla="*/ 0 h 21600"/>
                <a:gd name="T4" fmla="*/ 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US" dirty="0">
                <a:solidFill>
                  <a:prstClr val="black"/>
                </a:solidFill>
              </a:endParaRPr>
            </a:p>
          </p:txBody>
        </p:sp>
        <p:grpSp>
          <p:nvGrpSpPr>
            <p:cNvPr id="17" name="Group 45"/>
            <p:cNvGrpSpPr>
              <a:grpSpLocks/>
            </p:cNvGrpSpPr>
            <p:nvPr/>
          </p:nvGrpSpPr>
          <p:grpSpPr bwMode="auto">
            <a:xfrm>
              <a:off x="649" y="3361"/>
              <a:ext cx="108" cy="191"/>
              <a:chOff x="649" y="3361"/>
              <a:chExt cx="108" cy="191"/>
            </a:xfrm>
          </p:grpSpPr>
          <p:sp>
            <p:nvSpPr>
              <p:cNvPr id="34" name="Arc 46"/>
              <p:cNvSpPr>
                <a:spLocks/>
              </p:cNvSpPr>
              <p:nvPr/>
            </p:nvSpPr>
            <p:spPr bwMode="auto">
              <a:xfrm>
                <a:off x="649" y="3361"/>
                <a:ext cx="108" cy="96"/>
              </a:xfrm>
              <a:custGeom>
                <a:avLst/>
                <a:gdLst>
                  <a:gd name="T0" fmla="*/ 0 w 21600"/>
                  <a:gd name="T1" fmla="*/ 0 h 21599"/>
                  <a:gd name="T2" fmla="*/ 1 w 21600"/>
                  <a:gd name="T3" fmla="*/ 0 h 21599"/>
                  <a:gd name="T4" fmla="*/ 1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7"/>
                      <a:pt x="9549" y="109"/>
                      <a:pt x="21399" y="-1"/>
                    </a:cubicBezTo>
                  </a:path>
                  <a:path w="21600" h="21599" stroke="0" extrusionOk="0">
                    <a:moveTo>
                      <a:pt x="0" y="21599"/>
                    </a:moveTo>
                    <a:cubicBezTo>
                      <a:pt x="0" y="9747"/>
                      <a:pt x="9549" y="109"/>
                      <a:pt x="21399" y="-1"/>
                    </a:cubicBezTo>
                    <a:lnTo>
                      <a:pt x="21600" y="21599"/>
                    </a:lnTo>
                    <a:close/>
                  </a:path>
                </a:pathLst>
              </a:custGeom>
              <a:noFill/>
              <a:ln w="12700" cap="rnd">
                <a:solidFill>
                  <a:schemeClr val="tx1"/>
                </a:solidFill>
                <a:round/>
                <a:headEnd/>
                <a:tailEnd/>
              </a:ln>
            </p:spPr>
            <p:txBody>
              <a:bodyPr/>
              <a:lstStyle/>
              <a:p>
                <a:endParaRPr lang="en-US" dirty="0">
                  <a:solidFill>
                    <a:prstClr val="black"/>
                  </a:solidFill>
                </a:endParaRPr>
              </a:p>
            </p:txBody>
          </p:sp>
          <p:sp>
            <p:nvSpPr>
              <p:cNvPr id="35" name="Arc 47"/>
              <p:cNvSpPr>
                <a:spLocks/>
              </p:cNvSpPr>
              <p:nvPr/>
            </p:nvSpPr>
            <p:spPr bwMode="auto">
              <a:xfrm>
                <a:off x="649" y="3456"/>
                <a:ext cx="108" cy="96"/>
              </a:xfrm>
              <a:custGeom>
                <a:avLst/>
                <a:gdLst>
                  <a:gd name="T0" fmla="*/ 1 w 21600"/>
                  <a:gd name="T1" fmla="*/ 0 h 21600"/>
                  <a:gd name="T2" fmla="*/ 0 w 21600"/>
                  <a:gd name="T3" fmla="*/ 0 h 21600"/>
                  <a:gd name="T4" fmla="*/ 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en-US" dirty="0">
                  <a:solidFill>
                    <a:prstClr val="black"/>
                  </a:solidFill>
                </a:endParaRPr>
              </a:p>
            </p:txBody>
          </p:sp>
        </p:grpSp>
      </p:grpSp>
      <p:sp>
        <p:nvSpPr>
          <p:cNvPr id="36" name="Rectangle 52"/>
          <p:cNvSpPr>
            <a:spLocks noChangeArrowheads="1"/>
          </p:cNvSpPr>
          <p:nvPr/>
        </p:nvSpPr>
        <p:spPr bwMode="auto">
          <a:xfrm>
            <a:off x="6757850" y="4216750"/>
            <a:ext cx="1146175"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      DAY 15-17  </a:t>
            </a:r>
          </a:p>
        </p:txBody>
      </p:sp>
      <p:sp>
        <p:nvSpPr>
          <p:cNvPr id="37" name="Rectangle 53"/>
          <p:cNvSpPr>
            <a:spLocks noChangeArrowheads="1"/>
          </p:cNvSpPr>
          <p:nvPr/>
        </p:nvSpPr>
        <p:spPr bwMode="auto">
          <a:xfrm>
            <a:off x="5999025" y="3302350"/>
            <a:ext cx="1806575"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     DAY 13</a:t>
            </a:r>
          </a:p>
        </p:txBody>
      </p:sp>
      <p:sp>
        <p:nvSpPr>
          <p:cNvPr id="38" name="Line 58"/>
          <p:cNvSpPr>
            <a:spLocks noChangeShapeType="1"/>
          </p:cNvSpPr>
          <p:nvPr/>
        </p:nvSpPr>
        <p:spPr bwMode="auto">
          <a:xfrm>
            <a:off x="893625" y="3530950"/>
            <a:ext cx="152400" cy="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39" name="Rectangle 59"/>
          <p:cNvSpPr>
            <a:spLocks noChangeArrowheads="1"/>
          </p:cNvSpPr>
          <p:nvPr/>
        </p:nvSpPr>
        <p:spPr bwMode="auto">
          <a:xfrm>
            <a:off x="4551225" y="1549750"/>
            <a:ext cx="1219200" cy="258763"/>
          </a:xfrm>
          <a:prstGeom prst="rect">
            <a:avLst/>
          </a:prstGeom>
          <a:noFill/>
          <a:ln w="12700">
            <a:noFill/>
            <a:miter lim="800000"/>
            <a:headEnd/>
            <a:tailEnd/>
          </a:ln>
        </p:spPr>
        <p:txBody>
          <a:bodyPr lIns="90488" tIns="44450" rIns="90488" bIns="44450">
            <a:spAutoFit/>
          </a:bodyPr>
          <a:lstStyle/>
          <a:p>
            <a:pPr algn="ctr" eaLnBrk="0" hangingPunct="0"/>
            <a:r>
              <a:rPr lang="en-US" sz="1100" b="1" i="1" dirty="0">
                <a:solidFill>
                  <a:prstClr val="black"/>
                </a:solidFill>
              </a:rPr>
              <a:t>DAY 2</a:t>
            </a:r>
          </a:p>
        </p:txBody>
      </p:sp>
      <p:sp>
        <p:nvSpPr>
          <p:cNvPr id="40" name="Rectangle 60"/>
          <p:cNvSpPr>
            <a:spLocks noChangeArrowheads="1"/>
          </p:cNvSpPr>
          <p:nvPr/>
        </p:nvSpPr>
        <p:spPr bwMode="auto">
          <a:xfrm>
            <a:off x="7008675" y="2464150"/>
            <a:ext cx="600075" cy="258763"/>
          </a:xfrm>
          <a:prstGeom prst="rect">
            <a:avLst/>
          </a:prstGeom>
          <a:noFill/>
          <a:ln w="12700">
            <a:noFill/>
            <a:miter lim="800000"/>
            <a:headEnd/>
            <a:tailEnd/>
          </a:ln>
        </p:spPr>
        <p:txBody>
          <a:bodyPr wrap="none" lIns="90488" tIns="44450" rIns="90488" bIns="44450">
            <a:spAutoFit/>
          </a:bodyPr>
          <a:lstStyle/>
          <a:p>
            <a:pPr eaLnBrk="0" hangingPunct="0"/>
            <a:r>
              <a:rPr lang="en-US" sz="1100" b="1" i="1" dirty="0">
                <a:solidFill>
                  <a:prstClr val="black"/>
                </a:solidFill>
              </a:rPr>
              <a:t>DAY 4</a:t>
            </a:r>
          </a:p>
        </p:txBody>
      </p:sp>
      <p:sp>
        <p:nvSpPr>
          <p:cNvPr id="41" name="Text Box 61"/>
          <p:cNvSpPr txBox="1">
            <a:spLocks noChangeArrowheads="1"/>
          </p:cNvSpPr>
          <p:nvPr/>
        </p:nvSpPr>
        <p:spPr bwMode="auto">
          <a:xfrm>
            <a:off x="344350" y="3057875"/>
            <a:ext cx="184150" cy="244475"/>
          </a:xfrm>
          <a:prstGeom prst="rect">
            <a:avLst/>
          </a:prstGeom>
          <a:noFill/>
          <a:ln w="12700">
            <a:noFill/>
            <a:miter lim="800000"/>
            <a:headEnd/>
            <a:tailEnd/>
          </a:ln>
        </p:spPr>
        <p:txBody>
          <a:bodyPr wrap="none">
            <a:spAutoFit/>
          </a:bodyPr>
          <a:lstStyle/>
          <a:p>
            <a:pPr eaLnBrk="0" hangingPunct="0"/>
            <a:endParaRPr lang="en-US" sz="1000" b="1" dirty="0">
              <a:solidFill>
                <a:prstClr val="black"/>
              </a:solidFill>
              <a:latin typeface="Times New Roman" pitchFamily="18" charset="0"/>
            </a:endParaRPr>
          </a:p>
        </p:txBody>
      </p:sp>
      <p:sp>
        <p:nvSpPr>
          <p:cNvPr id="42" name="Text Box 62"/>
          <p:cNvSpPr txBox="1">
            <a:spLocks noChangeArrowheads="1"/>
          </p:cNvSpPr>
          <p:nvPr/>
        </p:nvSpPr>
        <p:spPr bwMode="auto">
          <a:xfrm>
            <a:off x="5999025" y="3557938"/>
            <a:ext cx="1143000" cy="400110"/>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Crew Gunnery Skills Test</a:t>
            </a:r>
            <a:endParaRPr lang="en-US" sz="1000" b="1" dirty="0">
              <a:solidFill>
                <a:prstClr val="black"/>
              </a:solidFill>
              <a:cs typeface="Times New Roman" pitchFamily="18" charset="0"/>
            </a:endParaRPr>
          </a:p>
        </p:txBody>
      </p:sp>
      <p:sp>
        <p:nvSpPr>
          <p:cNvPr id="43" name="WordArt 65"/>
          <p:cNvSpPr>
            <a:spLocks noChangeArrowheads="1" noChangeShapeType="1" noTextEdit="1"/>
          </p:cNvSpPr>
          <p:nvPr/>
        </p:nvSpPr>
        <p:spPr bwMode="auto">
          <a:xfrm>
            <a:off x="1484175" y="4550125"/>
            <a:ext cx="1371600" cy="285750"/>
          </a:xfrm>
          <a:prstGeom prst="rect">
            <a:avLst/>
          </a:prstGeom>
        </p:spPr>
        <p:txBody>
          <a:bodyPr wrap="none" fromWordArt="1">
            <a:prstTxWarp prst="textPlain">
              <a:avLst>
                <a:gd name="adj" fmla="val 50000"/>
              </a:avLst>
            </a:prstTxWarp>
          </a:bodyPr>
          <a:lstStyle/>
          <a:p>
            <a:pPr algn="ctr"/>
            <a:r>
              <a:rPr lang="en-US" sz="1600" i="1" kern="10" dirty="0">
                <a:ln w="9525">
                  <a:solidFill>
                    <a:prstClr val="black"/>
                  </a:solidFill>
                  <a:round/>
                  <a:headEnd/>
                  <a:tailEnd/>
                </a:ln>
                <a:solidFill>
                  <a:srgbClr val="00FF00"/>
                </a:solidFill>
                <a:effectLst>
                  <a:outerShdw dist="35921" dir="2700000" algn="ctr" rotWithShape="0">
                    <a:srgbClr val="808080"/>
                  </a:outerShdw>
                </a:effectLst>
                <a:latin typeface="Arial Black"/>
              </a:rPr>
              <a:t>Graduation</a:t>
            </a:r>
          </a:p>
        </p:txBody>
      </p:sp>
      <p:sp>
        <p:nvSpPr>
          <p:cNvPr id="44" name="Text Box 66"/>
          <p:cNvSpPr txBox="1">
            <a:spLocks noChangeArrowheads="1"/>
          </p:cNvSpPr>
          <p:nvPr/>
        </p:nvSpPr>
        <p:spPr bwMode="auto">
          <a:xfrm>
            <a:off x="6477000" y="4572000"/>
            <a:ext cx="1828800" cy="246221"/>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AGTS</a:t>
            </a:r>
            <a:endParaRPr lang="en-US" sz="1000" b="1" dirty="0">
              <a:solidFill>
                <a:prstClr val="black"/>
              </a:solidFill>
              <a:cs typeface="Times New Roman" pitchFamily="18" charset="0"/>
            </a:endParaRPr>
          </a:p>
        </p:txBody>
      </p:sp>
      <p:sp>
        <p:nvSpPr>
          <p:cNvPr id="45" name="Rectangle 69"/>
          <p:cNvSpPr>
            <a:spLocks noChangeArrowheads="1"/>
          </p:cNvSpPr>
          <p:nvPr/>
        </p:nvSpPr>
        <p:spPr bwMode="auto">
          <a:xfrm>
            <a:off x="6913425" y="1549750"/>
            <a:ext cx="787400"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DAY 3</a:t>
            </a:r>
          </a:p>
        </p:txBody>
      </p:sp>
      <p:sp>
        <p:nvSpPr>
          <p:cNvPr id="46" name="Line 70"/>
          <p:cNvSpPr>
            <a:spLocks noChangeShapeType="1"/>
          </p:cNvSpPr>
          <p:nvPr/>
        </p:nvSpPr>
        <p:spPr bwMode="auto">
          <a:xfrm>
            <a:off x="5160825" y="26927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47" name="Text Box 71"/>
          <p:cNvSpPr txBox="1">
            <a:spLocks noChangeArrowheads="1"/>
          </p:cNvSpPr>
          <p:nvPr/>
        </p:nvSpPr>
        <p:spPr bwMode="auto">
          <a:xfrm>
            <a:off x="436425" y="2997550"/>
            <a:ext cx="184150" cy="274638"/>
          </a:xfrm>
          <a:prstGeom prst="rect">
            <a:avLst/>
          </a:prstGeom>
          <a:noFill/>
          <a:ln w="12700">
            <a:noFill/>
            <a:miter lim="800000"/>
            <a:headEnd/>
            <a:tailEnd/>
          </a:ln>
        </p:spPr>
        <p:txBody>
          <a:bodyPr wrap="none">
            <a:spAutoFit/>
          </a:bodyPr>
          <a:lstStyle/>
          <a:p>
            <a:pPr eaLnBrk="0" hangingPunct="0"/>
            <a:endParaRPr lang="en-US" sz="1200" b="1" dirty="0">
              <a:solidFill>
                <a:prstClr val="black"/>
              </a:solidFill>
              <a:latin typeface="Times New Roman" pitchFamily="18" charset="0"/>
            </a:endParaRPr>
          </a:p>
        </p:txBody>
      </p:sp>
      <p:sp>
        <p:nvSpPr>
          <p:cNvPr id="48" name="Line 72"/>
          <p:cNvSpPr>
            <a:spLocks noChangeShapeType="1"/>
          </p:cNvSpPr>
          <p:nvPr/>
        </p:nvSpPr>
        <p:spPr bwMode="auto">
          <a:xfrm>
            <a:off x="6380025" y="4445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49" name="Line 73"/>
          <p:cNvSpPr>
            <a:spLocks noChangeShapeType="1"/>
          </p:cNvSpPr>
          <p:nvPr/>
        </p:nvSpPr>
        <p:spPr bwMode="auto">
          <a:xfrm>
            <a:off x="6075225" y="1778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50" name="Line 75"/>
          <p:cNvSpPr>
            <a:spLocks noChangeShapeType="1"/>
          </p:cNvSpPr>
          <p:nvPr/>
        </p:nvSpPr>
        <p:spPr bwMode="auto">
          <a:xfrm>
            <a:off x="4170225" y="1778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51" name="Line 77"/>
          <p:cNvSpPr>
            <a:spLocks noChangeShapeType="1"/>
          </p:cNvSpPr>
          <p:nvPr/>
        </p:nvSpPr>
        <p:spPr bwMode="auto">
          <a:xfrm>
            <a:off x="4322625" y="35309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52" name="Rectangle 78"/>
          <p:cNvSpPr>
            <a:spLocks noChangeArrowheads="1"/>
          </p:cNvSpPr>
          <p:nvPr/>
        </p:nvSpPr>
        <p:spPr bwMode="auto">
          <a:xfrm>
            <a:off x="3089138" y="3302350"/>
            <a:ext cx="677862" cy="258763"/>
          </a:xfrm>
          <a:prstGeom prst="rect">
            <a:avLst/>
          </a:prstGeom>
          <a:noFill/>
          <a:ln w="12700">
            <a:noFill/>
            <a:miter lim="800000"/>
            <a:headEnd/>
            <a:tailEnd/>
          </a:ln>
        </p:spPr>
        <p:txBody>
          <a:bodyPr wrap="none" lIns="90488" tIns="44450" rIns="90488" bIns="44450">
            <a:spAutoFit/>
          </a:bodyPr>
          <a:lstStyle/>
          <a:p>
            <a:pPr eaLnBrk="0" hangingPunct="0"/>
            <a:r>
              <a:rPr lang="en-US" sz="1100" b="1" i="1" dirty="0">
                <a:solidFill>
                  <a:prstClr val="black"/>
                </a:solidFill>
              </a:rPr>
              <a:t>DAY 11</a:t>
            </a:r>
            <a:endParaRPr lang="en-US" sz="1100" b="1" dirty="0">
              <a:solidFill>
                <a:prstClr val="black"/>
              </a:solidFill>
            </a:endParaRPr>
          </a:p>
        </p:txBody>
      </p:sp>
      <p:sp>
        <p:nvSpPr>
          <p:cNvPr id="53" name="Text Box 82"/>
          <p:cNvSpPr txBox="1">
            <a:spLocks noChangeArrowheads="1"/>
          </p:cNvSpPr>
          <p:nvPr/>
        </p:nvSpPr>
        <p:spPr bwMode="auto">
          <a:xfrm>
            <a:off x="2265225" y="3557938"/>
            <a:ext cx="1981200" cy="400110"/>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Plan Conduct Gunnery Training</a:t>
            </a:r>
            <a:endParaRPr lang="en-US" sz="1000" b="1" dirty="0">
              <a:solidFill>
                <a:prstClr val="black"/>
              </a:solidFill>
              <a:cs typeface="Times New Roman" pitchFamily="18" charset="0"/>
            </a:endParaRPr>
          </a:p>
        </p:txBody>
      </p:sp>
      <p:sp>
        <p:nvSpPr>
          <p:cNvPr id="54" name="Rectangle 84"/>
          <p:cNvSpPr>
            <a:spLocks noChangeArrowheads="1"/>
          </p:cNvSpPr>
          <p:nvPr/>
        </p:nvSpPr>
        <p:spPr bwMode="auto">
          <a:xfrm>
            <a:off x="2874825" y="1537050"/>
            <a:ext cx="762000" cy="258763"/>
          </a:xfrm>
          <a:prstGeom prst="rect">
            <a:avLst/>
          </a:prstGeom>
          <a:noFill/>
          <a:ln w="12700">
            <a:noFill/>
            <a:miter lim="800000"/>
            <a:headEnd/>
            <a:tailEnd/>
          </a:ln>
        </p:spPr>
        <p:txBody>
          <a:bodyPr lIns="90488" tIns="44450" rIns="90488" bIns="44450">
            <a:spAutoFit/>
          </a:bodyPr>
          <a:lstStyle/>
          <a:p>
            <a:pPr algn="ctr" eaLnBrk="0" hangingPunct="0"/>
            <a:r>
              <a:rPr lang="en-US" sz="1100" b="1" i="1" dirty="0">
                <a:solidFill>
                  <a:prstClr val="black"/>
                </a:solidFill>
              </a:rPr>
              <a:t>DAY 1</a:t>
            </a:r>
          </a:p>
        </p:txBody>
      </p:sp>
      <p:sp>
        <p:nvSpPr>
          <p:cNvPr id="55" name="Text Box 86"/>
          <p:cNvSpPr txBox="1">
            <a:spLocks noChangeArrowheads="1"/>
          </p:cNvSpPr>
          <p:nvPr/>
        </p:nvSpPr>
        <p:spPr bwMode="auto">
          <a:xfrm>
            <a:off x="4017825" y="1930750"/>
            <a:ext cx="184150" cy="274638"/>
          </a:xfrm>
          <a:prstGeom prst="rect">
            <a:avLst/>
          </a:prstGeom>
          <a:noFill/>
          <a:ln w="12700">
            <a:noFill/>
            <a:miter lim="800000"/>
            <a:headEnd/>
            <a:tailEnd/>
          </a:ln>
        </p:spPr>
        <p:txBody>
          <a:bodyPr wrap="none">
            <a:spAutoFit/>
          </a:bodyPr>
          <a:lstStyle/>
          <a:p>
            <a:pPr eaLnBrk="0" hangingPunct="0"/>
            <a:endParaRPr lang="en-US" sz="1200" b="1" dirty="0">
              <a:solidFill>
                <a:prstClr val="black"/>
              </a:solidFill>
              <a:latin typeface="Times New Roman" pitchFamily="18" charset="0"/>
            </a:endParaRPr>
          </a:p>
        </p:txBody>
      </p:sp>
      <p:sp>
        <p:nvSpPr>
          <p:cNvPr id="56" name="Text Box 87"/>
          <p:cNvSpPr txBox="1">
            <a:spLocks noChangeArrowheads="1"/>
          </p:cNvSpPr>
          <p:nvPr/>
        </p:nvSpPr>
        <p:spPr bwMode="auto">
          <a:xfrm>
            <a:off x="4246425" y="1914875"/>
            <a:ext cx="1752600" cy="246221"/>
          </a:xfrm>
          <a:prstGeom prst="rect">
            <a:avLst/>
          </a:prstGeom>
          <a:noFill/>
          <a:ln w="12700">
            <a:noFill/>
            <a:miter lim="800000"/>
            <a:headEnd/>
            <a:tailEnd/>
          </a:ln>
        </p:spPr>
        <p:txBody>
          <a:bodyPr>
            <a:spAutoFit/>
          </a:bodyPr>
          <a:lstStyle/>
          <a:p>
            <a:pPr eaLnBrk="0" hangingPunct="0"/>
            <a:r>
              <a:rPr lang="en-US" sz="1000" b="1" smtClean="0">
                <a:solidFill>
                  <a:prstClr val="black"/>
                </a:solidFill>
                <a:cs typeface="Times New Roman" pitchFamily="18" charset="0"/>
              </a:rPr>
              <a:t>Description and Function  </a:t>
            </a:r>
            <a:endParaRPr lang="en-US" sz="1000" b="1" dirty="0">
              <a:solidFill>
                <a:prstClr val="black"/>
              </a:solidFill>
              <a:cs typeface="Times New Roman" pitchFamily="18" charset="0"/>
            </a:endParaRPr>
          </a:p>
        </p:txBody>
      </p:sp>
      <p:sp>
        <p:nvSpPr>
          <p:cNvPr id="57" name="Rectangle 88"/>
          <p:cNvSpPr>
            <a:spLocks noChangeArrowheads="1"/>
          </p:cNvSpPr>
          <p:nvPr/>
        </p:nvSpPr>
        <p:spPr bwMode="auto">
          <a:xfrm>
            <a:off x="3865425" y="2464150"/>
            <a:ext cx="823913"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DAY 7 </a:t>
            </a:r>
          </a:p>
        </p:txBody>
      </p:sp>
      <p:sp>
        <p:nvSpPr>
          <p:cNvPr id="58" name="Text Box 89"/>
          <p:cNvSpPr txBox="1">
            <a:spLocks noChangeArrowheads="1"/>
          </p:cNvSpPr>
          <p:nvPr/>
        </p:nvSpPr>
        <p:spPr bwMode="auto">
          <a:xfrm>
            <a:off x="6684825" y="2845150"/>
            <a:ext cx="1828800" cy="246221"/>
          </a:xfrm>
          <a:prstGeom prst="rect">
            <a:avLst/>
          </a:prstGeom>
          <a:noFill/>
          <a:ln w="12700">
            <a:noFill/>
            <a:miter lim="800000"/>
            <a:headEnd/>
            <a:tailEnd/>
          </a:ln>
        </p:spPr>
        <p:txBody>
          <a:bodyPr>
            <a:spAutoFit/>
          </a:bodyPr>
          <a:lstStyle/>
          <a:p>
            <a:pPr eaLnBrk="0" hangingPunct="0"/>
            <a:r>
              <a:rPr lang="en-US" sz="1000" b="1" smtClean="0">
                <a:solidFill>
                  <a:prstClr val="black"/>
                </a:solidFill>
                <a:cs typeface="Times New Roman" pitchFamily="18" charset="0"/>
              </a:rPr>
              <a:t>Operate Gunner Station</a:t>
            </a:r>
            <a:endParaRPr lang="en-US" sz="1000" b="1" dirty="0">
              <a:solidFill>
                <a:prstClr val="black"/>
              </a:solidFill>
              <a:cs typeface="Times New Roman" pitchFamily="18" charset="0"/>
            </a:endParaRPr>
          </a:p>
        </p:txBody>
      </p:sp>
      <p:sp>
        <p:nvSpPr>
          <p:cNvPr id="59" name="Line 90"/>
          <p:cNvSpPr>
            <a:spLocks noChangeShapeType="1"/>
          </p:cNvSpPr>
          <p:nvPr/>
        </p:nvSpPr>
        <p:spPr bwMode="auto">
          <a:xfrm flipH="1" flipV="1">
            <a:off x="286378" y="3371222"/>
            <a:ext cx="474740" cy="958"/>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60" name="Text Box 91"/>
          <p:cNvSpPr txBox="1">
            <a:spLocks noChangeArrowheads="1"/>
          </p:cNvSpPr>
          <p:nvPr/>
        </p:nvSpPr>
        <p:spPr bwMode="auto">
          <a:xfrm>
            <a:off x="3341550" y="2759425"/>
            <a:ext cx="1828800" cy="246221"/>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 Perform PMCS on a MGS                  </a:t>
            </a:r>
            <a:endParaRPr lang="en-US" sz="1000" b="1" dirty="0">
              <a:solidFill>
                <a:srgbClr val="FF3300"/>
              </a:solidFill>
              <a:cs typeface="Times New Roman" pitchFamily="18" charset="0"/>
            </a:endParaRPr>
          </a:p>
        </p:txBody>
      </p:sp>
      <p:sp>
        <p:nvSpPr>
          <p:cNvPr id="61" name="Line 93"/>
          <p:cNvSpPr>
            <a:spLocks noChangeShapeType="1"/>
          </p:cNvSpPr>
          <p:nvPr/>
        </p:nvSpPr>
        <p:spPr bwMode="auto">
          <a:xfrm flipH="1" flipV="1">
            <a:off x="7939997" y="4242150"/>
            <a:ext cx="633164" cy="2146"/>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62" name="Text Box 94"/>
          <p:cNvSpPr txBox="1">
            <a:spLocks noChangeArrowheads="1"/>
          </p:cNvSpPr>
          <p:nvPr/>
        </p:nvSpPr>
        <p:spPr bwMode="auto">
          <a:xfrm>
            <a:off x="6227625" y="1930750"/>
            <a:ext cx="2133600" cy="246221"/>
          </a:xfrm>
          <a:prstGeom prst="rect">
            <a:avLst/>
          </a:prstGeom>
          <a:noFill/>
          <a:ln w="12700">
            <a:noFill/>
            <a:miter lim="800000"/>
            <a:headEnd/>
            <a:tailEnd/>
          </a:ln>
        </p:spPr>
        <p:txBody>
          <a:bodyPr>
            <a:spAutoFit/>
          </a:bodyPr>
          <a:lstStyle/>
          <a:p>
            <a:pPr eaLnBrk="0" hangingPunct="0"/>
            <a:r>
              <a:rPr lang="en-US" sz="1000" b="1" smtClean="0">
                <a:solidFill>
                  <a:prstClr val="black"/>
                </a:solidFill>
                <a:cs typeface="Times New Roman" pitchFamily="18" charset="0"/>
              </a:rPr>
              <a:t>Operate Commander Station</a:t>
            </a:r>
            <a:endParaRPr lang="en-US" sz="1000" b="1" dirty="0">
              <a:solidFill>
                <a:prstClr val="black"/>
              </a:solidFill>
              <a:cs typeface="Times New Roman" pitchFamily="18" charset="0"/>
            </a:endParaRPr>
          </a:p>
        </p:txBody>
      </p:sp>
      <p:sp>
        <p:nvSpPr>
          <p:cNvPr id="63" name="Line 96"/>
          <p:cNvSpPr>
            <a:spLocks noChangeShapeType="1"/>
          </p:cNvSpPr>
          <p:nvPr/>
        </p:nvSpPr>
        <p:spPr bwMode="auto">
          <a:xfrm>
            <a:off x="5237025" y="4445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64" name="Rectangle 101"/>
          <p:cNvSpPr>
            <a:spLocks noChangeArrowheads="1"/>
          </p:cNvSpPr>
          <p:nvPr/>
        </p:nvSpPr>
        <p:spPr bwMode="auto">
          <a:xfrm>
            <a:off x="2265225" y="2464150"/>
            <a:ext cx="838200" cy="258763"/>
          </a:xfrm>
          <a:prstGeom prst="rect">
            <a:avLst/>
          </a:prstGeom>
          <a:noFill/>
          <a:ln w="12700">
            <a:noFill/>
            <a:miter lim="800000"/>
            <a:headEnd/>
            <a:tailEnd/>
          </a:ln>
        </p:spPr>
        <p:txBody>
          <a:bodyPr lIns="90488" tIns="44450" rIns="90488" bIns="44450">
            <a:spAutoFit/>
          </a:bodyPr>
          <a:lstStyle/>
          <a:p>
            <a:pPr eaLnBrk="0" hangingPunct="0"/>
            <a:r>
              <a:rPr lang="en-US" sz="1000" b="1" i="1" dirty="0">
                <a:solidFill>
                  <a:prstClr val="black"/>
                </a:solidFill>
              </a:rPr>
              <a:t>   </a:t>
            </a:r>
            <a:r>
              <a:rPr lang="en-US" sz="1100" b="1" i="1" dirty="0">
                <a:solidFill>
                  <a:prstClr val="black"/>
                </a:solidFill>
              </a:rPr>
              <a:t>DAY 8</a:t>
            </a:r>
          </a:p>
        </p:txBody>
      </p:sp>
      <p:sp>
        <p:nvSpPr>
          <p:cNvPr id="65" name="Line 102"/>
          <p:cNvSpPr>
            <a:spLocks noChangeShapeType="1"/>
          </p:cNvSpPr>
          <p:nvPr/>
        </p:nvSpPr>
        <p:spPr bwMode="auto">
          <a:xfrm>
            <a:off x="5922825" y="35309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66" name="Rectangle 103"/>
          <p:cNvSpPr>
            <a:spLocks noChangeArrowheads="1"/>
          </p:cNvSpPr>
          <p:nvPr/>
        </p:nvSpPr>
        <p:spPr bwMode="auto">
          <a:xfrm>
            <a:off x="4551225" y="3302350"/>
            <a:ext cx="1349375"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       DAY 12</a:t>
            </a:r>
          </a:p>
        </p:txBody>
      </p:sp>
      <p:sp>
        <p:nvSpPr>
          <p:cNvPr id="67" name="Text Box 109"/>
          <p:cNvSpPr txBox="1">
            <a:spLocks noChangeArrowheads="1"/>
          </p:cNvSpPr>
          <p:nvPr/>
        </p:nvSpPr>
        <p:spPr bwMode="auto">
          <a:xfrm>
            <a:off x="5265600" y="4500913"/>
            <a:ext cx="1066800" cy="400110"/>
          </a:xfrm>
          <a:prstGeom prst="rect">
            <a:avLst/>
          </a:prstGeom>
          <a:noFill/>
          <a:ln w="12700">
            <a:noFill/>
            <a:miter lim="800000"/>
            <a:headEnd/>
            <a:tailEnd/>
          </a:ln>
        </p:spPr>
        <p:txBody>
          <a:bodyPr>
            <a:spAutoFit/>
          </a:bodyPr>
          <a:lstStyle/>
          <a:p>
            <a:pPr algn="ctr" eaLnBrk="0" hangingPunct="0">
              <a:spcBef>
                <a:spcPct val="50000"/>
              </a:spcBef>
            </a:pPr>
            <a:r>
              <a:rPr lang="en-US" sz="1000" b="1" smtClean="0">
                <a:solidFill>
                  <a:prstClr val="black"/>
                </a:solidFill>
                <a:cs typeface="Times New Roman" pitchFamily="18" charset="0"/>
              </a:rPr>
              <a:t>Service Main Gun</a:t>
            </a:r>
            <a:endParaRPr lang="en-US" sz="1000" b="1" dirty="0">
              <a:solidFill>
                <a:prstClr val="black"/>
              </a:solidFill>
              <a:cs typeface="Times New Roman" pitchFamily="18" charset="0"/>
            </a:endParaRPr>
          </a:p>
        </p:txBody>
      </p:sp>
      <p:sp>
        <p:nvSpPr>
          <p:cNvPr id="68" name="Text Box 111"/>
          <p:cNvSpPr txBox="1">
            <a:spLocks noChangeArrowheads="1"/>
          </p:cNvSpPr>
          <p:nvPr/>
        </p:nvSpPr>
        <p:spPr bwMode="auto">
          <a:xfrm>
            <a:off x="5275125" y="2749900"/>
            <a:ext cx="1295400" cy="400110"/>
          </a:xfrm>
          <a:prstGeom prst="rect">
            <a:avLst/>
          </a:prstGeom>
          <a:noFill/>
          <a:ln w="9525">
            <a:noFill/>
            <a:miter lim="800000"/>
            <a:headEnd/>
            <a:tailEnd/>
          </a:ln>
        </p:spPr>
        <p:txBody>
          <a:bodyPr>
            <a:spAutoFit/>
          </a:bodyPr>
          <a:lstStyle/>
          <a:p>
            <a:pPr algn="ctr"/>
            <a:r>
              <a:rPr lang="en-US" sz="1000" b="1" smtClean="0">
                <a:solidFill>
                  <a:prstClr val="black"/>
                </a:solidFill>
                <a:cs typeface="Times New Roman" pitchFamily="18" charset="0"/>
              </a:rPr>
              <a:t>Ammunition Handling System</a:t>
            </a:r>
            <a:endParaRPr lang="en-US" sz="1000" b="1" dirty="0">
              <a:solidFill>
                <a:prstClr val="black"/>
              </a:solidFill>
              <a:cs typeface="Times New Roman" pitchFamily="18" charset="0"/>
            </a:endParaRPr>
          </a:p>
        </p:txBody>
      </p:sp>
      <p:sp>
        <p:nvSpPr>
          <p:cNvPr id="69" name="Text Box 112"/>
          <p:cNvSpPr txBox="1">
            <a:spLocks noChangeArrowheads="1"/>
          </p:cNvSpPr>
          <p:nvPr/>
        </p:nvSpPr>
        <p:spPr bwMode="auto">
          <a:xfrm>
            <a:off x="1884225" y="2795938"/>
            <a:ext cx="1447800" cy="400110"/>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Perform Boresight Procedures</a:t>
            </a:r>
            <a:endParaRPr lang="en-US" sz="1000" b="1" dirty="0">
              <a:solidFill>
                <a:prstClr val="black"/>
              </a:solidFill>
              <a:cs typeface="Times New Roman" pitchFamily="18" charset="0"/>
            </a:endParaRPr>
          </a:p>
        </p:txBody>
      </p:sp>
      <p:sp>
        <p:nvSpPr>
          <p:cNvPr id="70" name="Rectangle 120"/>
          <p:cNvSpPr>
            <a:spLocks noChangeArrowheads="1"/>
          </p:cNvSpPr>
          <p:nvPr/>
        </p:nvSpPr>
        <p:spPr bwMode="auto">
          <a:xfrm>
            <a:off x="2417625" y="4216750"/>
            <a:ext cx="1905000"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     DAY 20 </a:t>
            </a:r>
          </a:p>
        </p:txBody>
      </p:sp>
      <p:sp>
        <p:nvSpPr>
          <p:cNvPr id="71" name="Text Box 121"/>
          <p:cNvSpPr txBox="1">
            <a:spLocks noChangeArrowheads="1"/>
          </p:cNvSpPr>
          <p:nvPr/>
        </p:nvSpPr>
        <p:spPr bwMode="auto">
          <a:xfrm>
            <a:off x="4398825" y="3557938"/>
            <a:ext cx="1524000" cy="400110"/>
          </a:xfrm>
          <a:prstGeom prst="rect">
            <a:avLst/>
          </a:prstGeom>
          <a:noFill/>
          <a:ln w="9525">
            <a:noFill/>
            <a:miter lim="800000"/>
            <a:headEnd/>
            <a:tailEnd/>
          </a:ln>
        </p:spPr>
        <p:txBody>
          <a:bodyPr>
            <a:spAutoFit/>
          </a:bodyPr>
          <a:lstStyle/>
          <a:p>
            <a:pPr algn="ctr"/>
            <a:r>
              <a:rPr lang="en-US" sz="1000" b="1" smtClean="0">
                <a:solidFill>
                  <a:prstClr val="black"/>
                </a:solidFill>
                <a:cs typeface="Times New Roman" pitchFamily="18" charset="0"/>
              </a:rPr>
              <a:t>Operate Machine Guns</a:t>
            </a:r>
            <a:endParaRPr lang="en-US" sz="1000" b="1" dirty="0">
              <a:solidFill>
                <a:prstClr val="black"/>
              </a:solidFill>
              <a:cs typeface="Times New Roman" pitchFamily="18" charset="0"/>
            </a:endParaRPr>
          </a:p>
        </p:txBody>
      </p:sp>
      <p:sp>
        <p:nvSpPr>
          <p:cNvPr id="72" name="Rectangle 124"/>
          <p:cNvSpPr>
            <a:spLocks noChangeArrowheads="1"/>
          </p:cNvSpPr>
          <p:nvPr/>
        </p:nvSpPr>
        <p:spPr bwMode="auto">
          <a:xfrm>
            <a:off x="5337038" y="4216750"/>
            <a:ext cx="873125" cy="261938"/>
          </a:xfrm>
          <a:prstGeom prst="rect">
            <a:avLst/>
          </a:prstGeom>
          <a:noFill/>
          <a:ln w="9525">
            <a:noFill/>
            <a:miter lim="800000"/>
            <a:headEnd/>
            <a:tailEnd/>
          </a:ln>
        </p:spPr>
        <p:txBody>
          <a:bodyPr wrap="none">
            <a:spAutoFit/>
          </a:bodyPr>
          <a:lstStyle/>
          <a:p>
            <a:r>
              <a:rPr lang="en-US" sz="1100" b="1" i="1" dirty="0">
                <a:solidFill>
                  <a:prstClr val="black"/>
                </a:solidFill>
              </a:rPr>
              <a:t>    DAY 18 </a:t>
            </a:r>
          </a:p>
        </p:txBody>
      </p:sp>
      <p:sp>
        <p:nvSpPr>
          <p:cNvPr id="73" name="Line 125"/>
          <p:cNvSpPr>
            <a:spLocks noChangeShapeType="1"/>
          </p:cNvSpPr>
          <p:nvPr/>
        </p:nvSpPr>
        <p:spPr bwMode="auto">
          <a:xfrm>
            <a:off x="2265225" y="35309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74" name="Text Box 126"/>
          <p:cNvSpPr txBox="1">
            <a:spLocks noChangeArrowheads="1"/>
          </p:cNvSpPr>
          <p:nvPr/>
        </p:nvSpPr>
        <p:spPr bwMode="auto">
          <a:xfrm>
            <a:off x="710992" y="3557938"/>
            <a:ext cx="1459054" cy="400110"/>
          </a:xfrm>
          <a:prstGeom prst="rect">
            <a:avLst/>
          </a:prstGeom>
          <a:noFill/>
          <a:ln w="9525">
            <a:noFill/>
            <a:miter lim="800000"/>
            <a:headEnd/>
            <a:tailEnd/>
          </a:ln>
        </p:spPr>
        <p:txBody>
          <a:bodyPr wrap="none">
            <a:spAutoFit/>
          </a:bodyPr>
          <a:lstStyle/>
          <a:p>
            <a:pPr algn="ctr"/>
            <a:r>
              <a:rPr lang="en-US" sz="1000" b="1" smtClean="0">
                <a:solidFill>
                  <a:prstClr val="black"/>
                </a:solidFill>
                <a:cs typeface="Times New Roman" pitchFamily="18" charset="0"/>
              </a:rPr>
              <a:t>Target Acquisition/</a:t>
            </a:r>
          </a:p>
          <a:p>
            <a:pPr algn="ctr"/>
            <a:r>
              <a:rPr lang="en-US" sz="1000" b="1" smtClean="0">
                <a:solidFill>
                  <a:prstClr val="black"/>
                </a:solidFill>
                <a:cs typeface="Times New Roman" pitchFamily="18" charset="0"/>
              </a:rPr>
              <a:t>MGS Conduct of Fire</a:t>
            </a:r>
            <a:endParaRPr lang="en-US" sz="1000" b="1" dirty="0">
              <a:solidFill>
                <a:prstClr val="black"/>
              </a:solidFill>
              <a:cs typeface="Times New Roman" pitchFamily="18" charset="0"/>
            </a:endParaRPr>
          </a:p>
        </p:txBody>
      </p:sp>
      <p:sp>
        <p:nvSpPr>
          <p:cNvPr id="75" name="Text Box 128"/>
          <p:cNvSpPr txBox="1">
            <a:spLocks noChangeArrowheads="1"/>
          </p:cNvSpPr>
          <p:nvPr/>
        </p:nvSpPr>
        <p:spPr bwMode="auto">
          <a:xfrm>
            <a:off x="360225" y="2692750"/>
            <a:ext cx="1600200" cy="553998"/>
          </a:xfrm>
          <a:prstGeom prst="rect">
            <a:avLst/>
          </a:prstGeom>
          <a:noFill/>
          <a:ln w="9525">
            <a:noFill/>
            <a:miter lim="800000"/>
            <a:headEnd/>
            <a:tailEnd/>
          </a:ln>
        </p:spPr>
        <p:txBody>
          <a:bodyPr>
            <a:spAutoFit/>
          </a:bodyPr>
          <a:lstStyle/>
          <a:p>
            <a:pPr algn="ctr"/>
            <a:r>
              <a:rPr lang="en-US" sz="1000" b="1" smtClean="0">
                <a:solidFill>
                  <a:prstClr val="black"/>
                </a:solidFill>
                <a:cs typeface="Times New Roman" pitchFamily="18" charset="0"/>
              </a:rPr>
              <a:t>Perform AAC’s/ Troubleshooting Procedures/Crew Evac </a:t>
            </a:r>
            <a:endParaRPr lang="en-US" sz="1000" b="1" dirty="0">
              <a:solidFill>
                <a:prstClr val="black"/>
              </a:solidFill>
              <a:cs typeface="Times New Roman" pitchFamily="18" charset="0"/>
            </a:endParaRPr>
          </a:p>
        </p:txBody>
      </p:sp>
      <p:sp>
        <p:nvSpPr>
          <p:cNvPr id="76" name="Line 129"/>
          <p:cNvSpPr>
            <a:spLocks noChangeShapeType="1"/>
          </p:cNvSpPr>
          <p:nvPr/>
        </p:nvSpPr>
        <p:spPr bwMode="auto">
          <a:xfrm>
            <a:off x="3332025" y="26927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77" name="Rectangle 130"/>
          <p:cNvSpPr>
            <a:spLocks noChangeArrowheads="1"/>
          </p:cNvSpPr>
          <p:nvPr/>
        </p:nvSpPr>
        <p:spPr bwMode="auto">
          <a:xfrm>
            <a:off x="998400" y="2464150"/>
            <a:ext cx="601663" cy="261938"/>
          </a:xfrm>
          <a:prstGeom prst="rect">
            <a:avLst/>
          </a:prstGeom>
          <a:noFill/>
          <a:ln w="9525">
            <a:noFill/>
            <a:miter lim="800000"/>
            <a:headEnd/>
            <a:tailEnd/>
          </a:ln>
        </p:spPr>
        <p:txBody>
          <a:bodyPr wrap="none">
            <a:spAutoFit/>
          </a:bodyPr>
          <a:lstStyle/>
          <a:p>
            <a:r>
              <a:rPr lang="en-US" sz="1100" b="1" i="1" dirty="0">
                <a:solidFill>
                  <a:prstClr val="black"/>
                </a:solidFill>
              </a:rPr>
              <a:t>DAY 9</a:t>
            </a:r>
          </a:p>
        </p:txBody>
      </p:sp>
      <p:sp>
        <p:nvSpPr>
          <p:cNvPr id="78" name="Line 131"/>
          <p:cNvSpPr>
            <a:spLocks noChangeShapeType="1"/>
          </p:cNvSpPr>
          <p:nvPr/>
        </p:nvSpPr>
        <p:spPr bwMode="auto">
          <a:xfrm flipV="1">
            <a:off x="7938896" y="2473635"/>
            <a:ext cx="634266" cy="10572"/>
          </a:xfrm>
          <a:prstGeom prst="line">
            <a:avLst/>
          </a:prstGeom>
          <a:noFill/>
          <a:ln w="9525">
            <a:solidFill>
              <a:schemeClr val="tx1"/>
            </a:solidFill>
            <a:round/>
            <a:headEnd/>
            <a:tailEnd/>
          </a:ln>
        </p:spPr>
        <p:txBody>
          <a:bodyPr/>
          <a:lstStyle/>
          <a:p>
            <a:endParaRPr lang="en-US" dirty="0">
              <a:solidFill>
                <a:prstClr val="black"/>
              </a:solidFill>
            </a:endParaRPr>
          </a:p>
        </p:txBody>
      </p:sp>
      <p:sp>
        <p:nvSpPr>
          <p:cNvPr id="79" name="Line 132"/>
          <p:cNvSpPr>
            <a:spLocks noChangeShapeType="1"/>
          </p:cNvSpPr>
          <p:nvPr/>
        </p:nvSpPr>
        <p:spPr bwMode="auto">
          <a:xfrm>
            <a:off x="1960425" y="26927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80" name="Text Box 135"/>
          <p:cNvSpPr txBox="1">
            <a:spLocks noChangeArrowheads="1"/>
          </p:cNvSpPr>
          <p:nvPr/>
        </p:nvSpPr>
        <p:spPr bwMode="auto">
          <a:xfrm>
            <a:off x="2951025" y="4521550"/>
            <a:ext cx="990600" cy="400110"/>
          </a:xfrm>
          <a:prstGeom prst="rect">
            <a:avLst/>
          </a:prstGeom>
          <a:noFill/>
          <a:ln w="9525">
            <a:noFill/>
            <a:miter lim="800000"/>
            <a:headEnd/>
            <a:tailEnd/>
          </a:ln>
        </p:spPr>
        <p:txBody>
          <a:bodyPr>
            <a:spAutoFit/>
          </a:bodyPr>
          <a:lstStyle/>
          <a:p>
            <a:pPr algn="ctr"/>
            <a:r>
              <a:rPr lang="en-US" sz="1000" b="1" smtClean="0">
                <a:solidFill>
                  <a:prstClr val="black"/>
                </a:solidFill>
                <a:cs typeface="Times New Roman" pitchFamily="18" charset="0"/>
              </a:rPr>
              <a:t>Out-Process/</a:t>
            </a:r>
          </a:p>
          <a:p>
            <a:pPr algn="ctr"/>
            <a:r>
              <a:rPr lang="en-US" sz="1000" b="1" smtClean="0">
                <a:solidFill>
                  <a:prstClr val="black"/>
                </a:solidFill>
                <a:cs typeface="Times New Roman" pitchFamily="18" charset="0"/>
              </a:rPr>
              <a:t>AAR</a:t>
            </a:r>
            <a:endParaRPr lang="en-US" sz="1000" b="1" dirty="0">
              <a:solidFill>
                <a:prstClr val="black"/>
              </a:solidFill>
              <a:cs typeface="Times New Roman" pitchFamily="18" charset="0"/>
            </a:endParaRPr>
          </a:p>
        </p:txBody>
      </p:sp>
      <p:sp>
        <p:nvSpPr>
          <p:cNvPr id="81" name="WordArt 136"/>
          <p:cNvSpPr>
            <a:spLocks noChangeArrowheads="1" noChangeShapeType="1" noTextEdit="1"/>
          </p:cNvSpPr>
          <p:nvPr/>
        </p:nvSpPr>
        <p:spPr bwMode="auto">
          <a:xfrm>
            <a:off x="1484175" y="1854550"/>
            <a:ext cx="781050" cy="304800"/>
          </a:xfrm>
          <a:prstGeom prst="rect">
            <a:avLst/>
          </a:prstGeom>
        </p:spPr>
        <p:txBody>
          <a:bodyPr wrap="none" fromWordArt="1">
            <a:prstTxWarp prst="textPlain">
              <a:avLst>
                <a:gd name="adj" fmla="val 50000"/>
              </a:avLst>
            </a:prstTxWarp>
          </a:bodyPr>
          <a:lstStyle/>
          <a:p>
            <a:pPr algn="ctr"/>
            <a:r>
              <a:rPr lang="en-US" sz="1600" b="1" kern="10" dirty="0">
                <a:ln w="19050">
                  <a:solidFill>
                    <a:prstClr val="black"/>
                  </a:solidFill>
                  <a:round/>
                  <a:headEnd/>
                  <a:tailEnd/>
                </a:ln>
                <a:solidFill>
                  <a:srgbClr val="FFFF00"/>
                </a:solidFill>
                <a:effectLst>
                  <a:outerShdw dist="35921" dir="2700000" algn="ctr" rotWithShape="0">
                    <a:srgbClr val="990000"/>
                  </a:outerShdw>
                </a:effectLst>
                <a:latin typeface="Arial Black"/>
              </a:rPr>
              <a:t>Report</a:t>
            </a:r>
          </a:p>
        </p:txBody>
      </p:sp>
      <p:sp>
        <p:nvSpPr>
          <p:cNvPr id="82" name="Rectangle 137"/>
          <p:cNvSpPr>
            <a:spLocks noChangeArrowheads="1"/>
          </p:cNvSpPr>
          <p:nvPr/>
        </p:nvSpPr>
        <p:spPr bwMode="auto">
          <a:xfrm>
            <a:off x="1122225" y="3302350"/>
            <a:ext cx="677863" cy="258763"/>
          </a:xfrm>
          <a:prstGeom prst="rect">
            <a:avLst/>
          </a:prstGeom>
          <a:noFill/>
          <a:ln w="12700">
            <a:noFill/>
            <a:miter lim="800000"/>
            <a:headEnd/>
            <a:tailEnd/>
          </a:ln>
        </p:spPr>
        <p:txBody>
          <a:bodyPr wrap="none" lIns="90488" tIns="44450" rIns="90488" bIns="44450">
            <a:spAutoFit/>
          </a:bodyPr>
          <a:lstStyle/>
          <a:p>
            <a:pPr eaLnBrk="0" hangingPunct="0"/>
            <a:r>
              <a:rPr lang="en-US" sz="1100" b="1" i="1" dirty="0">
                <a:solidFill>
                  <a:prstClr val="black"/>
                </a:solidFill>
              </a:rPr>
              <a:t>DAY 10</a:t>
            </a:r>
            <a:endParaRPr lang="en-US" sz="1100" b="1" dirty="0">
              <a:solidFill>
                <a:prstClr val="black"/>
              </a:solidFill>
            </a:endParaRPr>
          </a:p>
        </p:txBody>
      </p:sp>
      <p:sp>
        <p:nvSpPr>
          <p:cNvPr id="83" name="Line 102"/>
          <p:cNvSpPr>
            <a:spLocks noChangeShapeType="1"/>
          </p:cNvSpPr>
          <p:nvPr/>
        </p:nvSpPr>
        <p:spPr bwMode="auto">
          <a:xfrm>
            <a:off x="7142025" y="35309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84" name="Rectangle 78"/>
          <p:cNvSpPr>
            <a:spLocks noChangeArrowheads="1"/>
          </p:cNvSpPr>
          <p:nvPr/>
        </p:nvSpPr>
        <p:spPr bwMode="auto">
          <a:xfrm>
            <a:off x="7370625" y="3302350"/>
            <a:ext cx="1143000" cy="258763"/>
          </a:xfrm>
          <a:prstGeom prst="rect">
            <a:avLst/>
          </a:prstGeom>
          <a:noFill/>
          <a:ln w="12700">
            <a:noFill/>
            <a:miter lim="800000"/>
            <a:headEnd/>
            <a:tailEnd/>
          </a:ln>
        </p:spPr>
        <p:txBody>
          <a:bodyPr lIns="90488" tIns="44450" rIns="90488" bIns="44450">
            <a:spAutoFit/>
          </a:bodyPr>
          <a:lstStyle/>
          <a:p>
            <a:pPr eaLnBrk="0" hangingPunct="0"/>
            <a:r>
              <a:rPr lang="en-US" sz="1100" b="1" i="1" dirty="0">
                <a:solidFill>
                  <a:prstClr val="black"/>
                </a:solidFill>
              </a:rPr>
              <a:t>DAY 14</a:t>
            </a:r>
            <a:endParaRPr lang="en-US" sz="1100" b="1" dirty="0">
              <a:solidFill>
                <a:prstClr val="black"/>
              </a:solidFill>
            </a:endParaRPr>
          </a:p>
        </p:txBody>
      </p:sp>
      <p:sp>
        <p:nvSpPr>
          <p:cNvPr id="85" name="Text Box 62"/>
          <p:cNvSpPr txBox="1">
            <a:spLocks noChangeArrowheads="1"/>
          </p:cNvSpPr>
          <p:nvPr/>
        </p:nvSpPr>
        <p:spPr bwMode="auto">
          <a:xfrm>
            <a:off x="7086600" y="3557938"/>
            <a:ext cx="1371600" cy="400110"/>
          </a:xfrm>
          <a:prstGeom prst="rect">
            <a:avLst/>
          </a:prstGeom>
          <a:noFill/>
          <a:ln w="12700">
            <a:noFill/>
            <a:miter lim="800000"/>
            <a:headEnd/>
            <a:tailEnd/>
          </a:ln>
        </p:spPr>
        <p:txBody>
          <a:bodyPr>
            <a:spAutoFit/>
          </a:bodyPr>
          <a:lstStyle/>
          <a:p>
            <a:pPr algn="ctr" eaLnBrk="0" hangingPunct="0"/>
            <a:r>
              <a:rPr lang="en-US" sz="1000" b="1" smtClean="0">
                <a:solidFill>
                  <a:prstClr val="black"/>
                </a:solidFill>
                <a:cs typeface="Times New Roman" pitchFamily="18" charset="0"/>
              </a:rPr>
              <a:t>Operate</a:t>
            </a:r>
          </a:p>
          <a:p>
            <a:pPr algn="ctr" eaLnBrk="0" hangingPunct="0"/>
            <a:r>
              <a:rPr lang="en-US" sz="1000" b="1" smtClean="0">
                <a:solidFill>
                  <a:prstClr val="black"/>
                </a:solidFill>
                <a:cs typeface="Times New Roman" pitchFamily="18" charset="0"/>
              </a:rPr>
              <a:t>TESS</a:t>
            </a:r>
            <a:endParaRPr lang="en-US" sz="1000" b="1" dirty="0">
              <a:solidFill>
                <a:prstClr val="black"/>
              </a:solidFill>
              <a:cs typeface="Times New Roman" pitchFamily="18" charset="0"/>
            </a:endParaRPr>
          </a:p>
        </p:txBody>
      </p:sp>
      <p:sp>
        <p:nvSpPr>
          <p:cNvPr id="86" name="Line 72"/>
          <p:cNvSpPr>
            <a:spLocks noChangeShapeType="1"/>
          </p:cNvSpPr>
          <p:nvPr/>
        </p:nvSpPr>
        <p:spPr bwMode="auto">
          <a:xfrm>
            <a:off x="3941625" y="4445350"/>
            <a:ext cx="0" cy="533400"/>
          </a:xfrm>
          <a:prstGeom prst="line">
            <a:avLst/>
          </a:prstGeom>
          <a:noFill/>
          <a:ln w="12700">
            <a:solidFill>
              <a:schemeClr val="tx1"/>
            </a:solidFill>
            <a:round/>
            <a:headEnd/>
            <a:tailEnd/>
          </a:ln>
        </p:spPr>
        <p:txBody>
          <a:bodyPr/>
          <a:lstStyle/>
          <a:p>
            <a:endParaRPr lang="en-US" dirty="0">
              <a:solidFill>
                <a:prstClr val="black"/>
              </a:solidFill>
            </a:endParaRPr>
          </a:p>
        </p:txBody>
      </p:sp>
      <p:sp>
        <p:nvSpPr>
          <p:cNvPr id="87" name="Rectangle 124"/>
          <p:cNvSpPr>
            <a:spLocks noChangeArrowheads="1"/>
          </p:cNvSpPr>
          <p:nvPr/>
        </p:nvSpPr>
        <p:spPr bwMode="auto">
          <a:xfrm>
            <a:off x="4094025" y="4216750"/>
            <a:ext cx="914400" cy="261938"/>
          </a:xfrm>
          <a:prstGeom prst="rect">
            <a:avLst/>
          </a:prstGeom>
          <a:noFill/>
          <a:ln w="9525">
            <a:noFill/>
            <a:miter lim="800000"/>
            <a:headEnd/>
            <a:tailEnd/>
          </a:ln>
        </p:spPr>
        <p:txBody>
          <a:bodyPr>
            <a:spAutoFit/>
          </a:bodyPr>
          <a:lstStyle/>
          <a:p>
            <a:r>
              <a:rPr lang="en-US" sz="1100" b="1" i="1" dirty="0">
                <a:solidFill>
                  <a:prstClr val="black"/>
                </a:solidFill>
              </a:rPr>
              <a:t>    DAY 19 </a:t>
            </a:r>
          </a:p>
        </p:txBody>
      </p:sp>
      <p:sp>
        <p:nvSpPr>
          <p:cNvPr id="88" name="Text Box 109"/>
          <p:cNvSpPr txBox="1">
            <a:spLocks noChangeArrowheads="1"/>
          </p:cNvSpPr>
          <p:nvPr/>
        </p:nvSpPr>
        <p:spPr bwMode="auto">
          <a:xfrm>
            <a:off x="3979725" y="4502500"/>
            <a:ext cx="1143000" cy="400110"/>
          </a:xfrm>
          <a:prstGeom prst="rect">
            <a:avLst/>
          </a:prstGeom>
          <a:noFill/>
          <a:ln w="12700">
            <a:noFill/>
            <a:miter lim="800000"/>
            <a:headEnd/>
            <a:tailEnd/>
          </a:ln>
        </p:spPr>
        <p:txBody>
          <a:bodyPr>
            <a:spAutoFit/>
          </a:bodyPr>
          <a:lstStyle/>
          <a:p>
            <a:pPr algn="ctr" eaLnBrk="0" hangingPunct="0">
              <a:spcBef>
                <a:spcPct val="50000"/>
              </a:spcBef>
            </a:pPr>
            <a:r>
              <a:rPr lang="en-US" sz="1000" b="1" smtClean="0">
                <a:solidFill>
                  <a:prstClr val="black"/>
                </a:solidFill>
                <a:cs typeface="Times New Roman" pitchFamily="18" charset="0"/>
              </a:rPr>
              <a:t>Seminar/Final Examination</a:t>
            </a:r>
            <a:endParaRPr lang="en-US" sz="1000" b="1" dirty="0">
              <a:solidFill>
                <a:prstClr val="black"/>
              </a:solidFill>
              <a:cs typeface="Times New Roman" pitchFamily="18" charset="0"/>
            </a:endParaRPr>
          </a:p>
        </p:txBody>
      </p:sp>
      <p:sp>
        <p:nvSpPr>
          <p:cNvPr id="89" name="Title 1"/>
          <p:cNvSpPr txBox="1">
            <a:spLocks noGrp="1"/>
          </p:cNvSpPr>
          <p:nvPr>
            <p:ph type="title"/>
          </p:nvPr>
        </p:nvSpPr>
        <p:spPr bwMode="auto">
          <a:xfrm>
            <a:off x="457200" y="0"/>
            <a:ext cx="8229600" cy="1143000"/>
          </a:xfrm>
          <a:prstGeom prst="rect">
            <a:avLst/>
          </a:prstGeom>
          <a:noFill/>
          <a:ln w="9525">
            <a:noFill/>
            <a:miter lim="800000"/>
            <a:headEnd/>
            <a:tailEnd/>
          </a:ln>
        </p:spPr>
        <p:txBody>
          <a:bodyPr>
            <a:normAutofit/>
          </a:bodyPr>
          <a:lstStyle/>
          <a:p>
            <a:pPr algn="ctr">
              <a:defRPr/>
            </a:pPr>
            <a:r>
              <a:rPr lang="en-US" sz="3200" b="1" dirty="0" smtClean="0">
                <a:latin typeface="Arial" pitchFamily="34" charset="0"/>
                <a:cs typeface="Arial" pitchFamily="34" charset="0"/>
              </a:rPr>
              <a:t>MGS Commander Course Map</a:t>
            </a:r>
            <a:endParaRPr lang="en-US" sz="3200" b="1" dirty="0">
              <a:latin typeface="Arial" pitchFamily="34" charset="0"/>
              <a:cs typeface="Arial" pitchFamily="34" charset="0"/>
            </a:endParaRPr>
          </a:p>
        </p:txBody>
      </p:sp>
      <p:sp>
        <p:nvSpPr>
          <p:cNvPr id="91" name="Slide Number Placeholder 1"/>
          <p:cNvSpPr>
            <a:spLocks noGrp="1"/>
          </p:cNvSpPr>
          <p:nvPr>
            <p:ph type="sldNum" sz="quarter" idx="4294967295"/>
          </p:nvPr>
        </p:nvSpPr>
        <p:spPr>
          <a:xfrm>
            <a:off x="7010400" y="6492875"/>
            <a:ext cx="2133600" cy="365125"/>
          </a:xfrm>
          <a:prstGeom prst="rect">
            <a:avLst/>
          </a:prstGeom>
        </p:spPr>
        <p:txBody>
          <a:bodyPr/>
          <a:lstStyle/>
          <a:p>
            <a:fld id="{806BBECC-4DF2-4687-95EE-633D0D15A8CA}" type="slidenum">
              <a:rPr lang="en-US" smtClean="0">
                <a:solidFill>
                  <a:prstClr val="black"/>
                </a:solidFill>
              </a:rPr>
              <a:pPr/>
              <a:t>9</a:t>
            </a:fld>
            <a:endParaRPr lang="en-US" dirty="0">
              <a:solidFill>
                <a:prstClr val="black"/>
              </a:solidFill>
            </a:endParaRPr>
          </a:p>
        </p:txBody>
      </p:sp>
      <p:graphicFrame>
        <p:nvGraphicFramePr>
          <p:cNvPr id="90" name="Table 89"/>
          <p:cNvGraphicFramePr>
            <a:graphicFrameLocks noGrp="1"/>
          </p:cNvGraphicFramePr>
          <p:nvPr>
            <p:extLst/>
          </p:nvPr>
        </p:nvGraphicFramePr>
        <p:xfrm>
          <a:off x="3886200" y="5243793"/>
          <a:ext cx="4800600" cy="1259840"/>
        </p:xfrm>
        <a:graphic>
          <a:graphicData uri="http://schemas.openxmlformats.org/drawingml/2006/table">
            <a:tbl>
              <a:tblPr firstRow="1" bandRow="1">
                <a:tableStyleId>{5C22544A-7EE6-4342-B048-85BDC9FD1C3A}</a:tableStyleId>
              </a:tblPr>
              <a:tblGrid>
                <a:gridCol w="800100"/>
                <a:gridCol w="800100"/>
                <a:gridCol w="800100"/>
                <a:gridCol w="800100"/>
                <a:gridCol w="800100"/>
                <a:gridCol w="800100"/>
              </a:tblGrid>
              <a:tr h="370840">
                <a:tc>
                  <a:txBody>
                    <a:bodyPr/>
                    <a:lstStyle/>
                    <a:p>
                      <a:endParaRPr lang="en-US" sz="1400" dirty="0"/>
                    </a:p>
                  </a:txBody>
                  <a:tcPr/>
                </a:tc>
                <a:tc>
                  <a:txBody>
                    <a:bodyPr/>
                    <a:lstStyle/>
                    <a:p>
                      <a:r>
                        <a:rPr lang="en-US" sz="1400" dirty="0" smtClean="0">
                          <a:solidFill>
                            <a:schemeClr val="tx1"/>
                          </a:solidFill>
                        </a:rPr>
                        <a:t>FY 13</a:t>
                      </a:r>
                      <a:endParaRPr lang="en-US" sz="1400" dirty="0">
                        <a:solidFill>
                          <a:schemeClr val="tx1"/>
                        </a:solidFill>
                      </a:endParaRPr>
                    </a:p>
                  </a:txBody>
                  <a:tcPr/>
                </a:tc>
                <a:tc>
                  <a:txBody>
                    <a:bodyPr/>
                    <a:lstStyle/>
                    <a:p>
                      <a:r>
                        <a:rPr lang="en-US" sz="1400" dirty="0" smtClean="0">
                          <a:solidFill>
                            <a:schemeClr val="tx1"/>
                          </a:solidFill>
                        </a:rPr>
                        <a:t>FY 14</a:t>
                      </a:r>
                      <a:endParaRPr lang="en-US" sz="1400" dirty="0">
                        <a:solidFill>
                          <a:schemeClr val="tx1"/>
                        </a:solidFill>
                      </a:endParaRPr>
                    </a:p>
                  </a:txBody>
                  <a:tcPr/>
                </a:tc>
                <a:tc>
                  <a:txBody>
                    <a:bodyPr/>
                    <a:lstStyle/>
                    <a:p>
                      <a:r>
                        <a:rPr lang="en-US" sz="1400" dirty="0" smtClean="0">
                          <a:solidFill>
                            <a:schemeClr val="tx1"/>
                          </a:solidFill>
                        </a:rPr>
                        <a:t>FY 15</a:t>
                      </a:r>
                      <a:endParaRPr lang="en-US" sz="1400" dirty="0">
                        <a:solidFill>
                          <a:schemeClr val="tx1"/>
                        </a:solidFill>
                      </a:endParaRPr>
                    </a:p>
                  </a:txBody>
                  <a:tcPr/>
                </a:tc>
                <a:tc>
                  <a:txBody>
                    <a:bodyPr/>
                    <a:lstStyle/>
                    <a:p>
                      <a:r>
                        <a:rPr lang="en-US" sz="1400" dirty="0" smtClean="0">
                          <a:solidFill>
                            <a:schemeClr val="tx1"/>
                          </a:solidFill>
                        </a:rPr>
                        <a:t>FY 16</a:t>
                      </a:r>
                      <a:endParaRPr lang="en-US" sz="1400" dirty="0">
                        <a:solidFill>
                          <a:schemeClr val="tx1"/>
                        </a:solidFill>
                      </a:endParaRPr>
                    </a:p>
                  </a:txBody>
                  <a:tcPr/>
                </a:tc>
                <a:tc>
                  <a:txBody>
                    <a:bodyPr/>
                    <a:lstStyle/>
                    <a:p>
                      <a:r>
                        <a:rPr lang="en-US" sz="1400" dirty="0" smtClean="0">
                          <a:solidFill>
                            <a:schemeClr val="tx1"/>
                          </a:solidFill>
                        </a:rPr>
                        <a:t>FY 17</a:t>
                      </a:r>
                      <a:endParaRPr lang="en-US" sz="1400" dirty="0">
                        <a:solidFill>
                          <a:schemeClr val="tx1"/>
                        </a:solidFill>
                      </a:endParaRPr>
                    </a:p>
                  </a:txBody>
                  <a:tcPr/>
                </a:tc>
              </a:tr>
              <a:tr h="370840">
                <a:tc>
                  <a:txBody>
                    <a:bodyPr/>
                    <a:lstStyle/>
                    <a:p>
                      <a:r>
                        <a:rPr lang="en-US" sz="1400" dirty="0" smtClean="0"/>
                        <a:t>SMDR</a:t>
                      </a:r>
                    </a:p>
                  </a:txBody>
                  <a:tcPr/>
                </a:tc>
                <a:tc>
                  <a:txBody>
                    <a:bodyPr/>
                    <a:lstStyle/>
                    <a:p>
                      <a:pPr algn="ctr"/>
                      <a:r>
                        <a:rPr lang="en-US" sz="1400" dirty="0" smtClean="0"/>
                        <a:t>20</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15</a:t>
                      </a:r>
                    </a:p>
                  </a:txBody>
                  <a:tcPr/>
                </a:tc>
                <a:tc>
                  <a:txBody>
                    <a:bodyPr/>
                    <a:lstStyle/>
                    <a:p>
                      <a:pPr algn="ctr"/>
                      <a:r>
                        <a:rPr lang="en-US" sz="1400" dirty="0" smtClean="0"/>
                        <a:t>24</a:t>
                      </a:r>
                    </a:p>
                  </a:txBody>
                  <a:tcPr/>
                </a:tc>
              </a:tr>
              <a:tr h="370840">
                <a:tc>
                  <a:txBody>
                    <a:bodyPr/>
                    <a:lstStyle/>
                    <a:p>
                      <a:r>
                        <a:rPr lang="en-US" sz="1400" dirty="0" smtClean="0"/>
                        <a:t>Trained (total)</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24</a:t>
                      </a:r>
                      <a:endParaRPr lang="en-US" sz="1400" dirty="0"/>
                    </a:p>
                  </a:txBody>
                  <a:tcPr/>
                </a:tc>
                <a:tc>
                  <a:txBody>
                    <a:bodyPr/>
                    <a:lstStyle/>
                    <a:p>
                      <a:pPr algn="ctr"/>
                      <a:r>
                        <a:rPr lang="en-US" sz="1400" dirty="0" smtClean="0"/>
                        <a:t>22</a:t>
                      </a:r>
                      <a:endParaRPr lang="en-US" sz="1400" dirty="0"/>
                    </a:p>
                  </a:txBody>
                  <a:tcPr/>
                </a:tc>
                <a:tc>
                  <a:txBody>
                    <a:bodyPr/>
                    <a:lstStyle/>
                    <a:p>
                      <a:pPr algn="ctr"/>
                      <a:r>
                        <a:rPr lang="en-US" sz="1400" dirty="0" smtClean="0"/>
                        <a:t>NA</a:t>
                      </a:r>
                      <a:endParaRPr lang="en-US" sz="1400" dirty="0"/>
                    </a:p>
                  </a:txBody>
                  <a:tcPr/>
                </a:tc>
                <a:tc>
                  <a:txBody>
                    <a:bodyPr/>
                    <a:lstStyle/>
                    <a:p>
                      <a:pPr algn="ctr"/>
                      <a:r>
                        <a:rPr lang="en-US" sz="1400" dirty="0" smtClean="0"/>
                        <a:t>NA</a:t>
                      </a:r>
                      <a:endParaRPr lang="en-US" sz="1400" dirty="0"/>
                    </a:p>
                  </a:txBody>
                  <a:tcPr/>
                </a:tc>
              </a:tr>
            </a:tbl>
          </a:graphicData>
        </a:graphic>
      </p:graphicFrame>
    </p:spTree>
    <p:extLst>
      <p:ext uri="{BB962C8B-B14F-4D97-AF65-F5344CB8AC3E}">
        <p14:creationId xmlns:p14="http://schemas.microsoft.com/office/powerpoint/2010/main" val="9127734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0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4_Default Design">
  <a:themeElements>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0297d81-f88a-40a1-bde1-7adde668c6d7"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Document_x0020_Type xmlns="bd24aaa8-014b-499b-ae96-9c50bcb5db1c">Training</Document_x0020_Typ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031C8097C8404546B4AECF6B60F2D13F" ma:contentTypeVersion="1" ma:contentTypeDescription="Create a new document." ma:contentTypeScope="" ma:versionID="d50cb53a54ecb09a67873302db4be35d">
  <xsd:schema xmlns:xsd="http://www.w3.org/2001/XMLSchema" xmlns:xs="http://www.w3.org/2001/XMLSchema" xmlns:p="http://schemas.microsoft.com/office/2006/metadata/properties" xmlns:ns2="bd24aaa8-014b-499b-ae96-9c50bcb5db1c" targetNamespace="http://schemas.microsoft.com/office/2006/metadata/properties" ma:root="true" ma:fieldsID="d7d7f1ce437500e82fa183768ad051a8" ns2:_="">
    <xsd:import namespace="bd24aaa8-014b-499b-ae96-9c50bcb5db1c"/>
    <xsd:element name="properties">
      <xsd:complexType>
        <xsd:sequence>
          <xsd:element name="documentManagement">
            <xsd:complexType>
              <xsd:all>
                <xsd:element ref="ns2: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24aaa8-014b-499b-ae96-9c50bcb5db1c" elementFormDefault="qualified">
    <xsd:import namespace="http://schemas.microsoft.com/office/2006/documentManagement/types"/>
    <xsd:import namespace="http://schemas.microsoft.com/office/infopath/2007/PartnerControls"/>
    <xsd:element name="Document_x0020_Type" ma:index="8" nillable="true" ma:displayName="Document Type" ma:default="Training" ma:format="Dropdown" ma:internalName="Document_x0020_Type">
      <xsd:simpleType>
        <xsd:restriction base="dms:Choice">
          <xsd:enumeration value="Acceptable Use Policy"/>
          <xsd:enumeration value="After Action Review"/>
          <xsd:enumeration value="Agenda"/>
          <xsd:enumeration value="Application Software"/>
          <xsd:enumeration value="Audio"/>
          <xsd:enumeration value="Audit"/>
          <xsd:enumeration value="Best Practice"/>
          <xsd:enumeration value="Biography"/>
          <xsd:enumeration value="Blog Post"/>
          <xsd:enumeration value="Brief"/>
          <xsd:enumeration value="Budget Plan"/>
          <xsd:enumeration value="Business Process Analysis"/>
          <xsd:enumeration value="CCB"/>
          <xsd:enumeration value="Certificate"/>
          <xsd:enumeration value="Certificate of Networthiness (CoN)"/>
          <xsd:enumeration value="Chart"/>
          <xsd:enumeration value="Checklist"/>
          <xsd:enumeration value="Class"/>
          <xsd:enumeration value="Conference Paper"/>
          <xsd:enumeration value="Conference Presentation"/>
          <xsd:enumeration value="Contact Roster"/>
          <xsd:enumeration value="Contract - PWS"/>
          <xsd:enumeration value="Crisis Communication"/>
          <xsd:enumeration value="Database"/>
          <xsd:enumeration value="Demostration"/>
          <xsd:enumeration value="Directive"/>
          <xsd:enumeration value="Documentation"/>
          <xsd:enumeration value="Employment Application"/>
          <xsd:enumeration value="Exam"/>
          <xsd:enumeration value="Exit Interview"/>
          <xsd:enumeration value="Field Manual"/>
          <xsd:enumeration value="Forms"/>
          <xsd:enumeration value="FRAGO"/>
          <xsd:enumeration value="Functional Requirements"/>
          <xsd:enumeration value="Gap Analysis"/>
          <xsd:enumeration value="Guide"/>
          <xsd:enumeration value="Handbook"/>
          <xsd:enumeration value="Homework"/>
          <xsd:enumeration value="Image"/>
          <xsd:enumeration value="Information Paper"/>
          <xsd:enumeration value="Inventory List"/>
          <xsd:enumeration value="Job Description"/>
          <xsd:enumeration value="Leave Request"/>
          <xsd:enumeration value="Lesson Learned"/>
          <xsd:enumeration value="Lesson Plan"/>
          <xsd:enumeration value="Letter"/>
          <xsd:enumeration value="Map"/>
          <xsd:enumeration value="Meeting Minutes"/>
          <xsd:enumeration value="Memo"/>
          <xsd:enumeration value="Memorandum of Agreement (MOA)"/>
          <xsd:enumeration value="Memorandum of Understanding (MOU)"/>
          <xsd:enumeration value="Network Analysis"/>
          <xsd:enumeration value="Newsletter"/>
          <xsd:enumeration value="OPORD"/>
          <xsd:enumeration value="OPREP"/>
          <xsd:enumeration value="Organizational Chart"/>
          <xsd:enumeration value="POI"/>
          <xsd:enumeration value="Policy Letter"/>
          <xsd:enumeration value="Press Release"/>
          <xsd:enumeration value="Procedure"/>
          <xsd:enumeration value="Product Description"/>
          <xsd:enumeration value="Project Charter"/>
          <xsd:enumeration value="Project Requirements"/>
          <xsd:enumeration value="Promotional and Marketing"/>
          <xsd:enumeration value="Purchase Request"/>
          <xsd:enumeration value="Quiz"/>
          <xsd:enumeration value="Reference"/>
          <xsd:enumeration value="Report"/>
          <xsd:enumeration value="Request for Information (RFI)"/>
          <xsd:enumeration value="Request for Proporasl (RFP)"/>
          <xsd:enumeration value="Request for Quote (RFQ)"/>
          <xsd:enumeration value="Research"/>
          <xsd:enumeration value="Review"/>
          <xsd:enumeration value="Schedule"/>
          <xsd:enumeration value="Schema"/>
          <xsd:enumeration value="Service Level Agreement (SLA)"/>
          <xsd:enumeration value="SIR"/>
          <xsd:enumeration value="Speech Transcript"/>
          <xsd:enumeration value="Standard Operating Procedure (SOP)"/>
          <xsd:enumeration value="SITREP"/>
          <xsd:enumeration value="STRATCOM"/>
          <xsd:enumeration value="Strategic Plan"/>
          <xsd:enumeration value="Student Handout"/>
          <xsd:enumeration value="Supplementary Class"/>
          <xsd:enumeration value="Supplementary Materials"/>
          <xsd:enumeration value="Survey"/>
          <xsd:enumeration value="Syllabus"/>
          <xsd:enumeration value="Talking Points"/>
          <xsd:enumeration value="Task List"/>
          <xsd:enumeration value="Technical Specifications"/>
          <xsd:enumeration value="Template"/>
          <xsd:enumeration value="Timesheet"/>
          <xsd:enumeration value="Tracking List"/>
          <xsd:enumeration value="Training"/>
          <xsd:enumeration value="Transaction Receipt"/>
          <xsd:enumeration value="Transcript"/>
          <xsd:enumeration value="Translation"/>
          <xsd:enumeration value="Travel Request"/>
          <xsd:enumeration value="TTP"/>
          <xsd:enumeration value="Tutorial"/>
          <xsd:enumeration value="Video"/>
          <xsd:enumeration value="White Paper"/>
          <xsd:enumeration value="Work Ord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F8EB29-2531-4047-9288-62786B761604}">
  <ds:schemaRefs>
    <ds:schemaRef ds:uri="http://schemas.microsoft.com/sharepoint/v3/contenttype/forms"/>
  </ds:schemaRefs>
</ds:datastoreItem>
</file>

<file path=customXml/itemProps2.xml><?xml version="1.0" encoding="utf-8"?>
<ds:datastoreItem xmlns:ds="http://schemas.openxmlformats.org/officeDocument/2006/customXml" ds:itemID="{751E2E89-A4C3-4B74-8627-E9E09F49FAE8}">
  <ds:schemaRefs>
    <ds:schemaRef ds:uri="Microsoft.SharePoint.Taxonomy.ContentTypeSync"/>
  </ds:schemaRefs>
</ds:datastoreItem>
</file>

<file path=customXml/itemProps3.xml><?xml version="1.0" encoding="utf-8"?>
<ds:datastoreItem xmlns:ds="http://schemas.openxmlformats.org/officeDocument/2006/customXml" ds:itemID="{6BEF74BA-B413-415B-A78A-23BF74DAAEC7}">
  <ds:schemaRefs>
    <ds:schemaRef ds:uri="http://purl.org/dc/terms/"/>
    <ds:schemaRef ds:uri="http://schemas.microsoft.com/office/2006/metadata/properties"/>
    <ds:schemaRef ds:uri="bd24aaa8-014b-499b-ae96-9c50bcb5db1c"/>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4.xml><?xml version="1.0" encoding="utf-8"?>
<ds:datastoreItem xmlns:ds="http://schemas.openxmlformats.org/officeDocument/2006/customXml" ds:itemID="{7A42485D-5904-47D4-A8C8-97E4422A9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24aaa8-014b-499b-ae96-9c50bcb5db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46011</TotalTime>
  <Words>2518</Words>
  <Application>Microsoft Office PowerPoint</Application>
  <PresentationFormat>On-screen Show (4:3)</PresentationFormat>
  <Paragraphs>416</Paragraphs>
  <Slides>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Arial Black</vt:lpstr>
      <vt:lpstr>Calibri</vt:lpstr>
      <vt:lpstr>Times New Roman</vt:lpstr>
      <vt:lpstr>Wingdings</vt:lpstr>
      <vt:lpstr>1_Office Theme</vt:lpstr>
      <vt:lpstr>Office Theme</vt:lpstr>
      <vt:lpstr>40_Default Design</vt:lpstr>
      <vt:lpstr>24_Default Design</vt:lpstr>
      <vt:lpstr>PowerPoint Presentation</vt:lpstr>
      <vt:lpstr>Stryker Crewman Course  Purpose, Scope, and Outcomes</vt:lpstr>
      <vt:lpstr>PowerPoint Presentation</vt:lpstr>
      <vt:lpstr>Stryker Leader Course  Purpose, Scope, and Outcomes</vt:lpstr>
      <vt:lpstr>PowerPoint Presentation</vt:lpstr>
      <vt:lpstr>Stryker Master Gunner  Purpose, Scope, and Outcomes</vt:lpstr>
      <vt:lpstr>Stryker Platform Track </vt:lpstr>
      <vt:lpstr>MGS Commander Course  Purpose, Scope, and Outcomes</vt:lpstr>
      <vt:lpstr>MGS Commander Course Map</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teodosio.gutierrez</dc:creator>
  <cp:lastModifiedBy>McMahan, Curtis S CTR USA TRADOC</cp:lastModifiedBy>
  <cp:revision>2586</cp:revision>
  <cp:lastPrinted>2015-08-17T12:19:59Z</cp:lastPrinted>
  <dcterms:created xsi:type="dcterms:W3CDTF">2010-09-23T11:36:12Z</dcterms:created>
  <dcterms:modified xsi:type="dcterms:W3CDTF">2015-08-19T13:47:41Z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0x010100031C8097C8404546B4AECF6B60F2D13F</vt:lpwstr>
  </property>
</Properties>
</file>