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88" r:id="rId4"/>
    <p:sldId id="326" r:id="rId5"/>
    <p:sldId id="327" r:id="rId6"/>
    <p:sldId id="328" r:id="rId7"/>
    <p:sldId id="259" r:id="rId8"/>
    <p:sldId id="323" r:id="rId9"/>
    <p:sldId id="324" r:id="rId10"/>
    <p:sldId id="325" r:id="rId11"/>
    <p:sldId id="308" r:id="rId12"/>
    <p:sldId id="269" r:id="rId13"/>
    <p:sldId id="305" r:id="rId14"/>
    <p:sldId id="317" r:id="rId15"/>
    <p:sldId id="266" r:id="rId16"/>
    <p:sldId id="267" r:id="rId17"/>
    <p:sldId id="274" r:id="rId18"/>
    <p:sldId id="319" r:id="rId19"/>
    <p:sldId id="280" r:id="rId20"/>
    <p:sldId id="277" r:id="rId21"/>
    <p:sldId id="320" r:id="rId22"/>
    <p:sldId id="32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70" d="100"/>
          <a:sy n="70" d="100"/>
        </p:scale>
        <p:origin x="-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44"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7055B3C-8FE6-4E0F-B740-214788902B43}" type="datetimeFigureOut">
              <a:rPr lang="en-US" smtClean="0"/>
              <a:pPr/>
              <a:t>5/1/2012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8F0A05-780E-47FD-8941-6F2D0DDADEC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74D5FD-364D-4878-9DC1-6FD434A341E6}" type="datetimeFigureOut">
              <a:rPr lang="en-US" smtClean="0"/>
              <a:pPr/>
              <a:t>5/1/2012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2986B-C6EC-4809-A22C-F4A1F8448A0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mn-lt"/>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mn-lt"/>
              </a:defRPr>
            </a:lvl1pPr>
          </a:lstStyle>
          <a:p>
            <a:fld id="{CF3451A7-05C1-4489-BD8D-BFF7F59F38C9}" type="datetimeFigureOut">
              <a:rPr lang="en-US" smtClean="0"/>
              <a:pPr/>
              <a:t>5/1/2012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mn-lt"/>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mn-lt"/>
              </a:defRPr>
            </a:lvl1pPr>
          </a:lstStyle>
          <a:p>
            <a:fld id="{0F014586-3AF8-4DAE-AD70-A8C1FCF168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440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6019800" cy="5440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685800"/>
            <a:ext cx="4038600" cy="5440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685800"/>
            <a:ext cx="4038600" cy="5440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6858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371600"/>
            <a:ext cx="4040188" cy="4754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6858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71600"/>
            <a:ext cx="4041775" cy="4754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905000"/>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3451A7-05C1-4489-BD8D-BFF7F59F38C9}" type="datetimeFigureOut">
              <a:rPr lang="en-US" smtClean="0"/>
              <a:pPr/>
              <a:t>5/1/2012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F014586-3AF8-4DAE-AD70-A8C1FCF168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685800"/>
            <a:ext cx="8229600" cy="5440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aphicFrame>
        <p:nvGraphicFramePr>
          <p:cNvPr id="20" name="Group 10"/>
          <p:cNvGraphicFramePr>
            <a:graphicFrameLocks noGrp="1"/>
          </p:cNvGraphicFramePr>
          <p:nvPr userDrawn="1"/>
        </p:nvGraphicFramePr>
        <p:xfrm>
          <a:off x="0" y="381000"/>
          <a:ext cx="9144000" cy="182880"/>
        </p:xfrm>
        <a:graphic>
          <a:graphicData uri="http://schemas.openxmlformats.org/drawingml/2006/table">
            <a:tbl>
              <a:tblPr/>
              <a:tblGrid>
                <a:gridCol w="1828800"/>
                <a:gridCol w="1371600"/>
                <a:gridCol w="2819400"/>
                <a:gridCol w="2514600"/>
                <a:gridCol w="609600"/>
              </a:tblGrid>
              <a:tr h="1828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mn-lt"/>
                        </a:rPr>
                        <a:t>As of: </a:t>
                      </a:r>
                      <a:r>
                        <a:rPr kumimoji="0" lang="en-US" sz="1000" b="1" i="0" u="none" strike="noStrike" cap="none" normalizeH="0" baseline="0" dirty="0" smtClean="0">
                          <a:ln>
                            <a:noFill/>
                          </a:ln>
                          <a:solidFill>
                            <a:schemeClr val="tx1"/>
                          </a:solidFill>
                          <a:effectLst/>
                          <a:latin typeface="Arial" charset="0"/>
                        </a:rPr>
                        <a:t> </a:t>
                      </a:r>
                      <a:fld id="{8F2B1E1A-8AA8-4973-85AC-3D24B880B24D}" type="datetime8">
                        <a:rPr lang="en-US" sz="1000" smtClean="0">
                          <a:solidFill>
                            <a:srgbClr val="000000"/>
                          </a:solidFill>
                        </a:rPr>
                        <a:pPr marL="0" marR="0" lvl="0" indent="0" algn="ctr" defTabSz="914400" rtl="0" eaLnBrk="1" fontAlgn="base" latinLnBrk="0" hangingPunct="1">
                          <a:lnSpc>
                            <a:spcPct val="100000"/>
                          </a:lnSpc>
                          <a:spcBef>
                            <a:spcPct val="20000"/>
                          </a:spcBef>
                          <a:spcAft>
                            <a:spcPct val="0"/>
                          </a:spcAft>
                          <a:buClrTx/>
                          <a:buSzTx/>
                          <a:buFontTx/>
                          <a:buNone/>
                          <a:tabLst/>
                        </a:pPr>
                        <a:t>5/1/2012 7:27 AM</a:t>
                      </a:fld>
                      <a:endParaRPr kumimoji="0" lang="en-US" sz="1000" b="1" i="0" u="none" strike="noStrike" cap="none" normalizeH="0" baseline="0" dirty="0" smtClean="0">
                        <a:ln>
                          <a:noFill/>
                        </a:ln>
                        <a:solidFill>
                          <a:schemeClr val="tx1"/>
                        </a:solidFill>
                        <a:effectLst/>
                        <a:latin typeface="Arial" charset="0"/>
                      </a:endParaRP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TF Apocalypse</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Mission Analysis</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charset="0"/>
                        </a:rPr>
                        <a:t>UNCLASSIFIED</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000" b="0" i="0" u="none" strike="noStrike" cap="none" normalizeH="0" baseline="0" dirty="0" smtClean="0">
                        <a:ln>
                          <a:noFill/>
                        </a:ln>
                        <a:solidFill>
                          <a:schemeClr val="tx1"/>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25" name="Group 18"/>
          <p:cNvGrpSpPr>
            <a:grpSpLocks/>
          </p:cNvGrpSpPr>
          <p:nvPr userDrawn="1"/>
        </p:nvGrpSpPr>
        <p:grpSpPr bwMode="auto">
          <a:xfrm>
            <a:off x="0" y="0"/>
            <a:ext cx="9144000" cy="381000"/>
            <a:chOff x="0" y="0"/>
            <a:chExt cx="9144000" cy="381000"/>
          </a:xfrm>
        </p:grpSpPr>
        <p:sp>
          <p:nvSpPr>
            <p:cNvPr id="26" name="Rectangle 7"/>
            <p:cNvSpPr>
              <a:spLocks noChangeArrowheads="1"/>
            </p:cNvSpPr>
            <p:nvPr userDrawn="1"/>
          </p:nvSpPr>
          <p:spPr bwMode="auto">
            <a:xfrm>
              <a:off x="0" y="0"/>
              <a:ext cx="9144000" cy="381000"/>
            </a:xfrm>
            <a:prstGeom prst="rect">
              <a:avLst/>
            </a:prstGeom>
            <a:gradFill rotWithShape="1">
              <a:gsLst>
                <a:gs pos="0">
                  <a:srgbClr val="DCDCB0"/>
                </a:gs>
                <a:gs pos="50000">
                  <a:srgbClr val="FFFFCC"/>
                </a:gs>
                <a:gs pos="100000">
                  <a:srgbClr val="DCDCB0"/>
                </a:gs>
              </a:gsLst>
              <a:lin ang="5400000" scaled="1"/>
            </a:gradFill>
            <a:ln w="25400">
              <a:solidFill>
                <a:schemeClr val="tx1"/>
              </a:solidFill>
              <a:miter lim="800000"/>
              <a:headEnd/>
              <a:tailEnd/>
            </a:ln>
            <a:scene3d>
              <a:camera prst="orthographicFront"/>
              <a:lightRig rig="threePt" dir="t"/>
            </a:scene3d>
            <a:sp3d>
              <a:bevelT/>
              <a:bevelB/>
            </a:sp3d>
          </p:spPr>
          <p:txBody>
            <a:bodyPr wrap="none" anchor="ctr"/>
            <a:lstStyle/>
            <a:p>
              <a:pPr algn="ctr" eaLnBrk="0" hangingPunct="0">
                <a:defRPr/>
              </a:pPr>
              <a:endParaRPr lang="en-US" b="1" i="1" dirty="0">
                <a:solidFill>
                  <a:srgbClr val="000000"/>
                </a:solidFill>
                <a:effectLst>
                  <a:outerShdw blurRad="50800" dist="50800" dir="5400000" sx="98000" sy="98000" algn="ctr" rotWithShape="0">
                    <a:srgbClr val="000000">
                      <a:alpha val="43137"/>
                    </a:srgbClr>
                  </a:outerShdw>
                </a:effectLst>
                <a:latin typeface="+mn-lt"/>
              </a:endParaRPr>
            </a:p>
          </p:txBody>
        </p:sp>
        <p:grpSp>
          <p:nvGrpSpPr>
            <p:cNvPr id="27" name="Group 8"/>
            <p:cNvGrpSpPr>
              <a:grpSpLocks/>
            </p:cNvGrpSpPr>
            <p:nvPr/>
          </p:nvGrpSpPr>
          <p:grpSpPr bwMode="auto">
            <a:xfrm>
              <a:off x="112713" y="66675"/>
              <a:ext cx="990600" cy="247650"/>
              <a:chOff x="76200" y="152400"/>
              <a:chExt cx="1524000" cy="381000"/>
            </a:xfrm>
          </p:grpSpPr>
          <p:pic>
            <p:nvPicPr>
              <p:cNvPr id="38" name="Picture 1"/>
              <p:cNvPicPr>
                <a:picLocks noChangeAspect="1" noChangeArrowheads="1"/>
              </p:cNvPicPr>
              <p:nvPr/>
            </p:nvPicPr>
            <p:blipFill>
              <a:blip r:embed="rId13" cstate="print"/>
              <a:srcRect/>
              <a:stretch>
                <a:fillRect/>
              </a:stretch>
            </p:blipFill>
            <p:spPr bwMode="auto">
              <a:xfrm>
                <a:off x="838200" y="152400"/>
                <a:ext cx="762000" cy="381000"/>
              </a:xfrm>
              <a:prstGeom prst="rect">
                <a:avLst/>
              </a:prstGeom>
              <a:noFill/>
              <a:ln w="9525">
                <a:noFill/>
                <a:miter lim="800000"/>
                <a:headEnd/>
                <a:tailEnd/>
              </a:ln>
              <a:scene3d>
                <a:camera prst="orthographicFront"/>
                <a:lightRig rig="threePt" dir="t"/>
              </a:scene3d>
              <a:sp3d>
                <a:bevelT/>
                <a:bevelB/>
              </a:sp3d>
            </p:spPr>
          </p:pic>
          <p:pic>
            <p:nvPicPr>
              <p:cNvPr id="39" name="Picture 2"/>
              <p:cNvPicPr>
                <a:picLocks noChangeAspect="1" noChangeArrowheads="1"/>
              </p:cNvPicPr>
              <p:nvPr/>
            </p:nvPicPr>
            <p:blipFill>
              <a:blip r:embed="rId14" cstate="print"/>
              <a:srcRect/>
              <a:stretch>
                <a:fillRect/>
              </a:stretch>
            </p:blipFill>
            <p:spPr bwMode="auto">
              <a:xfrm>
                <a:off x="76200" y="152400"/>
                <a:ext cx="762000" cy="381000"/>
              </a:xfrm>
              <a:prstGeom prst="rect">
                <a:avLst/>
              </a:prstGeom>
              <a:noFill/>
              <a:ln w="9525">
                <a:noFill/>
                <a:miter lim="800000"/>
                <a:headEnd/>
                <a:tailEnd/>
              </a:ln>
              <a:scene3d>
                <a:camera prst="orthographicFront"/>
                <a:lightRig rig="threePt" dir="t"/>
              </a:scene3d>
              <a:sp3d>
                <a:bevelT/>
                <a:bevelB/>
              </a:sp3d>
            </p:spPr>
          </p:pic>
        </p:grpSp>
      </p:grpSp>
      <p:pic>
        <p:nvPicPr>
          <p:cNvPr id="11" name="Picture 10" descr="1AD CAB Logo.jpg"/>
          <p:cNvPicPr>
            <a:picLocks noChangeAspect="1"/>
          </p:cNvPicPr>
          <p:nvPr userDrawn="1"/>
        </p:nvPicPr>
        <p:blipFill>
          <a:blip r:embed="rId15" cstate="print"/>
          <a:stretch>
            <a:fillRect/>
          </a:stretch>
        </p:blipFill>
        <p:spPr>
          <a:xfrm>
            <a:off x="8653425" y="89452"/>
            <a:ext cx="221031" cy="215348"/>
          </a:xfrm>
          <a:prstGeom prst="rect">
            <a:avLst/>
          </a:prstGeom>
        </p:spPr>
      </p:pic>
      <p:pic>
        <p:nvPicPr>
          <p:cNvPr id="8" name="Picture 2" descr="C:\Users\nicholas.cahill\Desktop\Logos\3-501st patch color on white.jpg"/>
          <p:cNvPicPr>
            <a:picLocks noChangeAspect="1" noChangeArrowheads="1"/>
          </p:cNvPicPr>
          <p:nvPr userDrawn="1"/>
        </p:nvPicPr>
        <p:blipFill>
          <a:blip r:embed="rId16" cstate="print"/>
          <a:srcRect/>
          <a:stretch>
            <a:fillRect/>
          </a:stretch>
        </p:blipFill>
        <p:spPr bwMode="auto">
          <a:xfrm>
            <a:off x="8915400" y="26504"/>
            <a:ext cx="188844" cy="209358"/>
          </a:xfrm>
          <a:prstGeom prst="rect">
            <a:avLst/>
          </a:prstGeom>
          <a:noFill/>
        </p:spPr>
      </p:pic>
      <p:graphicFrame>
        <p:nvGraphicFramePr>
          <p:cNvPr id="42" name="Group 10"/>
          <p:cNvGraphicFramePr>
            <a:graphicFrameLocks noGrp="1"/>
          </p:cNvGraphicFramePr>
          <p:nvPr userDrawn="1"/>
        </p:nvGraphicFramePr>
        <p:xfrm>
          <a:off x="0" y="6675120"/>
          <a:ext cx="9144000" cy="182880"/>
        </p:xfrm>
        <a:graphic>
          <a:graphicData uri="http://schemas.openxmlformats.org/drawingml/2006/table">
            <a:tbl>
              <a:tblPr/>
              <a:tblGrid>
                <a:gridCol w="1828800"/>
                <a:gridCol w="1371600"/>
                <a:gridCol w="2819400"/>
                <a:gridCol w="2514600"/>
                <a:gridCol w="609600"/>
              </a:tblGrid>
              <a:tr h="1828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mn-lt"/>
                        </a:rPr>
                        <a:t>As of: </a:t>
                      </a:r>
                      <a:r>
                        <a:rPr kumimoji="0" lang="en-US" sz="1000" b="1" i="0" u="none" strike="noStrike" cap="none" normalizeH="0" baseline="0" dirty="0" smtClean="0">
                          <a:ln>
                            <a:noFill/>
                          </a:ln>
                          <a:solidFill>
                            <a:schemeClr val="tx1"/>
                          </a:solidFill>
                          <a:effectLst/>
                          <a:latin typeface="Arial" charset="0"/>
                        </a:rPr>
                        <a:t> </a:t>
                      </a:r>
                      <a:fld id="{8F2B1E1A-8AA8-4973-85AC-3D24B880B24D}" type="datetime8">
                        <a:rPr lang="en-US" sz="1000" smtClean="0">
                          <a:solidFill>
                            <a:srgbClr val="000000"/>
                          </a:solidFill>
                        </a:rPr>
                        <a:pPr marL="0" marR="0" lvl="0" indent="0" algn="ctr" defTabSz="914400" rtl="0" eaLnBrk="1" fontAlgn="base" latinLnBrk="0" hangingPunct="1">
                          <a:lnSpc>
                            <a:spcPct val="100000"/>
                          </a:lnSpc>
                          <a:spcBef>
                            <a:spcPct val="20000"/>
                          </a:spcBef>
                          <a:spcAft>
                            <a:spcPct val="0"/>
                          </a:spcAft>
                          <a:buClrTx/>
                          <a:buSzTx/>
                          <a:buFontTx/>
                          <a:buNone/>
                          <a:tabLst/>
                        </a:pPr>
                        <a:t>5/1/2012 7:27 AM</a:t>
                      </a:fld>
                      <a:endParaRPr kumimoji="0" lang="en-US" sz="1000" b="1" i="0" u="none" strike="noStrike" cap="none" normalizeH="0" baseline="0" dirty="0" smtClean="0">
                        <a:ln>
                          <a:noFill/>
                        </a:ln>
                        <a:solidFill>
                          <a:schemeClr val="tx1"/>
                        </a:solidFill>
                        <a:effectLst/>
                        <a:latin typeface="Arial" charset="0"/>
                      </a:endParaRP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TF Apocalypse</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rPr>
                        <a:t>Mission Analysis</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charset="0"/>
                        </a:rPr>
                        <a:t>UNCLASSIFIED</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itle Placeholder 1"/>
          <p:cNvSpPr>
            <a:spLocks noGrp="1"/>
          </p:cNvSpPr>
          <p:nvPr>
            <p:ph type="title"/>
          </p:nvPr>
        </p:nvSpPr>
        <p:spPr>
          <a:xfrm>
            <a:off x="0" y="0"/>
            <a:ext cx="9144000" cy="381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43" name="Rectangle 42"/>
          <p:cNvSpPr/>
          <p:nvPr userDrawn="1"/>
        </p:nvSpPr>
        <p:spPr>
          <a:xfrm>
            <a:off x="8534400" y="349731"/>
            <a:ext cx="609600" cy="246221"/>
          </a:xfrm>
          <a:prstGeom prst="rect">
            <a:avLst/>
          </a:prstGeom>
        </p:spPr>
        <p:txBody>
          <a:bodyPr wrap="square" anchor="ctr">
            <a:spAutoFit/>
          </a:bodyPr>
          <a:lstStyle/>
          <a:p>
            <a:pPr algn="ctr"/>
            <a:fld id="{0F014586-3AF8-4DAE-AD70-A8C1FCF1685B}" type="slidenum">
              <a:rPr lang="en-US" sz="1000" b="1" smtClean="0">
                <a:latin typeface="+mn-lt"/>
                <a:cs typeface="Arial" pitchFamily="34" charset="0"/>
              </a:rPr>
              <a:pPr algn="ctr"/>
              <a:t>‹#›</a:t>
            </a:fld>
            <a:endParaRPr lang="en-US" sz="1000" b="1" dirty="0">
              <a:latin typeface="+mn-lt"/>
              <a:cs typeface="Arial" pitchFamily="34" charset="0"/>
            </a:endParaRPr>
          </a:p>
        </p:txBody>
      </p:sp>
      <p:sp>
        <p:nvSpPr>
          <p:cNvPr id="44" name="Rectangle 43"/>
          <p:cNvSpPr/>
          <p:nvPr userDrawn="1"/>
        </p:nvSpPr>
        <p:spPr>
          <a:xfrm>
            <a:off x="8534400" y="6639075"/>
            <a:ext cx="609600" cy="246221"/>
          </a:xfrm>
          <a:prstGeom prst="rect">
            <a:avLst/>
          </a:prstGeom>
        </p:spPr>
        <p:txBody>
          <a:bodyPr wrap="square" anchor="ctr">
            <a:spAutoFit/>
          </a:bodyPr>
          <a:lstStyle/>
          <a:p>
            <a:pPr algn="ctr"/>
            <a:fld id="{0F014586-3AF8-4DAE-AD70-A8C1FCF1685B}" type="slidenum">
              <a:rPr lang="en-US" sz="1000" b="1" smtClean="0">
                <a:latin typeface="+mn-lt"/>
                <a:cs typeface="Arial" pitchFamily="34" charset="0"/>
              </a:rPr>
              <a:pPr algn="ctr"/>
              <a:t>‹#›</a:t>
            </a:fld>
            <a:endParaRPr lang="en-US" sz="1000" b="1" dirty="0">
              <a:latin typeface="+mn-lt"/>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2800" kern="1200">
          <a:solidFill>
            <a:schemeClr val="tx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73023"/>
            <a:ext cx="7772400" cy="1470025"/>
          </a:xfrm>
        </p:spPr>
        <p:txBody>
          <a:bodyPr/>
          <a:lstStyle/>
          <a:p>
            <a:r>
              <a:rPr lang="en-US" dirty="0" smtClean="0"/>
              <a:t>Mission Analysis Brief</a:t>
            </a:r>
            <a:endParaRPr lang="en-US" dirty="0"/>
          </a:p>
        </p:txBody>
      </p:sp>
      <p:pic>
        <p:nvPicPr>
          <p:cNvPr id="10" name="Picture 2" descr="C:\Users\nicholas.cahill\Desktop\Logos\3-501st patch color on white.jpg"/>
          <p:cNvPicPr>
            <a:picLocks noChangeAspect="1" noChangeArrowheads="1"/>
          </p:cNvPicPr>
          <p:nvPr/>
        </p:nvPicPr>
        <p:blipFill>
          <a:blip r:embed="rId2" cstate="print"/>
          <a:srcRect/>
          <a:stretch>
            <a:fillRect/>
          </a:stretch>
        </p:blipFill>
        <p:spPr bwMode="auto">
          <a:xfrm>
            <a:off x="2659040" y="1015624"/>
            <a:ext cx="3810000" cy="422387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Constraints</a:t>
            </a:r>
            <a:endParaRPr lang="en-US" dirty="0"/>
          </a:p>
        </p:txBody>
      </p:sp>
      <p:sp>
        <p:nvSpPr>
          <p:cNvPr id="6" name="Content Placeholder 5"/>
          <p:cNvSpPr>
            <a:spLocks noGrp="1"/>
          </p:cNvSpPr>
          <p:nvPr>
            <p:ph idx="1"/>
          </p:nvPr>
        </p:nvSpPr>
        <p:spPr/>
        <p:txBody>
          <a:bodyPr>
            <a:normAutofit fontScale="85000" lnSpcReduction="20000"/>
          </a:bodyPr>
          <a:lstStyle/>
          <a:p>
            <a:pPr>
              <a:buNone/>
            </a:pPr>
            <a:r>
              <a:rPr lang="en-US" dirty="0" smtClean="0"/>
              <a:t>	A constraint is a restriction placed on the command by a higher command. A constraint dictates an action or inaction, thus restricting freedom of action. The operation overlay, for example, may contain a restrictive fire line or no fire area. Constraints may also be issued verbally, in WARNOs, or in policy memoranda.</a:t>
            </a:r>
          </a:p>
          <a:p>
            <a:pPr>
              <a:buNone/>
            </a:pPr>
            <a:endParaRPr lang="en-US" dirty="0" smtClean="0"/>
          </a:p>
          <a:p>
            <a:pPr>
              <a:buNone/>
            </a:pPr>
            <a:r>
              <a:rPr lang="en-US" dirty="0" smtClean="0"/>
              <a:t>	Constraints may also be based on resource limitations within the command, such as organic fuel transport capacity, or physical characteristics of the operational environment, such as the number of vehicles that can cross a bridge in a specified time.</a:t>
            </a:r>
          </a:p>
          <a:p>
            <a:pPr>
              <a:buNone/>
            </a:pPr>
            <a:endParaRPr lang="en-US" dirty="0" smtClean="0"/>
          </a:p>
          <a:p>
            <a:pPr>
              <a:buNone/>
            </a:pPr>
            <a:r>
              <a:rPr lang="en-US" dirty="0" smtClean="0"/>
              <a:t>	Coordinate with the Staff Judge Advocate for a legal review of perceived or obvious constraints, restraints, or limitations in the OPLAN, OPORD, or related documents.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Staff Section</a:t>
            </a:r>
            <a:endParaRPr lang="en-US" dirty="0"/>
          </a:p>
        </p:txBody>
      </p:sp>
      <p:sp>
        <p:nvSpPr>
          <p:cNvPr id="8" name="Text Placeholder 7"/>
          <p:cNvSpPr>
            <a:spLocks noGrp="1"/>
          </p:cNvSpPr>
          <p:nvPr>
            <p:ph type="body" idx="1"/>
          </p:nvPr>
        </p:nvSpPr>
        <p:spPr/>
        <p:txBody>
          <a:bodyPr/>
          <a:lstStyle/>
          <a:p>
            <a:r>
              <a:rPr lang="en-US" dirty="0" smtClean="0"/>
              <a:t>Specified Tasks</a:t>
            </a:r>
            <a:endParaRPr lang="en-US" dirty="0"/>
          </a:p>
        </p:txBody>
      </p:sp>
      <p:sp>
        <p:nvSpPr>
          <p:cNvPr id="4" name="Content Placeholder 3"/>
          <p:cNvSpPr>
            <a:spLocks noGrp="1"/>
          </p:cNvSpPr>
          <p:nvPr>
            <p:ph sz="half" idx="2"/>
          </p:nvPr>
        </p:nvSpPr>
        <p:spPr/>
        <p:txBody>
          <a:bodyPr>
            <a:noAutofit/>
          </a:bodyPr>
          <a:lstStyle/>
          <a:p>
            <a:pPr>
              <a:buNone/>
            </a:pPr>
            <a:r>
              <a:rPr lang="en-US" sz="1400" dirty="0" smtClean="0"/>
              <a:t>	A specified task is a task specifically assigned to a unit by its higher headquarters. Paragraphs 2 and 3 of the higher headquarters’ order or plan state specified tasks. Some tasks may be in paragraphs 4 and 5. Specified tasks may be listed in annexes and overlays. They may also be assigned verbally during collaborative planning sessions or in directives from the higher commander.</a:t>
            </a:r>
          </a:p>
          <a:p>
            <a:pPr>
              <a:buNone/>
            </a:pPr>
            <a:endParaRPr lang="en-US" sz="1400" dirty="0" smtClean="0"/>
          </a:p>
          <a:p>
            <a:pPr>
              <a:buNone/>
            </a:pPr>
            <a:r>
              <a:rPr lang="en-US" sz="1400" dirty="0" smtClean="0"/>
              <a:t>	Be prepared or on-order missions are specified tasks. A be-prepared mission is a mission assigned to a unit that might be executed. Generally a contingency mission, they are used when something planned has or has not been successful. In planning priorities, plan a be-prepared mission after any on-order mission. An on-order mission is a mission to be executed at an unspecified time. A unit with an on-order mission is a committed force.</a:t>
            </a:r>
          </a:p>
          <a:p>
            <a:pPr>
              <a:buNone/>
            </a:pPr>
            <a:endParaRPr lang="en-US" sz="1400" dirty="0"/>
          </a:p>
        </p:txBody>
      </p:sp>
      <p:sp>
        <p:nvSpPr>
          <p:cNvPr id="9" name="Text Placeholder 8"/>
          <p:cNvSpPr>
            <a:spLocks noGrp="1"/>
          </p:cNvSpPr>
          <p:nvPr>
            <p:ph type="body" sz="quarter" idx="3"/>
          </p:nvPr>
        </p:nvSpPr>
        <p:spPr/>
        <p:txBody>
          <a:bodyPr/>
          <a:lstStyle/>
          <a:p>
            <a:r>
              <a:rPr lang="en-US" dirty="0" smtClean="0"/>
              <a:t>Implied Tasks</a:t>
            </a:r>
            <a:endParaRPr lang="en-US" dirty="0"/>
          </a:p>
        </p:txBody>
      </p:sp>
      <p:sp>
        <p:nvSpPr>
          <p:cNvPr id="5" name="Content Placeholder 4"/>
          <p:cNvSpPr>
            <a:spLocks noGrp="1"/>
          </p:cNvSpPr>
          <p:nvPr>
            <p:ph sz="quarter" idx="4"/>
          </p:nvPr>
        </p:nvSpPr>
        <p:spPr/>
        <p:txBody>
          <a:bodyPr>
            <a:normAutofit/>
          </a:bodyPr>
          <a:lstStyle/>
          <a:p>
            <a:pPr>
              <a:buNone/>
            </a:pPr>
            <a:r>
              <a:rPr lang="en-US" sz="1400" dirty="0" smtClean="0"/>
              <a:t>	An implied task is a task that must be performed to accomplish a specified task or mission but is not stated in the higher headquarters’ order. Implied tasks are derived from a detailed analysis of the higher headquarters’ order, the enemy situation, the terrain, and civil considerations. Additionally, analysis of doctrinal requirements for each specified task might disclose implied tasks.</a:t>
            </a:r>
          </a:p>
        </p:txBody>
      </p:sp>
      <p:cxnSp>
        <p:nvCxnSpPr>
          <p:cNvPr id="7" name="Straight Connector 6"/>
          <p:cNvCxnSpPr/>
          <p:nvPr/>
        </p:nvCxnSpPr>
        <p:spPr>
          <a:xfrm rot="5400000">
            <a:off x="2195512" y="3886200"/>
            <a:ext cx="472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Essential Tasks</a:t>
            </a:r>
            <a:endParaRPr lang="en-US" dirty="0"/>
          </a:p>
        </p:txBody>
      </p:sp>
      <p:sp>
        <p:nvSpPr>
          <p:cNvPr id="6" name="Content Placeholder 5"/>
          <p:cNvSpPr>
            <a:spLocks noGrp="1"/>
          </p:cNvSpPr>
          <p:nvPr>
            <p:ph idx="1"/>
          </p:nvPr>
        </p:nvSpPr>
        <p:spPr/>
        <p:txBody>
          <a:bodyPr/>
          <a:lstStyle/>
          <a:p>
            <a:pPr>
              <a:buNone/>
            </a:pPr>
            <a:r>
              <a:rPr lang="en-US" dirty="0" smtClean="0"/>
              <a:t>	An essential task is a specified or implied task that must be executed to accomplish the mission. Essential tasks are always included in the unit’s mission statement.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Mission Statement</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	A mission statement is a short sentence or paragraph that describes the organization’s essential task (or tasks) and purpose—a clear statement of the action to be taken and the reason for doing so. The mission statement contains the elements of who, what, when, where, and why, but seldom. The five elements of a mission statement answer the questions:</a:t>
            </a:r>
          </a:p>
          <a:p>
            <a:pPr>
              <a:buNone/>
            </a:pPr>
            <a:endParaRPr lang="en-US" dirty="0" smtClean="0"/>
          </a:p>
          <a:p>
            <a:r>
              <a:rPr lang="en-US" dirty="0" smtClean="0"/>
              <a:t>Who will execute the operation (unit or organization)?</a:t>
            </a:r>
          </a:p>
          <a:p>
            <a:r>
              <a:rPr lang="en-US" dirty="0" smtClean="0"/>
              <a:t>What is the unit’s essential task (tactical mission task)?</a:t>
            </a:r>
          </a:p>
          <a:p>
            <a:r>
              <a:rPr lang="en-US" dirty="0" smtClean="0"/>
              <a:t>When will the operation begin (by time or event) or what is the duration of the operation?</a:t>
            </a:r>
          </a:p>
          <a:p>
            <a:r>
              <a:rPr lang="en-US" dirty="0" smtClean="0"/>
              <a:t>Where will the operation occur (AO, objective, grid coordinates)?</a:t>
            </a:r>
          </a:p>
          <a:p>
            <a:r>
              <a:rPr lang="en-US" dirty="0" smtClean="0"/>
              <a:t>Why will the force conduct the operations (for what purpose)?</a:t>
            </a:r>
          </a:p>
          <a:p>
            <a:endParaRPr lang="en-US" dirty="0" smtClean="0"/>
          </a:p>
          <a:p>
            <a:pPr>
              <a:buNone/>
            </a:pPr>
            <a:r>
              <a:rPr lang="en-US" dirty="0" smtClean="0"/>
              <a:t>	Use tactical mission tasks or other doctrinally approved tasks contained in combined arms field manuals or mission training plans. These tasks have specific military definitions that differ from dictionary definitions. FM 3-90 describes each tactical task. FM 3-07 provides a list of primary stability tasks which military forces must be prepared to execute. Commanders and planners should carefully choose the task that best describes the commander’s intent and planning guidance.</a:t>
            </a:r>
          </a:p>
          <a:p>
            <a:pPr>
              <a:buNone/>
            </a:pPr>
            <a:endParaRPr lang="en-US" dirty="0" smtClean="0"/>
          </a:p>
          <a:p>
            <a:pPr>
              <a:buNone/>
            </a:pPr>
            <a:r>
              <a:rPr lang="en-US" dirty="0" smtClean="0"/>
              <a:t>	For example:</a:t>
            </a:r>
          </a:p>
          <a:p>
            <a:endParaRPr lang="en-US" dirty="0" smtClean="0"/>
          </a:p>
          <a:p>
            <a:pPr marL="0" indent="0" algn="ctr">
              <a:buNone/>
            </a:pPr>
            <a:r>
              <a:rPr lang="en-US" dirty="0" smtClean="0"/>
              <a:t>1-509th Parachute Infantry Regiment (who) seizes (what/task) JACKSON INTERNATIONAL AIRPORT (where) not later than D-day, H+3 (when) to allow follow-on forces to air-land into AO SPARTAN (why/purpose). On order (when), secure (what/task) OBJECTIVE GOLD (where) to prevent the 2d </a:t>
            </a:r>
            <a:r>
              <a:rPr lang="en-US" dirty="0" err="1" smtClean="0"/>
              <a:t>Pandor</a:t>
            </a:r>
            <a:r>
              <a:rPr lang="en-US" dirty="0" smtClean="0"/>
              <a:t> Guards Brigade from crossing the BLUE RIVER and disrupting operations in AO SPARTAN (why/purpose).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Available Assets</a:t>
            </a:r>
            <a:endParaRPr lang="en-US" dirty="0"/>
          </a:p>
        </p:txBody>
      </p:sp>
      <p:sp>
        <p:nvSpPr>
          <p:cNvPr id="10" name="Content Placeholder 9"/>
          <p:cNvSpPr>
            <a:spLocks noGrp="1"/>
          </p:cNvSpPr>
          <p:nvPr>
            <p:ph idx="1"/>
          </p:nvPr>
        </p:nvSpPr>
        <p:spPr/>
        <p:txBody>
          <a:bodyPr>
            <a:normAutofit/>
          </a:bodyPr>
          <a:lstStyle/>
          <a:p>
            <a:pPr>
              <a:buNone/>
            </a:pPr>
            <a:r>
              <a:rPr lang="en-US" dirty="0" smtClean="0"/>
              <a:t>	Examine additions to and deletions from the current task organization, command and support relationships, and status (current capabilities and limitations) of all units. Include capabilities of civilian and military organizations (joint, special operations, and multinational) that operate within the AO. Consider relationships between specified, implied, and essential tasks and available assets.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Shortfalls</a:t>
            </a:r>
            <a:endParaRPr lang="en-US" dirty="0"/>
          </a:p>
        </p:txBody>
      </p:sp>
      <p:sp>
        <p:nvSpPr>
          <p:cNvPr id="5" name="Content Placeholder 4"/>
          <p:cNvSpPr>
            <a:spLocks noGrp="1"/>
          </p:cNvSpPr>
          <p:nvPr>
            <p:ph idx="1"/>
          </p:nvPr>
        </p:nvSpPr>
        <p:spPr/>
        <p:txBody>
          <a:bodyPr/>
          <a:lstStyle/>
          <a:p>
            <a:pPr>
              <a:buNone/>
            </a:pPr>
            <a:r>
              <a:rPr lang="en-US" dirty="0" smtClean="0"/>
              <a:t>	Determine if the assets needed to complete all tasks are available. If shortages occur, identify additional resources needed for mission success to the higher headquarters.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Risk Assessment</a:t>
            </a:r>
            <a:endParaRPr lang="en-US" dirty="0"/>
          </a:p>
        </p:txBody>
      </p:sp>
      <p:sp>
        <p:nvSpPr>
          <p:cNvPr id="5" name="Content Placeholder 4"/>
          <p:cNvSpPr>
            <a:spLocks noGrp="1"/>
          </p:cNvSpPr>
          <p:nvPr>
            <p:ph idx="1"/>
          </p:nvPr>
        </p:nvSpPr>
        <p:spPr/>
        <p:txBody>
          <a:bodyPr>
            <a:normAutofit/>
          </a:bodyPr>
          <a:lstStyle/>
          <a:p>
            <a:pPr>
              <a:buNone/>
            </a:pPr>
            <a:r>
              <a:rPr lang="en-US" dirty="0" smtClean="0"/>
              <a:t>	Risk management is the process of identifying, assessing, and controlling risks arising from operational factors and making decisions that balance risk costs with mission benefits. See FM 5-19 for a detailed discussion of the four steps of composite risk management.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Themes &amp; Messages</a:t>
            </a:r>
            <a:endParaRPr lang="en-US" dirty="0"/>
          </a:p>
        </p:txBody>
      </p:sp>
      <p:sp>
        <p:nvSpPr>
          <p:cNvPr id="5" name="Content Placeholder 4"/>
          <p:cNvSpPr>
            <a:spLocks noGrp="1"/>
          </p:cNvSpPr>
          <p:nvPr>
            <p:ph idx="1"/>
          </p:nvPr>
        </p:nvSpPr>
        <p:spPr/>
        <p:txBody>
          <a:bodyPr>
            <a:normAutofit/>
          </a:bodyPr>
          <a:lstStyle/>
          <a:p>
            <a:pPr>
              <a:buNone/>
            </a:pPr>
            <a:r>
              <a:rPr lang="en-US" dirty="0" smtClean="0"/>
              <a:t>	An information theme is a unifying or dominant idea or image that expresses the purpose for military action. Information themes tie to objectives, lines of effort, and end state conditions. They are overarching and apply to capabilities of public affairs, military information support operations, and leader and Soldier engagements. A message is verbal, written, or electronic and supports an information theme focused on a specific actor or the public and in support of a specific action (task).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CCIRs</a:t>
            </a:r>
            <a:endParaRPr lang="en-US" dirty="0"/>
          </a:p>
        </p:txBody>
      </p:sp>
      <p:sp>
        <p:nvSpPr>
          <p:cNvPr id="6" name="Text Placeholder 5"/>
          <p:cNvSpPr>
            <a:spLocks noGrp="1"/>
          </p:cNvSpPr>
          <p:nvPr>
            <p:ph type="body" idx="1"/>
          </p:nvPr>
        </p:nvSpPr>
        <p:spPr/>
        <p:txBody>
          <a:bodyPr>
            <a:normAutofit/>
          </a:bodyPr>
          <a:lstStyle/>
          <a:p>
            <a:r>
              <a:rPr lang="en-US" dirty="0" smtClean="0"/>
              <a:t>FFIRs</a:t>
            </a:r>
            <a:endParaRPr lang="en-US" dirty="0"/>
          </a:p>
        </p:txBody>
      </p:sp>
      <p:sp>
        <p:nvSpPr>
          <p:cNvPr id="4" name="Content Placeholder 3"/>
          <p:cNvSpPr>
            <a:spLocks noGrp="1"/>
          </p:cNvSpPr>
          <p:nvPr>
            <p:ph sz="half" idx="2"/>
          </p:nvPr>
        </p:nvSpPr>
        <p:spPr/>
        <p:txBody>
          <a:bodyPr>
            <a:normAutofit/>
          </a:bodyPr>
          <a:lstStyle/>
          <a:p>
            <a:pPr>
              <a:buNone/>
            </a:pPr>
            <a:r>
              <a:rPr lang="en-US" dirty="0" smtClean="0"/>
              <a:t>	Commander’s Critical Information Requirements (CCIRs)  are information elements required for the successful conduct of operations.</a:t>
            </a:r>
          </a:p>
          <a:p>
            <a:pPr>
              <a:buNone/>
            </a:pPr>
            <a:endParaRPr lang="en-US" dirty="0" smtClean="0"/>
          </a:p>
          <a:p>
            <a:pPr>
              <a:buNone/>
            </a:pPr>
            <a:r>
              <a:rPr lang="en-US" dirty="0" smtClean="0"/>
              <a:t>	Friendly force information requirements are needed to understand the status of friendly force and supporting capabilities.</a:t>
            </a:r>
          </a:p>
        </p:txBody>
      </p:sp>
      <p:sp>
        <p:nvSpPr>
          <p:cNvPr id="8" name="Text Placeholder 7"/>
          <p:cNvSpPr>
            <a:spLocks noGrp="1"/>
          </p:cNvSpPr>
          <p:nvPr>
            <p:ph type="body" sz="quarter" idx="3"/>
          </p:nvPr>
        </p:nvSpPr>
        <p:spPr/>
        <p:txBody>
          <a:bodyPr/>
          <a:lstStyle/>
          <a:p>
            <a:r>
              <a:rPr lang="en-US" dirty="0" smtClean="0"/>
              <a:t>PIRs</a:t>
            </a:r>
            <a:endParaRPr lang="en-US" dirty="0"/>
          </a:p>
        </p:txBody>
      </p:sp>
      <p:sp>
        <p:nvSpPr>
          <p:cNvPr id="5" name="Content Placeholder 4"/>
          <p:cNvSpPr>
            <a:spLocks noGrp="1"/>
          </p:cNvSpPr>
          <p:nvPr>
            <p:ph sz="quarter" idx="4"/>
          </p:nvPr>
        </p:nvSpPr>
        <p:spPr/>
        <p:txBody>
          <a:bodyPr>
            <a:noAutofit/>
          </a:bodyPr>
          <a:lstStyle/>
          <a:p>
            <a:pPr>
              <a:buNone/>
            </a:pPr>
            <a:r>
              <a:rPr lang="en-US" dirty="0" smtClean="0"/>
              <a:t>	Priority information requirements are those intelligence requirements stated as a priority for intelligence support needed to understand the adversary or the operating environment.</a:t>
            </a:r>
            <a:endParaRPr lang="en-US" dirty="0"/>
          </a:p>
        </p:txBody>
      </p:sp>
      <p:cxnSp>
        <p:nvCxnSpPr>
          <p:cNvPr id="7" name="Straight Connector 6"/>
          <p:cNvCxnSpPr/>
          <p:nvPr/>
        </p:nvCxnSpPr>
        <p:spPr>
          <a:xfrm rot="5400000">
            <a:off x="2195512" y="3886200"/>
            <a:ext cx="472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EEFIs</a:t>
            </a:r>
            <a:endParaRPr lang="en-US" dirty="0"/>
          </a:p>
        </p:txBody>
      </p:sp>
      <p:sp>
        <p:nvSpPr>
          <p:cNvPr id="6" name="Content Placeholder 5"/>
          <p:cNvSpPr>
            <a:spLocks noGrp="1"/>
          </p:cNvSpPr>
          <p:nvPr>
            <p:ph idx="1"/>
          </p:nvPr>
        </p:nvSpPr>
        <p:spPr/>
        <p:txBody>
          <a:bodyPr>
            <a:normAutofit/>
          </a:bodyPr>
          <a:lstStyle/>
          <a:p>
            <a:pPr>
              <a:buNone/>
            </a:pPr>
            <a:r>
              <a:rPr lang="en-US" dirty="0" smtClean="0"/>
              <a:t>	Essential elements of friendly information (EEFIs) establish an element of information to protect rather than one to collect. EEFIs identify those elements of friendly force information that, if compromised, would jeopardize mission success. Like CCIRs, EEFIs change as an operation progresses.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Agenda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Higher Headquarters Mission &amp; Commander’s Intent</a:t>
            </a:r>
          </a:p>
          <a:p>
            <a:r>
              <a:rPr lang="en-US" dirty="0" smtClean="0"/>
              <a:t>Problem Statement</a:t>
            </a:r>
          </a:p>
          <a:p>
            <a:r>
              <a:rPr lang="en-US" dirty="0" smtClean="0"/>
              <a:t>Intelligence Preparation of the Battlefield</a:t>
            </a:r>
          </a:p>
          <a:p>
            <a:r>
              <a:rPr lang="en-US" dirty="0" smtClean="0"/>
              <a:t>Facts &amp; Assumptions</a:t>
            </a:r>
          </a:p>
          <a:p>
            <a:r>
              <a:rPr lang="en-US" dirty="0" smtClean="0"/>
              <a:t>Constraints</a:t>
            </a:r>
          </a:p>
          <a:p>
            <a:r>
              <a:rPr lang="en-US" dirty="0" smtClean="0"/>
              <a:t>Specified, Implied, &amp; Essential Tasks</a:t>
            </a:r>
          </a:p>
          <a:p>
            <a:r>
              <a:rPr lang="en-US" dirty="0" smtClean="0"/>
              <a:t>Mission Statement</a:t>
            </a:r>
          </a:p>
          <a:p>
            <a:r>
              <a:rPr lang="en-US" dirty="0" smtClean="0"/>
              <a:t>Available Assets &amp; Resource Shortfalls</a:t>
            </a:r>
          </a:p>
          <a:p>
            <a:r>
              <a:rPr lang="en-US" dirty="0" smtClean="0"/>
              <a:t>Initial Risk Assessment</a:t>
            </a:r>
          </a:p>
          <a:p>
            <a:r>
              <a:rPr lang="en-US" dirty="0" smtClean="0"/>
              <a:t>Information Themes &amp; Messages</a:t>
            </a:r>
          </a:p>
          <a:p>
            <a:r>
              <a:rPr lang="en-US" dirty="0" smtClean="0"/>
              <a:t>CCIRs &amp; EEFIs</a:t>
            </a:r>
          </a:p>
          <a:p>
            <a:r>
              <a:rPr lang="en-US" dirty="0" smtClean="0"/>
              <a:t>Planning Timeline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Planning Timeline</a:t>
            </a:r>
            <a:endParaRPr lang="en-US" dirty="0"/>
          </a:p>
        </p:txBody>
      </p:sp>
      <p:sp>
        <p:nvSpPr>
          <p:cNvPr id="7" name="Content Placeholder 6"/>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73023"/>
            <a:ext cx="7772400" cy="1470025"/>
          </a:xfrm>
        </p:spPr>
        <p:txBody>
          <a:bodyPr/>
          <a:lstStyle/>
          <a:p>
            <a:r>
              <a:rPr lang="en-US" dirty="0" smtClean="0"/>
              <a:t>Command Sergeant Major</a:t>
            </a:r>
            <a:endParaRPr lang="en-US" dirty="0"/>
          </a:p>
        </p:txBody>
      </p:sp>
      <p:pic>
        <p:nvPicPr>
          <p:cNvPr id="10" name="Picture 2" descr="C:\Users\nicholas.cahill\Desktop\Logos\3-501st patch color on white.jpg"/>
          <p:cNvPicPr>
            <a:picLocks noChangeAspect="1" noChangeArrowheads="1"/>
          </p:cNvPicPr>
          <p:nvPr/>
        </p:nvPicPr>
        <p:blipFill>
          <a:blip r:embed="rId2" cstate="print"/>
          <a:srcRect/>
          <a:stretch>
            <a:fillRect/>
          </a:stretch>
        </p:blipFill>
        <p:spPr bwMode="auto">
          <a:xfrm>
            <a:off x="2659040" y="1015624"/>
            <a:ext cx="3810000" cy="4223878"/>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73023"/>
            <a:ext cx="7772400" cy="1470025"/>
          </a:xfrm>
        </p:spPr>
        <p:txBody>
          <a:bodyPr/>
          <a:lstStyle/>
          <a:p>
            <a:r>
              <a:rPr lang="en-US" dirty="0" smtClean="0"/>
              <a:t>Battalion Commander</a:t>
            </a:r>
            <a:endParaRPr lang="en-US" dirty="0"/>
          </a:p>
        </p:txBody>
      </p:sp>
      <p:pic>
        <p:nvPicPr>
          <p:cNvPr id="10" name="Picture 2" descr="C:\Users\nicholas.cahill\Desktop\Logos\3-501st patch color on white.jpg"/>
          <p:cNvPicPr>
            <a:picLocks noChangeAspect="1" noChangeArrowheads="1"/>
          </p:cNvPicPr>
          <p:nvPr/>
        </p:nvPicPr>
        <p:blipFill>
          <a:blip r:embed="rId2" cstate="print"/>
          <a:srcRect/>
          <a:stretch>
            <a:fillRect/>
          </a:stretch>
        </p:blipFill>
        <p:spPr bwMode="auto">
          <a:xfrm>
            <a:off x="2659040" y="1015624"/>
            <a:ext cx="3810000" cy="422387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Levels Up Mission</a:t>
            </a:r>
            <a:endParaRPr lang="en-US" dirty="0"/>
          </a:p>
        </p:txBody>
      </p:sp>
      <p:sp>
        <p:nvSpPr>
          <p:cNvPr id="5" name="Content Placeholder 4"/>
          <p:cNvSpPr>
            <a:spLocks noGrp="1"/>
          </p:cNvSpPr>
          <p:nvPr>
            <p:ph idx="1"/>
          </p:nvPr>
        </p:nvSpPr>
        <p:spPr/>
        <p:txBody>
          <a:bodyPr>
            <a:noAutofit/>
          </a:bodyPr>
          <a:lstStyle/>
          <a:p>
            <a:pPr>
              <a:buNone/>
            </a:pPr>
            <a:r>
              <a:rPr lang="en-US" sz="1400" dirty="0" smtClean="0"/>
              <a:t>	Determine how the unit—by task and purpose—contributes to the mission, commander’s intent, and concept of operations of the higher headquarters. Seek to understand:</a:t>
            </a:r>
          </a:p>
          <a:p>
            <a:endParaRPr lang="en-US" sz="1400" dirty="0" smtClean="0"/>
          </a:p>
          <a:p>
            <a:r>
              <a:rPr lang="en-US" sz="1400" dirty="0" smtClean="0"/>
              <a:t>The higher headquarters’:</a:t>
            </a:r>
          </a:p>
          <a:p>
            <a:pPr lvl="1"/>
            <a:r>
              <a:rPr lang="en-US" sz="1400" dirty="0" smtClean="0"/>
              <a:t>Commander’s intent.</a:t>
            </a:r>
          </a:p>
          <a:p>
            <a:pPr lvl="1"/>
            <a:r>
              <a:rPr lang="en-US" sz="1400" dirty="0" smtClean="0"/>
              <a:t>Mission.</a:t>
            </a:r>
          </a:p>
          <a:p>
            <a:pPr lvl="1"/>
            <a:r>
              <a:rPr lang="en-US" sz="1400" dirty="0" smtClean="0"/>
              <a:t>Concept of operations.</a:t>
            </a:r>
          </a:p>
          <a:p>
            <a:pPr lvl="1"/>
            <a:r>
              <a:rPr lang="en-US" sz="1400" dirty="0" smtClean="0"/>
              <a:t>Available assets.</a:t>
            </a:r>
          </a:p>
          <a:p>
            <a:pPr lvl="1"/>
            <a:r>
              <a:rPr lang="en-US" sz="1400" dirty="0" smtClean="0"/>
              <a:t>Timeline.</a:t>
            </a:r>
          </a:p>
          <a:p>
            <a:r>
              <a:rPr lang="en-US" sz="1400" dirty="0" smtClean="0"/>
              <a:t>The missions of adjacent, supporting, and supported units and their relationships to the higher</a:t>
            </a:r>
          </a:p>
          <a:p>
            <a:r>
              <a:rPr lang="en-US" sz="1400" dirty="0" smtClean="0"/>
              <a:t>headquarters’ plan.</a:t>
            </a:r>
          </a:p>
          <a:p>
            <a:r>
              <a:rPr lang="en-US" sz="1400" dirty="0" smtClean="0"/>
              <a:t>The missions of interagency, intergovernmental, and nongovernmental organizations that work</a:t>
            </a:r>
          </a:p>
          <a:p>
            <a:r>
              <a:rPr lang="en-US" sz="1400" dirty="0" smtClean="0"/>
              <a:t>in the operational areas.</a:t>
            </a:r>
          </a:p>
          <a:p>
            <a:r>
              <a:rPr lang="en-US" sz="1400" dirty="0" smtClean="0"/>
              <a:t>The area of operations.</a:t>
            </a:r>
          </a:p>
          <a:p>
            <a:pPr>
              <a:buNone/>
            </a:pPr>
            <a:endParaRPr lang="en-US" sz="1400" dirty="0" smtClean="0"/>
          </a:p>
          <a:p>
            <a:pPr>
              <a:buNone/>
            </a:pPr>
            <a:r>
              <a:rPr lang="en-US" sz="1400" dirty="0" smtClean="0"/>
              <a:t>	When analyzing the higher order, you may identify difficulties and contradictions . Seek immediate clarification. Liaison officers  or collaborative planning with the higher headquarters facilitates this task. Use requests for information to clarify or obtain additional information from the higher headquarters.</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Levels Up Commander’s Intent</a:t>
            </a:r>
            <a:endParaRPr lang="en-US" dirty="0"/>
          </a:p>
        </p:txBody>
      </p:sp>
      <p:sp>
        <p:nvSpPr>
          <p:cNvPr id="5" name="Content Placeholder 4"/>
          <p:cNvSpPr>
            <a:spLocks noGrp="1"/>
          </p:cNvSpPr>
          <p:nvPr>
            <p:ph idx="4294967295"/>
          </p:nvPr>
        </p:nvSpPr>
        <p:spPr>
          <a:xfrm>
            <a:off x="457200" y="685801"/>
            <a:ext cx="8229600" cy="1828800"/>
          </a:xfrm>
        </p:spPr>
        <p:txBody>
          <a:bodyPr>
            <a:noAutofit/>
          </a:bodyPr>
          <a:lstStyle/>
          <a:p>
            <a:pPr>
              <a:buNone/>
            </a:pPr>
            <a:r>
              <a:rPr lang="en-US" sz="2600" b="1" dirty="0" smtClean="0"/>
              <a:t>Purpose:</a:t>
            </a:r>
            <a:r>
              <a:rPr lang="en-US" sz="2600" dirty="0" smtClean="0"/>
              <a:t> Purpose.</a:t>
            </a:r>
          </a:p>
        </p:txBody>
      </p:sp>
      <p:cxnSp>
        <p:nvCxnSpPr>
          <p:cNvPr id="4" name="Straight Connector 3"/>
          <p:cNvCxnSpPr/>
          <p:nvPr/>
        </p:nvCxnSpPr>
        <p:spPr>
          <a:xfrm flipH="1">
            <a:off x="4557712" y="2743200"/>
            <a:ext cx="14288" cy="3733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14400" y="2514600"/>
            <a:ext cx="7315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4"/>
          <p:cNvSpPr txBox="1">
            <a:spLocks/>
          </p:cNvSpPr>
          <p:nvPr/>
        </p:nvSpPr>
        <p:spPr>
          <a:xfrm>
            <a:off x="457200" y="2514600"/>
            <a:ext cx="4114800" cy="1828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1" i="0" u="none" strike="noStrike" kern="1200" cap="none" spc="0" normalizeH="0" baseline="0" noProof="0" dirty="0" smtClean="0">
                <a:ln>
                  <a:noFill/>
                </a:ln>
                <a:solidFill>
                  <a:schemeClr val="tx1"/>
                </a:solidFill>
                <a:effectLst/>
                <a:uLnTx/>
                <a:uFillTx/>
                <a:latin typeface="+mn-lt"/>
                <a:ea typeface="+mn-ea"/>
                <a:cs typeface="+mn-cs"/>
              </a:rPr>
              <a:t>Key </a:t>
            </a:r>
            <a:r>
              <a:rPr kumimoji="0" lang="en-US" sz="2600" b="1" i="0" u="none" strike="noStrike" kern="1200" cap="none" spc="0" normalizeH="0" noProof="0" dirty="0" smtClean="0">
                <a:ln>
                  <a:noFill/>
                </a:ln>
                <a:solidFill>
                  <a:schemeClr val="tx1"/>
                </a:solidFill>
                <a:effectLst/>
                <a:uLnTx/>
                <a:uFillTx/>
                <a:latin typeface="+mn-lt"/>
                <a:ea typeface="+mn-ea"/>
                <a:cs typeface="+mn-cs"/>
              </a:rPr>
              <a:t> Tasks: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baseline="0" dirty="0" smtClean="0"/>
              <a:t>Key Tasks</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Content Placeholder 4"/>
          <p:cNvSpPr txBox="1">
            <a:spLocks/>
          </p:cNvSpPr>
          <p:nvPr/>
        </p:nvSpPr>
        <p:spPr>
          <a:xfrm>
            <a:off x="4572000" y="2514600"/>
            <a:ext cx="4114800" cy="1828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1" i="0" u="none" strike="noStrike" kern="1200" cap="none" spc="0" normalizeH="0" baseline="0" noProof="0" dirty="0" smtClean="0">
                <a:ln>
                  <a:noFill/>
                </a:ln>
                <a:solidFill>
                  <a:schemeClr val="tx1"/>
                </a:solidFill>
                <a:effectLst/>
                <a:uLnTx/>
                <a:uFillTx/>
                <a:latin typeface="+mn-lt"/>
                <a:ea typeface="+mn-ea"/>
                <a:cs typeface="+mn-cs"/>
              </a:rPr>
              <a:t>End</a:t>
            </a:r>
            <a:r>
              <a:rPr kumimoji="0" lang="en-US" sz="2600" b="1" i="0" u="none" strike="noStrike" kern="1200" cap="none" spc="0" normalizeH="0" noProof="0" dirty="0" smtClean="0">
                <a:ln>
                  <a:noFill/>
                </a:ln>
                <a:solidFill>
                  <a:schemeClr val="tx1"/>
                </a:solidFill>
                <a:effectLst/>
                <a:uLnTx/>
                <a:uFillTx/>
                <a:latin typeface="+mn-lt"/>
                <a:ea typeface="+mn-ea"/>
                <a:cs typeface="+mn-cs"/>
              </a:rPr>
              <a:t> S</a:t>
            </a:r>
            <a:r>
              <a:rPr kumimoji="0" lang="en-US" sz="2600" b="1" i="0" u="none" strike="noStrike" kern="1200" cap="none" spc="0" normalizeH="0" baseline="0" noProof="0" dirty="0" smtClean="0">
                <a:ln>
                  <a:noFill/>
                </a:ln>
                <a:solidFill>
                  <a:schemeClr val="tx1"/>
                </a:solidFill>
                <a:effectLst/>
                <a:uLnTx/>
                <a:uFillTx/>
                <a:latin typeface="+mn-lt"/>
                <a:ea typeface="+mn-ea"/>
                <a:cs typeface="+mn-cs"/>
              </a:rPr>
              <a:t>tate:</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End state.</a:t>
            </a:r>
            <a:r>
              <a:rPr kumimoji="0" lang="en-US" sz="2600" b="0" i="0" u="none" strike="noStrike" kern="1200" cap="none" spc="0" normalizeH="0" noProof="0" dirty="0" smtClean="0">
                <a:ln>
                  <a:noFill/>
                </a:ln>
                <a:solidFill>
                  <a:schemeClr val="tx1"/>
                </a:solidFill>
                <a:effectLst/>
                <a:uLnTx/>
                <a:uFillTx/>
                <a:latin typeface="+mn-lt"/>
                <a:ea typeface="+mn-ea"/>
                <a:cs typeface="+mn-cs"/>
              </a:rPr>
              <a:t> </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HQ Mission</a:t>
            </a:r>
            <a:endParaRPr lang="en-US" dirty="0"/>
          </a:p>
        </p:txBody>
      </p:sp>
      <p:sp>
        <p:nvSpPr>
          <p:cNvPr id="5" name="Content Placeholder 4"/>
          <p:cNvSpPr>
            <a:spLocks noGrp="1"/>
          </p:cNvSpPr>
          <p:nvPr>
            <p:ph idx="1"/>
          </p:nvPr>
        </p:nvSpPr>
        <p:spPr/>
        <p:txBody>
          <a:bodyPr anchor="ctr">
            <a:noAutofit/>
          </a:bodyPr>
          <a:lstStyle/>
          <a:p>
            <a:pPr algn="ctr">
              <a:buNone/>
            </a:pPr>
            <a:r>
              <a:rPr lang="en-US" sz="2600" dirty="0" smtClean="0"/>
              <a:t>Mission.</a:t>
            </a:r>
            <a:endParaRPr lang="en-US"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HQ Commander’s Intent</a:t>
            </a:r>
            <a:endParaRPr lang="en-US" dirty="0"/>
          </a:p>
        </p:txBody>
      </p:sp>
      <p:sp>
        <p:nvSpPr>
          <p:cNvPr id="5" name="Content Placeholder 4"/>
          <p:cNvSpPr>
            <a:spLocks noGrp="1"/>
          </p:cNvSpPr>
          <p:nvPr>
            <p:ph idx="4294967295"/>
          </p:nvPr>
        </p:nvSpPr>
        <p:spPr>
          <a:xfrm>
            <a:off x="457200" y="685801"/>
            <a:ext cx="8229600" cy="1828800"/>
          </a:xfrm>
        </p:spPr>
        <p:txBody>
          <a:bodyPr>
            <a:noAutofit/>
          </a:bodyPr>
          <a:lstStyle/>
          <a:p>
            <a:pPr>
              <a:buNone/>
            </a:pPr>
            <a:r>
              <a:rPr lang="en-US" sz="2600" b="1" dirty="0" smtClean="0"/>
              <a:t>Purpose:</a:t>
            </a:r>
            <a:r>
              <a:rPr lang="en-US" sz="2600" dirty="0" smtClean="0"/>
              <a:t> Purpose.</a:t>
            </a:r>
          </a:p>
        </p:txBody>
      </p:sp>
      <p:cxnSp>
        <p:nvCxnSpPr>
          <p:cNvPr id="4" name="Straight Connector 3"/>
          <p:cNvCxnSpPr/>
          <p:nvPr/>
        </p:nvCxnSpPr>
        <p:spPr>
          <a:xfrm flipH="1">
            <a:off x="4557712" y="2743200"/>
            <a:ext cx="14288" cy="3733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14400" y="2514600"/>
            <a:ext cx="7315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4"/>
          <p:cNvSpPr txBox="1">
            <a:spLocks/>
          </p:cNvSpPr>
          <p:nvPr/>
        </p:nvSpPr>
        <p:spPr>
          <a:xfrm>
            <a:off x="457200" y="2514600"/>
            <a:ext cx="4114800" cy="1828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1" i="0" u="none" strike="noStrike" kern="1200" cap="none" spc="0" normalizeH="0" baseline="0" noProof="0" dirty="0" smtClean="0">
                <a:ln>
                  <a:noFill/>
                </a:ln>
                <a:solidFill>
                  <a:schemeClr val="tx1"/>
                </a:solidFill>
                <a:effectLst/>
                <a:uLnTx/>
                <a:uFillTx/>
                <a:latin typeface="+mn-lt"/>
                <a:ea typeface="+mn-ea"/>
                <a:cs typeface="+mn-cs"/>
              </a:rPr>
              <a:t>Key </a:t>
            </a:r>
            <a:r>
              <a:rPr kumimoji="0" lang="en-US" sz="2600" b="1" i="0" u="none" strike="noStrike" kern="1200" cap="none" spc="0" normalizeH="0" noProof="0" dirty="0" smtClean="0">
                <a:ln>
                  <a:noFill/>
                </a:ln>
                <a:solidFill>
                  <a:schemeClr val="tx1"/>
                </a:solidFill>
                <a:effectLst/>
                <a:uLnTx/>
                <a:uFillTx/>
                <a:latin typeface="+mn-lt"/>
                <a:ea typeface="+mn-ea"/>
                <a:cs typeface="+mn-cs"/>
              </a:rPr>
              <a:t> Tasks: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baseline="0" dirty="0" smtClean="0"/>
              <a:t>Key Tasks</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Content Placeholder 4"/>
          <p:cNvSpPr txBox="1">
            <a:spLocks/>
          </p:cNvSpPr>
          <p:nvPr/>
        </p:nvSpPr>
        <p:spPr>
          <a:xfrm>
            <a:off x="4572000" y="2514600"/>
            <a:ext cx="4114800" cy="1828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1" i="0" u="none" strike="noStrike" kern="1200" cap="none" spc="0" normalizeH="0" baseline="0" noProof="0" dirty="0" smtClean="0">
                <a:ln>
                  <a:noFill/>
                </a:ln>
                <a:solidFill>
                  <a:schemeClr val="tx1"/>
                </a:solidFill>
                <a:effectLst/>
                <a:uLnTx/>
                <a:uFillTx/>
                <a:latin typeface="+mn-lt"/>
                <a:ea typeface="+mn-ea"/>
                <a:cs typeface="+mn-cs"/>
              </a:rPr>
              <a:t>End</a:t>
            </a:r>
            <a:r>
              <a:rPr kumimoji="0" lang="en-US" sz="2600" b="1" i="0" u="none" strike="noStrike" kern="1200" cap="none" spc="0" normalizeH="0" noProof="0" dirty="0" smtClean="0">
                <a:ln>
                  <a:noFill/>
                </a:ln>
                <a:solidFill>
                  <a:schemeClr val="tx1"/>
                </a:solidFill>
                <a:effectLst/>
                <a:uLnTx/>
                <a:uFillTx/>
                <a:latin typeface="+mn-lt"/>
                <a:ea typeface="+mn-ea"/>
                <a:cs typeface="+mn-cs"/>
              </a:rPr>
              <a:t> S</a:t>
            </a:r>
            <a:r>
              <a:rPr kumimoji="0" lang="en-US" sz="2600" b="1" i="0" u="none" strike="noStrike" kern="1200" cap="none" spc="0" normalizeH="0" baseline="0" noProof="0" dirty="0" smtClean="0">
                <a:ln>
                  <a:noFill/>
                </a:ln>
                <a:solidFill>
                  <a:schemeClr val="tx1"/>
                </a:solidFill>
                <a:effectLst/>
                <a:uLnTx/>
                <a:uFillTx/>
                <a:latin typeface="+mn-lt"/>
                <a:ea typeface="+mn-ea"/>
                <a:cs typeface="+mn-cs"/>
              </a:rPr>
              <a:t>tate:</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End state.</a:t>
            </a:r>
            <a:r>
              <a:rPr kumimoji="0" lang="en-US" sz="2600" b="0" i="0" u="none" strike="noStrike" kern="1200" cap="none" spc="0" normalizeH="0" noProof="0" dirty="0" smtClean="0">
                <a:ln>
                  <a:noFill/>
                </a:ln>
                <a:solidFill>
                  <a:schemeClr val="tx1"/>
                </a:solidFill>
                <a:effectLst/>
                <a:uLnTx/>
                <a:uFillTx/>
                <a:latin typeface="+mn-lt"/>
                <a:ea typeface="+mn-ea"/>
                <a:cs typeface="+mn-cs"/>
              </a:rPr>
              <a:t> </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 Statement</a:t>
            </a:r>
            <a:endParaRPr lang="en-US" dirty="0"/>
          </a:p>
        </p:txBody>
      </p:sp>
      <p:sp>
        <p:nvSpPr>
          <p:cNvPr id="5" name="Content Placeholder 4"/>
          <p:cNvSpPr>
            <a:spLocks noGrp="1"/>
          </p:cNvSpPr>
          <p:nvPr>
            <p:ph idx="1"/>
          </p:nvPr>
        </p:nvSpPr>
        <p:spPr/>
        <p:txBody>
          <a:bodyPr anchor="ctr">
            <a:normAutofit fontScale="70000" lnSpcReduction="20000"/>
          </a:bodyPr>
          <a:lstStyle/>
          <a:p>
            <a:pPr marL="0" indent="0" algn="ctr">
              <a:buNone/>
            </a:pPr>
            <a:r>
              <a:rPr lang="en-US" dirty="0" smtClean="0"/>
              <a:t>Problem framing involves understanding and isolating the root causes of conflict—defining the essence of a complex, ill-structured problem. Problem framing begins with refining the evaluation of tendencies and potentials and identifying tensions between existing conditions and the desired end state. It articulates the expectation of how the operational variables can resist or facilitate transformation and how you can leverage environmental inertia to ensure achievement of the desired conditions.</a:t>
            </a:r>
          </a:p>
          <a:p>
            <a:pPr marL="0" indent="0" algn="ctr">
              <a:buNone/>
            </a:pPr>
            <a:endParaRPr lang="en-US" dirty="0" smtClean="0"/>
          </a:p>
          <a:p>
            <a:pPr marL="0" indent="0" algn="ctr">
              <a:buNone/>
            </a:pPr>
            <a:r>
              <a:rPr lang="en-US" dirty="0" smtClean="0"/>
              <a:t>The problem frame is a refinement of the environmental frame that defines, in text and graphics, the area for action that will transform existing conditions toward the desired end state. The problem frame extends beyond analyzing interactions and relationships in the operational environment. It identifies areas of tension and competition—as well as opportunities and challenges—that commanders must address to transform current conditions to achieve the desired end state.</a:t>
            </a:r>
          </a:p>
          <a:p>
            <a:pPr marL="0" indent="0" algn="ctr">
              <a:buNone/>
            </a:pPr>
            <a:endParaRPr lang="en-US" dirty="0" smtClean="0"/>
          </a:p>
          <a:p>
            <a:pPr marL="0" indent="0" algn="ctr">
              <a:buNone/>
            </a:pPr>
            <a:r>
              <a:rPr lang="en-US" dirty="0" smtClean="0"/>
              <a:t>A concise problem statement clearly defines the problem or problem set to solve.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Intelligence Preparation of the Battlefield</a:t>
            </a:r>
            <a:endParaRPr lang="en-US" dirty="0"/>
          </a:p>
        </p:txBody>
      </p:sp>
      <p:sp>
        <p:nvSpPr>
          <p:cNvPr id="3" name="Content Placeholder 2"/>
          <p:cNvSpPr>
            <a:spLocks noGrp="1"/>
          </p:cNvSpPr>
          <p:nvPr>
            <p:ph idx="1"/>
          </p:nvPr>
        </p:nvSpPr>
        <p:spPr/>
        <p:txBody>
          <a:bodyPr>
            <a:normAutofit/>
          </a:bodyPr>
          <a:lstStyle/>
          <a:p>
            <a:pPr>
              <a:buNone/>
            </a:pPr>
            <a:r>
              <a:rPr lang="en-US" dirty="0" smtClean="0"/>
              <a:t>	Step 1: Define the operational environment</a:t>
            </a:r>
          </a:p>
          <a:p>
            <a:pPr>
              <a:buNone/>
            </a:pPr>
            <a:r>
              <a:rPr lang="en-US" dirty="0" smtClean="0"/>
              <a:t>	Step 2: Describe environmental effects on operations</a:t>
            </a:r>
          </a:p>
          <a:p>
            <a:pPr>
              <a:buNone/>
            </a:pPr>
            <a:r>
              <a:rPr lang="en-US" dirty="0" smtClean="0"/>
              <a:t>	Step 3: Evaluate the threat</a:t>
            </a:r>
          </a:p>
          <a:p>
            <a:pPr>
              <a:buNone/>
            </a:pPr>
            <a:r>
              <a:rPr lang="en-US" dirty="0" smtClean="0"/>
              <a:t>	Step 4: Determine threat COAs</a:t>
            </a:r>
          </a:p>
          <a:p>
            <a:pPr>
              <a:buNone/>
            </a:pPr>
            <a:endParaRPr lang="en-US" dirty="0" smtClean="0"/>
          </a:p>
          <a:p>
            <a:pPr>
              <a:buNone/>
            </a:pPr>
            <a:r>
              <a:rPr lang="en-US" dirty="0" smtClean="0"/>
              <a:t>	Refer to F 3-24.2, Tactics in Counterinsurgency (COIN), for a thorough discussion on IPB in COIN operations.</a:t>
            </a:r>
          </a:p>
        </p:txBody>
      </p:sp>
      <p:sp>
        <p:nvSpPr>
          <p:cNvPr id="4" name="Slide Number Placeholder 3"/>
          <p:cNvSpPr>
            <a:spLocks noGrp="1"/>
          </p:cNvSpPr>
          <p:nvPr>
            <p:ph type="sldNum" sz="quarter" idx="12"/>
          </p:nvPr>
        </p:nvSpPr>
        <p:spPr/>
        <p:txBody>
          <a:bodyPr/>
          <a:lstStyle/>
          <a:p>
            <a:fld id="{0F014586-3AF8-4DAE-AD70-A8C1FCF1685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Staff Section</a:t>
            </a:r>
            <a:endParaRPr lang="en-US" dirty="0"/>
          </a:p>
        </p:txBody>
      </p:sp>
      <p:sp>
        <p:nvSpPr>
          <p:cNvPr id="6" name="Text Placeholder 5"/>
          <p:cNvSpPr>
            <a:spLocks noGrp="1"/>
          </p:cNvSpPr>
          <p:nvPr>
            <p:ph type="body" idx="1"/>
          </p:nvPr>
        </p:nvSpPr>
        <p:spPr/>
        <p:txBody>
          <a:bodyPr/>
          <a:lstStyle/>
          <a:p>
            <a:r>
              <a:rPr lang="en-US" dirty="0" smtClean="0"/>
              <a:t>Facts</a:t>
            </a:r>
            <a:endParaRPr lang="en-US" dirty="0"/>
          </a:p>
        </p:txBody>
      </p:sp>
      <p:sp>
        <p:nvSpPr>
          <p:cNvPr id="4" name="Content Placeholder 3"/>
          <p:cNvSpPr>
            <a:spLocks noGrp="1"/>
          </p:cNvSpPr>
          <p:nvPr>
            <p:ph sz="half" idx="2"/>
          </p:nvPr>
        </p:nvSpPr>
        <p:spPr/>
        <p:txBody>
          <a:bodyPr>
            <a:normAutofit/>
          </a:bodyPr>
          <a:lstStyle/>
          <a:p>
            <a:pPr>
              <a:buNone/>
            </a:pPr>
            <a:r>
              <a:rPr lang="en-US" sz="2000" dirty="0" smtClean="0"/>
              <a:t>	A fact is a statement of truth or a statement thought to be true at the time. Facts concerning the operational and mission variables serve as the basis for developing situational understanding, for continued planning, and when assessing progress during preparation and execution.</a:t>
            </a:r>
            <a:endParaRPr lang="en-US" sz="2000" b="1" dirty="0" smtClean="0"/>
          </a:p>
        </p:txBody>
      </p:sp>
      <p:sp>
        <p:nvSpPr>
          <p:cNvPr id="8" name="Text Placeholder 7"/>
          <p:cNvSpPr>
            <a:spLocks noGrp="1"/>
          </p:cNvSpPr>
          <p:nvPr>
            <p:ph type="body" sz="quarter" idx="3"/>
          </p:nvPr>
        </p:nvSpPr>
        <p:spPr/>
        <p:txBody>
          <a:bodyPr/>
          <a:lstStyle/>
          <a:p>
            <a:r>
              <a:rPr lang="en-US" dirty="0" smtClean="0"/>
              <a:t>Assumptions</a:t>
            </a:r>
            <a:endParaRPr lang="en-US" dirty="0"/>
          </a:p>
        </p:txBody>
      </p:sp>
      <p:sp>
        <p:nvSpPr>
          <p:cNvPr id="5" name="Content Placeholder 4"/>
          <p:cNvSpPr>
            <a:spLocks noGrp="1"/>
          </p:cNvSpPr>
          <p:nvPr>
            <p:ph sz="quarter" idx="4"/>
          </p:nvPr>
        </p:nvSpPr>
        <p:spPr/>
        <p:txBody>
          <a:bodyPr>
            <a:noAutofit/>
          </a:bodyPr>
          <a:lstStyle/>
          <a:p>
            <a:pPr>
              <a:buNone/>
            </a:pPr>
            <a:r>
              <a:rPr lang="en-US" sz="2000" dirty="0" smtClean="0"/>
              <a:t>	An assumption is a supposition of the current situation or a presupposition of the future course of events , either or both assumed to be true, necessary to complete an estimate of the situation and conduct planning.</a:t>
            </a:r>
          </a:p>
          <a:p>
            <a:pPr>
              <a:buNone/>
            </a:pPr>
            <a:endParaRPr lang="en-US" sz="2000" dirty="0" smtClean="0"/>
          </a:p>
          <a:p>
            <a:pPr>
              <a:buNone/>
            </a:pPr>
            <a:r>
              <a:rPr lang="en-US" sz="2000" dirty="0" smtClean="0"/>
              <a:t>	Assumptions generate a request for information to a higher headquarters. Continually attempt to replace them with facts.</a:t>
            </a:r>
            <a:endParaRPr lang="en-US" sz="2000" dirty="0"/>
          </a:p>
        </p:txBody>
      </p:sp>
      <p:cxnSp>
        <p:nvCxnSpPr>
          <p:cNvPr id="7" name="Straight Connector 6"/>
          <p:cNvCxnSpPr/>
          <p:nvPr/>
        </p:nvCxnSpPr>
        <p:spPr>
          <a:xfrm rot="5400000">
            <a:off x="2195512" y="3886200"/>
            <a:ext cx="472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2442</TotalTime>
  <Words>299</Words>
  <Application>Microsoft Office PowerPoint</Application>
  <PresentationFormat>On-screen Show (4:3)</PresentationFormat>
  <Paragraphs>112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Mission Analysis Brief</vt:lpstr>
      <vt:lpstr>Agenda</vt:lpstr>
      <vt:lpstr>2 Levels Up Mission</vt:lpstr>
      <vt:lpstr>2 Levels Up Commander’s Intent</vt:lpstr>
      <vt:lpstr>Higher HQ Mission</vt:lpstr>
      <vt:lpstr>Higher HQ Commander’s Intent</vt:lpstr>
      <vt:lpstr>Problem Statement</vt:lpstr>
      <vt:lpstr>Intelligence Preparation of the Battlefield</vt:lpstr>
      <vt:lpstr>Staff Section</vt:lpstr>
      <vt:lpstr>Constraints</vt:lpstr>
      <vt:lpstr>Staff Section</vt:lpstr>
      <vt:lpstr>Essential Tasks</vt:lpstr>
      <vt:lpstr>Mission Statement</vt:lpstr>
      <vt:lpstr>Available Assets</vt:lpstr>
      <vt:lpstr>Resource Shortfalls</vt:lpstr>
      <vt:lpstr>Initial Risk Assessment</vt:lpstr>
      <vt:lpstr>Information Themes &amp; Messages</vt:lpstr>
      <vt:lpstr>CCIRs</vt:lpstr>
      <vt:lpstr>EEFIs</vt:lpstr>
      <vt:lpstr>Planning Timeline</vt:lpstr>
      <vt:lpstr>Command Sergeant Major</vt:lpstr>
      <vt:lpstr>Battalion Commander</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joseph.shimerdla</dc:creator>
  <cp:lastModifiedBy>Curtis.McMahan</cp:lastModifiedBy>
  <cp:revision>145</cp:revision>
  <dcterms:created xsi:type="dcterms:W3CDTF">2012-04-23T16:53:04Z</dcterms:created>
  <dcterms:modified xsi:type="dcterms:W3CDTF">2012-05-01T11:29:32Z</dcterms:modified>
</cp:coreProperties>
</file>