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4081" r:id="rId5"/>
  </p:sldMasterIdLst>
  <p:notesMasterIdLst>
    <p:notesMasterId r:id="rId20"/>
  </p:notesMasterIdLst>
  <p:handoutMasterIdLst>
    <p:handoutMasterId r:id="rId21"/>
  </p:handoutMasterIdLst>
  <p:sldIdLst>
    <p:sldId id="352" r:id="rId6"/>
    <p:sldId id="694" r:id="rId7"/>
    <p:sldId id="736" r:id="rId8"/>
    <p:sldId id="743" r:id="rId9"/>
    <p:sldId id="744" r:id="rId10"/>
    <p:sldId id="737" r:id="rId11"/>
    <p:sldId id="739" r:id="rId12"/>
    <p:sldId id="740" r:id="rId13"/>
    <p:sldId id="741" r:id="rId14"/>
    <p:sldId id="745" r:id="rId15"/>
    <p:sldId id="742" r:id="rId16"/>
    <p:sldId id="746" r:id="rId17"/>
    <p:sldId id="747" r:id="rId18"/>
    <p:sldId id="730"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00FF"/>
    <a:srgbClr val="FF0000"/>
    <a:srgbClr val="FFFF00"/>
    <a:srgbClr val="66FF33"/>
    <a:srgbClr val="CC0099"/>
    <a:srgbClr val="663300"/>
    <a:srgbClr val="0099CC"/>
    <a:srgbClr val="CC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0" autoAdjust="0"/>
    <p:restoredTop sz="99460" autoAdjust="0"/>
  </p:normalViewPr>
  <p:slideViewPr>
    <p:cSldViewPr snapToGrid="0">
      <p:cViewPr>
        <p:scale>
          <a:sx n="66" d="100"/>
          <a:sy n="66" d="100"/>
        </p:scale>
        <p:origin x="-1296"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6218" cy="465138"/>
          </a:xfrm>
          <a:prstGeom prst="rect">
            <a:avLst/>
          </a:prstGeom>
        </p:spPr>
        <p:txBody>
          <a:bodyPr vert="horz" lIns="91861" tIns="45930" rIns="91861" bIns="45930" rtlCol="0"/>
          <a:lstStyle>
            <a:lvl1pPr algn="l">
              <a:defRPr sz="1200"/>
            </a:lvl1pPr>
          </a:lstStyle>
          <a:p>
            <a:pPr>
              <a:defRPr/>
            </a:pPr>
            <a:endParaRPr lang="en-US"/>
          </a:p>
        </p:txBody>
      </p:sp>
      <p:sp>
        <p:nvSpPr>
          <p:cNvPr id="3" name="Date Placeholder 2"/>
          <p:cNvSpPr>
            <a:spLocks noGrp="1"/>
          </p:cNvSpPr>
          <p:nvPr>
            <p:ph type="dt" sz="quarter" idx="1"/>
          </p:nvPr>
        </p:nvSpPr>
        <p:spPr>
          <a:xfrm>
            <a:off x="3972561" y="1"/>
            <a:ext cx="3036218" cy="465138"/>
          </a:xfrm>
          <a:prstGeom prst="rect">
            <a:avLst/>
          </a:prstGeom>
        </p:spPr>
        <p:txBody>
          <a:bodyPr vert="horz" lIns="91861" tIns="45930" rIns="91861" bIns="45930" rtlCol="0"/>
          <a:lstStyle>
            <a:lvl1pPr algn="r">
              <a:defRPr sz="1200"/>
            </a:lvl1pPr>
          </a:lstStyle>
          <a:p>
            <a:pPr>
              <a:defRPr/>
            </a:pPr>
            <a:fld id="{81D00B88-7C38-425A-B1CA-95F44B14F91A}" type="datetimeFigureOut">
              <a:rPr lang="en-US"/>
              <a:pPr>
                <a:defRPr/>
              </a:pPr>
              <a:t>10/30/2012</a:t>
            </a:fld>
            <a:endParaRPr lang="en-US" dirty="0"/>
          </a:p>
        </p:txBody>
      </p:sp>
      <p:sp>
        <p:nvSpPr>
          <p:cNvPr id="4" name="Footer Placeholder 3"/>
          <p:cNvSpPr>
            <a:spLocks noGrp="1"/>
          </p:cNvSpPr>
          <p:nvPr>
            <p:ph type="ftr" sz="quarter" idx="2"/>
          </p:nvPr>
        </p:nvSpPr>
        <p:spPr>
          <a:xfrm>
            <a:off x="0" y="8829675"/>
            <a:ext cx="3036218" cy="465138"/>
          </a:xfrm>
          <a:prstGeom prst="rect">
            <a:avLst/>
          </a:prstGeom>
        </p:spPr>
        <p:txBody>
          <a:bodyPr vert="horz" lIns="91861" tIns="45930" rIns="91861" bIns="4593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2561" y="8829675"/>
            <a:ext cx="3036218" cy="465138"/>
          </a:xfrm>
          <a:prstGeom prst="rect">
            <a:avLst/>
          </a:prstGeom>
        </p:spPr>
        <p:txBody>
          <a:bodyPr vert="horz" lIns="91861" tIns="45930" rIns="91861" bIns="45930" rtlCol="0" anchor="b"/>
          <a:lstStyle>
            <a:lvl1pPr algn="r">
              <a:defRPr sz="1200"/>
            </a:lvl1pPr>
          </a:lstStyle>
          <a:p>
            <a:pPr>
              <a:defRPr/>
            </a:pPr>
            <a:fld id="{0461260F-4C97-4269-AB04-DB7F5EA7C57A}"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6218" cy="465138"/>
          </a:xfrm>
          <a:prstGeom prst="rect">
            <a:avLst/>
          </a:prstGeom>
        </p:spPr>
        <p:txBody>
          <a:bodyPr vert="horz" lIns="91861" tIns="45930" rIns="91861" bIns="45930" rtlCol="0"/>
          <a:lstStyle>
            <a:lvl1pPr algn="l">
              <a:defRPr sz="1200"/>
            </a:lvl1pPr>
          </a:lstStyle>
          <a:p>
            <a:pPr>
              <a:defRPr/>
            </a:pPr>
            <a:endParaRPr lang="en-US"/>
          </a:p>
        </p:txBody>
      </p:sp>
      <p:sp>
        <p:nvSpPr>
          <p:cNvPr id="3" name="Date Placeholder 2"/>
          <p:cNvSpPr>
            <a:spLocks noGrp="1"/>
          </p:cNvSpPr>
          <p:nvPr>
            <p:ph type="dt" idx="1"/>
          </p:nvPr>
        </p:nvSpPr>
        <p:spPr>
          <a:xfrm>
            <a:off x="3972561" y="1"/>
            <a:ext cx="3036218" cy="465138"/>
          </a:xfrm>
          <a:prstGeom prst="rect">
            <a:avLst/>
          </a:prstGeom>
        </p:spPr>
        <p:txBody>
          <a:bodyPr vert="horz" lIns="91861" tIns="45930" rIns="91861" bIns="45930" rtlCol="0"/>
          <a:lstStyle>
            <a:lvl1pPr algn="r">
              <a:defRPr sz="1200"/>
            </a:lvl1pPr>
          </a:lstStyle>
          <a:p>
            <a:pPr>
              <a:defRPr/>
            </a:pPr>
            <a:fld id="{75D6581D-A1CA-477D-9347-0BD61F811F36}" type="datetimeFigureOut">
              <a:rPr lang="en-US"/>
              <a:pPr>
                <a:defRPr/>
              </a:pPr>
              <a:t>10/30/2012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861" tIns="45930" rIns="91861" bIns="45930" rtlCol="0" anchor="ctr"/>
          <a:lstStyle/>
          <a:p>
            <a:pPr lvl="0"/>
            <a:endParaRPr lang="en-US" noProof="0" dirty="0"/>
          </a:p>
        </p:txBody>
      </p:sp>
      <p:sp>
        <p:nvSpPr>
          <p:cNvPr id="5" name="Notes Placeholder 4"/>
          <p:cNvSpPr>
            <a:spLocks noGrp="1"/>
          </p:cNvSpPr>
          <p:nvPr>
            <p:ph type="body" sz="quarter" idx="3"/>
          </p:nvPr>
        </p:nvSpPr>
        <p:spPr>
          <a:xfrm>
            <a:off x="701040" y="4416425"/>
            <a:ext cx="5608320" cy="4183063"/>
          </a:xfrm>
          <a:prstGeom prst="rect">
            <a:avLst/>
          </a:prstGeom>
        </p:spPr>
        <p:txBody>
          <a:bodyPr vert="horz" lIns="91861" tIns="45930" rIns="91861" bIns="4593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6218" cy="465138"/>
          </a:xfrm>
          <a:prstGeom prst="rect">
            <a:avLst/>
          </a:prstGeom>
        </p:spPr>
        <p:txBody>
          <a:bodyPr vert="horz" lIns="91861" tIns="45930" rIns="91861" bIns="4593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2561" y="8829675"/>
            <a:ext cx="3036218" cy="465138"/>
          </a:xfrm>
          <a:prstGeom prst="rect">
            <a:avLst/>
          </a:prstGeom>
        </p:spPr>
        <p:txBody>
          <a:bodyPr vert="horz" lIns="91861" tIns="45930" rIns="91861" bIns="45930" rtlCol="0" anchor="b"/>
          <a:lstStyle>
            <a:lvl1pPr algn="r">
              <a:defRPr sz="1200"/>
            </a:lvl1pPr>
          </a:lstStyle>
          <a:p>
            <a:pPr>
              <a:defRPr/>
            </a:pPr>
            <a:fld id="{BD53EB5B-808F-4D85-87C6-CA1B2333F90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google.com/imgres?imgurl=http://i104.photobucket.com/albums/m180/bobcatharris/82ndwings.gif&amp;imgrefurl=http://www.myspace.com/us_army_rangers88&amp;usg=__ryQWBNjQlCO0DWQ02rp9egR5mPs=&amp;h=246&amp;w=381&amp;sz=7&amp;hl=en&amp;start=50&amp;zoom=1&amp;um=1&amp;itbs=1&amp;tbnid=CCoPWcaydBm02M:&amp;tbnh=79&amp;tbnw=123&amp;prev=/images?q=82nd+airborne&amp;start=40&amp;um=1&amp;hl=en&amp;sa=N&amp;ndsp=20&amp;tbs=isch:1" TargetMode="External"/><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BCFB23-0E71-4603-A6EC-7F29383D9F4C}"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6712D3-9D55-4C2F-B79A-C252CA1919AC}"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900967-9207-45CF-B9E4-827E4E24B306}"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913BB6-7D1A-48B1-B226-9B05CF80C7B0}"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2484CA3-CF98-4515-B5B3-C93776ABD21C}"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6FE1635-3A64-4DFB-AABF-F16972D79D93}" type="datetimeFigureOut">
              <a:rPr lang="en-US"/>
              <a:pPr>
                <a:defRPr/>
              </a:pPr>
              <a:t>10/30/2012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E4004D-8F3D-4288-B147-DC56D23961E8}"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7B66F9-C90F-45CC-A434-D9B49381FE72}" type="datetimeFigureOut">
              <a:rPr lang="en-US"/>
              <a:pPr>
                <a:defRPr/>
              </a:pPr>
              <a:t>10/30/2012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A7046F-9788-4CDC-867B-B321EB30E82E}"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0C97ED-1495-4324-90AB-47BA9D169ED8}" type="datetimeFigureOut">
              <a:rPr lang="en-US"/>
              <a:pPr>
                <a:defRPr/>
              </a:pPr>
              <a:t>10/30/2012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7D0905-64DE-40D3-97C1-6338EAC1525B}"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49B44F-11AA-4B81-8DA4-1A61FC890EFE}" type="datetimeFigureOut">
              <a:rPr lang="en-US"/>
              <a:pPr>
                <a:defRPr/>
              </a:pPr>
              <a:t>10/30/2012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2B1B44-3C15-44AC-B464-2759BBB16C12}"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38C0EA-5CBC-4BD4-AB48-8D0558A7671D}" type="datetimeFigureOut">
              <a:rPr lang="en-US"/>
              <a:pPr>
                <a:defRPr/>
              </a:pPr>
              <a:t>10/30/2012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C2AF6F4-D63B-4D02-A2C9-F5503C5C3DB7}"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86956DE-66F1-4C19-87CD-A8332F32E229}" type="datetimeFigureOut">
              <a:rPr lang="en-US"/>
              <a:pPr>
                <a:defRPr/>
              </a:pPr>
              <a:t>10/30/2012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3797664-6CFB-47C1-B43A-BBCDA2CEABC3}"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7"/>
          <p:cNvGrpSpPr>
            <a:grpSpLocks/>
          </p:cNvGrpSpPr>
          <p:nvPr userDrawn="1"/>
        </p:nvGrpSpPr>
        <p:grpSpPr bwMode="auto">
          <a:xfrm>
            <a:off x="152400" y="6486525"/>
            <a:ext cx="8839200" cy="304800"/>
            <a:chOff x="96" y="4080"/>
            <a:chExt cx="5568" cy="192"/>
          </a:xfrm>
        </p:grpSpPr>
        <p:sp>
          <p:nvSpPr>
            <p:cNvPr id="5" name="Rectangle 8"/>
            <p:cNvSpPr>
              <a:spLocks noChangeArrowheads="1"/>
            </p:cNvSpPr>
            <p:nvPr userDrawn="1"/>
          </p:nvSpPr>
          <p:spPr bwMode="auto">
            <a:xfrm>
              <a:off x="96" y="4128"/>
              <a:ext cx="5568" cy="144"/>
            </a:xfrm>
            <a:prstGeom prst="rect">
              <a:avLst/>
            </a:prstGeom>
            <a:solidFill>
              <a:schemeClr val="bg1"/>
            </a:solidFill>
            <a:ln w="9525">
              <a:solidFill>
                <a:schemeClr val="bg1"/>
              </a:solidFill>
              <a:miter lim="800000"/>
              <a:headEnd/>
              <a:tailEnd/>
            </a:ln>
            <a:effectLst/>
          </p:spPr>
          <p:txBody>
            <a:bodyPr wrap="none" anchor="ctr"/>
            <a:lstStyle/>
            <a:p>
              <a:pPr>
                <a:defRPr/>
              </a:pPr>
              <a:endParaRPr lang="en-US" dirty="0"/>
            </a:p>
          </p:txBody>
        </p:sp>
        <p:sp>
          <p:nvSpPr>
            <p:cNvPr id="6" name="Rectangle 9"/>
            <p:cNvSpPr>
              <a:spLocks noChangeArrowheads="1"/>
            </p:cNvSpPr>
            <p:nvPr userDrawn="1"/>
          </p:nvSpPr>
          <p:spPr bwMode="auto">
            <a:xfrm>
              <a:off x="96" y="4200"/>
              <a:ext cx="5568" cy="48"/>
            </a:xfrm>
            <a:prstGeom prst="rect">
              <a:avLst/>
            </a:prstGeom>
            <a:solidFill>
              <a:srgbClr val="000080"/>
            </a:solidFill>
            <a:ln w="9525">
              <a:solidFill>
                <a:srgbClr val="000080"/>
              </a:solidFill>
              <a:miter lim="800000"/>
              <a:headEnd/>
              <a:tailEnd/>
            </a:ln>
            <a:effectLst/>
          </p:spPr>
          <p:txBody>
            <a:bodyPr wrap="none" anchor="ctr"/>
            <a:lstStyle/>
            <a:p>
              <a:pPr>
                <a:defRPr/>
              </a:pPr>
              <a:endParaRPr lang="en-US" dirty="0"/>
            </a:p>
          </p:txBody>
        </p:sp>
        <p:sp>
          <p:nvSpPr>
            <p:cNvPr id="7" name="Rectangle 10"/>
            <p:cNvSpPr>
              <a:spLocks noChangeArrowheads="1"/>
            </p:cNvSpPr>
            <p:nvPr userDrawn="1"/>
          </p:nvSpPr>
          <p:spPr bwMode="auto">
            <a:xfrm>
              <a:off x="96" y="4080"/>
              <a:ext cx="5568" cy="48"/>
            </a:xfrm>
            <a:prstGeom prst="rect">
              <a:avLst/>
            </a:prstGeom>
            <a:solidFill>
              <a:srgbClr val="800000"/>
            </a:solidFill>
            <a:ln w="9525">
              <a:solidFill>
                <a:srgbClr val="800000"/>
              </a:solidFill>
              <a:miter lim="800000"/>
              <a:headEnd/>
              <a:tailEnd/>
            </a:ln>
            <a:effectLst/>
          </p:spPr>
          <p:txBody>
            <a:bodyPr wrap="none" anchor="ctr"/>
            <a:lstStyle/>
            <a:p>
              <a:pPr>
                <a:defRPr/>
              </a:pPr>
              <a:endParaRPr lang="en-US" dirty="0"/>
            </a:p>
          </p:txBody>
        </p:sp>
        <p:sp>
          <p:nvSpPr>
            <p:cNvPr id="8" name="WordArt 11"/>
            <p:cNvSpPr>
              <a:spLocks noChangeArrowheads="1" noChangeShapeType="1" noTextEdit="1"/>
            </p:cNvSpPr>
            <p:nvPr userDrawn="1"/>
          </p:nvSpPr>
          <p:spPr bwMode="auto">
            <a:xfrm>
              <a:off x="4956" y="4080"/>
              <a:ext cx="660" cy="138"/>
            </a:xfrm>
            <a:prstGeom prst="rect">
              <a:avLst/>
            </a:prstGeom>
          </p:spPr>
          <p:txBody>
            <a:bodyPr wrap="none" fromWordArt="1">
              <a:prstTxWarp prst="textPlain">
                <a:avLst>
                  <a:gd name="adj" fmla="val 50000"/>
                </a:avLst>
              </a:prstTxWarp>
            </a:bodyPr>
            <a:lstStyle/>
            <a:p>
              <a:pPr algn="ctr"/>
              <a:r>
                <a:rPr lang="en-US" sz="1200" i="1" kern="10">
                  <a:ln w="15875">
                    <a:solidFill>
                      <a:srgbClr val="000080"/>
                    </a:solidFill>
                    <a:round/>
                    <a:headEnd/>
                    <a:tailEnd/>
                  </a:ln>
                  <a:solidFill>
                    <a:schemeClr val="bg1"/>
                  </a:solidFill>
                  <a:effectLst>
                    <a:outerShdw dist="28398" dir="1593903" algn="ctr" rotWithShape="0">
                      <a:srgbClr val="990000"/>
                    </a:outerShdw>
                  </a:effectLst>
                  <a:latin typeface="Arial Black"/>
                </a:rPr>
                <a:t>"Think War!"</a:t>
              </a:r>
            </a:p>
          </p:txBody>
        </p:sp>
      </p:grpSp>
      <p:grpSp>
        <p:nvGrpSpPr>
          <p:cNvPr id="9" name="Group 12"/>
          <p:cNvGrpSpPr>
            <a:grpSpLocks/>
          </p:cNvGrpSpPr>
          <p:nvPr userDrawn="1"/>
        </p:nvGrpSpPr>
        <p:grpSpPr bwMode="auto">
          <a:xfrm>
            <a:off x="0" y="268015"/>
            <a:ext cx="9144000" cy="209496"/>
            <a:chOff x="816" y="144"/>
            <a:chExt cx="4848" cy="144"/>
          </a:xfrm>
        </p:grpSpPr>
        <p:sp>
          <p:nvSpPr>
            <p:cNvPr id="10" name="Rectangle 13"/>
            <p:cNvSpPr>
              <a:spLocks noChangeArrowheads="1"/>
            </p:cNvSpPr>
            <p:nvPr userDrawn="1"/>
          </p:nvSpPr>
          <p:spPr bwMode="auto">
            <a:xfrm>
              <a:off x="960" y="144"/>
              <a:ext cx="4704" cy="144"/>
            </a:xfrm>
            <a:prstGeom prst="rect">
              <a:avLst/>
            </a:prstGeom>
            <a:solidFill>
              <a:schemeClr val="bg1"/>
            </a:solidFill>
            <a:ln w="9525">
              <a:solidFill>
                <a:schemeClr val="bg1"/>
              </a:solidFill>
              <a:miter lim="800000"/>
              <a:headEnd/>
              <a:tailEnd/>
            </a:ln>
            <a:effectLst/>
          </p:spPr>
          <p:txBody>
            <a:bodyPr wrap="none" anchor="ctr"/>
            <a:lstStyle/>
            <a:p>
              <a:pPr>
                <a:defRPr/>
              </a:pPr>
              <a:endParaRPr lang="en-US" dirty="0"/>
            </a:p>
          </p:txBody>
        </p:sp>
        <p:sp>
          <p:nvSpPr>
            <p:cNvPr id="11" name="Rectangle 14"/>
            <p:cNvSpPr>
              <a:spLocks noChangeArrowheads="1"/>
            </p:cNvSpPr>
            <p:nvPr userDrawn="1"/>
          </p:nvSpPr>
          <p:spPr bwMode="auto">
            <a:xfrm>
              <a:off x="816" y="240"/>
              <a:ext cx="4704" cy="48"/>
            </a:xfrm>
            <a:prstGeom prst="rect">
              <a:avLst/>
            </a:prstGeom>
            <a:solidFill>
              <a:srgbClr val="000080"/>
            </a:solidFill>
            <a:ln w="9525">
              <a:solidFill>
                <a:srgbClr val="000080"/>
              </a:solidFill>
              <a:miter lim="800000"/>
              <a:headEnd/>
              <a:tailEnd/>
            </a:ln>
            <a:effectLst/>
          </p:spPr>
          <p:txBody>
            <a:bodyPr wrap="none" anchor="ctr"/>
            <a:lstStyle/>
            <a:p>
              <a:pPr>
                <a:defRPr/>
              </a:pPr>
              <a:endParaRPr lang="en-US" dirty="0"/>
            </a:p>
          </p:txBody>
        </p:sp>
        <p:sp>
          <p:nvSpPr>
            <p:cNvPr id="12" name="Rectangle 15"/>
            <p:cNvSpPr>
              <a:spLocks noChangeArrowheads="1"/>
            </p:cNvSpPr>
            <p:nvPr userDrawn="1"/>
          </p:nvSpPr>
          <p:spPr bwMode="auto">
            <a:xfrm>
              <a:off x="816" y="144"/>
              <a:ext cx="4704" cy="48"/>
            </a:xfrm>
            <a:prstGeom prst="rect">
              <a:avLst/>
            </a:prstGeom>
            <a:solidFill>
              <a:srgbClr val="800000"/>
            </a:solidFill>
            <a:ln w="9525">
              <a:solidFill>
                <a:srgbClr val="800000"/>
              </a:solidFill>
              <a:miter lim="800000"/>
              <a:headEnd/>
              <a:tailEnd/>
            </a:ln>
            <a:effectLst/>
          </p:spPr>
          <p:txBody>
            <a:bodyPr wrap="none" anchor="ctr"/>
            <a:lstStyle/>
            <a:p>
              <a:pPr>
                <a:defRPr/>
              </a:pPr>
              <a:endParaRPr lang="en-US" dirty="0"/>
            </a:p>
          </p:txBody>
        </p:sp>
      </p:grpSp>
      <p:pic>
        <p:nvPicPr>
          <p:cNvPr id="14" name="Picture 17" descr="82abd"/>
          <p:cNvPicPr>
            <a:picLocks noChangeAspect="1" noChangeArrowheads="1"/>
          </p:cNvPicPr>
          <p:nvPr userDrawn="1"/>
        </p:nvPicPr>
        <p:blipFill>
          <a:blip r:embed="rId2" cstate="print"/>
          <a:srcRect/>
          <a:stretch>
            <a:fillRect/>
          </a:stretch>
        </p:blipFill>
        <p:spPr bwMode="auto">
          <a:xfrm>
            <a:off x="0" y="0"/>
            <a:ext cx="709613" cy="914400"/>
          </a:xfrm>
          <a:prstGeom prst="rect">
            <a:avLst/>
          </a:prstGeom>
          <a:noFill/>
          <a:ln w="9525">
            <a:noFill/>
            <a:miter lim="800000"/>
            <a:headEnd/>
            <a:tailEnd/>
          </a:ln>
        </p:spPr>
      </p:pic>
      <p:sp>
        <p:nvSpPr>
          <p:cNvPr id="15" name="Footer Placeholder 4"/>
          <p:cNvSpPr txBox="1">
            <a:spLocks/>
          </p:cNvSpPr>
          <p:nvPr userDrawn="1"/>
        </p:nvSpPr>
        <p:spPr>
          <a:xfrm>
            <a:off x="2892425" y="25400"/>
            <a:ext cx="2895600" cy="195263"/>
          </a:xfrm>
          <a:prstGeom prst="rect">
            <a:avLst/>
          </a:prstGeom>
        </p:spPr>
        <p:txBody>
          <a:bodyPr anchor="ctr"/>
          <a:lstStyle>
            <a:lvl1pPr>
              <a:defRPr>
                <a:solidFill>
                  <a:srgbClr val="00B050"/>
                </a:solidFill>
              </a:defRPr>
            </a:lvl1pPr>
          </a:lstStyle>
          <a:p>
            <a:pPr algn="ctr">
              <a:defRPr/>
            </a:pPr>
            <a:r>
              <a:rPr lang="en-US" sz="1200" b="1" dirty="0" smtClean="0"/>
              <a:t>UNCLASSIFIED</a:t>
            </a:r>
            <a:endParaRPr lang="en-US" sz="1200" b="1"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Date Placeholder 3"/>
          <p:cNvSpPr>
            <a:spLocks noGrp="1"/>
          </p:cNvSpPr>
          <p:nvPr>
            <p:ph type="dt" sz="half" idx="10"/>
          </p:nvPr>
        </p:nvSpPr>
        <p:spPr/>
        <p:txBody>
          <a:bodyPr/>
          <a:lstStyle>
            <a:lvl1pPr>
              <a:defRPr/>
            </a:lvl1pPr>
          </a:lstStyle>
          <a:p>
            <a:pPr>
              <a:defRPr/>
            </a:pPr>
            <a:endParaRPr lang="en-US"/>
          </a:p>
        </p:txBody>
      </p:sp>
      <p:sp>
        <p:nvSpPr>
          <p:cNvPr id="17" name="Footer Placeholder 4"/>
          <p:cNvSpPr>
            <a:spLocks noGrp="1"/>
          </p:cNvSpPr>
          <p:nvPr>
            <p:ph type="ftr" sz="quarter" idx="11"/>
          </p:nvPr>
        </p:nvSpPr>
        <p:spPr>
          <a:xfrm>
            <a:off x="3124200" y="6321425"/>
            <a:ext cx="2895600" cy="196850"/>
          </a:xfrm>
        </p:spPr>
        <p:txBody>
          <a:bodyPr/>
          <a:lstStyle>
            <a:lvl1pPr>
              <a:defRPr b="1">
                <a:solidFill>
                  <a:srgbClr val="00B050"/>
                </a:solidFill>
              </a:defRPr>
            </a:lvl1pPr>
          </a:lstStyle>
          <a:p>
            <a:pPr>
              <a:defRPr/>
            </a:pPr>
            <a:r>
              <a:rPr lang="en-US"/>
              <a:t>UNCLASSIFIED</a:t>
            </a:r>
          </a:p>
        </p:txBody>
      </p:sp>
      <p:sp>
        <p:nvSpPr>
          <p:cNvPr id="18" name="Slide Number Placeholder 5"/>
          <p:cNvSpPr>
            <a:spLocks noGrp="1"/>
          </p:cNvSpPr>
          <p:nvPr>
            <p:ph type="sldNum" sz="quarter" idx="12"/>
          </p:nvPr>
        </p:nvSpPr>
        <p:spPr/>
        <p:txBody>
          <a:bodyPr/>
          <a:lstStyle>
            <a:lvl1pPr>
              <a:defRPr/>
            </a:lvl1pPr>
          </a:lstStyle>
          <a:p>
            <a:pPr>
              <a:defRPr/>
            </a:pPr>
            <a:fld id="{CA6F786E-2A93-4ABA-8F12-D01D9C040459}" type="slidenum">
              <a:rPr lang="en-US"/>
              <a:pPr>
                <a:defRPr/>
              </a:pPr>
              <a:t>‹#›</a:t>
            </a:fld>
            <a:endParaRPr lang="en-US" dirty="0"/>
          </a:p>
        </p:txBody>
      </p:sp>
      <p:pic>
        <p:nvPicPr>
          <p:cNvPr id="20" name="Picture 2" descr="http://t3.gstatic.com/images?q=tbn:CCoPWcaydBm02M:http://i104.photobucket.com/albums/m180/bobcatharris/82ndwings.gif">
            <a:hlinkClick r:id="rId3"/>
          </p:cNvPr>
          <p:cNvPicPr>
            <a:picLocks noChangeAspect="1" noChangeArrowheads="1"/>
          </p:cNvPicPr>
          <p:nvPr userDrawn="1"/>
        </p:nvPicPr>
        <p:blipFill>
          <a:blip r:embed="rId4" cstate="print"/>
          <a:srcRect/>
          <a:stretch>
            <a:fillRect/>
          </a:stretch>
        </p:blipFill>
        <p:spPr bwMode="auto">
          <a:xfrm>
            <a:off x="7940893" y="15766"/>
            <a:ext cx="1188720" cy="943779"/>
          </a:xfrm>
          <a:prstGeom prst="rect">
            <a:avLst/>
          </a:prstGeom>
          <a:noFill/>
        </p:spPr>
      </p:pic>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E9EC18-40B6-424A-8C51-944FFF75BA6E}" type="datetimeFigureOut">
              <a:rPr lang="en-US"/>
              <a:pPr>
                <a:defRPr/>
              </a:pPr>
              <a:t>10/30/2012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E9A0CA6-E224-4AC1-92ED-2A3AD0AF9E98}"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AC547B-1A8F-47AB-A9A5-1B8A39134A38}" type="datetimeFigureOut">
              <a:rPr lang="en-US"/>
              <a:pPr>
                <a:defRPr/>
              </a:pPr>
              <a:t>10/30/2012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5D9F2B-CB09-4CC5-A20C-69C7B87E5E84}"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1E26E4-0557-4FE4-B6CE-8213094FB194}" type="datetimeFigureOut">
              <a:rPr lang="en-US"/>
              <a:pPr>
                <a:defRPr/>
              </a:pPr>
              <a:t>10/30/2012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757C14-7956-479D-A7A3-DEDD2984063D}"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62163A-71F9-49EA-83C0-60552BAC3C3C}" type="datetimeFigureOut">
              <a:rPr lang="en-US"/>
              <a:pPr>
                <a:defRPr/>
              </a:pPr>
              <a:t>10/30/2012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3945F1-7D34-40F9-B85C-4DECE2C7B2BA}"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8AEB45-4F38-40BE-A3C9-5D74D163B8F2}" type="datetimeFigureOut">
              <a:rPr lang="en-US"/>
              <a:pPr>
                <a:defRPr/>
              </a:pPr>
              <a:t>10/30/2012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197CC7-CCEC-4B81-AFD3-26EFFFEA1366}"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4C87FF-D2CA-42E9-BFF1-15021BF14A55}"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74D84E-651C-43BA-ABA9-C2953D1D6CF5}"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6154E37-0FF0-4102-A115-976BF256EE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3D466A2-B952-423E-AEC9-1D9F5F091230}"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05E8A48-FAA9-4E4E-96DC-C0B412B7D727}"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E62BA4-F1B0-4EDD-83AB-98D3D95751C9}"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65CB14-ADB9-4DB3-9E21-532FB464693D}"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10F1F94-CE14-4897-9769-CC20C6A20B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4" r:id="rId1"/>
    <p:sldLayoutId id="2147484267"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E42840C-E0C7-4F8F-A35E-112C34B71D67}" type="datetimeFigureOut">
              <a:rPr lang="en-US"/>
              <a:pPr>
                <a:defRPr/>
              </a:pPr>
              <a:t>10/30/2012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D58D025-3D5C-44F9-9B73-07266F0B42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uniforms-4u.com/Productimages/12208/small-u-us-army-3-brigade-82-airborne-special-troops-battalion-unit-crest-15923.jpg" TargetMode="External"/><Relationship Id="rId7" Type="http://schemas.openxmlformats.org/officeDocument/2006/relationships/image" Target="../media/image7.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affiliates.allposters.com/link/redirect.asp?item=2072200&amp;AID=81977&amp;PSTID=1&amp;LTID=1&amp;lang=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ChangeArrowheads="1"/>
          </p:cNvSpPr>
          <p:nvPr/>
        </p:nvSpPr>
        <p:spPr bwMode="auto">
          <a:xfrm>
            <a:off x="0" y="520262"/>
            <a:ext cx="9144000" cy="572356"/>
          </a:xfrm>
          <a:prstGeom prst="rect">
            <a:avLst/>
          </a:prstGeom>
          <a:noFill/>
          <a:ln w="9525">
            <a:noFill/>
            <a:miter lim="800000"/>
            <a:headEnd/>
            <a:tailEnd/>
          </a:ln>
        </p:spPr>
        <p:txBody>
          <a:bodyPr lIns="91431" tIns="45716" rIns="91431" bIns="45716"/>
          <a:lstStyle/>
          <a:p>
            <a:pPr marL="342900" indent="-342900" algn="ctr">
              <a:lnSpc>
                <a:spcPct val="90000"/>
              </a:lnSpc>
              <a:spcBef>
                <a:spcPct val="20000"/>
              </a:spcBef>
              <a:buClr>
                <a:schemeClr val="tx1"/>
              </a:buClr>
            </a:pPr>
            <a:r>
              <a:rPr lang="en-US" sz="4400" b="1" dirty="0" smtClean="0">
                <a:latin typeface="Arial" pitchFamily="34" charset="0"/>
                <a:cs typeface="Arial" pitchFamily="34" charset="0"/>
              </a:rPr>
              <a:t>3</a:t>
            </a:r>
            <a:r>
              <a:rPr lang="en-US" sz="4400" b="1" baseline="30000" dirty="0" smtClean="0">
                <a:latin typeface="Arial" pitchFamily="34" charset="0"/>
                <a:cs typeface="Arial" pitchFamily="34" charset="0"/>
              </a:rPr>
              <a:t>rd</a:t>
            </a:r>
            <a:r>
              <a:rPr lang="en-US" sz="4400" b="1" dirty="0" smtClean="0">
                <a:latin typeface="Arial" pitchFamily="34" charset="0"/>
                <a:cs typeface="Arial" pitchFamily="34" charset="0"/>
              </a:rPr>
              <a:t> Brigade Combat Team</a:t>
            </a:r>
          </a:p>
        </p:txBody>
      </p:sp>
      <p:sp>
        <p:nvSpPr>
          <p:cNvPr id="4" name="Text Box 3"/>
          <p:cNvSpPr txBox="1">
            <a:spLocks noChangeArrowheads="1"/>
          </p:cNvSpPr>
          <p:nvPr/>
        </p:nvSpPr>
        <p:spPr bwMode="auto">
          <a:xfrm>
            <a:off x="4424014" y="5169463"/>
            <a:ext cx="3410199" cy="738664"/>
          </a:xfrm>
          <a:prstGeom prst="rect">
            <a:avLst/>
          </a:prstGeom>
          <a:noFill/>
          <a:ln w="9525">
            <a:noFill/>
            <a:miter lim="800000"/>
            <a:headEnd/>
            <a:tailEnd/>
          </a:ln>
        </p:spPr>
        <p:txBody>
          <a:bodyPr wrap="square">
            <a:spAutoFit/>
          </a:bodyPr>
          <a:lstStyle/>
          <a:p>
            <a:pPr algn="ctr">
              <a:spcBef>
                <a:spcPct val="50000"/>
              </a:spcBef>
            </a:pPr>
            <a:r>
              <a:rPr lang="en-US" b="1" i="1" dirty="0">
                <a:solidFill>
                  <a:schemeClr val="tx1"/>
                </a:solidFill>
              </a:rPr>
              <a:t>      </a:t>
            </a:r>
            <a:endParaRPr lang="en-US" sz="1600" b="1" i="1" dirty="0">
              <a:solidFill>
                <a:schemeClr val="tx1"/>
              </a:solidFill>
            </a:endParaRPr>
          </a:p>
          <a:p>
            <a:pPr algn="ctr">
              <a:spcBef>
                <a:spcPct val="50000"/>
              </a:spcBef>
            </a:pPr>
            <a:r>
              <a:rPr lang="en-US" sz="1600" b="1" i="1" dirty="0">
                <a:solidFill>
                  <a:schemeClr val="tx1"/>
                </a:solidFill>
              </a:rPr>
              <a:t> </a:t>
            </a:r>
            <a:endParaRPr lang="en-US" sz="1100" b="1" i="1" dirty="0" smtClean="0">
              <a:solidFill>
                <a:schemeClr val="tx1"/>
              </a:solidFill>
            </a:endParaRPr>
          </a:p>
        </p:txBody>
      </p:sp>
      <p:sp>
        <p:nvSpPr>
          <p:cNvPr id="9" name="Rectangle 8"/>
          <p:cNvSpPr/>
          <p:nvPr/>
        </p:nvSpPr>
        <p:spPr>
          <a:xfrm>
            <a:off x="0" y="4828767"/>
            <a:ext cx="9144000" cy="954107"/>
          </a:xfrm>
          <a:prstGeom prst="rect">
            <a:avLst/>
          </a:prstGeom>
        </p:spPr>
        <p:txBody>
          <a:bodyPr wrap="square">
            <a:spAutoFit/>
          </a:bodyPr>
          <a:lstStyle/>
          <a:p>
            <a:pPr marL="342900" indent="-342900" algn="ctr">
              <a:lnSpc>
                <a:spcPct val="90000"/>
              </a:lnSpc>
              <a:spcBef>
                <a:spcPct val="20000"/>
              </a:spcBef>
              <a:buClr>
                <a:schemeClr val="tx1"/>
              </a:buClr>
            </a:pPr>
            <a:endParaRPr lang="en-US" sz="2800" dirty="0" smtClean="0">
              <a:cs typeface="Arial" charset="0"/>
            </a:endParaRPr>
          </a:p>
          <a:p>
            <a:pPr marL="342900" indent="-342900" algn="ctr">
              <a:lnSpc>
                <a:spcPct val="90000"/>
              </a:lnSpc>
              <a:spcBef>
                <a:spcPct val="20000"/>
              </a:spcBef>
              <a:buClr>
                <a:schemeClr val="tx1"/>
              </a:buClr>
            </a:pPr>
            <a:r>
              <a:rPr lang="en-US" sz="2800" b="1" dirty="0" smtClean="0">
                <a:cs typeface="Arial" charset="0"/>
              </a:rPr>
              <a:t>XO in the Field: Roles and Responsibilities</a:t>
            </a:r>
          </a:p>
        </p:txBody>
      </p:sp>
      <p:pic>
        <p:nvPicPr>
          <p:cNvPr id="12" name="Picture 3" descr="C:\Users\fritzroy.m.francis\AppData\Local\Microsoft\Windows\Temporary Internet Files\Content.Outlook\C85TS85I\watermark.jpg"/>
          <p:cNvPicPr>
            <a:picLocks noChangeAspect="1" noChangeArrowheads="1"/>
          </p:cNvPicPr>
          <p:nvPr/>
        </p:nvPicPr>
        <p:blipFill>
          <a:blip r:embed="rId2" cstate="print"/>
          <a:srcRect/>
          <a:stretch>
            <a:fillRect/>
          </a:stretch>
        </p:blipFill>
        <p:spPr bwMode="auto">
          <a:xfrm>
            <a:off x="1635157" y="2754462"/>
            <a:ext cx="504747" cy="548640"/>
          </a:xfrm>
          <a:prstGeom prst="rect">
            <a:avLst/>
          </a:prstGeom>
          <a:noFill/>
        </p:spPr>
      </p:pic>
      <p:pic>
        <p:nvPicPr>
          <p:cNvPr id="197635" name="Picture 3" descr="See full size image">
            <a:hlinkClick r:id="rId3"/>
          </p:cNvPr>
          <p:cNvPicPr>
            <a:picLocks noChangeAspect="1" noChangeArrowheads="1"/>
          </p:cNvPicPr>
          <p:nvPr/>
        </p:nvPicPr>
        <p:blipFill>
          <a:blip r:embed="rId4" cstate="print"/>
          <a:srcRect/>
          <a:stretch>
            <a:fillRect/>
          </a:stretch>
        </p:blipFill>
        <p:spPr bwMode="auto">
          <a:xfrm>
            <a:off x="1587373" y="3699977"/>
            <a:ext cx="616077" cy="640080"/>
          </a:xfrm>
          <a:prstGeom prst="rect">
            <a:avLst/>
          </a:prstGeom>
          <a:noFill/>
        </p:spPr>
      </p:pic>
      <p:pic>
        <p:nvPicPr>
          <p:cNvPr id="16" name="Picture 9" descr="http://a1.sphotos.ak.fbcdn.net/hphotos-ak-snc3/28479_131903816833148_131903490166514_218401_6559517_n.jpg"/>
          <p:cNvPicPr>
            <a:picLocks noChangeAspect="1" noChangeArrowheads="1"/>
          </p:cNvPicPr>
          <p:nvPr/>
        </p:nvPicPr>
        <p:blipFill>
          <a:blip r:embed="rId5" cstate="print"/>
          <a:srcRect/>
          <a:stretch>
            <a:fillRect/>
          </a:stretch>
        </p:blipFill>
        <p:spPr bwMode="auto">
          <a:xfrm>
            <a:off x="6743440" y="3696600"/>
            <a:ext cx="852522" cy="731520"/>
          </a:xfrm>
          <a:prstGeom prst="rect">
            <a:avLst/>
          </a:prstGeom>
          <a:noFill/>
        </p:spPr>
      </p:pic>
      <p:sp>
        <p:nvSpPr>
          <p:cNvPr id="17" name="TextBox 16"/>
          <p:cNvSpPr txBox="1"/>
          <p:nvPr/>
        </p:nvSpPr>
        <p:spPr>
          <a:xfrm>
            <a:off x="1511235" y="4382875"/>
            <a:ext cx="822079" cy="277001"/>
          </a:xfrm>
          <a:prstGeom prst="rect">
            <a:avLst/>
          </a:prstGeom>
          <a:noFill/>
        </p:spPr>
        <p:txBody>
          <a:bodyPr wrap="square" rtlCol="0">
            <a:spAutoFit/>
          </a:bodyPr>
          <a:lstStyle/>
          <a:p>
            <a:r>
              <a:rPr lang="en-US" sz="1200" dirty="0" smtClean="0"/>
              <a:t>3-BSTB</a:t>
            </a:r>
            <a:endParaRPr lang="en-US" sz="1200" dirty="0"/>
          </a:p>
        </p:txBody>
      </p:sp>
      <p:sp>
        <p:nvSpPr>
          <p:cNvPr id="18" name="TextBox 17"/>
          <p:cNvSpPr txBox="1"/>
          <p:nvPr/>
        </p:nvSpPr>
        <p:spPr>
          <a:xfrm>
            <a:off x="1487689" y="3300908"/>
            <a:ext cx="902524" cy="182880"/>
          </a:xfrm>
          <a:prstGeom prst="rect">
            <a:avLst/>
          </a:prstGeom>
          <a:noFill/>
        </p:spPr>
        <p:txBody>
          <a:bodyPr wrap="square" rtlCol="0">
            <a:spAutoFit/>
          </a:bodyPr>
          <a:lstStyle/>
          <a:p>
            <a:r>
              <a:rPr lang="en-US" sz="1400" dirty="0" smtClean="0"/>
              <a:t>1-319 FA</a:t>
            </a:r>
            <a:endParaRPr lang="en-US" sz="1400" dirty="0"/>
          </a:p>
        </p:txBody>
      </p:sp>
      <p:sp>
        <p:nvSpPr>
          <p:cNvPr id="19" name="TextBox 18"/>
          <p:cNvSpPr txBox="1"/>
          <p:nvPr/>
        </p:nvSpPr>
        <p:spPr>
          <a:xfrm>
            <a:off x="6784901" y="4429089"/>
            <a:ext cx="914400" cy="182880"/>
          </a:xfrm>
          <a:prstGeom prst="rect">
            <a:avLst/>
          </a:prstGeom>
          <a:noFill/>
        </p:spPr>
        <p:txBody>
          <a:bodyPr wrap="square" rtlCol="0">
            <a:spAutoFit/>
          </a:bodyPr>
          <a:lstStyle/>
          <a:p>
            <a:r>
              <a:rPr lang="en-US" sz="1200" dirty="0" smtClean="0"/>
              <a:t>82D BSB</a:t>
            </a:r>
            <a:endParaRPr lang="en-US" sz="1200" dirty="0"/>
          </a:p>
        </p:txBody>
      </p:sp>
      <p:pic>
        <p:nvPicPr>
          <p:cNvPr id="21" name="Picture 11" descr="5-73 Logo.JPG"/>
          <p:cNvPicPr>
            <a:picLocks noChangeAspect="1"/>
          </p:cNvPicPr>
          <p:nvPr/>
        </p:nvPicPr>
        <p:blipFill>
          <a:blip r:embed="rId6" cstate="print"/>
          <a:srcRect/>
          <a:stretch>
            <a:fillRect/>
          </a:stretch>
        </p:blipFill>
        <p:spPr bwMode="auto">
          <a:xfrm>
            <a:off x="6836990" y="2680163"/>
            <a:ext cx="631895" cy="640080"/>
          </a:xfrm>
          <a:prstGeom prst="rect">
            <a:avLst/>
          </a:prstGeom>
          <a:noFill/>
          <a:ln w="9525">
            <a:noFill/>
            <a:miter lim="800000"/>
            <a:headEnd/>
            <a:tailEnd/>
          </a:ln>
        </p:spPr>
      </p:pic>
      <p:sp>
        <p:nvSpPr>
          <p:cNvPr id="22" name="TextBox 21"/>
          <p:cNvSpPr txBox="1"/>
          <p:nvPr/>
        </p:nvSpPr>
        <p:spPr>
          <a:xfrm>
            <a:off x="6779178" y="3310759"/>
            <a:ext cx="914400" cy="182880"/>
          </a:xfrm>
          <a:prstGeom prst="rect">
            <a:avLst/>
          </a:prstGeom>
          <a:noFill/>
        </p:spPr>
        <p:txBody>
          <a:bodyPr wrap="square" rtlCol="0">
            <a:spAutoFit/>
          </a:bodyPr>
          <a:lstStyle/>
          <a:p>
            <a:r>
              <a:rPr lang="en-US" sz="1100" dirty="0" smtClean="0"/>
              <a:t>5/73 CAV</a:t>
            </a:r>
            <a:endParaRPr lang="en-US" sz="1100" dirty="0"/>
          </a:p>
        </p:txBody>
      </p:sp>
      <p:sp>
        <p:nvSpPr>
          <p:cNvPr id="23" name="Rectangle 22"/>
          <p:cNvSpPr/>
          <p:nvPr/>
        </p:nvSpPr>
        <p:spPr>
          <a:xfrm>
            <a:off x="4265454" y="3244334"/>
            <a:ext cx="613092" cy="369332"/>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t> </a:t>
            </a:r>
            <a:endParaRPr lang="en-US" dirty="0"/>
          </a:p>
        </p:txBody>
      </p:sp>
      <p:sp>
        <p:nvSpPr>
          <p:cNvPr id="24" name="Rectangle 23"/>
          <p:cNvSpPr/>
          <p:nvPr/>
        </p:nvSpPr>
        <p:spPr>
          <a:xfrm>
            <a:off x="4417854" y="3396734"/>
            <a:ext cx="613092" cy="369332"/>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t> </a:t>
            </a:r>
            <a:endParaRPr lang="en-US" dirty="0"/>
          </a:p>
        </p:txBody>
      </p:sp>
      <p:sp>
        <p:nvSpPr>
          <p:cNvPr id="25" name="Rectangle 24"/>
          <p:cNvSpPr/>
          <p:nvPr/>
        </p:nvSpPr>
        <p:spPr>
          <a:xfrm>
            <a:off x="4570254" y="3549134"/>
            <a:ext cx="613092" cy="369332"/>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t> </a:t>
            </a:r>
            <a:endParaRPr lang="en-US" dirty="0"/>
          </a:p>
        </p:txBody>
      </p:sp>
      <p:sp>
        <p:nvSpPr>
          <p:cNvPr id="26" name="TextBox 25"/>
          <p:cNvSpPr txBox="1"/>
          <p:nvPr/>
        </p:nvSpPr>
        <p:spPr>
          <a:xfrm>
            <a:off x="1434664" y="2317535"/>
            <a:ext cx="914400" cy="276999"/>
          </a:xfrm>
          <a:prstGeom prst="rect">
            <a:avLst/>
          </a:prstGeom>
          <a:noFill/>
        </p:spPr>
        <p:txBody>
          <a:bodyPr wrap="square" rtlCol="0">
            <a:spAutoFit/>
          </a:bodyPr>
          <a:lstStyle/>
          <a:p>
            <a:r>
              <a:rPr lang="en-US" sz="1200" dirty="0" smtClean="0"/>
              <a:t>1-505 PIR</a:t>
            </a:r>
            <a:endParaRPr lang="en-US" sz="1200" dirty="0"/>
          </a:p>
        </p:txBody>
      </p:sp>
      <p:sp>
        <p:nvSpPr>
          <p:cNvPr id="27" name="TextBox 26"/>
          <p:cNvSpPr txBox="1"/>
          <p:nvPr/>
        </p:nvSpPr>
        <p:spPr>
          <a:xfrm>
            <a:off x="6711014" y="2264977"/>
            <a:ext cx="914400" cy="276999"/>
          </a:xfrm>
          <a:prstGeom prst="rect">
            <a:avLst/>
          </a:prstGeom>
          <a:noFill/>
        </p:spPr>
        <p:txBody>
          <a:bodyPr wrap="square" rtlCol="0">
            <a:spAutoFit/>
          </a:bodyPr>
          <a:lstStyle/>
          <a:p>
            <a:r>
              <a:rPr lang="en-US" sz="1200" dirty="0" smtClean="0"/>
              <a:t>2-505 PIR</a:t>
            </a:r>
            <a:endParaRPr lang="en-US" sz="1200" dirty="0"/>
          </a:p>
        </p:txBody>
      </p:sp>
      <p:pic>
        <p:nvPicPr>
          <p:cNvPr id="258049" name="Picture 1" descr="C:\Users\fritzroy.m.francis\Desktop\2-505pir-1.gif"/>
          <p:cNvPicPr>
            <a:picLocks noChangeAspect="1" noChangeArrowheads="1"/>
          </p:cNvPicPr>
          <p:nvPr/>
        </p:nvPicPr>
        <p:blipFill>
          <a:blip r:embed="rId7" cstate="print"/>
          <a:srcRect/>
          <a:stretch>
            <a:fillRect/>
          </a:stretch>
        </p:blipFill>
        <p:spPr bwMode="auto">
          <a:xfrm>
            <a:off x="1457122" y="1573674"/>
            <a:ext cx="852524" cy="731520"/>
          </a:xfrm>
          <a:prstGeom prst="rect">
            <a:avLst/>
          </a:prstGeom>
          <a:noFill/>
        </p:spPr>
      </p:pic>
      <p:pic>
        <p:nvPicPr>
          <p:cNvPr id="258050" name="Picture 2" descr="C:\Users\fritzroy.m.francis\Desktop\2-505pir-1.gif"/>
          <p:cNvPicPr>
            <a:picLocks noChangeAspect="1" noChangeArrowheads="1"/>
          </p:cNvPicPr>
          <p:nvPr/>
        </p:nvPicPr>
        <p:blipFill>
          <a:blip r:embed="rId7" cstate="print"/>
          <a:srcRect/>
          <a:stretch>
            <a:fillRect/>
          </a:stretch>
        </p:blipFill>
        <p:spPr bwMode="auto">
          <a:xfrm>
            <a:off x="6734681" y="1534360"/>
            <a:ext cx="852524" cy="731520"/>
          </a:xfrm>
          <a:prstGeom prst="rect">
            <a:avLst/>
          </a:prstGeom>
          <a:noFill/>
        </p:spPr>
      </p:pic>
      <p:pic>
        <p:nvPicPr>
          <p:cNvPr id="275458" name="Picture 2" descr="patch"/>
          <p:cNvPicPr>
            <a:picLocks noChangeAspect="1" noChangeArrowheads="1"/>
          </p:cNvPicPr>
          <p:nvPr/>
        </p:nvPicPr>
        <p:blipFill>
          <a:blip r:embed="rId8" cstate="print"/>
          <a:srcRect/>
          <a:stretch>
            <a:fillRect/>
          </a:stretch>
        </p:blipFill>
        <p:spPr bwMode="auto">
          <a:xfrm>
            <a:off x="3198587" y="1187531"/>
            <a:ext cx="2584900" cy="3503221"/>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53142" y="512144"/>
            <a:ext cx="7772400" cy="1143000"/>
          </a:xfrm>
          <a:prstGeom prst="rect">
            <a:avLst/>
          </a:prstGeom>
        </p:spPr>
        <p:txBody>
          <a:bodyPr>
            <a:normAutofit fontScale="90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smtClean="0">
                <a:latin typeface="Arial" pitchFamily="34" charset="0"/>
                <a:ea typeface="+mj-ea"/>
                <a:cs typeface="Arial" pitchFamily="34" charset="0"/>
              </a:rPr>
              <a:t>Classes of Supply</a:t>
            </a:r>
            <a: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4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TextBox 4"/>
          <p:cNvSpPr txBox="1"/>
          <p:nvPr/>
        </p:nvSpPr>
        <p:spPr>
          <a:xfrm>
            <a:off x="630631" y="1324304"/>
            <a:ext cx="7866992" cy="1477328"/>
          </a:xfrm>
          <a:prstGeom prst="rect">
            <a:avLst/>
          </a:prstGeom>
          <a:noFill/>
        </p:spPr>
        <p:txBody>
          <a:bodyPr wrap="square" rtlCol="0">
            <a:spAutoFit/>
          </a:bodyPr>
          <a:lstStyle/>
          <a:p>
            <a:pPr>
              <a:lnSpc>
                <a:spcPct val="150000"/>
              </a:lnSpc>
            </a:pPr>
            <a:r>
              <a:rPr lang="en-US" sz="2000" dirty="0" smtClean="0"/>
              <a:t>	</a:t>
            </a:r>
          </a:p>
          <a:p>
            <a:pPr>
              <a:lnSpc>
                <a:spcPct val="150000"/>
              </a:lnSpc>
            </a:pPr>
            <a:endParaRPr lang="en-US" sz="2000" dirty="0" smtClean="0"/>
          </a:p>
          <a:p>
            <a:pPr>
              <a:lnSpc>
                <a:spcPct val="150000"/>
              </a:lnSpc>
            </a:pPr>
            <a:endParaRPr lang="en-US" sz="2000" dirty="0"/>
          </a:p>
        </p:txBody>
      </p:sp>
      <p:pic>
        <p:nvPicPr>
          <p:cNvPr id="163842" name="Picture 2"/>
          <p:cNvPicPr>
            <a:picLocks noChangeAspect="1" noChangeArrowheads="1"/>
          </p:cNvPicPr>
          <p:nvPr/>
        </p:nvPicPr>
        <p:blipFill>
          <a:blip r:embed="rId2" cstate="print"/>
          <a:srcRect l="19805" t="19007" r="60508" b="17551"/>
          <a:stretch>
            <a:fillRect/>
          </a:stretch>
        </p:blipFill>
        <p:spPr bwMode="auto">
          <a:xfrm>
            <a:off x="2743200" y="1171575"/>
            <a:ext cx="3486150" cy="512547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53142" y="512144"/>
            <a:ext cx="7772400" cy="1143000"/>
          </a:xfrm>
          <a:prstGeom prst="rect">
            <a:avLst/>
          </a:prstGeom>
        </p:spPr>
        <p:txBody>
          <a:bodyPr>
            <a:normAutofit fontScale="90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smtClean="0">
                <a:latin typeface="Arial" pitchFamily="34" charset="0"/>
                <a:ea typeface="+mj-ea"/>
                <a:cs typeface="Arial" pitchFamily="34" charset="0"/>
              </a:rPr>
              <a:t>Resupply Operations</a:t>
            </a:r>
            <a: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4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TextBox 4"/>
          <p:cNvSpPr txBox="1"/>
          <p:nvPr/>
        </p:nvSpPr>
        <p:spPr>
          <a:xfrm>
            <a:off x="630631" y="1324304"/>
            <a:ext cx="7866992" cy="1477328"/>
          </a:xfrm>
          <a:prstGeom prst="rect">
            <a:avLst/>
          </a:prstGeom>
          <a:noFill/>
        </p:spPr>
        <p:txBody>
          <a:bodyPr wrap="square" rtlCol="0">
            <a:spAutoFit/>
          </a:bodyPr>
          <a:lstStyle/>
          <a:p>
            <a:pPr>
              <a:lnSpc>
                <a:spcPct val="150000"/>
              </a:lnSpc>
            </a:pPr>
            <a:r>
              <a:rPr lang="en-US" sz="2000" dirty="0" smtClean="0"/>
              <a:t>	</a:t>
            </a:r>
          </a:p>
          <a:p>
            <a:pPr>
              <a:lnSpc>
                <a:spcPct val="150000"/>
              </a:lnSpc>
            </a:pPr>
            <a:endParaRPr lang="en-US" sz="2000" dirty="0" smtClean="0"/>
          </a:p>
          <a:p>
            <a:pPr>
              <a:lnSpc>
                <a:spcPct val="150000"/>
              </a:lnSpc>
            </a:pPr>
            <a:endParaRPr lang="en-US" sz="2000" dirty="0"/>
          </a:p>
        </p:txBody>
      </p:sp>
      <p:pic>
        <p:nvPicPr>
          <p:cNvPr id="164867" name="Picture 3"/>
          <p:cNvPicPr>
            <a:picLocks noChangeAspect="1" noChangeArrowheads="1"/>
          </p:cNvPicPr>
          <p:nvPr/>
        </p:nvPicPr>
        <p:blipFill>
          <a:blip r:embed="rId2" cstate="print"/>
          <a:srcRect l="20586" t="34589" r="61016" b="44092"/>
          <a:stretch>
            <a:fillRect/>
          </a:stretch>
        </p:blipFill>
        <p:spPr bwMode="auto">
          <a:xfrm>
            <a:off x="857250" y="1485900"/>
            <a:ext cx="3675501" cy="1943099"/>
          </a:xfrm>
          <a:prstGeom prst="rect">
            <a:avLst/>
          </a:prstGeom>
          <a:noFill/>
          <a:ln w="9525">
            <a:noFill/>
            <a:miter lim="800000"/>
            <a:headEnd/>
            <a:tailEnd/>
          </a:ln>
        </p:spPr>
      </p:pic>
      <p:pic>
        <p:nvPicPr>
          <p:cNvPr id="164868" name="Picture 4"/>
          <p:cNvPicPr>
            <a:picLocks noChangeAspect="1" noChangeArrowheads="1"/>
          </p:cNvPicPr>
          <p:nvPr/>
        </p:nvPicPr>
        <p:blipFill>
          <a:blip r:embed="rId3" cstate="print"/>
          <a:srcRect l="19531" t="23031" r="61602" b="44863"/>
          <a:stretch>
            <a:fillRect/>
          </a:stretch>
        </p:blipFill>
        <p:spPr bwMode="auto">
          <a:xfrm>
            <a:off x="5095495" y="2114550"/>
            <a:ext cx="4048505" cy="3143249"/>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l="19531" t="55565" r="61602" b="22774"/>
          <a:stretch>
            <a:fillRect/>
          </a:stretch>
        </p:blipFill>
        <p:spPr bwMode="auto">
          <a:xfrm>
            <a:off x="409575" y="3771900"/>
            <a:ext cx="4600575" cy="2409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53142" y="512144"/>
            <a:ext cx="7772400" cy="1143000"/>
          </a:xfrm>
          <a:prstGeom prst="rect">
            <a:avLst/>
          </a:prstGeom>
        </p:spPr>
        <p:txBody>
          <a:bodyPr>
            <a:normAutofit fontScale="90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smtClean="0">
                <a:latin typeface="Arial" pitchFamily="34" charset="0"/>
                <a:ea typeface="+mj-ea"/>
                <a:cs typeface="Arial" pitchFamily="34" charset="0"/>
              </a:rPr>
              <a:t>Resupply Considerations</a:t>
            </a:r>
            <a: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4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TextBox 4"/>
          <p:cNvSpPr txBox="1"/>
          <p:nvPr/>
        </p:nvSpPr>
        <p:spPr>
          <a:xfrm>
            <a:off x="630631" y="1324304"/>
            <a:ext cx="7866992" cy="1477328"/>
          </a:xfrm>
          <a:prstGeom prst="rect">
            <a:avLst/>
          </a:prstGeom>
          <a:noFill/>
        </p:spPr>
        <p:txBody>
          <a:bodyPr wrap="square" rtlCol="0">
            <a:spAutoFit/>
          </a:bodyPr>
          <a:lstStyle/>
          <a:p>
            <a:pPr>
              <a:lnSpc>
                <a:spcPct val="150000"/>
              </a:lnSpc>
            </a:pPr>
            <a:r>
              <a:rPr lang="en-US" sz="2000" dirty="0" smtClean="0"/>
              <a:t>	</a:t>
            </a:r>
          </a:p>
          <a:p>
            <a:pPr>
              <a:lnSpc>
                <a:spcPct val="150000"/>
              </a:lnSpc>
            </a:pPr>
            <a:endParaRPr lang="en-US" sz="2000" dirty="0" smtClean="0"/>
          </a:p>
          <a:p>
            <a:pPr>
              <a:lnSpc>
                <a:spcPct val="150000"/>
              </a:lnSpc>
            </a:pPr>
            <a:endParaRPr lang="en-US" sz="2000" dirty="0"/>
          </a:p>
        </p:txBody>
      </p:sp>
      <p:sp>
        <p:nvSpPr>
          <p:cNvPr id="6" name="TextBox 5"/>
          <p:cNvSpPr txBox="1"/>
          <p:nvPr/>
        </p:nvSpPr>
        <p:spPr>
          <a:xfrm>
            <a:off x="391884" y="1393368"/>
            <a:ext cx="8142516" cy="2585323"/>
          </a:xfrm>
          <a:prstGeom prst="rect">
            <a:avLst/>
          </a:prstGeom>
          <a:noFill/>
        </p:spPr>
        <p:txBody>
          <a:bodyPr wrap="square" rtlCol="0">
            <a:spAutoFit/>
          </a:bodyPr>
          <a:lstStyle/>
          <a:p>
            <a:pPr marL="231775" indent="-231775">
              <a:lnSpc>
                <a:spcPct val="150000"/>
              </a:lnSpc>
              <a:buFont typeface="Arial" pitchFamily="34" charset="0"/>
              <a:buChar char="•"/>
            </a:pPr>
            <a:r>
              <a:rPr lang="en-US" dirty="0" smtClean="0"/>
              <a:t>Foraging And Scavenging</a:t>
            </a:r>
          </a:p>
          <a:p>
            <a:pPr marL="231775" indent="-231775">
              <a:lnSpc>
                <a:spcPct val="150000"/>
              </a:lnSpc>
              <a:buFont typeface="Arial" pitchFamily="34" charset="0"/>
              <a:buChar char="•"/>
            </a:pPr>
            <a:r>
              <a:rPr lang="en-US" dirty="0" smtClean="0"/>
              <a:t>Aerially Resupplying</a:t>
            </a:r>
          </a:p>
          <a:p>
            <a:pPr marL="231775" indent="-231775">
              <a:lnSpc>
                <a:spcPct val="150000"/>
              </a:lnSpc>
              <a:buFont typeface="Arial" pitchFamily="34" charset="0"/>
              <a:buChar char="•"/>
            </a:pPr>
            <a:r>
              <a:rPr lang="en-US" dirty="0" smtClean="0"/>
              <a:t>Cross-leveling</a:t>
            </a:r>
          </a:p>
          <a:p>
            <a:pPr marL="231775" indent="-231775">
              <a:lnSpc>
                <a:spcPct val="150000"/>
              </a:lnSpc>
              <a:buFont typeface="Arial" pitchFamily="34" charset="0"/>
              <a:buChar char="•"/>
            </a:pPr>
            <a:r>
              <a:rPr lang="en-US" dirty="0" smtClean="0"/>
              <a:t>Backhauling</a:t>
            </a:r>
          </a:p>
          <a:p>
            <a:pPr marL="231775" indent="-231775">
              <a:lnSpc>
                <a:spcPct val="150000"/>
              </a:lnSpc>
              <a:buFont typeface="Arial" pitchFamily="34" charset="0"/>
              <a:buChar char="•"/>
            </a:pPr>
            <a:r>
              <a:rPr lang="en-US" dirty="0" smtClean="0"/>
              <a:t>Managing Consumption Of Water</a:t>
            </a:r>
          </a:p>
          <a:p>
            <a:pPr marL="231775" indent="-231775">
              <a:lnSpc>
                <a:spcPct val="150000"/>
              </a:lnSpc>
              <a:buFont typeface="Arial" pitchFamily="34" charset="0"/>
              <a:buChar char="•"/>
            </a:pPr>
            <a:r>
              <a:rPr lang="en-US" dirty="0" smtClean="0"/>
              <a:t>Transportation</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53142" y="512144"/>
            <a:ext cx="7772400" cy="1143000"/>
          </a:xfrm>
          <a:prstGeom prst="rect">
            <a:avLst/>
          </a:prstGeom>
        </p:spPr>
        <p:txBody>
          <a:bodyPr>
            <a:normAutofit fontScale="90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smtClean="0">
                <a:latin typeface="Arial" pitchFamily="34" charset="0"/>
                <a:ea typeface="+mj-ea"/>
                <a:cs typeface="Arial" pitchFamily="34" charset="0"/>
              </a:rPr>
              <a:t>Priority of Work</a:t>
            </a:r>
            <a: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4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TextBox 4"/>
          <p:cNvSpPr txBox="1"/>
          <p:nvPr/>
        </p:nvSpPr>
        <p:spPr>
          <a:xfrm>
            <a:off x="630631" y="1324304"/>
            <a:ext cx="7866992" cy="1477328"/>
          </a:xfrm>
          <a:prstGeom prst="rect">
            <a:avLst/>
          </a:prstGeom>
          <a:noFill/>
        </p:spPr>
        <p:txBody>
          <a:bodyPr wrap="square" rtlCol="0">
            <a:spAutoFit/>
          </a:bodyPr>
          <a:lstStyle/>
          <a:p>
            <a:pPr>
              <a:lnSpc>
                <a:spcPct val="150000"/>
              </a:lnSpc>
            </a:pPr>
            <a:r>
              <a:rPr lang="en-US" sz="2000" dirty="0" smtClean="0"/>
              <a:t>	</a:t>
            </a:r>
          </a:p>
          <a:p>
            <a:pPr>
              <a:lnSpc>
                <a:spcPct val="150000"/>
              </a:lnSpc>
            </a:pPr>
            <a:endParaRPr lang="en-US" sz="2000" dirty="0" smtClean="0"/>
          </a:p>
          <a:p>
            <a:pPr>
              <a:lnSpc>
                <a:spcPct val="150000"/>
              </a:lnSpc>
            </a:pPr>
            <a:endParaRPr lang="en-US" sz="2000" dirty="0"/>
          </a:p>
        </p:txBody>
      </p:sp>
      <p:sp>
        <p:nvSpPr>
          <p:cNvPr id="6" name="TextBox 5"/>
          <p:cNvSpPr txBox="1"/>
          <p:nvPr/>
        </p:nvSpPr>
        <p:spPr>
          <a:xfrm>
            <a:off x="116118" y="1088574"/>
            <a:ext cx="8853714" cy="5493812"/>
          </a:xfrm>
          <a:prstGeom prst="rect">
            <a:avLst/>
          </a:prstGeom>
          <a:noFill/>
        </p:spPr>
        <p:txBody>
          <a:bodyPr wrap="square" rtlCol="0">
            <a:spAutoFit/>
          </a:bodyPr>
          <a:lstStyle/>
          <a:p>
            <a:pPr marL="231775" indent="-231775">
              <a:lnSpc>
                <a:spcPct val="150000"/>
              </a:lnSpc>
            </a:pPr>
            <a:r>
              <a:rPr lang="en-US" dirty="0" smtClean="0"/>
              <a:t>ICW the 1SG:</a:t>
            </a:r>
          </a:p>
          <a:p>
            <a:pPr marL="231775" indent="-231775">
              <a:lnSpc>
                <a:spcPct val="150000"/>
              </a:lnSpc>
              <a:buFont typeface="Arial" pitchFamily="34" charset="0"/>
              <a:buChar char="•"/>
            </a:pPr>
            <a:r>
              <a:rPr lang="en-US" dirty="0" smtClean="0"/>
              <a:t>Establish the company CP and ensure that wire </a:t>
            </a:r>
            <a:r>
              <a:rPr lang="en-US" dirty="0" err="1" smtClean="0"/>
              <a:t>comms</a:t>
            </a:r>
            <a:r>
              <a:rPr lang="en-US" dirty="0" smtClean="0"/>
              <a:t> link the platoons, sections, and attached elements if applicable</a:t>
            </a:r>
          </a:p>
          <a:p>
            <a:pPr marL="231775" indent="-231775">
              <a:lnSpc>
                <a:spcPct val="150000"/>
              </a:lnSpc>
              <a:buFont typeface="Arial" pitchFamily="34" charset="0"/>
              <a:buChar char="•"/>
            </a:pPr>
            <a:r>
              <a:rPr lang="en-US" dirty="0" smtClean="0"/>
              <a:t>Establish CCP, company logistics release points (LRP), and EPW collection points</a:t>
            </a:r>
          </a:p>
          <a:p>
            <a:pPr marL="231775" indent="-231775">
              <a:lnSpc>
                <a:spcPct val="150000"/>
              </a:lnSpc>
              <a:buFont typeface="Arial" pitchFamily="34" charset="0"/>
              <a:buChar char="•"/>
            </a:pPr>
            <a:r>
              <a:rPr lang="en-US" dirty="0" smtClean="0"/>
              <a:t>Brief PSGs on the company CP location, LOG plan, and routes between positions</a:t>
            </a:r>
          </a:p>
          <a:p>
            <a:pPr marL="231775" indent="-231775">
              <a:lnSpc>
                <a:spcPct val="150000"/>
              </a:lnSpc>
              <a:buFont typeface="Arial" pitchFamily="34" charset="0"/>
              <a:buChar char="•"/>
            </a:pPr>
            <a:r>
              <a:rPr lang="en-US" dirty="0" smtClean="0"/>
              <a:t>Assist the company commander with the sector sketch</a:t>
            </a:r>
          </a:p>
          <a:p>
            <a:pPr marL="231775" indent="-231775">
              <a:lnSpc>
                <a:spcPct val="150000"/>
              </a:lnSpc>
              <a:buFont typeface="Arial" pitchFamily="34" charset="0"/>
              <a:buChar char="•"/>
            </a:pPr>
            <a:r>
              <a:rPr lang="en-US" dirty="0" smtClean="0"/>
              <a:t>Request and allocate pioneer tools, barrier material, rations, water, and ammo</a:t>
            </a:r>
          </a:p>
          <a:p>
            <a:pPr marL="231775" indent="-231775">
              <a:lnSpc>
                <a:spcPct val="150000"/>
              </a:lnSpc>
              <a:buFont typeface="Arial" pitchFamily="34" charset="0"/>
              <a:buChar char="•"/>
            </a:pPr>
            <a:r>
              <a:rPr lang="en-US" dirty="0" smtClean="0"/>
              <a:t>Walk the positions with the company commander</a:t>
            </a:r>
          </a:p>
          <a:p>
            <a:pPr marL="231775" indent="-231775">
              <a:lnSpc>
                <a:spcPct val="150000"/>
              </a:lnSpc>
              <a:buFont typeface="Arial" pitchFamily="34" charset="0"/>
              <a:buChar char="•"/>
            </a:pPr>
            <a:r>
              <a:rPr lang="en-US" dirty="0" smtClean="0"/>
              <a:t>Supervise emplacement of the PLTs and sections, and check range cards and sector sketches</a:t>
            </a:r>
          </a:p>
          <a:p>
            <a:pPr marL="231775" indent="-231775">
              <a:lnSpc>
                <a:spcPct val="150000"/>
              </a:lnSpc>
              <a:buFont typeface="Arial" pitchFamily="34" charset="0"/>
              <a:buChar char="•"/>
            </a:pPr>
            <a:r>
              <a:rPr lang="en-US" dirty="0" smtClean="0"/>
              <a:t>Establish routine security or alert plans, radio watch, and rest plans and brief the company commander</a:t>
            </a:r>
          </a:p>
          <a:p>
            <a:pPr marL="231775" indent="-231775">
              <a:lnSpc>
                <a:spcPct val="150000"/>
              </a:lnSpc>
              <a:buFont typeface="Arial" pitchFamily="34" charset="0"/>
              <a:buChar char="•"/>
            </a:pPr>
            <a:r>
              <a:rPr lang="en-US" dirty="0" smtClean="0"/>
              <a:t>Supervise continuously and assist the commander with other duties as assigned</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67102" y="526894"/>
            <a:ext cx="7772400" cy="11430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QUESTIONS ?</a:t>
            </a:r>
            <a:endParaRPr kumimoji="0" lang="en-US" sz="6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75106" name="AutoShape 2" descr="data:image/jpeg;base64,/9j/4AAQSkZJRgABAQAAAQABAAD/2wCEAAkGBhQSERQUExQUFRQWFxoaGBcYGB0YGBcbHBsYHB0fHBwYGyYfGxojGhgZHy8iIycpLCwsHyAxNTAqNSYrLCkBCQoKDgwOGg8PGiwkHyQqLCwpNSwsLywsKTQ0LDQqLDQpLCksLDQsLCwsNDQvLCwpLCwsLCwsLCwsLCwsLCwsLP/AABEIAOEA4QMBIgACEQEDEQH/xAAcAAEAAgIDAQAAAAAAAAAAAAAABgcEBQIDCAH/xABOEAACAQMCAwYCBwMGCgkFAAABAgMABBESIQUGMQcTIkFRYXGBFCMyQpGhsQhSwRVicpLC8CQzNUNzgoOy0eEWF0RTdKLS0/ElNJOztP/EABkBAQADAQEAAAAAAAAAAAAAAAABAgMEBf/EAC0RAAICAQMCBQMDBQAAAAAAAAABAhEDEiExQVEEImFx8IGRsRMyoSNCwdHh/9oADAMBAAIRAxEAPwC8aUpQClKUApSlAKUpQCvhNfJZAoJPQVobniRkONwB5+XyqspKJaMXI273y+WT8P8AnXFL0n7o/H/lWPboMV3gVFsmkfTct6D86LeHzA+VfCtcGjqbIoyEu1PqPjXfWsfas2zbKCiZDR3UpSrEClKUApSlAKUpQClKUApSlAKUpQClKUApSlAKUpQClKUBwlj1DFQ68buJtB2U9PL8Pn+VTSoh2iRhY45NgQ2nOM9d/wBQKyyxtWa4pU6NtZS7Cs7NV9F2gQx9SWOMkLgkH3JIA8+u/nWBfdsP/dQZPkXb+Cj+NXhCTXBTJOMXyWcz1xMtVnzRznxC1KKywjvFDKyox8hlcFiNSk499j51Fn7Ur/O8qj4RJ/EVp+lJmbyxWxdz7nFbVRjaqd5N7UJri8ht3iV2dgC6nSQNyTpwQcAZ6jzq46pTXJdtPgUpSpIFKUoBSlKAUpSgFKUoBSlKAUpSgFKUoBSlKAUpSgFKVxdwASTgCgOVQntb4Q1zYlEzr1ZUatILeQO+Dnpv61Jf+kMH/eD5An9BUd505ntxDGe81Ayqp0Kz6c+baRlR06jc4rOUlWxpGLT3KIitZYcJKjRkjIDDBx8OuP8AhtU/5I5Xs5yrm4Z5Fw3daVj6Hz3YsMjyI98VDOMtMl3Ks+zq5KsdtSnZSMfd04xj3881tuT7lI7kSyMBHArSMRvuBpUDHUlnAx512ptws4mkp0XPxTg8NwgSZA6g5GcjB9QVIIqkec4bbvB9GRIkGcaSWLbkZYliR02HkPjUibtZn73KxxlG+zFgl8ZwMsp+0evTG+PetVzNwuS9kW4trWZBL/jVdQqo+3iBOMqwOcgdQfWqry/uLS837TL7OZ7Z5kQIqXMZ71ZRnLqPCy4JONj0G3n5b3o86qupiAvqTgfnXm6xtFsnaSS7iglMbIO7PfSpqOGwE6NgEb9CQc5Fbuw58WOKOGJmmMYIWS5bIHX7KZ3PkN/QZrnyZFZ04sUmi7xxKMnAcE4yB5kdMgdSPesqqk5I4ik91JPLKWaNQCTs2M9FXzGcZxsAMeZNWyjggEHIPQ1EZWJRo5UpSrFRSlKAUpSgFKUoBSlKAUpSgFKUoBSlKAUpSgFY3EbXvI2UdSNqyaVDV7Ep1uUVxfhUqSyJJIdYzgMchhnYjU2AD7A4O2Kid/eSw+JGZD0BVtvlgAH5Gr4524b3yjSid4qkpI22kkEfa9OmR8PSql4nym6wGSVmMoUvKdWQWGyKX66QBnAwMk+grlcVF7nbGbktjQ/9PboYWaOGfGw72FWbHpnZuufzrPbmW/ZR3fDogq9CtrkDzOM5FaK3uu7WCTAPdtliQOrDJHvsfP1FTOLny/kaP6PC2CC+O50xsqjca3bZRgjOQScb+VWvsQ49WaOXmDjJ3CtDnzWGOM/jpz+dZa9n3ErvBup3wR992fHxHTyqXcL56e/c2f0YxSOjatbbKMHJ3XrkrjatJHxjil7K8Idbbui0TFFLAuB0Ocnfrn06CquTJ0JfP9Gm4z2dJbRh0lick43yMnoPYeLbfAyQD1rhy1yPPMZI5e6RQFcEAFjlmx4sFguVPmfnWVxTs8u2dAZNchBL+EBCxOMKdi3h3LMo+zt5VNeDWQiu8LlwsQD75OFzjc9WJON+uMVXU06svpVWjXWXK3EDMgZY9KlUypAUxqVJPhGckA9RnOxwBVr8A4e8MKo7aiCfkD5VFeD8WdjNJ4jGpIUEEEtnYLkDb+/lU4hB0jV9rAz8fOujGlycmST4OdKUrUxFKUoBSlKAUpSgFKUoBSlKAUpSgFKUoBSlKAUpSgI/zPGcZzg9F6YydvvELnr1NQXjXB++ma2790B3VcAliFDEN91idsAeWfarN4vAXiYKAW2Izkjr7EH86oHj/GkEDs07C5LB1C7AHUNtt1IXocjoD51lOJtCVGXyJbxrLNb3OlzHMroPUkHffO3Tb1x87C4FwVYAVUgpnw7tnHppLaFI2GVA6dBVBWvF5p7vWrfXOQNXTJwBk+5xv71cXJEsoUCc5Y6jnpkDCgfjufeuea0vc64vVF0b1uGRpexzhQGYNGcDr4dQz6AaT8yKypuExGWTKg94Vc/0gMZB6g4HUb1oubuIXkDpLCsbQgeIffz+P4Vj8C4o/Ebr6QhaOKABNPTWzLls/A4GKi+g0v8AdfQkTTxQAliM+5y3T1PtVW8d52lhW8lt8oXeNVfAJ8Su22QdtCbbeYNWDxjg30mWMNgxkn+qPtfEnpv0qN8e5F+nRXr61gHfBotQxGVhjKEscZVcFxnyxnFTjVy3KzaUNuWfey/tSju5Yra91fSDtHJsI3P3QyjGJDnAPQ7bA9bprxCkhjfKthlOzKehB2II99wa9adnnO8XEbSN1cGdUUTJ0ZXxucfuk5II28uoIrso4W7JVSlKkgUpSgFKUoBSlKAUpSgFKUoBSlKAUpSgFKUoDXcf49FZwNPO2lF/FieiqPNj6VAuau2+CGFDZgTyyLkA5Ai3x9YBvq6+EemcgYzpf2gOInvLOHJCjXIR6nwgH8NQ+Zqob1PAGX5+2en6UW5PFEh4p2p8SnPiunQfuxgRgf1Rn8Sail3fvIcuzsc/eJJyfiaNg7g5rEL1BJvOVeFPPI5iOJI1EkfuysML8xn8Ktns35g7/VHKmmUFtIxvn7RG+4G4O/61R1sSXAUkEnyq5OB8mTKiTNcGOcIPCyM7Bd/DIysDg9MYJAx6YrDLR0Ybpkp49ezxLqcW4UNsSXcAY2J8K7/pWJwzmt5SscZiZm84QyxoOmotMuS2egC/j0rCm4vOJWhnTGpQw0yAxPgqHH7wXxZ3wdx0BBMz4Ty7BDqwi6mJYtgA5PpjoANqwUW3sdDnGMd0a+USQWzkyGaUByhKBWJI8I0oNznbO2ahPEOYRIF4XNIIh3RW5lBJw5Q6VGBk+PDP/VPnWdzdzgbOWWCBPr23R3xpQEbkA9X3GPLzNVwjMNnQuxbVlhklmPiOrzJznNTen3LY8Wt78ESvbNonZW3wSMjdWx5g+YPWu7ht3IjfVMyt6qSDg9QceVbnnCY4RfI5P4bVG43KnIOCK6sU9cVJnF4jEsORwTuixeF8zXkADRTyKfMasqf9U5X8qlHBO2W7RsT6Zk88BUcfAgBT8CB8RUA4ZfGSLURgjY+hx6V1v1rupM81OSdF03/bZDG6BI2lUgFj9grnywRuw8/L3NT/AILxiO6hSaFtSOMjyIPmCPIg7V5fW2LIzeSkLnPqGI/JTVkdivMrLL9EYju21soPXXheh91B29qzlBVsaRyNvcualKVibilKUApSlAKUpQClKUApSlAKUpQFF/tB3atNaqrqSqyZUYypJXc+eDjG+223nVWRXgxpcZX8x8KmnbHYtFxWQv8AYkVHQ4yNOMH44YMMVA723KEjG2MjfII9QfMUTolpM6rlAreE5B6H1+VYjNX1jXJI85oCT9mnChNxCEv/AItGDMfLP3B83x+FT+54p9BvZEmlaSFnDnOMhWExYBT0JkZDt1wenSsLszhggtZfpC7SSIxbcAKoAByN9mkx86lPNvK1lcqrNIU0/ezjIx0Jbb+4rlyO5HXiVRMrhfDppYY3WOHupUj8DjJAw4yR0+z3e2fL23wRzLd2zgXsfd6lIi7sq8bsv3Vwc75GzYOOlc+GcsQqn+DX00TjqGYMvlvoONvcbVgcTtLo3FvC7W9wMhdOrBIY/bZCD5AnIJxgHbFZdKR0Km7f4Nf2qcPkaWCXS7F4/sBSXQjBboN9juPY7b1EbDiiuMaskdf7+dX/AA2w1qTklcYPvqcE/HYD51h8c5HsrjJkt4yxIJZRocnPXUmG+O+9XeFTW5XH4t4Xsvc898dspC+SjFHwiPg6dt2GcY1dTj4Vp34Q33QWGdwASR67egq4+1ZRGtnGoCxAyYA2AICY26dGP51WP0KUHbIJPX1Hl8a7cWOoJHnZ8uvI5cXvucrQkJpVSqjzbIzn08z+FfYXULjOptQAIOANjnbz8vPavklg+4cnI6iumyjwGJ9cD3wT/DNb72jm2pkne6j+iRoqqr62Mh3y2ANBOemzMMD0rR8Pu2R2aNirKVIYbEEeYPka5tJ4T7bfma5cOytvIT/nGGPguf8A1CrPlFFw2ehezTmlr+xWSTHeoxjkxtllxg48sqVPxzUrqn+wS8VI5kdwrTynulPV+6RTJj4B0zVwVzM6kKUpUEilKUApSlAKUpQClKUAr4xxua+1xkGxz0xQHnXtP5vt+J3KCFdKxnT37HBZT6J+7ncE77+WajF/w+FBpUs+wOonHXHQDH6+RpztwAWV7LCpygOpPUK24B9x0+Wa00bkZx86RLS9DHu7YeQ39KmPIHZ+Z0a5nBW2T7I6d82cYB/cDYBI65wPMjD5c4cJJ4o2QPJKyhQdwq58TMMHJ05wD7mr34xZkWUixIAVjBRAMD6sqyrgdM6cfOokI8kC7QIzbi3EQUBhImkDAOeq+niDMPjipRY82RpbIZEIjKhdQGpNsDDfusDsQfOtb2gWQuY00YIGlx7B+nw8qh3DuJXMPeMwLjSwZcKBMIx4idXVlGBqALeVcXLpHftptkll4lwx/sGRGycCN2yD5lVYMN/atlyLwoB7qZO8AbEaPIfHkZLZA2AyV2wPeqdv+Y5pC2G7tG+5H4Fx6eHc/MnNW52PWIHDGZR45HcnfGSMKPYGtlircylmvZE0snkcRsQqkqNa4Oc4Gcb7b9cg9K2si5GKjnLbXLBzNE0eMYDdWznON/LA/GpBFLtvVomM+diru2gfVWn+mcfjGf8AhUBml+qjOTkD39Tipr22z/WWcfvJJ+IUD9GqDhSYQxOwJUD06H+NduLg4c3J1CaSRjqILMMbDr+OaxjAynDZyM9dj19BXZI2+a5TyZRnPkP7/nWhmjCRzIdA6FiSfas/S8zpBCMnGAB0AG5J9AACSfStXZT6Yicbsf8A4FTEXK8LsskZ4hdoDpI3ijY5UH02UHHmWx0WstWxvp3M3kZ8cbsLWM6kt+9YkebPCS5PnnZV+Qr0PVJcm8rfyfDHcMzfTLrxOx6xpkNpHuzFCx+Xrm7azkXiKUpVSwpSlAKUpQClKUApSlAK1nMfFBbwNIfh+pP5A1s6jXPtv3tlcJkAiMuPZl8Qz7eHHzqHwSuTzJecSM80ssmWeQsc+hJ649hsB5belZfBOE99MsS+e7E7gAbn+/wHnWZy/wApLMhmll0R5IULvIzb4wCMBdtyTW44ndQ2cOIkCyMAM5yx9iSenmemT8qvCqKzuzK7OYUbjLafEsasAT12GCT7ls/jV2tsa85dnPFO64lCzHAkYox/pggfItpr0Wrhl9CBWcmaJGmn4ZHpeIAfZUb9dG+n5Y1D5GtHwLgCp37lMquEiGMk92xZ23zu82o++BW24hYySXaSBwkMERDtuS5chmQBdyAqofieh6VBObu1p1Lx20UaKCVEjHU2R6KMKCPfUPjWKjTNm20Vtx/h3cXU8Q6I7Bf6JOV/8pWrt7IVxw2L3d/97H6iqHuLtpHZ5GZ3YkszHJJPmSavTsfvlk4Yij7UbOpH+tqB/Bq2MSfknGR1/WuqXxKSNjiuxSelcJ9jn8agkpbthc/TYAeggGPm8uf0qJ27bBT0J/DoKmHbGuZ7OUfZdHA+CuMH56zUIPQf39K6sb2OTKtzv4phXbHQZ/LNY/GkKWy/zlQn5gE103mWAUfakYIP9Y1JuL8OE2uPoFjOT+7j7J/HFXe9ma2o0fJ9o8/hjCFlZcBxkZ33I8+mannJnZ0Zrj6RdM0smrU5b1+fUnoPbp5VCuyNieIJGd45FIceoAJGPcEfr616WXga4cxuy61xtjIO+CD67n+4rHVsjo07siPE5O/voYU3AdVPppQh5D8PCF+IqxajnK/J4tWaV37yVhpBxhUTOdKgnJzgZJ64HSpHVZPsTFdxSlKqWFKUoBSlKAUpSgFKUoBUU5+XVZ3QGR9SckdSBknHyyPnUrrTcSjDFkYZVsj5EYI/OlWE6PKv8pMupVJC52GTsPKuPEL4ytqPoPxAwfzrI4nw7u7maLpodwM9cA7flWuZcHFQuDR8nxXwcg4I8x5VbHLfbF9UsUyfXBQqylhpds4GsEDTtjJzjr0qpCa69ZzUNWE6PSXNfEVjt8vM0YYBR3Y1SSE+UY8yfUdBnpmvPnGbgCTSM4UYwfI7nHxGQPiKLzTdJH3QmYJnoMah7B8agu/2c4z5VpWaqxhTJlktUbNyNiPMCpd2W8XYXTWhYrHcggMDgo6glWHucY/D0qDRzZU+1b3kpyvEbM+f0iP82A/jV3uUvseleFzyDwS+JgB4htqHqfeuvjc+SsY+8Mt/RHX+scCshpdt8bVj8Pte9kDfvEf1F3/NiPwFUS6Fm+pWPbxAY3sieixEfPVlv4VBZR4Vq2u3jgDSwR3CliIiQwzsF23A9eufh7VUUL641/mjH4V1Yzlydxw1Q11HnpGC59M/d/41PLLgUstnJJGjEzOfEASAqAoo9yXdtv5uag/ArJ3ErqjN1JwOiqQu/wA2xXpXkax7nh9qhGD3Ssfi3iP5tUuVKyqjborLlbs2FhcW0p7wSFXEgb7IJAK6TjyBIPuDVwcNP1Yrnd2SSABhnByPUV3KoAwNhWLdm6VH2lKVBIpSlAKUpQClKUApSlAKjnNvPtrw3u/pJcd5nTpXV9nGfP3qR1R37Sv/AGL/AGv9iqstGr3Lp4dfLNFHKmdEiK65GDhhkZHwNRZufbOW+NjqkW51MmCmFyAT1z0IG3yrccmf5PtP/Dxf7i1S3OrC05pimOys0Tn4EaW/Q1VyaSZpGCcnH5zRy45y1YXXFJLdL2ZLlpCmkwBl1gHOXDjIJ9qwV7PbI3v0H6fMbnVowLYFQwGTuZfsiodZ8UccQS9PT6Xqz131Bv0NTzs9j+mcx3coJx/hDBvTVlFPy1CqqT4NHBc18qyPHlG0hggkvL2SJ7hDIiJB3g0aiqkkuD4gNXTzr6OzlGvrSGO5LW91A0yTd3hsKsjMujVjUCmOvmK59oFr9K4pNBDnu7O3KIM9Fgj36+4NS7sshN3aWkgwWsHuUbfBEU0D6fj9ZgY9z6Gp1FXDb59f5IXDyNa3Mc4sb2SeeKMyd08GjWqkagp7wksBvjG+Kz/+rSxF79BN/N9IDaSBbDTnGeve9MVD+VuPPZXsdymfq5PF6FTkFT8VzU8tblZua1dDlJJQykeYaPb9aOTWxKhF716Ec/kLhIyP5RuPf/BB/wC7W45W5e4fJeW623EJjOJFaMPajSWXxDV9b023rJ7W+zC34ZbxywvKzSSaTrIwNidsAVLeyjstt+6s+Ih5RNjXpyNGfEvpnFLZFR52r6ny/wC0eVoLaaKG27ueN1cOruUmjbTIhKyLsVKsu2SM1ueIdoPc8PtZ4Ej7+5OCjBiid2CJdgwOBIAo3+8DW97QeWhPYyiNB3qHv00jBZ0G426lo9SfMelUlZ2zzPHHGxJlYLEPuqZCMsPY4Dn2Ws8k5QdLrx7nT4bDjywuX9r83quf+bE9vO0R3sB9Jgt5ZJ3k7qMBhH3S+BpJAXYkFy6hQRq+GSIrDxaD7NxZ2oiPV7eLuZI9vtrhmEmnrpYb469BWTzxaBL428ZISGO3t4/VV0qQfjmUn41u+1Dli3tDatbxrEG1xsF+/pCsrN6sAGBY7nO+cVWU8itp/t/k0hiwNRjKO8/47HQ/EpeDQxWsKWsokjkleR1Z+9DyuFIxIAFMYTbepdzXzxPbWdnNEsWu4C6g4YquYi/hCup67bnpVX8auC8FjnfTaMnyjnlQfkoqYdoP+TeF/BP/AOY1d5H5/RKvsZRwQ/pJrltP13onXKXMT3HD1upgob60sEBAxHJIuwZieievWox/1+8L/em//Ef+Nbbs1gD8IjQ7BjcKSOu88w/jVOdr3Ztb8LigaBpGMrMG1kHGkA7YA9a0TdI5nGKlJLu+5b/Lva7Y3twlvA0pkfOMx6RsCTk59BXTzD2z8Ps5mhZ3kdThu6XUFPoSSBn4VCuC8iwWPDBxaJ5RcC1LAZGkNIhT0zsWz1rQ9j3ZtBxNLia6LkKwRQrY8RGSx+G1QpNkuCXx0XryxzdbcQi7y2k1gbMCMMp9GB6Vua86dlDNY8fktA2UJlib30ZKn45WvRdXi7MpxpilKVYoKUpQClKUAqjv2lf+xf7X+xV41Fudezu34p3X0hpB3WrToIH2sZzkH0qsi0avc2HJn+T7T/w8X+4tU5+0dalLq0nXYmNlyPVWz/aq8uF8PWCGOFSSsaKgJ6kKABnHntWk515Bt+KLGtwZAIySuggHcAHOQdtqitkX1LU/UoOblvHLcdzjxfSy2f5pXQPzX86kfYG/drxG8f8AzcYyT5/ac/7o/GrYk5Atzw0cOy/cAAZyNezas5xjOfPFYXC+yu2t7O4s43mEdwQXbUNeBjYHTsDj8zVaZfXF9fT59DzxwDjd4s9xcW8JlaYOjnuzJgSbsNuhIqW9hnFjFc3ds4K97C50nbDRgnGD/NJq6uS+RYOGRyR25ciRgxLkE5Ax5AbVq07JbVb5r1XmWZnZiAw0+MEMMaehBIo4voiVNXu/n27lH9n/ACp/KEHEogPrEjWSP+krHb5jIrG7KmY8Zs9Wch9O/lhSMfKvQfJnZrbcMkkeBpSZFCtrII2OcjAFY1r2SWcV/wDTkMqyiQyaQRoyc5GNPTf1pTDmtt+CMftH/wD2Nv8A6b+wamHZR/kez/0f9pqy+c+R4OJxpHO0gVG1DQQCTjG+Qa2PL3A0s7aO3jLFIxhS27YyTvge9WSeozbWhL51Niaojs6Ufyrb7dGnx7YSUfpV71DOA9mEVrdLcrPM5UuQjaNPjDA/ZQNsGPnUTi5NejL4cihGafVUQTtUsWj4i7j/ADscciE9NSYQj5FEJ/pCuvnznZL/ALgrG8aRK7Pr0/aYLsNJOVUBt9s56VbPM/KsN9EEl1AqcpIpw6HocZBBBGxBBB+QIjPCOyCGKVXmmecKQRGVVEJG414yWwcHGQD5gjasp45ttR4Z1YvEYlGLmnqjx2fayB8z8DeC34brBGu2cEfusX70qffEx/qmuXMXNYurWygEbI1uv1jNjSWEYjGjBJKkamyQMbD1xcvMfLkV7D3UwOMhlZThkYZwykg74JG4IIJBGDUOs+xiEODLcSSxjrHpVNQ9GZd8Hz06c0njlb08PkYfE4lGP6idxbarre/5N92aW5ThdtkY1K0nykkeQf8AlcVX37Sv+Is/6cn6JVzogAAAwBsAOgqN86chW/E1jW4MgEZYroIG7Y67H0rdrakcKlcm31s0dvwtrjllYk3ZrMaR6kDUB88Yqt+xftFtuHR3EN0WQMwdSFLbgYK7efSr84NwpLaCOBCSkShV1bnA9cVCeY+w6wu5mm+shZjlhGRpJ8zgg4J9qrpaovrTb92Vt2V6r7mGS6VcIGllPsGyF+ZJFejK0XKXJVtw2Ix2yY1bs7HLufc/wre1aKoznK2KUpVigpSlAKUpQER7SefV4VaiTSHldtMaHYE4ySceQ/jVYcv/ALQdz9IRbuKPuXIBKqVZQfMZJ1AVtP2krFzFaSgEojOregLBSM/HBqKWXM9hxVrWHiCPbNEgiSWEjS3QDXkEr09xvWUmzoglSXx/PQn/AGo9rM/DLmOKGOGRHiD5bVncsPI9MAVpuUv2gpJrqOK6hjWORgutC2VJ2BIJORmtF27QiLiFmoOVS3jGT1wrEZOPYVpu0XiFnccRtzYBcaY1YoukGTV5DA3xgdKi2W0r6bdPYn/aB21XVhfy20cULomnBbVndQd8HHU1icodut1d31vbvDAqyyBSV1ZAPXGW61Fu0i8jh5iMky640aIuuAdQCLkYOxz03qe8nc9cJuryGG34eI5S2Vfu4xpKgtnI38qX83Ir5t2JD2r9oT8KhhaJEd5XIw+caQMk7EeZFZfZfzs3E7MzSKiSLIyMqZxsAR1PoarXttc3fF7OzXfCqCPeRvy8IFZP7O19omvbU+WHA/okof1FWvf57FdPl+e/4N7wHtWuJ+NNYNHEIxJKusatWEDEdTjOwrWcW7brluJNaWUMMq94I0ZtWWPQnY9M5+VVrxrjbWnF72VDhw86qfQvqXP4E1M/2deCRSTz3LkNLEAEU9Rrzlvyx86qrou9Kf3L6tg2hdZBfA1FRgE+eAfLNVFf9ql8s0yL9G0pLIgzE5OEkZRk96MnC+lXDXnWaVFvneWLvo1u5y8eQNY7yYY326kHf0qM0nFKnW5p4PHHJKWqN0rom3K/aTeT3cUUog0PrzpjZT4YpHGCZD5oPKvvJPajcXFzDHciHRMuAURkKuV1LkmRgQcMvQbla+8p8asJbkJDw9YJe7kZZPAcYXB+ycjIYj8arGzmKpEUbTIFRkPmGXSQfk2KylkcFF3Z0Q8PDLKcdGlpKlfX/pal12iXS8U+igQ9yLqOHdG16WMYJ1d5jPjP3ayufe0d7eU29qE7xQDJI4LBCwyFVQRlsEMSTgAjY52gNpxRbnisc69JLyBsfukmHUp91bKn3Fc+EWovuKKsm6T3MrOM/aRe9fT64Koq/CpeSVNJ9aKxwY01KS2UNT9WSLlrtUuBOiXZjeJ2ClwndtGWOAx8RBXJGdhgb52wcvnDtHu7a9lhiEHdxmMDUjMx1IjHcSAdWPlWk4xZcGkuHYXUkEGMNDDbSABlyGKt3ZCqcDZV6gkHetd2gyBuI3BByD3BB9QYosHerapxju73RVQxZMnli0tLdetdC+81WHJPaRd3d5FDKINEgcnQjKw0qWG5kI/KrPqhuzJc8Qth0yku/wDs2rScmpRS7nPhhGUJtrhbfc3XMPa3cGZhbNFHCGKozLraTBxq3YAAkEgAZxg53wN7y/2kSTWd4zrGLm2haVcA6JAFbB06sghlwwz5gg74FZcFvGtH8UUblY3glikG2DpVwCN1YFMZwds7b1J+WeG230C/ljmnM6WU0bxS6BhWXOoFF8YJjwGz65ANZY5ylLnvaOrxGGGPHtHtT7977Er7POd7m9nmjn7rCRqwKIUOSxU5y7Z6VruWu0e7n4hHA4g7p5ZU8KMGARZSPEZCM/Vjy9ah/KfNDWE0kixLLrQJguUxhi2dkbPWu3kJieK2pOAWllbA3A1RTtjOBnrVYZrUVe97l8vg1CWR6fKlsX1SlK7DyBSlKAUpSgK77WOfobILb3Fp9IjnQndgq7HGDsTkbHIqpO1XkW2sltri0cmO5BYITq07Kcg9Su+N/Srn7Vuz08Ut0EbKs8RJQt0II3UnyzgfhVV8D7COISzoLsqkCnc94HOkeSAZxn5Vm7s6FTjXz57exq+1Nmkfhmv7TWUOo+e5IqzuTuwq3tJ47l5nmKYZFKhVDdQTgnOKwu0/svur27gktVj7qGJEwz4PhYnA+WKtyBcKoPkAPyqIroxkl/cuv+jzf2h2scvMpjmx3TSRByTpAUquTnywPOrN5b5I4Na3McttNH3ynCD6QrZLDTjTncnNRPtI7Ib6+4jNcQiLu3041OAdlA6fGtXyz2K8StbuCcrCRFIHwJBnbeo+dSy322+67Ee5r5wMfHprxFWQxTEIGzp8HhGcHPlWX2Tcx/8A11ZCAguWkUqOgLgkAe2rFTns57IJYbqeXiEUMiOp0rkONRYEnHwz+NcOaOyW5/lWO6sY4UhjMTBQwTdDvge+Pzp0uh1q/wAe3PsVvf8ALzX3HprZOsly4J9FDEsfkATW67NLw8M481u+yu7wN6dfAfxA/Gpty92Z3kPHWvnEfcGWVtnBYBwwG3zFYvaP2SXdzxI3dn3YDBGOptJ1r5/kDTeg6vpzf+C6K88GGJ+IMk8ndQteTiR9QTSveTn7TAgeIKKv/h7OYozKAsmkawDkBsb4I8s1TfEezriBnmZYFKtNKynvUGQ0jsNicjZhVcybSaV7mng5RhKSlKrVX9ST8ucF4VDPrtr1ZZikiohuI3zlcnCqAScLn5VVnBeEGdWKgl4LQzKB56GgDj3zGz7euKm/LPIN9HeQSSQqqIzlj3qN1ikUbA5O7Cs/sz5Hu7S513ESqgtmj2dXyxaE9B5YRqrpctNxrn8GjyRx66nqflp+zILy1GBeWuMb3UJ28yZE3rP5fuVs+Ko0pCrFdTI7HYKGM0YJ9ANSkn03re2XZrdw38RSNTbxXKMr94ue6WQMPD1yF8Pvitp2gdnc0s5ubVQ5kA72IsFOoADUpbCnKgAgkdARnJqkcc4x9U79zfJ4jFkyc0pRr2fJX3NPCVtpJI1ninBR3Jj+4WLEKx1EasHP8NxWTzm2LyU+iW//AOiH03rd8C7KbmZwtwgt4PveJTIw81QRlguf3idvIGs3nDkC8lvZZIIVaJhGEPeKuyxomMMc7FaaJaW0uWth+rj1xi53Sab9yc2naFYSukaXCl3YKo0uMsTgDdcbmqh7P7vuryKTSW0QztpGxbTCxxn3xit1wTs8v0urd3hVUSaN2PeocKrhjsDk7Cs3kPkK8t72GSeJVjRZAT3itnUhUbDffNaeabi2q3Of+lijOMZXa/yYVvJBxq5fMQsp2i7xZVk7wSldIPeIyKGwpByMNgdcDaOcuTn/AAgjo9hdhsdMd0G/DUFx8a3vHeyq6jkZYYRcQZPdkMgZV8lYSsu6jw5BORvtkit/y72cTRWl40gX6TPbSQxRhgQgYH7TdNTMFzjYBRucmqqMnNNrjr3NJ5MccMlGVp1S7dyK8k8rLf3EsbySRhIw40BCSSxG+tTtgVx5CTHFbVc50zTLn10xXA8tvKpp2aco3VrcTSXEYRWiVVw6tkhyT9npsa1vKvIl5DxKKaSJREkszFu8U7MswXwg53LrUQxUo7b3uWy+JUpZVq2a2/gtilKV2HkClKUApSlAKUpQClKUApSlAKUpQClKUApSlAKUpQClKUApSlAKUpQClKUApSlAKUpQClKUB//Z"/>
          <p:cNvSpPr>
            <a:spLocks noChangeAspect="1" noChangeArrowheads="1"/>
          </p:cNvSpPr>
          <p:nvPr/>
        </p:nvSpPr>
        <p:spPr bwMode="auto">
          <a:xfrm>
            <a:off x="63500" y="-706438"/>
            <a:ext cx="1457325" cy="1457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5108" name="AutoShape 4" descr="data:image/jpeg;base64,/9j/4AAQSkZJRgABAQAAAQABAAD/2wCEAAkGBhQSERQUExQUFRQWFxoaGBcYGB0YGBcbHBsYHB0fHBwYGyYfGxojGhgZHy8iIycpLCwsHyAxNTAqNSYrLCkBCQoKDgwOGg8PGiwkHyQqLCwpNSwsLywsKTQ0LDQqLDQpLCksLDQsLCwsNDQvLCwpLCwsLCwsLCwsLCwsLCwsLP/AABEIAOEA4QMBIgACEQEDEQH/xAAcAAEAAgIDAQAAAAAAAAAAAAAABgcEBQIDCAH/xABOEAACAQMCAwYCBwMGCgkFAAABAgMABBESIQUGMQcTIkFRYXGBFCMyQpGhsQhSwRVicpLC8CQzNUNzgoOy0eEWF0RTdKLS0/ElNJOztP/EABkBAQADAQEAAAAAAAAAAAAAAAABAgMEBf/EAC0RAAICAQMCBQMDBQAAAAAAAAABAhEDEiExQVEEImFx8IGRsRMyoSNCwdHh/9oADAMBAAIRAxEAPwC8aUpQClKUApSlAKUpQCvhNfJZAoJPQVobniRkONwB5+XyqspKJaMXI273y+WT8P8AnXFL0n7o/H/lWPboMV3gVFsmkfTct6D86LeHzA+VfCtcGjqbIoyEu1PqPjXfWsfas2zbKCiZDR3UpSrEClKUApSlAKUpQClKUApSlAKUpQClKUApSlAKUpQClKUBwlj1DFQ68buJtB2U9PL8Pn+VTSoh2iRhY45NgQ2nOM9d/wBQKyyxtWa4pU6NtZS7Cs7NV9F2gQx9SWOMkLgkH3JIA8+u/nWBfdsP/dQZPkXb+Cj+NXhCTXBTJOMXyWcz1xMtVnzRznxC1KKywjvFDKyox8hlcFiNSk499j51Fn7Ur/O8qj4RJ/EVp+lJmbyxWxdz7nFbVRjaqd5N7UJri8ht3iV2dgC6nSQNyTpwQcAZ6jzq46pTXJdtPgUpSpIFKUoBSlKAUpSgFKUoBSlKAUpSgFKUoBSlKAUpSgFKVxdwASTgCgOVQntb4Q1zYlEzr1ZUatILeQO+Dnpv61Jf+kMH/eD5An9BUd505ntxDGe81Ayqp0Kz6c+baRlR06jc4rOUlWxpGLT3KIitZYcJKjRkjIDDBx8OuP8AhtU/5I5Xs5yrm4Z5Fw3daVj6Hz3YsMjyI98VDOMtMl3Ks+zq5KsdtSnZSMfd04xj3881tuT7lI7kSyMBHArSMRvuBpUDHUlnAx512ptws4mkp0XPxTg8NwgSZA6g5GcjB9QVIIqkec4bbvB9GRIkGcaSWLbkZYliR02HkPjUibtZn73KxxlG+zFgl8ZwMsp+0evTG+PetVzNwuS9kW4trWZBL/jVdQqo+3iBOMqwOcgdQfWqry/uLS837TL7OZ7Z5kQIqXMZ71ZRnLqPCy4JONj0G3n5b3o86qupiAvqTgfnXm6xtFsnaSS7iglMbIO7PfSpqOGwE6NgEb9CQc5Fbuw58WOKOGJmmMYIWS5bIHX7KZ3PkN/QZrnyZFZ04sUmi7xxKMnAcE4yB5kdMgdSPesqqk5I4ik91JPLKWaNQCTs2M9FXzGcZxsAMeZNWyjggEHIPQ1EZWJRo5UpSrFRSlKAUpSgFKUoBSlKAUpSgFKUoBSlKAUpSgFY3EbXvI2UdSNqyaVDV7Ep1uUVxfhUqSyJJIdYzgMchhnYjU2AD7A4O2Kid/eSw+JGZD0BVtvlgAH5Gr4524b3yjSid4qkpI22kkEfa9OmR8PSql4nym6wGSVmMoUvKdWQWGyKX66QBnAwMk+grlcVF7nbGbktjQ/9PboYWaOGfGw72FWbHpnZuufzrPbmW/ZR3fDogq9CtrkDzOM5FaK3uu7WCTAPdtliQOrDJHvsfP1FTOLny/kaP6PC2CC+O50xsqjca3bZRgjOQScb+VWvsQ49WaOXmDjJ3CtDnzWGOM/jpz+dZa9n3ErvBup3wR992fHxHTyqXcL56e/c2f0YxSOjatbbKMHJ3XrkrjatJHxjil7K8Idbbui0TFFLAuB0Ocnfrn06CquTJ0JfP9Gm4z2dJbRh0lick43yMnoPYeLbfAyQD1rhy1yPPMZI5e6RQFcEAFjlmx4sFguVPmfnWVxTs8u2dAZNchBL+EBCxOMKdi3h3LMo+zt5VNeDWQiu8LlwsQD75OFzjc9WJON+uMVXU06svpVWjXWXK3EDMgZY9KlUypAUxqVJPhGckA9RnOxwBVr8A4e8MKo7aiCfkD5VFeD8WdjNJ4jGpIUEEEtnYLkDb+/lU4hB0jV9rAz8fOujGlycmST4OdKUrUxFKUoBSlKAUpSgFKUoBSlKAUpSgFKUoBSlKAUpSgI/zPGcZzg9F6YydvvELnr1NQXjXB++ma2790B3VcAliFDEN91idsAeWfarN4vAXiYKAW2Izkjr7EH86oHj/GkEDs07C5LB1C7AHUNtt1IXocjoD51lOJtCVGXyJbxrLNb3OlzHMroPUkHffO3Tb1x87C4FwVYAVUgpnw7tnHppLaFI2GVA6dBVBWvF5p7vWrfXOQNXTJwBk+5xv71cXJEsoUCc5Y6jnpkDCgfjufeuea0vc64vVF0b1uGRpexzhQGYNGcDr4dQz6AaT8yKypuExGWTKg94Vc/0gMZB6g4HUb1oubuIXkDpLCsbQgeIffz+P4Vj8C4o/Ebr6QhaOKABNPTWzLls/A4GKi+g0v8AdfQkTTxQAliM+5y3T1PtVW8d52lhW8lt8oXeNVfAJ8Su22QdtCbbeYNWDxjg30mWMNgxkn+qPtfEnpv0qN8e5F+nRXr61gHfBotQxGVhjKEscZVcFxnyxnFTjVy3KzaUNuWfey/tSju5Yra91fSDtHJsI3P3QyjGJDnAPQ7bA9bprxCkhjfKthlOzKehB2II99wa9adnnO8XEbSN1cGdUUTJ0ZXxucfuk5II28uoIrso4W7JVSlKkgUpSgFKUoBSlKAUpSgFKUoBSlKAUpSgFKUoDXcf49FZwNPO2lF/FieiqPNj6VAuau2+CGFDZgTyyLkA5Ai3x9YBvq6+EemcgYzpf2gOInvLOHJCjXIR6nwgH8NQ+Zqob1PAGX5+2en6UW5PFEh4p2p8SnPiunQfuxgRgf1Rn8Sail3fvIcuzsc/eJJyfiaNg7g5rEL1BJvOVeFPPI5iOJI1EkfuysML8xn8Ktns35g7/VHKmmUFtIxvn7RG+4G4O/61R1sSXAUkEnyq5OB8mTKiTNcGOcIPCyM7Bd/DIysDg9MYJAx6YrDLR0Ybpkp49ezxLqcW4UNsSXcAY2J8K7/pWJwzmt5SscZiZm84QyxoOmotMuS2egC/j0rCm4vOJWhnTGpQw0yAxPgqHH7wXxZ3wdx0BBMz4Ty7BDqwi6mJYtgA5PpjoANqwUW3sdDnGMd0a+USQWzkyGaUByhKBWJI8I0oNznbO2ahPEOYRIF4XNIIh3RW5lBJw5Q6VGBk+PDP/VPnWdzdzgbOWWCBPr23R3xpQEbkA9X3GPLzNVwjMNnQuxbVlhklmPiOrzJznNTen3LY8Wt78ESvbNonZW3wSMjdWx5g+YPWu7ht3IjfVMyt6qSDg9QceVbnnCY4RfI5P4bVG43KnIOCK6sU9cVJnF4jEsORwTuixeF8zXkADRTyKfMasqf9U5X8qlHBO2W7RsT6Zk88BUcfAgBT8CB8RUA4ZfGSLURgjY+hx6V1v1rupM81OSdF03/bZDG6BI2lUgFj9grnywRuw8/L3NT/AILxiO6hSaFtSOMjyIPmCPIg7V5fW2LIzeSkLnPqGI/JTVkdivMrLL9EYju21soPXXheh91B29qzlBVsaRyNvcualKVibilKUApSlAKUpQClKUApSlAKUpQFF/tB3atNaqrqSqyZUYypJXc+eDjG+223nVWRXgxpcZX8x8KmnbHYtFxWQv8AYkVHQ4yNOMH44YMMVA723KEjG2MjfII9QfMUTolpM6rlAreE5B6H1+VYjNX1jXJI85oCT9mnChNxCEv/AItGDMfLP3B83x+FT+54p9BvZEmlaSFnDnOMhWExYBT0JkZDt1wenSsLszhggtZfpC7SSIxbcAKoAByN9mkx86lPNvK1lcqrNIU0/ezjIx0Jbb+4rlyO5HXiVRMrhfDppYY3WOHupUj8DjJAw4yR0+z3e2fL23wRzLd2zgXsfd6lIi7sq8bsv3Vwc75GzYOOlc+GcsQqn+DX00TjqGYMvlvoONvcbVgcTtLo3FvC7W9wMhdOrBIY/bZCD5AnIJxgHbFZdKR0Km7f4Nf2qcPkaWCXS7F4/sBSXQjBboN9juPY7b1EbDiiuMaskdf7+dX/AA2w1qTklcYPvqcE/HYD51h8c5HsrjJkt4yxIJZRocnPXUmG+O+9XeFTW5XH4t4Xsvc898dspC+SjFHwiPg6dt2GcY1dTj4Vp34Q33QWGdwASR67egq4+1ZRGtnGoCxAyYA2AICY26dGP51WP0KUHbIJPX1Hl8a7cWOoJHnZ8uvI5cXvucrQkJpVSqjzbIzn08z+FfYXULjOptQAIOANjnbz8vPavklg+4cnI6iumyjwGJ9cD3wT/DNb72jm2pkne6j+iRoqqr62Mh3y2ANBOemzMMD0rR8Pu2R2aNirKVIYbEEeYPka5tJ4T7bfma5cOytvIT/nGGPguf8A1CrPlFFw2ehezTmlr+xWSTHeoxjkxtllxg48sqVPxzUrqn+wS8VI5kdwrTynulPV+6RTJj4B0zVwVzM6kKUpUEilKUApSlAKUpQClKUAr4xxua+1xkGxz0xQHnXtP5vt+J3KCFdKxnT37HBZT6J+7ncE77+WajF/w+FBpUs+wOonHXHQDH6+RpztwAWV7LCpygOpPUK24B9x0+Wa00bkZx86RLS9DHu7YeQ39KmPIHZ+Z0a5nBW2T7I6d82cYB/cDYBI65wPMjD5c4cJJ4o2QPJKyhQdwq58TMMHJ05wD7mr34xZkWUixIAVjBRAMD6sqyrgdM6cfOokI8kC7QIzbi3EQUBhImkDAOeq+niDMPjipRY82RpbIZEIjKhdQGpNsDDfusDsQfOtb2gWQuY00YIGlx7B+nw8qh3DuJXMPeMwLjSwZcKBMIx4idXVlGBqALeVcXLpHftptkll4lwx/sGRGycCN2yD5lVYMN/atlyLwoB7qZO8AbEaPIfHkZLZA2AyV2wPeqdv+Y5pC2G7tG+5H4Fx6eHc/MnNW52PWIHDGZR45HcnfGSMKPYGtlircylmvZE0snkcRsQqkqNa4Oc4Gcb7b9cg9K2si5GKjnLbXLBzNE0eMYDdWznON/LA/GpBFLtvVomM+diru2gfVWn+mcfjGf8AhUBml+qjOTkD39Tipr22z/WWcfvJJ+IUD9GqDhSYQxOwJUD06H+NduLg4c3J1CaSRjqILMMbDr+OaxjAynDZyM9dj19BXZI2+a5TyZRnPkP7/nWhmjCRzIdA6FiSfas/S8zpBCMnGAB0AG5J9AACSfStXZT6Yicbsf8A4FTEXK8LsskZ4hdoDpI3ijY5UH02UHHmWx0WstWxvp3M3kZ8cbsLWM6kt+9YkebPCS5PnnZV+Qr0PVJcm8rfyfDHcMzfTLrxOx6xpkNpHuzFCx+Xrm7azkXiKUpVSwpSlAKUpQClKUApSlAK1nMfFBbwNIfh+pP5A1s6jXPtv3tlcJkAiMuPZl8Qz7eHHzqHwSuTzJecSM80ssmWeQsc+hJ649hsB5belZfBOE99MsS+e7E7gAbn+/wHnWZy/wApLMhmll0R5IULvIzb4wCMBdtyTW44ndQ2cOIkCyMAM5yx9iSenmemT8qvCqKzuzK7OYUbjLafEsasAT12GCT7ls/jV2tsa85dnPFO64lCzHAkYox/pggfItpr0Wrhl9CBWcmaJGmn4ZHpeIAfZUb9dG+n5Y1D5GtHwLgCp37lMquEiGMk92xZ23zu82o++BW24hYySXaSBwkMERDtuS5chmQBdyAqofieh6VBObu1p1Lx20UaKCVEjHU2R6KMKCPfUPjWKjTNm20Vtx/h3cXU8Q6I7Bf6JOV/8pWrt7IVxw2L3d/97H6iqHuLtpHZ5GZ3YkszHJJPmSavTsfvlk4Yij7UbOpH+tqB/Bq2MSfknGR1/WuqXxKSNjiuxSelcJ9jn8agkpbthc/TYAeggGPm8uf0qJ27bBT0J/DoKmHbGuZ7OUfZdHA+CuMH56zUIPQf39K6sb2OTKtzv4phXbHQZ/LNY/GkKWy/zlQn5gE103mWAUfakYIP9Y1JuL8OE2uPoFjOT+7j7J/HFXe9ma2o0fJ9o8/hjCFlZcBxkZ33I8+mannJnZ0Zrj6RdM0smrU5b1+fUnoPbp5VCuyNieIJGd45FIceoAJGPcEfr616WXga4cxuy61xtjIO+CD67n+4rHVsjo07siPE5O/voYU3AdVPppQh5D8PCF+IqxajnK/J4tWaV37yVhpBxhUTOdKgnJzgZJ64HSpHVZPsTFdxSlKqWFKUoBSlKAUpSgFKUoBUU5+XVZ3QGR9SckdSBknHyyPnUrrTcSjDFkYZVsj5EYI/OlWE6PKv8pMupVJC52GTsPKuPEL4ytqPoPxAwfzrI4nw7u7maLpodwM9cA7flWuZcHFQuDR8nxXwcg4I8x5VbHLfbF9UsUyfXBQqylhpds4GsEDTtjJzjr0qpCa69ZzUNWE6PSXNfEVjt8vM0YYBR3Y1SSE+UY8yfUdBnpmvPnGbgCTSM4UYwfI7nHxGQPiKLzTdJH3QmYJnoMah7B8agu/2c4z5VpWaqxhTJlktUbNyNiPMCpd2W8XYXTWhYrHcggMDgo6glWHucY/D0qDRzZU+1b3kpyvEbM+f0iP82A/jV3uUvseleFzyDwS+JgB4htqHqfeuvjc+SsY+8Mt/RHX+scCshpdt8bVj8Pte9kDfvEf1F3/NiPwFUS6Fm+pWPbxAY3sieixEfPVlv4VBZR4Vq2u3jgDSwR3CliIiQwzsF23A9eufh7VUUL641/mjH4V1Yzlydxw1Q11HnpGC59M/d/41PLLgUstnJJGjEzOfEASAqAoo9yXdtv5uag/ArJ3ErqjN1JwOiqQu/wA2xXpXkax7nh9qhGD3Ssfi3iP5tUuVKyqjborLlbs2FhcW0p7wSFXEgb7IJAK6TjyBIPuDVwcNP1Yrnd2SSABhnByPUV3KoAwNhWLdm6VH2lKVBIpSlAKUpQClKUApSlAKjnNvPtrw3u/pJcd5nTpXV9nGfP3qR1R37Sv/AGL/AGv9iqstGr3Lp4dfLNFHKmdEiK65GDhhkZHwNRZufbOW+NjqkW51MmCmFyAT1z0IG3yrccmf5PtP/Dxf7i1S3OrC05pimOys0Tn4EaW/Q1VyaSZpGCcnH5zRy45y1YXXFJLdL2ZLlpCmkwBl1gHOXDjIJ9qwV7PbI3v0H6fMbnVowLYFQwGTuZfsiodZ8UccQS9PT6Xqz131Bv0NTzs9j+mcx3coJx/hDBvTVlFPy1CqqT4NHBc18qyPHlG0hggkvL2SJ7hDIiJB3g0aiqkkuD4gNXTzr6OzlGvrSGO5LW91A0yTd3hsKsjMujVjUCmOvmK59oFr9K4pNBDnu7O3KIM9Fgj36+4NS7sshN3aWkgwWsHuUbfBEU0D6fj9ZgY9z6Gp1FXDb59f5IXDyNa3Mc4sb2SeeKMyd08GjWqkagp7wksBvjG+Kz/+rSxF79BN/N9IDaSBbDTnGeve9MVD+VuPPZXsdymfq5PF6FTkFT8VzU8tblZua1dDlJJQykeYaPb9aOTWxKhF716Ec/kLhIyP5RuPf/BB/wC7W45W5e4fJeW623EJjOJFaMPajSWXxDV9b023rJ7W+zC34ZbxywvKzSSaTrIwNidsAVLeyjstt+6s+Ih5RNjXpyNGfEvpnFLZFR52r6ny/wC0eVoLaaKG27ueN1cOruUmjbTIhKyLsVKsu2SM1ueIdoPc8PtZ4Ej7+5OCjBiid2CJdgwOBIAo3+8DW97QeWhPYyiNB3qHv00jBZ0G426lo9SfMelUlZ2zzPHHGxJlYLEPuqZCMsPY4Dn2Ws8k5QdLrx7nT4bDjywuX9r83quf+bE9vO0R3sB9Jgt5ZJ3k7qMBhH3S+BpJAXYkFy6hQRq+GSIrDxaD7NxZ2oiPV7eLuZI9vtrhmEmnrpYb469BWTzxaBL428ZISGO3t4/VV0qQfjmUn41u+1Dli3tDatbxrEG1xsF+/pCsrN6sAGBY7nO+cVWU8itp/t/k0hiwNRjKO8/47HQ/EpeDQxWsKWsokjkleR1Z+9DyuFIxIAFMYTbepdzXzxPbWdnNEsWu4C6g4YquYi/hCup67bnpVX8auC8FjnfTaMnyjnlQfkoqYdoP+TeF/BP/AOY1d5H5/RKvsZRwQ/pJrltP13onXKXMT3HD1upgob60sEBAxHJIuwZieievWox/1+8L/em//Ef+Nbbs1gD8IjQ7BjcKSOu88w/jVOdr3Ztb8LigaBpGMrMG1kHGkA7YA9a0TdI5nGKlJLu+5b/Lva7Y3twlvA0pkfOMx6RsCTk59BXTzD2z8Ps5mhZ3kdThu6XUFPoSSBn4VCuC8iwWPDBxaJ5RcC1LAZGkNIhT0zsWz1rQ9j3ZtBxNLia6LkKwRQrY8RGSx+G1QpNkuCXx0XryxzdbcQi7y2k1gbMCMMp9GB6Vua86dlDNY8fktA2UJlib30ZKn45WvRdXi7MpxpilKVYoKUpQClKUAqjv2lf+xf7X+xV41Fudezu34p3X0hpB3WrToIH2sZzkH0qsi0avc2HJn+T7T/w8X+4tU5+0dalLq0nXYmNlyPVWz/aq8uF8PWCGOFSSsaKgJ6kKABnHntWk515Bt+KLGtwZAIySuggHcAHOQdtqitkX1LU/UoOblvHLcdzjxfSy2f5pXQPzX86kfYG/drxG8f8AzcYyT5/ac/7o/GrYk5Atzw0cOy/cAAZyNezas5xjOfPFYXC+yu2t7O4s43mEdwQXbUNeBjYHTsDj8zVaZfXF9fT59DzxwDjd4s9xcW8JlaYOjnuzJgSbsNuhIqW9hnFjFc3ds4K97C50nbDRgnGD/NJq6uS+RYOGRyR25ciRgxLkE5Ax5AbVq07JbVb5r1XmWZnZiAw0+MEMMaehBIo4voiVNXu/n27lH9n/ACp/KEHEogPrEjWSP+krHb5jIrG7KmY8Zs9Wch9O/lhSMfKvQfJnZrbcMkkeBpSZFCtrII2OcjAFY1r2SWcV/wDTkMqyiQyaQRoyc5GNPTf1pTDmtt+CMftH/wD2Nv8A6b+wamHZR/kez/0f9pqy+c+R4OJxpHO0gVG1DQQCTjG+Qa2PL3A0s7aO3jLFIxhS27YyTvge9WSeozbWhL51Niaojs6Ufyrb7dGnx7YSUfpV71DOA9mEVrdLcrPM5UuQjaNPjDA/ZQNsGPnUTi5NejL4cihGafVUQTtUsWj4i7j/ADscciE9NSYQj5FEJ/pCuvnznZL/ALgrG8aRK7Pr0/aYLsNJOVUBt9s56VbPM/KsN9EEl1AqcpIpw6HocZBBBGxBBB+QIjPCOyCGKVXmmecKQRGVVEJG414yWwcHGQD5gjasp45ttR4Z1YvEYlGLmnqjx2fayB8z8DeC34brBGu2cEfusX70qffEx/qmuXMXNYurWygEbI1uv1jNjSWEYjGjBJKkamyQMbD1xcvMfLkV7D3UwOMhlZThkYZwykg74JG4IIJBGDUOs+xiEODLcSSxjrHpVNQ9GZd8Hz06c0njlb08PkYfE4lGP6idxbarre/5N92aW5ThdtkY1K0nykkeQf8AlcVX37Sv+Is/6cn6JVzogAAAwBsAOgqN86chW/E1jW4MgEZYroIG7Y67H0rdrakcKlcm31s0dvwtrjllYk3ZrMaR6kDUB88Yqt+xftFtuHR3EN0WQMwdSFLbgYK7efSr84NwpLaCOBCSkShV1bnA9cVCeY+w6wu5mm+shZjlhGRpJ8zgg4J9qrpaovrTb92Vt2V6r7mGS6VcIGllPsGyF+ZJFejK0XKXJVtw2Ix2yY1bs7HLufc/wre1aKoznK2KUpVigpSlAKUpQER7SefV4VaiTSHldtMaHYE4ySceQ/jVYcv/ALQdz9IRbuKPuXIBKqVZQfMZJ1AVtP2krFzFaSgEojOregLBSM/HBqKWXM9hxVrWHiCPbNEgiSWEjS3QDXkEr09xvWUmzoglSXx/PQn/AGo9rM/DLmOKGOGRHiD5bVncsPI9MAVpuUv2gpJrqOK6hjWORgutC2VJ2BIJORmtF27QiLiFmoOVS3jGT1wrEZOPYVpu0XiFnccRtzYBcaY1YoukGTV5DA3xgdKi2W0r6bdPYn/aB21XVhfy20cULomnBbVndQd8HHU1icodut1d31vbvDAqyyBSV1ZAPXGW61Fu0i8jh5iMky640aIuuAdQCLkYOxz03qe8nc9cJuryGG34eI5S2Vfu4xpKgtnI38qX83Ir5t2JD2r9oT8KhhaJEd5XIw+caQMk7EeZFZfZfzs3E7MzSKiSLIyMqZxsAR1PoarXttc3fF7OzXfCqCPeRvy8IFZP7O19omvbU+WHA/okof1FWvf57FdPl+e/4N7wHtWuJ+NNYNHEIxJKusatWEDEdTjOwrWcW7brluJNaWUMMq94I0ZtWWPQnY9M5+VVrxrjbWnF72VDhw86qfQvqXP4E1M/2deCRSTz3LkNLEAEU9Rrzlvyx86qrou9Kf3L6tg2hdZBfA1FRgE+eAfLNVFf9ql8s0yL9G0pLIgzE5OEkZRk96MnC+lXDXnWaVFvneWLvo1u5y8eQNY7yYY326kHf0qM0nFKnW5p4PHHJKWqN0rom3K/aTeT3cUUog0PrzpjZT4YpHGCZD5oPKvvJPajcXFzDHciHRMuAURkKuV1LkmRgQcMvQbla+8p8asJbkJDw9YJe7kZZPAcYXB+ycjIYj8arGzmKpEUbTIFRkPmGXSQfk2KylkcFF3Z0Q8PDLKcdGlpKlfX/pal12iXS8U+igQ9yLqOHdG16WMYJ1d5jPjP3ayufe0d7eU29qE7xQDJI4LBCwyFVQRlsEMSTgAjY52gNpxRbnisc69JLyBsfukmHUp91bKn3Fc+EWovuKKsm6T3MrOM/aRe9fT64Koq/CpeSVNJ9aKxwY01KS2UNT9WSLlrtUuBOiXZjeJ2ClwndtGWOAx8RBXJGdhgb52wcvnDtHu7a9lhiEHdxmMDUjMx1IjHcSAdWPlWk4xZcGkuHYXUkEGMNDDbSABlyGKt3ZCqcDZV6gkHetd2gyBuI3BByD3BB9QYosHerapxju73RVQxZMnli0tLdetdC+81WHJPaRd3d5FDKINEgcnQjKw0qWG5kI/KrPqhuzJc8Qth0yku/wDs2rScmpRS7nPhhGUJtrhbfc3XMPa3cGZhbNFHCGKozLraTBxq3YAAkEgAZxg53wN7y/2kSTWd4zrGLm2haVcA6JAFbB06sghlwwz5gg74FZcFvGtH8UUblY3glikG2DpVwCN1YFMZwds7b1J+WeG230C/ljmnM6WU0bxS6BhWXOoFF8YJjwGz65ANZY5ylLnvaOrxGGGPHtHtT7977Er7POd7m9nmjn7rCRqwKIUOSxU5y7Z6VruWu0e7n4hHA4g7p5ZU8KMGARZSPEZCM/Vjy9ah/KfNDWE0kixLLrQJguUxhi2dkbPWu3kJieK2pOAWllbA3A1RTtjOBnrVYZrUVe97l8vg1CWR6fKlsX1SlK7DyBSlKAUpSgK77WOfobILb3Fp9IjnQndgq7HGDsTkbHIqpO1XkW2sltri0cmO5BYITq07Kcg9Su+N/Srn7Vuz08Ut0EbKs8RJQt0II3UnyzgfhVV8D7COISzoLsqkCnc94HOkeSAZxn5Vm7s6FTjXz57exq+1Nmkfhmv7TWUOo+e5IqzuTuwq3tJ47l5nmKYZFKhVDdQTgnOKwu0/svur27gktVj7qGJEwz4PhYnA+WKtyBcKoPkAPyqIroxkl/cuv+jzf2h2scvMpjmx3TSRByTpAUquTnywPOrN5b5I4Na3McttNH3ynCD6QrZLDTjTncnNRPtI7Ib6+4jNcQiLu3041OAdlA6fGtXyz2K8StbuCcrCRFIHwJBnbeo+dSy322+67Ee5r5wMfHprxFWQxTEIGzp8HhGcHPlWX2Tcx/8A11ZCAguWkUqOgLgkAe2rFTns57IJYbqeXiEUMiOp0rkONRYEnHwz+NcOaOyW5/lWO6sY4UhjMTBQwTdDvge+Pzp0uh1q/wAe3PsVvf8ALzX3HprZOsly4J9FDEsfkATW67NLw8M481u+yu7wN6dfAfxA/Gpty92Z3kPHWvnEfcGWVtnBYBwwG3zFYvaP2SXdzxI3dn3YDBGOptJ1r5/kDTeg6vpzf+C6K88GGJ+IMk8ndQteTiR9QTSveTn7TAgeIKKv/h7OYozKAsmkawDkBsb4I8s1TfEezriBnmZYFKtNKynvUGQ0jsNicjZhVcybSaV7mng5RhKSlKrVX9ST8ucF4VDPrtr1ZZikiohuI3zlcnCqAScLn5VVnBeEGdWKgl4LQzKB56GgDj3zGz7euKm/LPIN9HeQSSQqqIzlj3qN1ikUbA5O7Cs/sz5Hu7S513ESqgtmj2dXyxaE9B5YRqrpctNxrn8GjyRx66nqflp+zILy1GBeWuMb3UJ28yZE3rP5fuVs+Ko0pCrFdTI7HYKGM0YJ9ANSkn03re2XZrdw38RSNTbxXKMr94ue6WQMPD1yF8Pvitp2gdnc0s5ubVQ5kA72IsFOoADUpbCnKgAgkdARnJqkcc4x9U79zfJ4jFkyc0pRr2fJX3NPCVtpJI1ninBR3Jj+4WLEKx1EasHP8NxWTzm2LyU+iW//AOiH03rd8C7KbmZwtwgt4PveJTIw81QRlguf3idvIGs3nDkC8lvZZIIVaJhGEPeKuyxomMMc7FaaJaW0uWth+rj1xi53Sab9yc2naFYSukaXCl3YKo0uMsTgDdcbmqh7P7vuryKTSW0QztpGxbTCxxn3xit1wTs8v0urd3hVUSaN2PeocKrhjsDk7Cs3kPkK8t72GSeJVjRZAT3itnUhUbDffNaeabi2q3Of+lijOMZXa/yYVvJBxq5fMQsp2i7xZVk7wSldIPeIyKGwpByMNgdcDaOcuTn/AAgjo9hdhsdMd0G/DUFx8a3vHeyq6jkZYYRcQZPdkMgZV8lYSsu6jw5BORvtkit/y72cTRWl40gX6TPbSQxRhgQgYH7TdNTMFzjYBRucmqqMnNNrjr3NJ5MccMlGVp1S7dyK8k8rLf3EsbySRhIw40BCSSxG+tTtgVx5CTHFbVc50zTLn10xXA8tvKpp2aco3VrcTSXEYRWiVVw6tkhyT9npsa1vKvIl5DxKKaSJREkszFu8U7MswXwg53LrUQxUo7b3uWy+JUpZVq2a2/gtilKV2HkClKUApSlAKUpQClKUApSlAKUpQClKUApSlAKUpQClKUApSlAKUpQClKUApSlAKUpQClKUB//Z"/>
          <p:cNvSpPr>
            <a:spLocks noChangeAspect="1" noChangeArrowheads="1"/>
          </p:cNvSpPr>
          <p:nvPr/>
        </p:nvSpPr>
        <p:spPr bwMode="auto">
          <a:xfrm>
            <a:off x="63500" y="-706438"/>
            <a:ext cx="1457325" cy="1457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5110" name="Picture 6" descr="http://www.allposters.com/IMAGES/LOCPOD/LC-USZC4-594.jpg">
            <a:hlinkClick r:id="rId2"/>
          </p:cNvPr>
          <p:cNvPicPr>
            <a:picLocks noChangeAspect="1" noChangeArrowheads="1"/>
          </p:cNvPicPr>
          <p:nvPr/>
        </p:nvPicPr>
        <p:blipFill>
          <a:blip r:embed="rId3" cstate="print"/>
          <a:srcRect/>
          <a:stretch>
            <a:fillRect/>
          </a:stretch>
        </p:blipFill>
        <p:spPr bwMode="auto">
          <a:xfrm>
            <a:off x="2481942" y="1343931"/>
            <a:ext cx="3817257" cy="5082147"/>
          </a:xfrm>
          <a:prstGeom prst="rect">
            <a:avLst/>
          </a:prstGeom>
          <a:noFill/>
        </p:spPr>
      </p:pic>
      <p:sp>
        <p:nvSpPr>
          <p:cNvPr id="8" name="TextBox 7"/>
          <p:cNvSpPr txBox="1"/>
          <p:nvPr/>
        </p:nvSpPr>
        <p:spPr>
          <a:xfrm>
            <a:off x="2844800" y="5152571"/>
            <a:ext cx="3077029" cy="406265"/>
          </a:xfrm>
          <a:prstGeom prst="rect">
            <a:avLst/>
          </a:prstGeom>
          <a:solidFill>
            <a:srgbClr val="F8F8F8"/>
          </a:solidFill>
        </p:spPr>
        <p:txBody>
          <a:bodyPr wrap="square" tIns="64008" bIns="64008" rtlCol="0">
            <a:spAutoFit/>
          </a:bodyPr>
          <a:lstStyle/>
          <a:p>
            <a:r>
              <a:rPr lang="en-US" b="1" dirty="0" smtClean="0">
                <a:solidFill>
                  <a:schemeClr val="tx2">
                    <a:lumMod val="75000"/>
                  </a:schemeClr>
                </a:solidFill>
                <a:latin typeface="Arial Black" pitchFamily="34" charset="0"/>
              </a:rPr>
              <a:t>TO BE A </a:t>
            </a:r>
            <a:r>
              <a:rPr lang="en-US" b="1" dirty="0" smtClean="0">
                <a:solidFill>
                  <a:srgbClr val="FF0000"/>
                </a:solidFill>
                <a:latin typeface="Arial Black" pitchFamily="34" charset="0"/>
              </a:rPr>
              <a:t>FIGHTING XO</a:t>
            </a:r>
            <a:endParaRPr lang="en-US" b="1" dirty="0">
              <a:solidFill>
                <a:srgbClr val="FF0000"/>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pPr marL="117475" indent="1588">
              <a:buNone/>
            </a:pPr>
            <a:r>
              <a:rPr lang="en-US" dirty="0" smtClean="0"/>
              <a:t>To present doctrinal roles and responsibilities for Company / Battery / Troop XOs during field operations.</a:t>
            </a:r>
            <a:endParaRPr lang="en-US" dirty="0"/>
          </a:p>
        </p:txBody>
      </p:sp>
      <p:sp>
        <p:nvSpPr>
          <p:cNvPr id="13" name="Rectangle 2"/>
          <p:cNvSpPr txBox="1">
            <a:spLocks noChangeArrowheads="1"/>
          </p:cNvSpPr>
          <p:nvPr/>
        </p:nvSpPr>
        <p:spPr bwMode="auto">
          <a:xfrm>
            <a:off x="1100447" y="694706"/>
            <a:ext cx="6629400" cy="801586"/>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atin typeface="+mj-lt"/>
                <a:ea typeface="+mj-ea"/>
                <a:cs typeface="+mj-cs"/>
              </a:rPr>
              <a:t>Purpose</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53142" y="512144"/>
            <a:ext cx="7772400" cy="1143000"/>
          </a:xfrm>
          <a:prstGeom prst="rect">
            <a:avLst/>
          </a:prstGeom>
        </p:spPr>
        <p:txBody>
          <a:bodyPr>
            <a:normAutofit fontScale="90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smtClean="0">
                <a:latin typeface="Arial" pitchFamily="34" charset="0"/>
                <a:ea typeface="+mj-ea"/>
                <a:cs typeface="Arial" pitchFamily="34" charset="0"/>
              </a:rPr>
              <a:t>Planning</a:t>
            </a:r>
            <a: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4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TextBox 4"/>
          <p:cNvSpPr txBox="1"/>
          <p:nvPr/>
        </p:nvSpPr>
        <p:spPr>
          <a:xfrm>
            <a:off x="630631" y="1324304"/>
            <a:ext cx="7866992" cy="6401753"/>
          </a:xfrm>
          <a:prstGeom prst="rect">
            <a:avLst/>
          </a:prstGeom>
          <a:noFill/>
        </p:spPr>
        <p:txBody>
          <a:bodyPr wrap="square" rtlCol="0">
            <a:spAutoFit/>
          </a:bodyPr>
          <a:lstStyle/>
          <a:p>
            <a:r>
              <a:rPr lang="en-US" sz="2000" dirty="0" smtClean="0"/>
              <a:t>- The XO and1SG are the company's primary sustainment operators</a:t>
            </a:r>
          </a:p>
          <a:p>
            <a:pPr>
              <a:lnSpc>
                <a:spcPct val="150000"/>
              </a:lnSpc>
            </a:pPr>
            <a:r>
              <a:rPr lang="en-US" sz="2000" dirty="0" smtClean="0"/>
              <a:t>- All Planning is done ICW the 1SG when possible!!</a:t>
            </a:r>
          </a:p>
          <a:p>
            <a:pPr marL="236538" indent="-236538">
              <a:lnSpc>
                <a:spcPct val="150000"/>
              </a:lnSpc>
              <a:buFont typeface="Arial" pitchFamily="34" charset="0"/>
              <a:buChar char="•"/>
            </a:pPr>
            <a:r>
              <a:rPr lang="en-US" sz="2000" dirty="0" smtClean="0"/>
              <a:t>Paragraph 4 of OPORD</a:t>
            </a:r>
          </a:p>
          <a:p>
            <a:pPr marL="236538" indent="-236538">
              <a:lnSpc>
                <a:spcPct val="150000"/>
              </a:lnSpc>
              <a:buFont typeface="Arial" pitchFamily="34" charset="0"/>
              <a:buChar char="•"/>
            </a:pPr>
            <a:r>
              <a:rPr lang="en-US" sz="2000" dirty="0" smtClean="0"/>
              <a:t>Classes of Supply</a:t>
            </a:r>
          </a:p>
          <a:p>
            <a:pPr marL="236538" indent="-236538">
              <a:lnSpc>
                <a:spcPct val="150000"/>
              </a:lnSpc>
              <a:buFont typeface="Arial" pitchFamily="34" charset="0"/>
              <a:buChar char="•"/>
            </a:pPr>
            <a:r>
              <a:rPr lang="en-US" sz="2000" dirty="0" smtClean="0"/>
              <a:t>Medical Treatment / </a:t>
            </a:r>
            <a:r>
              <a:rPr lang="en-US" sz="2000" dirty="0" err="1" smtClean="0"/>
              <a:t>Evac</a:t>
            </a:r>
            <a:r>
              <a:rPr lang="en-US" sz="2000" dirty="0" smtClean="0"/>
              <a:t> concept</a:t>
            </a:r>
          </a:p>
          <a:p>
            <a:pPr marL="236538" indent="-236538">
              <a:lnSpc>
                <a:spcPct val="150000"/>
              </a:lnSpc>
              <a:buFont typeface="Arial" pitchFamily="34" charset="0"/>
              <a:buChar char="•"/>
            </a:pPr>
            <a:r>
              <a:rPr lang="en-US" sz="2000" dirty="0" smtClean="0"/>
              <a:t>Develop alternate operational COA for CDR</a:t>
            </a:r>
          </a:p>
          <a:p>
            <a:pPr marL="236538" indent="-236538">
              <a:lnSpc>
                <a:spcPct val="150000"/>
              </a:lnSpc>
              <a:buFont typeface="Arial" pitchFamily="34" charset="0"/>
              <a:buChar char="•"/>
            </a:pPr>
            <a:r>
              <a:rPr lang="en-US" sz="2000" dirty="0" smtClean="0"/>
              <a:t>Plan and coordinate passage of lines / Breaching or Obstacle Requirement</a:t>
            </a:r>
          </a:p>
          <a:p>
            <a:pPr marL="236538" indent="-236538">
              <a:lnSpc>
                <a:spcPct val="150000"/>
              </a:lnSpc>
              <a:buFont typeface="Arial" pitchFamily="34" charset="0"/>
              <a:buChar char="•"/>
            </a:pPr>
            <a:r>
              <a:rPr lang="en-US" sz="2000" dirty="0" smtClean="0"/>
              <a:t>Support by Fire Operations</a:t>
            </a:r>
          </a:p>
          <a:p>
            <a:pPr marL="236538" indent="-236538">
              <a:lnSpc>
                <a:spcPct val="150000"/>
              </a:lnSpc>
              <a:buFont typeface="Arial" pitchFamily="34" charset="0"/>
              <a:buChar char="•"/>
            </a:pPr>
            <a:r>
              <a:rPr lang="en-US" sz="2000" dirty="0" smtClean="0"/>
              <a:t>LZ / PZ locations / operations (AASLT / Resupply)</a:t>
            </a:r>
          </a:p>
          <a:p>
            <a:pPr marL="236538" indent="-236538">
              <a:lnSpc>
                <a:spcPct val="150000"/>
              </a:lnSpc>
              <a:buFont typeface="Arial" pitchFamily="34" charset="0"/>
              <a:buChar char="•"/>
            </a:pPr>
            <a:r>
              <a:rPr lang="en-US" sz="2000" dirty="0" smtClean="0"/>
              <a:t>Quartering Party OIC</a:t>
            </a:r>
          </a:p>
          <a:p>
            <a:pPr marL="236538" indent="-236538">
              <a:lnSpc>
                <a:spcPct val="150000"/>
              </a:lnSpc>
              <a:buFont typeface="Arial" pitchFamily="34" charset="0"/>
              <a:buChar char="•"/>
            </a:pPr>
            <a:endParaRPr lang="en-US" sz="2000" dirty="0" smtClean="0"/>
          </a:p>
          <a:p>
            <a:pPr>
              <a:lnSpc>
                <a:spcPct val="150000"/>
              </a:lnSpc>
            </a:pPr>
            <a:endParaRPr lang="en-US" sz="2000" dirty="0" smtClean="0"/>
          </a:p>
          <a:p>
            <a:pPr>
              <a:lnSpc>
                <a:spcPct val="150000"/>
              </a:lnSpc>
            </a:pPr>
            <a:endParaRPr lang="en-US" sz="20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2516" y="541172"/>
            <a:ext cx="7772400" cy="1143000"/>
          </a:xfrm>
          <a:prstGeom prst="rect">
            <a:avLst/>
          </a:prstGeom>
        </p:spPr>
        <p:txBody>
          <a:bodyPr>
            <a:normAutofit fontScale="90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smtClean="0">
                <a:latin typeface="Arial" pitchFamily="34" charset="0"/>
                <a:ea typeface="+mj-ea"/>
                <a:cs typeface="Arial" pitchFamily="34" charset="0"/>
              </a:rPr>
              <a:t>Sustainment Responsibilities</a:t>
            </a:r>
            <a: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4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TextBox 4"/>
          <p:cNvSpPr txBox="1"/>
          <p:nvPr/>
        </p:nvSpPr>
        <p:spPr>
          <a:xfrm>
            <a:off x="572575" y="1048538"/>
            <a:ext cx="7866992" cy="6555641"/>
          </a:xfrm>
          <a:prstGeom prst="rect">
            <a:avLst/>
          </a:prstGeom>
          <a:noFill/>
        </p:spPr>
        <p:txBody>
          <a:bodyPr wrap="square" rtlCol="0">
            <a:spAutoFit/>
          </a:bodyPr>
          <a:lstStyle/>
          <a:p>
            <a:pPr marL="231775" indent="-231775">
              <a:lnSpc>
                <a:spcPct val="150000"/>
              </a:lnSpc>
            </a:pPr>
            <a:r>
              <a:rPr lang="en-US" sz="2000" dirty="0" smtClean="0"/>
              <a:t>- Sustainment:</a:t>
            </a:r>
          </a:p>
          <a:p>
            <a:pPr marL="231775" indent="-231775">
              <a:lnSpc>
                <a:spcPct val="150000"/>
              </a:lnSpc>
              <a:buFont typeface="Arial" pitchFamily="34" charset="0"/>
              <a:buChar char="•"/>
            </a:pPr>
            <a:r>
              <a:rPr lang="en-US" sz="2000" dirty="0" smtClean="0"/>
              <a:t>Determine requirements</a:t>
            </a:r>
          </a:p>
          <a:p>
            <a:pPr marL="231775" indent="-231775">
              <a:lnSpc>
                <a:spcPct val="150000"/>
              </a:lnSpc>
              <a:buFont typeface="Arial" pitchFamily="34" charset="0"/>
              <a:buChar char="•"/>
            </a:pPr>
            <a:r>
              <a:rPr lang="en-US" sz="2000" dirty="0" smtClean="0"/>
              <a:t>Report status</a:t>
            </a:r>
          </a:p>
          <a:p>
            <a:pPr marL="231775" indent="-231775">
              <a:lnSpc>
                <a:spcPct val="150000"/>
              </a:lnSpc>
              <a:buFont typeface="Arial" pitchFamily="34" charset="0"/>
              <a:buChar char="•"/>
            </a:pPr>
            <a:r>
              <a:rPr lang="en-US" sz="2000" dirty="0" smtClean="0"/>
              <a:t>Request support</a:t>
            </a:r>
          </a:p>
          <a:p>
            <a:pPr marL="231775" indent="-231775">
              <a:lnSpc>
                <a:spcPct val="150000"/>
              </a:lnSpc>
              <a:buFont typeface="Arial" pitchFamily="34" charset="0"/>
              <a:buChar char="•"/>
            </a:pPr>
            <a:r>
              <a:rPr lang="en-US" sz="2000" dirty="0" smtClean="0"/>
              <a:t>Receive support</a:t>
            </a:r>
          </a:p>
          <a:p>
            <a:pPr marL="231775" indent="-231775">
              <a:lnSpc>
                <a:spcPct val="150000"/>
              </a:lnSpc>
              <a:buFont typeface="Arial" pitchFamily="34" charset="0"/>
              <a:buChar char="•"/>
            </a:pPr>
            <a:r>
              <a:rPr lang="en-US" sz="2000" dirty="0" smtClean="0"/>
              <a:t>Distribute</a:t>
            </a:r>
          </a:p>
          <a:p>
            <a:pPr marL="231775" indent="-231775">
              <a:lnSpc>
                <a:spcPct val="150000"/>
              </a:lnSpc>
            </a:pPr>
            <a:r>
              <a:rPr lang="en-US" sz="2000" dirty="0" smtClean="0"/>
              <a:t>- Force Health Protection:</a:t>
            </a:r>
          </a:p>
          <a:p>
            <a:pPr marL="231775" indent="-231775">
              <a:lnSpc>
                <a:spcPct val="150000"/>
              </a:lnSpc>
              <a:buFont typeface="Arial" pitchFamily="34" charset="0"/>
              <a:buChar char="•"/>
            </a:pPr>
            <a:r>
              <a:rPr lang="en-US" sz="2000" dirty="0" smtClean="0"/>
              <a:t>Self aid</a:t>
            </a:r>
          </a:p>
          <a:p>
            <a:pPr marL="231775" indent="-231775">
              <a:lnSpc>
                <a:spcPct val="150000"/>
              </a:lnSpc>
              <a:buFont typeface="Arial" pitchFamily="34" charset="0"/>
              <a:buChar char="•"/>
            </a:pPr>
            <a:r>
              <a:rPr lang="en-US" sz="2000" dirty="0" smtClean="0"/>
              <a:t>Buddy aid</a:t>
            </a:r>
          </a:p>
          <a:p>
            <a:pPr marL="231775" indent="-231775">
              <a:lnSpc>
                <a:spcPct val="150000"/>
              </a:lnSpc>
              <a:buFont typeface="Arial" pitchFamily="34" charset="0"/>
              <a:buChar char="•"/>
            </a:pPr>
            <a:r>
              <a:rPr lang="en-US" sz="2000" dirty="0" smtClean="0"/>
              <a:t>Combat life saver</a:t>
            </a:r>
          </a:p>
          <a:p>
            <a:pPr marL="231775" indent="-231775">
              <a:lnSpc>
                <a:spcPct val="150000"/>
              </a:lnSpc>
              <a:buFont typeface="Arial" pitchFamily="34" charset="0"/>
              <a:buChar char="•"/>
            </a:pPr>
            <a:r>
              <a:rPr lang="en-US" sz="2000" dirty="0" smtClean="0"/>
              <a:t>Combat medics</a:t>
            </a:r>
          </a:p>
          <a:p>
            <a:pPr marL="231775" indent="-231775">
              <a:lnSpc>
                <a:spcPct val="150000"/>
              </a:lnSpc>
              <a:buFont typeface="Arial" pitchFamily="34" charset="0"/>
              <a:buChar char="•"/>
            </a:pPr>
            <a:r>
              <a:rPr lang="en-US" sz="2000" dirty="0" smtClean="0"/>
              <a:t>Treatment team, that is, support from the battalion aid station</a:t>
            </a:r>
          </a:p>
          <a:p>
            <a:pPr>
              <a:lnSpc>
                <a:spcPct val="150000"/>
              </a:lnSpc>
              <a:buFont typeface="Arial" pitchFamily="34" charset="0"/>
              <a:buChar char="•"/>
            </a:pPr>
            <a:endParaRPr lang="en-US" sz="2000" dirty="0" smtClean="0"/>
          </a:p>
          <a:p>
            <a:pPr>
              <a:lnSpc>
                <a:spcPct val="150000"/>
              </a:lnSpc>
              <a:buFont typeface="Arial" pitchFamily="34" charset="0"/>
              <a:buChar char="•"/>
            </a:pPr>
            <a:endParaRPr lang="en-US" sz="20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2516" y="541172"/>
            <a:ext cx="7772400" cy="1143000"/>
          </a:xfrm>
          <a:prstGeom prst="rect">
            <a:avLst/>
          </a:prstGeom>
        </p:spPr>
        <p:txBody>
          <a:bodyPr>
            <a:normAutofit fontScale="90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smtClean="0">
                <a:latin typeface="Arial" pitchFamily="34" charset="0"/>
                <a:ea typeface="+mj-ea"/>
                <a:cs typeface="Arial" pitchFamily="34" charset="0"/>
              </a:rPr>
              <a:t>XO Functions</a:t>
            </a:r>
            <a: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4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TextBox 4"/>
          <p:cNvSpPr txBox="1"/>
          <p:nvPr/>
        </p:nvSpPr>
        <p:spPr>
          <a:xfrm>
            <a:off x="348344" y="1048538"/>
            <a:ext cx="8795656" cy="5632311"/>
          </a:xfrm>
          <a:prstGeom prst="rect">
            <a:avLst/>
          </a:prstGeom>
          <a:noFill/>
        </p:spPr>
        <p:txBody>
          <a:bodyPr wrap="square" rtlCol="0">
            <a:spAutoFit/>
          </a:bodyPr>
          <a:lstStyle/>
          <a:p>
            <a:pPr marL="231775" indent="-231775">
              <a:lnSpc>
                <a:spcPct val="150000"/>
              </a:lnSpc>
              <a:buFont typeface="Arial" pitchFamily="34" charset="0"/>
              <a:buChar char="•"/>
            </a:pPr>
            <a:r>
              <a:rPr lang="en-US" sz="2000" dirty="0" smtClean="0"/>
              <a:t>Determine location of the resupply point based on data developed during planning and war gaming</a:t>
            </a:r>
          </a:p>
          <a:p>
            <a:pPr marL="231775" indent="-231775">
              <a:lnSpc>
                <a:spcPct val="150000"/>
              </a:lnSpc>
              <a:buFont typeface="Arial" pitchFamily="34" charset="0"/>
              <a:buChar char="•"/>
            </a:pPr>
            <a:r>
              <a:rPr lang="en-US" sz="2000" dirty="0" smtClean="0"/>
              <a:t>Selects resupply method according to METT-TC:</a:t>
            </a:r>
          </a:p>
          <a:p>
            <a:pPr marL="465138" indent="-231775">
              <a:lnSpc>
                <a:spcPct val="150000"/>
              </a:lnSpc>
              <a:buFont typeface="Arial" pitchFamily="34" charset="0"/>
              <a:buChar char="-"/>
            </a:pPr>
            <a:r>
              <a:rPr lang="en-US" sz="2000" dirty="0" smtClean="0"/>
              <a:t>Tailgate</a:t>
            </a:r>
          </a:p>
          <a:p>
            <a:pPr marL="465138" indent="-231775">
              <a:lnSpc>
                <a:spcPct val="150000"/>
              </a:lnSpc>
              <a:buFont typeface="Arial" pitchFamily="34" charset="0"/>
              <a:buChar char="-"/>
            </a:pPr>
            <a:r>
              <a:rPr lang="en-US" sz="2000" dirty="0" smtClean="0"/>
              <a:t>Service station</a:t>
            </a:r>
          </a:p>
          <a:p>
            <a:pPr marL="231775" indent="-231775">
              <a:lnSpc>
                <a:spcPct val="150000"/>
              </a:lnSpc>
              <a:buFont typeface="Arial" pitchFamily="34" charset="0"/>
              <a:buChar char="•"/>
            </a:pPr>
            <a:r>
              <a:rPr lang="en-US" sz="2000" dirty="0" smtClean="0"/>
              <a:t>Maintains logistics status (LOGSTAT)</a:t>
            </a:r>
          </a:p>
          <a:p>
            <a:pPr marL="231775" indent="-231775">
              <a:lnSpc>
                <a:spcPct val="150000"/>
              </a:lnSpc>
              <a:buFont typeface="Arial" pitchFamily="34" charset="0"/>
              <a:buChar char="•"/>
            </a:pPr>
            <a:r>
              <a:rPr lang="en-US" sz="2000" dirty="0" smtClean="0"/>
              <a:t>Receives LOGSTAT from platoons</a:t>
            </a:r>
          </a:p>
          <a:p>
            <a:pPr marL="231775" indent="-231775">
              <a:lnSpc>
                <a:spcPct val="150000"/>
              </a:lnSpc>
              <a:buFont typeface="Arial" pitchFamily="34" charset="0"/>
              <a:buChar char="•"/>
            </a:pPr>
            <a:r>
              <a:rPr lang="en-US" sz="2000" dirty="0" smtClean="0"/>
              <a:t>Completes rollup and forwards to the CBT Trains CMD Post (CTCP)</a:t>
            </a:r>
          </a:p>
          <a:p>
            <a:pPr marL="231775" indent="-231775">
              <a:lnSpc>
                <a:spcPct val="150000"/>
              </a:lnSpc>
              <a:buFont typeface="Arial" pitchFamily="34" charset="0"/>
              <a:buChar char="•"/>
            </a:pPr>
            <a:r>
              <a:rPr lang="en-US" sz="2000" dirty="0" smtClean="0"/>
              <a:t>Along with the 1SG, ensures that the company executes sustainment according to the BN plan and SOP</a:t>
            </a:r>
          </a:p>
          <a:p>
            <a:pPr marL="231775" indent="-231775">
              <a:lnSpc>
                <a:spcPct val="150000"/>
              </a:lnSpc>
              <a:buFont typeface="Arial" pitchFamily="34" charset="0"/>
              <a:buChar char="•"/>
            </a:pPr>
            <a:r>
              <a:rPr lang="en-US" sz="2000" dirty="0" smtClean="0"/>
              <a:t>Ensures his unit sustainment requirements are met</a:t>
            </a:r>
          </a:p>
          <a:p>
            <a:pPr>
              <a:lnSpc>
                <a:spcPct val="150000"/>
              </a:lnSpc>
              <a:buFont typeface="Arial" pitchFamily="34" charset="0"/>
              <a:buChar char="•"/>
            </a:pPr>
            <a:endParaRPr lang="en-US" sz="20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53142" y="512144"/>
            <a:ext cx="7772400" cy="1143000"/>
          </a:xfrm>
          <a:prstGeom prst="rect">
            <a:avLst/>
          </a:prstGeom>
        </p:spPr>
        <p:txBody>
          <a:bodyPr>
            <a:normAutofit fontScale="90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smtClean="0">
                <a:latin typeface="Arial" pitchFamily="34" charset="0"/>
                <a:ea typeface="+mj-ea"/>
                <a:cs typeface="Arial" pitchFamily="34" charset="0"/>
              </a:rPr>
              <a:t>Preparation</a:t>
            </a:r>
            <a: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4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TextBox 4"/>
          <p:cNvSpPr txBox="1"/>
          <p:nvPr/>
        </p:nvSpPr>
        <p:spPr>
          <a:xfrm>
            <a:off x="630631" y="1324304"/>
            <a:ext cx="7866992" cy="4708981"/>
          </a:xfrm>
          <a:prstGeom prst="rect">
            <a:avLst/>
          </a:prstGeom>
          <a:noFill/>
        </p:spPr>
        <p:txBody>
          <a:bodyPr wrap="square" rtlCol="0">
            <a:spAutoFit/>
          </a:bodyPr>
          <a:lstStyle/>
          <a:p>
            <a:pPr marL="236538" indent="-236538">
              <a:lnSpc>
                <a:spcPct val="150000"/>
              </a:lnSpc>
              <a:buFont typeface="Arial" pitchFamily="34" charset="0"/>
              <a:buChar char="•"/>
            </a:pPr>
            <a:r>
              <a:rPr lang="en-US" sz="2000" dirty="0" smtClean="0"/>
              <a:t>Platoon Sergeant Meeting Prior to Mission</a:t>
            </a:r>
          </a:p>
          <a:p>
            <a:pPr marL="236538" indent="-236538">
              <a:lnSpc>
                <a:spcPct val="150000"/>
              </a:lnSpc>
              <a:buFont typeface="Arial" pitchFamily="34" charset="0"/>
              <a:buChar char="•"/>
            </a:pPr>
            <a:r>
              <a:rPr lang="en-US" sz="2000" dirty="0" smtClean="0"/>
              <a:t>ACH w/ NVG Mount</a:t>
            </a:r>
          </a:p>
          <a:p>
            <a:pPr marL="236538" indent="-236538">
              <a:lnSpc>
                <a:spcPct val="150000"/>
              </a:lnSpc>
              <a:buFont typeface="Arial" pitchFamily="34" charset="0"/>
              <a:buChar char="•"/>
            </a:pPr>
            <a:r>
              <a:rPr lang="en-US" sz="2000" b="1" dirty="0" smtClean="0">
                <a:solidFill>
                  <a:srgbClr val="0000FF"/>
                </a:solidFill>
              </a:rPr>
              <a:t>Individual Weapon w/ laser &amp; sight</a:t>
            </a:r>
          </a:p>
          <a:p>
            <a:pPr marL="236538" indent="-236538">
              <a:lnSpc>
                <a:spcPct val="150000"/>
              </a:lnSpc>
              <a:buFont typeface="Arial" pitchFamily="34" charset="0"/>
              <a:buChar char="•"/>
            </a:pPr>
            <a:r>
              <a:rPr lang="en-US" sz="2000" b="1" dirty="0" smtClean="0">
                <a:solidFill>
                  <a:srgbClr val="0000FF"/>
                </a:solidFill>
              </a:rPr>
              <a:t>NVGs</a:t>
            </a:r>
          </a:p>
          <a:p>
            <a:pPr marL="236538" indent="-236538">
              <a:lnSpc>
                <a:spcPct val="150000"/>
              </a:lnSpc>
              <a:buFont typeface="Arial" pitchFamily="34" charset="0"/>
              <a:buChar char="•"/>
            </a:pPr>
            <a:r>
              <a:rPr lang="en-US" sz="2000" b="1" dirty="0" smtClean="0">
                <a:solidFill>
                  <a:srgbClr val="0000FF"/>
                </a:solidFill>
              </a:rPr>
              <a:t>Personal Radio</a:t>
            </a:r>
          </a:p>
          <a:p>
            <a:pPr marL="236538" indent="-236538">
              <a:lnSpc>
                <a:spcPct val="150000"/>
              </a:lnSpc>
              <a:buFont typeface="Arial" pitchFamily="34" charset="0"/>
              <a:buChar char="•"/>
            </a:pPr>
            <a:r>
              <a:rPr lang="en-US" sz="2000" dirty="0" smtClean="0"/>
              <a:t>Eye Pro</a:t>
            </a:r>
          </a:p>
          <a:p>
            <a:pPr marL="236538" indent="-236538">
              <a:lnSpc>
                <a:spcPct val="150000"/>
              </a:lnSpc>
              <a:buFont typeface="Arial" pitchFamily="34" charset="0"/>
              <a:buChar char="•"/>
            </a:pPr>
            <a:r>
              <a:rPr lang="en-US" sz="2000" dirty="0" smtClean="0"/>
              <a:t>Gloves</a:t>
            </a:r>
          </a:p>
          <a:p>
            <a:pPr marL="236538" indent="-236538">
              <a:lnSpc>
                <a:spcPct val="150000"/>
              </a:lnSpc>
              <a:buFont typeface="Arial" pitchFamily="34" charset="0"/>
              <a:buChar char="•"/>
            </a:pPr>
            <a:r>
              <a:rPr lang="en-US" sz="2000" dirty="0" smtClean="0"/>
              <a:t>Knee / Elbow Pads</a:t>
            </a:r>
          </a:p>
          <a:p>
            <a:pPr>
              <a:lnSpc>
                <a:spcPct val="150000"/>
              </a:lnSpc>
            </a:pPr>
            <a:endParaRPr lang="en-US" sz="2000" dirty="0" smtClean="0"/>
          </a:p>
          <a:p>
            <a:pPr>
              <a:lnSpc>
                <a:spcPct val="150000"/>
              </a:lnSpc>
            </a:pPr>
            <a:endParaRPr lang="en-US" sz="20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53142" y="512144"/>
            <a:ext cx="7772400" cy="1143000"/>
          </a:xfrm>
          <a:prstGeom prst="rect">
            <a:avLst/>
          </a:prstGeom>
        </p:spPr>
        <p:txBody>
          <a:bodyPr>
            <a:normAutofit fontScale="90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smtClean="0">
                <a:latin typeface="Arial" pitchFamily="34" charset="0"/>
                <a:ea typeface="+mj-ea"/>
                <a:cs typeface="Arial" pitchFamily="34" charset="0"/>
              </a:rPr>
              <a:t>Movement</a:t>
            </a:r>
            <a: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4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TextBox 4"/>
          <p:cNvSpPr txBox="1"/>
          <p:nvPr/>
        </p:nvSpPr>
        <p:spPr>
          <a:xfrm>
            <a:off x="630631" y="1324304"/>
            <a:ext cx="7866992" cy="1477328"/>
          </a:xfrm>
          <a:prstGeom prst="rect">
            <a:avLst/>
          </a:prstGeom>
          <a:noFill/>
        </p:spPr>
        <p:txBody>
          <a:bodyPr wrap="square" rtlCol="0">
            <a:spAutoFit/>
          </a:bodyPr>
          <a:lstStyle/>
          <a:p>
            <a:pPr>
              <a:lnSpc>
                <a:spcPct val="150000"/>
              </a:lnSpc>
            </a:pPr>
            <a:r>
              <a:rPr lang="en-US" sz="2000" dirty="0" smtClean="0"/>
              <a:t>	</a:t>
            </a:r>
          </a:p>
          <a:p>
            <a:pPr>
              <a:lnSpc>
                <a:spcPct val="150000"/>
              </a:lnSpc>
            </a:pPr>
            <a:endParaRPr lang="en-US" sz="2000" dirty="0" smtClean="0"/>
          </a:p>
          <a:p>
            <a:pPr>
              <a:lnSpc>
                <a:spcPct val="150000"/>
              </a:lnSpc>
            </a:pPr>
            <a:endParaRPr lang="en-US" sz="2000" dirty="0"/>
          </a:p>
        </p:txBody>
      </p:sp>
      <p:pic>
        <p:nvPicPr>
          <p:cNvPr id="162818" name="Picture 2"/>
          <p:cNvPicPr>
            <a:picLocks noChangeAspect="1" noChangeArrowheads="1"/>
          </p:cNvPicPr>
          <p:nvPr/>
        </p:nvPicPr>
        <p:blipFill>
          <a:blip r:embed="rId2" cstate="print"/>
          <a:srcRect l="22344" t="24315" r="62500" b="20890"/>
          <a:stretch>
            <a:fillRect/>
          </a:stretch>
        </p:blipFill>
        <p:spPr bwMode="auto">
          <a:xfrm>
            <a:off x="58056" y="1139363"/>
            <a:ext cx="2987362" cy="4927607"/>
          </a:xfrm>
          <a:prstGeom prst="rect">
            <a:avLst/>
          </a:prstGeom>
          <a:noFill/>
          <a:ln w="9525">
            <a:noFill/>
            <a:miter lim="800000"/>
            <a:headEnd/>
            <a:tailEnd/>
          </a:ln>
        </p:spPr>
      </p:pic>
      <p:sp>
        <p:nvSpPr>
          <p:cNvPr id="6" name="TextBox 5"/>
          <p:cNvSpPr txBox="1"/>
          <p:nvPr/>
        </p:nvSpPr>
        <p:spPr>
          <a:xfrm>
            <a:off x="3120571" y="1233714"/>
            <a:ext cx="5776685" cy="2677656"/>
          </a:xfrm>
          <a:prstGeom prst="rect">
            <a:avLst/>
          </a:prstGeom>
          <a:noFill/>
        </p:spPr>
        <p:txBody>
          <a:bodyPr wrap="square" rtlCol="0">
            <a:spAutoFit/>
          </a:bodyPr>
          <a:lstStyle/>
          <a:p>
            <a:pPr>
              <a:lnSpc>
                <a:spcPct val="150000"/>
              </a:lnSpc>
            </a:pPr>
            <a:r>
              <a:rPr lang="en-US" sz="1600" dirty="0" smtClean="0"/>
              <a:t>The company CP locates where it best supports the CO CDR and maintains </a:t>
            </a:r>
            <a:r>
              <a:rPr lang="en-US" sz="1600" dirty="0" err="1" smtClean="0"/>
              <a:t>comms</a:t>
            </a:r>
            <a:r>
              <a:rPr lang="en-US" sz="1600" dirty="0" smtClean="0"/>
              <a:t> with higher and subordinate units.</a:t>
            </a:r>
          </a:p>
          <a:p>
            <a:pPr>
              <a:lnSpc>
                <a:spcPct val="150000"/>
              </a:lnSpc>
            </a:pPr>
            <a:r>
              <a:rPr lang="en-US" sz="1600" dirty="0" smtClean="0"/>
              <a:t> </a:t>
            </a:r>
          </a:p>
          <a:p>
            <a:pPr>
              <a:lnSpc>
                <a:spcPct val="150000"/>
              </a:lnSpc>
            </a:pPr>
            <a:r>
              <a:rPr lang="en-US" sz="1600" dirty="0" smtClean="0"/>
              <a:t>To maintain </a:t>
            </a:r>
            <a:r>
              <a:rPr lang="en-US" sz="1600" dirty="0" err="1" smtClean="0"/>
              <a:t>comms</a:t>
            </a:r>
            <a:r>
              <a:rPr lang="en-US" sz="1600" dirty="0" smtClean="0"/>
              <a:t>, the CP may need to locate away from the CO</a:t>
            </a:r>
            <a:r>
              <a:rPr lang="en-US" sz="1600" b="1" dirty="0" smtClean="0">
                <a:solidFill>
                  <a:srgbClr val="0000FF"/>
                </a:solidFill>
              </a:rPr>
              <a:t>. In this case, the XO controls the CP (or part of it) and maintains </a:t>
            </a:r>
            <a:r>
              <a:rPr lang="en-US" sz="1600" b="1" dirty="0" err="1" smtClean="0">
                <a:solidFill>
                  <a:srgbClr val="0000FF"/>
                </a:solidFill>
              </a:rPr>
              <a:t>comms</a:t>
            </a:r>
            <a:r>
              <a:rPr lang="en-US" sz="1600" b="1" dirty="0" smtClean="0">
                <a:solidFill>
                  <a:srgbClr val="0000FF"/>
                </a:solidFill>
              </a:rPr>
              <a:t> with higher or adjacent units </a:t>
            </a:r>
            <a:r>
              <a:rPr lang="en-US" sz="1600" dirty="0" smtClean="0"/>
              <a:t>while the CO CDR locates where he can best control the company.</a:t>
            </a:r>
            <a:endParaRPr lang="en-US" sz="16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53142" y="512144"/>
            <a:ext cx="7772400" cy="1143000"/>
          </a:xfrm>
          <a:prstGeom prst="rect">
            <a:avLst/>
          </a:prstGeom>
        </p:spPr>
        <p:txBody>
          <a:bodyPr>
            <a:normAutofit fontScale="90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smtClean="0">
                <a:latin typeface="Arial" pitchFamily="34" charset="0"/>
                <a:ea typeface="+mj-ea"/>
                <a:cs typeface="Arial" pitchFamily="34" charset="0"/>
              </a:rPr>
              <a:t>Quartering Party</a:t>
            </a:r>
            <a: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4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TextBox 4"/>
          <p:cNvSpPr txBox="1"/>
          <p:nvPr/>
        </p:nvSpPr>
        <p:spPr>
          <a:xfrm>
            <a:off x="630631" y="1324304"/>
            <a:ext cx="7866992" cy="1477328"/>
          </a:xfrm>
          <a:prstGeom prst="rect">
            <a:avLst/>
          </a:prstGeom>
          <a:noFill/>
        </p:spPr>
        <p:txBody>
          <a:bodyPr wrap="square" rtlCol="0">
            <a:spAutoFit/>
          </a:bodyPr>
          <a:lstStyle/>
          <a:p>
            <a:pPr>
              <a:lnSpc>
                <a:spcPct val="150000"/>
              </a:lnSpc>
            </a:pPr>
            <a:r>
              <a:rPr lang="en-US" sz="2000" dirty="0" smtClean="0"/>
              <a:t>	</a:t>
            </a:r>
          </a:p>
          <a:p>
            <a:pPr>
              <a:lnSpc>
                <a:spcPct val="150000"/>
              </a:lnSpc>
            </a:pPr>
            <a:endParaRPr lang="en-US" sz="2000" dirty="0" smtClean="0"/>
          </a:p>
          <a:p>
            <a:pPr>
              <a:lnSpc>
                <a:spcPct val="150000"/>
              </a:lnSpc>
            </a:pPr>
            <a:endParaRPr lang="en-US" sz="2000" dirty="0"/>
          </a:p>
        </p:txBody>
      </p:sp>
      <p:sp>
        <p:nvSpPr>
          <p:cNvPr id="6" name="TextBox 5"/>
          <p:cNvSpPr txBox="1"/>
          <p:nvPr/>
        </p:nvSpPr>
        <p:spPr>
          <a:xfrm>
            <a:off x="914401" y="1233714"/>
            <a:ext cx="7242628" cy="5078313"/>
          </a:xfrm>
          <a:prstGeom prst="rect">
            <a:avLst/>
          </a:prstGeom>
          <a:noFill/>
        </p:spPr>
        <p:txBody>
          <a:bodyPr wrap="square" rtlCol="0">
            <a:spAutoFit/>
          </a:bodyPr>
          <a:lstStyle/>
          <a:p>
            <a:r>
              <a:rPr lang="en-US" dirty="0" smtClean="0"/>
              <a:t>Before the company departs an, the CO should send a quartering party to the new assembly area. </a:t>
            </a:r>
          </a:p>
          <a:p>
            <a:endParaRPr lang="en-US" dirty="0" smtClean="0"/>
          </a:p>
          <a:p>
            <a:r>
              <a:rPr lang="en-US" b="1" dirty="0" smtClean="0">
                <a:solidFill>
                  <a:srgbClr val="0000FF"/>
                </a:solidFill>
              </a:rPr>
              <a:t>The XO or 1SG leads the quartering party</a:t>
            </a:r>
            <a:r>
              <a:rPr lang="en-US" dirty="0" smtClean="0"/>
              <a:t>, which may consist of the platoon sergeants, squad representatives, and the required headquarters personnel. </a:t>
            </a:r>
          </a:p>
          <a:p>
            <a:endParaRPr lang="en-US" dirty="0" smtClean="0"/>
          </a:p>
          <a:p>
            <a:r>
              <a:rPr lang="en-US" dirty="0" smtClean="0"/>
              <a:t>This party provides its own security, and it follows the same route of march to the new AA as the company does.</a:t>
            </a:r>
          </a:p>
          <a:p>
            <a:r>
              <a:rPr lang="en-US" dirty="0" smtClean="0"/>
              <a:t> </a:t>
            </a:r>
          </a:p>
          <a:p>
            <a:r>
              <a:rPr lang="en-US" dirty="0" smtClean="0"/>
              <a:t>At the assembly area, the quartering party--</a:t>
            </a:r>
          </a:p>
          <a:p>
            <a:pPr marL="465138" indent="-231775">
              <a:buFont typeface="Arial" pitchFamily="34" charset="0"/>
              <a:buChar char="•"/>
            </a:pPr>
            <a:r>
              <a:rPr lang="en-US" dirty="0" smtClean="0"/>
              <a:t> Reconnoiters the area.</a:t>
            </a:r>
          </a:p>
          <a:p>
            <a:pPr marL="465138" indent="-231775">
              <a:buFont typeface="Arial" pitchFamily="34" charset="0"/>
              <a:buChar char="•"/>
            </a:pPr>
            <a:r>
              <a:rPr lang="en-US" dirty="0" smtClean="0"/>
              <a:t> Locates and marks or removes obstacles and mines.</a:t>
            </a:r>
          </a:p>
          <a:p>
            <a:pPr marL="465138" indent="-231775">
              <a:buFont typeface="Arial" pitchFamily="34" charset="0"/>
              <a:buChar char="•"/>
            </a:pPr>
            <a:r>
              <a:rPr lang="en-US" dirty="0" smtClean="0"/>
              <a:t> Marks platoon and squad sectors.</a:t>
            </a:r>
          </a:p>
          <a:p>
            <a:pPr marL="465138" indent="-231775">
              <a:buFont typeface="Arial" pitchFamily="34" charset="0"/>
              <a:buChar char="•"/>
            </a:pPr>
            <a:r>
              <a:rPr lang="en-US" dirty="0" smtClean="0"/>
              <a:t> Selects a position for the mortar section.</a:t>
            </a:r>
          </a:p>
          <a:p>
            <a:pPr marL="465138" indent="-231775">
              <a:buFont typeface="Arial" pitchFamily="34" charset="0"/>
              <a:buChar char="•"/>
            </a:pPr>
            <a:r>
              <a:rPr lang="en-US" dirty="0" smtClean="0"/>
              <a:t> Selects a command post location.</a:t>
            </a:r>
          </a:p>
          <a:p>
            <a:pPr marL="465138" indent="-231775">
              <a:buFont typeface="Arial" pitchFamily="34" charset="0"/>
              <a:buChar char="•"/>
            </a:pPr>
            <a:r>
              <a:rPr lang="en-US" dirty="0" smtClean="0"/>
              <a:t> Selects a company trains location.</a:t>
            </a:r>
          </a:p>
          <a:p>
            <a:pPr marL="465138" indent="-231775">
              <a:buFont typeface="Arial" pitchFamily="34" charset="0"/>
              <a:buChar char="•"/>
            </a:pPr>
            <a:r>
              <a:rPr lang="en-US" dirty="0" smtClean="0"/>
              <a:t> Provides guides for the incoming unit(s).</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53142" y="512144"/>
            <a:ext cx="7772400" cy="1143000"/>
          </a:xfrm>
          <a:prstGeom prst="rect">
            <a:avLst/>
          </a:prstGeom>
        </p:spPr>
        <p:txBody>
          <a:bodyPr>
            <a:normAutofit fontScale="90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smtClean="0">
                <a:latin typeface="Arial" pitchFamily="34" charset="0"/>
                <a:ea typeface="+mj-ea"/>
                <a:cs typeface="Arial" pitchFamily="34" charset="0"/>
              </a:rPr>
              <a:t>Company Trains</a:t>
            </a:r>
            <a: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4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TextBox 4"/>
          <p:cNvSpPr txBox="1"/>
          <p:nvPr/>
        </p:nvSpPr>
        <p:spPr>
          <a:xfrm>
            <a:off x="630631" y="1324304"/>
            <a:ext cx="7866992" cy="1477328"/>
          </a:xfrm>
          <a:prstGeom prst="rect">
            <a:avLst/>
          </a:prstGeom>
          <a:noFill/>
        </p:spPr>
        <p:txBody>
          <a:bodyPr wrap="square" rtlCol="0">
            <a:spAutoFit/>
          </a:bodyPr>
          <a:lstStyle/>
          <a:p>
            <a:pPr>
              <a:lnSpc>
                <a:spcPct val="150000"/>
              </a:lnSpc>
            </a:pPr>
            <a:r>
              <a:rPr lang="en-US" sz="2000" dirty="0" smtClean="0"/>
              <a:t>	</a:t>
            </a:r>
          </a:p>
          <a:p>
            <a:pPr>
              <a:lnSpc>
                <a:spcPct val="150000"/>
              </a:lnSpc>
            </a:pPr>
            <a:endParaRPr lang="en-US" sz="2000" dirty="0" smtClean="0"/>
          </a:p>
          <a:p>
            <a:pPr>
              <a:lnSpc>
                <a:spcPct val="150000"/>
              </a:lnSpc>
            </a:pPr>
            <a:endParaRPr lang="en-US" sz="2000" dirty="0"/>
          </a:p>
        </p:txBody>
      </p:sp>
      <p:sp>
        <p:nvSpPr>
          <p:cNvPr id="6" name="TextBox 5"/>
          <p:cNvSpPr txBox="1"/>
          <p:nvPr/>
        </p:nvSpPr>
        <p:spPr>
          <a:xfrm>
            <a:off x="116118" y="1248228"/>
            <a:ext cx="8853714" cy="3416320"/>
          </a:xfrm>
          <a:prstGeom prst="rect">
            <a:avLst/>
          </a:prstGeom>
          <a:noFill/>
        </p:spPr>
        <p:txBody>
          <a:bodyPr wrap="square" rtlCol="0">
            <a:spAutoFit/>
          </a:bodyPr>
          <a:lstStyle/>
          <a:p>
            <a:pPr marL="231775" indent="-231775">
              <a:lnSpc>
                <a:spcPct val="150000"/>
              </a:lnSpc>
              <a:buFont typeface="Arial" pitchFamily="34" charset="0"/>
              <a:buChar char="•"/>
            </a:pPr>
            <a:r>
              <a:rPr lang="en-US" dirty="0" smtClean="0"/>
              <a:t>One terrain feature to the rear of the company covered and concealed position</a:t>
            </a:r>
          </a:p>
          <a:p>
            <a:pPr marL="231775" indent="-231775">
              <a:lnSpc>
                <a:spcPct val="150000"/>
              </a:lnSpc>
              <a:buFont typeface="Arial" pitchFamily="34" charset="0"/>
              <a:buChar char="•"/>
            </a:pPr>
            <a:r>
              <a:rPr lang="en-US" dirty="0" smtClean="0"/>
              <a:t>Provide immediate recovery and medical support</a:t>
            </a:r>
          </a:p>
          <a:p>
            <a:pPr marL="231775" indent="-231775">
              <a:lnSpc>
                <a:spcPct val="150000"/>
              </a:lnSpc>
              <a:buFont typeface="Arial" pitchFamily="34" charset="0"/>
              <a:buChar char="•"/>
            </a:pPr>
            <a:r>
              <a:rPr lang="en-US" dirty="0" smtClean="0"/>
              <a:t>Conduct </a:t>
            </a:r>
            <a:r>
              <a:rPr lang="en-US" dirty="0" err="1" smtClean="0"/>
              <a:t>evac</a:t>
            </a:r>
            <a:r>
              <a:rPr lang="en-US" dirty="0" smtClean="0"/>
              <a:t> (WIA, weapons, and equipment) and resupply as required</a:t>
            </a:r>
          </a:p>
          <a:p>
            <a:pPr marL="231775" indent="-231775">
              <a:lnSpc>
                <a:spcPct val="150000"/>
              </a:lnSpc>
              <a:buFont typeface="Arial" pitchFamily="34" charset="0"/>
              <a:buChar char="•"/>
            </a:pPr>
            <a:r>
              <a:rPr lang="en-US" dirty="0" smtClean="0"/>
              <a:t>Close enough to Co/</a:t>
            </a:r>
            <a:r>
              <a:rPr lang="en-US" dirty="0" err="1" smtClean="0"/>
              <a:t>Btry</a:t>
            </a:r>
            <a:r>
              <a:rPr lang="en-US" dirty="0" smtClean="0"/>
              <a:t>/</a:t>
            </a:r>
            <a:r>
              <a:rPr lang="en-US" dirty="0" err="1" smtClean="0"/>
              <a:t>Trp</a:t>
            </a:r>
            <a:r>
              <a:rPr lang="en-US" dirty="0" smtClean="0"/>
              <a:t> to provide responsive support, out of enemy direct fire </a:t>
            </a:r>
          </a:p>
          <a:p>
            <a:pPr marL="231775" indent="-231775">
              <a:lnSpc>
                <a:spcPct val="150000"/>
              </a:lnSpc>
              <a:buFont typeface="Arial" pitchFamily="34" charset="0"/>
              <a:buChar char="•"/>
            </a:pPr>
            <a:r>
              <a:rPr lang="en-US" dirty="0" smtClean="0"/>
              <a:t>The 1SG or XO will position the trains and supervise sustainment ops </a:t>
            </a:r>
          </a:p>
          <a:p>
            <a:pPr marL="231775" indent="-231775">
              <a:lnSpc>
                <a:spcPct val="150000"/>
              </a:lnSpc>
              <a:buFont typeface="Arial" pitchFamily="34" charset="0"/>
              <a:buChar char="•"/>
            </a:pPr>
            <a:r>
              <a:rPr lang="en-US" dirty="0" smtClean="0"/>
              <a:t>The CDR ensures all elements know the locations of the BN's FSC as well as the company CCP, battalion aid station (BAS) and that casualty evacuation procedures are planned and rehearsed</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871D4E98818A478A1449DCC6170861" ma:contentTypeVersion="0" ma:contentTypeDescription="Create a new document." ma:contentTypeScope="" ma:versionID="daa4ce9a8702eafef5d8981508cef8c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022BEC-EA98-4DDA-B70F-D4BECDEA4B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A82BB97-2C48-4FEF-B6F4-41632219DEB6}">
  <ds:schemaRefs>
    <ds:schemaRef ds:uri="http://schemas.microsoft.com/office/2006/metadata/properties"/>
  </ds:schemaRefs>
</ds:datastoreItem>
</file>

<file path=customXml/itemProps3.xml><?xml version="1.0" encoding="utf-8"?>
<ds:datastoreItem xmlns:ds="http://schemas.openxmlformats.org/officeDocument/2006/customXml" ds:itemID="{D59828A1-D787-4046-8089-F2AD6A8254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36220</TotalTime>
  <Words>717</Words>
  <Application>Microsoft Office PowerPoint</Application>
  <PresentationFormat>On-screen Show (4:3)</PresentationFormat>
  <Paragraphs>115</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CPT Watkins, John</dc:creator>
  <cp:lastModifiedBy>Curtis.McMahan</cp:lastModifiedBy>
  <cp:revision>1116</cp:revision>
  <dcterms:created xsi:type="dcterms:W3CDTF">2006-12-09T14:23:32Z</dcterms:created>
  <dcterms:modified xsi:type="dcterms:W3CDTF">2012-10-30T17:17:46Z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
  </property>
  <property fmtid="{D5CDD505-2E9C-101B-9397-08002B2CF9AE}" pid="3" name="SPSDescription">
    <vt:lpwstr/>
  </property>
  <property fmtid="{D5CDD505-2E9C-101B-9397-08002B2CF9AE}" pid="4" name="Status">
    <vt:lpwstr/>
  </property>
</Properties>
</file>