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62" r:id="rId4"/>
    <p:sldId id="273" r:id="rId5"/>
    <p:sldId id="270" r:id="rId6"/>
    <p:sldId id="258" r:id="rId7"/>
    <p:sldId id="259" r:id="rId8"/>
    <p:sldId id="263" r:id="rId9"/>
    <p:sldId id="260" r:id="rId10"/>
    <p:sldId id="261" r:id="rId11"/>
    <p:sldId id="265" r:id="rId12"/>
    <p:sldId id="271" r:id="rId13"/>
    <p:sldId id="266" r:id="rId14"/>
    <p:sldId id="267" r:id="rId15"/>
    <p:sldId id="272" r:id="rId16"/>
    <p:sldId id="268" r:id="rId17"/>
    <p:sldId id="264" r:id="rId18"/>
    <p:sldId id="26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4579B9-B68F-4AE2-AAD1-3929B125F4D6}" type="datetimeFigureOut">
              <a:rPr lang="en-US"/>
              <a:pPr>
                <a:defRPr/>
              </a:pPr>
              <a:t>1/6/2015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DE67DB-E96D-4A06-81CB-CD6E506CA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131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  <a:defRPr/>
            </a:pPr>
            <a:fld id="{846659B5-31CD-4CC3-B39A-2ECDDC36D4EE}" type="slidenum">
              <a:rPr lang="en-US" smtClean="0"/>
              <a:pPr defTabSz="91122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1BF0E-37CD-46B7-B9C7-542F03616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592831-5824-4D98-918C-C5F5E32C3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D83FB1-B58C-4336-88B9-C5D1B1E21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595" y="598289"/>
            <a:ext cx="8230810" cy="5908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596" y="1570137"/>
            <a:ext cx="4042833" cy="2190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572" y="1570137"/>
            <a:ext cx="4042833" cy="2190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596" y="3903763"/>
            <a:ext cx="4042833" cy="2192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3903763"/>
            <a:ext cx="4042833" cy="2192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C022BC48-63F8-4D45-8CE5-CD517FC3CC4E}" type="slidenum">
              <a:rPr lang="en-US"/>
              <a:pPr>
                <a:defRPr/>
              </a:pPr>
              <a:t>‹#›</a:t>
            </a:fld>
            <a:r>
              <a:rPr lang="en-US" dirty="0"/>
              <a:t> of 95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89875" y="6356350"/>
            <a:ext cx="11906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97387E-1D50-4F6F-B1D1-2D7851E40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DCFE69-A5FA-47FD-B252-A2D3687BF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7C4D55-DDB9-4E6E-80B5-B28508065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D1B318-CE33-4512-BFEF-88AC0D58A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F32EF0-C5A6-4BCF-A533-76EF621C7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8535A1-553A-4E38-9F31-84C3DC864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2EC222-2913-427C-8E3C-641C1F83E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8BADA8-C16E-4086-8E23-15FF7E111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01A7DF-D1FF-4773-B501-5EAB1146B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ALLONS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" y="26988"/>
            <a:ext cx="473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4300" y="-47625"/>
            <a:ext cx="1295400" cy="24606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//UNCLASSIFIED//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4300" y="6659563"/>
            <a:ext cx="1295400" cy="246062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//UNCLASSIFIED//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67" y="859698"/>
            <a:ext cx="9117982" cy="45719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4300" y="-47625"/>
            <a:ext cx="1295400" cy="24606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//UNCLASSIFIED//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4300" y="6659563"/>
            <a:ext cx="1295400" cy="246062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//UNCLASSIFIED//</a:t>
            </a:r>
          </a:p>
        </p:txBody>
      </p:sp>
      <p:pic>
        <p:nvPicPr>
          <p:cNvPr id="1034" name="Picture 12" descr="RSS Sabers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72425" y="80963"/>
            <a:ext cx="1171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81" r:id="rId13"/>
    <p:sldLayoutId id="214748379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acap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818055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High Frequency (HF) NVIS  </a:t>
            </a:r>
          </a:p>
        </p:txBody>
      </p:sp>
      <p:sp>
        <p:nvSpPr>
          <p:cNvPr id="2818056" name="Rectangle 8"/>
          <p:cNvSpPr>
            <a:spLocks noChangeArrowheads="1"/>
          </p:cNvSpPr>
          <p:nvPr/>
        </p:nvSpPr>
        <p:spPr bwMode="auto">
          <a:xfrm>
            <a:off x="0" y="5638800"/>
            <a:ext cx="91440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04 December 2014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15368" name="Picture 9" descr="RSS horse"/>
          <p:cNvPicPr>
            <a:picLocks noChangeAspect="1" noChangeArrowheads="1"/>
          </p:cNvPicPr>
          <p:nvPr/>
        </p:nvPicPr>
        <p:blipFill>
          <a:blip r:embed="rId3" cstate="print">
            <a:lum contrast="4000"/>
          </a:blip>
          <a:srcRect/>
          <a:stretch>
            <a:fillRect/>
          </a:stretch>
        </p:blipFill>
        <p:spPr bwMode="auto">
          <a:xfrm>
            <a:off x="2971800" y="1295400"/>
            <a:ext cx="3276600" cy="419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536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4994B8-400C-44FA-8450-2700A824E2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Vehicle whip forward </a:t>
            </a:r>
            <a:br>
              <a:rPr lang="en-US" dirty="0" smtClean="0"/>
            </a:br>
            <a:r>
              <a:rPr lang="en-US" dirty="0" smtClean="0"/>
              <a:t>propagation pattern</a:t>
            </a:r>
            <a:endParaRPr lang="en-US" dirty="0"/>
          </a:p>
        </p:txBody>
      </p:sp>
      <p:pic>
        <p:nvPicPr>
          <p:cNvPr id="5" name="Content Placeholder 4" descr="old jeep fwd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7" b="237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694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sz="4000" dirty="0" smtClean="0"/>
              <a:t>Classic ½ Wave Center fed Dipole </a:t>
            </a:r>
            <a:br>
              <a:rPr lang="en-US" sz="4000" dirty="0" smtClean="0"/>
            </a:br>
            <a:r>
              <a:rPr lang="en-US" sz="4000" dirty="0" smtClean="0"/>
              <a:t>Cut to lowest used frequency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47950" y="2590800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2590800"/>
            <a:ext cx="236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61640" y="2583624"/>
            <a:ext cx="1501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38850" y="2895600"/>
            <a:ext cx="0" cy="2362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934200" y="2554920"/>
            <a:ext cx="152400" cy="7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02725" y="2550480"/>
            <a:ext cx="152400" cy="7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7758" y="2526268"/>
            <a:ext cx="16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¼ wave length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2514600"/>
            <a:ext cx="16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¼ wave length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 rot="5400000">
            <a:off x="4357750" y="-152400"/>
            <a:ext cx="381000" cy="4648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08580" y="1636080"/>
            <a:ext cx="180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 wave length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3352800"/>
            <a:ext cx="139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1:1 Current Balun</a:t>
            </a:r>
          </a:p>
          <a:p>
            <a:r>
              <a:rPr lang="en-US" sz="1200" dirty="0"/>
              <a:t>o</a:t>
            </a:r>
            <a:r>
              <a:rPr lang="en-US" sz="1200" dirty="0" smtClean="0"/>
              <a:t>r RF Choke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784025" y="2743200"/>
            <a:ext cx="635575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38600" y="52578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7349" y="5312472"/>
            <a:ext cx="757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PRC 150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3352800"/>
            <a:ext cx="1775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Insulator or wire winder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676400" y="2667000"/>
            <a:ext cx="381000" cy="685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49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sz="3600" dirty="0" smtClean="0"/>
              <a:t>Typical dipole radiation patterns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 descr="prop NV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168" y="1066800"/>
            <a:ext cx="5132832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57" y="1371600"/>
            <a:ext cx="4262705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These radiation patters are what one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ould expect as they changed their 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ipoles height.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This image only shows the radiation </a:t>
            </a:r>
          </a:p>
          <a:p>
            <a:r>
              <a:rPr lang="en-US" sz="1600" dirty="0" smtClean="0"/>
              <a:t>patterns and not the antennas gains or loss.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As you lower the antenna the impedance 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f a resonate dipole also changes. If a </a:t>
            </a:r>
          </a:p>
          <a:p>
            <a:r>
              <a:rPr lang="en-US" sz="1600" dirty="0" smtClean="0"/>
              <a:t>Dipole is roughly 1/4 wave length or less 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bove ground its feed point impendence will 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rop and be around 50 Ohms.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Having an antenna impendence of 50 </a:t>
            </a:r>
          </a:p>
          <a:p>
            <a:r>
              <a:rPr lang="en-US" sz="1600" dirty="0" smtClean="0"/>
              <a:t>Ohms will easily match that of the standard </a:t>
            </a:r>
          </a:p>
          <a:p>
            <a:r>
              <a:rPr lang="en-US" sz="1600" dirty="0" smtClean="0"/>
              <a:t>50 Ohm Coax cable, along with the 50 ohms 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hat the RT tuner is expecting.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Key Note: the closer the impendence is to </a:t>
            </a:r>
          </a:p>
          <a:p>
            <a:r>
              <a:rPr lang="en-US" sz="1600" dirty="0" smtClean="0"/>
              <a:t>50 Ohms the less likely it is that your VSWR </a:t>
            </a:r>
          </a:p>
          <a:p>
            <a:r>
              <a:rPr lang="en-US" sz="1600" dirty="0" smtClean="0"/>
              <a:t>Will be above 2.0:1. </a:t>
            </a:r>
          </a:p>
        </p:txBody>
      </p:sp>
    </p:spTree>
    <p:extLst>
      <p:ext uri="{BB962C8B-B14F-4D97-AF65-F5344CB8AC3E}">
        <p14:creationId xmlns:p14="http://schemas.microsoft.com/office/powerpoint/2010/main" xmlns="" val="103355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Inverted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81200" y="2140776"/>
            <a:ext cx="2528950" cy="1981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2140776"/>
            <a:ext cx="2438400" cy="1981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12450" y="2133600"/>
            <a:ext cx="5725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38850" y="2445576"/>
            <a:ext cx="0" cy="2362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33651" y="4807776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62400" y="4862448"/>
            <a:ext cx="757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PRC 150</a:t>
            </a:r>
            <a:endParaRPr lang="en-US" sz="1100" dirty="0"/>
          </a:p>
        </p:txBody>
      </p:sp>
      <p:sp>
        <p:nvSpPr>
          <p:cNvPr id="23" name="Rectangle 22"/>
          <p:cNvSpPr/>
          <p:nvPr/>
        </p:nvSpPr>
        <p:spPr>
          <a:xfrm rot="19045491">
            <a:off x="1845341" y="4101199"/>
            <a:ext cx="195518" cy="125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430762">
            <a:off x="6991066" y="4116957"/>
            <a:ext cx="195518" cy="125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17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Inverted L</a:t>
            </a:r>
            <a:br>
              <a:rPr lang="en-US" dirty="0" smtClean="0"/>
            </a:br>
            <a:r>
              <a:rPr lang="en-US" sz="1800" dirty="0" smtClean="0"/>
              <a:t>(Not the best for NVIS but provides both a Monopole and dipole radiation pattern)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2133600"/>
            <a:ext cx="5029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86000" y="2133600"/>
            <a:ext cx="1" cy="2514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4651" y="5355528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5410200"/>
            <a:ext cx="757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PRC 150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2135790" y="2078350"/>
            <a:ext cx="195518" cy="125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9582" y="2064576"/>
            <a:ext cx="195518" cy="125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cess 17"/>
          <p:cNvSpPr/>
          <p:nvPr/>
        </p:nvSpPr>
        <p:spPr>
          <a:xfrm>
            <a:off x="8382000" y="1676400"/>
            <a:ext cx="152400" cy="3429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cess 18"/>
          <p:cNvSpPr/>
          <p:nvPr/>
        </p:nvSpPr>
        <p:spPr>
          <a:xfrm>
            <a:off x="685800" y="1676400"/>
            <a:ext cx="152400" cy="3429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12" idx="3"/>
          </p:cNvCxnSpPr>
          <p:nvPr/>
        </p:nvCxnSpPr>
        <p:spPr>
          <a:xfrm flipH="1" flipV="1">
            <a:off x="7515100" y="2127115"/>
            <a:ext cx="866900" cy="64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838200" y="1828800"/>
            <a:ext cx="1295400" cy="31128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88206" y="1323201"/>
            <a:ext cx="1373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 to 20 feet high</a:t>
            </a:r>
            <a:endParaRPr lang="en-US" sz="1200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>
            <a:off x="1675203" y="1600200"/>
            <a:ext cx="534597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16200000">
            <a:off x="2132551" y="4647149"/>
            <a:ext cx="312697" cy="1466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438400" y="4114800"/>
            <a:ext cx="121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4:1 or 9:1 unun</a:t>
            </a:r>
            <a:endParaRPr lang="en-US" sz="1200" dirty="0"/>
          </a:p>
        </p:txBody>
      </p:sp>
      <p:cxnSp>
        <p:nvCxnSpPr>
          <p:cNvPr id="32" name="Straight Arrow Connector 31"/>
          <p:cNvCxnSpPr>
            <a:endCxn id="30" idx="2"/>
          </p:cNvCxnSpPr>
          <p:nvPr/>
        </p:nvCxnSpPr>
        <p:spPr>
          <a:xfrm flipH="1">
            <a:off x="2362202" y="4343400"/>
            <a:ext cx="685798" cy="3770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061915" y="4876800"/>
            <a:ext cx="1224086" cy="461784"/>
          </a:xfrm>
          <a:custGeom>
            <a:avLst/>
            <a:gdLst>
              <a:gd name="connsiteX0" fmla="*/ 1227001 w 1227001"/>
              <a:gd name="connsiteY0" fmla="*/ 0 h 294196"/>
              <a:gd name="connsiteX1" fmla="*/ 1212650 w 1227001"/>
              <a:gd name="connsiteY1" fmla="*/ 35878 h 294196"/>
              <a:gd name="connsiteX2" fmla="*/ 1205475 w 1227001"/>
              <a:gd name="connsiteY2" fmla="*/ 57404 h 294196"/>
              <a:gd name="connsiteX3" fmla="*/ 1140898 w 1227001"/>
              <a:gd name="connsiteY3" fmla="*/ 93282 h 294196"/>
              <a:gd name="connsiteX4" fmla="*/ 1119372 w 1227001"/>
              <a:gd name="connsiteY4" fmla="*/ 107633 h 294196"/>
              <a:gd name="connsiteX5" fmla="*/ 1097846 w 1227001"/>
              <a:gd name="connsiteY5" fmla="*/ 129159 h 294196"/>
              <a:gd name="connsiteX6" fmla="*/ 1054794 w 1227001"/>
              <a:gd name="connsiteY6" fmla="*/ 143511 h 294196"/>
              <a:gd name="connsiteX7" fmla="*/ 1033268 w 1227001"/>
              <a:gd name="connsiteY7" fmla="*/ 150686 h 294196"/>
              <a:gd name="connsiteX8" fmla="*/ 918464 w 1227001"/>
              <a:gd name="connsiteY8" fmla="*/ 143511 h 294196"/>
              <a:gd name="connsiteX9" fmla="*/ 832360 w 1227001"/>
              <a:gd name="connsiteY9" fmla="*/ 129159 h 294196"/>
              <a:gd name="connsiteX10" fmla="*/ 746257 w 1227001"/>
              <a:gd name="connsiteY10" fmla="*/ 121984 h 294196"/>
              <a:gd name="connsiteX11" fmla="*/ 660154 w 1227001"/>
              <a:gd name="connsiteY11" fmla="*/ 100457 h 294196"/>
              <a:gd name="connsiteX12" fmla="*/ 638628 w 1227001"/>
              <a:gd name="connsiteY12" fmla="*/ 93282 h 294196"/>
              <a:gd name="connsiteX13" fmla="*/ 617102 w 1227001"/>
              <a:gd name="connsiteY13" fmla="*/ 78931 h 294196"/>
              <a:gd name="connsiteX14" fmla="*/ 523823 w 1227001"/>
              <a:gd name="connsiteY14" fmla="*/ 64580 h 294196"/>
              <a:gd name="connsiteX15" fmla="*/ 452071 w 1227001"/>
              <a:gd name="connsiteY15" fmla="*/ 50229 h 294196"/>
              <a:gd name="connsiteX16" fmla="*/ 243987 w 1227001"/>
              <a:gd name="connsiteY16" fmla="*/ 35878 h 294196"/>
              <a:gd name="connsiteX17" fmla="*/ 200936 w 1227001"/>
              <a:gd name="connsiteY17" fmla="*/ 28702 h 294196"/>
              <a:gd name="connsiteX18" fmla="*/ 172235 w 1227001"/>
              <a:gd name="connsiteY18" fmla="*/ 21527 h 294196"/>
              <a:gd name="connsiteX19" fmla="*/ 71781 w 1227001"/>
              <a:gd name="connsiteY19" fmla="*/ 28702 h 294196"/>
              <a:gd name="connsiteX20" fmla="*/ 28729 w 1227001"/>
              <a:gd name="connsiteY20" fmla="*/ 50229 h 294196"/>
              <a:gd name="connsiteX21" fmla="*/ 14378 w 1227001"/>
              <a:gd name="connsiteY21" fmla="*/ 71755 h 294196"/>
              <a:gd name="connsiteX22" fmla="*/ 7203 w 1227001"/>
              <a:gd name="connsiteY22" fmla="*/ 136335 h 294196"/>
              <a:gd name="connsiteX23" fmla="*/ 21554 w 1227001"/>
              <a:gd name="connsiteY23" fmla="*/ 157862 h 294196"/>
              <a:gd name="connsiteX24" fmla="*/ 28729 w 1227001"/>
              <a:gd name="connsiteY24" fmla="*/ 179388 h 294196"/>
              <a:gd name="connsiteX25" fmla="*/ 35904 w 1227001"/>
              <a:gd name="connsiteY25" fmla="*/ 294196 h 29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27001" h="294196">
                <a:moveTo>
                  <a:pt x="1227001" y="0"/>
                </a:moveTo>
                <a:cubicBezTo>
                  <a:pt x="1222217" y="11959"/>
                  <a:pt x="1217173" y="23818"/>
                  <a:pt x="1212650" y="35878"/>
                </a:cubicBezTo>
                <a:cubicBezTo>
                  <a:pt x="1209994" y="42960"/>
                  <a:pt x="1210823" y="52056"/>
                  <a:pt x="1205475" y="57404"/>
                </a:cubicBezTo>
                <a:cubicBezTo>
                  <a:pt x="1160229" y="102650"/>
                  <a:pt x="1176988" y="75236"/>
                  <a:pt x="1140898" y="93282"/>
                </a:cubicBezTo>
                <a:cubicBezTo>
                  <a:pt x="1133185" y="97139"/>
                  <a:pt x="1125997" y="102112"/>
                  <a:pt x="1119372" y="107633"/>
                </a:cubicBezTo>
                <a:cubicBezTo>
                  <a:pt x="1111577" y="114129"/>
                  <a:pt x="1106716" y="124231"/>
                  <a:pt x="1097846" y="129159"/>
                </a:cubicBezTo>
                <a:cubicBezTo>
                  <a:pt x="1084623" y="136506"/>
                  <a:pt x="1069145" y="138727"/>
                  <a:pt x="1054794" y="143511"/>
                </a:cubicBezTo>
                <a:lnTo>
                  <a:pt x="1033268" y="150686"/>
                </a:lnTo>
                <a:cubicBezTo>
                  <a:pt x="995000" y="148294"/>
                  <a:pt x="956663" y="146833"/>
                  <a:pt x="918464" y="143511"/>
                </a:cubicBezTo>
                <a:cubicBezTo>
                  <a:pt x="774422" y="130985"/>
                  <a:pt x="943766" y="142266"/>
                  <a:pt x="832360" y="129159"/>
                </a:cubicBezTo>
                <a:cubicBezTo>
                  <a:pt x="803757" y="125794"/>
                  <a:pt x="774958" y="124376"/>
                  <a:pt x="746257" y="121984"/>
                </a:cubicBezTo>
                <a:cubicBezTo>
                  <a:pt x="688281" y="112320"/>
                  <a:pt x="717011" y="119409"/>
                  <a:pt x="660154" y="100457"/>
                </a:cubicBezTo>
                <a:lnTo>
                  <a:pt x="638628" y="93282"/>
                </a:lnTo>
                <a:cubicBezTo>
                  <a:pt x="631453" y="88498"/>
                  <a:pt x="625283" y="81658"/>
                  <a:pt x="617102" y="78931"/>
                </a:cubicBezTo>
                <a:cubicBezTo>
                  <a:pt x="609629" y="76440"/>
                  <a:pt x="527700" y="65134"/>
                  <a:pt x="523823" y="64580"/>
                </a:cubicBezTo>
                <a:cubicBezTo>
                  <a:pt x="489269" y="53061"/>
                  <a:pt x="503042" y="56226"/>
                  <a:pt x="452071" y="50229"/>
                </a:cubicBezTo>
                <a:cubicBezTo>
                  <a:pt x="366791" y="40196"/>
                  <a:pt x="344207" y="41152"/>
                  <a:pt x="243987" y="35878"/>
                </a:cubicBezTo>
                <a:cubicBezTo>
                  <a:pt x="229637" y="33486"/>
                  <a:pt x="215202" y="31555"/>
                  <a:pt x="200936" y="28702"/>
                </a:cubicBezTo>
                <a:cubicBezTo>
                  <a:pt x="191266" y="26768"/>
                  <a:pt x="182096" y="21527"/>
                  <a:pt x="172235" y="21527"/>
                </a:cubicBezTo>
                <a:cubicBezTo>
                  <a:pt x="138665" y="21527"/>
                  <a:pt x="105266" y="26310"/>
                  <a:pt x="71781" y="28702"/>
                </a:cubicBezTo>
                <a:cubicBezTo>
                  <a:pt x="54273" y="34538"/>
                  <a:pt x="42639" y="36319"/>
                  <a:pt x="28729" y="50229"/>
                </a:cubicBezTo>
                <a:cubicBezTo>
                  <a:pt x="22631" y="56327"/>
                  <a:pt x="19162" y="64580"/>
                  <a:pt x="14378" y="71755"/>
                </a:cubicBezTo>
                <a:cubicBezTo>
                  <a:pt x="2420" y="107631"/>
                  <a:pt x="-7147" y="107633"/>
                  <a:pt x="7203" y="136335"/>
                </a:cubicBezTo>
                <a:cubicBezTo>
                  <a:pt x="11060" y="144049"/>
                  <a:pt x="16770" y="150686"/>
                  <a:pt x="21554" y="157862"/>
                </a:cubicBezTo>
                <a:cubicBezTo>
                  <a:pt x="23946" y="165037"/>
                  <a:pt x="27894" y="171871"/>
                  <a:pt x="28729" y="179388"/>
                </a:cubicBezTo>
                <a:cubicBezTo>
                  <a:pt x="36063" y="245399"/>
                  <a:pt x="35904" y="253991"/>
                  <a:pt x="35904" y="29419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303266" y="4886527"/>
            <a:ext cx="5216430" cy="394653"/>
          </a:xfrm>
          <a:custGeom>
            <a:avLst/>
            <a:gdLst>
              <a:gd name="connsiteX0" fmla="*/ 0 w 5216430"/>
              <a:gd name="connsiteY0" fmla="*/ 0 h 394653"/>
              <a:gd name="connsiteX1" fmla="*/ 14350 w 5216430"/>
              <a:gd name="connsiteY1" fmla="*/ 150686 h 394653"/>
              <a:gd name="connsiteX2" fmla="*/ 28701 w 5216430"/>
              <a:gd name="connsiteY2" fmla="*/ 179388 h 394653"/>
              <a:gd name="connsiteX3" fmla="*/ 50226 w 5216430"/>
              <a:gd name="connsiteY3" fmla="*/ 222441 h 394653"/>
              <a:gd name="connsiteX4" fmla="*/ 64577 w 5216430"/>
              <a:gd name="connsiteY4" fmla="*/ 251143 h 394653"/>
              <a:gd name="connsiteX5" fmla="*/ 86103 w 5216430"/>
              <a:gd name="connsiteY5" fmla="*/ 265494 h 394653"/>
              <a:gd name="connsiteX6" fmla="*/ 114804 w 5216430"/>
              <a:gd name="connsiteY6" fmla="*/ 294196 h 394653"/>
              <a:gd name="connsiteX7" fmla="*/ 136330 w 5216430"/>
              <a:gd name="connsiteY7" fmla="*/ 301372 h 394653"/>
              <a:gd name="connsiteX8" fmla="*/ 186557 w 5216430"/>
              <a:gd name="connsiteY8" fmla="*/ 322898 h 394653"/>
              <a:gd name="connsiteX9" fmla="*/ 215258 w 5216430"/>
              <a:gd name="connsiteY9" fmla="*/ 337249 h 394653"/>
              <a:gd name="connsiteX10" fmla="*/ 265485 w 5216430"/>
              <a:gd name="connsiteY10" fmla="*/ 351600 h 394653"/>
              <a:gd name="connsiteX11" fmla="*/ 287011 w 5216430"/>
              <a:gd name="connsiteY11" fmla="*/ 358776 h 394653"/>
              <a:gd name="connsiteX12" fmla="*/ 358764 w 5216430"/>
              <a:gd name="connsiteY12" fmla="*/ 373127 h 394653"/>
              <a:gd name="connsiteX13" fmla="*/ 444867 w 5216430"/>
              <a:gd name="connsiteY13" fmla="*/ 387478 h 394653"/>
              <a:gd name="connsiteX14" fmla="*/ 681651 w 5216430"/>
              <a:gd name="connsiteY14" fmla="*/ 394653 h 394653"/>
              <a:gd name="connsiteX15" fmla="*/ 990188 w 5216430"/>
              <a:gd name="connsiteY15" fmla="*/ 387478 h 394653"/>
              <a:gd name="connsiteX16" fmla="*/ 1104993 w 5216430"/>
              <a:gd name="connsiteY16" fmla="*/ 380302 h 394653"/>
              <a:gd name="connsiteX17" fmla="*/ 1700541 w 5216430"/>
              <a:gd name="connsiteY17" fmla="*/ 373127 h 394653"/>
              <a:gd name="connsiteX18" fmla="*/ 2001903 w 5216430"/>
              <a:gd name="connsiteY18" fmla="*/ 380302 h 394653"/>
              <a:gd name="connsiteX19" fmla="*/ 2267389 w 5216430"/>
              <a:gd name="connsiteY19" fmla="*/ 394653 h 394653"/>
              <a:gd name="connsiteX20" fmla="*/ 2690730 w 5216430"/>
              <a:gd name="connsiteY20" fmla="*/ 387478 h 394653"/>
              <a:gd name="connsiteX21" fmla="*/ 3013618 w 5216430"/>
              <a:gd name="connsiteY21" fmla="*/ 380302 h 394653"/>
              <a:gd name="connsiteX22" fmla="*/ 3609166 w 5216430"/>
              <a:gd name="connsiteY22" fmla="*/ 373127 h 394653"/>
              <a:gd name="connsiteX23" fmla="*/ 4757211 w 5216430"/>
              <a:gd name="connsiteY23" fmla="*/ 373127 h 394653"/>
              <a:gd name="connsiteX24" fmla="*/ 5058573 w 5216430"/>
              <a:gd name="connsiteY24" fmla="*/ 365951 h 394653"/>
              <a:gd name="connsiteX25" fmla="*/ 5216430 w 5216430"/>
              <a:gd name="connsiteY25" fmla="*/ 373127 h 39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16430" h="394653">
                <a:moveTo>
                  <a:pt x="0" y="0"/>
                </a:moveTo>
                <a:cubicBezTo>
                  <a:pt x="828" y="13245"/>
                  <a:pt x="1917" y="113385"/>
                  <a:pt x="14350" y="150686"/>
                </a:cubicBezTo>
                <a:cubicBezTo>
                  <a:pt x="17732" y="160834"/>
                  <a:pt x="24487" y="169556"/>
                  <a:pt x="28701" y="179388"/>
                </a:cubicBezTo>
                <a:cubicBezTo>
                  <a:pt x="56892" y="245167"/>
                  <a:pt x="10828" y="153491"/>
                  <a:pt x="50226" y="222441"/>
                </a:cubicBezTo>
                <a:cubicBezTo>
                  <a:pt x="55533" y="231728"/>
                  <a:pt x="57729" y="242926"/>
                  <a:pt x="64577" y="251143"/>
                </a:cubicBezTo>
                <a:cubicBezTo>
                  <a:pt x="70098" y="257768"/>
                  <a:pt x="79555" y="259882"/>
                  <a:pt x="86103" y="265494"/>
                </a:cubicBezTo>
                <a:cubicBezTo>
                  <a:pt x="96376" y="274299"/>
                  <a:pt x="103794" y="286332"/>
                  <a:pt x="114804" y="294196"/>
                </a:cubicBezTo>
                <a:cubicBezTo>
                  <a:pt x="120959" y="298592"/>
                  <a:pt x="129565" y="297989"/>
                  <a:pt x="136330" y="301372"/>
                </a:cubicBezTo>
                <a:cubicBezTo>
                  <a:pt x="185878" y="326147"/>
                  <a:pt x="126828" y="307966"/>
                  <a:pt x="186557" y="322898"/>
                </a:cubicBezTo>
                <a:cubicBezTo>
                  <a:pt x="196124" y="327682"/>
                  <a:pt x="205427" y="333035"/>
                  <a:pt x="215258" y="337249"/>
                </a:cubicBezTo>
                <a:cubicBezTo>
                  <a:pt x="232469" y="344625"/>
                  <a:pt x="247270" y="346396"/>
                  <a:pt x="265485" y="351600"/>
                </a:cubicBezTo>
                <a:cubicBezTo>
                  <a:pt x="272758" y="353678"/>
                  <a:pt x="279641" y="357075"/>
                  <a:pt x="287011" y="358776"/>
                </a:cubicBezTo>
                <a:cubicBezTo>
                  <a:pt x="310778" y="364261"/>
                  <a:pt x="335101" y="367211"/>
                  <a:pt x="358764" y="373127"/>
                </a:cubicBezTo>
                <a:cubicBezTo>
                  <a:pt x="393154" y="381724"/>
                  <a:pt x="403135" y="385442"/>
                  <a:pt x="444867" y="387478"/>
                </a:cubicBezTo>
                <a:cubicBezTo>
                  <a:pt x="523737" y="391325"/>
                  <a:pt x="602723" y="392261"/>
                  <a:pt x="681651" y="394653"/>
                </a:cubicBezTo>
                <a:lnTo>
                  <a:pt x="990188" y="387478"/>
                </a:lnTo>
                <a:cubicBezTo>
                  <a:pt x="1028509" y="386179"/>
                  <a:pt x="1066658" y="381076"/>
                  <a:pt x="1104993" y="380302"/>
                </a:cubicBezTo>
                <a:lnTo>
                  <a:pt x="1700541" y="373127"/>
                </a:lnTo>
                <a:lnTo>
                  <a:pt x="2001903" y="380302"/>
                </a:lnTo>
                <a:cubicBezTo>
                  <a:pt x="2090464" y="383665"/>
                  <a:pt x="2267389" y="394653"/>
                  <a:pt x="2267389" y="394653"/>
                </a:cubicBezTo>
                <a:lnTo>
                  <a:pt x="2690730" y="387478"/>
                </a:lnTo>
                <a:lnTo>
                  <a:pt x="3013618" y="380302"/>
                </a:lnTo>
                <a:lnTo>
                  <a:pt x="3609166" y="373127"/>
                </a:lnTo>
                <a:cubicBezTo>
                  <a:pt x="4094527" y="346160"/>
                  <a:pt x="3560583" y="373127"/>
                  <a:pt x="4757211" y="373127"/>
                </a:cubicBezTo>
                <a:cubicBezTo>
                  <a:pt x="4857693" y="373127"/>
                  <a:pt x="4958119" y="368343"/>
                  <a:pt x="5058573" y="365951"/>
                </a:cubicBezTo>
                <a:cubicBezTo>
                  <a:pt x="5197281" y="373658"/>
                  <a:pt x="5144610" y="373127"/>
                  <a:pt x="5216430" y="373127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14400" y="4191000"/>
            <a:ext cx="543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Coax</a:t>
            </a:r>
            <a:endParaRPr lang="en-US" sz="1200" dirty="0"/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>
            <a:off x="1186357" y="4467999"/>
            <a:ext cx="109043" cy="4088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76800" y="4191000"/>
            <a:ext cx="2314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Ground and or Counterpoise(s) </a:t>
            </a:r>
          </a:p>
          <a:p>
            <a:r>
              <a:rPr lang="en-US" sz="1200" dirty="0" smtClean="0"/>
              <a:t>(Optional based on specifics) </a:t>
            </a:r>
            <a:endParaRPr lang="en-US" sz="12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867400" y="4648200"/>
            <a:ext cx="76198" cy="533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43200" y="2743200"/>
            <a:ext cx="1395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Vertical Radiating 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648200" y="1371600"/>
            <a:ext cx="1621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Horizontal Radiating 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438400" y="3048000"/>
            <a:ext cx="685798" cy="3770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91200" y="1676400"/>
            <a:ext cx="0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490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End fed Wire Antenna</a:t>
            </a:r>
            <a:br>
              <a:rPr lang="en-US" dirty="0"/>
            </a:b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2133600"/>
            <a:ext cx="5029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4651" y="5355528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5410200"/>
            <a:ext cx="757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PRC 150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7319582" y="2064576"/>
            <a:ext cx="195518" cy="125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cess 18"/>
          <p:cNvSpPr/>
          <p:nvPr/>
        </p:nvSpPr>
        <p:spPr>
          <a:xfrm>
            <a:off x="1447800" y="1905000"/>
            <a:ext cx="76200" cy="12954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12" idx="3"/>
          </p:cNvCxnSpPr>
          <p:nvPr/>
        </p:nvCxnSpPr>
        <p:spPr>
          <a:xfrm flipH="1" flipV="1">
            <a:off x="7515100" y="2127115"/>
            <a:ext cx="409700" cy="64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24000" y="2057400"/>
            <a:ext cx="4572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" y="1219200"/>
            <a:ext cx="166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 to 4 feet pole,</a:t>
            </a:r>
          </a:p>
          <a:p>
            <a:r>
              <a:rPr lang="en-US" sz="1200" dirty="0" smtClean="0"/>
              <a:t>Humvee, building etc.</a:t>
            </a:r>
            <a:endParaRPr lang="en-US" sz="1200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>
            <a:off x="908444" y="1680865"/>
            <a:ext cx="389350" cy="272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16200000">
            <a:off x="1974355" y="2064246"/>
            <a:ext cx="312697" cy="2990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09800" y="1295400"/>
            <a:ext cx="121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4:1 or 9:1 unun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057400" y="5105400"/>
            <a:ext cx="18549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Coax (can act as a </a:t>
            </a:r>
          </a:p>
          <a:p>
            <a:r>
              <a:rPr lang="en-US" sz="1200" dirty="0" smtClean="0"/>
              <a:t>Counterpoise) if used </a:t>
            </a:r>
          </a:p>
          <a:p>
            <a:r>
              <a:rPr lang="en-US" sz="1200" dirty="0" smtClean="0"/>
              <a:t>As Counterpoise it is </a:t>
            </a:r>
          </a:p>
          <a:p>
            <a:r>
              <a:rPr lang="en-US" sz="1200" dirty="0" smtClean="0"/>
              <a:t>recommended to add an</a:t>
            </a:r>
          </a:p>
          <a:p>
            <a:r>
              <a:rPr lang="en-US" sz="1200" dirty="0" smtClean="0"/>
              <a:t>RF choke 1:1 </a:t>
            </a:r>
            <a:r>
              <a:rPr lang="en-US" sz="1200" dirty="0" err="1" smtClean="0"/>
              <a:t>balun</a:t>
            </a:r>
            <a:r>
              <a:rPr lang="en-US" sz="1200" dirty="0" smtClean="0"/>
              <a:t>, to </a:t>
            </a:r>
          </a:p>
          <a:p>
            <a:r>
              <a:rPr lang="en-US" sz="1200" dirty="0" smtClean="0"/>
              <a:t>eliminate common mode</a:t>
            </a:r>
          </a:p>
          <a:p>
            <a:r>
              <a:rPr lang="en-US" sz="1200" dirty="0" smtClean="0"/>
              <a:t>current.</a:t>
            </a:r>
            <a:endParaRPr lang="en-US" sz="1200" dirty="0"/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 flipV="1">
            <a:off x="1295400" y="5181600"/>
            <a:ext cx="762000" cy="6162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200400" y="4191000"/>
            <a:ext cx="216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Counterpoise(s) </a:t>
            </a:r>
          </a:p>
          <a:p>
            <a:r>
              <a:rPr lang="en-US" sz="1200" dirty="0" smtClean="0"/>
              <a:t>(Optional based on specifics) 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>
          <a:xfrm flipV="1">
            <a:off x="4284967" y="3352800"/>
            <a:ext cx="287033" cy="838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rocess 27"/>
          <p:cNvSpPr/>
          <p:nvPr/>
        </p:nvSpPr>
        <p:spPr>
          <a:xfrm>
            <a:off x="7848600" y="1905000"/>
            <a:ext cx="76200" cy="12954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68765" y="2375096"/>
            <a:ext cx="1040768" cy="2963488"/>
          </a:xfrm>
          <a:custGeom>
            <a:avLst/>
            <a:gdLst>
              <a:gd name="connsiteX0" fmla="*/ 1040768 w 1040768"/>
              <a:gd name="connsiteY0" fmla="*/ 0 h 2963488"/>
              <a:gd name="connsiteX1" fmla="*/ 1019242 w 1040768"/>
              <a:gd name="connsiteY1" fmla="*/ 71755 h 2963488"/>
              <a:gd name="connsiteX2" fmla="*/ 1004891 w 1040768"/>
              <a:gd name="connsiteY2" fmla="*/ 165037 h 2963488"/>
              <a:gd name="connsiteX3" fmla="*/ 990541 w 1040768"/>
              <a:gd name="connsiteY3" fmla="*/ 200914 h 2963488"/>
              <a:gd name="connsiteX4" fmla="*/ 976190 w 1040768"/>
              <a:gd name="connsiteY4" fmla="*/ 265494 h 2963488"/>
              <a:gd name="connsiteX5" fmla="*/ 969015 w 1040768"/>
              <a:gd name="connsiteY5" fmla="*/ 287021 h 2963488"/>
              <a:gd name="connsiteX6" fmla="*/ 954665 w 1040768"/>
              <a:gd name="connsiteY6" fmla="*/ 423355 h 2963488"/>
              <a:gd name="connsiteX7" fmla="*/ 940314 w 1040768"/>
              <a:gd name="connsiteY7" fmla="*/ 990221 h 2963488"/>
              <a:gd name="connsiteX8" fmla="*/ 933139 w 1040768"/>
              <a:gd name="connsiteY8" fmla="*/ 1356173 h 2963488"/>
              <a:gd name="connsiteX9" fmla="*/ 918788 w 1040768"/>
              <a:gd name="connsiteY9" fmla="*/ 1449454 h 2963488"/>
              <a:gd name="connsiteX10" fmla="*/ 904438 w 1040768"/>
              <a:gd name="connsiteY10" fmla="*/ 1557087 h 2963488"/>
              <a:gd name="connsiteX11" fmla="*/ 890087 w 1040768"/>
              <a:gd name="connsiteY11" fmla="*/ 1578614 h 2963488"/>
              <a:gd name="connsiteX12" fmla="*/ 882912 w 1040768"/>
              <a:gd name="connsiteY12" fmla="*/ 1643193 h 2963488"/>
              <a:gd name="connsiteX13" fmla="*/ 875736 w 1040768"/>
              <a:gd name="connsiteY13" fmla="*/ 1664720 h 2963488"/>
              <a:gd name="connsiteX14" fmla="*/ 868561 w 1040768"/>
              <a:gd name="connsiteY14" fmla="*/ 1693422 h 2963488"/>
              <a:gd name="connsiteX15" fmla="*/ 861386 w 1040768"/>
              <a:gd name="connsiteY15" fmla="*/ 1714948 h 2963488"/>
              <a:gd name="connsiteX16" fmla="*/ 854211 w 1040768"/>
              <a:gd name="connsiteY16" fmla="*/ 1743651 h 2963488"/>
              <a:gd name="connsiteX17" fmla="*/ 825509 w 1040768"/>
              <a:gd name="connsiteY17" fmla="*/ 1801055 h 2963488"/>
              <a:gd name="connsiteX18" fmla="*/ 818334 w 1040768"/>
              <a:gd name="connsiteY18" fmla="*/ 1822581 h 2963488"/>
              <a:gd name="connsiteX19" fmla="*/ 796808 w 1040768"/>
              <a:gd name="connsiteY19" fmla="*/ 1887161 h 2963488"/>
              <a:gd name="connsiteX20" fmla="*/ 782458 w 1040768"/>
              <a:gd name="connsiteY20" fmla="*/ 1908687 h 2963488"/>
              <a:gd name="connsiteX21" fmla="*/ 775282 w 1040768"/>
              <a:gd name="connsiteY21" fmla="*/ 1937389 h 2963488"/>
              <a:gd name="connsiteX22" fmla="*/ 739406 w 1040768"/>
              <a:gd name="connsiteY22" fmla="*/ 2016320 h 2963488"/>
              <a:gd name="connsiteX23" fmla="*/ 725056 w 1040768"/>
              <a:gd name="connsiteY23" fmla="*/ 2037847 h 2963488"/>
              <a:gd name="connsiteX24" fmla="*/ 703530 w 1040768"/>
              <a:gd name="connsiteY24" fmla="*/ 2095251 h 2963488"/>
              <a:gd name="connsiteX25" fmla="*/ 682004 w 1040768"/>
              <a:gd name="connsiteY25" fmla="*/ 2159830 h 2963488"/>
              <a:gd name="connsiteX26" fmla="*/ 667653 w 1040768"/>
              <a:gd name="connsiteY26" fmla="*/ 2202884 h 2963488"/>
              <a:gd name="connsiteX27" fmla="*/ 653303 w 1040768"/>
              <a:gd name="connsiteY27" fmla="*/ 2231586 h 2963488"/>
              <a:gd name="connsiteX28" fmla="*/ 624602 w 1040768"/>
              <a:gd name="connsiteY28" fmla="*/ 2274639 h 2963488"/>
              <a:gd name="connsiteX29" fmla="*/ 588725 w 1040768"/>
              <a:gd name="connsiteY29" fmla="*/ 2339218 h 2963488"/>
              <a:gd name="connsiteX30" fmla="*/ 574375 w 1040768"/>
              <a:gd name="connsiteY30" fmla="*/ 2360745 h 2963488"/>
              <a:gd name="connsiteX31" fmla="*/ 552849 w 1040768"/>
              <a:gd name="connsiteY31" fmla="*/ 2403798 h 2963488"/>
              <a:gd name="connsiteX32" fmla="*/ 531323 w 1040768"/>
              <a:gd name="connsiteY32" fmla="*/ 2418149 h 2963488"/>
              <a:gd name="connsiteX33" fmla="*/ 516972 w 1040768"/>
              <a:gd name="connsiteY33" fmla="*/ 2439676 h 2963488"/>
              <a:gd name="connsiteX34" fmla="*/ 473921 w 1040768"/>
              <a:gd name="connsiteY34" fmla="*/ 2475553 h 2963488"/>
              <a:gd name="connsiteX35" fmla="*/ 459570 w 1040768"/>
              <a:gd name="connsiteY35" fmla="*/ 2497080 h 2963488"/>
              <a:gd name="connsiteX36" fmla="*/ 416518 w 1040768"/>
              <a:gd name="connsiteY36" fmla="*/ 2525782 h 2963488"/>
              <a:gd name="connsiteX37" fmla="*/ 380642 w 1040768"/>
              <a:gd name="connsiteY37" fmla="*/ 2561659 h 2963488"/>
              <a:gd name="connsiteX38" fmla="*/ 337590 w 1040768"/>
              <a:gd name="connsiteY38" fmla="*/ 2590361 h 2963488"/>
              <a:gd name="connsiteX39" fmla="*/ 301714 w 1040768"/>
              <a:gd name="connsiteY39" fmla="*/ 2611888 h 2963488"/>
              <a:gd name="connsiteX40" fmla="*/ 280188 w 1040768"/>
              <a:gd name="connsiteY40" fmla="*/ 2626239 h 2963488"/>
              <a:gd name="connsiteX41" fmla="*/ 229961 w 1040768"/>
              <a:gd name="connsiteY41" fmla="*/ 2647766 h 2963488"/>
              <a:gd name="connsiteX42" fmla="*/ 179734 w 1040768"/>
              <a:gd name="connsiteY42" fmla="*/ 2669292 h 2963488"/>
              <a:gd name="connsiteX43" fmla="*/ 115157 w 1040768"/>
              <a:gd name="connsiteY43" fmla="*/ 2719521 h 2963488"/>
              <a:gd name="connsiteX44" fmla="*/ 93631 w 1040768"/>
              <a:gd name="connsiteY44" fmla="*/ 2733872 h 2963488"/>
              <a:gd name="connsiteX45" fmla="*/ 29053 w 1040768"/>
              <a:gd name="connsiteY45" fmla="*/ 2791276 h 2963488"/>
              <a:gd name="connsiteX46" fmla="*/ 14703 w 1040768"/>
              <a:gd name="connsiteY46" fmla="*/ 2834329 h 2963488"/>
              <a:gd name="connsiteX47" fmla="*/ 352 w 1040768"/>
              <a:gd name="connsiteY47" fmla="*/ 2934786 h 2963488"/>
              <a:gd name="connsiteX48" fmla="*/ 352 w 1040768"/>
              <a:gd name="connsiteY48" fmla="*/ 2963488 h 296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40768" h="2963488">
                <a:moveTo>
                  <a:pt x="1040768" y="0"/>
                </a:moveTo>
                <a:cubicBezTo>
                  <a:pt x="1033278" y="22471"/>
                  <a:pt x="1023580" y="47894"/>
                  <a:pt x="1019242" y="71755"/>
                </a:cubicBezTo>
                <a:cubicBezTo>
                  <a:pt x="1017182" y="83087"/>
                  <a:pt x="1008678" y="151151"/>
                  <a:pt x="1004891" y="165037"/>
                </a:cubicBezTo>
                <a:cubicBezTo>
                  <a:pt x="1001502" y="177463"/>
                  <a:pt x="994614" y="188695"/>
                  <a:pt x="990541" y="200914"/>
                </a:cubicBezTo>
                <a:cubicBezTo>
                  <a:pt x="983180" y="223000"/>
                  <a:pt x="981873" y="242762"/>
                  <a:pt x="976190" y="265494"/>
                </a:cubicBezTo>
                <a:cubicBezTo>
                  <a:pt x="974356" y="272832"/>
                  <a:pt x="971407" y="279845"/>
                  <a:pt x="969015" y="287021"/>
                </a:cubicBezTo>
                <a:cubicBezTo>
                  <a:pt x="967287" y="302578"/>
                  <a:pt x="955004" y="410970"/>
                  <a:pt x="954665" y="423355"/>
                </a:cubicBezTo>
                <a:cubicBezTo>
                  <a:pt x="936819" y="1074754"/>
                  <a:pt x="959449" y="684038"/>
                  <a:pt x="940314" y="990221"/>
                </a:cubicBezTo>
                <a:cubicBezTo>
                  <a:pt x="937922" y="1112205"/>
                  <a:pt x="937204" y="1234233"/>
                  <a:pt x="933139" y="1356173"/>
                </a:cubicBezTo>
                <a:cubicBezTo>
                  <a:pt x="931550" y="1403848"/>
                  <a:pt x="928176" y="1411899"/>
                  <a:pt x="918788" y="1449454"/>
                </a:cubicBezTo>
                <a:cubicBezTo>
                  <a:pt x="917718" y="1461229"/>
                  <a:pt x="915408" y="1531489"/>
                  <a:pt x="904438" y="1557087"/>
                </a:cubicBezTo>
                <a:cubicBezTo>
                  <a:pt x="901041" y="1565014"/>
                  <a:pt x="894871" y="1571438"/>
                  <a:pt x="890087" y="1578614"/>
                </a:cubicBezTo>
                <a:cubicBezTo>
                  <a:pt x="887695" y="1600140"/>
                  <a:pt x="886473" y="1621829"/>
                  <a:pt x="882912" y="1643193"/>
                </a:cubicBezTo>
                <a:cubicBezTo>
                  <a:pt x="881669" y="1650654"/>
                  <a:pt x="877814" y="1657447"/>
                  <a:pt x="875736" y="1664720"/>
                </a:cubicBezTo>
                <a:cubicBezTo>
                  <a:pt x="873027" y="1674202"/>
                  <a:pt x="871270" y="1683940"/>
                  <a:pt x="868561" y="1693422"/>
                </a:cubicBezTo>
                <a:cubicBezTo>
                  <a:pt x="866483" y="1700694"/>
                  <a:pt x="863464" y="1707676"/>
                  <a:pt x="861386" y="1714948"/>
                </a:cubicBezTo>
                <a:cubicBezTo>
                  <a:pt x="858677" y="1724431"/>
                  <a:pt x="858004" y="1734548"/>
                  <a:pt x="854211" y="1743651"/>
                </a:cubicBezTo>
                <a:cubicBezTo>
                  <a:pt x="845983" y="1763399"/>
                  <a:pt x="832274" y="1780760"/>
                  <a:pt x="825509" y="1801055"/>
                </a:cubicBezTo>
                <a:cubicBezTo>
                  <a:pt x="823117" y="1808230"/>
                  <a:pt x="820412" y="1815309"/>
                  <a:pt x="818334" y="1822581"/>
                </a:cubicBezTo>
                <a:cubicBezTo>
                  <a:pt x="809199" y="1854557"/>
                  <a:pt x="813302" y="1854172"/>
                  <a:pt x="796808" y="1887161"/>
                </a:cubicBezTo>
                <a:cubicBezTo>
                  <a:pt x="792952" y="1894874"/>
                  <a:pt x="787241" y="1901512"/>
                  <a:pt x="782458" y="1908687"/>
                </a:cubicBezTo>
                <a:cubicBezTo>
                  <a:pt x="780066" y="1918254"/>
                  <a:pt x="778652" y="1928121"/>
                  <a:pt x="775282" y="1937389"/>
                </a:cubicBezTo>
                <a:cubicBezTo>
                  <a:pt x="769840" y="1952354"/>
                  <a:pt x="749985" y="1997806"/>
                  <a:pt x="739406" y="2016320"/>
                </a:cubicBezTo>
                <a:cubicBezTo>
                  <a:pt x="735128" y="2023808"/>
                  <a:pt x="729839" y="2030671"/>
                  <a:pt x="725056" y="2037847"/>
                </a:cubicBezTo>
                <a:cubicBezTo>
                  <a:pt x="707871" y="2106580"/>
                  <a:pt x="730332" y="2025564"/>
                  <a:pt x="703530" y="2095251"/>
                </a:cubicBezTo>
                <a:cubicBezTo>
                  <a:pt x="695385" y="2116429"/>
                  <a:pt x="689179" y="2138304"/>
                  <a:pt x="682004" y="2159830"/>
                </a:cubicBezTo>
                <a:cubicBezTo>
                  <a:pt x="677220" y="2174181"/>
                  <a:pt x="674418" y="2189353"/>
                  <a:pt x="667653" y="2202884"/>
                </a:cubicBezTo>
                <a:cubicBezTo>
                  <a:pt x="662870" y="2212451"/>
                  <a:pt x="658806" y="2222414"/>
                  <a:pt x="653303" y="2231586"/>
                </a:cubicBezTo>
                <a:cubicBezTo>
                  <a:pt x="644430" y="2246376"/>
                  <a:pt x="630057" y="2258277"/>
                  <a:pt x="624602" y="2274639"/>
                </a:cubicBezTo>
                <a:cubicBezTo>
                  <a:pt x="611971" y="2312528"/>
                  <a:pt x="621622" y="2289870"/>
                  <a:pt x="588725" y="2339218"/>
                </a:cubicBezTo>
                <a:cubicBezTo>
                  <a:pt x="583942" y="2346394"/>
                  <a:pt x="577102" y="2352564"/>
                  <a:pt x="574375" y="2360745"/>
                </a:cubicBezTo>
                <a:cubicBezTo>
                  <a:pt x="568539" y="2378252"/>
                  <a:pt x="566757" y="2389889"/>
                  <a:pt x="552849" y="2403798"/>
                </a:cubicBezTo>
                <a:cubicBezTo>
                  <a:pt x="546751" y="2409896"/>
                  <a:pt x="538498" y="2413365"/>
                  <a:pt x="531323" y="2418149"/>
                </a:cubicBezTo>
                <a:cubicBezTo>
                  <a:pt x="526539" y="2425325"/>
                  <a:pt x="523070" y="2433578"/>
                  <a:pt x="516972" y="2439676"/>
                </a:cubicBezTo>
                <a:cubicBezTo>
                  <a:pt x="460532" y="2496118"/>
                  <a:pt x="532691" y="2405026"/>
                  <a:pt x="473921" y="2475553"/>
                </a:cubicBezTo>
                <a:cubicBezTo>
                  <a:pt x="468400" y="2482178"/>
                  <a:pt x="466060" y="2491401"/>
                  <a:pt x="459570" y="2497080"/>
                </a:cubicBezTo>
                <a:cubicBezTo>
                  <a:pt x="446590" y="2508438"/>
                  <a:pt x="416518" y="2525782"/>
                  <a:pt x="416518" y="2525782"/>
                </a:cubicBezTo>
                <a:cubicBezTo>
                  <a:pt x="390209" y="2565247"/>
                  <a:pt x="416519" y="2531761"/>
                  <a:pt x="380642" y="2561659"/>
                </a:cubicBezTo>
                <a:cubicBezTo>
                  <a:pt x="344810" y="2591520"/>
                  <a:pt x="375420" y="2577752"/>
                  <a:pt x="337590" y="2590361"/>
                </a:cubicBezTo>
                <a:cubicBezTo>
                  <a:pt x="309562" y="2618393"/>
                  <a:pt x="338971" y="2593260"/>
                  <a:pt x="301714" y="2611888"/>
                </a:cubicBezTo>
                <a:cubicBezTo>
                  <a:pt x="294001" y="2615745"/>
                  <a:pt x="287675" y="2621960"/>
                  <a:pt x="280188" y="2626239"/>
                </a:cubicBezTo>
                <a:cubicBezTo>
                  <a:pt x="232596" y="2653436"/>
                  <a:pt x="270209" y="2630516"/>
                  <a:pt x="229961" y="2647766"/>
                </a:cubicBezTo>
                <a:cubicBezTo>
                  <a:pt x="167908" y="2674361"/>
                  <a:pt x="230207" y="2652468"/>
                  <a:pt x="179734" y="2669292"/>
                </a:cubicBezTo>
                <a:cubicBezTo>
                  <a:pt x="70922" y="2741835"/>
                  <a:pt x="182599" y="2663316"/>
                  <a:pt x="115157" y="2719521"/>
                </a:cubicBezTo>
                <a:cubicBezTo>
                  <a:pt x="108532" y="2725042"/>
                  <a:pt x="100076" y="2728143"/>
                  <a:pt x="93631" y="2733872"/>
                </a:cubicBezTo>
                <a:cubicBezTo>
                  <a:pt x="19906" y="2799407"/>
                  <a:pt x="77908" y="2758705"/>
                  <a:pt x="29053" y="2791276"/>
                </a:cubicBezTo>
                <a:cubicBezTo>
                  <a:pt x="24270" y="2805627"/>
                  <a:pt x="17190" y="2819408"/>
                  <a:pt x="14703" y="2834329"/>
                </a:cubicBezTo>
                <a:cubicBezTo>
                  <a:pt x="8872" y="2869310"/>
                  <a:pt x="3346" y="2898856"/>
                  <a:pt x="352" y="2934786"/>
                </a:cubicBezTo>
                <a:cubicBezTo>
                  <a:pt x="-442" y="2944320"/>
                  <a:pt x="352" y="2953921"/>
                  <a:pt x="352" y="296348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879924" y="2145479"/>
            <a:ext cx="5489091" cy="1126557"/>
          </a:xfrm>
          <a:custGeom>
            <a:avLst/>
            <a:gdLst>
              <a:gd name="connsiteX0" fmla="*/ 86103 w 5489091"/>
              <a:gd name="connsiteY0" fmla="*/ 0 h 1126557"/>
              <a:gd name="connsiteX1" fmla="*/ 7175 w 5489091"/>
              <a:gd name="connsiteY1" fmla="*/ 28703 h 1126557"/>
              <a:gd name="connsiteX2" fmla="*/ 0 w 5489091"/>
              <a:gd name="connsiteY2" fmla="*/ 50229 h 1126557"/>
              <a:gd name="connsiteX3" fmla="*/ 21526 w 5489091"/>
              <a:gd name="connsiteY3" fmla="*/ 143511 h 1126557"/>
              <a:gd name="connsiteX4" fmla="*/ 64577 w 5489091"/>
              <a:gd name="connsiteY4" fmla="*/ 157862 h 1126557"/>
              <a:gd name="connsiteX5" fmla="*/ 129155 w 5489091"/>
              <a:gd name="connsiteY5" fmla="*/ 179388 h 1126557"/>
              <a:gd name="connsiteX6" fmla="*/ 150681 w 5489091"/>
              <a:gd name="connsiteY6" fmla="*/ 186564 h 1126557"/>
              <a:gd name="connsiteX7" fmla="*/ 172207 w 5489091"/>
              <a:gd name="connsiteY7" fmla="*/ 193739 h 1126557"/>
              <a:gd name="connsiteX8" fmla="*/ 200908 w 5489091"/>
              <a:gd name="connsiteY8" fmla="*/ 236793 h 1126557"/>
              <a:gd name="connsiteX9" fmla="*/ 222434 w 5489091"/>
              <a:gd name="connsiteY9" fmla="*/ 279846 h 1126557"/>
              <a:gd name="connsiteX10" fmla="*/ 236784 w 5489091"/>
              <a:gd name="connsiteY10" fmla="*/ 322899 h 1126557"/>
              <a:gd name="connsiteX11" fmla="*/ 243959 w 5489091"/>
              <a:gd name="connsiteY11" fmla="*/ 344425 h 1126557"/>
              <a:gd name="connsiteX12" fmla="*/ 251135 w 5489091"/>
              <a:gd name="connsiteY12" fmla="*/ 373127 h 1126557"/>
              <a:gd name="connsiteX13" fmla="*/ 265485 w 5489091"/>
              <a:gd name="connsiteY13" fmla="*/ 394654 h 1126557"/>
              <a:gd name="connsiteX14" fmla="*/ 279836 w 5489091"/>
              <a:gd name="connsiteY14" fmla="*/ 444882 h 1126557"/>
              <a:gd name="connsiteX15" fmla="*/ 308537 w 5489091"/>
              <a:gd name="connsiteY15" fmla="*/ 509462 h 1126557"/>
              <a:gd name="connsiteX16" fmla="*/ 330063 w 5489091"/>
              <a:gd name="connsiteY16" fmla="*/ 602744 h 1126557"/>
              <a:gd name="connsiteX17" fmla="*/ 344413 w 5489091"/>
              <a:gd name="connsiteY17" fmla="*/ 652972 h 1126557"/>
              <a:gd name="connsiteX18" fmla="*/ 358764 w 5489091"/>
              <a:gd name="connsiteY18" fmla="*/ 731903 h 1126557"/>
              <a:gd name="connsiteX19" fmla="*/ 380290 w 5489091"/>
              <a:gd name="connsiteY19" fmla="*/ 803658 h 1126557"/>
              <a:gd name="connsiteX20" fmla="*/ 394640 w 5489091"/>
              <a:gd name="connsiteY20" fmla="*/ 846711 h 1126557"/>
              <a:gd name="connsiteX21" fmla="*/ 408991 w 5489091"/>
              <a:gd name="connsiteY21" fmla="*/ 868238 h 1126557"/>
              <a:gd name="connsiteX22" fmla="*/ 423342 w 5489091"/>
              <a:gd name="connsiteY22" fmla="*/ 911291 h 1126557"/>
              <a:gd name="connsiteX23" fmla="*/ 459218 w 5489091"/>
              <a:gd name="connsiteY23" fmla="*/ 975871 h 1126557"/>
              <a:gd name="connsiteX24" fmla="*/ 523795 w 5489091"/>
              <a:gd name="connsiteY24" fmla="*/ 1026099 h 1126557"/>
              <a:gd name="connsiteX25" fmla="*/ 545321 w 5489091"/>
              <a:gd name="connsiteY25" fmla="*/ 1040450 h 1126557"/>
              <a:gd name="connsiteX26" fmla="*/ 602724 w 5489091"/>
              <a:gd name="connsiteY26" fmla="*/ 1054801 h 1126557"/>
              <a:gd name="connsiteX27" fmla="*/ 624249 w 5489091"/>
              <a:gd name="connsiteY27" fmla="*/ 1061977 h 1126557"/>
              <a:gd name="connsiteX28" fmla="*/ 731879 w 5489091"/>
              <a:gd name="connsiteY28" fmla="*/ 1069152 h 1126557"/>
              <a:gd name="connsiteX29" fmla="*/ 810807 w 5489091"/>
              <a:gd name="connsiteY29" fmla="*/ 1076328 h 1126557"/>
              <a:gd name="connsiteX30" fmla="*/ 1449407 w 5489091"/>
              <a:gd name="connsiteY30" fmla="*/ 1090679 h 1126557"/>
              <a:gd name="connsiteX31" fmla="*/ 1815346 w 5489091"/>
              <a:gd name="connsiteY31" fmla="*/ 1097855 h 1126557"/>
              <a:gd name="connsiteX32" fmla="*/ 2044955 w 5489091"/>
              <a:gd name="connsiteY32" fmla="*/ 1112206 h 1126557"/>
              <a:gd name="connsiteX33" fmla="*/ 2224337 w 5489091"/>
              <a:gd name="connsiteY33" fmla="*/ 1105030 h 1126557"/>
              <a:gd name="connsiteX34" fmla="*/ 2776834 w 5489091"/>
              <a:gd name="connsiteY34" fmla="*/ 1097855 h 1126557"/>
              <a:gd name="connsiteX35" fmla="*/ 2956216 w 5489091"/>
              <a:gd name="connsiteY35" fmla="*/ 1090679 h 1126557"/>
              <a:gd name="connsiteX36" fmla="*/ 3149949 w 5489091"/>
              <a:gd name="connsiteY36" fmla="*/ 1076328 h 1126557"/>
              <a:gd name="connsiteX37" fmla="*/ 3393908 w 5489091"/>
              <a:gd name="connsiteY37" fmla="*/ 1090679 h 1126557"/>
              <a:gd name="connsiteX38" fmla="*/ 3465661 w 5489091"/>
              <a:gd name="connsiteY38" fmla="*/ 1112206 h 1126557"/>
              <a:gd name="connsiteX39" fmla="*/ 3523063 w 5489091"/>
              <a:gd name="connsiteY39" fmla="*/ 1126557 h 1126557"/>
              <a:gd name="connsiteX40" fmla="*/ 3831600 w 5489091"/>
              <a:gd name="connsiteY40" fmla="*/ 1119381 h 1126557"/>
              <a:gd name="connsiteX41" fmla="*/ 3917704 w 5489091"/>
              <a:gd name="connsiteY41" fmla="*/ 1105030 h 1126557"/>
              <a:gd name="connsiteX42" fmla="*/ 4104261 w 5489091"/>
              <a:gd name="connsiteY42" fmla="*/ 1090679 h 1126557"/>
              <a:gd name="connsiteX43" fmla="*/ 4305169 w 5489091"/>
              <a:gd name="connsiteY43" fmla="*/ 1083503 h 1126557"/>
              <a:gd name="connsiteX44" fmla="*/ 4434324 w 5489091"/>
              <a:gd name="connsiteY44" fmla="*/ 1076328 h 1126557"/>
              <a:gd name="connsiteX45" fmla="*/ 4635232 w 5489091"/>
              <a:gd name="connsiteY45" fmla="*/ 1061977 h 1126557"/>
              <a:gd name="connsiteX46" fmla="*/ 4843315 w 5489091"/>
              <a:gd name="connsiteY46" fmla="*/ 1069152 h 1126557"/>
              <a:gd name="connsiteX47" fmla="*/ 4872016 w 5489091"/>
              <a:gd name="connsiteY47" fmla="*/ 1076328 h 1126557"/>
              <a:gd name="connsiteX48" fmla="*/ 4979646 w 5489091"/>
              <a:gd name="connsiteY48" fmla="*/ 1090679 h 1126557"/>
              <a:gd name="connsiteX49" fmla="*/ 5489091 w 5489091"/>
              <a:gd name="connsiteY49" fmla="*/ 1090679 h 112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489091" h="1126557">
                <a:moveTo>
                  <a:pt x="86103" y="0"/>
                </a:moveTo>
                <a:cubicBezTo>
                  <a:pt x="42927" y="5398"/>
                  <a:pt x="29550" y="-4861"/>
                  <a:pt x="7175" y="28703"/>
                </a:cubicBezTo>
                <a:cubicBezTo>
                  <a:pt x="2980" y="34996"/>
                  <a:pt x="2392" y="43054"/>
                  <a:pt x="0" y="50229"/>
                </a:cubicBezTo>
                <a:cubicBezTo>
                  <a:pt x="832" y="58545"/>
                  <a:pt x="-3575" y="127822"/>
                  <a:pt x="21526" y="143511"/>
                </a:cubicBezTo>
                <a:cubicBezTo>
                  <a:pt x="34353" y="151528"/>
                  <a:pt x="50227" y="153078"/>
                  <a:pt x="64577" y="157862"/>
                </a:cubicBezTo>
                <a:lnTo>
                  <a:pt x="129155" y="179388"/>
                </a:lnTo>
                <a:lnTo>
                  <a:pt x="150681" y="186564"/>
                </a:lnTo>
                <a:lnTo>
                  <a:pt x="172207" y="193739"/>
                </a:lnTo>
                <a:cubicBezTo>
                  <a:pt x="181774" y="208090"/>
                  <a:pt x="195454" y="220430"/>
                  <a:pt x="200908" y="236793"/>
                </a:cubicBezTo>
                <a:cubicBezTo>
                  <a:pt x="210810" y="266500"/>
                  <a:pt x="203888" y="252026"/>
                  <a:pt x="222434" y="279846"/>
                </a:cubicBezTo>
                <a:lnTo>
                  <a:pt x="236784" y="322899"/>
                </a:lnTo>
                <a:cubicBezTo>
                  <a:pt x="239176" y="330074"/>
                  <a:pt x="242124" y="337087"/>
                  <a:pt x="243959" y="344425"/>
                </a:cubicBezTo>
                <a:cubicBezTo>
                  <a:pt x="246351" y="353992"/>
                  <a:pt x="247250" y="364063"/>
                  <a:pt x="251135" y="373127"/>
                </a:cubicBezTo>
                <a:cubicBezTo>
                  <a:pt x="254532" y="381054"/>
                  <a:pt x="261628" y="386941"/>
                  <a:pt x="265485" y="394654"/>
                </a:cubicBezTo>
                <a:cubicBezTo>
                  <a:pt x="271517" y="406718"/>
                  <a:pt x="276385" y="433378"/>
                  <a:pt x="279836" y="444882"/>
                </a:cubicBezTo>
                <a:cubicBezTo>
                  <a:pt x="293808" y="491461"/>
                  <a:pt x="287564" y="478004"/>
                  <a:pt x="308537" y="509462"/>
                </a:cubicBezTo>
                <a:cubicBezTo>
                  <a:pt x="314230" y="537928"/>
                  <a:pt x="321406" y="576772"/>
                  <a:pt x="330063" y="602744"/>
                </a:cubicBezTo>
                <a:cubicBezTo>
                  <a:pt x="338054" y="626719"/>
                  <a:pt x="338406" y="625938"/>
                  <a:pt x="344413" y="652972"/>
                </a:cubicBezTo>
                <a:cubicBezTo>
                  <a:pt x="359808" y="722249"/>
                  <a:pt x="343184" y="653996"/>
                  <a:pt x="358764" y="731903"/>
                </a:cubicBezTo>
                <a:cubicBezTo>
                  <a:pt x="364187" y="759018"/>
                  <a:pt x="371136" y="776195"/>
                  <a:pt x="380290" y="803658"/>
                </a:cubicBezTo>
                <a:cubicBezTo>
                  <a:pt x="380290" y="803659"/>
                  <a:pt x="394639" y="846710"/>
                  <a:pt x="394640" y="846711"/>
                </a:cubicBezTo>
                <a:lnTo>
                  <a:pt x="408991" y="868238"/>
                </a:lnTo>
                <a:lnTo>
                  <a:pt x="423342" y="911291"/>
                </a:lnTo>
                <a:cubicBezTo>
                  <a:pt x="432365" y="938361"/>
                  <a:pt x="434543" y="951196"/>
                  <a:pt x="459218" y="975871"/>
                </a:cubicBezTo>
                <a:cubicBezTo>
                  <a:pt x="492939" y="1009592"/>
                  <a:pt x="472302" y="991769"/>
                  <a:pt x="523795" y="1026099"/>
                </a:cubicBezTo>
                <a:cubicBezTo>
                  <a:pt x="530970" y="1030883"/>
                  <a:pt x="536955" y="1038358"/>
                  <a:pt x="545321" y="1040450"/>
                </a:cubicBezTo>
                <a:cubicBezTo>
                  <a:pt x="564455" y="1045234"/>
                  <a:pt x="584013" y="1048563"/>
                  <a:pt x="602724" y="1054801"/>
                </a:cubicBezTo>
                <a:cubicBezTo>
                  <a:pt x="609899" y="1057193"/>
                  <a:pt x="616732" y="1061142"/>
                  <a:pt x="624249" y="1061977"/>
                </a:cubicBezTo>
                <a:cubicBezTo>
                  <a:pt x="659985" y="1065948"/>
                  <a:pt x="696029" y="1066394"/>
                  <a:pt x="731879" y="1069152"/>
                </a:cubicBezTo>
                <a:cubicBezTo>
                  <a:pt x="758219" y="1071178"/>
                  <a:pt x="784498" y="1073936"/>
                  <a:pt x="810807" y="1076328"/>
                </a:cubicBezTo>
                <a:cubicBezTo>
                  <a:pt x="1037128" y="1132906"/>
                  <a:pt x="821899" y="1081450"/>
                  <a:pt x="1449407" y="1090679"/>
                </a:cubicBezTo>
                <a:lnTo>
                  <a:pt x="1815346" y="1097855"/>
                </a:lnTo>
                <a:cubicBezTo>
                  <a:pt x="1908332" y="1109478"/>
                  <a:pt x="1917315" y="1112206"/>
                  <a:pt x="2044955" y="1112206"/>
                </a:cubicBezTo>
                <a:cubicBezTo>
                  <a:pt x="2104797" y="1112206"/>
                  <a:pt x="2164507" y="1106203"/>
                  <a:pt x="2224337" y="1105030"/>
                </a:cubicBezTo>
                <a:lnTo>
                  <a:pt x="2776834" y="1097855"/>
                </a:lnTo>
                <a:lnTo>
                  <a:pt x="2956216" y="1090679"/>
                </a:lnTo>
                <a:cubicBezTo>
                  <a:pt x="3020863" y="1086949"/>
                  <a:pt x="3149949" y="1076328"/>
                  <a:pt x="3149949" y="1076328"/>
                </a:cubicBezTo>
                <a:cubicBezTo>
                  <a:pt x="3234130" y="1079835"/>
                  <a:pt x="3311865" y="1079739"/>
                  <a:pt x="3393908" y="1090679"/>
                </a:cubicBezTo>
                <a:cubicBezTo>
                  <a:pt x="3447529" y="1097829"/>
                  <a:pt x="3413060" y="1096021"/>
                  <a:pt x="3465661" y="1112206"/>
                </a:cubicBezTo>
                <a:cubicBezTo>
                  <a:pt x="3484512" y="1118006"/>
                  <a:pt x="3523063" y="1126557"/>
                  <a:pt x="3523063" y="1126557"/>
                </a:cubicBezTo>
                <a:lnTo>
                  <a:pt x="3831600" y="1119381"/>
                </a:lnTo>
                <a:cubicBezTo>
                  <a:pt x="3882719" y="1117336"/>
                  <a:pt x="3873307" y="1110580"/>
                  <a:pt x="3917704" y="1105030"/>
                </a:cubicBezTo>
                <a:cubicBezTo>
                  <a:pt x="3957312" y="1100079"/>
                  <a:pt x="4072526" y="1092155"/>
                  <a:pt x="4104261" y="1090679"/>
                </a:cubicBezTo>
                <a:cubicBezTo>
                  <a:pt x="4171201" y="1087565"/>
                  <a:pt x="4238220" y="1086414"/>
                  <a:pt x="4305169" y="1083503"/>
                </a:cubicBezTo>
                <a:cubicBezTo>
                  <a:pt x="4348246" y="1081630"/>
                  <a:pt x="4391280" y="1078860"/>
                  <a:pt x="4434324" y="1076328"/>
                </a:cubicBezTo>
                <a:cubicBezTo>
                  <a:pt x="4556312" y="1069152"/>
                  <a:pt x="4527114" y="1070987"/>
                  <a:pt x="4635232" y="1061977"/>
                </a:cubicBezTo>
                <a:cubicBezTo>
                  <a:pt x="4704593" y="1064369"/>
                  <a:pt x="4774040" y="1064953"/>
                  <a:pt x="4843315" y="1069152"/>
                </a:cubicBezTo>
                <a:cubicBezTo>
                  <a:pt x="4853158" y="1069749"/>
                  <a:pt x="4862389" y="1074189"/>
                  <a:pt x="4872016" y="1076328"/>
                </a:cubicBezTo>
                <a:cubicBezTo>
                  <a:pt x="4907387" y="1084188"/>
                  <a:pt x="4943211" y="1090229"/>
                  <a:pt x="4979646" y="1090679"/>
                </a:cubicBezTo>
                <a:cubicBezTo>
                  <a:pt x="5149448" y="1092776"/>
                  <a:pt x="5319276" y="1090679"/>
                  <a:pt x="5489091" y="1090679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714892" y="2167006"/>
            <a:ext cx="236785" cy="983046"/>
          </a:xfrm>
          <a:custGeom>
            <a:avLst/>
            <a:gdLst>
              <a:gd name="connsiteX0" fmla="*/ 236785 w 236785"/>
              <a:gd name="connsiteY0" fmla="*/ 0 h 983046"/>
              <a:gd name="connsiteX1" fmla="*/ 229609 w 236785"/>
              <a:gd name="connsiteY1" fmla="*/ 35878 h 983046"/>
              <a:gd name="connsiteX2" fmla="*/ 222434 w 236785"/>
              <a:gd name="connsiteY2" fmla="*/ 78931 h 983046"/>
              <a:gd name="connsiteX3" fmla="*/ 200908 w 236785"/>
              <a:gd name="connsiteY3" fmla="*/ 157861 h 983046"/>
              <a:gd name="connsiteX4" fmla="*/ 179382 w 236785"/>
              <a:gd name="connsiteY4" fmla="*/ 229617 h 983046"/>
              <a:gd name="connsiteX5" fmla="*/ 143506 w 236785"/>
              <a:gd name="connsiteY5" fmla="*/ 272670 h 983046"/>
              <a:gd name="connsiteX6" fmla="*/ 121980 w 236785"/>
              <a:gd name="connsiteY6" fmla="*/ 337249 h 983046"/>
              <a:gd name="connsiteX7" fmla="*/ 114805 w 236785"/>
              <a:gd name="connsiteY7" fmla="*/ 358776 h 983046"/>
              <a:gd name="connsiteX8" fmla="*/ 100454 w 236785"/>
              <a:gd name="connsiteY8" fmla="*/ 387478 h 983046"/>
              <a:gd name="connsiteX9" fmla="*/ 86104 w 236785"/>
              <a:gd name="connsiteY9" fmla="*/ 430531 h 983046"/>
              <a:gd name="connsiteX10" fmla="*/ 78929 w 236785"/>
              <a:gd name="connsiteY10" fmla="*/ 452058 h 983046"/>
              <a:gd name="connsiteX11" fmla="*/ 64578 w 236785"/>
              <a:gd name="connsiteY11" fmla="*/ 473584 h 983046"/>
              <a:gd name="connsiteX12" fmla="*/ 43052 w 236785"/>
              <a:gd name="connsiteY12" fmla="*/ 523813 h 983046"/>
              <a:gd name="connsiteX13" fmla="*/ 28702 w 236785"/>
              <a:gd name="connsiteY13" fmla="*/ 545339 h 983046"/>
              <a:gd name="connsiteX14" fmla="*/ 14351 w 236785"/>
              <a:gd name="connsiteY14" fmla="*/ 588392 h 983046"/>
              <a:gd name="connsiteX15" fmla="*/ 7176 w 236785"/>
              <a:gd name="connsiteY15" fmla="*/ 609919 h 983046"/>
              <a:gd name="connsiteX16" fmla="*/ 0 w 236785"/>
              <a:gd name="connsiteY16" fmla="*/ 631445 h 983046"/>
              <a:gd name="connsiteX17" fmla="*/ 7176 w 236785"/>
              <a:gd name="connsiteY17" fmla="*/ 803658 h 983046"/>
              <a:gd name="connsiteX18" fmla="*/ 14351 w 236785"/>
              <a:gd name="connsiteY18" fmla="*/ 839535 h 983046"/>
              <a:gd name="connsiteX19" fmla="*/ 21526 w 236785"/>
              <a:gd name="connsiteY19" fmla="*/ 882589 h 983046"/>
              <a:gd name="connsiteX20" fmla="*/ 28702 w 236785"/>
              <a:gd name="connsiteY20" fmla="*/ 983046 h 9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6785" h="983046">
                <a:moveTo>
                  <a:pt x="236785" y="0"/>
                </a:moveTo>
                <a:cubicBezTo>
                  <a:pt x="234393" y="11959"/>
                  <a:pt x="231791" y="23879"/>
                  <a:pt x="229609" y="35878"/>
                </a:cubicBezTo>
                <a:cubicBezTo>
                  <a:pt x="227006" y="50192"/>
                  <a:pt x="225482" y="64705"/>
                  <a:pt x="222434" y="78931"/>
                </a:cubicBezTo>
                <a:cubicBezTo>
                  <a:pt x="200502" y="181287"/>
                  <a:pt x="216526" y="103199"/>
                  <a:pt x="200908" y="157861"/>
                </a:cubicBezTo>
                <a:cubicBezTo>
                  <a:pt x="195893" y="175412"/>
                  <a:pt x="187910" y="216824"/>
                  <a:pt x="179382" y="229617"/>
                </a:cubicBezTo>
                <a:cubicBezTo>
                  <a:pt x="159403" y="259587"/>
                  <a:pt x="171130" y="245045"/>
                  <a:pt x="143506" y="272670"/>
                </a:cubicBezTo>
                <a:lnTo>
                  <a:pt x="121980" y="337249"/>
                </a:lnTo>
                <a:cubicBezTo>
                  <a:pt x="119588" y="344425"/>
                  <a:pt x="118188" y="352011"/>
                  <a:pt x="114805" y="358776"/>
                </a:cubicBezTo>
                <a:cubicBezTo>
                  <a:pt x="110021" y="368343"/>
                  <a:pt x="104426" y="377546"/>
                  <a:pt x="100454" y="387478"/>
                </a:cubicBezTo>
                <a:cubicBezTo>
                  <a:pt x="94836" y="401523"/>
                  <a:pt x="90887" y="416180"/>
                  <a:pt x="86104" y="430531"/>
                </a:cubicBezTo>
                <a:cubicBezTo>
                  <a:pt x="83712" y="437707"/>
                  <a:pt x="83125" y="445765"/>
                  <a:pt x="78929" y="452058"/>
                </a:cubicBezTo>
                <a:lnTo>
                  <a:pt x="64578" y="473584"/>
                </a:lnTo>
                <a:cubicBezTo>
                  <a:pt x="56528" y="497737"/>
                  <a:pt x="57240" y="498983"/>
                  <a:pt x="43052" y="523813"/>
                </a:cubicBezTo>
                <a:cubicBezTo>
                  <a:pt x="38774" y="531300"/>
                  <a:pt x="32204" y="537459"/>
                  <a:pt x="28702" y="545339"/>
                </a:cubicBezTo>
                <a:cubicBezTo>
                  <a:pt x="22558" y="559163"/>
                  <a:pt x="19135" y="574041"/>
                  <a:pt x="14351" y="588392"/>
                </a:cubicBezTo>
                <a:lnTo>
                  <a:pt x="7176" y="609919"/>
                </a:lnTo>
                <a:lnTo>
                  <a:pt x="0" y="631445"/>
                </a:lnTo>
                <a:cubicBezTo>
                  <a:pt x="2392" y="688849"/>
                  <a:pt x="3223" y="746340"/>
                  <a:pt x="7176" y="803658"/>
                </a:cubicBezTo>
                <a:cubicBezTo>
                  <a:pt x="8015" y="815825"/>
                  <a:pt x="12170" y="827536"/>
                  <a:pt x="14351" y="839535"/>
                </a:cubicBezTo>
                <a:cubicBezTo>
                  <a:pt x="16953" y="853850"/>
                  <a:pt x="19314" y="868209"/>
                  <a:pt x="21526" y="882589"/>
                </a:cubicBezTo>
                <a:cubicBezTo>
                  <a:pt x="31070" y="944625"/>
                  <a:pt x="28702" y="920623"/>
                  <a:pt x="28702" y="983046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7" idx="20"/>
          </p:cNvCxnSpPr>
          <p:nvPr/>
        </p:nvCxnSpPr>
        <p:spPr>
          <a:xfrm>
            <a:off x="1743594" y="3150052"/>
            <a:ext cx="9006" cy="202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3276600"/>
            <a:ext cx="178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Ground rod</a:t>
            </a:r>
          </a:p>
          <a:p>
            <a:r>
              <a:rPr lang="en-US" sz="1200" dirty="0" smtClean="0"/>
              <a:t>(Optional based on specifics) </a:t>
            </a:r>
            <a:endParaRPr lang="en-US" sz="1200" dirty="0"/>
          </a:p>
        </p:txBody>
      </p:sp>
      <p:cxnSp>
        <p:nvCxnSpPr>
          <p:cNvPr id="38" name="Straight Arrow Connector 37"/>
          <p:cNvCxnSpPr>
            <a:stCxn id="36" idx="0"/>
          </p:cNvCxnSpPr>
          <p:nvPr/>
        </p:nvCxnSpPr>
        <p:spPr>
          <a:xfrm>
            <a:off x="894067" y="3276600"/>
            <a:ext cx="78233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209800" y="1600200"/>
            <a:ext cx="76198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43400" y="1447800"/>
            <a:ext cx="1373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60 to 75 feet long</a:t>
            </a:r>
            <a:endParaRPr lang="en-US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029200" y="1676400"/>
            <a:ext cx="76198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394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sz="4000" dirty="0" smtClean="0"/>
              <a:t>B&amp;W Terminated Folded dipole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26425" y="2554920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50475" y="2554920"/>
            <a:ext cx="236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47736" y="2547744"/>
            <a:ext cx="157275" cy="27165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>
          <a:xfrm flipH="1">
            <a:off x="4517325" y="2819400"/>
            <a:ext cx="9049" cy="24025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924800" y="1981200"/>
            <a:ext cx="45719" cy="609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17075" y="522192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45824" y="5276592"/>
            <a:ext cx="757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PRC 150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355025" y="1981200"/>
            <a:ext cx="304800" cy="7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endCxn id="13" idx="1"/>
          </p:cNvCxnSpPr>
          <p:nvPr/>
        </p:nvCxnSpPr>
        <p:spPr>
          <a:xfrm>
            <a:off x="2133600" y="2017080"/>
            <a:ext cx="2221425" cy="2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55375" y="2021520"/>
            <a:ext cx="2221425" cy="2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66800" y="1981200"/>
            <a:ext cx="45719" cy="609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1981200"/>
            <a:ext cx="45719" cy="609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1981200"/>
            <a:ext cx="45719" cy="609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1981200"/>
            <a:ext cx="45719" cy="609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65175" y="1981200"/>
            <a:ext cx="45719" cy="609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400" y="1981200"/>
            <a:ext cx="45719" cy="609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33600" y="1981200"/>
            <a:ext cx="45719" cy="609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128650" y="2550480"/>
            <a:ext cx="990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21475" y="2014344"/>
            <a:ext cx="990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27025" y="2021520"/>
            <a:ext cx="990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927025" y="2559360"/>
            <a:ext cx="990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0"/>
          </p:cNvCxnSpPr>
          <p:nvPr/>
        </p:nvCxnSpPr>
        <p:spPr>
          <a:xfrm>
            <a:off x="7947660" y="1981200"/>
            <a:ext cx="434340" cy="3048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9" idx="2"/>
          </p:cNvCxnSpPr>
          <p:nvPr/>
        </p:nvCxnSpPr>
        <p:spPr>
          <a:xfrm flipH="1">
            <a:off x="7947660" y="2286000"/>
            <a:ext cx="434340" cy="3048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5800" y="1981200"/>
            <a:ext cx="381000" cy="3048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5800" y="2286000"/>
            <a:ext cx="381000" cy="3048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52400" y="2286000"/>
            <a:ext cx="5334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382000" y="2286000"/>
            <a:ext cx="4572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09800" y="3352800"/>
            <a:ext cx="1043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12:1 Balun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276600" y="1143000"/>
            <a:ext cx="2685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600 Ohm non-inductive resistor</a:t>
            </a:r>
            <a:endParaRPr lang="en-US" sz="1400" dirty="0"/>
          </a:p>
        </p:txBody>
      </p:sp>
      <p:cxnSp>
        <p:nvCxnSpPr>
          <p:cNvPr id="58" name="Straight Arrow Connector 57"/>
          <p:cNvCxnSpPr>
            <a:stCxn id="56" idx="0"/>
          </p:cNvCxnSpPr>
          <p:nvPr/>
        </p:nvCxnSpPr>
        <p:spPr>
          <a:xfrm flipV="1">
            <a:off x="2731381" y="2743200"/>
            <a:ext cx="1612019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514600" y="1417638"/>
            <a:ext cx="0" cy="4873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105400" y="4343400"/>
            <a:ext cx="3980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coverage 1.8 to 30 MHz</a:t>
            </a:r>
          </a:p>
          <a:p>
            <a:r>
              <a:rPr lang="en-US" dirty="0" smtClean="0"/>
              <a:t>(Very quiet antenna system and only </a:t>
            </a:r>
          </a:p>
          <a:p>
            <a:r>
              <a:rPr lang="en-US" dirty="0" smtClean="0"/>
              <a:t>90 feet long)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786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AN/PRC 150 ALE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400" dirty="0" smtClean="0"/>
              <a:t>ALE (Automatic Link Establishment): The AN/PRC 150 currently uses both ALE 2G and ALE 3G.</a:t>
            </a:r>
          </a:p>
          <a:p>
            <a:pPr lvl="1"/>
            <a:r>
              <a:rPr lang="en-US" sz="2400" dirty="0" smtClean="0"/>
              <a:t>ALE 3G is the most current version and offers the best performance; however, it requires that all radios within the net to be synced  (time) to operate.</a:t>
            </a:r>
          </a:p>
          <a:p>
            <a:pPr lvl="1"/>
            <a:r>
              <a:rPr lang="en-US" sz="2400" dirty="0" smtClean="0"/>
              <a:t>A GPS can be used for timing, or you can configure a single radio in the NET to act as a TOD server</a:t>
            </a:r>
          </a:p>
          <a:p>
            <a:pPr lvl="1"/>
            <a:r>
              <a:rPr lang="en-US" sz="2400" dirty="0" smtClean="0"/>
              <a:t>ALE 3G can only have 10 channels within a single channel plan; unlike ALE 2G which can accept more than 10 per channel group. </a:t>
            </a:r>
          </a:p>
          <a:p>
            <a:pPr lvl="1"/>
            <a:r>
              <a:rPr lang="en-US" sz="2400" dirty="0" smtClean="0"/>
              <a:t>ALE 2G can be fully programed at the radio, while ALE 3G needs to be programed on a computer using Harris’s radio programing software. 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VOACAP HF 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3810000"/>
            <a:ext cx="472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GMT   LMT    FOT    HPF    MUF    LUF</a:t>
            </a:r>
          </a:p>
          <a:p>
            <a:r>
              <a:rPr lang="en-US" dirty="0" smtClean="0"/>
              <a:t>18.0   10.2     8.63   11.44   10.03   -</a:t>
            </a:r>
            <a:r>
              <a:rPr lang="en-US" dirty="0"/>
              <a:t>10.03</a:t>
            </a:r>
          </a:p>
          <a:p>
            <a:r>
              <a:rPr lang="en-US" dirty="0" smtClean="0"/>
              <a:t>19.0   11.2     9.19   12.18   10.69   -</a:t>
            </a:r>
            <a:r>
              <a:rPr lang="en-US" dirty="0"/>
              <a:t>10.69</a:t>
            </a:r>
          </a:p>
          <a:p>
            <a:r>
              <a:rPr lang="en-US" dirty="0" smtClean="0"/>
              <a:t>20.0   12.2     9.51   12.61   11.06   -</a:t>
            </a:r>
            <a:r>
              <a:rPr lang="en-US" dirty="0"/>
              <a:t>11.06</a:t>
            </a:r>
          </a:p>
          <a:p>
            <a:r>
              <a:rPr lang="en-US" dirty="0" smtClean="0"/>
              <a:t>21.0   13.2     9.61   12.74   11.17   -</a:t>
            </a:r>
            <a:r>
              <a:rPr lang="en-US" dirty="0"/>
              <a:t>11.17</a:t>
            </a:r>
          </a:p>
          <a:p>
            <a:r>
              <a:rPr lang="en-US" dirty="0" smtClean="0"/>
              <a:t>22.0   14.2     9.46   12.53   11.00   -</a:t>
            </a:r>
            <a:r>
              <a:rPr lang="en-US" dirty="0"/>
              <a:t>11.00</a:t>
            </a:r>
          </a:p>
          <a:p>
            <a:r>
              <a:rPr lang="en-US" dirty="0" smtClean="0"/>
              <a:t>23.0   15.2     8.95   11.86   10.40   -</a:t>
            </a:r>
            <a:r>
              <a:rPr lang="en-US" dirty="0"/>
              <a:t>10.40</a:t>
            </a:r>
          </a:p>
          <a:p>
            <a:r>
              <a:rPr lang="en-US" dirty="0" smtClean="0"/>
              <a:t>24.0   16.2     8.07   10.70   9.39     -</a:t>
            </a:r>
            <a:r>
              <a:rPr lang="en-US" dirty="0"/>
              <a:t>9.39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268" y="1702475"/>
            <a:ext cx="8933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    2014          SSN = 100.                Minimum Angle= 0.100 degrees</a:t>
            </a:r>
          </a:p>
          <a:p>
            <a:endParaRPr lang="en-US" dirty="0" smtClean="0"/>
          </a:p>
          <a:p>
            <a:r>
              <a:rPr lang="en-US" dirty="0" smtClean="0"/>
              <a:t>Ft Irwin West side  Ft Irwin East         AZIMUTHS          N. MI.      KM</a:t>
            </a:r>
          </a:p>
          <a:p>
            <a:r>
              <a:rPr lang="en-US" dirty="0" smtClean="0"/>
              <a:t>35.42 N  117.39 W - 35.41 N  116.33 W     90.36  270.97      51.9     96.0</a:t>
            </a:r>
          </a:p>
          <a:p>
            <a:r>
              <a:rPr lang="en-US" dirty="0" smtClean="0"/>
              <a:t>XMTR  2-30 HARRIS99  [harris\1940@5M.ANW   ] Az=  0.0 OFFaz= 90.4   0.020kW</a:t>
            </a:r>
          </a:p>
          <a:p>
            <a:r>
              <a:rPr lang="en-US" dirty="0" smtClean="0"/>
              <a:t>RCVR  2-30 HARRIS99  [harris\1940@5M.ANW   ] Az=271.0 OFFaz=360.0</a:t>
            </a:r>
          </a:p>
          <a:p>
            <a:r>
              <a:rPr lang="en-US" dirty="0" smtClean="0"/>
              <a:t>3 MHz NOISE = -145.0 dBW     REQ. REL = 90%    REQ. SNR = 73.0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29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What is NVIS?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NVIS stands for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Near Vertical Incidence Skywave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C:\Users\jason.a.spiewak\Pictures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529" y="2209800"/>
            <a:ext cx="3906471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676400"/>
            <a:ext cx="5257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   NVIS is a form of HF propagation which    consists of properly configured antennas, and   correctly chosen frequencies so as to allow for signal reflection from the earths ionosphere.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   As the picture to the right shows, by having a high take off angle (roughly 50 to 90 degrees) NVIS allows for communication to take place beyond LOS (Ground Wave) range of the receiving stations.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  The HF frequency range is from 1.6 to 30 </a:t>
            </a:r>
            <a:r>
              <a:rPr lang="en-US" sz="1600" dirty="0" err="1" smtClean="0"/>
              <a:t>MHz.</a:t>
            </a:r>
            <a:r>
              <a:rPr lang="en-US" sz="1600" dirty="0" smtClean="0"/>
              <a:t> However; NVIS is normally conducted from 2.0 to 10 MHz (based on atmospherics)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   NVIS Rule of Thumb:</a:t>
            </a:r>
          </a:p>
          <a:p>
            <a:pPr lvl="1"/>
            <a:r>
              <a:rPr lang="en-US" sz="1600" dirty="0" smtClean="0"/>
              <a:t>Night Time: 2 - 4 MHz</a:t>
            </a:r>
          </a:p>
          <a:p>
            <a:pPr lvl="1"/>
            <a:r>
              <a:rPr lang="en-US" sz="1600" dirty="0" smtClean="0"/>
              <a:t>Day Time: 5 – 8 MHz</a:t>
            </a:r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(This can and will change based on current atmospherics)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smtClean="0"/>
              <a:t>What is NVIS?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C:\Users\jason.a.spiewak\Desktop\HF PICS\ground sky and sk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330" y="2590800"/>
            <a:ext cx="5331670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219200"/>
            <a:ext cx="88846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As illustrated by the picture on this slide; HF communications can comprise of </a:t>
            </a:r>
          </a:p>
          <a:p>
            <a:r>
              <a:rPr lang="en-US" dirty="0" smtClean="0"/>
              <a:t>both Ground wave Sky Wave signals.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As shown, a Sky Wave skip zone is created if the height of the antenna is </a:t>
            </a:r>
          </a:p>
          <a:p>
            <a:r>
              <a:rPr lang="en-US" dirty="0" smtClean="0"/>
              <a:t>Not not carefully planned out.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If a dipoles height is ½ a </a:t>
            </a:r>
          </a:p>
          <a:p>
            <a:r>
              <a:rPr lang="en-US" dirty="0" smtClean="0"/>
              <a:t>wavelength above ground the </a:t>
            </a:r>
          </a:p>
          <a:p>
            <a:r>
              <a:rPr lang="en-US" dirty="0" smtClean="0"/>
              <a:t>propagation becomes directional;</a:t>
            </a:r>
          </a:p>
          <a:p>
            <a:r>
              <a:rPr lang="en-US" dirty="0" smtClean="0"/>
              <a:t>thereby, creating a skip zone.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The skip zone is required if medium </a:t>
            </a:r>
          </a:p>
          <a:p>
            <a:r>
              <a:rPr lang="en-US" dirty="0"/>
              <a:t>t</a:t>
            </a:r>
            <a:r>
              <a:rPr lang="en-US" dirty="0" smtClean="0"/>
              <a:t>o long</a:t>
            </a:r>
            <a:r>
              <a:rPr lang="en-US" dirty="0"/>
              <a:t> </a:t>
            </a:r>
            <a:r>
              <a:rPr lang="en-US" dirty="0" smtClean="0"/>
              <a:t>Range communications </a:t>
            </a:r>
          </a:p>
          <a:p>
            <a:r>
              <a:rPr lang="en-US" dirty="0" smtClean="0"/>
              <a:t>(500 miles or more) is desired; not </a:t>
            </a:r>
          </a:p>
          <a:p>
            <a:r>
              <a:rPr lang="en-US" dirty="0" smtClean="0"/>
              <a:t>when operating NVIS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Key take away: There is no Skip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Zone Unless you as the user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creates it!</a:t>
            </a:r>
          </a:p>
        </p:txBody>
      </p:sp>
    </p:spTree>
    <p:extLst>
      <p:ext uri="{BB962C8B-B14F-4D97-AF65-F5344CB8AC3E}">
        <p14:creationId xmlns:p14="http://schemas.microsoft.com/office/powerpoint/2010/main" xmlns="" val="178536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The Ionosphere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C:\Users\jason.a.spiewak\Desktop\HF PICS\Lay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4180" y="1371600"/>
            <a:ext cx="5389819" cy="50117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319278"/>
            <a:ext cx="39549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Earth has 4 ionospheric layers</a:t>
            </a:r>
          </a:p>
          <a:p>
            <a:r>
              <a:rPr lang="en-US" dirty="0" smtClean="0"/>
              <a:t>that affect HF communications, they </a:t>
            </a:r>
          </a:p>
          <a:p>
            <a:r>
              <a:rPr lang="en-US" dirty="0" smtClean="0"/>
              <a:t>are D, E, F1 and F2.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NVIS signals are reflected by the</a:t>
            </a:r>
          </a:p>
          <a:p>
            <a:r>
              <a:rPr lang="en-US" dirty="0" smtClean="0"/>
              <a:t>F2 layer, therefore, during daylight</a:t>
            </a:r>
          </a:p>
          <a:p>
            <a:r>
              <a:rPr lang="en-US" dirty="0" smtClean="0"/>
              <a:t>hours the single needs to be high </a:t>
            </a:r>
          </a:p>
          <a:p>
            <a:r>
              <a:rPr lang="en-US" dirty="0" smtClean="0"/>
              <a:t>enough to travel though the D and E </a:t>
            </a:r>
          </a:p>
          <a:p>
            <a:r>
              <a:rPr lang="en-US" dirty="0" smtClean="0"/>
              <a:t>layers and not be totally absorbed.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Typical NVIS HF 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NVIS cover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9258" y="1447800"/>
            <a:ext cx="5978542" cy="4860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066800"/>
            <a:ext cx="44743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NVIS allows for reliable communication</a:t>
            </a:r>
          </a:p>
          <a:p>
            <a:r>
              <a:rPr lang="en-US" dirty="0" smtClean="0"/>
              <a:t>between distant stations with low power.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20 watts is more than </a:t>
            </a:r>
          </a:p>
          <a:p>
            <a:r>
              <a:rPr lang="en-US" dirty="0" smtClean="0"/>
              <a:t>enough power to reach out </a:t>
            </a:r>
          </a:p>
          <a:p>
            <a:r>
              <a:rPr lang="en-US" dirty="0" smtClean="0"/>
              <a:t>to roughly 200 to 400 miles </a:t>
            </a:r>
          </a:p>
          <a:p>
            <a:r>
              <a:rPr lang="en-US" dirty="0" smtClean="0"/>
              <a:t>+/- 50 miles.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A properly generated </a:t>
            </a:r>
          </a:p>
          <a:p>
            <a:r>
              <a:rPr lang="en-US" dirty="0" smtClean="0"/>
              <a:t>NVIS  signal has a limited </a:t>
            </a:r>
          </a:p>
          <a:p>
            <a:r>
              <a:rPr lang="en-US" dirty="0" smtClean="0"/>
              <a:t>ground wave signal; therefore, </a:t>
            </a:r>
          </a:p>
          <a:p>
            <a:r>
              <a:rPr lang="en-US" dirty="0" smtClean="0"/>
              <a:t>the vertically propagating signal </a:t>
            </a:r>
          </a:p>
          <a:p>
            <a:r>
              <a:rPr lang="en-US" dirty="0" smtClean="0"/>
              <a:t>is very difficult for an enemy </a:t>
            </a:r>
          </a:p>
          <a:p>
            <a:r>
              <a:rPr lang="en-US" dirty="0" smtClean="0"/>
              <a:t>to Direction-Find.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86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Advantages of NVIS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NVIS propagation requires no external infrastructure. Two or more stations properly using NVIS techniques can establish reliable communications without any third party support. </a:t>
            </a:r>
          </a:p>
          <a:p>
            <a:pPr eaLnBrk="1" hangingPunct="1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Properly employed NVIS can dramatically reduce noise and interference, resulting in an improved signal/noise ratio (SNR). </a:t>
            </a:r>
          </a:p>
          <a:p>
            <a:pPr eaLnBrk="1" hangingPunct="1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NVIS works well with low power due to low noise levels and its inherently improved SNR.</a:t>
            </a:r>
          </a:p>
          <a:p>
            <a:pPr eaLnBrk="1" hangingPunct="1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NVIS propagation can overcome communication obstacles, such as valleys and mountainous terrain with relative ease. </a:t>
            </a:r>
          </a:p>
          <a:p>
            <a:pPr eaLnBrk="1" hangingPunct="1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Antennas optimized for NVIS are usually low. Simple ½ wavelength dipoles work very well. A good NVIS antenna can be erected easily, in a short amount of time. </a:t>
            </a:r>
          </a:p>
          <a:p>
            <a:pPr eaLnBrk="1" hangingPunct="1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The optimum height for a dipole is anywhere from 7 to 15 feet above ground; however, lower &amp; higher antennas can still propagate NVIS.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NVIS and HF Propagation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r>
              <a:rPr lang="en-US" sz="1600" b="1" dirty="0" smtClean="0">
                <a:cs typeface="Arial" charset="0"/>
              </a:rPr>
              <a:t>HPF = Highest Probable Frequency: </a:t>
            </a:r>
            <a:r>
              <a:rPr lang="en-US" sz="1600" dirty="0" smtClean="0">
                <a:cs typeface="Arial" charset="0"/>
              </a:rPr>
              <a:t>The highest frequency at which ionospheric propagation between specific locations will be available 10% of the time.</a:t>
            </a:r>
          </a:p>
          <a:p>
            <a:r>
              <a:rPr lang="en-US" sz="1600" b="1" dirty="0" smtClean="0"/>
              <a:t>MUF = Maximum Usable Frequency: </a:t>
            </a:r>
            <a:r>
              <a:rPr lang="en-US" sz="1600" dirty="0" smtClean="0"/>
              <a:t>The  highest frequency at which ionospheric propagation between specific locations will be available 50% of the time.</a:t>
            </a:r>
          </a:p>
          <a:p>
            <a:r>
              <a:rPr lang="en-US" sz="1600" b="1" dirty="0" smtClean="0"/>
              <a:t>LUF = Lowest Usable Frequency: </a:t>
            </a:r>
            <a:r>
              <a:rPr lang="en-US" sz="1600" dirty="0" smtClean="0"/>
              <a:t>The lowest frequency at which ionospheric propagation between specific locations and using specific power levels, receiving equipment and antennas will be available 50% of the time.</a:t>
            </a:r>
          </a:p>
          <a:p>
            <a:r>
              <a:rPr lang="en-US" sz="1600" b="1" dirty="0" smtClean="0"/>
              <a:t>FOT = Frequency of Optimum Traffic: </a:t>
            </a:r>
            <a:r>
              <a:rPr lang="en-US" sz="1600" dirty="0" smtClean="0"/>
              <a:t>The highest frequency at which ionospheric propagation between specific locations will be available 90% of the time. 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The best operating frequency is usually 15 to 25% below the MUF.  Propagation is affected by the time of year, day, and solar activity.</a:t>
            </a:r>
          </a:p>
          <a:p>
            <a:r>
              <a:rPr lang="en-US" sz="1600" b="1" dirty="0" smtClean="0">
                <a:cs typeface="Arial" pitchFamily="34" charset="0"/>
              </a:rPr>
              <a:t>FC = Critical Frequency: </a:t>
            </a:r>
            <a:r>
              <a:rPr lang="en-US" sz="1600" dirty="0" smtClean="0"/>
              <a:t>is the highest frequency that if above the waves penetrate &amp; pass though the ionosphere and if  below which the waves are reflected back from the ionosphere.</a:t>
            </a:r>
          </a:p>
          <a:p>
            <a:endParaRPr lang="en-US" sz="1600" b="1" dirty="0" smtClean="0">
              <a:cs typeface="Arial" pitchFamily="34" charset="0"/>
            </a:endParaRPr>
          </a:p>
          <a:p>
            <a:r>
              <a:rPr lang="en-US" sz="1600" dirty="0" smtClean="0">
                <a:cs typeface="Arial" pitchFamily="34" charset="0"/>
              </a:rPr>
              <a:t>One propagation tool that can be used when planning for NVIS is VOACAP. VOACAP will calculate your MUF, LUF and FOT; thereby allowing you as the planner, to properly plan and request frequencies that will meet your needs.</a:t>
            </a:r>
          </a:p>
          <a:p>
            <a:r>
              <a:rPr lang="en-US" sz="1600" dirty="0" smtClean="0">
                <a:cs typeface="Arial" pitchFamily="34" charset="0"/>
              </a:rPr>
              <a:t>It can be downloaded from either </a:t>
            </a:r>
            <a:r>
              <a:rPr lang="en-US" sz="1600" dirty="0" smtClean="0">
                <a:cs typeface="Arial" pitchFamily="34" charset="0"/>
                <a:hlinkClick r:id="rId2"/>
              </a:rPr>
              <a:t>www.voacap.com</a:t>
            </a:r>
            <a:r>
              <a:rPr lang="en-US" sz="1600" dirty="0" smtClean="0">
                <a:cs typeface="Arial" pitchFamily="34" charset="0"/>
              </a:rPr>
              <a:t> or from the Harris radio website (includes Harris radio enhancements. i.e. Harris antennas added)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HF NVIS Antenna Types &amp; Configuration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sz="2800" dirty="0" smtClean="0"/>
              <a:t>½ Wave Length dipole </a:t>
            </a:r>
          </a:p>
          <a:p>
            <a:pPr lvl="1"/>
            <a:r>
              <a:rPr lang="en-US" sz="1800" dirty="0" smtClean="0"/>
              <a:t>234</a:t>
            </a:r>
            <a:r>
              <a:rPr lang="en-US" sz="1800" dirty="0"/>
              <a:t>/</a:t>
            </a:r>
            <a:r>
              <a:rPr lang="en-US" sz="1800" dirty="0" err="1"/>
              <a:t>freq</a:t>
            </a:r>
            <a:r>
              <a:rPr lang="en-US" sz="1800" dirty="0"/>
              <a:t> = </a:t>
            </a:r>
            <a:r>
              <a:rPr lang="en-US" sz="1800" dirty="0" smtClean="0"/>
              <a:t>one leg of the dipole</a:t>
            </a:r>
          </a:p>
          <a:p>
            <a:pPr lvl="1"/>
            <a:r>
              <a:rPr lang="en-US" sz="1800" dirty="0" smtClean="0"/>
              <a:t>468/</a:t>
            </a:r>
            <a:r>
              <a:rPr lang="en-US" sz="1800" dirty="0" err="1" smtClean="0"/>
              <a:t>freq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total dipole length</a:t>
            </a:r>
          </a:p>
          <a:p>
            <a:r>
              <a:rPr lang="en-US" sz="2800" dirty="0" smtClean="0"/>
              <a:t>Inverted V</a:t>
            </a:r>
          </a:p>
          <a:p>
            <a:r>
              <a:rPr lang="en-US" sz="2800" dirty="0" smtClean="0"/>
              <a:t>Inverted L</a:t>
            </a:r>
          </a:p>
          <a:p>
            <a:r>
              <a:rPr lang="en-US" sz="2800" dirty="0" smtClean="0"/>
              <a:t>End fed Random Wire Antenna</a:t>
            </a:r>
          </a:p>
          <a:p>
            <a:r>
              <a:rPr lang="en-US" sz="2800" dirty="0" smtClean="0"/>
              <a:t>Terminated Folded dipole (Barker &amp; Williamsons)</a:t>
            </a:r>
          </a:p>
          <a:p>
            <a:r>
              <a:rPr lang="en-US" sz="2800" dirty="0" smtClean="0"/>
              <a:t>Vehicle Whip (Next two slides display take off angle of vehicle mounted whips)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Vehicle whip to the rear propagation pattern</a:t>
            </a:r>
            <a:endParaRPr lang="en-US" dirty="0"/>
          </a:p>
        </p:txBody>
      </p:sp>
      <p:pic>
        <p:nvPicPr>
          <p:cNvPr id="5" name="Content Placeholder 4" descr="old jeep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26" b="5026"/>
          <a:stretch>
            <a:fillRect/>
          </a:stretch>
        </p:blipFill>
        <p:spPr>
          <a:xfrm>
            <a:off x="533400" y="1981200"/>
            <a:ext cx="8229600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FE69-A5FA-47FD-B252-A2D3687BFF9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</TotalTime>
  <Words>1414</Words>
  <Application>Microsoft Office PowerPoint</Application>
  <PresentationFormat>On-screen Show (4:3)</PresentationFormat>
  <Paragraphs>198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2_Theme1</vt:lpstr>
      <vt:lpstr>Slide 1</vt:lpstr>
      <vt:lpstr>What is NVIS?  </vt:lpstr>
      <vt:lpstr>What is NVIS?</vt:lpstr>
      <vt:lpstr>The Ionosphere</vt:lpstr>
      <vt:lpstr>Typical NVIS HF Net</vt:lpstr>
      <vt:lpstr>Advantages of NVIS </vt:lpstr>
      <vt:lpstr>NVIS and HF Propagation terms</vt:lpstr>
      <vt:lpstr>HF NVIS Antenna Types &amp; Configuration</vt:lpstr>
      <vt:lpstr>Vehicle whip to the rear propagation pattern</vt:lpstr>
      <vt:lpstr>Vehicle whip forward  propagation pattern</vt:lpstr>
      <vt:lpstr>Classic ½ Wave Center fed Dipole  Cut to lowest used frequency </vt:lpstr>
      <vt:lpstr>Typical dipole radiation patterns </vt:lpstr>
      <vt:lpstr>Inverted V</vt:lpstr>
      <vt:lpstr>Inverted L (Not the best for NVIS but provides both a Monopole and dipole radiation pattern)</vt:lpstr>
      <vt:lpstr>End fed Wire Antenna </vt:lpstr>
      <vt:lpstr>B&amp;W Terminated Folded dipole</vt:lpstr>
      <vt:lpstr>AN/PRC 150 ALE Operations</vt:lpstr>
      <vt:lpstr>VOACAP HF Propagation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dominic.a.senteno</dc:creator>
  <cp:lastModifiedBy>Curtis.McMahan</cp:lastModifiedBy>
  <cp:revision>138</cp:revision>
  <dcterms:created xsi:type="dcterms:W3CDTF">2014-07-29T20:15:28Z</dcterms:created>
  <dcterms:modified xsi:type="dcterms:W3CDTF">2015-01-06T15:27:05Z</dcterms:modified>
</cp:coreProperties>
</file>