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 id="2147483719" r:id="rId5"/>
    <p:sldMasterId id="2147483727" r:id="rId6"/>
    <p:sldMasterId id="2147483725" r:id="rId7"/>
  </p:sldMasterIdLst>
  <p:notesMasterIdLst>
    <p:notesMasterId r:id="rId44"/>
  </p:notesMasterIdLst>
  <p:handoutMasterIdLst>
    <p:handoutMasterId r:id="rId45"/>
  </p:handoutMasterIdLst>
  <p:sldIdLst>
    <p:sldId id="454" r:id="rId8"/>
    <p:sldId id="458" r:id="rId9"/>
    <p:sldId id="469" r:id="rId10"/>
    <p:sldId id="575" r:id="rId11"/>
    <p:sldId id="578" r:id="rId12"/>
    <p:sldId id="549" r:id="rId13"/>
    <p:sldId id="550" r:id="rId14"/>
    <p:sldId id="551" r:id="rId15"/>
    <p:sldId id="552" r:id="rId16"/>
    <p:sldId id="553" r:id="rId17"/>
    <p:sldId id="554" r:id="rId18"/>
    <p:sldId id="555" r:id="rId19"/>
    <p:sldId id="556" r:id="rId20"/>
    <p:sldId id="557" r:id="rId21"/>
    <p:sldId id="559" r:id="rId22"/>
    <p:sldId id="560" r:id="rId23"/>
    <p:sldId id="561" r:id="rId24"/>
    <p:sldId id="562" r:id="rId25"/>
    <p:sldId id="564" r:id="rId26"/>
    <p:sldId id="565" r:id="rId27"/>
    <p:sldId id="566" r:id="rId28"/>
    <p:sldId id="567" r:id="rId29"/>
    <p:sldId id="568" r:id="rId30"/>
    <p:sldId id="569" r:id="rId31"/>
    <p:sldId id="570" r:id="rId32"/>
    <p:sldId id="571" r:id="rId33"/>
    <p:sldId id="572" r:id="rId34"/>
    <p:sldId id="573" r:id="rId35"/>
    <p:sldId id="574" r:id="rId36"/>
    <p:sldId id="489" r:id="rId37"/>
    <p:sldId id="490" r:id="rId38"/>
    <p:sldId id="491" r:id="rId39"/>
    <p:sldId id="536" r:id="rId40"/>
    <p:sldId id="541" r:id="rId41"/>
    <p:sldId id="539" r:id="rId42"/>
    <p:sldId id="538"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5855"/>
    <a:srgbClr val="0000FF"/>
    <a:srgbClr val="6600CC"/>
    <a:srgbClr val="FFFF00"/>
    <a:srgbClr val="00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3" autoAdjust="0"/>
    <p:restoredTop sz="94660"/>
  </p:normalViewPr>
  <p:slideViewPr>
    <p:cSldViewPr>
      <p:cViewPr varScale="1">
        <p:scale>
          <a:sx n="81" d="100"/>
          <a:sy n="81" d="100"/>
        </p:scale>
        <p:origin x="67" y="22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3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A1CF53A7-9AFD-4F96-924E-E3BBFB60D301}" type="datetimeFigureOut">
              <a:rPr lang="en-US" smtClean="0"/>
              <a:pPr/>
              <a:t>11/21/2016</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38F21A94-2A1C-402A-B4C5-435386A4B4DB}" type="slidenum">
              <a:rPr lang="en-US" smtClean="0"/>
              <a:pPr/>
              <a:t>‹#›</a:t>
            </a:fld>
            <a:endParaRPr lang="en-US"/>
          </a:p>
        </p:txBody>
      </p:sp>
    </p:spTree>
    <p:extLst>
      <p:ext uri="{BB962C8B-B14F-4D97-AF65-F5344CB8AC3E}">
        <p14:creationId xmlns:p14="http://schemas.microsoft.com/office/powerpoint/2010/main" val="731308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40" tIns="46370" rIns="92740" bIns="46370"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2740" tIns="46370" rIns="92740" bIns="46370" rtlCol="0"/>
          <a:lstStyle>
            <a:lvl1pPr algn="r">
              <a:defRPr sz="1200"/>
            </a:lvl1pPr>
          </a:lstStyle>
          <a:p>
            <a:fld id="{47802B59-CA50-4283-8B53-B06FA28FE7F4}" type="datetimeFigureOut">
              <a:rPr lang="en-US" smtClean="0"/>
              <a:pPr/>
              <a:t>11/21/2016</a:t>
            </a:fld>
            <a:endParaRPr lang="en-US"/>
          </a:p>
        </p:txBody>
      </p:sp>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2740" tIns="46370" rIns="92740" bIns="46370" rtlCol="0" anchor="ctr"/>
          <a:lstStyle/>
          <a:p>
            <a:endParaRPr lang="en-US"/>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740" tIns="46370" rIns="92740" bIns="463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4820"/>
          </a:xfrm>
          <a:prstGeom prst="rect">
            <a:avLst/>
          </a:prstGeom>
        </p:spPr>
        <p:txBody>
          <a:bodyPr vert="horz" lIns="92740" tIns="46370" rIns="92740" bIns="46370"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2740" tIns="46370" rIns="92740" bIns="46370" rtlCol="0" anchor="b"/>
          <a:lstStyle>
            <a:lvl1pPr algn="r">
              <a:defRPr sz="1200"/>
            </a:lvl1pPr>
          </a:lstStyle>
          <a:p>
            <a:fld id="{6C574044-705B-4BA9-9528-EF24541C28D0}" type="slidenum">
              <a:rPr lang="en-US" smtClean="0"/>
              <a:pPr/>
              <a:t>‹#›</a:t>
            </a:fld>
            <a:endParaRPr lang="en-US"/>
          </a:p>
        </p:txBody>
      </p:sp>
    </p:spTree>
    <p:extLst>
      <p:ext uri="{BB962C8B-B14F-4D97-AF65-F5344CB8AC3E}">
        <p14:creationId xmlns:p14="http://schemas.microsoft.com/office/powerpoint/2010/main" val="77430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574044-705B-4BA9-9528-EF24541C28D0}" type="slidenum">
              <a:rPr lang="en-US" smtClean="0"/>
              <a:pPr/>
              <a:t>1</a:t>
            </a:fld>
            <a:endParaRPr lang="en-US"/>
          </a:p>
        </p:txBody>
      </p:sp>
    </p:spTree>
    <p:extLst>
      <p:ext uri="{BB962C8B-B14F-4D97-AF65-F5344CB8AC3E}">
        <p14:creationId xmlns:p14="http://schemas.microsoft.com/office/powerpoint/2010/main" val="181117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8494776" y="6462611"/>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lide Number Placeholder 3"/>
          <p:cNvSpPr>
            <a:spLocks noGrp="1"/>
          </p:cNvSpPr>
          <p:nvPr>
            <p:ph type="sldNum" sz="quarter" idx="12"/>
          </p:nvPr>
        </p:nvSpPr>
        <p:spPr>
          <a:xfrm>
            <a:off x="8494776" y="6462611"/>
            <a:ext cx="612648" cy="365125"/>
          </a:xfrm>
          <a:prstGeom prst="rect">
            <a:avLst/>
          </a:prstGeom>
        </p:spPr>
        <p:txBody>
          <a:bodyPr/>
          <a:lstStyle/>
          <a:p>
            <a:fld id="{89F2C004-2715-FE49-B628-06E74F704CD7}" type="slidenum">
              <a:rPr lang="en-US" smtClean="0">
                <a:solidFill>
                  <a:prstClr val="white"/>
                </a:solidFill>
              </a:rPr>
              <a:pPr/>
              <a:t>‹#›</a:t>
            </a:fld>
            <a:endParaRPr lang="en-US">
              <a:solidFill>
                <a:prstClr val="white"/>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PPTCoverBkgrd1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59595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US ARMY Black and Gold.png"/>
          <p:cNvPicPr>
            <a:picLocks noChangeAspect="1"/>
          </p:cNvPicPr>
          <p:nvPr userDrawn="1"/>
        </p:nvPicPr>
        <p:blipFill>
          <a:blip r:embed="rId3" cstate="print"/>
          <a:stretch>
            <a:fillRect/>
          </a:stretch>
        </p:blipFill>
        <p:spPr>
          <a:xfrm>
            <a:off x="295865" y="636477"/>
            <a:ext cx="856070" cy="1068498"/>
          </a:xfrm>
          <a:prstGeom prst="rect">
            <a:avLst/>
          </a:prstGeom>
        </p:spPr>
      </p:pic>
      <p:pic>
        <p:nvPicPr>
          <p:cNvPr id="7" name="Picture 6" descr="AMC_Logo.png"/>
          <p:cNvPicPr>
            <a:picLocks noChangeAspect="1"/>
          </p:cNvPicPr>
          <p:nvPr userDrawn="1"/>
        </p:nvPicPr>
        <p:blipFill>
          <a:blip r:embed="rId4" cstate="print"/>
          <a:stretch>
            <a:fillRect/>
          </a:stretch>
        </p:blipFill>
        <p:spPr>
          <a:xfrm>
            <a:off x="1143001" y="697662"/>
            <a:ext cx="761999" cy="896997"/>
          </a:xfrm>
          <a:prstGeom prst="rect">
            <a:avLst/>
          </a:prstGeom>
          <a:effectLst>
            <a:outerShdw blurRad="50800" dist="38100" dir="2700000" algn="tl" rotWithShape="0">
              <a:prstClr val="black">
                <a:alpha val="40000"/>
              </a:prstClr>
            </a:outerShdw>
          </a:effectLst>
        </p:spPr>
      </p:pic>
      <p:pic>
        <p:nvPicPr>
          <p:cNvPr id="17" name="Picture 16" descr="TACOM.png"/>
          <p:cNvPicPr>
            <a:picLocks noChangeAspect="1"/>
          </p:cNvPicPr>
          <p:nvPr userDrawn="1"/>
        </p:nvPicPr>
        <p:blipFill>
          <a:blip r:embed="rId5" cstate="print"/>
          <a:stretch>
            <a:fillRect/>
          </a:stretch>
        </p:blipFill>
        <p:spPr>
          <a:xfrm>
            <a:off x="6629400" y="533400"/>
            <a:ext cx="1143000" cy="1143000"/>
          </a:xfrm>
          <a:prstGeom prst="rect">
            <a:avLst/>
          </a:prstGeom>
        </p:spPr>
      </p:pic>
      <p:pic>
        <p:nvPicPr>
          <p:cNvPr id="9" name="Picture 8" descr="ILSC_New.png"/>
          <p:cNvPicPr>
            <a:picLocks noChangeAspect="1"/>
          </p:cNvPicPr>
          <p:nvPr userDrawn="1"/>
        </p:nvPicPr>
        <p:blipFill>
          <a:blip r:embed="rId6" cstate="print"/>
          <a:stretch>
            <a:fillRect/>
          </a:stretch>
        </p:blipFill>
        <p:spPr>
          <a:xfrm>
            <a:off x="7772400" y="685800"/>
            <a:ext cx="1108385" cy="820584"/>
          </a:xfrm>
          <a:prstGeom prst="rect">
            <a:avLst/>
          </a:prstGeom>
        </p:spPr>
      </p:pic>
    </p:spTree>
    <p:extLst>
      <p:ext uri="{BB962C8B-B14F-4D97-AF65-F5344CB8AC3E}">
        <p14:creationId xmlns:p14="http://schemas.microsoft.com/office/powerpoint/2010/main" val="11591836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8" name="Picture 7" descr="Metal Header.jpg"/>
          <p:cNvPicPr>
            <a:picLocks noChangeAspect="1"/>
          </p:cNvPicPr>
          <p:nvPr userDrawn="1"/>
        </p:nvPicPr>
        <p:blipFill>
          <a:blip r:embed="rId6" cstate="print"/>
          <a:stretch>
            <a:fillRect/>
          </a:stretch>
        </p:blipFill>
        <p:spPr>
          <a:xfrm>
            <a:off x="0" y="6443663"/>
            <a:ext cx="9144000" cy="41433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pic>
        <p:nvPicPr>
          <p:cNvPr id="9" name="Picture 8" descr="Metal Header.jpg"/>
          <p:cNvPicPr>
            <a:picLocks noChangeAspect="1"/>
          </p:cNvPicPr>
          <p:nvPr userDrawn="1"/>
        </p:nvPicPr>
        <p:blipFill>
          <a:blip r:embed="rId7"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10" name="Footer Placeholder 16"/>
          <p:cNvSpPr txBox="1">
            <a:spLocks/>
          </p:cNvSpPr>
          <p:nvPr userDrawn="1"/>
        </p:nvSpPr>
        <p:spPr>
          <a:xfrm>
            <a:off x="-17930" y="-29528"/>
            <a:ext cx="9144000" cy="231776"/>
          </a:xfrm>
          <a:prstGeom prst="rect">
            <a:avLst/>
          </a:prstGeom>
        </p:spPr>
        <p:txBody>
          <a:bodyPr/>
          <a:lstStyle/>
          <a:p>
            <a:pPr algn="ct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sp>
        <p:nvSpPr>
          <p:cNvPr id="11" name="Footer Placeholder 16"/>
          <p:cNvSpPr txBox="1">
            <a:spLocks/>
          </p:cNvSpPr>
          <p:nvPr userDrawn="1"/>
        </p:nvSpPr>
        <p:spPr>
          <a:xfrm>
            <a:off x="39624" y="6620256"/>
            <a:ext cx="1752600" cy="228600"/>
          </a:xfrm>
          <a:prstGeom prst="rect">
            <a:avLst/>
          </a:prstGeom>
        </p:spPr>
        <p:txBody>
          <a:bodyPr/>
          <a:lstStyle/>
          <a:p>
            <a:pPr algn="l">
              <a:defRPr/>
            </a:pPr>
            <a:r>
              <a:rPr lang="en-US" sz="1000" b="1" dirty="0" smtClean="0">
                <a:solidFill>
                  <a:prstClr val="white"/>
                </a:solidFill>
                <a:latin typeface="Arial" panose="020B0604020202020204" pitchFamily="34" charset="0"/>
                <a:ea typeface="MS PGothic" pitchFamily="34" charset="-128"/>
                <a:cs typeface="Arial" panose="020B0604020202020204" pitchFamily="34" charset="0"/>
              </a:rPr>
              <a:t>UNCLASSIFIED//FOUO</a:t>
            </a:r>
            <a:endParaRPr lang="en-US" sz="1000" b="1" dirty="0">
              <a:solidFill>
                <a:prstClr val="white"/>
              </a:solidFill>
              <a:latin typeface="Arial" panose="020B0604020202020204" pitchFamily="34" charset="0"/>
              <a:ea typeface="MS PGothic" pitchFamily="34" charset="-128"/>
              <a:cs typeface="Arial" panose="020B0604020202020204" pitchFamily="34" charset="0"/>
            </a:endParaRPr>
          </a:p>
        </p:txBody>
      </p:sp>
      <p:pic>
        <p:nvPicPr>
          <p:cNvPr id="14" name="Picture 13" descr="US Army RA Star Logo.png"/>
          <p:cNvPicPr>
            <a:picLocks noChangeAspect="1"/>
          </p:cNvPicPr>
          <p:nvPr userDrawn="1"/>
        </p:nvPicPr>
        <p:blipFill>
          <a:blip r:embed="rId8" cstate="print"/>
          <a:stretch>
            <a:fillRect/>
          </a:stretch>
        </p:blipFill>
        <p:spPr>
          <a:xfrm>
            <a:off x="232691" y="100444"/>
            <a:ext cx="600931" cy="750049"/>
          </a:xfrm>
          <a:prstGeom prst="rect">
            <a:avLst/>
          </a:prstGeom>
        </p:spPr>
      </p:pic>
      <p:pic>
        <p:nvPicPr>
          <p:cNvPr id="15" name="Picture 14" descr="AMC_Logo.png"/>
          <p:cNvPicPr>
            <a:picLocks noChangeAspect="1"/>
          </p:cNvPicPr>
          <p:nvPr userDrawn="1"/>
        </p:nvPicPr>
        <p:blipFill>
          <a:blip r:embed="rId9" cstate="print"/>
          <a:stretch>
            <a:fillRect/>
          </a:stretch>
        </p:blipFill>
        <p:spPr>
          <a:xfrm>
            <a:off x="953416" y="124018"/>
            <a:ext cx="570584" cy="671671"/>
          </a:xfrm>
          <a:prstGeom prst="rect">
            <a:avLst/>
          </a:prstGeom>
          <a:effectLst>
            <a:outerShdw blurRad="50800" dist="38100" dir="2700000" algn="tl" rotWithShape="0">
              <a:prstClr val="black">
                <a:alpha val="40000"/>
              </a:prstClr>
            </a:outerShdw>
          </a:effectLst>
        </p:spPr>
      </p:pic>
      <p:pic>
        <p:nvPicPr>
          <p:cNvPr id="22" name="Picture 21" descr="TACOM.png"/>
          <p:cNvPicPr>
            <a:picLocks noChangeAspect="1"/>
          </p:cNvPicPr>
          <p:nvPr userDrawn="1"/>
        </p:nvPicPr>
        <p:blipFill>
          <a:blip r:embed="rId10" cstate="print"/>
          <a:stretch>
            <a:fillRect/>
          </a:stretch>
        </p:blipFill>
        <p:spPr>
          <a:xfrm>
            <a:off x="7239000" y="0"/>
            <a:ext cx="838200" cy="914400"/>
          </a:xfrm>
          <a:prstGeom prst="rect">
            <a:avLst/>
          </a:prstGeom>
        </p:spPr>
      </p:pic>
      <p:pic>
        <p:nvPicPr>
          <p:cNvPr id="12" name="Picture 11" descr="ILSC_New.png"/>
          <p:cNvPicPr>
            <a:picLocks noChangeAspect="1"/>
          </p:cNvPicPr>
          <p:nvPr userDrawn="1"/>
        </p:nvPicPr>
        <p:blipFill>
          <a:blip r:embed="rId11" cstate="print"/>
          <a:stretch>
            <a:fillRect/>
          </a:stretch>
        </p:blipFill>
        <p:spPr>
          <a:xfrm>
            <a:off x="8153400" y="76200"/>
            <a:ext cx="838200" cy="68580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2" r:id="rId2"/>
    <p:sldLayoutId id="2147483713" r:id="rId3"/>
    <p:sldLayoutId id="2147483726" r:id="rId4"/>
  </p:sldLayoutIdLst>
  <p:timing>
    <p:tnLst>
      <p:par>
        <p:cTn id="1" dur="indefinite" restart="never" nodeType="tmRoot"/>
      </p:par>
    </p:tnLst>
  </p:timing>
  <p:txStyles>
    <p:titleStyle>
      <a:lvl1pPr algn="ctr" defTabSz="914400" rtl="0" eaLnBrk="1" latinLnBrk="0" hangingPunct="1">
        <a:spcBef>
          <a:spcPct val="0"/>
        </a:spcBef>
        <a:buNone/>
        <a:defRPr sz="2800" b="1" kern="1200" baseline="0">
          <a:solidFill>
            <a:schemeClr val="bg1"/>
          </a:solidFill>
          <a:latin typeface="Comic Sans MS" pitchFamily="66" charset="0"/>
          <a:ea typeface="+mj-ea"/>
          <a:cs typeface="+mj-cs"/>
        </a:defRPr>
      </a:lvl1pPr>
    </p:titleStyle>
    <p:bodyStyle>
      <a:lvl1pPr marL="342900" indent="-342900" algn="l" defTabSz="914400" rtl="0" eaLnBrk="1" latinLnBrk="0" hangingPunct="1">
        <a:spcBef>
          <a:spcPct val="20000"/>
        </a:spcBef>
        <a:buFontTx/>
        <a:buNone/>
        <a:defRPr sz="20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9" name="Rectangle 18"/>
          <p:cNvSpPr/>
          <p:nvPr userDrawn="1"/>
        </p:nvSpPr>
        <p:spPr>
          <a:xfrm>
            <a:off x="0" y="6611779"/>
            <a:ext cx="1572866" cy="246221"/>
          </a:xfrm>
          <a:prstGeom prst="rect">
            <a:avLst/>
          </a:prstGeom>
        </p:spPr>
        <p:txBody>
          <a:bodyPr wrap="none">
            <a:spAutoFit/>
          </a:bodyPr>
          <a:lstStyle/>
          <a:p>
            <a:pPr>
              <a:defRPr/>
            </a:pPr>
            <a:r>
              <a:rPr lang="en-US" sz="1000" b="1" dirty="0" smtClean="0">
                <a:solidFill>
                  <a:srgbClr val="000000"/>
                </a:solidFill>
                <a:latin typeface="Arial" panose="020B0604020202020204" pitchFamily="34" charset="0"/>
                <a:ea typeface="MS PGothic" pitchFamily="34" charset="-128"/>
                <a:cs typeface="Arial" panose="020B0604020202020204" pitchFamily="34" charset="0"/>
              </a:rPr>
              <a:t>UNCLASSIFIED//FOUO</a:t>
            </a:r>
            <a:endParaRPr lang="en-US" sz="1000" b="1" dirty="0">
              <a:solidFill>
                <a:srgbClr val="000000"/>
              </a:solidFill>
              <a:latin typeface="Arial" panose="020B0604020202020204" pitchFamily="34" charset="0"/>
              <a:ea typeface="MS PGothic" pitchFamily="34" charset="-128"/>
              <a:cs typeface="Arial" panose="020B0604020202020204" pitchFamily="34" charset="0"/>
            </a:endParaRPr>
          </a:p>
        </p:txBody>
      </p:sp>
      <p:pic>
        <p:nvPicPr>
          <p:cNvPr id="20" name="Picture 19" descr="Metal Header.jpg"/>
          <p:cNvPicPr>
            <a:picLocks noChangeAspect="1"/>
          </p:cNvPicPr>
          <p:nvPr userDrawn="1"/>
        </p:nvPicPr>
        <p:blipFill>
          <a:blip r:embed="rId3"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21" name="Footer Placeholder 16"/>
          <p:cNvSpPr txBox="1">
            <a:spLocks/>
          </p:cNvSpPr>
          <p:nvPr userDrawn="1"/>
        </p:nvSpPr>
        <p:spPr>
          <a:xfrm>
            <a:off x="-17930" y="-29528"/>
            <a:ext cx="9144000" cy="231776"/>
          </a:xfrm>
          <a:prstGeom prst="rect">
            <a:avLst/>
          </a:prstGeom>
        </p:spPr>
        <p:txBody>
          <a:bodyPr/>
          <a:lstStyle/>
          <a:p>
            <a:pPr algn="ct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pic>
        <p:nvPicPr>
          <p:cNvPr id="23" name="Picture 22" descr="US Army RA Star Logo.png"/>
          <p:cNvPicPr>
            <a:picLocks noChangeAspect="1"/>
          </p:cNvPicPr>
          <p:nvPr userDrawn="1"/>
        </p:nvPicPr>
        <p:blipFill>
          <a:blip r:embed="rId4" cstate="print"/>
          <a:stretch>
            <a:fillRect/>
          </a:stretch>
        </p:blipFill>
        <p:spPr>
          <a:xfrm>
            <a:off x="241300" y="100444"/>
            <a:ext cx="600931" cy="750049"/>
          </a:xfrm>
          <a:prstGeom prst="rect">
            <a:avLst/>
          </a:prstGeom>
        </p:spPr>
      </p:pic>
      <p:pic>
        <p:nvPicPr>
          <p:cNvPr id="8" name="Picture 7" descr="AMC_Logo.png"/>
          <p:cNvPicPr>
            <a:picLocks noChangeAspect="1"/>
          </p:cNvPicPr>
          <p:nvPr userDrawn="1"/>
        </p:nvPicPr>
        <p:blipFill>
          <a:blip r:embed="rId5" cstate="print"/>
          <a:stretch>
            <a:fillRect/>
          </a:stretch>
        </p:blipFill>
        <p:spPr>
          <a:xfrm>
            <a:off x="953416" y="124018"/>
            <a:ext cx="570584" cy="671671"/>
          </a:xfrm>
          <a:prstGeom prst="rect">
            <a:avLst/>
          </a:prstGeom>
          <a:effectLst>
            <a:outerShdw blurRad="50800" dist="38100" dir="2700000" algn="tl" rotWithShape="0">
              <a:prstClr val="black">
                <a:alpha val="40000"/>
              </a:prstClr>
            </a:outerShdw>
          </a:effectLst>
        </p:spPr>
      </p:pic>
      <p:pic>
        <p:nvPicPr>
          <p:cNvPr id="9" name="Picture 8" descr="TACOM.png"/>
          <p:cNvPicPr>
            <a:picLocks noChangeAspect="1"/>
          </p:cNvPicPr>
          <p:nvPr userDrawn="1"/>
        </p:nvPicPr>
        <p:blipFill>
          <a:blip r:embed="rId6" cstate="print"/>
          <a:stretch>
            <a:fillRect/>
          </a:stretch>
        </p:blipFill>
        <p:spPr>
          <a:xfrm>
            <a:off x="7239000" y="0"/>
            <a:ext cx="838200" cy="914400"/>
          </a:xfrm>
          <a:prstGeom prst="rect">
            <a:avLst/>
          </a:prstGeom>
        </p:spPr>
      </p:pic>
      <p:pic>
        <p:nvPicPr>
          <p:cNvPr id="11" name="Picture 10" descr="ILSC_New.png"/>
          <p:cNvPicPr>
            <a:picLocks noChangeAspect="1"/>
          </p:cNvPicPr>
          <p:nvPr userDrawn="1"/>
        </p:nvPicPr>
        <p:blipFill>
          <a:blip r:embed="rId7" cstate="print"/>
          <a:stretch>
            <a:fillRect/>
          </a:stretch>
        </p:blipFill>
        <p:spPr>
          <a:xfrm>
            <a:off x="8153400" y="76200"/>
            <a:ext cx="838200" cy="685800"/>
          </a:xfrm>
          <a:prstGeom prst="rect">
            <a:avLst/>
          </a:prstGeom>
        </p:spPr>
      </p:pic>
    </p:spTree>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7334" y="6611779"/>
            <a:ext cx="1572866" cy="246221"/>
          </a:xfrm>
          <a:prstGeom prst="rect">
            <a:avLst/>
          </a:prstGeom>
        </p:spPr>
        <p:txBody>
          <a:bodyPr wrap="none">
            <a:spAutoFit/>
          </a:bodyPr>
          <a:lstStyle/>
          <a:p>
            <a:pPr>
              <a:defRPr/>
            </a:pPr>
            <a:r>
              <a:rPr lang="en-US" sz="1000" b="1" dirty="0" smtClean="0">
                <a:solidFill>
                  <a:srgbClr val="000000"/>
                </a:solidFill>
                <a:latin typeface="Arial" panose="020B0604020202020204" pitchFamily="34" charset="0"/>
                <a:ea typeface="MS PGothic" pitchFamily="34" charset="-128"/>
                <a:cs typeface="Arial" panose="020B0604020202020204" pitchFamily="34" charset="0"/>
              </a:rPr>
              <a:t>UNCLASSIFIED//FOUO</a:t>
            </a:r>
            <a:endParaRPr lang="en-US" sz="1000" b="1" dirty="0">
              <a:solidFill>
                <a:srgbClr val="000000"/>
              </a:solidFill>
              <a:latin typeface="Arial" panose="020B0604020202020204" pitchFamily="34" charset="0"/>
              <a:ea typeface="MS PGothic" pitchFamily="34" charset="-128"/>
              <a:cs typeface="Arial" panose="020B0604020202020204" pitchFamily="34" charset="0"/>
            </a:endParaRPr>
          </a:p>
        </p:txBody>
      </p:sp>
      <p:pic>
        <p:nvPicPr>
          <p:cNvPr id="20" name="Picture 19" descr="Metal Header.jpg"/>
          <p:cNvPicPr>
            <a:picLocks noChangeAspect="1"/>
          </p:cNvPicPr>
          <p:nvPr userDrawn="1"/>
        </p:nvPicPr>
        <p:blipFill>
          <a:blip r:embed="rId3" cstate="print"/>
          <a:stretch>
            <a:fillRect/>
          </a:stretch>
        </p:blipFill>
        <p:spPr>
          <a:xfrm>
            <a:off x="0" y="159182"/>
            <a:ext cx="9144000" cy="536575"/>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pic>
      <p:sp>
        <p:nvSpPr>
          <p:cNvPr id="21" name="Footer Placeholder 16"/>
          <p:cNvSpPr txBox="1">
            <a:spLocks/>
          </p:cNvSpPr>
          <p:nvPr userDrawn="1"/>
        </p:nvSpPr>
        <p:spPr>
          <a:xfrm>
            <a:off x="-17930" y="-29528"/>
            <a:ext cx="9144000" cy="231776"/>
          </a:xfrm>
          <a:prstGeom prst="rect">
            <a:avLst/>
          </a:prstGeom>
        </p:spPr>
        <p:txBody>
          <a:bodyPr/>
          <a:lstStyle/>
          <a:p>
            <a:pPr algn="ct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pic>
        <p:nvPicPr>
          <p:cNvPr id="23" name="Picture 22" descr="US Army RA Star Logo.png"/>
          <p:cNvPicPr>
            <a:picLocks noChangeAspect="1"/>
          </p:cNvPicPr>
          <p:nvPr userDrawn="1"/>
        </p:nvPicPr>
        <p:blipFill>
          <a:blip r:embed="rId4" cstate="print"/>
          <a:stretch>
            <a:fillRect/>
          </a:stretch>
        </p:blipFill>
        <p:spPr>
          <a:xfrm>
            <a:off x="241300" y="100444"/>
            <a:ext cx="600931" cy="750049"/>
          </a:xfrm>
          <a:prstGeom prst="rect">
            <a:avLst/>
          </a:prstGeom>
        </p:spPr>
      </p:pic>
      <p:pic>
        <p:nvPicPr>
          <p:cNvPr id="24" name="Picture 23" descr="AMC_Logo.png"/>
          <p:cNvPicPr>
            <a:picLocks noChangeAspect="1"/>
          </p:cNvPicPr>
          <p:nvPr userDrawn="1"/>
        </p:nvPicPr>
        <p:blipFill>
          <a:blip r:embed="rId5" cstate="print"/>
          <a:stretch>
            <a:fillRect/>
          </a:stretch>
        </p:blipFill>
        <p:spPr>
          <a:xfrm>
            <a:off x="1066800" y="124018"/>
            <a:ext cx="570584" cy="671671"/>
          </a:xfrm>
          <a:prstGeom prst="rect">
            <a:avLst/>
          </a:prstGeom>
          <a:effectLst>
            <a:outerShdw blurRad="50800" dist="38100" dir="2700000" algn="tl" rotWithShape="0">
              <a:prstClr val="black">
                <a:alpha val="40000"/>
              </a:prstClr>
            </a:outerShdw>
          </a:effectLst>
        </p:spPr>
      </p:pic>
      <p:pic>
        <p:nvPicPr>
          <p:cNvPr id="9" name="Picture 8" descr="TACOM.png"/>
          <p:cNvPicPr>
            <a:picLocks noChangeAspect="1"/>
          </p:cNvPicPr>
          <p:nvPr userDrawn="1"/>
        </p:nvPicPr>
        <p:blipFill>
          <a:blip r:embed="rId6" cstate="print"/>
          <a:stretch>
            <a:fillRect/>
          </a:stretch>
        </p:blipFill>
        <p:spPr>
          <a:xfrm>
            <a:off x="7239000" y="0"/>
            <a:ext cx="838200" cy="914400"/>
          </a:xfrm>
          <a:prstGeom prst="rect">
            <a:avLst/>
          </a:prstGeom>
        </p:spPr>
      </p:pic>
      <p:pic>
        <p:nvPicPr>
          <p:cNvPr id="11" name="Picture 10" descr="ILSC_New.png"/>
          <p:cNvPicPr>
            <a:picLocks noChangeAspect="1"/>
          </p:cNvPicPr>
          <p:nvPr userDrawn="1"/>
        </p:nvPicPr>
        <p:blipFill>
          <a:blip r:embed="rId7" cstate="print"/>
          <a:stretch>
            <a:fillRect/>
          </a:stretch>
        </p:blipFill>
        <p:spPr>
          <a:xfrm>
            <a:off x="8153400" y="76200"/>
            <a:ext cx="838200" cy="685800"/>
          </a:xfrm>
          <a:prstGeom prst="rect">
            <a:avLst/>
          </a:prstGeom>
        </p:spPr>
      </p:pic>
    </p:spTree>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Footer Placeholder 16"/>
          <p:cNvSpPr txBox="1">
            <a:spLocks/>
          </p:cNvSpPr>
          <p:nvPr userDrawn="1"/>
        </p:nvSpPr>
        <p:spPr>
          <a:xfrm>
            <a:off x="-1" y="0"/>
            <a:ext cx="9144000" cy="231776"/>
          </a:xfrm>
          <a:prstGeom prst="rect">
            <a:avLst/>
          </a:prstGeom>
        </p:spPr>
        <p:txBody>
          <a:bodyPr/>
          <a:lstStyle/>
          <a:p>
            <a:pPr algn="ctr">
              <a:defRPr/>
            </a:pPr>
            <a:r>
              <a:rPr lang="en-US" sz="1000" b="1" dirty="0" smtClean="0">
                <a:solidFill>
                  <a:schemeClr val="bg1"/>
                </a:solidFill>
                <a:latin typeface="Arial" panose="020B0604020202020204" pitchFamily="34" charset="0"/>
                <a:ea typeface="MS PGothic" pitchFamily="34" charset="-128"/>
                <a:cs typeface="Arial" panose="020B0604020202020204" pitchFamily="34" charset="0"/>
              </a:rPr>
              <a:t>UNCLASSIFIED//FOUO</a:t>
            </a:r>
            <a:endParaRPr lang="en-US" sz="1000" b="1" dirty="0">
              <a:solidFill>
                <a:schemeClr val="bg1"/>
              </a:solidFill>
              <a:latin typeface="Arial" panose="020B0604020202020204" pitchFamily="34" charset="0"/>
              <a:ea typeface="MS PGothic" pitchFamily="34" charset="-128"/>
              <a:cs typeface="Arial" panose="020B0604020202020204" pitchFamily="34" charset="0"/>
            </a:endParaRPr>
          </a:p>
        </p:txBody>
      </p:sp>
      <p:sp>
        <p:nvSpPr>
          <p:cNvPr id="19" name="Rectangle 18"/>
          <p:cNvSpPr/>
          <p:nvPr userDrawn="1"/>
        </p:nvSpPr>
        <p:spPr>
          <a:xfrm>
            <a:off x="76200" y="6611779"/>
            <a:ext cx="1572866" cy="246221"/>
          </a:xfrm>
          <a:prstGeom prst="rect">
            <a:avLst/>
          </a:prstGeom>
        </p:spPr>
        <p:txBody>
          <a:bodyPr wrap="none">
            <a:spAutoFit/>
          </a:bodyPr>
          <a:lstStyle/>
          <a:p>
            <a:pPr>
              <a:defRPr/>
            </a:pPr>
            <a:r>
              <a:rPr lang="en-US" sz="1000" b="1" dirty="0" smtClean="0">
                <a:solidFill>
                  <a:schemeClr val="bg1"/>
                </a:solidFill>
                <a:latin typeface="Arial" panose="020B0604020202020204" pitchFamily="34" charset="0"/>
                <a:ea typeface="MS PGothic" pitchFamily="34" charset="-128"/>
                <a:cs typeface="Arial" panose="020B0604020202020204" pitchFamily="34" charset="0"/>
              </a:rPr>
              <a:t>UNCLASSIFIED//FOUO</a:t>
            </a:r>
            <a:endParaRPr lang="en-US" sz="1000" b="1" dirty="0">
              <a:solidFill>
                <a:schemeClr val="bg1"/>
              </a:solidFill>
              <a:latin typeface="Arial" panose="020B0604020202020204" pitchFamily="34" charset="0"/>
              <a:ea typeface="MS PGothic" pitchFamily="34" charset="-128"/>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1524000"/>
            <a:ext cx="6400800" cy="876300"/>
          </a:xfrm>
        </p:spPr>
        <p:txBody>
          <a:bodyPr>
            <a:normAutofit fontScale="55000" lnSpcReduction="20000"/>
          </a:bodyPr>
          <a:lstStyle/>
          <a:p>
            <a:r>
              <a:rPr lang="en-US" sz="3200" b="1" dirty="0" smtClean="0">
                <a:solidFill>
                  <a:schemeClr val="tx2"/>
                </a:solidFill>
              </a:rPr>
              <a:t>Laser  Rangefinder</a:t>
            </a:r>
          </a:p>
          <a:p>
            <a:r>
              <a:rPr lang="en-US" sz="3200" b="1" dirty="0" smtClean="0">
                <a:solidFill>
                  <a:schemeClr val="tx2"/>
                </a:solidFill>
              </a:rPr>
              <a:t>Bushnell  1600</a:t>
            </a:r>
          </a:p>
          <a:p>
            <a:r>
              <a:rPr lang="en-US" sz="3200" b="1" dirty="0" smtClean="0">
                <a:solidFill>
                  <a:schemeClr val="tx2"/>
                </a:solidFill>
              </a:rPr>
              <a:t>Angle Range Compensation (ARC)</a:t>
            </a:r>
            <a:endParaRPr lang="en-US" sz="3200" b="1" dirty="0">
              <a:solidFill>
                <a:schemeClr val="tx2"/>
              </a:solidFill>
            </a:endParaRPr>
          </a:p>
        </p:txBody>
      </p:sp>
      <p:sp>
        <p:nvSpPr>
          <p:cNvPr id="8" name="Footer Placeholder 16"/>
          <p:cNvSpPr txBox="1">
            <a:spLocks/>
          </p:cNvSpPr>
          <p:nvPr/>
        </p:nvSpPr>
        <p:spPr>
          <a:xfrm>
            <a:off x="-17930" y="-29528"/>
            <a:ext cx="9144000" cy="231776"/>
          </a:xfrm>
          <a:prstGeom prst="rect">
            <a:avLst/>
          </a:prstGeom>
        </p:spPr>
        <p:txBody>
          <a:bodyPr/>
          <a:lstStyle/>
          <a:p>
            <a:pPr algn="ct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sp>
        <p:nvSpPr>
          <p:cNvPr id="10" name="Footer Placeholder 16"/>
          <p:cNvSpPr txBox="1">
            <a:spLocks/>
          </p:cNvSpPr>
          <p:nvPr/>
        </p:nvSpPr>
        <p:spPr>
          <a:xfrm>
            <a:off x="0" y="6629400"/>
            <a:ext cx="2743200" cy="228600"/>
          </a:xfrm>
          <a:prstGeom prst="rect">
            <a:avLst/>
          </a:prstGeom>
        </p:spPr>
        <p:txBody>
          <a:bodyPr/>
          <a:lstStyle/>
          <a:p>
            <a:pPr>
              <a:defRPr/>
            </a:pPr>
            <a:r>
              <a:rPr lang="en-US" sz="1000" b="1" dirty="0" smtClean="0">
                <a:solidFill>
                  <a:srgbClr val="00B050"/>
                </a:solidFill>
                <a:latin typeface="Times New Roman" pitchFamily="18" charset="0"/>
                <a:ea typeface="MS PGothic" pitchFamily="34" charset="-128"/>
                <a:cs typeface="Times New Roman" pitchFamily="18" charset="0"/>
              </a:rPr>
              <a:t>UNCLASSIFIED//FOUO</a:t>
            </a:r>
            <a:endParaRPr lang="en-US" sz="1000" b="1" dirty="0">
              <a:solidFill>
                <a:srgbClr val="00B050"/>
              </a:solidFill>
              <a:latin typeface="Times New Roman" pitchFamily="18" charset="0"/>
              <a:ea typeface="MS PGothic" pitchFamily="34" charset="-128"/>
              <a:cs typeface="Times New Roman" pitchFamily="18" charset="0"/>
            </a:endParaRPr>
          </a:p>
        </p:txBody>
      </p:sp>
      <p:sp>
        <p:nvSpPr>
          <p:cNvPr id="12" name="Rectangle 5"/>
          <p:cNvSpPr>
            <a:spLocks noChangeArrowheads="1"/>
          </p:cNvSpPr>
          <p:nvPr/>
        </p:nvSpPr>
        <p:spPr bwMode="auto">
          <a:xfrm>
            <a:off x="0" y="5715000"/>
            <a:ext cx="9144000" cy="641350"/>
          </a:xfrm>
          <a:prstGeom prst="rect">
            <a:avLst/>
          </a:prstGeom>
          <a:noFill/>
          <a:ln w="9525">
            <a:noFill/>
            <a:miter lim="800000"/>
            <a:headEnd/>
            <a:tailEnd/>
          </a:ln>
        </p:spPr>
        <p:txBody>
          <a:bodyPr anchor="ctr">
            <a:spAutoFit/>
          </a:bodyPr>
          <a:lstStyle/>
          <a:p>
            <a:pPr algn="ctr"/>
            <a:r>
              <a:rPr lang="en-US" b="1" dirty="0">
                <a:latin typeface="Calibri" pitchFamily="34" charset="0"/>
              </a:rPr>
              <a:t>OPERATOR</a:t>
            </a:r>
            <a:endParaRPr lang="en-US" dirty="0">
              <a:latin typeface="Calibri" pitchFamily="34" charset="0"/>
            </a:endParaRPr>
          </a:p>
          <a:p>
            <a:pPr algn="ctr"/>
            <a:r>
              <a:rPr lang="en-US" b="1" dirty="0">
                <a:latin typeface="Calibri" pitchFamily="34" charset="0"/>
              </a:rPr>
              <a:t>STUDENT HANDOUT</a:t>
            </a:r>
          </a:p>
        </p:txBody>
      </p:sp>
      <p:sp>
        <p:nvSpPr>
          <p:cNvPr id="13" name="Rectangle 6"/>
          <p:cNvSpPr>
            <a:spLocks noChangeArrowheads="1"/>
          </p:cNvSpPr>
          <p:nvPr/>
        </p:nvSpPr>
        <p:spPr bwMode="auto">
          <a:xfrm>
            <a:off x="0" y="6477000"/>
            <a:ext cx="9144000" cy="366713"/>
          </a:xfrm>
          <a:prstGeom prst="rect">
            <a:avLst/>
          </a:prstGeom>
          <a:noFill/>
          <a:ln w="9525">
            <a:noFill/>
            <a:miter lim="800000"/>
            <a:headEnd/>
            <a:tailEnd/>
          </a:ln>
        </p:spPr>
        <p:txBody>
          <a:bodyPr anchor="ctr">
            <a:spAutoFit/>
          </a:bodyPr>
          <a:lstStyle/>
          <a:p>
            <a:pPr algn="ctr"/>
            <a:r>
              <a:rPr lang="en-US" b="1" dirty="0">
                <a:latin typeface="Calibri" pitchFamily="34" charset="0"/>
              </a:rPr>
              <a:t>FOR TRAINING USE ONLY</a:t>
            </a:r>
          </a:p>
        </p:txBody>
      </p:sp>
      <p:pic>
        <p:nvPicPr>
          <p:cNvPr id="2" name="Picture 2" descr="C:\Users\alex.s.mariblanca\Desktop\Bushnell LRF 1600.png"/>
          <p:cNvPicPr>
            <a:picLocks noChangeAspect="1" noChangeArrowheads="1"/>
          </p:cNvPicPr>
          <p:nvPr/>
        </p:nvPicPr>
        <p:blipFill>
          <a:blip r:embed="rId3" cstate="print"/>
          <a:srcRect/>
          <a:stretch>
            <a:fillRect/>
          </a:stretch>
        </p:blipFill>
        <p:spPr bwMode="auto">
          <a:xfrm>
            <a:off x="1826644" y="2362200"/>
            <a:ext cx="4955156" cy="3458286"/>
          </a:xfrm>
          <a:prstGeom prst="rect">
            <a:avLst/>
          </a:prstGeom>
          <a:noFill/>
        </p:spPr>
      </p:pic>
    </p:spTree>
    <p:extLst>
      <p:ext uri="{BB962C8B-B14F-4D97-AF65-F5344CB8AC3E}">
        <p14:creationId xmlns:p14="http://schemas.microsoft.com/office/powerpoint/2010/main" val="2256727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76600" y="161925"/>
            <a:ext cx="8534400" cy="523875"/>
          </a:xfrm>
          <a:prstGeom prst="rect">
            <a:avLst/>
          </a:prstGeom>
          <a:noFill/>
          <a:ln w="12700">
            <a:noFill/>
            <a:miter lim="800000"/>
            <a:headEnd/>
            <a:tailEnd/>
          </a:ln>
        </p:spPr>
        <p:txBody>
          <a:bodyPr wrap="square">
            <a:spAutoFit/>
          </a:bodyPr>
          <a:lstStyle/>
          <a:p>
            <a:pPr>
              <a:defRPr/>
            </a:pPr>
            <a:r>
              <a:rPr lang="en-US" sz="2800" dirty="0" smtClean="0">
                <a:solidFill>
                  <a:schemeClr val="bg1"/>
                </a:solidFill>
              </a:rPr>
              <a:t>Display</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Rectangle 4"/>
          <p:cNvSpPr/>
          <p:nvPr/>
        </p:nvSpPr>
        <p:spPr>
          <a:xfrm>
            <a:off x="152400" y="1066800"/>
            <a:ext cx="8763000" cy="5262979"/>
          </a:xfrm>
          <a:prstGeom prst="rect">
            <a:avLst/>
          </a:prstGeom>
        </p:spPr>
        <p:txBody>
          <a:bodyPr wrap="square">
            <a:spAutoFit/>
          </a:bodyPr>
          <a:lstStyle/>
          <a:p>
            <a:r>
              <a:rPr lang="en-US" sz="1600" b="1" dirty="0" smtClean="0">
                <a:latin typeface="Arial" panose="020B0604020202020204" pitchFamily="34" charset="0"/>
                <a:cs typeface="Arial" panose="020B0604020202020204" pitchFamily="34" charset="0"/>
              </a:rPr>
              <a:t>VIVID DISPLAY INDICATORS</a:t>
            </a:r>
          </a:p>
          <a:p>
            <a:endParaRPr lang="en-US" sz="1600" b="1" dirty="0" smtClean="0">
              <a:latin typeface="Arial" panose="020B0604020202020204" pitchFamily="34" charset="0"/>
              <a:cs typeface="Arial" panose="020B0604020202020204" pitchFamily="34" charset="0"/>
            </a:endParaRPr>
          </a:p>
          <a:p>
            <a:r>
              <a:rPr lang="en-US" sz="1600" dirty="0" smtClean="0">
                <a:latin typeface="Arial" panose="020B0604020202020204" pitchFamily="34" charset="0"/>
                <a:cs typeface="Arial" panose="020B0604020202020204" pitchFamily="34" charset="0"/>
              </a:rPr>
              <a:t>Your Elite 1600 ARC Vivid Display™ incorporates the following illuminated indicators:</a:t>
            </a:r>
          </a:p>
          <a:p>
            <a:r>
              <a:rPr lang="en-US" sz="1600" dirty="0" smtClean="0">
                <a:latin typeface="Arial" panose="020B0604020202020204" pitchFamily="34" charset="0"/>
                <a:cs typeface="Arial" panose="020B0604020202020204" pitchFamily="34" charset="0"/>
              </a:rPr>
              <a:t>Angle Range Compensation Modes</a:t>
            </a:r>
          </a:p>
          <a:p>
            <a:r>
              <a:rPr lang="en-US" sz="1600" dirty="0" smtClean="0">
                <a:latin typeface="Arial" panose="020B0604020202020204" pitchFamily="34" charset="0"/>
                <a:cs typeface="Arial" panose="020B0604020202020204" pitchFamily="34" charset="0"/>
              </a:rPr>
              <a:t>Rifle Mode (1)</a:t>
            </a:r>
          </a:p>
          <a:p>
            <a:r>
              <a:rPr lang="en-US" sz="1600" dirty="0" smtClean="0">
                <a:latin typeface="Arial" panose="020B0604020202020204" pitchFamily="34" charset="0"/>
                <a:cs typeface="Arial" panose="020B0604020202020204" pitchFamily="34" charset="0"/>
              </a:rPr>
              <a:t>Bow Mode (2)</a:t>
            </a:r>
          </a:p>
          <a:p>
            <a:r>
              <a:rPr lang="en-US" sz="1600" dirty="0" smtClean="0">
                <a:latin typeface="Arial" panose="020B0604020202020204" pitchFamily="34" charset="0"/>
                <a:cs typeface="Arial" panose="020B0604020202020204" pitchFamily="34" charset="0"/>
              </a:rPr>
              <a:t>Battery Life Indicator (3)</a:t>
            </a:r>
          </a:p>
          <a:p>
            <a:r>
              <a:rPr lang="en-US" sz="1600" dirty="0" smtClean="0">
                <a:latin typeface="Arial" panose="020B0604020202020204" pitchFamily="34" charset="0"/>
                <a:cs typeface="Arial" panose="020B0604020202020204" pitchFamily="34" charset="0"/>
              </a:rPr>
              <a:t>Aiming Circle (4)</a:t>
            </a:r>
          </a:p>
          <a:p>
            <a:r>
              <a:rPr lang="en-US" sz="1600" dirty="0" smtClean="0">
                <a:latin typeface="Arial" panose="020B0604020202020204" pitchFamily="34" charset="0"/>
                <a:cs typeface="Arial" panose="020B0604020202020204" pitchFamily="34" charset="0"/>
              </a:rPr>
              <a:t>Active Laser (5)</a:t>
            </a:r>
          </a:p>
          <a:p>
            <a:r>
              <a:rPr lang="en-US" sz="1600" dirty="0" smtClean="0">
                <a:latin typeface="Arial" panose="020B0604020202020204" pitchFamily="34" charset="0"/>
                <a:cs typeface="Arial" panose="020B0604020202020204" pitchFamily="34" charset="0"/>
              </a:rPr>
              <a:t>Targeting Modes</a:t>
            </a:r>
          </a:p>
          <a:p>
            <a:r>
              <a:rPr lang="en-US" sz="1600" dirty="0" err="1" smtClean="0">
                <a:latin typeface="Arial" panose="020B0604020202020204" pitchFamily="34" charset="0"/>
                <a:cs typeface="Arial" panose="020B0604020202020204" pitchFamily="34" charset="0"/>
              </a:rPr>
              <a:t>BullsEye</a:t>
            </a:r>
            <a:r>
              <a:rPr lang="en-US" sz="1600" dirty="0" smtClean="0">
                <a:latin typeface="Arial" panose="020B0604020202020204" pitchFamily="34" charset="0"/>
                <a:cs typeface="Arial" panose="020B0604020202020204" pitchFamily="34" charset="0"/>
              </a:rPr>
              <a:t> Mode (6)</a:t>
            </a:r>
          </a:p>
          <a:p>
            <a:r>
              <a:rPr lang="en-US" sz="1600" dirty="0" smtClean="0">
                <a:latin typeface="Arial" panose="020B0604020202020204" pitchFamily="34" charset="0"/>
                <a:cs typeface="Arial" panose="020B0604020202020204" pitchFamily="34" charset="0"/>
              </a:rPr>
              <a:t>Brush Mode (7)</a:t>
            </a:r>
          </a:p>
          <a:p>
            <a:r>
              <a:rPr lang="en-US" sz="1600" dirty="0" smtClean="0">
                <a:latin typeface="Arial" panose="020B0604020202020204" pitchFamily="34" charset="0"/>
                <a:cs typeface="Arial" panose="020B0604020202020204" pitchFamily="34" charset="0"/>
              </a:rPr>
              <a:t>Primary Numeric Display displays Line-of-sight Distance (8)</a:t>
            </a:r>
          </a:p>
          <a:p>
            <a:r>
              <a:rPr lang="da-DK" sz="1600" dirty="0" smtClean="0">
                <a:latin typeface="Arial" panose="020B0604020202020204" pitchFamily="34" charset="0"/>
                <a:cs typeface="Arial" panose="020B0604020202020204" pitchFamily="34" charset="0"/>
              </a:rPr>
              <a:t>Holdover / Bullet-drop measure for Rifle Mode</a:t>
            </a:r>
          </a:p>
          <a:p>
            <a:r>
              <a:rPr lang="en-US" sz="1600" dirty="0" smtClean="0">
                <a:latin typeface="Arial" panose="020B0604020202020204" pitchFamily="34" charset="0"/>
                <a:cs typeface="Arial" panose="020B0604020202020204" pitchFamily="34" charset="0"/>
              </a:rPr>
              <a:t>MOA (9)</a:t>
            </a:r>
          </a:p>
          <a:p>
            <a:r>
              <a:rPr lang="en-US" sz="1600" dirty="0" smtClean="0">
                <a:latin typeface="Arial" panose="020B0604020202020204" pitchFamily="34" charset="0"/>
                <a:cs typeface="Arial" panose="020B0604020202020204" pitchFamily="34" charset="0"/>
              </a:rPr>
              <a:t>CM (10)</a:t>
            </a:r>
          </a:p>
          <a:p>
            <a:r>
              <a:rPr lang="en-US" sz="1600" dirty="0" smtClean="0">
                <a:latin typeface="Arial" panose="020B0604020202020204" pitchFamily="34" charset="0"/>
                <a:cs typeface="Arial" panose="020B0604020202020204" pitchFamily="34" charset="0"/>
              </a:rPr>
              <a:t>IN (11)</a:t>
            </a:r>
          </a:p>
          <a:p>
            <a:r>
              <a:rPr lang="en-US" sz="1600" dirty="0" smtClean="0">
                <a:latin typeface="Arial" panose="020B0604020202020204" pitchFamily="34" charset="0"/>
                <a:cs typeface="Arial" panose="020B0604020202020204" pitchFamily="34" charset="0"/>
              </a:rPr>
              <a:t>SD = Variable Sight-In Distance (12)</a:t>
            </a:r>
          </a:p>
          <a:p>
            <a:r>
              <a:rPr lang="en-US" sz="1600" dirty="0" smtClean="0">
                <a:latin typeface="Arial" panose="020B0604020202020204" pitchFamily="34" charset="0"/>
                <a:cs typeface="Arial" panose="020B0604020202020204" pitchFamily="34" charset="0"/>
              </a:rPr>
              <a:t>Secondary Numeric Display (13)</a:t>
            </a:r>
          </a:p>
          <a:p>
            <a:r>
              <a:rPr lang="en-US" sz="1600" dirty="0" smtClean="0">
                <a:latin typeface="Arial" panose="020B0604020202020204" pitchFamily="34" charset="0"/>
                <a:cs typeface="Arial" panose="020B0604020202020204" pitchFamily="34" charset="0"/>
              </a:rPr>
              <a:t>(Toggles from Degree of Angle to Holdover / bullet drop for Rifle mode)</a:t>
            </a:r>
          </a:p>
          <a:p>
            <a:r>
              <a:rPr lang="en-US" sz="1600" dirty="0" smtClean="0">
                <a:latin typeface="Arial" panose="020B0604020202020204" pitchFamily="34" charset="0"/>
                <a:cs typeface="Arial" panose="020B0604020202020204" pitchFamily="34" charset="0"/>
              </a:rPr>
              <a:t>(Toggles from Degree of Angle to True Horizontal Distance for Bow Mode)</a:t>
            </a:r>
            <a:endParaRPr lang="en-US" sz="1600" dirty="0">
              <a:latin typeface="Arial" panose="020B0604020202020204" pitchFamily="34" charset="0"/>
              <a:cs typeface="Arial" panose="020B0604020202020204" pitchFamily="34" charset="0"/>
            </a:endParaRPr>
          </a:p>
        </p:txBody>
      </p:sp>
      <p:sp>
        <p:nvSpPr>
          <p:cNvPr id="7" name="Oval 6"/>
          <p:cNvSpPr/>
          <p:nvPr/>
        </p:nvSpPr>
        <p:spPr>
          <a:xfrm>
            <a:off x="5867400" y="2667000"/>
            <a:ext cx="2971800" cy="2819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p:txBody>
      </p:sp>
      <p:pic>
        <p:nvPicPr>
          <p:cNvPr id="1027" name="Picture 3" descr="C:\Users\alex.s.mariblanca\Desktop\VDT-Rifle.png"/>
          <p:cNvPicPr>
            <a:picLocks noChangeAspect="1" noChangeArrowheads="1"/>
          </p:cNvPicPr>
          <p:nvPr/>
        </p:nvPicPr>
        <p:blipFill>
          <a:blip r:embed="rId2" cstate="print"/>
          <a:srcRect/>
          <a:stretch>
            <a:fillRect/>
          </a:stretch>
        </p:blipFill>
        <p:spPr bwMode="auto">
          <a:xfrm>
            <a:off x="6172200" y="3352800"/>
            <a:ext cx="590550" cy="590550"/>
          </a:xfrm>
          <a:prstGeom prst="rect">
            <a:avLst/>
          </a:prstGeom>
          <a:noFill/>
        </p:spPr>
      </p:pic>
      <p:pic>
        <p:nvPicPr>
          <p:cNvPr id="1028" name="Picture 4" descr="C:\Users\alex.s.mariblanca\Desktop\VDT-Bow.png"/>
          <p:cNvPicPr>
            <a:picLocks noChangeAspect="1" noChangeArrowheads="1"/>
          </p:cNvPicPr>
          <p:nvPr/>
        </p:nvPicPr>
        <p:blipFill>
          <a:blip r:embed="rId3" cstate="print"/>
          <a:srcRect/>
          <a:stretch>
            <a:fillRect/>
          </a:stretch>
        </p:blipFill>
        <p:spPr bwMode="auto">
          <a:xfrm>
            <a:off x="6096000" y="3886200"/>
            <a:ext cx="590550" cy="590550"/>
          </a:xfrm>
          <a:prstGeom prst="rect">
            <a:avLst/>
          </a:prstGeom>
          <a:noFill/>
        </p:spPr>
      </p:pic>
      <p:pic>
        <p:nvPicPr>
          <p:cNvPr id="1029" name="Picture 5" descr="C:\Users\alex.s.mariblanca\Desktop\VDT-Brush 1.png"/>
          <p:cNvPicPr>
            <a:picLocks noChangeAspect="1" noChangeArrowheads="1"/>
          </p:cNvPicPr>
          <p:nvPr/>
        </p:nvPicPr>
        <p:blipFill>
          <a:blip r:embed="rId4" cstate="print"/>
          <a:srcRect/>
          <a:stretch>
            <a:fillRect/>
          </a:stretch>
        </p:blipFill>
        <p:spPr bwMode="auto">
          <a:xfrm>
            <a:off x="8226488" y="4495800"/>
            <a:ext cx="307911" cy="228600"/>
          </a:xfrm>
          <a:prstGeom prst="rect">
            <a:avLst/>
          </a:prstGeom>
          <a:noFill/>
        </p:spPr>
      </p:pic>
      <p:pic>
        <p:nvPicPr>
          <p:cNvPr id="1030" name="Picture 6" descr="C:\Users\alex.s.mariblanca\Desktop\VDT-BullsEye_1.png"/>
          <p:cNvPicPr>
            <a:picLocks noChangeAspect="1" noChangeArrowheads="1"/>
          </p:cNvPicPr>
          <p:nvPr/>
        </p:nvPicPr>
        <p:blipFill>
          <a:blip r:embed="rId5" cstate="print"/>
          <a:srcRect/>
          <a:stretch>
            <a:fillRect/>
          </a:stretch>
        </p:blipFill>
        <p:spPr bwMode="auto">
          <a:xfrm>
            <a:off x="8229600" y="3657600"/>
            <a:ext cx="381000" cy="381000"/>
          </a:xfrm>
          <a:prstGeom prst="rect">
            <a:avLst/>
          </a:prstGeom>
          <a:noFill/>
        </p:spPr>
      </p:pic>
      <p:pic>
        <p:nvPicPr>
          <p:cNvPr id="1031" name="Picture 7" descr="C:\Users\alex.s.mariblanca\Desktop\VDT-Scan2.png"/>
          <p:cNvPicPr>
            <a:picLocks noChangeAspect="1" noChangeArrowheads="1"/>
          </p:cNvPicPr>
          <p:nvPr/>
        </p:nvPicPr>
        <p:blipFill>
          <a:blip r:embed="rId6" cstate="print"/>
          <a:srcRect/>
          <a:stretch>
            <a:fillRect/>
          </a:stretch>
        </p:blipFill>
        <p:spPr bwMode="auto">
          <a:xfrm>
            <a:off x="7162800" y="3733800"/>
            <a:ext cx="590550" cy="590550"/>
          </a:xfrm>
          <a:prstGeom prst="rect">
            <a:avLst/>
          </a:prstGeom>
          <a:noFill/>
        </p:spPr>
      </p:pic>
      <p:sp>
        <p:nvSpPr>
          <p:cNvPr id="13" name="Can 12"/>
          <p:cNvSpPr/>
          <p:nvPr/>
        </p:nvSpPr>
        <p:spPr>
          <a:xfrm>
            <a:off x="6324600" y="4648200"/>
            <a:ext cx="152400" cy="3048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5334000" y="2590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57800" y="3276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876800" y="4800600"/>
            <a:ext cx="1447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19800" y="2514600"/>
            <a:ext cx="990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315200" y="2286000"/>
            <a:ext cx="762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001000" y="2362200"/>
            <a:ext cx="4572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8458200" y="2667000"/>
            <a:ext cx="3810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705600" y="4038600"/>
            <a:ext cx="1371600" cy="1200329"/>
          </a:xfrm>
          <a:prstGeom prst="rect">
            <a:avLst/>
          </a:prstGeom>
        </p:spPr>
        <p:txBody>
          <a:bodyPr wrap="square">
            <a:spAutoFit/>
          </a:bodyPr>
          <a:lstStyle/>
          <a:p>
            <a:r>
              <a:rPr lang="en-US" dirty="0" smtClean="0"/>
              <a:t>SD</a:t>
            </a:r>
          </a:p>
          <a:p>
            <a:r>
              <a:rPr lang="en-US" dirty="0" smtClean="0"/>
              <a:t>    8888 YM</a:t>
            </a:r>
          </a:p>
          <a:p>
            <a:r>
              <a:rPr lang="en-US" dirty="0" smtClean="0"/>
              <a:t>MOA+888 CM/IN</a:t>
            </a:r>
          </a:p>
        </p:txBody>
      </p:sp>
      <p:cxnSp>
        <p:nvCxnSpPr>
          <p:cNvPr id="30" name="Straight Arrow Connector 29"/>
          <p:cNvCxnSpPr/>
          <p:nvPr/>
        </p:nvCxnSpPr>
        <p:spPr>
          <a:xfrm flipV="1">
            <a:off x="4876800" y="4495800"/>
            <a:ext cx="2057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105400" y="4876800"/>
            <a:ext cx="1752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7543800" y="4724400"/>
            <a:ext cx="1219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6934200" y="5181600"/>
            <a:ext cx="76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7315200" y="5181600"/>
            <a:ext cx="381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105400" y="2286000"/>
            <a:ext cx="312906"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1</a:t>
            </a:r>
            <a:endParaRPr lang="en-US" dirty="0"/>
          </a:p>
        </p:txBody>
      </p:sp>
      <p:sp>
        <p:nvSpPr>
          <p:cNvPr id="51" name="Rectangle 50"/>
          <p:cNvSpPr/>
          <p:nvPr/>
        </p:nvSpPr>
        <p:spPr>
          <a:xfrm>
            <a:off x="7154694" y="1981200"/>
            <a:ext cx="595035"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4&amp;5</a:t>
            </a:r>
            <a:endParaRPr lang="en-US" dirty="0"/>
          </a:p>
        </p:txBody>
      </p:sp>
      <p:sp>
        <p:nvSpPr>
          <p:cNvPr id="52" name="Rectangle 51"/>
          <p:cNvSpPr/>
          <p:nvPr/>
        </p:nvSpPr>
        <p:spPr>
          <a:xfrm>
            <a:off x="5029200" y="3135868"/>
            <a:ext cx="3810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2</a:t>
            </a:r>
            <a:endParaRPr lang="en-US" dirty="0"/>
          </a:p>
        </p:txBody>
      </p:sp>
      <p:sp>
        <p:nvSpPr>
          <p:cNvPr id="53" name="Rectangle 52"/>
          <p:cNvSpPr/>
          <p:nvPr/>
        </p:nvSpPr>
        <p:spPr>
          <a:xfrm>
            <a:off x="5791200" y="2133600"/>
            <a:ext cx="4572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12</a:t>
            </a:r>
            <a:endParaRPr lang="en-US" dirty="0"/>
          </a:p>
        </p:txBody>
      </p:sp>
      <p:sp>
        <p:nvSpPr>
          <p:cNvPr id="54" name="Rectangle 53"/>
          <p:cNvSpPr/>
          <p:nvPr/>
        </p:nvSpPr>
        <p:spPr>
          <a:xfrm>
            <a:off x="7848600" y="2057400"/>
            <a:ext cx="31290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6</a:t>
            </a:r>
            <a:endParaRPr lang="en-US" dirty="0"/>
          </a:p>
        </p:txBody>
      </p:sp>
      <p:sp>
        <p:nvSpPr>
          <p:cNvPr id="55" name="Rectangle 54"/>
          <p:cNvSpPr/>
          <p:nvPr/>
        </p:nvSpPr>
        <p:spPr>
          <a:xfrm>
            <a:off x="8678694" y="2362200"/>
            <a:ext cx="312906" cy="369332"/>
          </a:xfrm>
          <a:prstGeom prst="rect">
            <a:avLst/>
          </a:prstGeom>
        </p:spPr>
        <p:txBody>
          <a:bodyPr wrap="none">
            <a:spAutoFit/>
          </a:bodyPr>
          <a:lstStyle/>
          <a:p>
            <a:r>
              <a:rPr lang="en-US" dirty="0" smtClean="0">
                <a:latin typeface="Arial" panose="020B0604020202020204" pitchFamily="34" charset="0"/>
                <a:cs typeface="Arial" panose="020B0604020202020204" pitchFamily="34" charset="0"/>
              </a:rPr>
              <a:t>7</a:t>
            </a:r>
            <a:endParaRPr lang="en-US" dirty="0"/>
          </a:p>
        </p:txBody>
      </p:sp>
      <p:sp>
        <p:nvSpPr>
          <p:cNvPr id="56" name="Rectangle 55"/>
          <p:cNvSpPr/>
          <p:nvPr/>
        </p:nvSpPr>
        <p:spPr>
          <a:xfrm>
            <a:off x="4648200" y="4659868"/>
            <a:ext cx="3810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3</a:t>
            </a:r>
            <a:endParaRPr lang="en-US" dirty="0"/>
          </a:p>
        </p:txBody>
      </p:sp>
      <p:sp>
        <p:nvSpPr>
          <p:cNvPr id="57" name="Rectangle 56"/>
          <p:cNvSpPr/>
          <p:nvPr/>
        </p:nvSpPr>
        <p:spPr>
          <a:xfrm>
            <a:off x="4724400" y="4278868"/>
            <a:ext cx="3810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8</a:t>
            </a:r>
            <a:endParaRPr lang="en-US" dirty="0"/>
          </a:p>
        </p:txBody>
      </p:sp>
      <p:sp>
        <p:nvSpPr>
          <p:cNvPr id="58" name="Rectangle 57"/>
          <p:cNvSpPr/>
          <p:nvPr/>
        </p:nvSpPr>
        <p:spPr>
          <a:xfrm>
            <a:off x="4876800" y="5421868"/>
            <a:ext cx="381000" cy="369332"/>
          </a:xfrm>
          <a:prstGeom prst="rect">
            <a:avLst/>
          </a:prstGeom>
        </p:spPr>
        <p:txBody>
          <a:bodyPr wrap="square">
            <a:spAutoFit/>
          </a:bodyPr>
          <a:lstStyle/>
          <a:p>
            <a:r>
              <a:rPr lang="en-US" dirty="0" smtClean="0"/>
              <a:t>9</a:t>
            </a:r>
            <a:endParaRPr lang="en-US" dirty="0"/>
          </a:p>
        </p:txBody>
      </p:sp>
      <p:sp>
        <p:nvSpPr>
          <p:cNvPr id="59" name="Rectangle 58"/>
          <p:cNvSpPr/>
          <p:nvPr/>
        </p:nvSpPr>
        <p:spPr>
          <a:xfrm>
            <a:off x="6705600" y="5650468"/>
            <a:ext cx="5334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10</a:t>
            </a:r>
            <a:endParaRPr lang="en-US" dirty="0"/>
          </a:p>
        </p:txBody>
      </p:sp>
      <p:sp>
        <p:nvSpPr>
          <p:cNvPr id="60" name="Rectangle 59"/>
          <p:cNvSpPr/>
          <p:nvPr/>
        </p:nvSpPr>
        <p:spPr>
          <a:xfrm>
            <a:off x="7543800" y="5802868"/>
            <a:ext cx="5334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11</a:t>
            </a:r>
            <a:endParaRPr lang="en-US" dirty="0"/>
          </a:p>
        </p:txBody>
      </p:sp>
      <p:sp>
        <p:nvSpPr>
          <p:cNvPr id="61" name="Rectangle 60"/>
          <p:cNvSpPr/>
          <p:nvPr/>
        </p:nvSpPr>
        <p:spPr>
          <a:xfrm>
            <a:off x="8686800" y="5105400"/>
            <a:ext cx="533400"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13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62200" y="161925"/>
            <a:ext cx="8534400" cy="523875"/>
          </a:xfrm>
          <a:prstGeom prst="rect">
            <a:avLst/>
          </a:prstGeom>
          <a:noFill/>
          <a:ln w="12700">
            <a:noFill/>
            <a:miter lim="800000"/>
            <a:headEnd/>
            <a:tailEnd/>
          </a:ln>
        </p:spPr>
        <p:txBody>
          <a:bodyPr wrap="square">
            <a:spAutoFit/>
          </a:bodyPr>
          <a:lstStyle/>
          <a:p>
            <a:pPr>
              <a:defRPr/>
            </a:pPr>
            <a:r>
              <a:rPr lang="en-US" sz="2800" dirty="0" smtClean="0">
                <a:solidFill>
                  <a:schemeClr val="bg1"/>
                </a:solidFill>
              </a:rPr>
              <a:t>Angle Range Compensation</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Rectangle 4"/>
          <p:cNvSpPr/>
          <p:nvPr/>
        </p:nvSpPr>
        <p:spPr>
          <a:xfrm>
            <a:off x="228600" y="1079242"/>
            <a:ext cx="8763000" cy="4524315"/>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Angle Range Compensation</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Elite™ 1600 ARC is an advanced premium laser rangefinder monocular featuring a built-in accelerometer-based inclinometer that digitally displays the exact angle from -90 to +90 degrees of elevation and is +/- 1.0 degree accurate.</a:t>
            </a:r>
          </a:p>
          <a:p>
            <a:r>
              <a:rPr lang="en-US" dirty="0" smtClean="0">
                <a:latin typeface="Arial" panose="020B0604020202020204" pitchFamily="34" charset="0"/>
                <a:cs typeface="Arial" panose="020B0604020202020204" pitchFamily="34" charset="0"/>
              </a:rPr>
              <a:t>The Bushnell Elite 1600 ARC solves a problem hunters have been faced with for years. The problem: Bow and rifle hunters have struggled with extreme uphill and downhill angles because of how these angles alter true horizontal distance to your target. The Solution: ARC’s integrated inclinometer provides elevation angle to allow for distance compensation when targeting objects that are either uphill or downhill. This data is then combined with internal algorithmic ballistic formulas.</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ARC (Angle Range Compensation ) Modes</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Bow Mode (     ): Displays line of sight distance, degree of elevation, and true horizontal distance from 10-99 yards / meters and a maximum inclination of +/- 90°.</a:t>
            </a:r>
            <a:endParaRPr lang="en-US" dirty="0">
              <a:latin typeface="Arial" panose="020B0604020202020204" pitchFamily="34" charset="0"/>
              <a:cs typeface="Arial" panose="020B0604020202020204" pitchFamily="34" charset="0"/>
            </a:endParaRPr>
          </a:p>
        </p:txBody>
      </p:sp>
      <p:pic>
        <p:nvPicPr>
          <p:cNvPr id="1026" name="Picture 2" descr="C:\Users\alex.s.mariblanca\Desktop\VDT-Bow.png"/>
          <p:cNvPicPr>
            <a:picLocks noChangeAspect="1" noChangeArrowheads="1"/>
          </p:cNvPicPr>
          <p:nvPr/>
        </p:nvPicPr>
        <p:blipFill>
          <a:blip r:embed="rId2" cstate="print"/>
          <a:srcRect/>
          <a:stretch>
            <a:fillRect/>
          </a:stretch>
        </p:blipFill>
        <p:spPr bwMode="auto">
          <a:xfrm>
            <a:off x="1524000" y="4953000"/>
            <a:ext cx="295275" cy="29527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62200" y="161925"/>
            <a:ext cx="8534400" cy="523875"/>
          </a:xfrm>
          <a:prstGeom prst="rect">
            <a:avLst/>
          </a:prstGeom>
          <a:noFill/>
          <a:ln w="12700">
            <a:noFill/>
            <a:miter lim="800000"/>
            <a:headEnd/>
            <a:tailEnd/>
          </a:ln>
        </p:spPr>
        <p:txBody>
          <a:bodyPr wrap="square">
            <a:spAutoFit/>
          </a:bodyPr>
          <a:lstStyle/>
          <a:p>
            <a:pPr>
              <a:defRPr/>
            </a:pPr>
            <a:r>
              <a:rPr lang="en-US" sz="2800" dirty="0" smtClean="0">
                <a:solidFill>
                  <a:schemeClr val="bg1"/>
                </a:solidFill>
              </a:rPr>
              <a:t>Angle Range Compensation</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Rectangle 4"/>
          <p:cNvSpPr/>
          <p:nvPr/>
        </p:nvSpPr>
        <p:spPr>
          <a:xfrm>
            <a:off x="76200" y="1079242"/>
            <a:ext cx="8991600" cy="3970318"/>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Rifle Mode (         ): Calculates and displays the amount of bullet drop, at the target in inches, centimeters or MOA. The amount of bullet drop is determined by the line of sight distance to the target, degree of elevation, along with the specific ballistic characteristics of the caliber and ammunition load. When you range your target,</a:t>
            </a:r>
          </a:p>
          <a:p>
            <a:r>
              <a:rPr lang="en-US" dirty="0" smtClean="0">
                <a:latin typeface="Arial" panose="020B0604020202020204" pitchFamily="34" charset="0"/>
                <a:cs typeface="Arial" panose="020B0604020202020204" pitchFamily="34" charset="0"/>
              </a:rPr>
              <a:t>the line of sight, degree of elevation, and bullet-drop/holdover in inches, centimeters, or MOA will be displayed from 100 to 800 yards/meters with a maximum inclination of +/- 90°. One of eight ballistic groups (identified as A, B, C, D, E, F, G, and H) for center fire rifles and two ballistic groups (Identified as I and J) for Black Powder /</a:t>
            </a:r>
          </a:p>
          <a:p>
            <a:r>
              <a:rPr lang="en-US" dirty="0" smtClean="0">
                <a:latin typeface="Arial" panose="020B0604020202020204" pitchFamily="34" charset="0"/>
                <a:cs typeface="Arial" panose="020B0604020202020204" pitchFamily="34" charset="0"/>
              </a:rPr>
              <a:t>Muzzleloaders can be selected by the user, with each formula representing a given combination of caliber and loads. The ballistic groups are selected by the user in the SET-UP menu.</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Regular Mode (r E6 or r E9): This mode does not provide any degree of elevation or compensated distance, but instead, line of sight distance only.</a:t>
            </a:r>
            <a:endParaRPr lang="en-US" dirty="0">
              <a:latin typeface="Arial" panose="020B0604020202020204" pitchFamily="34" charset="0"/>
              <a:cs typeface="Arial" panose="020B0604020202020204" pitchFamily="34" charset="0"/>
            </a:endParaRPr>
          </a:p>
        </p:txBody>
      </p:sp>
      <p:pic>
        <p:nvPicPr>
          <p:cNvPr id="2050" name="Picture 2" descr="C:\Users\alex.s.mariblanca\Desktop\VDT-Rifle.png"/>
          <p:cNvPicPr>
            <a:picLocks noChangeAspect="1" noChangeArrowheads="1"/>
          </p:cNvPicPr>
          <p:nvPr/>
        </p:nvPicPr>
        <p:blipFill>
          <a:blip r:embed="rId2" cstate="print"/>
          <a:srcRect/>
          <a:stretch>
            <a:fillRect/>
          </a:stretch>
        </p:blipFill>
        <p:spPr bwMode="auto">
          <a:xfrm>
            <a:off x="1371600" y="990600"/>
            <a:ext cx="590550" cy="5905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62200" y="161925"/>
            <a:ext cx="8534400" cy="523875"/>
          </a:xfrm>
          <a:prstGeom prst="rect">
            <a:avLst/>
          </a:prstGeom>
          <a:noFill/>
          <a:ln w="12700">
            <a:noFill/>
            <a:miter lim="800000"/>
            <a:headEnd/>
            <a:tailEnd/>
          </a:ln>
        </p:spPr>
        <p:txBody>
          <a:bodyPr wrap="square">
            <a:spAutoFit/>
          </a:bodyPr>
          <a:lstStyle/>
          <a:p>
            <a:pPr>
              <a:defRPr/>
            </a:pPr>
            <a:r>
              <a:rPr lang="en-US" sz="2800" dirty="0" smtClean="0">
                <a:solidFill>
                  <a:schemeClr val="bg1"/>
                </a:solidFill>
              </a:rPr>
              <a:t>Angle Range Compensation</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Rectangle 4"/>
          <p:cNvSpPr/>
          <p:nvPr/>
        </p:nvSpPr>
        <p:spPr>
          <a:xfrm>
            <a:off x="228600" y="1079242"/>
            <a:ext cx="8763000" cy="4247317"/>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Rifle Mode (         ): Calculates and displays the amount of bullet drop, at the target in inches, centimeters or MOA. The amount of bullet drop is determined by the line of sight distance to the target, degree of elevation, along with the specific ballistic characteristics of the caliber and ammunition load. When you range your target,</a:t>
            </a:r>
          </a:p>
          <a:p>
            <a:r>
              <a:rPr lang="en-US" dirty="0" smtClean="0">
                <a:latin typeface="Arial" panose="020B0604020202020204" pitchFamily="34" charset="0"/>
                <a:cs typeface="Arial" panose="020B0604020202020204" pitchFamily="34" charset="0"/>
              </a:rPr>
              <a:t>the line of sight, degree of elevation, and bullet-drop/holdover in inches, centimeters, or MOA will be displayed from 100 to 800 yards/meters with a maximum inclination of +/- 90°. One of eight ballistic groups (identified as A, B, C, D, E, F, G, and H) for center fire rifles and two ballistic groups (Identified as I and J) for Black Powder /</a:t>
            </a:r>
          </a:p>
          <a:p>
            <a:r>
              <a:rPr lang="en-US" dirty="0" smtClean="0">
                <a:latin typeface="Arial" panose="020B0604020202020204" pitchFamily="34" charset="0"/>
                <a:cs typeface="Arial" panose="020B0604020202020204" pitchFamily="34" charset="0"/>
              </a:rPr>
              <a:t>Muzzleloaders can be selected by the user, with each formula representing a given combination of caliber and loads. The ballistic groups are selected by the user in the SET-UP menu.</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Regular Mode (r E6 or r E9): This mode does not provide any degree of elevation or compensated distance, but instead,</a:t>
            </a:r>
          </a:p>
          <a:p>
            <a:r>
              <a:rPr lang="en-US" dirty="0" smtClean="0">
                <a:latin typeface="Arial" panose="020B0604020202020204" pitchFamily="34" charset="0"/>
                <a:cs typeface="Arial" panose="020B0604020202020204" pitchFamily="34" charset="0"/>
              </a:rPr>
              <a:t>line of sight distance only.</a:t>
            </a:r>
            <a:endParaRPr lang="en-US" dirty="0">
              <a:latin typeface="Arial" panose="020B0604020202020204" pitchFamily="34" charset="0"/>
              <a:cs typeface="Arial" panose="020B0604020202020204" pitchFamily="34" charset="0"/>
            </a:endParaRPr>
          </a:p>
        </p:txBody>
      </p:sp>
      <p:pic>
        <p:nvPicPr>
          <p:cNvPr id="2050" name="Picture 2" descr="C:\Users\alex.s.mariblanca\Desktop\VDT-Rifle.png"/>
          <p:cNvPicPr>
            <a:picLocks noChangeAspect="1" noChangeArrowheads="1"/>
          </p:cNvPicPr>
          <p:nvPr/>
        </p:nvPicPr>
        <p:blipFill>
          <a:blip r:embed="rId2" cstate="print"/>
          <a:srcRect/>
          <a:stretch>
            <a:fillRect/>
          </a:stretch>
        </p:blipFill>
        <p:spPr bwMode="auto">
          <a:xfrm>
            <a:off x="1543050" y="990600"/>
            <a:ext cx="590550" cy="5905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886200" y="161925"/>
            <a:ext cx="8534400" cy="523875"/>
          </a:xfrm>
          <a:prstGeom prst="rect">
            <a:avLst/>
          </a:prstGeom>
          <a:noFill/>
          <a:ln w="12700">
            <a:noFill/>
            <a:miter lim="800000"/>
            <a:headEnd/>
            <a:tailEnd/>
          </a:ln>
        </p:spPr>
        <p:txBody>
          <a:bodyPr wrap="square">
            <a:spAutoFit/>
          </a:bodyPr>
          <a:lstStyle/>
          <a:p>
            <a:pPr>
              <a:defRPr/>
            </a:pPr>
            <a:r>
              <a:rPr lang="en-US" sz="2800" dirty="0" smtClean="0">
                <a:solidFill>
                  <a:schemeClr val="bg1"/>
                </a:solidFill>
              </a:rPr>
              <a:t>Battery</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Rectangle 4"/>
          <p:cNvSpPr/>
          <p:nvPr/>
        </p:nvSpPr>
        <p:spPr>
          <a:xfrm>
            <a:off x="152400" y="838200"/>
            <a:ext cx="8915400" cy="4893647"/>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BATTERY LIFE INDICATOR</a:t>
            </a:r>
          </a:p>
          <a:p>
            <a:r>
              <a:rPr lang="en-US" dirty="0" smtClean="0">
                <a:latin typeface="Arial" panose="020B0604020202020204" pitchFamily="34" charset="0"/>
                <a:cs typeface="Arial" panose="020B0604020202020204" pitchFamily="34" charset="0"/>
              </a:rPr>
              <a:t>Battery Indicator:</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Full charge </a:t>
            </a:r>
          </a:p>
          <a:p>
            <a:r>
              <a:rPr lang="en-US" dirty="0" smtClean="0">
                <a:latin typeface="Arial" panose="020B0604020202020204" pitchFamily="34" charset="0"/>
                <a:cs typeface="Arial" panose="020B0604020202020204" pitchFamily="34" charset="0"/>
              </a:rPr>
              <a:t>2/3 battery life remaining</a:t>
            </a:r>
          </a:p>
          <a:p>
            <a:r>
              <a:rPr lang="en-US" dirty="0" smtClean="0">
                <a:latin typeface="Arial" panose="020B0604020202020204" pitchFamily="34" charset="0"/>
                <a:cs typeface="Arial" panose="020B0604020202020204" pitchFamily="34" charset="0"/>
              </a:rPr>
              <a:t>1/3 battery Life remaining </a:t>
            </a:r>
          </a:p>
          <a:p>
            <a:r>
              <a:rPr lang="en-US" dirty="0" smtClean="0">
                <a:latin typeface="Arial" panose="020B0604020202020204" pitchFamily="34" charset="0"/>
                <a:cs typeface="Arial" panose="020B0604020202020204" pitchFamily="34" charset="0"/>
              </a:rPr>
              <a:t>Battery Indicator Blinks - Battery needs to be replaced and unit will not be operable.</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INSERTING THE BATTERY</a:t>
            </a:r>
          </a:p>
          <a:p>
            <a:r>
              <a:rPr lang="en-US" dirty="0" smtClean="0">
                <a:latin typeface="Arial" panose="020B0604020202020204" pitchFamily="34" charset="0"/>
                <a:cs typeface="Arial" panose="020B0604020202020204" pitchFamily="34" charset="0"/>
              </a:rPr>
              <a:t>Remove the battery cap by lifting the battery door tab and then rotating counter clockwise. Insert a CR123 3-volt</a:t>
            </a:r>
          </a:p>
          <a:p>
            <a:r>
              <a:rPr lang="en-US" dirty="0" smtClean="0">
                <a:latin typeface="Arial" panose="020B0604020202020204" pitchFamily="34" charset="0"/>
                <a:cs typeface="Arial" panose="020B0604020202020204" pitchFamily="34" charset="0"/>
              </a:rPr>
              <a:t>lithium battery into the compartment negative end first, then replace the battery cap.</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NOTE: It is recommended that the battery be replaced at least once every 12 months.</a:t>
            </a:r>
            <a:endParaRPr lang="en-US" dirty="0" smtClean="0">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a:p>
            <a:endParaRPr lang="en-US" sz="2000" dirty="0" smtClean="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524000" y="1828800"/>
            <a:ext cx="762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21336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21336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971800" y="2362200"/>
            <a:ext cx="228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Unit of Measure Options</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304800" y="1066800"/>
            <a:ext cx="8229600" cy="4724400"/>
          </a:xfrm>
          <a:prstGeom prst="rect">
            <a:avLst/>
          </a:prstGeom>
        </p:spPr>
        <p:txBody>
          <a:bodyPr>
            <a:noAutofit/>
          </a:bodyPr>
          <a:lstStyle/>
          <a:p>
            <a:r>
              <a:rPr lang="en-US" b="1" dirty="0" smtClean="0">
                <a:latin typeface="Arial" panose="020B0604020202020204" pitchFamily="34" charset="0"/>
                <a:cs typeface="Arial" panose="020B0604020202020204" pitchFamily="34" charset="0"/>
              </a:rPr>
              <a:t>UNIT OF MEASURE OPTIONS</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Elite 1600 ARC can be used to measure distances in yards or meters. The unit of measure indicators are located in the lower right portion of the LCD.</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ACTIVE LASER</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Crosshairs surrounding the aiming circle indicate that the laser is being transmitted. Once a range has been acquired, you can release the power button. The crosshairs surrounding the circle will disappear once the power button has been released (i.e. the laser is no longer being transmitted).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574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Selective Targeting Modes</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304800" y="1219200"/>
            <a:ext cx="8534400" cy="5029200"/>
          </a:xfrm>
          <a:prstGeom prst="rect">
            <a:avLst/>
          </a:prstGeom>
        </p:spPr>
        <p:txBody>
          <a:bodyPr>
            <a:noAutofit/>
          </a:bodyPr>
          <a:lstStyle/>
          <a:p>
            <a:r>
              <a:rPr lang="en-US" dirty="0" smtClean="0">
                <a:latin typeface="Arial" panose="020B0604020202020204" pitchFamily="34" charset="0"/>
                <a:cs typeface="Arial" panose="020B0604020202020204" pitchFamily="34" charset="0"/>
              </a:rPr>
              <a:t>The Elite 1600 ARC was especially designed with hunters in mind. The selective targeting modes allow you to adjust the performance parameters of the unit to suit your specific situation and environment. To move from one mode to another, press the POWER button once to turn on the unit. While looking through the eyepiece, press the MODE button and quickly release. The different targeting modes available and mode indicators are listed below:</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Standard with </a:t>
            </a:r>
            <a:r>
              <a:rPr lang="en-US" b="1" dirty="0" smtClean="0">
                <a:solidFill>
                  <a:srgbClr val="FF0000"/>
                </a:solidFill>
                <a:latin typeface="Arial" panose="020B0604020202020204" pitchFamily="34" charset="0"/>
                <a:cs typeface="Arial" panose="020B0604020202020204" pitchFamily="34" charset="0"/>
              </a:rPr>
              <a:t>Automatic SCAN </a:t>
            </a:r>
            <a:r>
              <a:rPr lang="en-US" dirty="0" smtClean="0">
                <a:latin typeface="Arial" panose="020B0604020202020204" pitchFamily="34" charset="0"/>
                <a:cs typeface="Arial" panose="020B0604020202020204" pitchFamily="34" charset="0"/>
              </a:rPr>
              <a:t>(LCD Indicator – none) This setting allows most targets to be distanced up to 1600 yards. Used for moderately reflective targets that are typical of most distancing situations. The minimum distance in the standard mode is 10 yards. To use the Automatic SCAN feature, simply hold down on the POWER button for approximately 3 seconds and move the rangefinder from object to object while leaving the POWER button depressed. Automatic SCAN will allow the range to be continuously updated as multiple objects are targeted.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574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Selective Targeting Modes</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304800" y="990600"/>
            <a:ext cx="8534400" cy="5029200"/>
          </a:xfrm>
          <a:prstGeom prst="rect">
            <a:avLst/>
          </a:prstGeom>
        </p:spPr>
        <p:txBody>
          <a:bodyPr>
            <a:noAutofit/>
          </a:bodyPr>
          <a:lstStyle/>
          <a:p>
            <a:r>
              <a:rPr lang="en-US" b="1" dirty="0" smtClean="0">
                <a:solidFill>
                  <a:srgbClr val="FF0000"/>
                </a:solidFill>
                <a:latin typeface="Arial" panose="020B0604020202020204" pitchFamily="34" charset="0"/>
                <a:cs typeface="Arial" panose="020B0604020202020204" pitchFamily="34" charset="0"/>
              </a:rPr>
              <a:t>Bullseye</a:t>
            </a:r>
            <a:r>
              <a:rPr lang="en-US" dirty="0" smtClean="0">
                <a:latin typeface="Arial" panose="020B0604020202020204" pitchFamily="34" charset="0"/>
                <a:cs typeface="Arial" panose="020B0604020202020204" pitchFamily="34" charset="0"/>
              </a:rPr>
              <a:t> (LCD Indicator) This advanced mode allows easy </a:t>
            </a:r>
            <a:r>
              <a:rPr lang="en-US" b="1" dirty="0" smtClean="0">
                <a:solidFill>
                  <a:srgbClr val="FF0000"/>
                </a:solidFill>
                <a:latin typeface="Arial" panose="020B0604020202020204" pitchFamily="34" charset="0"/>
                <a:cs typeface="Arial" panose="020B0604020202020204" pitchFamily="34" charset="0"/>
              </a:rPr>
              <a:t>acquisition of small</a:t>
            </a:r>
            <a:r>
              <a:rPr lang="en-US" dirty="0" smtClean="0">
                <a:latin typeface="Arial" panose="020B0604020202020204" pitchFamily="34" charset="0"/>
                <a:cs typeface="Arial" panose="020B0604020202020204" pitchFamily="34" charset="0"/>
              </a:rPr>
              <a:t> targets and game without inadvertently getting distances to background targets that have stronger signal strength. When more than one object</a:t>
            </a:r>
          </a:p>
          <a:p>
            <a:r>
              <a:rPr lang="en-US" dirty="0" smtClean="0">
                <a:latin typeface="Arial" panose="020B0604020202020204" pitchFamily="34" charset="0"/>
                <a:cs typeface="Arial" panose="020B0604020202020204" pitchFamily="34" charset="0"/>
              </a:rPr>
              <a:t>has been acquired, distance of the closer object will be displayed and a crosshair will surround the Bullseye indicator informing the user that distance to the closer object is being displayed in the LCD.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Once in this mode, press the POWER button to turn the unit on. Next, align the aiming circle onto the object (i.e. deer) that you want distance to. Next, press and hold the POWER button and move the laser slowly over the deer until crosshairs surround the Bullseye indicator. If the laser beam recognized more than one object (i.e. deer and background trees), distance of the closer object (i.e. deer) will be displayed and crosshairs will surround the Bullseye indicator informing the user that distance to the closer object is being displayed in the LCD There may be times when only the laser beam only sees one object in its path. In this case, </a:t>
            </a:r>
            <a:r>
              <a:rPr lang="en-US" dirty="0" smtClean="0"/>
              <a:t>the distance will be displayed, but because more than one object was not acquired, crosshairs will not surround the</a:t>
            </a:r>
          </a:p>
          <a:p>
            <a:r>
              <a:rPr lang="en-US" dirty="0" smtClean="0"/>
              <a:t>Bullseye indicator.</a:t>
            </a:r>
            <a:endParaRPr lang="en-US"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0574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Selective Targeting Modes</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304800" y="1295400"/>
            <a:ext cx="8534400" cy="5334000"/>
          </a:xfrm>
          <a:prstGeom prst="rect">
            <a:avLst/>
          </a:prstGeom>
        </p:spPr>
        <p:txBody>
          <a:bodyPr>
            <a:noAutofit/>
          </a:bodyPr>
          <a:lstStyle/>
          <a:p>
            <a:r>
              <a:rPr lang="en-US" b="1" dirty="0" smtClean="0">
                <a:solidFill>
                  <a:srgbClr val="FF0000"/>
                </a:solidFill>
                <a:latin typeface="Arial" panose="020B0604020202020204" pitchFamily="34" charset="0"/>
                <a:cs typeface="Arial" panose="020B0604020202020204" pitchFamily="34" charset="0"/>
              </a:rPr>
              <a:t>Brush</a:t>
            </a:r>
            <a:r>
              <a:rPr lang="en-US" dirty="0" smtClean="0">
                <a:latin typeface="Arial" panose="020B0604020202020204" pitchFamily="34" charset="0"/>
                <a:cs typeface="Arial" panose="020B0604020202020204" pitchFamily="34" charset="0"/>
              </a:rPr>
              <a:t> (LCD Indicator) This advanced mode allows objects such as </a:t>
            </a:r>
            <a:r>
              <a:rPr lang="en-US" b="1" dirty="0" smtClean="0">
                <a:solidFill>
                  <a:srgbClr val="FF0000"/>
                </a:solidFill>
                <a:latin typeface="Arial" panose="020B0604020202020204" pitchFamily="34" charset="0"/>
                <a:cs typeface="Arial" panose="020B0604020202020204" pitchFamily="34" charset="0"/>
              </a:rPr>
              <a:t>brush and tree branches to be ignored so that distance only to background objects are displayed</a:t>
            </a:r>
            <a:r>
              <a:rPr lang="en-US" dirty="0" smtClean="0">
                <a:latin typeface="Arial" panose="020B0604020202020204" pitchFamily="34" charset="0"/>
                <a:cs typeface="Arial" panose="020B0604020202020204" pitchFamily="34" charset="0"/>
              </a:rPr>
              <a:t>. When more than one object has been acquired, distance of the further object will be displayed and a circle will surround the Brush indicator informing the user that distance of the </a:t>
            </a:r>
            <a:r>
              <a:rPr lang="en-US" b="1" dirty="0" smtClean="0">
                <a:solidFill>
                  <a:srgbClr val="FF0000"/>
                </a:solidFill>
                <a:latin typeface="Arial" panose="020B0604020202020204" pitchFamily="34" charset="0"/>
                <a:cs typeface="Arial" panose="020B0604020202020204" pitchFamily="34" charset="0"/>
              </a:rPr>
              <a:t>farthest object is being displayed in the LCD</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Once in this mode, press the POWER button to turn the unit on. Next, align the aiming circle onto the object that you want distance to. Next, press and hold the POWER button and move the laser slowly over the object until a circle surrounds the Brush indicator. If the laser beam recognized more than one object (i.e. close-up tree branch and a deer in the background), distance of the further object (i.e. deer) will be displayed and a circle will surround the brush indicator informing the user that distance to the farther object is being displayed (Figure 2). There may be times when only the laser beam only sees one object in its path. In this case, the distance will be displayed, but because more than one object was not acquired, the circle will not surround the Brush indicator.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Menu Set Up</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371600"/>
            <a:ext cx="8839200" cy="5181600"/>
          </a:xfrm>
          <a:prstGeom prst="rect">
            <a:avLst/>
          </a:prstGeom>
        </p:spPr>
        <p:txBody>
          <a:bodyPr>
            <a:noAutofit/>
          </a:bodyPr>
          <a:lstStyle/>
          <a:p>
            <a:r>
              <a:rPr lang="en-US" dirty="0" smtClean="0">
                <a:latin typeface="Arial" panose="020B0604020202020204" pitchFamily="34" charset="0"/>
                <a:cs typeface="Arial" panose="020B0604020202020204" pitchFamily="34" charset="0"/>
              </a:rPr>
              <a:t>DISPLAY BRIGHTNESS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Vivid Display Technology™ dramatically improves contrast, clarity and light transmission while increasing brightness of the digital readout, making distance readings legible in low light environments.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There are four intensity settings to choose from and this is the first setting within the SETUP menu. Press the MODE button for 3 seconds to get into the SETUP menu. The existing brightness setting will be flashing (i.e. </a:t>
            </a:r>
            <a:r>
              <a:rPr lang="en-US" dirty="0" err="1" smtClean="0">
                <a:latin typeface="Arial" panose="020B0604020202020204" pitchFamily="34" charset="0"/>
                <a:cs typeface="Arial" panose="020B0604020202020204" pitchFamily="34" charset="0"/>
              </a:rPr>
              <a:t>brt</a:t>
            </a:r>
            <a:r>
              <a:rPr lang="en-US" dirty="0" smtClean="0">
                <a:latin typeface="Arial" panose="020B0604020202020204" pitchFamily="34" charset="0"/>
                <a:cs typeface="Arial" panose="020B0604020202020204" pitchFamily="34" charset="0"/>
              </a:rPr>
              <a:t> 1, </a:t>
            </a:r>
            <a:r>
              <a:rPr lang="en-US" dirty="0" err="1" smtClean="0">
                <a:latin typeface="Arial" panose="020B0604020202020204" pitchFamily="34" charset="0"/>
                <a:cs typeface="Arial" panose="020B0604020202020204" pitchFamily="34" charset="0"/>
              </a:rPr>
              <a:t>brt</a:t>
            </a:r>
            <a:r>
              <a:rPr lang="en-US" dirty="0" smtClean="0">
                <a:latin typeface="Arial" panose="020B0604020202020204" pitchFamily="34" charset="0"/>
                <a:cs typeface="Arial" panose="020B0604020202020204" pitchFamily="34" charset="0"/>
              </a:rPr>
              <a:t> 2, </a:t>
            </a:r>
            <a:r>
              <a:rPr lang="en-US" dirty="0" err="1" smtClean="0">
                <a:latin typeface="Arial" panose="020B0604020202020204" pitchFamily="34" charset="0"/>
                <a:cs typeface="Arial" panose="020B0604020202020204" pitchFamily="34" charset="0"/>
              </a:rPr>
              <a:t>brt</a:t>
            </a:r>
            <a:r>
              <a:rPr lang="en-US" dirty="0" smtClean="0">
                <a:latin typeface="Arial" panose="020B0604020202020204" pitchFamily="34" charset="0"/>
                <a:cs typeface="Arial" panose="020B0604020202020204" pitchFamily="34" charset="0"/>
              </a:rPr>
              <a:t> 3, or </a:t>
            </a:r>
            <a:r>
              <a:rPr lang="en-US" dirty="0" err="1" smtClean="0">
                <a:latin typeface="Arial" panose="020B0604020202020204" pitchFamily="34" charset="0"/>
                <a:cs typeface="Arial" panose="020B0604020202020204" pitchFamily="34" charset="0"/>
              </a:rPr>
              <a:t>brt</a:t>
            </a:r>
            <a:r>
              <a:rPr lang="en-US" dirty="0" smtClean="0">
                <a:latin typeface="Arial" panose="020B0604020202020204" pitchFamily="34" charset="0"/>
                <a:cs typeface="Arial" panose="020B0604020202020204" pitchFamily="34" charset="0"/>
              </a:rPr>
              <a:t> 4),  pressing the MODE button will toggle between the four brightness settings. “</a:t>
            </a:r>
            <a:r>
              <a:rPr lang="en-US" dirty="0" err="1" smtClean="0">
                <a:latin typeface="Arial" panose="020B0604020202020204" pitchFamily="34" charset="0"/>
                <a:cs typeface="Arial" panose="020B0604020202020204" pitchFamily="34" charset="0"/>
              </a:rPr>
              <a:t>brt</a:t>
            </a:r>
            <a:r>
              <a:rPr lang="en-US" dirty="0" smtClean="0">
                <a:latin typeface="Arial" panose="020B0604020202020204" pitchFamily="34" charset="0"/>
                <a:cs typeface="Arial" panose="020B0604020202020204" pitchFamily="34" charset="0"/>
              </a:rPr>
              <a:t> 1” is the lowest intensity while “</a:t>
            </a:r>
            <a:r>
              <a:rPr lang="en-US" dirty="0" err="1" smtClean="0">
                <a:latin typeface="Arial" panose="020B0604020202020204" pitchFamily="34" charset="0"/>
                <a:cs typeface="Arial" panose="020B0604020202020204" pitchFamily="34" charset="0"/>
              </a:rPr>
              <a:t>brt</a:t>
            </a:r>
            <a:r>
              <a:rPr lang="en-US" dirty="0" smtClean="0">
                <a:latin typeface="Arial" panose="020B0604020202020204" pitchFamily="34" charset="0"/>
                <a:cs typeface="Arial" panose="020B0604020202020204" pitchFamily="34" charset="0"/>
              </a:rPr>
              <a:t> 4 ” is the brightest.</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Simply press the MODE button until the desired brightness setting is displayed and select by pressing and releasing the POWER button.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Table of Contents</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3" name="Subtitle 2"/>
          <p:cNvSpPr txBox="1">
            <a:spLocks/>
          </p:cNvSpPr>
          <p:nvPr/>
        </p:nvSpPr>
        <p:spPr>
          <a:xfrm>
            <a:off x="1562100" y="1295400"/>
            <a:ext cx="60198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i="0" u="sng"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Lesson</a:t>
            </a:r>
            <a:r>
              <a:rPr kumimoji="0" lang="en-US" sz="2200" i="0" u="sng"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I</a:t>
            </a:r>
            <a:r>
              <a:rPr kumimoji="0" lang="en-US" sz="220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Technical Data</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u="sng" baseline="0" dirty="0" smtClean="0">
                <a:latin typeface="Arial" panose="020B0604020202020204" pitchFamily="34" charset="0"/>
                <a:cs typeface="Arial" panose="020B0604020202020204" pitchFamily="34" charset="0"/>
              </a:rPr>
              <a:t>Lesson</a:t>
            </a:r>
            <a:r>
              <a:rPr lang="en-US" sz="2200" u="sng" dirty="0" smtClean="0">
                <a:latin typeface="Arial" panose="020B0604020202020204" pitchFamily="34" charset="0"/>
                <a:cs typeface="Arial" panose="020B0604020202020204" pitchFamily="34" charset="0"/>
              </a:rPr>
              <a:t> II</a:t>
            </a:r>
            <a:r>
              <a:rPr lang="en-US" sz="2200" dirty="0" smtClean="0">
                <a:latin typeface="Arial" panose="020B0604020202020204" pitchFamily="34" charset="0"/>
                <a:cs typeface="Arial" panose="020B0604020202020204" pitchFamily="34" charset="0"/>
              </a:rPr>
              <a:t>:		Operation</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i="0" u="sng"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Lesson</a:t>
            </a:r>
            <a:r>
              <a:rPr kumimoji="0" lang="en-US" sz="2200" i="0" u="sng"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III</a:t>
            </a:r>
            <a:r>
              <a:rPr kumimoji="0" lang="en-US" sz="220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Summary</a:t>
            </a:r>
          </a:p>
          <a:p>
            <a:pPr marL="342900" marR="0" lvl="0" indent="-342900" algn="l" defTabSz="914400" rtl="0" eaLnBrk="1" fontAlgn="auto" latinLnBrk="0" hangingPunct="1">
              <a:lnSpc>
                <a:spcPct val="100000"/>
              </a:lnSpc>
              <a:spcBef>
                <a:spcPct val="20000"/>
              </a:spcBef>
              <a:spcAft>
                <a:spcPts val="0"/>
              </a:spcAft>
              <a:buClrTx/>
              <a:buSzTx/>
              <a:tabLst/>
              <a:defRPr/>
            </a:pPr>
            <a:r>
              <a:rPr lang="en-US" sz="2200" u="sng" baseline="0" dirty="0" smtClean="0">
                <a:latin typeface="Arial" panose="020B0604020202020204" pitchFamily="34" charset="0"/>
                <a:cs typeface="Arial" panose="020B0604020202020204" pitchFamily="34" charset="0"/>
              </a:rPr>
              <a:t>Lesson</a:t>
            </a:r>
            <a:r>
              <a:rPr lang="en-US" sz="2200" u="sng" dirty="0" smtClean="0">
                <a:latin typeface="Arial" panose="020B0604020202020204" pitchFamily="34" charset="0"/>
                <a:cs typeface="Arial" panose="020B0604020202020204" pitchFamily="34" charset="0"/>
              </a:rPr>
              <a:t> IV</a:t>
            </a:r>
            <a:r>
              <a:rPr lang="en-US" sz="2200" dirty="0" smtClean="0">
                <a:latin typeface="Arial" panose="020B0604020202020204" pitchFamily="34" charset="0"/>
                <a:cs typeface="Arial" panose="020B0604020202020204" pitchFamily="34" charset="0"/>
              </a:rPr>
              <a:t>: 		Practical Exercise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200" i="0" u="sng" strike="noStrike" kern="120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Lesson</a:t>
            </a:r>
            <a:r>
              <a:rPr kumimoji="0" lang="en-US" sz="2200" i="0" u="sng"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V</a:t>
            </a:r>
            <a:r>
              <a:rPr kumimoji="0" lang="en-US" sz="220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Performance Evaluation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Menu Set Up</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295400"/>
            <a:ext cx="8839200" cy="5181600"/>
          </a:xfrm>
          <a:prstGeom prst="rect">
            <a:avLst/>
          </a:prstGeom>
        </p:spPr>
        <p:txBody>
          <a:bodyPr>
            <a:noAutofit/>
          </a:bodyPr>
          <a:lstStyle/>
          <a:p>
            <a:r>
              <a:rPr lang="en-US" dirty="0" smtClean="0">
                <a:latin typeface="Arial" panose="020B0604020202020204" pitchFamily="34" charset="0"/>
                <a:cs typeface="Arial" panose="020B0604020202020204" pitchFamily="34" charset="0"/>
              </a:rPr>
              <a:t>There are two ARC (Angle Range Compensation) modes and one REGULAR mode. The two ARC modes are BOW mode and RIFLE mode.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select between these modes, first turn the unit “ON” by pressing and releasing the POWER button. Next, press and hold the MODE button for three seconds to get into the SETUP menu. The brightness is displayed first and can be changed by pressing the MODE button or accepted by pressing the POWER button. Then press the power button until you see the existing compensation mode indicated by either the “Bow” symbol (    ), the “Rifle” symbol (         ) lit with one of the ballistic groups (A thru J) displayed and flashing, or no indicators lit and the message</a:t>
            </a:r>
          </a:p>
          <a:p>
            <a:r>
              <a:rPr lang="en-US" dirty="0" smtClean="0">
                <a:latin typeface="Arial" panose="020B0604020202020204" pitchFamily="34" charset="0"/>
                <a:cs typeface="Arial" panose="020B0604020202020204" pitchFamily="34" charset="0"/>
              </a:rPr>
              <a:t>(r E6 or r E9) flashing.</a:t>
            </a:r>
          </a:p>
        </p:txBody>
      </p:sp>
      <p:pic>
        <p:nvPicPr>
          <p:cNvPr id="4098" name="Picture 2" descr="C:\Users\alex.s.mariblanca\Desktop\VDT-Rifle.png"/>
          <p:cNvPicPr>
            <a:picLocks noChangeAspect="1" noChangeArrowheads="1"/>
          </p:cNvPicPr>
          <p:nvPr/>
        </p:nvPicPr>
        <p:blipFill>
          <a:blip r:embed="rId2" cstate="print"/>
          <a:srcRect/>
          <a:stretch>
            <a:fillRect/>
          </a:stretch>
        </p:blipFill>
        <p:spPr bwMode="auto">
          <a:xfrm>
            <a:off x="3505200" y="3429000"/>
            <a:ext cx="533400" cy="533400"/>
          </a:xfrm>
          <a:prstGeom prst="rect">
            <a:avLst/>
          </a:prstGeom>
          <a:noFill/>
        </p:spPr>
      </p:pic>
      <p:pic>
        <p:nvPicPr>
          <p:cNvPr id="4099" name="Picture 3" descr="C:\Users\alex.s.mariblanca\Desktop\VDT-Bow.png"/>
          <p:cNvPicPr>
            <a:picLocks noChangeAspect="1" noChangeArrowheads="1"/>
          </p:cNvPicPr>
          <p:nvPr/>
        </p:nvPicPr>
        <p:blipFill>
          <a:blip r:embed="rId3" cstate="print"/>
          <a:srcRect/>
          <a:stretch>
            <a:fillRect/>
          </a:stretch>
        </p:blipFill>
        <p:spPr bwMode="auto">
          <a:xfrm>
            <a:off x="1066800" y="3581400"/>
            <a:ext cx="310310" cy="28994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Menu Set Up</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143000"/>
            <a:ext cx="8839200" cy="5181600"/>
          </a:xfrm>
          <a:prstGeom prst="rect">
            <a:avLst/>
          </a:prstGeom>
        </p:spPr>
        <p:txBody>
          <a:bodyPr>
            <a:noAutofit/>
          </a:bodyPr>
          <a:lstStyle/>
          <a:p>
            <a:r>
              <a:rPr lang="en-US" dirty="0" smtClean="0">
                <a:latin typeface="Arial" panose="020B0604020202020204" pitchFamily="34" charset="0"/>
                <a:cs typeface="Arial" panose="020B0604020202020204" pitchFamily="34" charset="0"/>
              </a:rPr>
              <a:t>The modes can be cycled through in a circular fashion by pressing and releasing the mode button. The order of </a:t>
            </a:r>
            <a:r>
              <a:rPr lang="it-IT" dirty="0" smtClean="0">
                <a:latin typeface="Arial" panose="020B0604020202020204" pitchFamily="34" charset="0"/>
                <a:cs typeface="Arial" panose="020B0604020202020204" pitchFamily="34" charset="0"/>
              </a:rPr>
              <a:t>modes is a follows: BOW, RIFLE A, RIFLE B, RIFLE C, RIFLE D, RIFLE E, RIFLE F, RIFLE G, RIFLE H,</a:t>
            </a:r>
            <a:r>
              <a:rPr lang="en-US" dirty="0" smtClean="0">
                <a:latin typeface="Arial" panose="020B0604020202020204" pitchFamily="34" charset="0"/>
                <a:cs typeface="Arial" panose="020B0604020202020204" pitchFamily="34" charset="0"/>
              </a:rPr>
              <a:t>RIFLE I, RIFLE J, REG, etc. When the bow selection is displayed, the “BOW” icon will flash and when a “RIFLE: selection is displayed, the “RIFLE” icon and ballistic group will be flashing. When the (rE6 ) is displayed, the message (rE6) will flash within the display.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Once the desired distance compensation mode is displayed, select it by pressing and releasing the POWER button. Following this selection, the current unit of measure, “Y” for yards or “M” for meters will flash in the display and the SETUP icon is still lit. Pressing the MODE button will toggle the unit of measure. When the desired unit of measure is displayed, press the POWER button to accept the unit of measure.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the user chooses RIFLE mode, and after having determined unit of measure, the user has the following options: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Menu Set Up</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066800"/>
            <a:ext cx="8839200" cy="5181600"/>
          </a:xfrm>
          <a:prstGeom prst="rect">
            <a:avLst/>
          </a:prstGeom>
        </p:spPr>
        <p:txBody>
          <a:bodyPr>
            <a:noAutofit/>
          </a:bodyPr>
          <a:lstStyle/>
          <a:p>
            <a:pPr>
              <a:buAutoNum type="arabicPeriod"/>
            </a:pPr>
            <a:r>
              <a:rPr lang="en-US" dirty="0" smtClean="0">
                <a:latin typeface="Arial" panose="020B0604020202020204" pitchFamily="34" charset="0"/>
                <a:cs typeface="Arial" panose="020B0604020202020204" pitchFamily="34" charset="0"/>
              </a:rPr>
              <a:t>Variable Sight-In (VSI) - Allows the rifle hunter to choose from four sight-in distances (100, 150, 200, or 300 yards or meters) and provides holdover / bullet-drop data in inches, centimeters or MOA. The “SD” (Sight-In Distance) indicator will turn on and the current Sight-In Distance number will blink within the display (I.e. 100, 150, 200, or 300). The Sight-In Distance options can be cycled through in a circular fashion by pressing and releasing the mode button. Once the desired Sight-In Distance is displayed, select it by pressing and releasing the power button.</a:t>
            </a:r>
          </a:p>
          <a:p>
            <a:pPr marL="342900" indent="-342900"/>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 And finally, if RIFLE mode was chosen, and as long as unit of measure and a sight-in distance was selected, you have the option of determining how you would like hold-over / bullet-drop displayed. If measurement units are in yards, you will be able to choose between inches, or MOA. The “CM” for centimeters or “IN” for inches will flash in the display and the SETUP icon is still lit. Once the desired ballistic measure is displayed, select it by pressing and releasing the power button. If units of measure selected previously was Meters, then your hold-over / bullet-drop will</a:t>
            </a:r>
          </a:p>
          <a:p>
            <a:r>
              <a:rPr lang="en-US" dirty="0" smtClean="0">
                <a:latin typeface="Arial" panose="020B0604020202020204" pitchFamily="34" charset="0"/>
                <a:cs typeface="Arial" panose="020B0604020202020204" pitchFamily="34" charset="0"/>
              </a:rPr>
              <a:t>automatically be displayed in centimeters.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Menu Set Up</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066800"/>
            <a:ext cx="8839200" cy="5181600"/>
          </a:xfrm>
          <a:prstGeom prst="rect">
            <a:avLst/>
          </a:prstGeom>
        </p:spPr>
        <p:txBody>
          <a:bodyPr>
            <a:noAutofit/>
          </a:bodyPr>
          <a:lstStyle/>
          <a:p>
            <a:r>
              <a:rPr lang="en-US" dirty="0" smtClean="0">
                <a:latin typeface="Arial" panose="020B0604020202020204" pitchFamily="34" charset="0"/>
                <a:cs typeface="Arial" panose="020B0604020202020204" pitchFamily="34" charset="0"/>
              </a:rPr>
              <a:t>Upon returning to the normal operating menu, the current compensation mode and unit of measure will be identified in the display as indicated below.</a:t>
            </a:r>
          </a:p>
        </p:txBody>
      </p:sp>
      <p:grpSp>
        <p:nvGrpSpPr>
          <p:cNvPr id="6" name="Group 4"/>
          <p:cNvGrpSpPr>
            <a:grpSpLocks/>
          </p:cNvGrpSpPr>
          <p:nvPr/>
        </p:nvGrpSpPr>
        <p:grpSpPr bwMode="auto">
          <a:xfrm>
            <a:off x="1371600" y="2514600"/>
            <a:ext cx="2667000" cy="2514600"/>
            <a:chOff x="432" y="2448"/>
            <a:chExt cx="1440" cy="1440"/>
          </a:xfrm>
        </p:grpSpPr>
        <p:sp>
          <p:nvSpPr>
            <p:cNvPr id="7" name="Oval 5"/>
            <p:cNvSpPr>
              <a:spLocks noChangeArrowheads="1"/>
            </p:cNvSpPr>
            <p:nvPr/>
          </p:nvSpPr>
          <p:spPr bwMode="auto">
            <a:xfrm>
              <a:off x="432" y="2448"/>
              <a:ext cx="1440" cy="1440"/>
            </a:xfrm>
            <a:prstGeom prst="ellipse">
              <a:avLst/>
            </a:prstGeom>
            <a:noFill/>
            <a:ln w="38100">
              <a:solidFill>
                <a:schemeClr val="tx1"/>
              </a:solidFill>
              <a:round/>
              <a:headEnd/>
              <a:tailEnd/>
            </a:ln>
          </p:spPr>
          <p:txBody>
            <a:bodyPr wrap="none" anchor="ctr"/>
            <a:lstStyle/>
            <a:p>
              <a:endParaRPr lang="en-US"/>
            </a:p>
          </p:txBody>
        </p:sp>
        <p:sp>
          <p:nvSpPr>
            <p:cNvPr id="9" name="Text Box 16"/>
            <p:cNvSpPr txBox="1">
              <a:spLocks noChangeArrowheads="1"/>
            </p:cNvSpPr>
            <p:nvPr/>
          </p:nvSpPr>
          <p:spPr bwMode="auto">
            <a:xfrm>
              <a:off x="902" y="3559"/>
              <a:ext cx="116" cy="187"/>
            </a:xfrm>
            <a:prstGeom prst="rect">
              <a:avLst/>
            </a:prstGeom>
            <a:noFill/>
            <a:ln w="9525">
              <a:noFill/>
              <a:miter lim="800000"/>
              <a:headEnd/>
              <a:tailEnd/>
            </a:ln>
          </p:spPr>
          <p:txBody>
            <a:bodyPr wrap="none">
              <a:spAutoFit/>
            </a:bodyPr>
            <a:lstStyle/>
            <a:p>
              <a:endParaRPr lang="en-US" sz="1200" b="1" i="1" dirty="0"/>
            </a:p>
          </p:txBody>
        </p:sp>
      </p:grpSp>
      <p:grpSp>
        <p:nvGrpSpPr>
          <p:cNvPr id="13" name="Group 4"/>
          <p:cNvGrpSpPr>
            <a:grpSpLocks/>
          </p:cNvGrpSpPr>
          <p:nvPr/>
        </p:nvGrpSpPr>
        <p:grpSpPr bwMode="auto">
          <a:xfrm>
            <a:off x="5029200" y="2514600"/>
            <a:ext cx="2514600" cy="2590800"/>
            <a:chOff x="432" y="2448"/>
            <a:chExt cx="1440" cy="1440"/>
          </a:xfrm>
        </p:grpSpPr>
        <p:sp>
          <p:nvSpPr>
            <p:cNvPr id="14" name="Oval 5"/>
            <p:cNvSpPr>
              <a:spLocks noChangeArrowheads="1"/>
            </p:cNvSpPr>
            <p:nvPr/>
          </p:nvSpPr>
          <p:spPr bwMode="auto">
            <a:xfrm>
              <a:off x="432" y="2448"/>
              <a:ext cx="1440" cy="1440"/>
            </a:xfrm>
            <a:prstGeom prst="ellipse">
              <a:avLst/>
            </a:prstGeom>
            <a:noFill/>
            <a:ln w="38100">
              <a:solidFill>
                <a:schemeClr val="tx1"/>
              </a:solidFill>
              <a:round/>
              <a:headEnd/>
              <a:tailEnd/>
            </a:ln>
          </p:spPr>
          <p:txBody>
            <a:bodyPr wrap="none" anchor="ctr"/>
            <a:lstStyle/>
            <a:p>
              <a:endParaRPr lang="en-US"/>
            </a:p>
          </p:txBody>
        </p:sp>
        <p:sp>
          <p:nvSpPr>
            <p:cNvPr id="19" name="Oval 9"/>
            <p:cNvSpPr>
              <a:spLocks noChangeArrowheads="1"/>
            </p:cNvSpPr>
            <p:nvPr/>
          </p:nvSpPr>
          <p:spPr bwMode="auto">
            <a:xfrm>
              <a:off x="1056" y="3027"/>
              <a:ext cx="192" cy="192"/>
            </a:xfrm>
            <a:prstGeom prst="ellipse">
              <a:avLst/>
            </a:prstGeom>
            <a:solidFill>
              <a:schemeClr val="accent1"/>
            </a:solidFill>
            <a:ln w="28575">
              <a:solidFill>
                <a:schemeClr val="tx1"/>
              </a:solidFill>
              <a:round/>
              <a:headEnd/>
              <a:tailEnd/>
            </a:ln>
          </p:spPr>
          <p:txBody>
            <a:bodyPr wrap="none" anchor="ctr"/>
            <a:lstStyle/>
            <a:p>
              <a:endParaRPr lang="en-US"/>
            </a:p>
          </p:txBody>
        </p:sp>
        <p:sp>
          <p:nvSpPr>
            <p:cNvPr id="16" name="Text Box 16"/>
            <p:cNvSpPr txBox="1">
              <a:spLocks noChangeArrowheads="1"/>
            </p:cNvSpPr>
            <p:nvPr/>
          </p:nvSpPr>
          <p:spPr bwMode="auto">
            <a:xfrm>
              <a:off x="902" y="3374"/>
              <a:ext cx="440" cy="249"/>
            </a:xfrm>
            <a:prstGeom prst="rect">
              <a:avLst/>
            </a:prstGeom>
            <a:noFill/>
            <a:ln w="9525">
              <a:noFill/>
              <a:miter lim="800000"/>
              <a:headEnd/>
              <a:tailEnd/>
            </a:ln>
          </p:spPr>
          <p:txBody>
            <a:bodyPr wrap="none">
              <a:spAutoFit/>
            </a:bodyPr>
            <a:lstStyle/>
            <a:p>
              <a:r>
                <a:rPr lang="en-US" i="1" dirty="0" smtClean="0"/>
                <a:t>setup</a:t>
              </a:r>
              <a:endParaRPr lang="en-US" sz="1200" i="1" dirty="0"/>
            </a:p>
          </p:txBody>
        </p:sp>
      </p:grpSp>
      <p:pic>
        <p:nvPicPr>
          <p:cNvPr id="5122" name="Picture 2" descr="C:\Users\alex.s.mariblanca\Desktop\VDT-Bow.png"/>
          <p:cNvPicPr>
            <a:picLocks noChangeAspect="1" noChangeArrowheads="1"/>
          </p:cNvPicPr>
          <p:nvPr/>
        </p:nvPicPr>
        <p:blipFill>
          <a:blip r:embed="rId2" cstate="print"/>
          <a:srcRect/>
          <a:stretch>
            <a:fillRect/>
          </a:stretch>
        </p:blipFill>
        <p:spPr bwMode="auto">
          <a:xfrm>
            <a:off x="1447800" y="3429000"/>
            <a:ext cx="590550" cy="590550"/>
          </a:xfrm>
          <a:prstGeom prst="rect">
            <a:avLst/>
          </a:prstGeom>
          <a:noFill/>
        </p:spPr>
      </p:pic>
      <p:sp>
        <p:nvSpPr>
          <p:cNvPr id="20" name="TextBox 19"/>
          <p:cNvSpPr txBox="1"/>
          <p:nvPr/>
        </p:nvSpPr>
        <p:spPr>
          <a:xfrm>
            <a:off x="2133600" y="4191000"/>
            <a:ext cx="709233" cy="369332"/>
          </a:xfrm>
          <a:prstGeom prst="rect">
            <a:avLst/>
          </a:prstGeom>
          <a:noFill/>
        </p:spPr>
        <p:txBody>
          <a:bodyPr wrap="none" rtlCol="0">
            <a:spAutoFit/>
          </a:bodyPr>
          <a:lstStyle/>
          <a:p>
            <a:r>
              <a:rPr lang="en-US" dirty="0" smtClean="0"/>
              <a:t>setup</a:t>
            </a:r>
            <a:endParaRPr lang="en-US" dirty="0"/>
          </a:p>
        </p:txBody>
      </p:sp>
      <p:pic>
        <p:nvPicPr>
          <p:cNvPr id="21" name="Picture 2" descr="C:\Users\alex.s.mariblanca\Desktop\VDT-Bow.png"/>
          <p:cNvPicPr>
            <a:picLocks noChangeAspect="1" noChangeArrowheads="1"/>
          </p:cNvPicPr>
          <p:nvPr/>
        </p:nvPicPr>
        <p:blipFill>
          <a:blip r:embed="rId2" cstate="print"/>
          <a:srcRect/>
          <a:stretch>
            <a:fillRect/>
          </a:stretch>
        </p:blipFill>
        <p:spPr bwMode="auto">
          <a:xfrm>
            <a:off x="5029200" y="3581400"/>
            <a:ext cx="590550" cy="590550"/>
          </a:xfrm>
          <a:prstGeom prst="rect">
            <a:avLst/>
          </a:prstGeom>
          <a:noFill/>
        </p:spPr>
      </p:pic>
      <p:sp>
        <p:nvSpPr>
          <p:cNvPr id="23" name="Equal 22"/>
          <p:cNvSpPr/>
          <p:nvPr/>
        </p:nvSpPr>
        <p:spPr>
          <a:xfrm>
            <a:off x="5257800" y="4343400"/>
            <a:ext cx="152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1922600" y="5345668"/>
            <a:ext cx="1430200" cy="369332"/>
          </a:xfrm>
          <a:prstGeom prst="rect">
            <a:avLst/>
          </a:prstGeom>
          <a:noFill/>
        </p:spPr>
        <p:txBody>
          <a:bodyPr wrap="none" rtlCol="0">
            <a:spAutoFit/>
          </a:bodyPr>
          <a:lstStyle/>
          <a:p>
            <a:r>
              <a:rPr lang="en-US" dirty="0" smtClean="0"/>
              <a:t>SETUP  menu</a:t>
            </a:r>
            <a:endParaRPr lang="en-US" dirty="0"/>
          </a:p>
        </p:txBody>
      </p:sp>
      <p:sp>
        <p:nvSpPr>
          <p:cNvPr id="26" name="TextBox 25"/>
          <p:cNvSpPr txBox="1"/>
          <p:nvPr/>
        </p:nvSpPr>
        <p:spPr>
          <a:xfrm>
            <a:off x="5181600" y="5345668"/>
            <a:ext cx="2479718" cy="369332"/>
          </a:xfrm>
          <a:prstGeom prst="rect">
            <a:avLst/>
          </a:prstGeom>
          <a:noFill/>
        </p:spPr>
        <p:txBody>
          <a:bodyPr wrap="none" rtlCol="0">
            <a:spAutoFit/>
          </a:bodyPr>
          <a:lstStyle/>
          <a:p>
            <a:r>
              <a:rPr lang="en-US" dirty="0" smtClean="0"/>
              <a:t>Normal Operating Menu</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Menu Set Up</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143000"/>
            <a:ext cx="8839200" cy="5181600"/>
          </a:xfrm>
          <a:prstGeom prst="rect">
            <a:avLst/>
          </a:prstGeom>
        </p:spPr>
        <p:txBody>
          <a:bodyPr>
            <a:noAutofit/>
          </a:bodyPr>
          <a:lstStyle/>
          <a:p>
            <a:endParaRPr lang="en-US" dirty="0" smtClean="0">
              <a:latin typeface="Arial" panose="020B0604020202020204" pitchFamily="34" charset="0"/>
              <a:cs typeface="Arial" panose="020B0604020202020204" pitchFamily="34" charset="0"/>
            </a:endParaRPr>
          </a:p>
        </p:txBody>
      </p:sp>
      <p:sp>
        <p:nvSpPr>
          <p:cNvPr id="18" name="Rectangle 17"/>
          <p:cNvSpPr/>
          <p:nvPr/>
        </p:nvSpPr>
        <p:spPr>
          <a:xfrm>
            <a:off x="228600" y="1295400"/>
            <a:ext cx="8610600" cy="4524315"/>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When the unit automatically powers down, operation will always return to the normal operation (i.e. away from SETUP) with the last used ARC mode active (i.e. BOW, RIFLE, or REGULAR) along with the last used TARGETING modes active (Standard SCAN, BULLSEYE, or BRUSH). If the unit turns off while in the SETUP</a:t>
            </a:r>
          </a:p>
          <a:p>
            <a:r>
              <a:rPr lang="en-US" dirty="0" smtClean="0">
                <a:latin typeface="Arial" panose="020B0604020202020204" pitchFamily="34" charset="0"/>
                <a:cs typeface="Arial" panose="020B0604020202020204" pitchFamily="34" charset="0"/>
              </a:rPr>
              <a:t>menu, the unit will always return to the last mode(s) still active.</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Once the range is displayed, continue to hold the POWER button down for approximately 2 seconds while holding the aiming circle on the object and keeping the unit as steady as possible so as to allow the inclinometer enough time to measure angle. Then release the POWER button. Once you have released the power button, the line of sight will be displayed along with unit of measure. Beneath the line of sight distance and unit of measure, the degree of angle will be displayed for approximately 1.5 seconds, and will then automatically switch to the compensated range. The line of sight distance, unit of measure and automatic toggle from degree of angle to compensated distance will continue for 5 seconds at which time the display will automatically shut off.</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Bow Mode</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143000"/>
            <a:ext cx="8839200" cy="5181600"/>
          </a:xfrm>
          <a:prstGeom prst="rect">
            <a:avLst/>
          </a:prstGeom>
        </p:spPr>
        <p:txBody>
          <a:bodyPr>
            <a:noAutofit/>
          </a:bodyPr>
          <a:lstStyle/>
          <a:p>
            <a:endParaRPr lang="en-US" dirty="0" smtClean="0">
              <a:latin typeface="Arial" panose="020B0604020202020204" pitchFamily="34" charset="0"/>
              <a:cs typeface="Arial" panose="020B0604020202020204" pitchFamily="34" charset="0"/>
            </a:endParaRPr>
          </a:p>
        </p:txBody>
      </p:sp>
      <p:sp>
        <p:nvSpPr>
          <p:cNvPr id="18" name="Rectangle 17"/>
          <p:cNvSpPr/>
          <p:nvPr/>
        </p:nvSpPr>
        <p:spPr>
          <a:xfrm>
            <a:off x="228600" y="1190685"/>
            <a:ext cx="8610600" cy="1477328"/>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BOW MODE EXAMPLE</a:t>
            </a:r>
          </a:p>
          <a:p>
            <a:r>
              <a:rPr lang="en-US" dirty="0" smtClean="0">
                <a:latin typeface="Arial" panose="020B0604020202020204" pitchFamily="34" charset="0"/>
                <a:cs typeface="Arial" panose="020B0604020202020204" pitchFamily="34" charset="0"/>
              </a:rPr>
              <a:t>Line of sight is 32 yards, angle is -44 degrees, and the Angle Range Compensated distance is 23 yards. Instead of shooting as 32 yards, shoot as 23 yards. If you were to shoot as if 32 yards, you would shoot over the top of the deer because of the severe angle.</a:t>
            </a:r>
            <a:endParaRPr lang="en-US" dirty="0">
              <a:latin typeface="Arial" panose="020B0604020202020204" pitchFamily="34" charset="0"/>
              <a:cs typeface="Arial" panose="020B0604020202020204" pitchFamily="34" charset="0"/>
            </a:endParaRPr>
          </a:p>
        </p:txBody>
      </p:sp>
      <p:grpSp>
        <p:nvGrpSpPr>
          <p:cNvPr id="6" name="Group 4"/>
          <p:cNvGrpSpPr>
            <a:grpSpLocks/>
          </p:cNvGrpSpPr>
          <p:nvPr/>
        </p:nvGrpSpPr>
        <p:grpSpPr bwMode="auto">
          <a:xfrm>
            <a:off x="228600" y="2895600"/>
            <a:ext cx="2667000" cy="2514600"/>
            <a:chOff x="432" y="2448"/>
            <a:chExt cx="1440" cy="1440"/>
          </a:xfrm>
        </p:grpSpPr>
        <p:sp>
          <p:nvSpPr>
            <p:cNvPr id="7" name="Oval 5"/>
            <p:cNvSpPr>
              <a:spLocks noChangeArrowheads="1"/>
            </p:cNvSpPr>
            <p:nvPr/>
          </p:nvSpPr>
          <p:spPr bwMode="auto">
            <a:xfrm>
              <a:off x="432" y="2448"/>
              <a:ext cx="1440" cy="1440"/>
            </a:xfrm>
            <a:prstGeom prst="ellipse">
              <a:avLst/>
            </a:prstGeom>
            <a:noFill/>
            <a:ln w="38100">
              <a:solidFill>
                <a:schemeClr val="tx1"/>
              </a:solidFill>
              <a:round/>
              <a:headEnd/>
              <a:tailEnd/>
            </a:ln>
          </p:spPr>
          <p:txBody>
            <a:bodyPr wrap="none" anchor="ctr"/>
            <a:lstStyle/>
            <a:p>
              <a:endParaRPr lang="en-US"/>
            </a:p>
          </p:txBody>
        </p:sp>
        <p:sp>
          <p:nvSpPr>
            <p:cNvPr id="8" name="Text Box 16"/>
            <p:cNvSpPr txBox="1">
              <a:spLocks noChangeArrowheads="1"/>
            </p:cNvSpPr>
            <p:nvPr/>
          </p:nvSpPr>
          <p:spPr bwMode="auto">
            <a:xfrm>
              <a:off x="902" y="3559"/>
              <a:ext cx="116" cy="187"/>
            </a:xfrm>
            <a:prstGeom prst="rect">
              <a:avLst/>
            </a:prstGeom>
            <a:noFill/>
            <a:ln w="9525">
              <a:noFill/>
              <a:miter lim="800000"/>
              <a:headEnd/>
              <a:tailEnd/>
            </a:ln>
          </p:spPr>
          <p:txBody>
            <a:bodyPr wrap="none">
              <a:spAutoFit/>
            </a:bodyPr>
            <a:lstStyle/>
            <a:p>
              <a:endParaRPr lang="en-US" sz="1200" b="1" i="1" dirty="0"/>
            </a:p>
          </p:txBody>
        </p:sp>
      </p:grpSp>
      <p:grpSp>
        <p:nvGrpSpPr>
          <p:cNvPr id="9" name="Group 4"/>
          <p:cNvGrpSpPr>
            <a:grpSpLocks/>
          </p:cNvGrpSpPr>
          <p:nvPr/>
        </p:nvGrpSpPr>
        <p:grpSpPr bwMode="auto">
          <a:xfrm>
            <a:off x="3200400" y="2971800"/>
            <a:ext cx="2667000" cy="2514600"/>
            <a:chOff x="432" y="2448"/>
            <a:chExt cx="1440" cy="1440"/>
          </a:xfrm>
        </p:grpSpPr>
        <p:sp>
          <p:nvSpPr>
            <p:cNvPr id="10" name="Oval 5"/>
            <p:cNvSpPr>
              <a:spLocks noChangeArrowheads="1"/>
            </p:cNvSpPr>
            <p:nvPr/>
          </p:nvSpPr>
          <p:spPr bwMode="auto">
            <a:xfrm>
              <a:off x="432" y="2448"/>
              <a:ext cx="1440" cy="1440"/>
            </a:xfrm>
            <a:prstGeom prst="ellipse">
              <a:avLst/>
            </a:prstGeom>
            <a:noFill/>
            <a:ln w="38100">
              <a:solidFill>
                <a:schemeClr val="tx1"/>
              </a:solidFill>
              <a:round/>
              <a:headEnd/>
              <a:tailEnd/>
            </a:ln>
          </p:spPr>
          <p:txBody>
            <a:bodyPr wrap="none" anchor="ctr"/>
            <a:lstStyle/>
            <a:p>
              <a:endParaRPr lang="en-US"/>
            </a:p>
          </p:txBody>
        </p:sp>
        <p:sp>
          <p:nvSpPr>
            <p:cNvPr id="11" name="Text Box 16"/>
            <p:cNvSpPr txBox="1">
              <a:spLocks noChangeArrowheads="1"/>
            </p:cNvSpPr>
            <p:nvPr/>
          </p:nvSpPr>
          <p:spPr bwMode="auto">
            <a:xfrm>
              <a:off x="902" y="3559"/>
              <a:ext cx="116" cy="187"/>
            </a:xfrm>
            <a:prstGeom prst="rect">
              <a:avLst/>
            </a:prstGeom>
            <a:noFill/>
            <a:ln w="9525">
              <a:noFill/>
              <a:miter lim="800000"/>
              <a:headEnd/>
              <a:tailEnd/>
            </a:ln>
          </p:spPr>
          <p:txBody>
            <a:bodyPr wrap="none">
              <a:spAutoFit/>
            </a:bodyPr>
            <a:lstStyle/>
            <a:p>
              <a:endParaRPr lang="en-US" sz="1200" b="1" i="1" dirty="0"/>
            </a:p>
          </p:txBody>
        </p:sp>
      </p:grpSp>
      <p:pic>
        <p:nvPicPr>
          <p:cNvPr id="6146" name="Picture 2" descr="C:\Users\alex.s.mariblanca\Desktop\LRF 1600.jpg"/>
          <p:cNvPicPr>
            <a:picLocks noChangeAspect="1" noChangeArrowheads="1"/>
          </p:cNvPicPr>
          <p:nvPr/>
        </p:nvPicPr>
        <p:blipFill>
          <a:blip r:embed="rId2" cstate="print"/>
          <a:srcRect/>
          <a:stretch>
            <a:fillRect/>
          </a:stretch>
        </p:blipFill>
        <p:spPr bwMode="auto">
          <a:xfrm>
            <a:off x="6096000" y="2895600"/>
            <a:ext cx="2819400" cy="2819400"/>
          </a:xfrm>
          <a:prstGeom prst="rect">
            <a:avLst/>
          </a:prstGeom>
          <a:noFill/>
        </p:spPr>
      </p:pic>
      <p:pic>
        <p:nvPicPr>
          <p:cNvPr id="6147" name="Picture 3" descr="C:\Users\alex.s.mariblanca\Desktop\VDT-Bow.png"/>
          <p:cNvPicPr>
            <a:picLocks noChangeAspect="1" noChangeArrowheads="1"/>
          </p:cNvPicPr>
          <p:nvPr/>
        </p:nvPicPr>
        <p:blipFill>
          <a:blip r:embed="rId3" cstate="print"/>
          <a:srcRect/>
          <a:stretch>
            <a:fillRect/>
          </a:stretch>
        </p:blipFill>
        <p:spPr bwMode="auto">
          <a:xfrm>
            <a:off x="323850" y="3505200"/>
            <a:ext cx="457200" cy="457200"/>
          </a:xfrm>
          <a:prstGeom prst="rect">
            <a:avLst/>
          </a:prstGeom>
          <a:noFill/>
        </p:spPr>
      </p:pic>
      <p:pic>
        <p:nvPicPr>
          <p:cNvPr id="14" name="Picture 3" descr="C:\Users\alex.s.mariblanca\Desktop\VDT-Bow.png"/>
          <p:cNvPicPr>
            <a:picLocks noChangeAspect="1" noChangeArrowheads="1"/>
          </p:cNvPicPr>
          <p:nvPr/>
        </p:nvPicPr>
        <p:blipFill>
          <a:blip r:embed="rId3" cstate="print"/>
          <a:srcRect/>
          <a:stretch>
            <a:fillRect/>
          </a:stretch>
        </p:blipFill>
        <p:spPr bwMode="auto">
          <a:xfrm>
            <a:off x="3429000" y="3454400"/>
            <a:ext cx="508000" cy="508000"/>
          </a:xfrm>
          <a:prstGeom prst="rect">
            <a:avLst/>
          </a:prstGeom>
          <a:noFill/>
        </p:spPr>
      </p:pic>
      <p:pic>
        <p:nvPicPr>
          <p:cNvPr id="6148" name="Picture 4" descr="C:\Users\alex.s.mariblanca\Desktop\VDT-Scan2.png"/>
          <p:cNvPicPr>
            <a:picLocks noChangeAspect="1" noChangeArrowheads="1"/>
          </p:cNvPicPr>
          <p:nvPr/>
        </p:nvPicPr>
        <p:blipFill>
          <a:blip r:embed="rId4" cstate="print"/>
          <a:srcRect/>
          <a:stretch>
            <a:fillRect/>
          </a:stretch>
        </p:blipFill>
        <p:spPr bwMode="auto">
          <a:xfrm>
            <a:off x="4267200" y="4038600"/>
            <a:ext cx="371475" cy="371475"/>
          </a:xfrm>
          <a:prstGeom prst="rect">
            <a:avLst/>
          </a:prstGeom>
          <a:noFill/>
        </p:spPr>
      </p:pic>
      <p:pic>
        <p:nvPicPr>
          <p:cNvPr id="16" name="Picture 4" descr="C:\Users\alex.s.mariblanca\Desktop\VDT-Scan2.png"/>
          <p:cNvPicPr>
            <a:picLocks noChangeAspect="1" noChangeArrowheads="1"/>
          </p:cNvPicPr>
          <p:nvPr/>
        </p:nvPicPr>
        <p:blipFill>
          <a:blip r:embed="rId4" cstate="print"/>
          <a:srcRect/>
          <a:stretch>
            <a:fillRect/>
          </a:stretch>
        </p:blipFill>
        <p:spPr bwMode="auto">
          <a:xfrm>
            <a:off x="1371600" y="4048125"/>
            <a:ext cx="371475" cy="371475"/>
          </a:xfrm>
          <a:prstGeom prst="rect">
            <a:avLst/>
          </a:prstGeom>
          <a:noFill/>
        </p:spPr>
      </p:pic>
      <p:sp>
        <p:nvSpPr>
          <p:cNvPr id="17" name="TextBox 16"/>
          <p:cNvSpPr txBox="1"/>
          <p:nvPr/>
        </p:nvSpPr>
        <p:spPr>
          <a:xfrm>
            <a:off x="1297885" y="4419600"/>
            <a:ext cx="530915" cy="646331"/>
          </a:xfrm>
          <a:prstGeom prst="rect">
            <a:avLst/>
          </a:prstGeom>
          <a:noFill/>
        </p:spPr>
        <p:txBody>
          <a:bodyPr wrap="none" rtlCol="0">
            <a:spAutoFit/>
          </a:bodyPr>
          <a:lstStyle/>
          <a:p>
            <a:r>
              <a:rPr lang="en-US" dirty="0" smtClean="0"/>
              <a:t>32Y</a:t>
            </a:r>
          </a:p>
          <a:p>
            <a:r>
              <a:rPr lang="en-US" dirty="0" smtClean="0"/>
              <a:t>-44</a:t>
            </a:r>
            <a:endParaRPr lang="en-US" dirty="0"/>
          </a:p>
        </p:txBody>
      </p:sp>
      <p:sp>
        <p:nvSpPr>
          <p:cNvPr id="19" name="TextBox 18"/>
          <p:cNvSpPr txBox="1"/>
          <p:nvPr/>
        </p:nvSpPr>
        <p:spPr>
          <a:xfrm>
            <a:off x="4193485" y="4419600"/>
            <a:ext cx="530915" cy="646331"/>
          </a:xfrm>
          <a:prstGeom prst="rect">
            <a:avLst/>
          </a:prstGeom>
          <a:noFill/>
        </p:spPr>
        <p:txBody>
          <a:bodyPr wrap="none" rtlCol="0">
            <a:spAutoFit/>
          </a:bodyPr>
          <a:lstStyle/>
          <a:p>
            <a:r>
              <a:rPr lang="en-US" dirty="0" smtClean="0"/>
              <a:t>32Y</a:t>
            </a:r>
          </a:p>
          <a:p>
            <a:r>
              <a:rPr lang="en-US" dirty="0" smtClean="0"/>
              <a:t>-44</a:t>
            </a:r>
            <a:endParaRPr lang="en-US" dirty="0"/>
          </a:p>
        </p:txBody>
      </p:sp>
      <p:sp>
        <p:nvSpPr>
          <p:cNvPr id="20" name="Equal 19"/>
          <p:cNvSpPr/>
          <p:nvPr/>
        </p:nvSpPr>
        <p:spPr>
          <a:xfrm>
            <a:off x="3429000" y="4419600"/>
            <a:ext cx="152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Equal 20"/>
          <p:cNvSpPr/>
          <p:nvPr/>
        </p:nvSpPr>
        <p:spPr>
          <a:xfrm>
            <a:off x="381000" y="4343400"/>
            <a:ext cx="152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28600" y="5562600"/>
            <a:ext cx="2223879" cy="646331"/>
          </a:xfrm>
          <a:prstGeom prst="rect">
            <a:avLst/>
          </a:prstGeom>
          <a:noFill/>
        </p:spPr>
        <p:txBody>
          <a:bodyPr wrap="none" rtlCol="0">
            <a:spAutoFit/>
          </a:bodyPr>
          <a:lstStyle/>
          <a:p>
            <a:r>
              <a:rPr lang="en-US" dirty="0" smtClean="0"/>
              <a:t>Line of sight – 32Y</a:t>
            </a:r>
          </a:p>
          <a:p>
            <a:r>
              <a:rPr lang="en-US" dirty="0" smtClean="0"/>
              <a:t>Degree of Angle = 44°</a:t>
            </a:r>
            <a:endParaRPr lang="en-US" dirty="0"/>
          </a:p>
        </p:txBody>
      </p:sp>
      <p:sp>
        <p:nvSpPr>
          <p:cNvPr id="25" name="TextBox 24"/>
          <p:cNvSpPr txBox="1"/>
          <p:nvPr/>
        </p:nvSpPr>
        <p:spPr>
          <a:xfrm>
            <a:off x="3414921" y="5562600"/>
            <a:ext cx="2853282" cy="646331"/>
          </a:xfrm>
          <a:prstGeom prst="rect">
            <a:avLst/>
          </a:prstGeom>
          <a:noFill/>
        </p:spPr>
        <p:txBody>
          <a:bodyPr wrap="none" rtlCol="0">
            <a:spAutoFit/>
          </a:bodyPr>
          <a:lstStyle/>
          <a:p>
            <a:r>
              <a:rPr lang="en-US" dirty="0" smtClean="0"/>
              <a:t>Line of sight – 32Y</a:t>
            </a:r>
          </a:p>
          <a:p>
            <a:r>
              <a:rPr lang="en-US" dirty="0" smtClean="0"/>
              <a:t>Compensated Distance= 23Y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Bow Mode</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371600"/>
            <a:ext cx="8839200" cy="5181600"/>
          </a:xfrm>
          <a:prstGeom prst="rect">
            <a:avLst/>
          </a:prstGeom>
        </p:spPr>
        <p:txBody>
          <a:bodyPr>
            <a:noAutofit/>
          </a:bodyPr>
          <a:lstStyle/>
          <a:p>
            <a:r>
              <a:rPr lang="en-US" dirty="0" smtClean="0">
                <a:latin typeface="Arial" panose="020B0604020202020204" pitchFamily="34" charset="0"/>
                <a:cs typeface="Arial" panose="020B0604020202020204" pitchFamily="34" charset="0"/>
              </a:rPr>
              <a:t>If in BOW mode, the line of sight distance will display in the primary numeric display and the inclination and horizontal distance will display in the secondary numeric displays. Bushnell determined through extensive testing and interviews with high-profile bow hunting experts that multiple bow ballistic groups were not necessary. Bow-hunters want to know true horizontal distance because that is how they practice shooting, and once they confidently know that, they can make any necessary adjustments. Giving the bow-hunter anything else other than horizontal distance</a:t>
            </a:r>
          </a:p>
          <a:p>
            <a:r>
              <a:rPr lang="en-US" dirty="0" smtClean="0">
                <a:latin typeface="Arial" panose="020B0604020202020204" pitchFamily="34" charset="0"/>
                <a:cs typeface="Arial" panose="020B0604020202020204" pitchFamily="34" charset="0"/>
              </a:rPr>
              <a:t>creates additional confusion and uncertainty.</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Many people mistakenly believe that uphill shots perform differently from downhill shots because of gravity. However, it is not due to gravity, but more of an aberration of the sighting system used on bows. The sighting pin on a bow resides several inches above the mechanical axis of the arrow. For example, when one is aiming 23 degrees up an incline, the arrow is at a different angle.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Rifle Mode</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0" y="1066800"/>
            <a:ext cx="9144000" cy="5181600"/>
          </a:xfrm>
          <a:prstGeom prst="rect">
            <a:avLst/>
          </a:prstGeom>
        </p:spPr>
        <p:txBody>
          <a:bodyPr>
            <a:noAutofit/>
          </a:bodyPr>
          <a:lstStyle/>
          <a:p>
            <a:r>
              <a:rPr lang="en-US" b="1" dirty="0" smtClean="0">
                <a:latin typeface="Arial" panose="020B0604020202020204" pitchFamily="34" charset="0"/>
                <a:cs typeface="Arial" panose="020B0604020202020204" pitchFamily="34" charset="0"/>
              </a:rPr>
              <a:t>RIFLE MODE EXAMPLE</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Line of sight is 376 yards, angle is -33 degrees, and the bullet-drop/holdover is 28 inches. ARC not only takes into account ballistic data based off your caliber and load from distances of 100-800 yards, but also compensates for any uphill and downhill angles which also affect bullet-drop.</a:t>
            </a:r>
          </a:p>
        </p:txBody>
      </p:sp>
      <p:sp>
        <p:nvSpPr>
          <p:cNvPr id="7" name="Oval 5"/>
          <p:cNvSpPr>
            <a:spLocks noChangeArrowheads="1"/>
          </p:cNvSpPr>
          <p:nvPr/>
        </p:nvSpPr>
        <p:spPr bwMode="auto">
          <a:xfrm>
            <a:off x="228600" y="2895600"/>
            <a:ext cx="2667000" cy="2514600"/>
          </a:xfrm>
          <a:prstGeom prst="ellipse">
            <a:avLst/>
          </a:prstGeom>
          <a:noFill/>
          <a:ln w="38100">
            <a:solidFill>
              <a:schemeClr val="tx1"/>
            </a:solidFill>
            <a:round/>
            <a:headEnd/>
            <a:tailEnd/>
          </a:ln>
        </p:spPr>
        <p:txBody>
          <a:bodyPr wrap="none" anchor="ctr"/>
          <a:lstStyle/>
          <a:p>
            <a:endParaRPr lang="en-US"/>
          </a:p>
        </p:txBody>
      </p:sp>
      <p:grpSp>
        <p:nvGrpSpPr>
          <p:cNvPr id="9" name="Group 4"/>
          <p:cNvGrpSpPr>
            <a:grpSpLocks/>
          </p:cNvGrpSpPr>
          <p:nvPr/>
        </p:nvGrpSpPr>
        <p:grpSpPr bwMode="auto">
          <a:xfrm>
            <a:off x="3124200" y="2895600"/>
            <a:ext cx="2667000" cy="2514600"/>
            <a:chOff x="432" y="2448"/>
            <a:chExt cx="1440" cy="1440"/>
          </a:xfrm>
        </p:grpSpPr>
        <p:sp>
          <p:nvSpPr>
            <p:cNvPr id="10" name="Oval 5"/>
            <p:cNvSpPr>
              <a:spLocks noChangeArrowheads="1"/>
            </p:cNvSpPr>
            <p:nvPr/>
          </p:nvSpPr>
          <p:spPr bwMode="auto">
            <a:xfrm>
              <a:off x="432" y="2448"/>
              <a:ext cx="1440" cy="1440"/>
            </a:xfrm>
            <a:prstGeom prst="ellipse">
              <a:avLst/>
            </a:prstGeom>
            <a:noFill/>
            <a:ln w="38100">
              <a:solidFill>
                <a:schemeClr val="tx1"/>
              </a:solidFill>
              <a:round/>
              <a:headEnd/>
              <a:tailEnd/>
            </a:ln>
          </p:spPr>
          <p:txBody>
            <a:bodyPr wrap="none" anchor="ctr"/>
            <a:lstStyle/>
            <a:p>
              <a:endParaRPr lang="en-US"/>
            </a:p>
          </p:txBody>
        </p:sp>
        <p:sp>
          <p:nvSpPr>
            <p:cNvPr id="11" name="Text Box 16"/>
            <p:cNvSpPr txBox="1">
              <a:spLocks noChangeArrowheads="1"/>
            </p:cNvSpPr>
            <p:nvPr/>
          </p:nvSpPr>
          <p:spPr bwMode="auto">
            <a:xfrm>
              <a:off x="902" y="3559"/>
              <a:ext cx="116" cy="187"/>
            </a:xfrm>
            <a:prstGeom prst="rect">
              <a:avLst/>
            </a:prstGeom>
            <a:noFill/>
            <a:ln w="9525">
              <a:noFill/>
              <a:miter lim="800000"/>
              <a:headEnd/>
              <a:tailEnd/>
            </a:ln>
          </p:spPr>
          <p:txBody>
            <a:bodyPr wrap="none">
              <a:spAutoFit/>
            </a:bodyPr>
            <a:lstStyle/>
            <a:p>
              <a:endParaRPr lang="en-US" sz="1200" b="1" i="1" dirty="0"/>
            </a:p>
          </p:txBody>
        </p:sp>
      </p:grpSp>
      <p:pic>
        <p:nvPicPr>
          <p:cNvPr id="7170" name="Picture 2" descr="C:\Users\alex.s.mariblanca\Desktop\LRF 1600.jpg`1.jpg"/>
          <p:cNvPicPr>
            <a:picLocks noChangeAspect="1" noChangeArrowheads="1"/>
          </p:cNvPicPr>
          <p:nvPr/>
        </p:nvPicPr>
        <p:blipFill>
          <a:blip r:embed="rId2" cstate="print"/>
          <a:srcRect/>
          <a:stretch>
            <a:fillRect/>
          </a:stretch>
        </p:blipFill>
        <p:spPr bwMode="auto">
          <a:xfrm>
            <a:off x="5943600" y="3048001"/>
            <a:ext cx="2947676" cy="2186412"/>
          </a:xfrm>
          <a:prstGeom prst="rect">
            <a:avLst/>
          </a:prstGeom>
          <a:noFill/>
        </p:spPr>
      </p:pic>
      <p:pic>
        <p:nvPicPr>
          <p:cNvPr id="7172" name="Picture 4" descr="C:\Users\alex.s.mariblanca\Desktop\VDT-Rifle.png"/>
          <p:cNvPicPr>
            <a:picLocks noChangeAspect="1" noChangeArrowheads="1"/>
          </p:cNvPicPr>
          <p:nvPr/>
        </p:nvPicPr>
        <p:blipFill>
          <a:blip r:embed="rId3" cstate="print"/>
          <a:srcRect/>
          <a:stretch>
            <a:fillRect/>
          </a:stretch>
        </p:blipFill>
        <p:spPr bwMode="auto">
          <a:xfrm>
            <a:off x="3276600" y="3590925"/>
            <a:ext cx="532325" cy="523875"/>
          </a:xfrm>
          <a:prstGeom prst="rect">
            <a:avLst/>
          </a:prstGeom>
          <a:noFill/>
        </p:spPr>
      </p:pic>
      <p:pic>
        <p:nvPicPr>
          <p:cNvPr id="14" name="Picture 4" descr="C:\Users\alex.s.mariblanca\Desktop\VDT-Rifle.png"/>
          <p:cNvPicPr>
            <a:picLocks noChangeAspect="1" noChangeArrowheads="1"/>
          </p:cNvPicPr>
          <p:nvPr/>
        </p:nvPicPr>
        <p:blipFill>
          <a:blip r:embed="rId3" cstate="print"/>
          <a:srcRect/>
          <a:stretch>
            <a:fillRect/>
          </a:stretch>
        </p:blipFill>
        <p:spPr bwMode="auto">
          <a:xfrm>
            <a:off x="381000" y="3588657"/>
            <a:ext cx="533399" cy="449943"/>
          </a:xfrm>
          <a:prstGeom prst="rect">
            <a:avLst/>
          </a:prstGeom>
          <a:noFill/>
        </p:spPr>
      </p:pic>
      <p:pic>
        <p:nvPicPr>
          <p:cNvPr id="7173" name="Picture 5" descr="C:\Users\alex.s.mariblanca\Desktop\VDT-Scan2.png"/>
          <p:cNvPicPr>
            <a:picLocks noChangeAspect="1" noChangeArrowheads="1"/>
          </p:cNvPicPr>
          <p:nvPr/>
        </p:nvPicPr>
        <p:blipFill>
          <a:blip r:embed="rId4" cstate="print"/>
          <a:srcRect/>
          <a:stretch>
            <a:fillRect/>
          </a:stretch>
        </p:blipFill>
        <p:spPr bwMode="auto">
          <a:xfrm>
            <a:off x="4276725" y="3752850"/>
            <a:ext cx="590550" cy="590550"/>
          </a:xfrm>
          <a:prstGeom prst="rect">
            <a:avLst/>
          </a:prstGeom>
          <a:noFill/>
        </p:spPr>
      </p:pic>
      <p:pic>
        <p:nvPicPr>
          <p:cNvPr id="16" name="Picture 5" descr="C:\Users\alex.s.mariblanca\Desktop\VDT-Scan2.png"/>
          <p:cNvPicPr>
            <a:picLocks noChangeAspect="1" noChangeArrowheads="1"/>
          </p:cNvPicPr>
          <p:nvPr/>
        </p:nvPicPr>
        <p:blipFill>
          <a:blip r:embed="rId4" cstate="print"/>
          <a:srcRect/>
          <a:stretch>
            <a:fillRect/>
          </a:stretch>
        </p:blipFill>
        <p:spPr bwMode="auto">
          <a:xfrm>
            <a:off x="1295400" y="3905250"/>
            <a:ext cx="590550" cy="590550"/>
          </a:xfrm>
          <a:prstGeom prst="rect">
            <a:avLst/>
          </a:prstGeom>
          <a:noFill/>
        </p:spPr>
      </p:pic>
      <p:sp>
        <p:nvSpPr>
          <p:cNvPr id="17" name="Rectangle 16"/>
          <p:cNvSpPr/>
          <p:nvPr/>
        </p:nvSpPr>
        <p:spPr>
          <a:xfrm>
            <a:off x="3352800" y="5486400"/>
            <a:ext cx="4572000" cy="923330"/>
          </a:xfrm>
          <a:prstGeom prst="rect">
            <a:avLst/>
          </a:prstGeom>
        </p:spPr>
        <p:txBody>
          <a:bodyPr>
            <a:spAutoFit/>
          </a:bodyPr>
          <a:lstStyle/>
          <a:p>
            <a:r>
              <a:rPr lang="en-US" dirty="0" smtClean="0"/>
              <a:t>Line of Sight = 376 Yards</a:t>
            </a:r>
          </a:p>
          <a:p>
            <a:r>
              <a:rPr lang="en-US" dirty="0" smtClean="0"/>
              <a:t>Holdover/</a:t>
            </a:r>
            <a:r>
              <a:rPr lang="en-US" dirty="0" err="1" smtClean="0"/>
              <a:t>Bulletdrop</a:t>
            </a:r>
            <a:r>
              <a:rPr lang="en-US" dirty="0" smtClean="0"/>
              <a:t> =</a:t>
            </a:r>
          </a:p>
          <a:p>
            <a:r>
              <a:rPr lang="en-US" dirty="0" smtClean="0"/>
              <a:t>28 Inches</a:t>
            </a:r>
            <a:endParaRPr lang="en-US" dirty="0"/>
          </a:p>
        </p:txBody>
      </p:sp>
      <p:sp>
        <p:nvSpPr>
          <p:cNvPr id="18" name="Rectangle 17"/>
          <p:cNvSpPr/>
          <p:nvPr/>
        </p:nvSpPr>
        <p:spPr>
          <a:xfrm>
            <a:off x="228600" y="5525869"/>
            <a:ext cx="2590800" cy="646331"/>
          </a:xfrm>
          <a:prstGeom prst="rect">
            <a:avLst/>
          </a:prstGeom>
        </p:spPr>
        <p:txBody>
          <a:bodyPr wrap="square">
            <a:spAutoFit/>
          </a:bodyPr>
          <a:lstStyle/>
          <a:p>
            <a:r>
              <a:rPr lang="en-US" dirty="0" smtClean="0"/>
              <a:t>Line of Sight = 376 Yards</a:t>
            </a:r>
          </a:p>
          <a:p>
            <a:r>
              <a:rPr lang="en-US" dirty="0" smtClean="0"/>
              <a:t>Degree of Angle = -33°</a:t>
            </a:r>
            <a:endParaRPr lang="en-US" dirty="0"/>
          </a:p>
        </p:txBody>
      </p:sp>
      <p:sp>
        <p:nvSpPr>
          <p:cNvPr id="19" name="Rectangle 18"/>
          <p:cNvSpPr/>
          <p:nvPr/>
        </p:nvSpPr>
        <p:spPr>
          <a:xfrm>
            <a:off x="1295400" y="4659868"/>
            <a:ext cx="700833" cy="646331"/>
          </a:xfrm>
          <a:prstGeom prst="rect">
            <a:avLst/>
          </a:prstGeom>
        </p:spPr>
        <p:txBody>
          <a:bodyPr wrap="none">
            <a:spAutoFit/>
          </a:bodyPr>
          <a:lstStyle/>
          <a:p>
            <a:r>
              <a:rPr lang="en-US" dirty="0" smtClean="0"/>
              <a:t>376 Y</a:t>
            </a:r>
          </a:p>
          <a:p>
            <a:r>
              <a:rPr lang="en-US" dirty="0" smtClean="0"/>
              <a:t>-33°</a:t>
            </a:r>
            <a:endParaRPr lang="en-US" dirty="0"/>
          </a:p>
        </p:txBody>
      </p:sp>
      <p:sp>
        <p:nvSpPr>
          <p:cNvPr id="20" name="Rectangle 19"/>
          <p:cNvSpPr/>
          <p:nvPr/>
        </p:nvSpPr>
        <p:spPr>
          <a:xfrm>
            <a:off x="4252167" y="4495800"/>
            <a:ext cx="700833" cy="646331"/>
          </a:xfrm>
          <a:prstGeom prst="rect">
            <a:avLst/>
          </a:prstGeom>
        </p:spPr>
        <p:txBody>
          <a:bodyPr wrap="none">
            <a:spAutoFit/>
          </a:bodyPr>
          <a:lstStyle/>
          <a:p>
            <a:r>
              <a:rPr lang="en-US" dirty="0" smtClean="0"/>
              <a:t>376 Y</a:t>
            </a:r>
          </a:p>
          <a:p>
            <a:r>
              <a:rPr lang="en-US" dirty="0" smtClean="0"/>
              <a:t>  28in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Rifle Mode</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152400" y="1524000"/>
            <a:ext cx="8839200" cy="5181600"/>
          </a:xfrm>
          <a:prstGeom prst="rect">
            <a:avLst/>
          </a:prstGeom>
        </p:spPr>
        <p:txBody>
          <a:bodyPr>
            <a:noAutofit/>
          </a:bodyPr>
          <a:lstStyle/>
          <a:p>
            <a:r>
              <a:rPr lang="en-US" dirty="0" smtClean="0">
                <a:latin typeface="Arial" panose="020B0604020202020204" pitchFamily="34" charset="0"/>
                <a:cs typeface="Arial" panose="020B0604020202020204" pitchFamily="34" charset="0"/>
              </a:rPr>
              <a:t>If in RIFLE mode, the ballistic group will be displayed in the bullet drop numeric field anytime that the primary numeric display is showing dashes (i.e. no target acquired). When a target is acquired in RIFLE mode, the line of sight distance will display in the secondary numeric displays. The “IN” icon (i.e. inches) will light next to the bullet drop</a:t>
            </a:r>
          </a:p>
          <a:p>
            <a:r>
              <a:rPr lang="en-US" dirty="0" smtClean="0">
                <a:latin typeface="Arial" panose="020B0604020202020204" pitchFamily="34" charset="0"/>
                <a:cs typeface="Arial" panose="020B0604020202020204" pitchFamily="34" charset="0"/>
              </a:rPr>
              <a:t>numeric display, if the unit of measure is set to Yards (Y). If the unit of measure is set to Meters (M), the bullet drop will be calculated and displayed in centimeters and the “IN” icon will be turned off. If the bullet drop / hold over reads “lo ,” this means the compensated distance is beyond what can be displayed, and or beyond ballistic calculations and user will need to hold low.</a:t>
            </a:r>
          </a:p>
          <a:p>
            <a:endParaRPr lang="en-US" sz="1000"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Regular Mode</a:t>
            </a:r>
          </a:p>
          <a:p>
            <a:endParaRPr lang="en-US" sz="10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mode does not provide any degree of elevation or compensated distance, but instead, line of sight distance only. The will still appear below the line of sight numeric display, but there will not be any information displayed in this secondary numeric display.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228600"/>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LRF 1600</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 name="Subtitle 2"/>
          <p:cNvSpPr txBox="1">
            <a:spLocks/>
          </p:cNvSpPr>
          <p:nvPr/>
        </p:nvSpPr>
        <p:spPr>
          <a:xfrm>
            <a:off x="76200" y="914400"/>
            <a:ext cx="8839200" cy="5410200"/>
          </a:xfrm>
          <a:prstGeom prst="rect">
            <a:avLst/>
          </a:prstGeom>
        </p:spPr>
        <p:txBody>
          <a:bodyPr>
            <a:noAutofit/>
          </a:bodyPr>
          <a:lstStyle/>
          <a:p>
            <a:r>
              <a:rPr lang="en-US" b="1" dirty="0" smtClean="0">
                <a:latin typeface="Arial" panose="020B0604020202020204" pitchFamily="34" charset="0"/>
                <a:cs typeface="Arial" panose="020B0604020202020204" pitchFamily="34" charset="0"/>
              </a:rPr>
              <a:t>Rain Guard HD</a:t>
            </a:r>
          </a:p>
          <a:p>
            <a:r>
              <a:rPr lang="en-US" dirty="0" smtClean="0">
                <a:latin typeface="Arial" panose="020B0604020202020204" pitchFamily="34" charset="0"/>
                <a:cs typeface="Arial" panose="020B0604020202020204" pitchFamily="34" charset="0"/>
              </a:rPr>
              <a:t>The outer surfaces of the objective and eyepiece lenses are coated with </a:t>
            </a:r>
            <a:r>
              <a:rPr lang="en-US" dirty="0" err="1" smtClean="0">
                <a:latin typeface="Arial" panose="020B0604020202020204" pitchFamily="34" charset="0"/>
                <a:cs typeface="Arial" panose="020B0604020202020204" pitchFamily="34" charset="0"/>
              </a:rPr>
              <a:t>RainGuard</a:t>
            </a:r>
            <a:r>
              <a:rPr lang="en-US" dirty="0" smtClean="0">
                <a:latin typeface="Arial" panose="020B0604020202020204" pitchFamily="34" charset="0"/>
                <a:cs typeface="Arial" panose="020B0604020202020204" pitchFamily="34" charset="0"/>
              </a:rPr>
              <a:t>® HD. Rain Guard HD is Bushnell’s permanent, patented, hydrophobic (water repellant) lens coating that prevents fogging by causing condensation from rain, sleet, snow or even your own breath to bead up into much smaller droplets than on standard coatings. Smaller uniform droplets scatter less light which results in a clearer, brighter view.</a:t>
            </a:r>
          </a:p>
          <a:p>
            <a:endParaRPr lang="en-US" sz="1000"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CLEANING</a:t>
            </a:r>
          </a:p>
          <a:p>
            <a:endParaRPr lang="en-US" sz="10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Gently blow away any dust or debris on the lenses (or use a soft lens brush). To remove dirt or fingerprints, clean with a soft cotton cloth, rubbing in a circular motion. Use of a coarse cloth or unnecessary rubbing may scratch the lens surface and</a:t>
            </a:r>
          </a:p>
          <a:p>
            <a:r>
              <a:rPr lang="en-US" dirty="0" smtClean="0">
                <a:latin typeface="Arial" panose="020B0604020202020204" pitchFamily="34" charset="0"/>
                <a:cs typeface="Arial" panose="020B0604020202020204" pitchFamily="34" charset="0"/>
              </a:rPr>
              <a:t>eventually cause permanent damage. For a more thorough cleaning, photographic lens tissue and photographic-type lens cleaning fluid or isopropyl alcohol may be used. Always apply the fluid to the cleaning cloth — never directly on the lens.</a:t>
            </a:r>
          </a:p>
          <a:p>
            <a:endParaRPr lang="en-US" sz="1000"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TRIPOD MOUNT</a:t>
            </a:r>
          </a:p>
          <a:p>
            <a:endParaRPr lang="en-US" sz="10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Molded into the bottom of your Elite 1600 ARC is a threaded tripod mount that will allow you to attach a tripod for a more stable operation during long periods of use.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57200" y="1371600"/>
            <a:ext cx="8229600" cy="4724400"/>
          </a:xfrm>
          <a:prstGeom prst="rect">
            <a:avLst/>
          </a:prstGeom>
        </p:spPr>
        <p:txBody>
          <a:bodyPr>
            <a:noAutofit/>
          </a:bodyPr>
          <a:lstStyle/>
          <a:p>
            <a:pPr>
              <a:buFont typeface="Arial" pitchFamily="34" charset="0"/>
              <a:buChar char="•"/>
            </a:pPr>
            <a:r>
              <a:rPr lang="en-US" sz="200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Safety Requirements</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Classroom Environment</a:t>
            </a:r>
          </a:p>
          <a:p>
            <a:pPr>
              <a:buFont typeface="Arial" pitchFamily="34" charset="0"/>
              <a:buChar char="•"/>
            </a:pPr>
            <a:endParaRPr lang="en-US" sz="2000" dirty="0" smtClean="0">
              <a:latin typeface="Arial" panose="020B0604020202020204" pitchFamily="34" charset="0"/>
              <a:cs typeface="Arial" panose="020B0604020202020204" pitchFamily="34" charset="0"/>
            </a:endParaRPr>
          </a:p>
          <a:p>
            <a:pPr>
              <a:buFont typeface="Arial" pitchFamily="34" charset="0"/>
              <a:buChar char="•"/>
            </a:pPr>
            <a:r>
              <a:rPr lang="en-US" sz="200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Risk Assessment</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Low</a:t>
            </a:r>
          </a:p>
          <a:p>
            <a:pPr>
              <a:buFont typeface="Arial" pitchFamily="34" charset="0"/>
              <a:buChar char="•"/>
            </a:pPr>
            <a:endParaRPr lang="en-US" sz="2000" dirty="0" smtClean="0">
              <a:latin typeface="Arial" panose="020B0604020202020204" pitchFamily="34" charset="0"/>
              <a:cs typeface="Arial" panose="020B0604020202020204" pitchFamily="34" charset="0"/>
            </a:endParaRPr>
          </a:p>
          <a:p>
            <a:pPr>
              <a:buFont typeface="Arial" pitchFamily="34" charset="0"/>
              <a:buChar char="•"/>
            </a:pPr>
            <a:r>
              <a:rPr lang="en-US" sz="200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Environmental Considerations</a:t>
            </a:r>
            <a:r>
              <a:rPr lang="en-US" sz="2000" b="1"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None</a:t>
            </a:r>
          </a:p>
          <a:p>
            <a:pPr>
              <a:buFont typeface="Arial" pitchFamily="34" charset="0"/>
              <a:buChar char="•"/>
            </a:pPr>
            <a:endParaRPr lang="en-US" sz="2000" dirty="0" smtClean="0">
              <a:latin typeface="Arial" panose="020B0604020202020204" pitchFamily="34" charset="0"/>
              <a:cs typeface="Arial" panose="020B0604020202020204" pitchFamily="34" charset="0"/>
            </a:endParaRPr>
          </a:p>
          <a:p>
            <a:pPr>
              <a:buFont typeface="Arial" pitchFamily="34" charset="0"/>
              <a:buChar char="•"/>
            </a:pPr>
            <a:r>
              <a:rPr lang="en-US" sz="2000" dirty="0" smtClean="0">
                <a:latin typeface="Arial" panose="020B0604020202020204" pitchFamily="34" charset="0"/>
                <a:cs typeface="Arial" panose="020B0604020202020204" pitchFamily="34" charset="0"/>
              </a:rPr>
              <a:t> </a:t>
            </a:r>
            <a:r>
              <a:rPr lang="en-US" sz="2000" b="1" u="sng" dirty="0" smtClean="0">
                <a:latin typeface="Arial" panose="020B0604020202020204" pitchFamily="34" charset="0"/>
                <a:cs typeface="Arial" panose="020B0604020202020204" pitchFamily="34" charset="0"/>
              </a:rPr>
              <a:t>Evaluation</a:t>
            </a:r>
            <a:r>
              <a:rPr lang="en-US" sz="2000" b="1"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Instruction testable in the form of a performance evaluation.</a:t>
            </a:r>
          </a:p>
          <a:p>
            <a:endParaRPr lang="en-US" sz="2000" dirty="0" smtClean="0">
              <a:latin typeface="Arial" panose="020B0604020202020204" pitchFamily="34" charset="0"/>
              <a:cs typeface="Arial" panose="020B0604020202020204" pitchFamily="34" charset="0"/>
            </a:endParaRPr>
          </a:p>
          <a:p>
            <a:pPr>
              <a:defRPr/>
            </a:pPr>
            <a:endParaRPr lang="en-US" sz="2000" dirty="0" smtClean="0">
              <a:latin typeface="Arial" panose="020B0604020202020204" pitchFamily="34" charset="0"/>
              <a:cs typeface="Arial" panose="020B0604020202020204" pitchFamily="34" charset="0"/>
            </a:endParaRPr>
          </a:p>
          <a:p>
            <a:pPr>
              <a:buFont typeface="Arial" pitchFamily="34" charset="0"/>
              <a:buChar char="•"/>
            </a:pPr>
            <a:endParaRPr lang="en-US" sz="2000" dirty="0" smtClean="0">
              <a:latin typeface="Arial" panose="020B0604020202020204" pitchFamily="34" charset="0"/>
              <a:cs typeface="Arial" panose="020B0604020202020204" pitchFamily="34" charset="0"/>
            </a:endParaRPr>
          </a:p>
        </p:txBody>
      </p:sp>
      <p:sp>
        <p:nvSpPr>
          <p:cNvPr id="3" name="Text Box 4"/>
          <p:cNvSpPr txBox="1">
            <a:spLocks noChangeArrowheads="1"/>
          </p:cNvSpPr>
          <p:nvPr/>
        </p:nvSpPr>
        <p:spPr bwMode="auto">
          <a:xfrm>
            <a:off x="239617"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Final Considerations</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Maintenance</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9" name="Rectangle 8"/>
          <p:cNvSpPr/>
          <p:nvPr/>
        </p:nvSpPr>
        <p:spPr>
          <a:xfrm>
            <a:off x="0" y="1371600"/>
            <a:ext cx="9144000" cy="2751522"/>
          </a:xfrm>
          <a:prstGeom prst="rect">
            <a:avLst/>
          </a:prstGeom>
        </p:spPr>
        <p:txBody>
          <a:bodyPr wrap="square">
            <a:spAutoFit/>
          </a:bodyPr>
          <a:lstStyle/>
          <a:p>
            <a:pPr marL="225425" indent="-225425">
              <a:lnSpc>
                <a:spcPct val="80000"/>
              </a:lnSpc>
              <a:buFontTx/>
              <a:buChar char="•"/>
              <a:defRPr/>
            </a:pPr>
            <a:r>
              <a:rPr lang="en-US" dirty="0" smtClean="0">
                <a:latin typeface="Arial" panose="020B0604020202020204" pitchFamily="34" charset="0"/>
                <a:cs typeface="Arial" panose="020B0604020202020204" pitchFamily="34" charset="0"/>
              </a:rPr>
              <a:t>Gently blow away dust or debris on the lenses (use a soft lens brush).  To remove dirt or fingerprints, clean with a soft cotton cloth, rubbing in a circular motion. </a:t>
            </a:r>
          </a:p>
          <a:p>
            <a:pPr>
              <a:lnSpc>
                <a:spcPct val="80000"/>
              </a:lnSpc>
              <a:defRPr/>
            </a:pPr>
            <a:endParaRPr lang="en-US" dirty="0" smtClean="0">
              <a:latin typeface="Arial" panose="020B0604020202020204" pitchFamily="34" charset="0"/>
              <a:cs typeface="Arial" panose="020B0604020202020204" pitchFamily="34" charset="0"/>
            </a:endParaRPr>
          </a:p>
          <a:p>
            <a:pPr marL="225425" indent="-225425">
              <a:lnSpc>
                <a:spcPct val="80000"/>
              </a:lnSpc>
              <a:buFontTx/>
              <a:buChar char="•"/>
              <a:defRPr/>
            </a:pPr>
            <a:r>
              <a:rPr lang="en-US" dirty="0" smtClean="0">
                <a:latin typeface="Arial" panose="020B0604020202020204" pitchFamily="34" charset="0"/>
                <a:cs typeface="Arial" panose="020B0604020202020204" pitchFamily="34" charset="0"/>
              </a:rPr>
              <a:t>DO NOT USE a coarse cloth as unnecessary rubbing may scratch the lens surface and eventually cause permanent damage.</a:t>
            </a:r>
          </a:p>
          <a:p>
            <a:pPr>
              <a:lnSpc>
                <a:spcPct val="80000"/>
              </a:lnSpc>
              <a:defRPr/>
            </a:pPr>
            <a:endParaRPr lang="en-US" dirty="0" smtClean="0">
              <a:latin typeface="Arial" panose="020B0604020202020204" pitchFamily="34" charset="0"/>
              <a:cs typeface="Arial" panose="020B0604020202020204" pitchFamily="34" charset="0"/>
            </a:endParaRPr>
          </a:p>
          <a:p>
            <a:pPr marL="225425" indent="-225425">
              <a:lnSpc>
                <a:spcPct val="80000"/>
              </a:lnSpc>
              <a:buFontTx/>
              <a:buChar char="•"/>
              <a:defRPr/>
            </a:pPr>
            <a:r>
              <a:rPr lang="en-US" dirty="0" smtClean="0">
                <a:latin typeface="Arial" panose="020B0604020202020204" pitchFamily="34" charset="0"/>
                <a:cs typeface="Arial" panose="020B0604020202020204" pitchFamily="34" charset="0"/>
              </a:rPr>
              <a:t>Thorough cleaning, photographic lens tissue and photographic- type lens cleaning fluid or isopropyl alcohol may be used.  </a:t>
            </a:r>
          </a:p>
          <a:p>
            <a:pPr>
              <a:lnSpc>
                <a:spcPct val="80000"/>
              </a:lnSpc>
              <a:buFontTx/>
              <a:buChar char="•"/>
              <a:defRPr/>
            </a:pPr>
            <a:endParaRPr lang="en-US" dirty="0" smtClean="0">
              <a:latin typeface="Arial" panose="020B0604020202020204" pitchFamily="34" charset="0"/>
              <a:cs typeface="Arial" panose="020B0604020202020204" pitchFamily="34" charset="0"/>
            </a:endParaRPr>
          </a:p>
          <a:p>
            <a:pPr>
              <a:lnSpc>
                <a:spcPct val="80000"/>
              </a:lnSpc>
              <a:buFontTx/>
              <a:buChar char="•"/>
              <a:defRPr/>
            </a:pPr>
            <a:r>
              <a:rPr lang="en-US" dirty="0" smtClean="0">
                <a:latin typeface="Arial" panose="020B0604020202020204" pitchFamily="34" charset="0"/>
                <a:cs typeface="Arial" panose="020B0604020202020204" pitchFamily="34" charset="0"/>
              </a:rPr>
              <a:t>  </a:t>
            </a:r>
            <a:r>
              <a:rPr lang="en-US" dirty="0" smtClean="0">
                <a:solidFill>
                  <a:srgbClr val="FF0000"/>
                </a:solidFill>
                <a:latin typeface="Arial" panose="020B0604020202020204" pitchFamily="34" charset="0"/>
                <a:cs typeface="Arial" panose="020B0604020202020204" pitchFamily="34" charset="0"/>
              </a:rPr>
              <a:t>ALWAYS APPLY THE FLUID TO THE CLEANING  CLOTH.</a:t>
            </a:r>
          </a:p>
          <a:p>
            <a:pPr>
              <a:lnSpc>
                <a:spcPct val="80000"/>
              </a:lnSpc>
              <a:defRPr/>
            </a:pPr>
            <a:endParaRPr lang="en-US" b="1" dirty="0" smtClean="0">
              <a:solidFill>
                <a:srgbClr val="FF0000"/>
              </a:solidFill>
              <a:latin typeface="Arial" panose="020B0604020202020204" pitchFamily="34" charset="0"/>
              <a:cs typeface="Arial" panose="020B0604020202020204" pitchFamily="34" charset="0"/>
            </a:endParaRPr>
          </a:p>
          <a:p>
            <a:pPr>
              <a:lnSpc>
                <a:spcPct val="80000"/>
              </a:lnSpc>
              <a:buFontTx/>
              <a:buChar char="•"/>
              <a:defRPr/>
            </a:pPr>
            <a:r>
              <a:rPr lang="en-US" dirty="0" smtClean="0">
                <a:latin typeface="Arial" panose="020B0604020202020204" pitchFamily="34" charset="0"/>
                <a:cs typeface="Arial" panose="020B0604020202020204" pitchFamily="34" charset="0"/>
              </a:rPr>
              <a:t>  NEVER LOOK DIRECTLY INTO THE LENS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Maintenance</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4" name="Rectangle 3"/>
          <p:cNvSpPr>
            <a:spLocks noChangeArrowheads="1"/>
          </p:cNvSpPr>
          <p:nvPr/>
        </p:nvSpPr>
        <p:spPr bwMode="auto">
          <a:xfrm>
            <a:off x="152400" y="1295400"/>
            <a:ext cx="8839200" cy="4407360"/>
          </a:xfrm>
          <a:prstGeom prst="rect">
            <a:avLst/>
          </a:prstGeom>
          <a:noFill/>
          <a:ln w="9525">
            <a:noFill/>
            <a:miter lim="800000"/>
            <a:headEnd/>
            <a:tailEnd/>
          </a:ln>
        </p:spPr>
        <p:txBody>
          <a:bodyPr wrap="square">
            <a:spAutoFit/>
          </a:bodyPr>
          <a:lstStyle/>
          <a:p>
            <a:pPr algn="ctr">
              <a:lnSpc>
                <a:spcPct val="80000"/>
              </a:lnSpc>
            </a:pPr>
            <a:r>
              <a:rPr lang="en-US" sz="2000" u="sng" dirty="0" smtClean="0">
                <a:latin typeface="Arial" panose="020B0604020202020204" pitchFamily="34" charset="0"/>
                <a:cs typeface="Arial" panose="020B0604020202020204" pitchFamily="34" charset="0"/>
              </a:rPr>
              <a:t>Troubleshooting Table</a:t>
            </a:r>
          </a:p>
          <a:p>
            <a:endParaRPr lang="en-US" sz="1600" dirty="0" smtClean="0">
              <a:latin typeface="Arial" panose="020B0604020202020204" pitchFamily="34" charset="0"/>
              <a:cs typeface="Arial" panose="020B0604020202020204" pitchFamily="34" charset="0"/>
            </a:endParaRPr>
          </a:p>
          <a:p>
            <a:pPr>
              <a:lnSpc>
                <a:spcPct val="80000"/>
              </a:lnSpc>
              <a:buFontTx/>
              <a:buChar char="•"/>
              <a:defRPr/>
            </a:pPr>
            <a:r>
              <a:rPr lang="en-US" b="1" dirty="0" smtClean="0"/>
              <a:t> If unit does not turn on – LCD does not illuminate</a:t>
            </a:r>
          </a:p>
          <a:p>
            <a:pPr>
              <a:lnSpc>
                <a:spcPct val="80000"/>
              </a:lnSpc>
              <a:defRPr/>
            </a:pPr>
            <a:r>
              <a:rPr lang="en-US" dirty="0" smtClean="0"/>
              <a:t>      -  Depress Power Button</a:t>
            </a:r>
          </a:p>
          <a:p>
            <a:pPr>
              <a:lnSpc>
                <a:spcPct val="80000"/>
              </a:lnSpc>
              <a:defRPr/>
            </a:pPr>
            <a:r>
              <a:rPr lang="en-US" dirty="0" smtClean="0"/>
              <a:t>      -  Check and if necessary, replace battery</a:t>
            </a:r>
          </a:p>
          <a:p>
            <a:pPr>
              <a:lnSpc>
                <a:spcPct val="80000"/>
              </a:lnSpc>
              <a:defRPr/>
            </a:pPr>
            <a:endParaRPr lang="en-US" dirty="0" smtClean="0"/>
          </a:p>
          <a:p>
            <a:pPr>
              <a:lnSpc>
                <a:spcPct val="80000"/>
              </a:lnSpc>
              <a:buFontTx/>
              <a:buChar char="•"/>
              <a:defRPr/>
            </a:pPr>
            <a:r>
              <a:rPr lang="en-US" dirty="0" smtClean="0"/>
              <a:t>  </a:t>
            </a:r>
            <a:r>
              <a:rPr lang="en-US" b="1" dirty="0" smtClean="0"/>
              <a:t>If unit does not respond to key presses</a:t>
            </a:r>
          </a:p>
          <a:p>
            <a:pPr>
              <a:lnSpc>
                <a:spcPct val="80000"/>
              </a:lnSpc>
              <a:defRPr/>
            </a:pPr>
            <a:r>
              <a:rPr lang="en-US" dirty="0" smtClean="0"/>
              <a:t>      -  Replace the battery with a good quality 9 volt alkaline battery.</a:t>
            </a:r>
          </a:p>
          <a:p>
            <a:pPr>
              <a:lnSpc>
                <a:spcPct val="80000"/>
              </a:lnSpc>
              <a:defRPr/>
            </a:pPr>
            <a:endParaRPr lang="en-US" dirty="0" smtClean="0"/>
          </a:p>
          <a:p>
            <a:pPr marL="174625" indent="-174625">
              <a:lnSpc>
                <a:spcPct val="80000"/>
              </a:lnSpc>
              <a:buFontTx/>
              <a:buChar char="•"/>
              <a:defRPr/>
            </a:pPr>
            <a:r>
              <a:rPr lang="en-US" b="1" dirty="0" smtClean="0"/>
              <a:t>If unit powers down (display goes blank when attempting to power the laser)</a:t>
            </a:r>
          </a:p>
          <a:p>
            <a:pPr marL="576263" indent="-576263">
              <a:lnSpc>
                <a:spcPct val="80000"/>
              </a:lnSpc>
              <a:defRPr/>
            </a:pPr>
            <a:r>
              <a:rPr lang="en-US" dirty="0" smtClean="0"/>
              <a:t>      -  The battery is either weak or low quality.  Replace the battery with a good quality 9 volt alkaline battery.  Heavy duty alkaline batteries are NOT recommended.</a:t>
            </a:r>
          </a:p>
          <a:p>
            <a:pPr marL="576263" indent="-576263">
              <a:lnSpc>
                <a:spcPct val="80000"/>
              </a:lnSpc>
              <a:defRPr/>
            </a:pPr>
            <a:endParaRPr lang="en-US" dirty="0" smtClean="0"/>
          </a:p>
          <a:p>
            <a:pPr marL="174625" indent="-174625">
              <a:lnSpc>
                <a:spcPct val="80000"/>
              </a:lnSpc>
              <a:buFontTx/>
              <a:buChar char="•"/>
              <a:defRPr/>
            </a:pPr>
            <a:r>
              <a:rPr lang="en-US" b="1" dirty="0" smtClean="0"/>
              <a:t>There is no reset button to clear reading before engaging another target</a:t>
            </a:r>
            <a:r>
              <a:rPr lang="en-US" dirty="0" smtClean="0"/>
              <a:t>.</a:t>
            </a:r>
          </a:p>
          <a:p>
            <a:pPr marL="576263" indent="-576263">
              <a:lnSpc>
                <a:spcPct val="80000"/>
              </a:lnSpc>
              <a:defRPr/>
            </a:pPr>
            <a:r>
              <a:rPr lang="en-US" dirty="0" smtClean="0"/>
              <a:t>      -  The last range reading does not need to be cleared before ranging another target.  Simply aim at the new target using the LCD’s </a:t>
            </a:r>
            <a:r>
              <a:rPr lang="en-US" dirty="0" err="1" smtClean="0"/>
              <a:t>reticle</a:t>
            </a:r>
            <a:r>
              <a:rPr lang="en-US" dirty="0" smtClean="0"/>
              <a:t>, depress the power button and hold until range is displayed.</a:t>
            </a:r>
          </a:p>
          <a:p>
            <a:pPr>
              <a:lnSpc>
                <a:spcPct val="80000"/>
              </a:lnSpc>
              <a:defRPr/>
            </a:pPr>
            <a:r>
              <a:rPr lang="en-US" dirty="0" smtClean="0"/>
              <a:t>  </a:t>
            </a:r>
          </a:p>
          <a:p>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Maintenance</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7" name="Rectangle 6"/>
          <p:cNvSpPr/>
          <p:nvPr/>
        </p:nvSpPr>
        <p:spPr>
          <a:xfrm>
            <a:off x="76200" y="2128897"/>
            <a:ext cx="8839200" cy="1643527"/>
          </a:xfrm>
          <a:prstGeom prst="rect">
            <a:avLst/>
          </a:prstGeom>
        </p:spPr>
        <p:txBody>
          <a:bodyPr wrap="square">
            <a:spAutoFit/>
          </a:bodyPr>
          <a:lstStyle/>
          <a:p>
            <a:pPr>
              <a:lnSpc>
                <a:spcPct val="80000"/>
              </a:lnSpc>
              <a:buFontTx/>
              <a:buChar char="•"/>
              <a:defRPr/>
            </a:pPr>
            <a:r>
              <a:rPr lang="en-US" sz="1600" dirty="0" smtClean="0"/>
              <a:t> </a:t>
            </a:r>
            <a:r>
              <a:rPr lang="en-US" b="1" dirty="0" smtClean="0">
                <a:latin typeface="Arial" panose="020B0604020202020204" pitchFamily="34" charset="0"/>
                <a:cs typeface="Arial" panose="020B0604020202020204" pitchFamily="34" charset="0"/>
              </a:rPr>
              <a:t>If target range cannot be obtained</a:t>
            </a:r>
            <a:r>
              <a:rPr lang="en-US" dirty="0" smtClean="0">
                <a:latin typeface="Arial" panose="020B0604020202020204" pitchFamily="34" charset="0"/>
                <a:cs typeface="Arial" panose="020B0604020202020204" pitchFamily="34" charset="0"/>
              </a:rPr>
              <a:t>:</a:t>
            </a:r>
          </a:p>
          <a:p>
            <a:pPr>
              <a:lnSpc>
                <a:spcPct val="80000"/>
              </a:lnSpc>
              <a:buFontTx/>
              <a:buChar char="•"/>
              <a:defRPr/>
            </a:pPr>
            <a:endParaRPr lang="en-US" dirty="0" smtClean="0">
              <a:latin typeface="Arial" panose="020B0604020202020204" pitchFamily="34" charset="0"/>
              <a:cs typeface="Arial" panose="020B0604020202020204" pitchFamily="34" charset="0"/>
            </a:endParaRPr>
          </a:p>
          <a:p>
            <a:pPr>
              <a:lnSpc>
                <a:spcPct val="80000"/>
              </a:lnSpc>
              <a:defRPr/>
            </a:pPr>
            <a:r>
              <a:rPr lang="en-US" dirty="0" smtClean="0">
                <a:latin typeface="Arial" panose="020B0604020202020204" pitchFamily="34" charset="0"/>
                <a:cs typeface="Arial" panose="020B0604020202020204" pitchFamily="34" charset="0"/>
              </a:rPr>
              <a:t>      -  Make sure LCD is illuminated</a:t>
            </a:r>
          </a:p>
          <a:p>
            <a:pPr>
              <a:lnSpc>
                <a:spcPct val="80000"/>
              </a:lnSpc>
              <a:defRPr/>
            </a:pPr>
            <a:r>
              <a:rPr lang="en-US" dirty="0" smtClean="0">
                <a:latin typeface="Arial" panose="020B0604020202020204" pitchFamily="34" charset="0"/>
                <a:cs typeface="Arial" panose="020B0604020202020204" pitchFamily="34" charset="0"/>
              </a:rPr>
              <a:t>      -  Make sure that the power button is being depressed.</a:t>
            </a:r>
          </a:p>
          <a:p>
            <a:pPr marL="576263" indent="-576263">
              <a:lnSpc>
                <a:spcPct val="80000"/>
              </a:lnSpc>
              <a:defRPr/>
            </a:pPr>
            <a:r>
              <a:rPr lang="en-US" dirty="0" smtClean="0">
                <a:latin typeface="Arial" panose="020B0604020202020204" pitchFamily="34" charset="0"/>
                <a:cs typeface="Arial" panose="020B0604020202020204" pitchFamily="34" charset="0"/>
              </a:rPr>
              <a:t>      -  Make sure that nothing, such as your hand or finger, is blocking the objective lenses (lenses closest to the target) that emit and receive the laser pulses.</a:t>
            </a:r>
          </a:p>
          <a:p>
            <a:pPr>
              <a:lnSpc>
                <a:spcPct val="80000"/>
              </a:lnSpc>
              <a:defRPr/>
            </a:pPr>
            <a:r>
              <a:rPr lang="en-US" dirty="0" smtClean="0">
                <a:latin typeface="Arial" panose="020B0604020202020204" pitchFamily="34" charset="0"/>
                <a:cs typeface="Arial" panose="020B0604020202020204" pitchFamily="34" charset="0"/>
              </a:rPr>
              <a:t>      -  Make sure unit is held steady while depressing the power button</a:t>
            </a:r>
            <a:endParaRPr lang="en-US" dirty="0">
              <a:latin typeface="Arial" panose="020B0604020202020204" pitchFamily="34" charset="0"/>
              <a:cs typeface="Arial" panose="020B0604020202020204" pitchFamily="34" charset="0"/>
            </a:endParaRPr>
          </a:p>
        </p:txBody>
      </p:sp>
      <p:sp>
        <p:nvSpPr>
          <p:cNvPr id="8" name="Rectangle 7"/>
          <p:cNvSpPr/>
          <p:nvPr/>
        </p:nvSpPr>
        <p:spPr>
          <a:xfrm>
            <a:off x="2438400" y="1212402"/>
            <a:ext cx="4226029" cy="387798"/>
          </a:xfrm>
          <a:prstGeom prst="rect">
            <a:avLst/>
          </a:prstGeom>
        </p:spPr>
        <p:txBody>
          <a:bodyPr wrap="none">
            <a:spAutoFit/>
          </a:bodyPr>
          <a:lstStyle/>
          <a:p>
            <a:pPr>
              <a:lnSpc>
                <a:spcPct val="80000"/>
              </a:lnSpc>
              <a:defRPr/>
            </a:pPr>
            <a:r>
              <a:rPr lang="en-US" sz="2400" u="sng" dirty="0" smtClean="0">
                <a:latin typeface="Arial" panose="020B0604020202020204" pitchFamily="34" charset="0"/>
                <a:cs typeface="Arial" panose="020B0604020202020204" pitchFamily="34" charset="0"/>
              </a:rPr>
              <a:t>Troubleshooting Table (Cont.)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4" name="Rectangle 8"/>
          <p:cNvSpPr>
            <a:spLocks noChangeArrowheads="1"/>
          </p:cNvSpPr>
          <p:nvPr/>
        </p:nvSpPr>
        <p:spPr bwMode="auto">
          <a:xfrm>
            <a:off x="0" y="2590800"/>
            <a:ext cx="9144000" cy="1446213"/>
          </a:xfrm>
          <a:prstGeom prst="rect">
            <a:avLst/>
          </a:prstGeom>
          <a:noFill/>
          <a:ln w="9525">
            <a:noFill/>
            <a:miter lim="800000"/>
            <a:headEnd/>
            <a:tailEnd/>
          </a:ln>
        </p:spPr>
        <p:txBody>
          <a:bodyPr>
            <a:spAutoFit/>
          </a:bodyPr>
          <a:lstStyle/>
          <a:p>
            <a:pPr algn="ctr">
              <a:defRPr/>
            </a:pPr>
            <a:r>
              <a:rPr lang="en-US" sz="8800" b="1" dirty="0">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QUESTIONS?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Contact Information</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grpSp>
        <p:nvGrpSpPr>
          <p:cNvPr id="4" name="Group 14"/>
          <p:cNvGrpSpPr/>
          <p:nvPr/>
        </p:nvGrpSpPr>
        <p:grpSpPr>
          <a:xfrm>
            <a:off x="0" y="914401"/>
            <a:ext cx="9144000" cy="3043056"/>
            <a:chOff x="653580" y="1600200"/>
            <a:chExt cx="8334989" cy="3166559"/>
          </a:xfrm>
        </p:grpSpPr>
        <p:sp>
          <p:nvSpPr>
            <p:cNvPr id="7" name="Text Box 10"/>
            <p:cNvSpPr txBox="1">
              <a:spLocks noChangeArrowheads="1"/>
            </p:cNvSpPr>
            <p:nvPr/>
          </p:nvSpPr>
          <p:spPr bwMode="auto">
            <a:xfrm>
              <a:off x="653580" y="1619310"/>
              <a:ext cx="3777038" cy="448375"/>
            </a:xfrm>
            <a:prstGeom prst="rect">
              <a:avLst/>
            </a:prstGeom>
            <a:noFill/>
            <a:ln w="9525" algn="ctr">
              <a:noFill/>
              <a:miter lim="800000"/>
              <a:headEnd/>
              <a:tailEnd/>
            </a:ln>
          </p:spPr>
          <p:txBody>
            <a:bodyPr wrap="square">
              <a:spAutoFit/>
            </a:bodyPr>
            <a:lstStyle/>
            <a:p>
              <a:pPr marL="609600" indent="-609600">
                <a:spcBef>
                  <a:spcPct val="50000"/>
                </a:spcBef>
              </a:pPr>
              <a:r>
                <a:rPr lang="en-US" sz="2200" b="1" dirty="0" smtClean="0">
                  <a:solidFill>
                    <a:srgbClr val="0000FF"/>
                  </a:solidFill>
                  <a:latin typeface="Arial" panose="020B0604020202020204" pitchFamily="34" charset="0"/>
                  <a:cs typeface="Arial" panose="020B0604020202020204" pitchFamily="34" charset="0"/>
                </a:rPr>
                <a:t>Primary Instructor</a:t>
              </a:r>
              <a:endParaRPr lang="en-US" sz="2200" b="1" dirty="0">
                <a:solidFill>
                  <a:srgbClr val="0000FF"/>
                </a:solidFill>
                <a:latin typeface="Arial" panose="020B0604020202020204" pitchFamily="34" charset="0"/>
                <a:cs typeface="Arial" panose="020B0604020202020204" pitchFamily="34" charset="0"/>
              </a:endParaRPr>
            </a:p>
          </p:txBody>
        </p:sp>
        <p:sp>
          <p:nvSpPr>
            <p:cNvPr id="9" name="Text Box 12"/>
            <p:cNvSpPr txBox="1">
              <a:spLocks noChangeArrowheads="1"/>
            </p:cNvSpPr>
            <p:nvPr/>
          </p:nvSpPr>
          <p:spPr bwMode="auto">
            <a:xfrm>
              <a:off x="653580" y="2076510"/>
              <a:ext cx="4147639" cy="2690249"/>
            </a:xfrm>
            <a:prstGeom prst="rect">
              <a:avLst/>
            </a:prstGeom>
            <a:noFill/>
            <a:ln w="9525" algn="ctr">
              <a:noFill/>
              <a:miter lim="800000"/>
              <a:headEnd/>
              <a:tailEnd/>
            </a:ln>
          </p:spPr>
          <p:txBody>
            <a:bodyPr wrap="square">
              <a:spAutoFit/>
            </a:bodyPr>
            <a:lstStyle/>
            <a:p>
              <a:pPr indent="-609600"/>
              <a:r>
                <a:rPr lang="en-US" sz="2200" b="1" u="sng" dirty="0" smtClean="0">
                  <a:latin typeface="Arial" panose="020B0604020202020204" pitchFamily="34" charset="0"/>
                  <a:cs typeface="Arial" panose="020B0604020202020204" pitchFamily="34" charset="0"/>
                </a:rPr>
                <a:t>Alex Mariblanca</a:t>
              </a:r>
            </a:p>
            <a:p>
              <a:pPr indent="-609600"/>
              <a:endParaRPr lang="en-US" sz="10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Materiel Fielding &amp; Training</a:t>
              </a:r>
            </a:p>
            <a:p>
              <a:pPr indent="-609600"/>
              <a:r>
                <a:rPr lang="en-US" sz="2200" b="1" dirty="0" smtClean="0">
                  <a:latin typeface="Arial" panose="020B0604020202020204" pitchFamily="34" charset="0"/>
                  <a:cs typeface="Arial" panose="020B0604020202020204" pitchFamily="34" charset="0"/>
                </a:rPr>
                <a:t>AMSTA-LCF-MSA</a:t>
              </a:r>
            </a:p>
            <a:p>
              <a:pPr indent="-609600"/>
              <a:r>
                <a:rPr lang="en-US" sz="2200" b="1" dirty="0" smtClean="0">
                  <a:latin typeface="Arial" panose="020B0604020202020204" pitchFamily="34" charset="0"/>
                  <a:cs typeface="Arial" panose="020B0604020202020204" pitchFamily="34" charset="0"/>
                </a:rPr>
                <a:t>Office: (586)467-6427</a:t>
              </a:r>
            </a:p>
            <a:p>
              <a:pPr indent="-609600"/>
              <a:r>
                <a:rPr lang="en-US" sz="2000" b="1" dirty="0" smtClean="0">
                  <a:latin typeface="Arial" panose="020B0604020202020204" pitchFamily="34" charset="0"/>
                  <a:cs typeface="Arial" panose="020B0604020202020204" pitchFamily="34" charset="0"/>
                </a:rPr>
                <a:t>Alex.s.mariblanca.civ@mail.mil</a:t>
              </a:r>
              <a:r>
                <a:rPr lang="en-US" sz="2200" b="1" dirty="0" smtClean="0">
                  <a:latin typeface="Arial" panose="020B0604020202020204" pitchFamily="34" charset="0"/>
                  <a:cs typeface="Arial" panose="020B0604020202020204" pitchFamily="34" charset="0"/>
                </a:rPr>
                <a:t>	</a:t>
              </a:r>
            </a:p>
            <a:p>
              <a:pPr indent="-609600"/>
              <a:endParaRPr lang="en-US" sz="2200" b="1" dirty="0">
                <a:latin typeface="Arial" panose="020B0604020202020204" pitchFamily="34" charset="0"/>
                <a:cs typeface="Arial" panose="020B0604020202020204" pitchFamily="34" charset="0"/>
              </a:endParaRPr>
            </a:p>
          </p:txBody>
        </p:sp>
        <p:sp>
          <p:nvSpPr>
            <p:cNvPr id="11" name="Text Box 10"/>
            <p:cNvSpPr txBox="1">
              <a:spLocks noChangeArrowheads="1"/>
            </p:cNvSpPr>
            <p:nvPr/>
          </p:nvSpPr>
          <p:spPr bwMode="auto">
            <a:xfrm>
              <a:off x="4751616" y="1600200"/>
              <a:ext cx="3565202" cy="448375"/>
            </a:xfrm>
            <a:prstGeom prst="rect">
              <a:avLst/>
            </a:prstGeom>
            <a:noFill/>
            <a:ln w="9525" algn="ctr">
              <a:noFill/>
              <a:miter lim="800000"/>
              <a:headEnd/>
              <a:tailEnd/>
            </a:ln>
          </p:spPr>
          <p:txBody>
            <a:bodyPr wrap="square">
              <a:spAutoFit/>
            </a:bodyPr>
            <a:lstStyle/>
            <a:p>
              <a:pPr marL="609600" indent="-609600">
                <a:spcBef>
                  <a:spcPct val="50000"/>
                </a:spcBef>
              </a:pPr>
              <a:r>
                <a:rPr lang="en-US" sz="2200" b="1" dirty="0" smtClean="0">
                  <a:solidFill>
                    <a:srgbClr val="0000FF"/>
                  </a:solidFill>
                  <a:latin typeface="Arial" panose="020B0604020202020204" pitchFamily="34" charset="0"/>
                  <a:cs typeface="Arial" panose="020B0604020202020204" pitchFamily="34" charset="0"/>
                </a:rPr>
                <a:t>Assistant Instructor</a:t>
              </a:r>
              <a:endParaRPr lang="en-US" sz="2200" b="1" dirty="0">
                <a:solidFill>
                  <a:srgbClr val="0000FF"/>
                </a:solidFill>
                <a:latin typeface="Arial" panose="020B0604020202020204" pitchFamily="34" charset="0"/>
                <a:cs typeface="Arial" panose="020B0604020202020204" pitchFamily="34" charset="0"/>
              </a:endParaRPr>
            </a:p>
          </p:txBody>
        </p:sp>
        <p:sp>
          <p:nvSpPr>
            <p:cNvPr id="12" name="Text Box 11"/>
            <p:cNvSpPr txBox="1">
              <a:spLocks noChangeArrowheads="1"/>
            </p:cNvSpPr>
            <p:nvPr/>
          </p:nvSpPr>
          <p:spPr bwMode="auto">
            <a:xfrm>
              <a:off x="4811617" y="1996663"/>
              <a:ext cx="4176952" cy="1985660"/>
            </a:xfrm>
            <a:prstGeom prst="rect">
              <a:avLst/>
            </a:prstGeom>
            <a:noFill/>
            <a:ln w="9525" algn="ctr">
              <a:noFill/>
              <a:miter lim="800000"/>
              <a:headEnd/>
              <a:tailEnd/>
            </a:ln>
          </p:spPr>
          <p:txBody>
            <a:bodyPr wrap="square">
              <a:spAutoFit/>
            </a:bodyPr>
            <a:lstStyle/>
            <a:p>
              <a:pPr indent="-609600"/>
              <a:r>
                <a:rPr lang="en-US" sz="2200" b="1" u="sng" dirty="0" smtClean="0">
                  <a:latin typeface="Arial" panose="020B0604020202020204" pitchFamily="34" charset="0"/>
                  <a:cs typeface="Arial" panose="020B0604020202020204" pitchFamily="34" charset="0"/>
                </a:rPr>
                <a:t>Nick Breault</a:t>
              </a:r>
            </a:p>
            <a:p>
              <a:pPr indent="-609600"/>
              <a:endParaRPr lang="en-US" sz="1000" b="1" dirty="0" smtClean="0">
                <a:latin typeface="Arial" panose="020B0604020202020204" pitchFamily="34" charset="0"/>
                <a:cs typeface="Arial" panose="020B0604020202020204" pitchFamily="34" charset="0"/>
              </a:endParaRPr>
            </a:p>
            <a:p>
              <a:pPr indent="-609600"/>
              <a:r>
                <a:rPr lang="en-US" sz="2200" b="1" dirty="0" smtClean="0">
                  <a:latin typeface="Arial" panose="020B0604020202020204" pitchFamily="34" charset="0"/>
                  <a:cs typeface="Arial" panose="020B0604020202020204" pitchFamily="34" charset="0"/>
                </a:rPr>
                <a:t>Materiel Fielding &amp; Training</a:t>
              </a:r>
            </a:p>
            <a:p>
              <a:pPr indent="-609600"/>
              <a:r>
                <a:rPr lang="en-US" sz="2200" b="1" dirty="0" smtClean="0">
                  <a:latin typeface="Arial" panose="020B0604020202020204" pitchFamily="34" charset="0"/>
                  <a:cs typeface="Arial" panose="020B0604020202020204" pitchFamily="34" charset="0"/>
                </a:rPr>
                <a:t>AMSTA-LCF-MSA</a:t>
              </a:r>
            </a:p>
            <a:p>
              <a:pPr indent="-609600"/>
              <a:r>
                <a:rPr lang="en-US" sz="2200" b="1" dirty="0" smtClean="0">
                  <a:latin typeface="Arial" panose="020B0604020202020204" pitchFamily="34" charset="0"/>
                  <a:cs typeface="Arial" panose="020B0604020202020204" pitchFamily="34" charset="0"/>
                </a:rPr>
                <a:t>Office: (586) 467-6217</a:t>
              </a:r>
            </a:p>
            <a:p>
              <a:pPr indent="-609600"/>
              <a:r>
                <a:rPr lang="en-US" sz="2000" b="1" dirty="0" smtClean="0">
                  <a:latin typeface="Arial" panose="020B0604020202020204" pitchFamily="34" charset="0"/>
                  <a:cs typeface="Arial" panose="020B0604020202020204" pitchFamily="34" charset="0"/>
                </a:rPr>
                <a:t>ronald.g.jordan.civ@mail.mil</a:t>
              </a:r>
              <a:endParaRPr lang="en-US" sz="2000" b="1" dirty="0">
                <a:latin typeface="Arial" panose="020B0604020202020204" pitchFamily="34" charset="0"/>
                <a:cs typeface="Arial" panose="020B0604020202020204" pitchFamily="34" charset="0"/>
              </a:endParaRPr>
            </a:p>
          </p:txBody>
        </p:sp>
      </p:grpSp>
      <p:grpSp>
        <p:nvGrpSpPr>
          <p:cNvPr id="5" name="Group 9"/>
          <p:cNvGrpSpPr/>
          <p:nvPr/>
        </p:nvGrpSpPr>
        <p:grpSpPr>
          <a:xfrm>
            <a:off x="0" y="3657600"/>
            <a:ext cx="8806611" cy="2735280"/>
            <a:chOff x="761999" y="1600200"/>
            <a:chExt cx="8226570" cy="2846292"/>
          </a:xfrm>
        </p:grpSpPr>
        <p:sp>
          <p:nvSpPr>
            <p:cNvPr id="13" name="Text Box 10"/>
            <p:cNvSpPr txBox="1">
              <a:spLocks noChangeArrowheads="1"/>
            </p:cNvSpPr>
            <p:nvPr/>
          </p:nvSpPr>
          <p:spPr bwMode="auto">
            <a:xfrm>
              <a:off x="773018" y="1619310"/>
              <a:ext cx="3657600" cy="448375"/>
            </a:xfrm>
            <a:prstGeom prst="rect">
              <a:avLst/>
            </a:prstGeom>
            <a:noFill/>
            <a:ln w="9525" algn="ctr">
              <a:noFill/>
              <a:miter lim="800000"/>
              <a:headEnd/>
              <a:tailEnd/>
            </a:ln>
          </p:spPr>
          <p:txBody>
            <a:bodyPr wrap="square">
              <a:spAutoFit/>
            </a:bodyPr>
            <a:lstStyle/>
            <a:p>
              <a:pPr marL="609600" indent="-609600">
                <a:spcBef>
                  <a:spcPct val="50000"/>
                </a:spcBef>
              </a:pPr>
              <a:r>
                <a:rPr lang="en-US" sz="2200" b="1" dirty="0" smtClean="0">
                  <a:solidFill>
                    <a:srgbClr val="0000FF"/>
                  </a:solidFill>
                  <a:latin typeface="Arial" panose="020B0604020202020204" pitchFamily="34" charset="0"/>
                  <a:cs typeface="Arial" panose="020B0604020202020204" pitchFamily="34" charset="0"/>
                </a:rPr>
                <a:t>Team Leader</a:t>
              </a:r>
              <a:endParaRPr lang="en-US" sz="2200" b="1" dirty="0">
                <a:solidFill>
                  <a:srgbClr val="0000FF"/>
                </a:solidFill>
                <a:latin typeface="Arial" panose="020B0604020202020204" pitchFamily="34" charset="0"/>
                <a:cs typeface="Arial" panose="020B0604020202020204" pitchFamily="34" charset="0"/>
              </a:endParaRPr>
            </a:p>
          </p:txBody>
        </p:sp>
        <p:sp>
          <p:nvSpPr>
            <p:cNvPr id="14" name="Text Box 12"/>
            <p:cNvSpPr txBox="1">
              <a:spLocks noChangeArrowheads="1"/>
            </p:cNvSpPr>
            <p:nvPr/>
          </p:nvSpPr>
          <p:spPr bwMode="auto">
            <a:xfrm>
              <a:off x="761999" y="2076510"/>
              <a:ext cx="4128506" cy="2369982"/>
            </a:xfrm>
            <a:prstGeom prst="rect">
              <a:avLst/>
            </a:prstGeom>
            <a:noFill/>
            <a:ln w="9525" algn="ctr">
              <a:noFill/>
              <a:miter lim="800000"/>
              <a:headEnd/>
              <a:tailEnd/>
            </a:ln>
          </p:spPr>
          <p:txBody>
            <a:bodyPr wrap="square">
              <a:spAutoFit/>
            </a:bodyPr>
            <a:lstStyle/>
            <a:p>
              <a:pPr indent="-609600"/>
              <a:r>
                <a:rPr lang="en-US" sz="2200" b="1" u="sng" dirty="0" smtClean="0">
                  <a:latin typeface="Arial" panose="020B0604020202020204" pitchFamily="34" charset="0"/>
                  <a:cs typeface="Arial" panose="020B0604020202020204" pitchFamily="34" charset="0"/>
                </a:rPr>
                <a:t>William Jackson</a:t>
              </a:r>
            </a:p>
            <a:p>
              <a:pPr indent="-609600"/>
              <a:endParaRPr lang="en-US" sz="10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Materiel Fielding &amp; Training</a:t>
              </a:r>
            </a:p>
            <a:p>
              <a:pPr indent="-609600"/>
              <a:r>
                <a:rPr lang="en-US" sz="2200" b="1" dirty="0" smtClean="0">
                  <a:latin typeface="Arial" panose="020B0604020202020204" pitchFamily="34" charset="0"/>
                  <a:cs typeface="Arial" panose="020B0604020202020204" pitchFamily="34" charset="0"/>
                </a:rPr>
                <a:t>AMSTA-LCF-MSA</a:t>
              </a:r>
            </a:p>
            <a:p>
              <a:pPr indent="-609600"/>
              <a:r>
                <a:rPr lang="en-US" sz="2200" b="1" dirty="0" smtClean="0">
                  <a:latin typeface="Arial" panose="020B0604020202020204" pitchFamily="34" charset="0"/>
                  <a:cs typeface="Arial" panose="020B0604020202020204" pitchFamily="34" charset="0"/>
                </a:rPr>
                <a:t>Office: </a:t>
              </a:r>
              <a:r>
                <a:rPr lang="en-US" sz="2200" b="1" smtClean="0">
                  <a:latin typeface="Arial" panose="020B0604020202020204" pitchFamily="34" charset="0"/>
                  <a:cs typeface="Arial" panose="020B0604020202020204" pitchFamily="34" charset="0"/>
                </a:rPr>
                <a:t>(</a:t>
              </a:r>
              <a:r>
                <a:rPr lang="en-US" sz="2200" b="1" smtClean="0">
                  <a:latin typeface="Arial" panose="020B0604020202020204" pitchFamily="34" charset="0"/>
                  <a:cs typeface="Arial" panose="020B0604020202020204" pitchFamily="34" charset="0"/>
                </a:rPr>
                <a:t>586)467-6326</a:t>
              </a:r>
              <a:endParaRPr lang="en-US" sz="2200" b="1" dirty="0" smtClean="0">
                <a:latin typeface="Arial" panose="020B0604020202020204" pitchFamily="34" charset="0"/>
                <a:cs typeface="Arial" panose="020B0604020202020204" pitchFamily="34" charset="0"/>
              </a:endParaRPr>
            </a:p>
            <a:p>
              <a:pPr indent="-609600"/>
              <a:r>
                <a:rPr lang="en-US" sz="2200" b="1" dirty="0" smtClean="0">
                  <a:latin typeface="Arial" panose="020B0604020202020204" pitchFamily="34" charset="0"/>
                  <a:cs typeface="Arial" panose="020B0604020202020204" pitchFamily="34" charset="0"/>
                </a:rPr>
                <a:t>William.j.jackson4.civ@mail.mil</a:t>
              </a:r>
            </a:p>
            <a:p>
              <a:pPr indent="-609600"/>
              <a:endParaRPr lang="en-US" sz="2200" b="1" dirty="0">
                <a:latin typeface="Arial" panose="020B0604020202020204" pitchFamily="34" charset="0"/>
                <a:cs typeface="Arial" panose="020B0604020202020204" pitchFamily="34" charset="0"/>
              </a:endParaRPr>
            </a:p>
          </p:txBody>
        </p:sp>
        <p:sp>
          <p:nvSpPr>
            <p:cNvPr id="16" name="Text Box 10"/>
            <p:cNvSpPr txBox="1">
              <a:spLocks noChangeArrowheads="1"/>
            </p:cNvSpPr>
            <p:nvPr/>
          </p:nvSpPr>
          <p:spPr bwMode="auto">
            <a:xfrm>
              <a:off x="4811618" y="1600200"/>
              <a:ext cx="3505200" cy="448375"/>
            </a:xfrm>
            <a:prstGeom prst="rect">
              <a:avLst/>
            </a:prstGeom>
            <a:noFill/>
            <a:ln w="9525" algn="ctr">
              <a:noFill/>
              <a:miter lim="800000"/>
              <a:headEnd/>
              <a:tailEnd/>
            </a:ln>
          </p:spPr>
          <p:txBody>
            <a:bodyPr wrap="square">
              <a:spAutoFit/>
            </a:bodyPr>
            <a:lstStyle/>
            <a:p>
              <a:pPr marL="609600" indent="-609600">
                <a:spcBef>
                  <a:spcPct val="50000"/>
                </a:spcBef>
              </a:pPr>
              <a:r>
                <a:rPr lang="en-US" sz="2200" b="1" dirty="0" smtClean="0">
                  <a:solidFill>
                    <a:srgbClr val="0000FF"/>
                  </a:solidFill>
                  <a:latin typeface="Arial" panose="020B0604020202020204" pitchFamily="34" charset="0"/>
                  <a:cs typeface="Arial" panose="020B0604020202020204" pitchFamily="34" charset="0"/>
                </a:rPr>
                <a:t>Supervisor</a:t>
              </a:r>
              <a:endParaRPr lang="en-US" sz="2200" b="1" dirty="0">
                <a:solidFill>
                  <a:srgbClr val="0000FF"/>
                </a:solidFill>
                <a:latin typeface="Arial" panose="020B0604020202020204" pitchFamily="34" charset="0"/>
                <a:cs typeface="Arial" panose="020B0604020202020204" pitchFamily="34" charset="0"/>
              </a:endParaRPr>
            </a:p>
          </p:txBody>
        </p:sp>
        <p:sp>
          <p:nvSpPr>
            <p:cNvPr id="17" name="Text Box 11"/>
            <p:cNvSpPr txBox="1">
              <a:spLocks noChangeArrowheads="1"/>
            </p:cNvSpPr>
            <p:nvPr/>
          </p:nvSpPr>
          <p:spPr bwMode="auto">
            <a:xfrm>
              <a:off x="4811617" y="2076510"/>
              <a:ext cx="4176952" cy="2017686"/>
            </a:xfrm>
            <a:prstGeom prst="rect">
              <a:avLst/>
            </a:prstGeom>
            <a:noFill/>
            <a:ln w="9525" algn="ctr">
              <a:noFill/>
              <a:miter lim="800000"/>
              <a:headEnd/>
              <a:tailEnd/>
            </a:ln>
          </p:spPr>
          <p:txBody>
            <a:bodyPr wrap="square">
              <a:spAutoFit/>
            </a:bodyPr>
            <a:lstStyle/>
            <a:p>
              <a:pPr indent="-609600"/>
              <a:r>
                <a:rPr lang="en-US" sz="2200" b="1" u="sng" dirty="0" smtClean="0">
                  <a:latin typeface="Arial" panose="020B0604020202020204" pitchFamily="34" charset="0"/>
                  <a:cs typeface="Arial" panose="020B0604020202020204" pitchFamily="34" charset="0"/>
                </a:rPr>
                <a:t>Jeff Kilburn</a:t>
              </a:r>
            </a:p>
            <a:p>
              <a:pPr indent="-609600"/>
              <a:endParaRPr lang="en-US" sz="1000" b="1" dirty="0" smtClean="0">
                <a:latin typeface="Arial" panose="020B0604020202020204" pitchFamily="34" charset="0"/>
                <a:cs typeface="Arial" panose="020B0604020202020204" pitchFamily="34" charset="0"/>
              </a:endParaRPr>
            </a:p>
            <a:p>
              <a:pPr indent="-609600"/>
              <a:r>
                <a:rPr lang="en-US" sz="2200" b="1" dirty="0" smtClean="0">
                  <a:latin typeface="Arial" panose="020B0604020202020204" pitchFamily="34" charset="0"/>
                  <a:cs typeface="Arial" panose="020B0604020202020204" pitchFamily="34" charset="0"/>
                </a:rPr>
                <a:t>Materiel Fielding &amp; Training</a:t>
              </a:r>
            </a:p>
            <a:p>
              <a:pPr indent="-609600"/>
              <a:r>
                <a:rPr lang="en-US" sz="2200" b="1" dirty="0" smtClean="0">
                  <a:latin typeface="Arial" panose="020B0604020202020204" pitchFamily="34" charset="0"/>
                  <a:cs typeface="Arial" panose="020B0604020202020204" pitchFamily="34" charset="0"/>
                </a:rPr>
                <a:t>AMSTA-LCF-MSA</a:t>
              </a:r>
            </a:p>
            <a:p>
              <a:pPr indent="-609600"/>
              <a:r>
                <a:rPr lang="en-US" sz="2200" b="1" dirty="0" smtClean="0">
                  <a:latin typeface="Arial" panose="020B0604020202020204" pitchFamily="34" charset="0"/>
                  <a:cs typeface="Arial" panose="020B0604020202020204" pitchFamily="34" charset="0"/>
                </a:rPr>
                <a:t>Office: </a:t>
              </a:r>
              <a:r>
                <a:rPr lang="en-US" sz="2200" b="1" smtClean="0">
                  <a:latin typeface="Arial" panose="020B0604020202020204" pitchFamily="34" charset="0"/>
                  <a:cs typeface="Arial" panose="020B0604020202020204" pitchFamily="34" charset="0"/>
                </a:rPr>
                <a:t>(586)467-6452</a:t>
              </a:r>
              <a:endParaRPr lang="en-US" sz="2200" b="1" dirty="0" smtClean="0">
                <a:latin typeface="Arial" panose="020B0604020202020204" pitchFamily="34" charset="0"/>
                <a:cs typeface="Arial" panose="020B0604020202020204" pitchFamily="34" charset="0"/>
              </a:endParaRPr>
            </a:p>
            <a:p>
              <a:pPr indent="-609600"/>
              <a:r>
                <a:rPr lang="en-US" sz="2200" b="1" dirty="0" smtClean="0">
                  <a:latin typeface="Arial" panose="020B0604020202020204" pitchFamily="34" charset="0"/>
                  <a:cs typeface="Arial" panose="020B0604020202020204" pitchFamily="34" charset="0"/>
                </a:rPr>
                <a:t>jeffrey.s.kilburn.civ@mail.mil</a:t>
              </a:r>
              <a:endParaRPr lang="en-US" sz="2200" b="1" dirty="0">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Contact Information</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grpSp>
        <p:nvGrpSpPr>
          <p:cNvPr id="4" name="Group 14"/>
          <p:cNvGrpSpPr/>
          <p:nvPr/>
        </p:nvGrpSpPr>
        <p:grpSpPr>
          <a:xfrm>
            <a:off x="381000" y="1621185"/>
            <a:ext cx="7467600" cy="3400187"/>
            <a:chOff x="2761113" y="1600200"/>
            <a:chExt cx="7442569" cy="3400187"/>
          </a:xfrm>
        </p:grpSpPr>
        <p:sp>
          <p:nvSpPr>
            <p:cNvPr id="11" name="Text Box 10"/>
            <p:cNvSpPr txBox="1">
              <a:spLocks noChangeArrowheads="1"/>
            </p:cNvSpPr>
            <p:nvPr/>
          </p:nvSpPr>
          <p:spPr bwMode="auto">
            <a:xfrm>
              <a:off x="4811618" y="1600200"/>
              <a:ext cx="3505200" cy="430887"/>
            </a:xfrm>
            <a:prstGeom prst="rect">
              <a:avLst/>
            </a:prstGeom>
            <a:noFill/>
            <a:ln w="9525" algn="ctr">
              <a:noFill/>
              <a:miter lim="800000"/>
              <a:headEnd/>
              <a:tailEnd/>
            </a:ln>
          </p:spPr>
          <p:txBody>
            <a:bodyPr wrap="square">
              <a:spAutoFit/>
            </a:bodyPr>
            <a:lstStyle/>
            <a:p>
              <a:pPr marL="609600" indent="-609600">
                <a:spcBef>
                  <a:spcPct val="50000"/>
                </a:spcBef>
              </a:pPr>
              <a:r>
                <a:rPr lang="en-US" sz="2200" b="1" dirty="0" smtClean="0">
                  <a:solidFill>
                    <a:srgbClr val="0000FF"/>
                  </a:solidFill>
                  <a:latin typeface="Arial" panose="020B0604020202020204" pitchFamily="34" charset="0"/>
                  <a:cs typeface="Arial" panose="020B0604020202020204" pitchFamily="34" charset="0"/>
                </a:rPr>
                <a:t>Equipment Specialist</a:t>
              </a:r>
              <a:endParaRPr lang="en-US" sz="2200" b="1" dirty="0">
                <a:solidFill>
                  <a:srgbClr val="0000FF"/>
                </a:solidFill>
                <a:latin typeface="Arial" panose="020B0604020202020204" pitchFamily="34" charset="0"/>
                <a:cs typeface="Arial" panose="020B0604020202020204" pitchFamily="34" charset="0"/>
              </a:endParaRPr>
            </a:p>
          </p:txBody>
        </p:sp>
        <p:sp>
          <p:nvSpPr>
            <p:cNvPr id="12" name="Text Box 11"/>
            <p:cNvSpPr txBox="1">
              <a:spLocks noChangeArrowheads="1"/>
            </p:cNvSpPr>
            <p:nvPr/>
          </p:nvSpPr>
          <p:spPr bwMode="auto">
            <a:xfrm>
              <a:off x="2761113" y="2076510"/>
              <a:ext cx="7442569" cy="2923877"/>
            </a:xfrm>
            <a:prstGeom prst="rect">
              <a:avLst/>
            </a:prstGeom>
            <a:noFill/>
            <a:ln w="9525" algn="ctr">
              <a:noFill/>
              <a:miter lim="800000"/>
              <a:headEnd/>
              <a:tailEnd/>
            </a:ln>
          </p:spPr>
          <p:txBody>
            <a:bodyPr wrap="square">
              <a:spAutoFit/>
            </a:bodyPr>
            <a:lstStyle/>
            <a:p>
              <a:pPr indent="-609600"/>
              <a:r>
                <a:rPr lang="en-US" sz="2200" b="1" u="sng" dirty="0" smtClean="0">
                  <a:latin typeface="Arial" panose="020B0604020202020204" pitchFamily="34" charset="0"/>
                  <a:cs typeface="Arial" panose="020B0604020202020204" pitchFamily="34" charset="0"/>
                </a:rPr>
                <a:t>Matt Williams</a:t>
              </a:r>
            </a:p>
            <a:p>
              <a:pPr indent="-609600"/>
              <a:endParaRPr lang="en-US" sz="1000" b="1" dirty="0" smtClean="0">
                <a:latin typeface="Arial" panose="020B0604020202020204" pitchFamily="34" charset="0"/>
                <a:cs typeface="Arial" panose="020B0604020202020204" pitchFamily="34" charset="0"/>
              </a:endParaRPr>
            </a:p>
            <a:p>
              <a:pPr indent="-609600"/>
              <a:r>
                <a:rPr lang="en-US" sz="2200" b="1" dirty="0" smtClean="0">
                  <a:latin typeface="Arial" panose="020B0604020202020204" pitchFamily="34" charset="0"/>
                  <a:cs typeface="Arial" panose="020B0604020202020204" pitchFamily="34" charset="0"/>
                </a:rPr>
                <a:t>Weapon System Manager</a:t>
              </a:r>
            </a:p>
            <a:p>
              <a:pPr indent="-609600"/>
              <a:r>
                <a:rPr lang="en-US" sz="2200" b="1" dirty="0" smtClean="0">
                  <a:latin typeface="Arial" panose="020B0604020202020204" pitchFamily="34" charset="0"/>
                  <a:cs typeface="Arial" panose="020B0604020202020204" pitchFamily="34" charset="0"/>
                </a:rPr>
                <a:t>M320 / M203 / XM25</a:t>
              </a:r>
            </a:p>
            <a:p>
              <a:pPr indent="-609600"/>
              <a:r>
                <a:rPr lang="en-US" sz="2200" b="1" dirty="0" smtClean="0">
                  <a:latin typeface="Arial" panose="020B0604020202020204" pitchFamily="34" charset="0"/>
                  <a:cs typeface="Arial" panose="020B0604020202020204" pitchFamily="34" charset="0"/>
                </a:rPr>
                <a:t>AMSTA-LCS-WIC</a:t>
              </a:r>
            </a:p>
            <a:p>
              <a:pPr indent="-609600"/>
              <a:r>
                <a:rPr lang="en-US" sz="2200" b="1" dirty="0" smtClean="0">
                  <a:latin typeface="Arial" panose="020B0604020202020204" pitchFamily="34" charset="0"/>
                  <a:cs typeface="Arial" panose="020B0604020202020204" pitchFamily="34" charset="0"/>
                </a:rPr>
                <a:t>Office: </a:t>
              </a:r>
              <a:r>
                <a:rPr lang="en-US" sz="2200" b="1" dirty="0" smtClean="0">
                  <a:latin typeface="Arial" panose="020B0604020202020204" pitchFamily="34" charset="0"/>
                  <a:cs typeface="Arial" panose="020B0604020202020204" pitchFamily="34" charset="0"/>
                  <a:sym typeface="Wingdings" pitchFamily="2" charset="2"/>
                </a:rPr>
                <a:t>(586) 282-1331</a:t>
              </a:r>
              <a:endParaRPr lang="en-US" sz="2200" b="1" dirty="0" smtClean="0">
                <a:latin typeface="Arial" panose="020B0604020202020204" pitchFamily="34" charset="0"/>
                <a:cs typeface="Arial" panose="020B0604020202020204" pitchFamily="34" charset="0"/>
              </a:endParaRPr>
            </a:p>
            <a:p>
              <a:pPr indent="-609600"/>
              <a:r>
                <a:rPr lang="en-US" sz="2200" b="1" dirty="0" smtClean="0">
                  <a:latin typeface="Arial" panose="020B0604020202020204" pitchFamily="34" charset="0"/>
                  <a:cs typeface="Arial" panose="020B0604020202020204" pitchFamily="34" charset="0"/>
                </a:rPr>
                <a:t>DSN: 330-1331</a:t>
              </a:r>
            </a:p>
            <a:p>
              <a:pPr indent="-609600"/>
              <a:r>
                <a:rPr lang="en-US" sz="2200" b="1" dirty="0" smtClean="0">
                  <a:latin typeface="Arial" panose="020B0604020202020204" pitchFamily="34" charset="0"/>
                  <a:cs typeface="Arial" panose="020B0604020202020204" pitchFamily="34" charset="0"/>
                </a:rPr>
                <a:t>BB:</a:t>
              </a:r>
            </a:p>
            <a:p>
              <a:pPr indent="-609600"/>
              <a:r>
                <a:rPr lang="en-US" sz="2000" b="1" dirty="0" smtClean="0">
                  <a:latin typeface="Arial" panose="020B0604020202020204" pitchFamily="34" charset="0"/>
                  <a:cs typeface="Arial" panose="020B0604020202020204" pitchFamily="34" charset="0"/>
                </a:rPr>
                <a:t>(email) Matthew.w.williams21.civ@mail.mil</a:t>
              </a:r>
              <a:endParaRPr lang="en-US" sz="2200" b="1" dirty="0">
                <a:latin typeface="Arial" panose="020B0604020202020204" pitchFamily="34" charset="0"/>
                <a:cs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04800" y="161925"/>
            <a:ext cx="8534400" cy="523875"/>
          </a:xfrm>
          <a:prstGeom prst="rect">
            <a:avLst/>
          </a:prstGeom>
          <a:noFill/>
          <a:ln w="12700">
            <a:noFill/>
            <a:miter lim="800000"/>
            <a:headEnd/>
            <a:tailEnd/>
          </a:ln>
        </p:spPr>
        <p:txBody>
          <a:bodyPr wrap="square">
            <a:spAutoFit/>
          </a:bodyPr>
          <a:lstStyle/>
          <a:p>
            <a:pPr algn="ctr"/>
            <a:r>
              <a:rPr lang="en-US" sz="2800" b="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800" b="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pic>
        <p:nvPicPr>
          <p:cNvPr id="4" name="Picture 3"/>
          <p:cNvPicPr>
            <a:picLocks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7285" y="2057400"/>
            <a:ext cx="8834315" cy="2667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220"/>
          </a:xfrm>
          <a:prstGeom prst="rect">
            <a:avLst/>
          </a:prstGeom>
          <a:noFill/>
          <a:ln w="12700">
            <a:noFill/>
            <a:miter lim="800000"/>
            <a:headEnd/>
            <a:tailEnd/>
          </a:ln>
        </p:spPr>
        <p:txBody>
          <a:bodyPr wrap="square">
            <a:spAutoFit/>
          </a:bodyPr>
          <a:lstStyle/>
          <a:p>
            <a:pPr algn="ctr"/>
            <a:r>
              <a:rPr lang="en-US" sz="2800" b="1" dirty="0" smtClean="0">
                <a:solidFill>
                  <a:schemeClr val="bg1"/>
                </a:solidFill>
              </a:rPr>
              <a:t>Laser Rangefinder 1600</a:t>
            </a:r>
            <a:endParaRPr lang="en-US" sz="28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3" name="Subtitle 2"/>
          <p:cNvSpPr txBox="1">
            <a:spLocks/>
          </p:cNvSpPr>
          <p:nvPr/>
        </p:nvSpPr>
        <p:spPr>
          <a:xfrm>
            <a:off x="1562100" y="1295400"/>
            <a:ext cx="60198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20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304800" y="990600"/>
            <a:ext cx="8534400" cy="5078313"/>
          </a:xfrm>
          <a:prstGeom prst="rect">
            <a:avLst/>
          </a:prstGeom>
        </p:spPr>
        <p:txBody>
          <a:bodyPr wrap="square">
            <a:spAutoFit/>
          </a:bodyPr>
          <a:lstStyle/>
          <a:p>
            <a:r>
              <a:rPr lang="en-US" b="1" dirty="0" smtClean="0"/>
              <a:t>Specifications:</a:t>
            </a:r>
          </a:p>
          <a:p>
            <a:endParaRPr lang="en-US" b="1" dirty="0" smtClean="0"/>
          </a:p>
          <a:p>
            <a:r>
              <a:rPr lang="en-US" dirty="0" smtClean="0"/>
              <a:t>Weight 				10 oz</a:t>
            </a:r>
          </a:p>
          <a:p>
            <a:r>
              <a:rPr lang="en-US" dirty="0" smtClean="0"/>
              <a:t>Ranging Accuracy			 +/- 1 yard</a:t>
            </a:r>
          </a:p>
          <a:p>
            <a:r>
              <a:rPr lang="en-US" dirty="0" smtClean="0"/>
              <a:t>Range 				5-1600 yards / 5-1463 meters</a:t>
            </a:r>
          </a:p>
          <a:p>
            <a:r>
              <a:rPr lang="en-US" dirty="0" smtClean="0"/>
              <a:t>Magnification			 7x</a:t>
            </a:r>
          </a:p>
          <a:p>
            <a:r>
              <a:rPr lang="en-US" dirty="0" smtClean="0"/>
              <a:t>Objective Diameter 		26 mm</a:t>
            </a:r>
          </a:p>
          <a:p>
            <a:r>
              <a:rPr lang="en-US" dirty="0" smtClean="0"/>
              <a:t>Optical Coatings 			Fully Multi-Coated</a:t>
            </a:r>
          </a:p>
          <a:p>
            <a:r>
              <a:rPr lang="en-US" dirty="0" err="1" smtClean="0"/>
              <a:t>RainGuard</a:t>
            </a:r>
            <a:r>
              <a:rPr lang="en-US" dirty="0" smtClean="0"/>
              <a:t> HD Coating 		Yes</a:t>
            </a:r>
          </a:p>
          <a:p>
            <a:r>
              <a:rPr lang="en-US" dirty="0" smtClean="0"/>
              <a:t>Display 				VDT</a:t>
            </a:r>
          </a:p>
          <a:p>
            <a:r>
              <a:rPr lang="en-US" dirty="0" smtClean="0"/>
              <a:t>Power Source 			3-volt lithium (CR-123)</a:t>
            </a:r>
          </a:p>
          <a:p>
            <a:r>
              <a:rPr lang="en-US" dirty="0" smtClean="0"/>
              <a:t>Field Of View 			340 ft at 1000 yards / 104 meters at 1000 meters</a:t>
            </a:r>
          </a:p>
          <a:p>
            <a:r>
              <a:rPr lang="en-US" dirty="0" smtClean="0"/>
              <a:t>Long Eye Relief			 19 mm</a:t>
            </a:r>
          </a:p>
          <a:p>
            <a:r>
              <a:rPr lang="en-US" dirty="0" smtClean="0"/>
              <a:t>Exit Pupil 				3.7 mm</a:t>
            </a:r>
          </a:p>
          <a:p>
            <a:r>
              <a:rPr lang="en-US" dirty="0" smtClean="0"/>
              <a:t>Waterproof			 Yes</a:t>
            </a:r>
          </a:p>
          <a:p>
            <a:r>
              <a:rPr lang="en-US" dirty="0" smtClean="0"/>
              <a:t>Built-in Tripod Mount		 Yes</a:t>
            </a:r>
          </a:p>
          <a:p>
            <a:endParaRPr lang="en-US" dirty="0" smtClean="0"/>
          </a:p>
          <a:p>
            <a:r>
              <a:rPr lang="en-US" dirty="0" smtClean="0"/>
              <a:t>Includes battery, carrying case and strap, Lens Cloth.</a:t>
            </a:r>
            <a:endParaRPr lang="en-US"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24200" y="161925"/>
            <a:ext cx="8534400" cy="445635"/>
          </a:xfrm>
          <a:prstGeom prst="rect">
            <a:avLst/>
          </a:prstGeom>
          <a:noFill/>
          <a:ln w="12700">
            <a:noFill/>
            <a:miter lim="800000"/>
            <a:headEnd/>
            <a:tailEnd/>
          </a:ln>
        </p:spPr>
        <p:txBody>
          <a:bodyPr wrap="square">
            <a:spAutoFit/>
          </a:bodyPr>
          <a:lstStyle/>
          <a:p>
            <a:pPr>
              <a:lnSpc>
                <a:spcPct val="80000"/>
              </a:lnSpc>
              <a:defRPr/>
            </a:pPr>
            <a:r>
              <a:rPr lang="en-US" sz="2800" dirty="0" smtClean="0">
                <a:solidFill>
                  <a:schemeClr val="bg1"/>
                </a:solidFill>
              </a:rPr>
              <a:t>Ranging Accuracy</a:t>
            </a:r>
          </a:p>
        </p:txBody>
      </p:sp>
      <p:sp>
        <p:nvSpPr>
          <p:cNvPr id="3" name="Text Box 4"/>
          <p:cNvSpPr txBox="1">
            <a:spLocks noChangeArrowheads="1"/>
          </p:cNvSpPr>
          <p:nvPr/>
        </p:nvSpPr>
        <p:spPr bwMode="auto">
          <a:xfrm>
            <a:off x="342900" y="6466114"/>
            <a:ext cx="8458200" cy="400050"/>
          </a:xfrm>
          <a:prstGeom prst="rect">
            <a:avLst/>
          </a:prstGeom>
          <a:noFill/>
          <a:ln w="12700">
            <a:noFill/>
            <a:miter lim="800000"/>
            <a:headEnd/>
            <a:tailEnd/>
          </a:ln>
        </p:spPr>
        <p:txBody>
          <a:bodyPr wrap="square">
            <a:spAutoFit/>
          </a:bodyPr>
          <a:lstStyle/>
          <a:p>
            <a:pPr algn="ctr"/>
            <a:r>
              <a:rPr lang="en-US" sz="2000" b="1" i="1" dirty="0" smtClean="0">
                <a:solidFill>
                  <a:srgbClr val="FFFFFF"/>
                </a:solidFill>
                <a:latin typeface="Arial" panose="020B0604020202020204" pitchFamily="34" charset="0"/>
                <a:ea typeface="ＭＳ Ｐゴシック" pitchFamily="34" charset="-128"/>
                <a:cs typeface="Arial" panose="020B0604020202020204" pitchFamily="34" charset="0"/>
              </a:rPr>
              <a:t>LRF OPNET</a:t>
            </a:r>
            <a:endParaRPr lang="en-US" sz="2000" b="1" i="1"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8" name="Text Box 22"/>
          <p:cNvSpPr txBox="1">
            <a:spLocks noChangeArrowheads="1"/>
          </p:cNvSpPr>
          <p:nvPr/>
        </p:nvSpPr>
        <p:spPr bwMode="auto">
          <a:xfrm>
            <a:off x="609600" y="2272605"/>
            <a:ext cx="1892300" cy="1384995"/>
          </a:xfrm>
          <a:prstGeom prst="rect">
            <a:avLst/>
          </a:prstGeom>
          <a:noFill/>
          <a:ln w="9525">
            <a:noFill/>
            <a:miter lim="800000"/>
            <a:headEnd/>
            <a:tailEnd/>
          </a:ln>
        </p:spPr>
        <p:txBody>
          <a:bodyPr wrap="square">
            <a:spAutoFit/>
          </a:bodyPr>
          <a:lstStyle/>
          <a:p>
            <a:r>
              <a:rPr lang="en-US" sz="1600" b="1" dirty="0"/>
              <a:t>Rubber Armored &amp; </a:t>
            </a:r>
          </a:p>
          <a:p>
            <a:r>
              <a:rPr lang="en-US" sz="1600" b="1" dirty="0"/>
              <a:t>100% Waterproof</a:t>
            </a:r>
          </a:p>
          <a:p>
            <a:r>
              <a:rPr lang="en-US" sz="1600" b="1" dirty="0"/>
              <a:t>Construction</a:t>
            </a:r>
          </a:p>
          <a:p>
            <a:endParaRPr lang="en-US" b="1" dirty="0"/>
          </a:p>
          <a:p>
            <a:endParaRPr lang="en-US" b="1" dirty="0"/>
          </a:p>
        </p:txBody>
      </p:sp>
      <p:sp>
        <p:nvSpPr>
          <p:cNvPr id="10" name="Text Box 6"/>
          <p:cNvSpPr txBox="1">
            <a:spLocks noChangeArrowheads="1"/>
          </p:cNvSpPr>
          <p:nvPr/>
        </p:nvSpPr>
        <p:spPr bwMode="auto">
          <a:xfrm>
            <a:off x="3168650" y="1573213"/>
            <a:ext cx="793750" cy="336550"/>
          </a:xfrm>
          <a:prstGeom prst="rect">
            <a:avLst/>
          </a:prstGeom>
          <a:noFill/>
          <a:ln w="9525">
            <a:noFill/>
            <a:miter lim="800000"/>
            <a:headEnd/>
            <a:tailEnd/>
          </a:ln>
        </p:spPr>
        <p:txBody>
          <a:bodyPr wrap="none">
            <a:spAutoFit/>
          </a:bodyPr>
          <a:lstStyle/>
          <a:p>
            <a:r>
              <a:rPr lang="en-US" sz="1600" b="1" dirty="0"/>
              <a:t>Power</a:t>
            </a:r>
          </a:p>
        </p:txBody>
      </p:sp>
      <p:sp>
        <p:nvSpPr>
          <p:cNvPr id="11" name="Rectangle 10"/>
          <p:cNvSpPr>
            <a:spLocks noChangeArrowheads="1"/>
          </p:cNvSpPr>
          <p:nvPr/>
        </p:nvSpPr>
        <p:spPr bwMode="auto">
          <a:xfrm>
            <a:off x="4648200" y="1173163"/>
            <a:ext cx="1301750" cy="581025"/>
          </a:xfrm>
          <a:prstGeom prst="rect">
            <a:avLst/>
          </a:prstGeom>
          <a:noFill/>
          <a:ln w="9525">
            <a:noFill/>
            <a:miter lim="800000"/>
            <a:headEnd/>
            <a:tailEnd/>
          </a:ln>
        </p:spPr>
        <p:txBody>
          <a:bodyPr wrap="none" anchor="ctr">
            <a:spAutoFit/>
          </a:bodyPr>
          <a:lstStyle/>
          <a:p>
            <a:pPr algn="ctr"/>
            <a:r>
              <a:rPr lang="en-US" sz="1600" b="1" dirty="0"/>
              <a:t>+/- </a:t>
            </a:r>
            <a:r>
              <a:rPr lang="en-US" sz="1600" b="1" dirty="0" err="1"/>
              <a:t>Diopter</a:t>
            </a:r>
            <a:endParaRPr lang="en-US" sz="1600" b="1" dirty="0"/>
          </a:p>
          <a:p>
            <a:pPr algn="ctr"/>
            <a:r>
              <a:rPr lang="en-US" sz="1600" b="1" dirty="0"/>
              <a:t>Adjustment</a:t>
            </a:r>
          </a:p>
        </p:txBody>
      </p:sp>
      <p:sp>
        <p:nvSpPr>
          <p:cNvPr id="12" name="Rectangle 28"/>
          <p:cNvSpPr>
            <a:spLocks noChangeArrowheads="1"/>
          </p:cNvSpPr>
          <p:nvPr/>
        </p:nvSpPr>
        <p:spPr bwMode="auto">
          <a:xfrm>
            <a:off x="6400800" y="1033109"/>
            <a:ext cx="2209800" cy="1803400"/>
          </a:xfrm>
          <a:prstGeom prst="rect">
            <a:avLst/>
          </a:prstGeom>
          <a:noFill/>
          <a:ln w="9525">
            <a:noFill/>
            <a:miter lim="800000"/>
            <a:headEnd/>
            <a:tailEnd/>
          </a:ln>
        </p:spPr>
        <p:txBody>
          <a:bodyPr>
            <a:spAutoFit/>
          </a:bodyPr>
          <a:lstStyle/>
          <a:p>
            <a:r>
              <a:rPr lang="en-US" sz="1600" b="1" dirty="0"/>
              <a:t>Twist- Up Eyepiece</a:t>
            </a:r>
          </a:p>
          <a:p>
            <a:r>
              <a:rPr lang="en-US" sz="1600" b="1" dirty="0"/>
              <a:t>With Rain Guard</a:t>
            </a:r>
          </a:p>
          <a:p>
            <a:endParaRPr lang="en-US" sz="1600" b="1" dirty="0"/>
          </a:p>
          <a:p>
            <a:r>
              <a:rPr lang="en-US" sz="1600" b="1" dirty="0"/>
              <a:t>In-View Display</a:t>
            </a:r>
          </a:p>
          <a:p>
            <a:endParaRPr lang="en-US" sz="1600" b="1" dirty="0"/>
          </a:p>
          <a:p>
            <a:r>
              <a:rPr lang="en-US" sz="1600" b="1" dirty="0"/>
              <a:t>Built-in</a:t>
            </a:r>
          </a:p>
          <a:p>
            <a:r>
              <a:rPr lang="en-US" sz="1600" b="1" dirty="0"/>
              <a:t>Low-Light LED</a:t>
            </a:r>
          </a:p>
        </p:txBody>
      </p:sp>
      <p:sp>
        <p:nvSpPr>
          <p:cNvPr id="13" name="Text Box 29"/>
          <p:cNvSpPr txBox="1">
            <a:spLocks noChangeArrowheads="1"/>
          </p:cNvSpPr>
          <p:nvPr/>
        </p:nvSpPr>
        <p:spPr bwMode="auto">
          <a:xfrm>
            <a:off x="7239000" y="3305175"/>
            <a:ext cx="1066800" cy="581025"/>
          </a:xfrm>
          <a:prstGeom prst="rect">
            <a:avLst/>
          </a:prstGeom>
          <a:noFill/>
          <a:ln w="9525">
            <a:noFill/>
            <a:miter lim="800000"/>
            <a:headEnd/>
            <a:tailEnd/>
          </a:ln>
        </p:spPr>
        <p:txBody>
          <a:bodyPr>
            <a:spAutoFit/>
          </a:bodyPr>
          <a:lstStyle/>
          <a:p>
            <a:pPr>
              <a:spcBef>
                <a:spcPct val="50000"/>
              </a:spcBef>
            </a:pPr>
            <a:r>
              <a:rPr lang="en-US" sz="1600" b="1" dirty="0"/>
              <a:t>Mode Button</a:t>
            </a:r>
          </a:p>
        </p:txBody>
      </p:sp>
      <p:sp>
        <p:nvSpPr>
          <p:cNvPr id="14" name="Text Box 13"/>
          <p:cNvSpPr txBox="1">
            <a:spLocks noChangeArrowheads="1"/>
          </p:cNvSpPr>
          <p:nvPr/>
        </p:nvSpPr>
        <p:spPr bwMode="auto">
          <a:xfrm>
            <a:off x="7162800" y="4219575"/>
            <a:ext cx="838200" cy="581025"/>
          </a:xfrm>
          <a:prstGeom prst="rect">
            <a:avLst/>
          </a:prstGeom>
          <a:noFill/>
          <a:ln w="9525">
            <a:noFill/>
            <a:miter lim="800000"/>
            <a:headEnd/>
            <a:tailEnd/>
          </a:ln>
        </p:spPr>
        <p:txBody>
          <a:bodyPr>
            <a:spAutoFit/>
          </a:bodyPr>
          <a:lstStyle/>
          <a:p>
            <a:pPr>
              <a:spcBef>
                <a:spcPct val="50000"/>
              </a:spcBef>
            </a:pPr>
            <a:r>
              <a:rPr lang="en-US" sz="1600" b="1" dirty="0"/>
              <a:t>Tripod Mount</a:t>
            </a:r>
          </a:p>
        </p:txBody>
      </p:sp>
      <p:sp>
        <p:nvSpPr>
          <p:cNvPr id="15" name="Text Box 21"/>
          <p:cNvSpPr txBox="1">
            <a:spLocks noChangeArrowheads="1"/>
          </p:cNvSpPr>
          <p:nvPr/>
        </p:nvSpPr>
        <p:spPr bwMode="auto">
          <a:xfrm>
            <a:off x="3733800" y="5530850"/>
            <a:ext cx="1524000" cy="641350"/>
          </a:xfrm>
          <a:prstGeom prst="rect">
            <a:avLst/>
          </a:prstGeom>
          <a:noFill/>
          <a:ln w="9525">
            <a:noFill/>
            <a:miter lim="800000"/>
            <a:headEnd/>
            <a:tailEnd/>
          </a:ln>
        </p:spPr>
        <p:txBody>
          <a:bodyPr>
            <a:spAutoFit/>
          </a:bodyPr>
          <a:lstStyle/>
          <a:p>
            <a:pPr>
              <a:spcBef>
                <a:spcPct val="50000"/>
              </a:spcBef>
            </a:pPr>
            <a:r>
              <a:rPr lang="en-US" sz="1600" b="1" dirty="0"/>
              <a:t>Battery Compartment</a:t>
            </a:r>
            <a:r>
              <a:rPr lang="en-US" dirty="0"/>
              <a:t> </a:t>
            </a:r>
          </a:p>
        </p:txBody>
      </p:sp>
      <p:sp>
        <p:nvSpPr>
          <p:cNvPr id="16" name="Text Box 31"/>
          <p:cNvSpPr txBox="1">
            <a:spLocks noChangeArrowheads="1"/>
          </p:cNvSpPr>
          <p:nvPr/>
        </p:nvSpPr>
        <p:spPr bwMode="auto">
          <a:xfrm>
            <a:off x="2286000" y="5057775"/>
            <a:ext cx="1143000" cy="581025"/>
          </a:xfrm>
          <a:prstGeom prst="rect">
            <a:avLst/>
          </a:prstGeom>
          <a:noFill/>
          <a:ln w="9525">
            <a:noFill/>
            <a:miter lim="800000"/>
            <a:headEnd/>
            <a:tailEnd/>
          </a:ln>
        </p:spPr>
        <p:txBody>
          <a:bodyPr>
            <a:spAutoFit/>
          </a:bodyPr>
          <a:lstStyle/>
          <a:p>
            <a:pPr>
              <a:spcBef>
                <a:spcPct val="50000"/>
              </a:spcBef>
            </a:pPr>
            <a:r>
              <a:rPr lang="en-US" sz="1600" b="1" dirty="0"/>
              <a:t>Laser Receiver</a:t>
            </a:r>
          </a:p>
        </p:txBody>
      </p:sp>
      <p:sp>
        <p:nvSpPr>
          <p:cNvPr id="17" name="Text Box 32"/>
          <p:cNvSpPr txBox="1">
            <a:spLocks noChangeArrowheads="1"/>
          </p:cNvSpPr>
          <p:nvPr/>
        </p:nvSpPr>
        <p:spPr bwMode="auto">
          <a:xfrm>
            <a:off x="762000" y="4267200"/>
            <a:ext cx="2057400" cy="581025"/>
          </a:xfrm>
          <a:prstGeom prst="rect">
            <a:avLst/>
          </a:prstGeom>
          <a:noFill/>
          <a:ln w="9525">
            <a:noFill/>
            <a:miter lim="800000"/>
            <a:headEnd/>
            <a:tailEnd/>
          </a:ln>
        </p:spPr>
        <p:txBody>
          <a:bodyPr>
            <a:spAutoFit/>
          </a:bodyPr>
          <a:lstStyle/>
          <a:p>
            <a:r>
              <a:rPr lang="en-US" sz="1600" b="1" dirty="0"/>
              <a:t>Lens with</a:t>
            </a:r>
          </a:p>
          <a:p>
            <a:r>
              <a:rPr lang="en-US" sz="1600" b="1" dirty="0" err="1"/>
              <a:t>Rainguard</a:t>
            </a:r>
            <a:r>
              <a:rPr lang="en-US" sz="1600" b="1" dirty="0"/>
              <a:t> Coating</a:t>
            </a:r>
          </a:p>
        </p:txBody>
      </p:sp>
      <p:sp>
        <p:nvSpPr>
          <p:cNvPr id="18" name="Text Box 33"/>
          <p:cNvSpPr txBox="1">
            <a:spLocks noChangeArrowheads="1"/>
          </p:cNvSpPr>
          <p:nvPr/>
        </p:nvSpPr>
        <p:spPr bwMode="auto">
          <a:xfrm>
            <a:off x="304800" y="3457575"/>
            <a:ext cx="1752600" cy="581025"/>
          </a:xfrm>
          <a:prstGeom prst="rect">
            <a:avLst/>
          </a:prstGeom>
          <a:noFill/>
          <a:ln w="9525">
            <a:noFill/>
            <a:miter lim="800000"/>
            <a:headEnd/>
            <a:tailEnd/>
          </a:ln>
        </p:spPr>
        <p:txBody>
          <a:bodyPr>
            <a:spAutoFit/>
          </a:bodyPr>
          <a:lstStyle/>
          <a:p>
            <a:r>
              <a:rPr lang="en-US" sz="1600" b="1" dirty="0"/>
              <a:t>Objective and</a:t>
            </a:r>
          </a:p>
          <a:p>
            <a:r>
              <a:rPr lang="en-US" sz="1600" b="1" dirty="0"/>
              <a:t>Laser Transmit</a:t>
            </a:r>
          </a:p>
        </p:txBody>
      </p:sp>
      <p:sp>
        <p:nvSpPr>
          <p:cNvPr id="23" name="Line 17"/>
          <p:cNvSpPr>
            <a:spLocks noChangeShapeType="1"/>
          </p:cNvSpPr>
          <p:nvPr/>
        </p:nvSpPr>
        <p:spPr bwMode="auto">
          <a:xfrm flipH="1" flipV="1">
            <a:off x="6248400" y="4260850"/>
            <a:ext cx="914400" cy="304800"/>
          </a:xfrm>
          <a:prstGeom prst="line">
            <a:avLst/>
          </a:prstGeom>
          <a:noFill/>
          <a:ln w="28575">
            <a:solidFill>
              <a:srgbClr val="FF3300"/>
            </a:solidFill>
            <a:round/>
            <a:headEnd/>
            <a:tailEnd type="triangle" w="med" len="med"/>
          </a:ln>
        </p:spPr>
        <p:txBody>
          <a:bodyPr/>
          <a:lstStyle/>
          <a:p>
            <a:endParaRPr lang="en-US"/>
          </a:p>
        </p:txBody>
      </p:sp>
      <p:pic>
        <p:nvPicPr>
          <p:cNvPr id="29" name="Picture 2" descr="C:\Users\alex.s.mariblanca\Desktop\Bushnell LRF 1600.png"/>
          <p:cNvPicPr>
            <a:picLocks noChangeAspect="1" noChangeArrowheads="1"/>
          </p:cNvPicPr>
          <p:nvPr/>
        </p:nvPicPr>
        <p:blipFill>
          <a:blip r:embed="rId2" cstate="print"/>
          <a:srcRect/>
          <a:stretch>
            <a:fillRect/>
          </a:stretch>
        </p:blipFill>
        <p:spPr bwMode="auto">
          <a:xfrm>
            <a:off x="2057400" y="2255469"/>
            <a:ext cx="4955156" cy="3458286"/>
          </a:xfrm>
          <a:prstGeom prst="rect">
            <a:avLst/>
          </a:prstGeom>
          <a:noFill/>
        </p:spPr>
      </p:pic>
      <p:cxnSp>
        <p:nvCxnSpPr>
          <p:cNvPr id="30" name="Straight Arrow Connector 29"/>
          <p:cNvCxnSpPr/>
          <p:nvPr/>
        </p:nvCxnSpPr>
        <p:spPr>
          <a:xfrm>
            <a:off x="3777996" y="1817625"/>
            <a:ext cx="914400" cy="914400"/>
          </a:xfrm>
          <a:prstGeom prst="straightConnector1">
            <a:avLst/>
          </a:prstGeom>
          <a:ln>
            <a:noFill/>
            <a:tailEnd type="triangle"/>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32" name="Line 11"/>
          <p:cNvSpPr>
            <a:spLocks noChangeShapeType="1"/>
          </p:cNvSpPr>
          <p:nvPr/>
        </p:nvSpPr>
        <p:spPr bwMode="auto">
          <a:xfrm>
            <a:off x="3733800" y="1877302"/>
            <a:ext cx="1295400" cy="1170697"/>
          </a:xfrm>
          <a:prstGeom prst="line">
            <a:avLst/>
          </a:prstGeom>
          <a:noFill/>
          <a:ln w="38100">
            <a:solidFill>
              <a:srgbClr val="FF3300"/>
            </a:solidFill>
            <a:round/>
            <a:headEnd/>
            <a:tailEnd type="triangle" w="med" len="med"/>
          </a:ln>
        </p:spPr>
        <p:txBody>
          <a:bodyPr/>
          <a:lstStyle/>
          <a:p>
            <a:endParaRPr lang="en-US"/>
          </a:p>
        </p:txBody>
      </p:sp>
      <p:sp>
        <p:nvSpPr>
          <p:cNvPr id="33" name="Line 11"/>
          <p:cNvSpPr>
            <a:spLocks noChangeShapeType="1"/>
          </p:cNvSpPr>
          <p:nvPr/>
        </p:nvSpPr>
        <p:spPr bwMode="auto">
          <a:xfrm>
            <a:off x="5054346" y="1754188"/>
            <a:ext cx="527304" cy="1137703"/>
          </a:xfrm>
          <a:prstGeom prst="line">
            <a:avLst/>
          </a:prstGeom>
          <a:noFill/>
          <a:ln w="38100">
            <a:solidFill>
              <a:srgbClr val="FF3300"/>
            </a:solidFill>
            <a:round/>
            <a:headEnd/>
            <a:tailEnd type="triangle" w="med" len="med"/>
          </a:ln>
        </p:spPr>
        <p:txBody>
          <a:bodyPr/>
          <a:lstStyle/>
          <a:p>
            <a:endParaRPr lang="en-US"/>
          </a:p>
        </p:txBody>
      </p:sp>
      <p:sp>
        <p:nvSpPr>
          <p:cNvPr id="34" name="Line 11"/>
          <p:cNvSpPr>
            <a:spLocks noChangeShapeType="1"/>
          </p:cNvSpPr>
          <p:nvPr/>
        </p:nvSpPr>
        <p:spPr bwMode="auto">
          <a:xfrm flipH="1">
            <a:off x="6007354" y="1337684"/>
            <a:ext cx="450596" cy="1394342"/>
          </a:xfrm>
          <a:prstGeom prst="line">
            <a:avLst/>
          </a:prstGeom>
          <a:noFill/>
          <a:ln w="38100">
            <a:solidFill>
              <a:srgbClr val="FF3300"/>
            </a:solidFill>
            <a:round/>
            <a:headEnd/>
            <a:tailEnd type="triangle" w="med" len="med"/>
          </a:ln>
        </p:spPr>
        <p:txBody>
          <a:bodyPr/>
          <a:lstStyle/>
          <a:p>
            <a:endParaRPr lang="en-US"/>
          </a:p>
        </p:txBody>
      </p:sp>
      <p:sp>
        <p:nvSpPr>
          <p:cNvPr id="35" name="Line 11"/>
          <p:cNvSpPr>
            <a:spLocks noChangeShapeType="1"/>
          </p:cNvSpPr>
          <p:nvPr/>
        </p:nvSpPr>
        <p:spPr bwMode="auto">
          <a:xfrm flipH="1">
            <a:off x="6248400" y="2031900"/>
            <a:ext cx="342900" cy="804609"/>
          </a:xfrm>
          <a:prstGeom prst="line">
            <a:avLst/>
          </a:prstGeom>
          <a:noFill/>
          <a:ln w="38100">
            <a:solidFill>
              <a:srgbClr val="FF3300"/>
            </a:solidFill>
            <a:round/>
            <a:headEnd/>
            <a:tailEnd type="triangle" w="med" len="med"/>
          </a:ln>
        </p:spPr>
        <p:txBody>
          <a:bodyPr/>
          <a:lstStyle/>
          <a:p>
            <a:endParaRPr lang="en-US"/>
          </a:p>
        </p:txBody>
      </p:sp>
      <p:sp>
        <p:nvSpPr>
          <p:cNvPr id="36" name="Line 11"/>
          <p:cNvSpPr>
            <a:spLocks noChangeShapeType="1"/>
          </p:cNvSpPr>
          <p:nvPr/>
        </p:nvSpPr>
        <p:spPr bwMode="auto">
          <a:xfrm flipH="1" flipV="1">
            <a:off x="6553200" y="3390189"/>
            <a:ext cx="685800" cy="67386"/>
          </a:xfrm>
          <a:prstGeom prst="line">
            <a:avLst/>
          </a:prstGeom>
          <a:noFill/>
          <a:ln w="38100">
            <a:solidFill>
              <a:srgbClr val="FF3300"/>
            </a:solidFill>
            <a:round/>
            <a:headEnd/>
            <a:tailEnd type="triangle" w="med" len="med"/>
          </a:ln>
        </p:spPr>
        <p:txBody>
          <a:bodyPr/>
          <a:lstStyle/>
          <a:p>
            <a:endParaRPr lang="en-US"/>
          </a:p>
        </p:txBody>
      </p:sp>
      <p:sp>
        <p:nvSpPr>
          <p:cNvPr id="37" name="Line 11"/>
          <p:cNvSpPr>
            <a:spLocks noChangeShapeType="1"/>
          </p:cNvSpPr>
          <p:nvPr/>
        </p:nvSpPr>
        <p:spPr bwMode="auto">
          <a:xfrm flipV="1">
            <a:off x="4267200" y="4800600"/>
            <a:ext cx="152400" cy="886358"/>
          </a:xfrm>
          <a:prstGeom prst="line">
            <a:avLst/>
          </a:prstGeom>
          <a:noFill/>
          <a:ln w="38100">
            <a:solidFill>
              <a:srgbClr val="FF3300"/>
            </a:solidFill>
            <a:round/>
            <a:headEnd/>
            <a:tailEnd type="triangle" w="med" len="med"/>
          </a:ln>
        </p:spPr>
        <p:txBody>
          <a:bodyPr/>
          <a:lstStyle/>
          <a:p>
            <a:endParaRPr lang="en-US"/>
          </a:p>
        </p:txBody>
      </p:sp>
      <p:sp>
        <p:nvSpPr>
          <p:cNvPr id="38" name="Line 11"/>
          <p:cNvSpPr>
            <a:spLocks noChangeShapeType="1"/>
          </p:cNvSpPr>
          <p:nvPr/>
        </p:nvSpPr>
        <p:spPr bwMode="auto">
          <a:xfrm flipV="1">
            <a:off x="2819400" y="4655028"/>
            <a:ext cx="809752" cy="515685"/>
          </a:xfrm>
          <a:prstGeom prst="line">
            <a:avLst/>
          </a:prstGeom>
          <a:noFill/>
          <a:ln w="38100">
            <a:solidFill>
              <a:srgbClr val="FF3300"/>
            </a:solidFill>
            <a:round/>
            <a:headEnd/>
            <a:tailEnd type="triangle" w="med" len="med"/>
          </a:ln>
        </p:spPr>
        <p:txBody>
          <a:bodyPr/>
          <a:lstStyle/>
          <a:p>
            <a:endParaRPr lang="en-US"/>
          </a:p>
        </p:txBody>
      </p:sp>
      <p:sp>
        <p:nvSpPr>
          <p:cNvPr id="39" name="Line 11"/>
          <p:cNvSpPr>
            <a:spLocks noChangeShapeType="1"/>
          </p:cNvSpPr>
          <p:nvPr/>
        </p:nvSpPr>
        <p:spPr bwMode="auto">
          <a:xfrm flipV="1">
            <a:off x="1755647" y="4237942"/>
            <a:ext cx="975361" cy="260905"/>
          </a:xfrm>
          <a:prstGeom prst="line">
            <a:avLst/>
          </a:prstGeom>
          <a:noFill/>
          <a:ln w="38100">
            <a:solidFill>
              <a:srgbClr val="FF3300"/>
            </a:solidFill>
            <a:round/>
            <a:headEnd/>
            <a:tailEnd type="triangle" w="med" len="med"/>
          </a:ln>
        </p:spPr>
        <p:txBody>
          <a:bodyPr/>
          <a:lstStyle/>
          <a:p>
            <a:endParaRPr lang="en-US"/>
          </a:p>
        </p:txBody>
      </p:sp>
      <p:sp>
        <p:nvSpPr>
          <p:cNvPr id="40" name="Line 11"/>
          <p:cNvSpPr>
            <a:spLocks noChangeShapeType="1"/>
          </p:cNvSpPr>
          <p:nvPr/>
        </p:nvSpPr>
        <p:spPr bwMode="auto">
          <a:xfrm>
            <a:off x="1755646" y="4498846"/>
            <a:ext cx="1673353" cy="124163"/>
          </a:xfrm>
          <a:prstGeom prst="line">
            <a:avLst/>
          </a:prstGeom>
          <a:noFill/>
          <a:ln w="38100">
            <a:solidFill>
              <a:srgbClr val="FF3300"/>
            </a:solidFill>
            <a:round/>
            <a:headEnd/>
            <a:tailEnd type="triangle" w="med" len="med"/>
          </a:ln>
        </p:spPr>
        <p:txBody>
          <a:bodyPr/>
          <a:lstStyle/>
          <a:p>
            <a:endParaRPr lang="en-US"/>
          </a:p>
        </p:txBody>
      </p:sp>
      <p:sp>
        <p:nvSpPr>
          <p:cNvPr id="41" name="Line 11"/>
          <p:cNvSpPr>
            <a:spLocks noChangeShapeType="1"/>
          </p:cNvSpPr>
          <p:nvPr/>
        </p:nvSpPr>
        <p:spPr bwMode="auto">
          <a:xfrm>
            <a:off x="1676400" y="3876559"/>
            <a:ext cx="1054607" cy="237221"/>
          </a:xfrm>
          <a:prstGeom prst="line">
            <a:avLst/>
          </a:prstGeom>
          <a:noFill/>
          <a:ln w="38100">
            <a:solidFill>
              <a:srgbClr val="FF3300"/>
            </a:solidFill>
            <a:round/>
            <a:headEnd/>
            <a:tailEnd type="triangle" w="med" len="med"/>
          </a:ln>
        </p:spPr>
        <p:txBody>
          <a:bodyPr/>
          <a:lstStyle/>
          <a:p>
            <a:endParaRPr lang="en-US"/>
          </a:p>
        </p:txBody>
      </p:sp>
      <p:sp>
        <p:nvSpPr>
          <p:cNvPr id="42" name="Line 11"/>
          <p:cNvSpPr>
            <a:spLocks noChangeShapeType="1"/>
          </p:cNvSpPr>
          <p:nvPr/>
        </p:nvSpPr>
        <p:spPr bwMode="auto">
          <a:xfrm>
            <a:off x="2302894" y="2662122"/>
            <a:ext cx="1003105" cy="747301"/>
          </a:xfrm>
          <a:prstGeom prst="line">
            <a:avLst/>
          </a:prstGeom>
          <a:noFill/>
          <a:ln w="38100">
            <a:solidFill>
              <a:srgbClr val="FF3300"/>
            </a:solidFill>
            <a:round/>
            <a:headEnd/>
            <a:tailEnd type="triangle" w="med" len="med"/>
          </a:ln>
        </p:spPr>
        <p:txBody>
          <a:bodyPr/>
          <a:lstStyle/>
          <a:p>
            <a:endParaRPr lang="en-US"/>
          </a:p>
        </p:txBody>
      </p:sp>
    </p:spTree>
    <p:extLst>
      <p:ext uri="{BB962C8B-B14F-4D97-AF65-F5344CB8AC3E}">
        <p14:creationId xmlns:p14="http://schemas.microsoft.com/office/powerpoint/2010/main" val="2475030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220"/>
          </a:xfrm>
          <a:prstGeom prst="rect">
            <a:avLst/>
          </a:prstGeom>
          <a:noFill/>
          <a:ln w="12700">
            <a:noFill/>
            <a:miter lim="800000"/>
            <a:headEnd/>
            <a:tailEnd/>
          </a:ln>
        </p:spPr>
        <p:txBody>
          <a:bodyPr wrap="square">
            <a:spAutoFit/>
          </a:bodyPr>
          <a:lstStyle/>
          <a:p>
            <a:pPr algn="ctr"/>
            <a:r>
              <a:rPr lang="en-US" sz="2800" b="1" dirty="0" smtClean="0">
                <a:solidFill>
                  <a:schemeClr val="bg1"/>
                </a:solidFill>
              </a:rPr>
              <a:t>Laser Rangefinder 1600</a:t>
            </a:r>
            <a:endParaRPr lang="en-US" sz="28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3" name="Subtitle 2"/>
          <p:cNvSpPr txBox="1">
            <a:spLocks/>
          </p:cNvSpPr>
          <p:nvPr/>
        </p:nvSpPr>
        <p:spPr>
          <a:xfrm>
            <a:off x="1562100" y="1295400"/>
            <a:ext cx="60198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20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304800" y="1295400"/>
            <a:ext cx="8534400" cy="3416320"/>
          </a:xfrm>
          <a:prstGeom prst="rect">
            <a:avLst/>
          </a:prstGeom>
        </p:spPr>
        <p:txBody>
          <a:bodyPr wrap="square">
            <a:spAutoFit/>
          </a:bodyPr>
          <a:lstStyle/>
          <a:p>
            <a:r>
              <a:rPr lang="de-DE" b="1" dirty="0" smtClean="0">
                <a:latin typeface="Arial" panose="020B0604020202020204" pitchFamily="34" charset="0"/>
                <a:cs typeface="Arial" panose="020B0604020202020204" pitchFamily="34" charset="0"/>
              </a:rPr>
              <a:t>Elite™ 1600 ARC™ - Laser Rangefinder</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ultimate in innovation, the NEW ELITE 1600 ARC, combines the best of a compact monocular with the new Vivid Display Technology™. Every range is displayed with rich contrast and stunning clarity no matter what the lighting conditions are. At the push of a button, it displays the exact distance to your target from 5 to 1,600 yards. With built-in Angle Range Compensation, BOW Mode delivers Line-of-sight, degree of angle, and true horizontal distance and RIFLE Mode provides line-of-sight, degree of angle, and bullet-drop / holdover data. With</a:t>
            </a:r>
          </a:p>
          <a:p>
            <a:r>
              <a:rPr lang="en-US" dirty="0" smtClean="0">
                <a:latin typeface="Arial" panose="020B0604020202020204" pitchFamily="34" charset="0"/>
                <a:cs typeface="Arial" panose="020B0604020202020204" pitchFamily="34" charset="0"/>
              </a:rPr>
              <a:t>new </a:t>
            </a:r>
            <a:r>
              <a:rPr lang="en-US" dirty="0" err="1" smtClean="0">
                <a:latin typeface="Arial" panose="020B0604020202020204" pitchFamily="34" charset="0"/>
                <a:cs typeface="Arial" panose="020B0604020202020204" pitchFamily="34" charset="0"/>
              </a:rPr>
              <a:t>RainGuard</a:t>
            </a:r>
            <a:r>
              <a:rPr lang="en-US" dirty="0" smtClean="0">
                <a:latin typeface="Arial" panose="020B0604020202020204" pitchFamily="34" charset="0"/>
                <a:cs typeface="Arial" panose="020B0604020202020204" pitchFamily="34" charset="0"/>
              </a:rPr>
              <a:t>® HD anti-fog coating and a fully waterproof design to ensure reliability and clarity in all conditions, it’s the best of all worlds.</a:t>
            </a:r>
          </a:p>
          <a:p>
            <a:endParaRPr lang="en-US" dirty="0" smtClean="0">
              <a:latin typeface="Arial" panose="020B0604020202020204" pitchFamily="34" charset="0"/>
              <a:cs typeface="Arial" panose="020B0604020202020204" pitchFamily="34" charset="0"/>
            </a:endParaRPr>
          </a:p>
        </p:txBody>
      </p:sp>
      <p:sp>
        <p:nvSpPr>
          <p:cNvPr id="5" name="Rectangle 4"/>
          <p:cNvSpPr/>
          <p:nvPr/>
        </p:nvSpPr>
        <p:spPr>
          <a:xfrm>
            <a:off x="3760459" y="6488668"/>
            <a:ext cx="1492717" cy="369332"/>
          </a:xfrm>
          <a:prstGeom prst="rect">
            <a:avLst/>
          </a:prstGeom>
        </p:spPr>
        <p:txBody>
          <a:bodyPr wrap="none">
            <a:spAutoFit/>
          </a:bodyPr>
          <a:lstStyle/>
          <a:p>
            <a:pPr algn="ctr"/>
            <a:r>
              <a:rPr lang="en-US" b="1" i="1" dirty="0">
                <a:solidFill>
                  <a:srgbClr val="FFFFFF"/>
                </a:solidFill>
                <a:latin typeface="Arial" panose="020B0604020202020204" pitchFamily="34" charset="0"/>
                <a:ea typeface="ＭＳ Ｐゴシック" pitchFamily="34" charset="-128"/>
                <a:cs typeface="Arial" panose="020B0604020202020204" pitchFamily="34" charset="0"/>
              </a:rPr>
              <a:t>LRF OPNET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220"/>
          </a:xfrm>
          <a:prstGeom prst="rect">
            <a:avLst/>
          </a:prstGeom>
          <a:noFill/>
          <a:ln w="12700">
            <a:noFill/>
            <a:miter lim="800000"/>
            <a:headEnd/>
            <a:tailEnd/>
          </a:ln>
        </p:spPr>
        <p:txBody>
          <a:bodyPr wrap="square">
            <a:spAutoFit/>
          </a:bodyPr>
          <a:lstStyle/>
          <a:p>
            <a:pPr algn="ctr"/>
            <a:r>
              <a:rPr lang="en-US" sz="2800" b="1" dirty="0" smtClean="0">
                <a:solidFill>
                  <a:schemeClr val="bg1"/>
                </a:solidFill>
              </a:rPr>
              <a:t>Laser Rangefinder 1600</a:t>
            </a:r>
            <a:endParaRPr lang="en-US" sz="28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3" name="Subtitle 2"/>
          <p:cNvSpPr txBox="1">
            <a:spLocks/>
          </p:cNvSpPr>
          <p:nvPr/>
        </p:nvSpPr>
        <p:spPr>
          <a:xfrm>
            <a:off x="1562100" y="1295400"/>
            <a:ext cx="60198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20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304800" y="914400"/>
            <a:ext cx="8534400" cy="5509200"/>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HOW OUR DIGITAL TECHNOLOGY WORKS</a:t>
            </a:r>
          </a:p>
          <a:p>
            <a:endParaRPr lang="en-US" sz="10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Elite™ 1600 ARC™ emits invisible, eye safe, infrared energy pulses. The Elite 1600 ARC‘s Advanced Digital microprocessor and ASIC chip (Application-Specific Integrated Circuit) results in instantaneous and accurate readings every time. Sophisticated digital technology instantaneously calculates distances by measuring the time it takes for each pulse to travel from the rangefinder, to the target, and back.</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RANGING ACCURACY</a:t>
            </a:r>
          </a:p>
          <a:p>
            <a:endParaRPr lang="en-US"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ranging accuracy of the Elite 1600 ARC is plus or minus one yard / meter under most circumstances. The maximum range of the instrument depends on the reflectivity of the target. The maximum distance for </a:t>
            </a:r>
            <a:r>
              <a:rPr lang="en-US" b="1" dirty="0" smtClean="0">
                <a:latin typeface="Arial" panose="020B0604020202020204" pitchFamily="34" charset="0"/>
                <a:cs typeface="Arial" panose="020B0604020202020204" pitchFamily="34" charset="0"/>
              </a:rPr>
              <a:t>most objects is </a:t>
            </a:r>
            <a:r>
              <a:rPr lang="en-US" b="1" dirty="0" smtClean="0">
                <a:solidFill>
                  <a:srgbClr val="FF0000"/>
                </a:solidFill>
                <a:latin typeface="Arial" panose="020B0604020202020204" pitchFamily="34" charset="0"/>
                <a:cs typeface="Arial" panose="020B0604020202020204" pitchFamily="34" charset="0"/>
              </a:rPr>
              <a:t>1000 yards / 914 meters while for highly reflective objects the maximum is 1600 yards / 1463 meters</a:t>
            </a: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r>
              <a:rPr lang="en-US" b="1" dirty="0" smtClean="0">
                <a:solidFill>
                  <a:srgbClr val="FF0000"/>
                </a:solidFill>
                <a:latin typeface="Arial" panose="020B0604020202020204" pitchFamily="34" charset="0"/>
                <a:cs typeface="Arial" panose="020B0604020202020204" pitchFamily="34" charset="0"/>
              </a:rPr>
              <a:t>Note:</a:t>
            </a:r>
            <a:r>
              <a:rPr lang="en-US" dirty="0" smtClean="0">
                <a:latin typeface="Arial" panose="020B0604020202020204" pitchFamily="34" charset="0"/>
                <a:cs typeface="Arial" panose="020B0604020202020204" pitchFamily="34" charset="0"/>
              </a:rPr>
              <a:t> You will get both longer and shorter maximum distances depending on the reflective properties of the particular target and the environmental conditions at the time the distance of an object is being measured.</a:t>
            </a:r>
          </a:p>
        </p:txBody>
      </p:sp>
      <p:sp>
        <p:nvSpPr>
          <p:cNvPr id="5" name="Rectangle 4"/>
          <p:cNvSpPr/>
          <p:nvPr/>
        </p:nvSpPr>
        <p:spPr>
          <a:xfrm>
            <a:off x="3760459" y="6496824"/>
            <a:ext cx="1492717" cy="369332"/>
          </a:xfrm>
          <a:prstGeom prst="rect">
            <a:avLst/>
          </a:prstGeom>
        </p:spPr>
        <p:txBody>
          <a:bodyPr wrap="none">
            <a:spAutoFit/>
          </a:bodyPr>
          <a:lstStyle/>
          <a:p>
            <a:pPr algn="ctr"/>
            <a:r>
              <a:rPr lang="en-US" b="1" i="1" dirty="0">
                <a:solidFill>
                  <a:srgbClr val="FFFFFF"/>
                </a:solidFill>
                <a:latin typeface="Arial" panose="020B0604020202020204" pitchFamily="34" charset="0"/>
                <a:ea typeface="ＭＳ Ｐゴシック" pitchFamily="34" charset="-128"/>
                <a:cs typeface="Arial" panose="020B0604020202020204" pitchFamily="34" charset="0"/>
              </a:rPr>
              <a:t>LRF OPNET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220"/>
          </a:xfrm>
          <a:prstGeom prst="rect">
            <a:avLst/>
          </a:prstGeom>
          <a:noFill/>
          <a:ln w="12700">
            <a:noFill/>
            <a:miter lim="800000"/>
            <a:headEnd/>
            <a:tailEnd/>
          </a:ln>
        </p:spPr>
        <p:txBody>
          <a:bodyPr wrap="square">
            <a:spAutoFit/>
          </a:bodyPr>
          <a:lstStyle/>
          <a:p>
            <a:pPr algn="ctr"/>
            <a:r>
              <a:rPr lang="en-US" sz="2800" b="1" dirty="0" smtClean="0">
                <a:solidFill>
                  <a:schemeClr val="bg1"/>
                </a:solidFill>
              </a:rPr>
              <a:t>Laser Rangefinder 1600</a:t>
            </a:r>
            <a:endParaRPr lang="en-US" sz="28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3" name="Subtitle 2"/>
          <p:cNvSpPr txBox="1">
            <a:spLocks/>
          </p:cNvSpPr>
          <p:nvPr/>
        </p:nvSpPr>
        <p:spPr>
          <a:xfrm>
            <a:off x="1562100" y="1295400"/>
            <a:ext cx="60198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20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304800" y="1295400"/>
            <a:ext cx="8534400" cy="4031873"/>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Ranging Accuracy (Cont.)</a:t>
            </a:r>
          </a:p>
          <a:p>
            <a:endParaRPr lang="en-US" sz="20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color, surface finish, size and shape of the target all affect reflectivity and range. The </a:t>
            </a:r>
            <a:r>
              <a:rPr lang="en-US" dirty="0" smtClean="0">
                <a:solidFill>
                  <a:srgbClr val="FF0000"/>
                </a:solidFill>
                <a:latin typeface="Arial" panose="020B0604020202020204" pitchFamily="34" charset="0"/>
                <a:cs typeface="Arial" panose="020B0604020202020204" pitchFamily="34" charset="0"/>
              </a:rPr>
              <a:t>brighter the color</a:t>
            </a:r>
            <a:r>
              <a:rPr lang="en-US" dirty="0" smtClean="0">
                <a:latin typeface="Arial" panose="020B0604020202020204" pitchFamily="34" charset="0"/>
                <a:cs typeface="Arial" panose="020B0604020202020204" pitchFamily="34" charset="0"/>
              </a:rPr>
              <a:t>, the longer the range. </a:t>
            </a:r>
            <a:r>
              <a:rPr lang="en-US" dirty="0" smtClean="0">
                <a:solidFill>
                  <a:srgbClr val="FF0000"/>
                </a:solidFill>
                <a:latin typeface="Arial" panose="020B0604020202020204" pitchFamily="34" charset="0"/>
                <a:cs typeface="Arial" panose="020B0604020202020204" pitchFamily="34" charset="0"/>
              </a:rPr>
              <a:t>White</a:t>
            </a:r>
            <a:r>
              <a:rPr lang="en-US" dirty="0" smtClean="0">
                <a:latin typeface="Arial" panose="020B0604020202020204" pitchFamily="34" charset="0"/>
                <a:cs typeface="Arial" panose="020B0604020202020204" pitchFamily="34" charset="0"/>
              </a:rPr>
              <a:t> is highly reflective, for example, and allows longer ranges than the color black, which is the least reflective color. A </a:t>
            </a:r>
            <a:r>
              <a:rPr lang="en-US" dirty="0" smtClean="0">
                <a:solidFill>
                  <a:srgbClr val="FF0000"/>
                </a:solidFill>
                <a:latin typeface="Arial" panose="020B0604020202020204" pitchFamily="34" charset="0"/>
                <a:cs typeface="Arial" panose="020B0604020202020204" pitchFamily="34" charset="0"/>
              </a:rPr>
              <a:t>shiny finish </a:t>
            </a:r>
            <a:r>
              <a:rPr lang="en-US" dirty="0" smtClean="0">
                <a:latin typeface="Arial" panose="020B0604020202020204" pitchFamily="34" charset="0"/>
                <a:cs typeface="Arial" panose="020B0604020202020204" pitchFamily="34" charset="0"/>
              </a:rPr>
              <a:t>provides more range than a dull one. A small target is more difficult to range than a larger target. The angle to the target also has an effect. Shooting to a target at a </a:t>
            </a:r>
            <a:r>
              <a:rPr lang="en-US" dirty="0" smtClean="0">
                <a:solidFill>
                  <a:srgbClr val="FF0000"/>
                </a:solidFill>
                <a:latin typeface="Arial" panose="020B0604020202020204" pitchFamily="34" charset="0"/>
                <a:cs typeface="Arial" panose="020B0604020202020204" pitchFamily="34" charset="0"/>
              </a:rPr>
              <a:t>90 degree </a:t>
            </a:r>
            <a:r>
              <a:rPr lang="en-US" dirty="0" smtClean="0">
                <a:latin typeface="Arial" panose="020B0604020202020204" pitchFamily="34" charset="0"/>
                <a:cs typeface="Arial" panose="020B0604020202020204" pitchFamily="34" charset="0"/>
              </a:rPr>
              <a:t>angle (where the target surface is perpendicular to the flight path of the emitted energy pulses) provides good range while a steep angle on the other hand, provides limited ranging. In addition, </a:t>
            </a:r>
            <a:r>
              <a:rPr lang="en-US" dirty="0" smtClean="0">
                <a:solidFill>
                  <a:srgbClr val="FF0000"/>
                </a:solidFill>
                <a:latin typeface="Arial" panose="020B0604020202020204" pitchFamily="34" charset="0"/>
                <a:cs typeface="Arial" panose="020B0604020202020204" pitchFamily="34" charset="0"/>
              </a:rPr>
              <a:t>lighting conditions </a:t>
            </a:r>
            <a:r>
              <a:rPr lang="en-US" dirty="0" smtClean="0">
                <a:latin typeface="Arial" panose="020B0604020202020204" pitchFamily="34" charset="0"/>
                <a:cs typeface="Arial" panose="020B0604020202020204" pitchFamily="34" charset="0"/>
              </a:rPr>
              <a:t>(e.g. the amount of sunlight) </a:t>
            </a:r>
            <a:r>
              <a:rPr lang="en-US" dirty="0" smtClean="0">
                <a:solidFill>
                  <a:srgbClr val="FF0000"/>
                </a:solidFill>
                <a:latin typeface="Arial" panose="020B0604020202020204" pitchFamily="34" charset="0"/>
                <a:cs typeface="Arial" panose="020B0604020202020204" pitchFamily="34" charset="0"/>
              </a:rPr>
              <a:t>will affect the ranging capabilities of the unit</a:t>
            </a:r>
            <a:r>
              <a:rPr lang="en-US" dirty="0" smtClean="0">
                <a:latin typeface="Arial" panose="020B0604020202020204" pitchFamily="34" charset="0"/>
                <a:cs typeface="Arial" panose="020B0604020202020204" pitchFamily="34" charset="0"/>
              </a:rPr>
              <a:t>. The less light (e.g. overcast skies) the farther the unit’s maximum range will be. Conversely, very sunny days will decrease the unit’s maximum range.</a:t>
            </a:r>
          </a:p>
        </p:txBody>
      </p:sp>
      <p:sp>
        <p:nvSpPr>
          <p:cNvPr id="5" name="Rectangle 4"/>
          <p:cNvSpPr/>
          <p:nvPr/>
        </p:nvSpPr>
        <p:spPr>
          <a:xfrm>
            <a:off x="3886200" y="6488668"/>
            <a:ext cx="1492717" cy="369332"/>
          </a:xfrm>
          <a:prstGeom prst="rect">
            <a:avLst/>
          </a:prstGeom>
        </p:spPr>
        <p:txBody>
          <a:bodyPr wrap="none">
            <a:spAutoFit/>
          </a:bodyPr>
          <a:lstStyle/>
          <a:p>
            <a:pPr algn="ctr"/>
            <a:r>
              <a:rPr lang="en-US" b="1" i="1" dirty="0">
                <a:solidFill>
                  <a:srgbClr val="FFFFFF"/>
                </a:solidFill>
                <a:latin typeface="Arial" panose="020B0604020202020204" pitchFamily="34" charset="0"/>
                <a:ea typeface="ＭＳ Ｐゴシック" pitchFamily="34" charset="-128"/>
                <a:cs typeface="Arial" panose="020B0604020202020204" pitchFamily="34" charset="0"/>
              </a:rPr>
              <a:t>LRF OPNET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39617" y="161925"/>
            <a:ext cx="8534400" cy="523220"/>
          </a:xfrm>
          <a:prstGeom prst="rect">
            <a:avLst/>
          </a:prstGeom>
          <a:noFill/>
          <a:ln w="12700">
            <a:noFill/>
            <a:miter lim="800000"/>
            <a:headEnd/>
            <a:tailEnd/>
          </a:ln>
        </p:spPr>
        <p:txBody>
          <a:bodyPr wrap="square">
            <a:spAutoFit/>
          </a:bodyPr>
          <a:lstStyle/>
          <a:p>
            <a:pPr algn="ctr"/>
            <a:r>
              <a:rPr lang="en-US" sz="2800" b="1" dirty="0" smtClean="0">
                <a:solidFill>
                  <a:schemeClr val="bg1"/>
                </a:solidFill>
              </a:rPr>
              <a:t>Laser Rangefinder 1600</a:t>
            </a:r>
            <a:endParaRPr lang="en-US" sz="2800" b="1" dirty="0">
              <a:solidFill>
                <a:schemeClr val="bg1"/>
              </a:solidFill>
              <a:latin typeface="Arial" panose="020B0604020202020204" pitchFamily="34" charset="0"/>
              <a:ea typeface="ＭＳ Ｐゴシック" pitchFamily="34" charset="-128"/>
              <a:cs typeface="Arial" panose="020B0604020202020204" pitchFamily="34" charset="0"/>
            </a:endParaRPr>
          </a:p>
        </p:txBody>
      </p:sp>
      <p:sp>
        <p:nvSpPr>
          <p:cNvPr id="3" name="Subtitle 2"/>
          <p:cNvSpPr txBox="1">
            <a:spLocks/>
          </p:cNvSpPr>
          <p:nvPr/>
        </p:nvSpPr>
        <p:spPr>
          <a:xfrm>
            <a:off x="1562100" y="1295400"/>
            <a:ext cx="60198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200" i="0" u="none" strike="noStrike" kern="1200" cap="none" spc="0" normalizeH="0" noProof="0" dirty="0" smtClean="0">
              <a:ln>
                <a:noFill/>
              </a:ln>
              <a:solidFill>
                <a:schemeClr val="tx1"/>
              </a:solidFill>
              <a:effectLst/>
              <a:uLnTx/>
              <a:uFillTx/>
              <a:latin typeface="Arial" panose="020B0604020202020204" pitchFamily="34" charset="0"/>
              <a:cs typeface="Arial" panose="020B0604020202020204" pitchFamily="34" charset="0"/>
            </a:endParaRPr>
          </a:p>
        </p:txBody>
      </p:sp>
      <p:sp>
        <p:nvSpPr>
          <p:cNvPr id="4" name="Rectangle 3"/>
          <p:cNvSpPr/>
          <p:nvPr/>
        </p:nvSpPr>
        <p:spPr>
          <a:xfrm>
            <a:off x="304800" y="1206817"/>
            <a:ext cx="8534400" cy="4431983"/>
          </a:xfrm>
          <a:prstGeom prst="rect">
            <a:avLst/>
          </a:prstGeom>
        </p:spPr>
        <p:txBody>
          <a:bodyPr wrap="square">
            <a:spAutoFit/>
          </a:bodyPr>
          <a:lstStyle/>
          <a:p>
            <a:r>
              <a:rPr lang="en-US" sz="2000" b="1" dirty="0" smtClean="0">
                <a:latin typeface="Arial" panose="020B0604020202020204" pitchFamily="34" charset="0"/>
                <a:cs typeface="Arial" panose="020B0604020202020204" pitchFamily="34" charset="0"/>
              </a:rPr>
              <a:t>OPERATIONAL SUMMARY</a:t>
            </a:r>
          </a:p>
          <a:p>
            <a:endParaRPr lang="en-US" sz="1000" b="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While looking through the Elite 1600 ARC, depress the power button once to activate the Vivid Display. Place the aiming circle (located in the center of the field of view) upon a target at least </a:t>
            </a:r>
            <a:r>
              <a:rPr lang="en-US" dirty="0" smtClean="0">
                <a:solidFill>
                  <a:srgbClr val="FF0000"/>
                </a:solidFill>
                <a:latin typeface="Arial" panose="020B0604020202020204" pitchFamily="34" charset="0"/>
                <a:cs typeface="Arial" panose="020B0604020202020204" pitchFamily="34" charset="0"/>
              </a:rPr>
              <a:t>5 yards</a:t>
            </a:r>
            <a:r>
              <a:rPr lang="en-US" dirty="0" smtClean="0">
                <a:latin typeface="Arial" panose="020B0604020202020204" pitchFamily="34" charset="0"/>
                <a:cs typeface="Arial" panose="020B0604020202020204" pitchFamily="34" charset="0"/>
              </a:rPr>
              <a:t> away, depress and hold the power button down until the range reading is displayed near the bottom of the in-view display. Crosshairs surrounding the aiming circle indicate that the laser is being transmitted. Once a range has been acquired, you can release the power button. The crosshairs surrounding the aiming circle will disappear once the power button has been released (i.e. the laser is no longer being transmitted). Note: Once activated, the display will remain active and display the last distance measurement for </a:t>
            </a:r>
            <a:r>
              <a:rPr lang="en-US" dirty="0" smtClean="0">
                <a:solidFill>
                  <a:srgbClr val="FF0000"/>
                </a:solidFill>
                <a:latin typeface="Arial" panose="020B0604020202020204" pitchFamily="34" charset="0"/>
                <a:cs typeface="Arial" panose="020B0604020202020204" pitchFamily="34" charset="0"/>
              </a:rPr>
              <a:t>3 </a:t>
            </a:r>
            <a:r>
              <a:rPr lang="en-US" dirty="0" smtClean="0">
                <a:latin typeface="Arial" panose="020B0604020202020204" pitchFamily="34" charset="0"/>
                <a:cs typeface="Arial" panose="020B0604020202020204" pitchFamily="34" charset="0"/>
              </a:rPr>
              <a:t>seconds. You can depress the power button again at any time to distance to a new target. </a:t>
            </a:r>
            <a:r>
              <a:rPr lang="en-US" b="1" dirty="0" smtClean="0">
                <a:solidFill>
                  <a:srgbClr val="FF0000"/>
                </a:solidFill>
                <a:latin typeface="Arial" panose="020B0604020202020204" pitchFamily="34" charset="0"/>
                <a:cs typeface="Arial" panose="020B0604020202020204" pitchFamily="34" charset="0"/>
              </a:rPr>
              <a:t>As with any laser device, it is not recommended to directly view the emissions for long periods of time with magnified lenses. </a:t>
            </a:r>
            <a:r>
              <a:rPr lang="en-US" dirty="0" smtClean="0">
                <a:latin typeface="Arial" panose="020B0604020202020204" pitchFamily="34" charset="0"/>
                <a:cs typeface="Arial" panose="020B0604020202020204" pitchFamily="34" charset="0"/>
              </a:rPr>
              <a:t>The maximum time the laser is transmitted (fired) is </a:t>
            </a:r>
            <a:r>
              <a:rPr lang="en-US" dirty="0" smtClean="0">
                <a:solidFill>
                  <a:srgbClr val="FF0000"/>
                </a:solidFill>
                <a:latin typeface="Arial" panose="020B0604020202020204" pitchFamily="34" charset="0"/>
                <a:cs typeface="Arial" panose="020B0604020202020204" pitchFamily="34" charset="0"/>
              </a:rPr>
              <a:t>10</a:t>
            </a:r>
            <a:r>
              <a:rPr lang="en-US" dirty="0" smtClean="0">
                <a:latin typeface="Arial" panose="020B0604020202020204" pitchFamily="34" charset="0"/>
                <a:cs typeface="Arial" panose="020B0604020202020204" pitchFamily="34" charset="0"/>
              </a:rPr>
              <a:t> seconds. To re-fire, press the button down again.</a:t>
            </a:r>
          </a:p>
        </p:txBody>
      </p:sp>
      <p:sp>
        <p:nvSpPr>
          <p:cNvPr id="6" name="Rectangle 5"/>
          <p:cNvSpPr/>
          <p:nvPr/>
        </p:nvSpPr>
        <p:spPr>
          <a:xfrm>
            <a:off x="3825642" y="6488668"/>
            <a:ext cx="1492717" cy="369332"/>
          </a:xfrm>
          <a:prstGeom prst="rect">
            <a:avLst/>
          </a:prstGeom>
        </p:spPr>
        <p:txBody>
          <a:bodyPr wrap="none">
            <a:spAutoFit/>
          </a:bodyPr>
          <a:lstStyle/>
          <a:p>
            <a:pPr algn="ctr"/>
            <a:r>
              <a:rPr lang="en-US" b="1" i="1" dirty="0">
                <a:solidFill>
                  <a:srgbClr val="FFFFFF"/>
                </a:solidFill>
                <a:latin typeface="Arial" panose="020B0604020202020204" pitchFamily="34" charset="0"/>
                <a:ea typeface="ＭＳ Ｐゴシック" pitchFamily="34" charset="-128"/>
                <a:cs typeface="Arial" panose="020B0604020202020204" pitchFamily="34" charset="0"/>
              </a:rPr>
              <a:t>LRF OPNET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362798FED991428118D72F74F06B7E" ma:contentTypeVersion="" ma:contentTypeDescription="Create a new document." ma:contentTypeScope="" ma:versionID="9cc9b0ba8551c56c7d927be0218bedb2">
  <xsd:schema xmlns:xsd="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3DBC3F-1BD6-457B-823D-FD749E2AD09E}">
  <ds:schemaRefs>
    <ds:schemaRef ds:uri="http://schemas.microsoft.com/sharepoint/v3/contenttype/forms"/>
  </ds:schemaRefs>
</ds:datastoreItem>
</file>

<file path=customXml/itemProps2.xml><?xml version="1.0" encoding="utf-8"?>
<ds:datastoreItem xmlns:ds="http://schemas.openxmlformats.org/officeDocument/2006/customXml" ds:itemID="{EF9E1FBA-F575-40CE-A6B4-86BAB0036A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1C3164B-E357-4C61-9748-6D3606BFACD6}">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6123</TotalTime>
  <Words>4630</Words>
  <Application>Microsoft Office PowerPoint</Application>
  <PresentationFormat>On-screen Show (4:3)</PresentationFormat>
  <Paragraphs>375</Paragraphs>
  <Slides>36</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ＭＳ Ｐゴシック</vt:lpstr>
      <vt:lpstr>ＭＳ Ｐゴシック</vt:lpstr>
      <vt:lpstr>Arial</vt:lpstr>
      <vt:lpstr>Calibri</vt:lpstr>
      <vt:lpstr>Comic Sans MS</vt:lpstr>
      <vt:lpstr>Times New Roman</vt:lpstr>
      <vt:lpstr>Wingdings</vt:lpstr>
      <vt:lpstr>4_Custom Design</vt:lpstr>
      <vt:lpstr>3_Custom Design</vt:lpstr>
      <vt:lpstr>5_Custom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M2A1 OPNET - Final with new slide format</dc:title>
  <dc:creator>Stephen Shuster</dc:creator>
  <cp:lastModifiedBy>Mariblanca, Alex Mr CIV USA TACOM</cp:lastModifiedBy>
  <cp:revision>127</cp:revision>
  <cp:lastPrinted>2016-02-10T14:53:56Z</cp:lastPrinted>
  <dcterms:created xsi:type="dcterms:W3CDTF">2006-08-16T00:00:00Z</dcterms:created>
  <dcterms:modified xsi:type="dcterms:W3CDTF">2016-11-21T13:24:43Z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0x0101000C362798FED991428118D72F74F06B7E</vt:lpwstr>
  </property>
  <property fmtid="{D5CDD505-2E9C-101B-9397-08002B2CF9AE}" pid="3" name="TemplateUrl">
    <vt:lpwstr/>
  </property>
  <property fmtid="{D5CDD505-2E9C-101B-9397-08002B2CF9AE}" pid="4" name="Order">
    <vt:r8>900</vt:r8>
  </property>
  <property fmtid="{D5CDD505-2E9C-101B-9397-08002B2CF9AE}" pid="5" name="xd_ProgID">
    <vt:lpwstr/>
  </property>
  <property fmtid="{D5CDD505-2E9C-101B-9397-08002B2CF9AE}" pid="6" name="d2454c551d7348168dd1433cb168329a">
    <vt:lpwstr/>
  </property>
  <property fmtid="{D5CDD505-2E9C-101B-9397-08002B2CF9AE}" pid="7" name="_CopySource">
    <vt:lpwstr>https://collab.aep.army.mil/sites/CGInitiatives/1205SETH/Read Ahead Book/TAB 03B - 2012 07 20 AMC World Wide Town Hall Presentation (slides Only).pptx</vt:lpwstr>
  </property>
  <property fmtid="{D5CDD505-2E9C-101B-9397-08002B2CF9AE}" pid="8" name="_SourceUrl">
    <vt:lpwstr/>
  </property>
  <property fmtid="{D5CDD505-2E9C-101B-9397-08002B2CF9AE}" pid="9" name="TaxCatchAll">
    <vt:lpwstr/>
  </property>
</Properties>
</file>