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1"/>
  </p:notesMasterIdLst>
  <p:handoutMasterIdLst>
    <p:handoutMasterId r:id="rId22"/>
  </p:handoutMasterIdLst>
  <p:sldIdLst>
    <p:sldId id="256" r:id="rId2"/>
    <p:sldId id="257" r:id="rId3"/>
    <p:sldId id="275" r:id="rId4"/>
    <p:sldId id="263" r:id="rId5"/>
    <p:sldId id="260" r:id="rId6"/>
    <p:sldId id="270" r:id="rId7"/>
    <p:sldId id="274" r:id="rId8"/>
    <p:sldId id="278" r:id="rId9"/>
    <p:sldId id="272" r:id="rId10"/>
    <p:sldId id="276" r:id="rId11"/>
    <p:sldId id="277" r:id="rId12"/>
    <p:sldId id="269" r:id="rId13"/>
    <p:sldId id="264" r:id="rId14"/>
    <p:sldId id="265" r:id="rId15"/>
    <p:sldId id="267" r:id="rId16"/>
    <p:sldId id="268" r:id="rId17"/>
    <p:sldId id="259" r:id="rId18"/>
    <p:sldId id="273" r:id="rId19"/>
    <p:sldId id="262" r:id="rId20"/>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hard Benson" initials="RB"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71" autoAdjust="0"/>
    <p:restoredTop sz="94660"/>
  </p:normalViewPr>
  <p:slideViewPr>
    <p:cSldViewPr snapToGrid="0">
      <p:cViewPr varScale="1">
        <p:scale>
          <a:sx n="89" d="100"/>
          <a:sy n="89" d="100"/>
        </p:scale>
        <p:origin x="624" y="82"/>
      </p:cViewPr>
      <p:guideLst>
        <p:guide orient="horz" pos="2160"/>
        <p:guide pos="3840"/>
      </p:guideLst>
    </p:cSldViewPr>
  </p:slideViewPr>
  <p:notesTextViewPr>
    <p:cViewPr>
      <p:scale>
        <a:sx n="1" d="1"/>
        <a:sy n="1" d="1"/>
      </p:scale>
      <p:origin x="0" y="0"/>
    </p:cViewPr>
  </p:notesTextViewPr>
  <p:notesViewPr>
    <p:cSldViewPr snapToGrid="0">
      <p:cViewPr varScale="1">
        <p:scale>
          <a:sx n="80" d="100"/>
          <a:sy n="80" d="100"/>
        </p:scale>
        <p:origin x="1998"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BB68884F-7451-4001-BC78-5907490B6684}" type="datetimeFigureOut">
              <a:rPr lang="en-US" smtClean="0"/>
              <a:pPr/>
              <a:t>6/3/2016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BE1CF09A-5801-45CA-A41D-57DA6EEAC4CD}" type="slidenum">
              <a:rPr lang="en-US" smtClean="0"/>
              <a:pPr/>
              <a:t>‹#›</a:t>
            </a:fld>
            <a:endParaRPr lang="en-US"/>
          </a:p>
        </p:txBody>
      </p:sp>
    </p:spTree>
    <p:extLst>
      <p:ext uri="{BB962C8B-B14F-4D97-AF65-F5344CB8AC3E}">
        <p14:creationId xmlns:p14="http://schemas.microsoft.com/office/powerpoint/2010/main" val="3202425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60ED162-6040-4739-A829-3F4CBB3791CE}" type="datetimeFigureOut">
              <a:rPr lang="en-US" smtClean="0"/>
              <a:pPr/>
              <a:t>6/3/2016</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DAD0586-BF72-415C-803C-23F386BCC99A}" type="slidenum">
              <a:rPr lang="en-US" smtClean="0"/>
              <a:pPr/>
              <a:t>‹#›</a:t>
            </a:fld>
            <a:endParaRPr lang="en-US"/>
          </a:p>
        </p:txBody>
      </p:sp>
    </p:spTree>
    <p:extLst>
      <p:ext uri="{BB962C8B-B14F-4D97-AF65-F5344CB8AC3E}">
        <p14:creationId xmlns:p14="http://schemas.microsoft.com/office/powerpoint/2010/main" val="18803518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AD0586-BF72-415C-803C-23F386BCC99A}" type="slidenum">
              <a:rPr lang="en-US" smtClean="0"/>
              <a:pPr/>
              <a:t>1</a:t>
            </a:fld>
            <a:endParaRPr lang="en-US"/>
          </a:p>
        </p:txBody>
      </p:sp>
    </p:spTree>
    <p:extLst>
      <p:ext uri="{BB962C8B-B14F-4D97-AF65-F5344CB8AC3E}">
        <p14:creationId xmlns:p14="http://schemas.microsoft.com/office/powerpoint/2010/main" val="1225999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DAD0586-BF72-415C-803C-23F386BCC99A}" type="slidenum">
              <a:rPr lang="en-US" smtClean="0"/>
              <a:pPr/>
              <a:t>2</a:t>
            </a:fld>
            <a:endParaRPr lang="en-US"/>
          </a:p>
        </p:txBody>
      </p:sp>
    </p:spTree>
    <p:extLst>
      <p:ext uri="{BB962C8B-B14F-4D97-AF65-F5344CB8AC3E}">
        <p14:creationId xmlns:p14="http://schemas.microsoft.com/office/powerpoint/2010/main" val="3722486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commons/2/2b/Army_Reserve_Medical_Command_SSI.jp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upload.wikimedia.org/wikipedia/commons/2/2b/Army_Reserve_Medical_Command_SSI.jpg"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upload.wikimedia.org/wikipedia/commons/2/2b/Army_Reserve_Medical_Command_SSI.jpg" TargetMode="External"/><Relationship Id="rId1" Type="http://schemas.openxmlformats.org/officeDocument/2006/relationships/slideMaster" Target="../slideMasters/slideMaster1.xml"/><Relationship Id="rId5" Type="http://schemas.openxmlformats.org/officeDocument/2006/relationships/image" Target="../media/image6.gif"/><Relationship Id="rId4" Type="http://schemas.openxmlformats.org/officeDocument/2006/relationships/image" Target="../media/image5.gif"/></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upload.wikimedia.org/wikipedia/commons/2/2b/Army_Reserve_Medical_Command_SSI.jpg" TargetMode="External"/><Relationship Id="rId2" Type="http://schemas.openxmlformats.org/officeDocument/2006/relationships/image" Target="../media/image7.jpe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gif"/><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3175" y="6400800"/>
            <a:ext cx="12188825"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b="0" spc="-50" baseline="0">
                <a:solidFill>
                  <a:schemeClr val="tx1">
                    <a:lumMod val="85000"/>
                    <a:lumOff val="15000"/>
                  </a:schemeClr>
                </a:solidFill>
              </a:defRPr>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1100051" y="4455620"/>
            <a:ext cx="10058400" cy="1143000"/>
          </a:xfrm>
        </p:spPr>
        <p:txBody>
          <a:bodyPr lIns="91440" rIns="91440">
            <a:normAutofit/>
          </a:bodyPr>
          <a:lstStyle>
            <a:lvl1pPr marL="0" indent="0" algn="l">
              <a:buNone/>
              <a:defRPr sz="2400" cap="none"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smtClean="0"/>
              <a:t>CLICK TO EDIT MASTER SUBTITLE STYLE</a:t>
            </a:r>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01286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Rectangle 19"/>
          <p:cNvSpPr/>
          <p:nvPr userDrawn="1"/>
        </p:nvSpPr>
        <p:spPr>
          <a:xfrm>
            <a:off x="15" y="6334316"/>
            <a:ext cx="12188825" cy="64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Date Placeholder 3"/>
          <p:cNvSpPr>
            <a:spLocks noGrp="1"/>
          </p:cNvSpPr>
          <p:nvPr>
            <p:ph type="dt" sz="half" idx="10"/>
          </p:nvPr>
        </p:nvSpPr>
        <p:spPr>
          <a:xfrm>
            <a:off x="8890" y="6461406"/>
            <a:ext cx="2743200" cy="365125"/>
          </a:xfrm>
          <a:prstGeom prst="rect">
            <a:avLst/>
          </a:prstGeom>
        </p:spPr>
        <p:txBody>
          <a:bodyPr/>
          <a:lstStyle/>
          <a:p>
            <a:r>
              <a:rPr lang="en-US" smtClean="0">
                <a:solidFill>
                  <a:schemeClr val="bg1"/>
                </a:solidFill>
              </a:rPr>
              <a:t>Short Course Description</a:t>
            </a:r>
            <a:endParaRPr lang="en-US" dirty="0">
              <a:solidFill>
                <a:schemeClr val="bg1"/>
              </a:solidFill>
            </a:endParaRPr>
          </a:p>
        </p:txBody>
      </p:sp>
      <p:sp>
        <p:nvSpPr>
          <p:cNvPr id="5" name="Footer Placeholder 4"/>
          <p:cNvSpPr>
            <a:spLocks noGrp="1"/>
          </p:cNvSpPr>
          <p:nvPr>
            <p:ph type="ftr" sz="quarter" idx="11"/>
          </p:nvPr>
        </p:nvSpPr>
        <p:spPr>
          <a:xfrm>
            <a:off x="4038600" y="6461406"/>
            <a:ext cx="4114800" cy="365125"/>
          </a:xfrm>
          <a:prstGeom prst="rect">
            <a:avLst/>
          </a:prstGeom>
        </p:spPr>
        <p:txBody>
          <a:bodyPr/>
          <a:lstStyle/>
          <a:p>
            <a:r>
              <a:rPr lang="en-US" smtClean="0">
                <a:solidFill>
                  <a:schemeClr val="bg1"/>
                </a:solidFill>
              </a:rPr>
              <a:t>Instructor Rank/Name/Email</a:t>
            </a:r>
            <a:endParaRPr lang="en-US" dirty="0" smtClean="0">
              <a:solidFill>
                <a:schemeClr val="bg1"/>
              </a:solidFill>
            </a:endParaRPr>
          </a:p>
        </p:txBody>
      </p:sp>
      <p:sp>
        <p:nvSpPr>
          <p:cNvPr id="6" name="Slide Number Placeholder 5"/>
          <p:cNvSpPr>
            <a:spLocks noGrp="1"/>
          </p:cNvSpPr>
          <p:nvPr>
            <p:ph type="sldNum" sz="quarter" idx="12"/>
          </p:nvPr>
        </p:nvSpPr>
        <p:spPr/>
        <p:txBody>
          <a:bodyPr/>
          <a:lstStyle/>
          <a:p>
            <a:fld id="{771A0DDB-14EF-4A83-BA09-51D2ECE96472}" type="slidenum">
              <a:rPr lang="en-US" smtClean="0"/>
              <a:pPr/>
              <a:t>‹#›</a:t>
            </a:fld>
            <a:endParaRPr lang="en-US" dirty="0"/>
          </a:p>
        </p:txBody>
      </p:sp>
      <p:sp>
        <p:nvSpPr>
          <p:cNvPr id="21" name="Text Box 5"/>
          <p:cNvSpPr txBox="1">
            <a:spLocks noChangeArrowheads="1"/>
          </p:cNvSpPr>
          <p:nvPr userDrawn="1"/>
        </p:nvSpPr>
        <p:spPr bwMode="auto">
          <a:xfrm>
            <a:off x="8890" y="6980"/>
            <a:ext cx="2743200" cy="369332"/>
          </a:xfrm>
          <a:prstGeom prst="rect">
            <a:avLst/>
          </a:prstGeom>
          <a:solidFill>
            <a:srgbClr val="00B050"/>
          </a:solidFill>
          <a:ln w="9525" algn="ctr">
            <a:noFill/>
            <a:miter lim="800000"/>
            <a:headEnd/>
            <a:tailEnd/>
          </a:ln>
          <a:effectLst/>
        </p:spPr>
        <p:txBody>
          <a:bodyPr wrap="square">
            <a:spAutoFit/>
          </a:bodyPr>
          <a:lstStyle/>
          <a:p>
            <a:pPr algn="ctr" eaLnBrk="0" fontAlgn="auto" hangingPunct="0">
              <a:spcBef>
                <a:spcPts val="0"/>
              </a:spcBef>
              <a:spcAft>
                <a:spcPts val="0"/>
              </a:spcAft>
              <a:defRPr/>
            </a:pPr>
            <a:r>
              <a:rPr lang="en-US" sz="800" b="0" dirty="0" smtClean="0">
                <a:solidFill>
                  <a:srgbClr val="FFFFFF"/>
                </a:solidFill>
                <a:latin typeface="+mn-lt"/>
                <a:cs typeface="Arial" panose="020B0604020202020204" pitchFamily="34" charset="0"/>
              </a:rPr>
              <a:t> </a:t>
            </a:r>
            <a:r>
              <a:rPr lang="en-US" sz="1800" b="0" dirty="0" smtClean="0">
                <a:solidFill>
                  <a:srgbClr val="FFFFFF"/>
                </a:solidFill>
                <a:latin typeface="+mn-lt"/>
                <a:cs typeface="Arial" panose="020B0604020202020204" pitchFamily="34" charset="0"/>
              </a:rPr>
              <a:t>UNCLASSIFIED/FOUO </a:t>
            </a:r>
            <a:endParaRPr lang="en-US" sz="1800" b="0" dirty="0">
              <a:solidFill>
                <a:srgbClr val="FFFFFF"/>
              </a:solidFill>
              <a:latin typeface="+mn-lt"/>
              <a:cs typeface="Arial" panose="020B0604020202020204" pitchFamily="34" charset="0"/>
            </a:endParaRPr>
          </a:p>
        </p:txBody>
      </p:sp>
      <p:grpSp>
        <p:nvGrpSpPr>
          <p:cNvPr id="22" name="Group 21"/>
          <p:cNvGrpSpPr/>
          <p:nvPr userDrawn="1"/>
        </p:nvGrpSpPr>
        <p:grpSpPr>
          <a:xfrm>
            <a:off x="10375900" y="71527"/>
            <a:ext cx="1699260" cy="854125"/>
            <a:chOff x="10375900" y="71527"/>
            <a:chExt cx="1699260" cy="854125"/>
          </a:xfrm>
        </p:grpSpPr>
        <p:grpSp>
          <p:nvGrpSpPr>
            <p:cNvPr id="23" name="Group 22"/>
            <p:cNvGrpSpPr/>
            <p:nvPr userDrawn="1"/>
          </p:nvGrpSpPr>
          <p:grpSpPr>
            <a:xfrm>
              <a:off x="10375900" y="71527"/>
              <a:ext cx="1699260" cy="576174"/>
              <a:chOff x="9282790" y="71526"/>
              <a:chExt cx="2792370" cy="1101041"/>
            </a:xfrm>
          </p:grpSpPr>
          <p:pic>
            <p:nvPicPr>
              <p:cNvPr id="26" name="Picture 25" descr="File:Army Reserve Medical Command SSI.jpg">
                <a:hlinkClick r:id="rId2"/>
              </p:cNvPr>
              <p:cNvPicPr/>
              <p:nvPr/>
            </p:nvPicPr>
            <p:blipFill>
              <a:blip r:embed="rId3" cstate="print"/>
              <a:srcRect/>
              <a:stretch>
                <a:fillRect/>
              </a:stretch>
            </p:blipFill>
            <p:spPr bwMode="auto">
              <a:xfrm>
                <a:off x="11142069" y="81507"/>
                <a:ext cx="933091" cy="1076325"/>
              </a:xfrm>
              <a:prstGeom prst="rect">
                <a:avLst/>
              </a:prstGeom>
              <a:noFill/>
              <a:ln w="9525">
                <a:noFill/>
                <a:miter lim="800000"/>
                <a:headEnd/>
                <a:tailEnd/>
              </a:ln>
            </p:spPr>
          </p:pic>
          <p:pic>
            <p:nvPicPr>
              <p:cNvPr id="27" name="Picture 26" descr="http://upload.wikimedia.org/wikipedia/commons/a/a2/3rd_MDSC_SSI.gif"/>
              <p:cNvPicPr/>
              <p:nvPr/>
            </p:nvPicPr>
            <p:blipFill>
              <a:blip r:embed="rId4" cstate="print"/>
              <a:srcRect/>
              <a:stretch>
                <a:fillRect/>
              </a:stretch>
            </p:blipFill>
            <p:spPr bwMode="auto">
              <a:xfrm>
                <a:off x="10060361" y="119607"/>
                <a:ext cx="998800" cy="1000739"/>
              </a:xfrm>
              <a:prstGeom prst="rect">
                <a:avLst/>
              </a:prstGeom>
              <a:noFill/>
              <a:ln w="9525">
                <a:noFill/>
                <a:miter lim="800000"/>
                <a:headEnd/>
                <a:tailEnd/>
              </a:ln>
            </p:spPr>
          </p:pic>
          <p:pic>
            <p:nvPicPr>
              <p:cNvPr id="28" name="Picture 27"/>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282790" y="71526"/>
                <a:ext cx="694663" cy="1101041"/>
              </a:xfrm>
              <a:prstGeom prst="rect">
                <a:avLst/>
              </a:prstGeom>
            </p:spPr>
          </p:pic>
        </p:grpSp>
        <p:sp>
          <p:nvSpPr>
            <p:cNvPr id="24" name="Title Placeholder 1"/>
            <p:cNvSpPr txBox="1">
              <a:spLocks/>
            </p:cNvSpPr>
            <p:nvPr userDrawn="1"/>
          </p:nvSpPr>
          <p:spPr>
            <a:xfrm>
              <a:off x="10375900" y="679359"/>
              <a:ext cx="1699260" cy="246293"/>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400" b="1" dirty="0" smtClean="0">
                  <a:latin typeface="Centaur" panose="02030504050205020304" pitchFamily="18" charset="0"/>
                </a:rPr>
                <a:t>CGOLD 2016</a:t>
              </a:r>
              <a:endParaRPr lang="en-US" sz="1400" b="1" dirty="0">
                <a:latin typeface="Centaur" panose="02030504050205020304" pitchFamily="18" charset="0"/>
              </a:endParaRPr>
            </a:p>
          </p:txBody>
        </p:sp>
        <p:sp>
          <p:nvSpPr>
            <p:cNvPr id="25" name="Rectangle 24"/>
            <p:cNvSpPr/>
            <p:nvPr userDrawn="1"/>
          </p:nvSpPr>
          <p:spPr>
            <a:xfrm>
              <a:off x="10375900" y="659576"/>
              <a:ext cx="1699260" cy="9144"/>
            </a:xfrm>
            <a:prstGeom prst="rect">
              <a:avLst/>
            </a:prstGeom>
            <a:solidFill>
              <a:srgbClr val="8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24557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a:prstGeom prst="rect">
            <a:avLst/>
          </a:prstGeom>
        </p:spPr>
        <p:txBody>
          <a:bodyPr/>
          <a:lstStyle/>
          <a:p>
            <a:r>
              <a:rPr lang="en-US" smtClean="0"/>
              <a:t>Click to edit Master title style</a:t>
            </a:r>
            <a:endParaRPr lang="en-US"/>
          </a:p>
        </p:txBody>
      </p:sp>
      <p:sp>
        <p:nvSpPr>
          <p:cNvPr id="7" name="Date Placeholder 6"/>
          <p:cNvSpPr>
            <a:spLocks noGrp="1"/>
          </p:cNvSpPr>
          <p:nvPr>
            <p:ph type="dt" sz="half" idx="10"/>
          </p:nvPr>
        </p:nvSpPr>
        <p:spPr>
          <a:xfrm>
            <a:off x="8890" y="6461406"/>
            <a:ext cx="2743200" cy="365125"/>
          </a:xfrm>
          <a:prstGeom prst="rect">
            <a:avLst/>
          </a:prstGeom>
        </p:spPr>
        <p:txBody>
          <a:bodyPr/>
          <a:lstStyle/>
          <a:p>
            <a:r>
              <a:rPr lang="en-US" smtClean="0">
                <a:solidFill>
                  <a:schemeClr val="bg1"/>
                </a:solidFill>
              </a:rPr>
              <a:t>Short Course Description</a:t>
            </a:r>
            <a:endParaRPr lang="en-US" dirty="0">
              <a:solidFill>
                <a:schemeClr val="bg1"/>
              </a:solidFill>
            </a:endParaRPr>
          </a:p>
        </p:txBody>
      </p:sp>
      <p:sp>
        <p:nvSpPr>
          <p:cNvPr id="8" name="Footer Placeholder 7"/>
          <p:cNvSpPr>
            <a:spLocks noGrp="1"/>
          </p:cNvSpPr>
          <p:nvPr>
            <p:ph type="ftr" sz="quarter" idx="11"/>
          </p:nvPr>
        </p:nvSpPr>
        <p:spPr>
          <a:xfrm>
            <a:off x="4038600" y="6461406"/>
            <a:ext cx="4114800" cy="365125"/>
          </a:xfrm>
          <a:prstGeom prst="rect">
            <a:avLst/>
          </a:prstGeom>
        </p:spPr>
        <p:txBody>
          <a:bodyPr/>
          <a:lstStyle/>
          <a:p>
            <a:r>
              <a:rPr lang="en-US" smtClean="0">
                <a:solidFill>
                  <a:schemeClr val="bg1"/>
                </a:solidFill>
              </a:rPr>
              <a:t>Instructor Rank/Name/Email</a:t>
            </a:r>
            <a:endParaRPr lang="en-US" dirty="0" smtClean="0">
              <a:solidFill>
                <a:schemeClr val="bg1"/>
              </a:solidFill>
            </a:endParaRPr>
          </a:p>
        </p:txBody>
      </p:sp>
      <p:sp>
        <p:nvSpPr>
          <p:cNvPr id="9" name="Slide Number Placeholder 8"/>
          <p:cNvSpPr>
            <a:spLocks noGrp="1"/>
          </p:cNvSpPr>
          <p:nvPr>
            <p:ph type="sldNum" sz="quarter" idx="12"/>
          </p:nvPr>
        </p:nvSpPr>
        <p:spPr/>
        <p:txBody>
          <a:bodyPr/>
          <a:lstStyle/>
          <a:p>
            <a:fld id="{771A0DDB-14EF-4A83-BA09-51D2ECE96472}" type="slidenum">
              <a:rPr lang="en-US" smtClean="0"/>
              <a:pPr/>
              <a:t>‹#›</a:t>
            </a:fld>
            <a:endParaRPr lang="en-US" dirty="0"/>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71A0DDB-14EF-4A83-BA09-51D2ECE96472}" type="slidenum">
              <a:rPr lang="en-US" smtClean="0"/>
              <a:pPr/>
              <a:t>‹#›</a:t>
            </a:fld>
            <a:endParaRPr lang="en-US" dirty="0"/>
          </a:p>
        </p:txBody>
      </p:sp>
    </p:spTree>
    <p:extLst>
      <p:ext uri="{BB962C8B-B14F-4D97-AF65-F5344CB8AC3E}">
        <p14:creationId xmlns:p14="http://schemas.microsoft.com/office/powerpoint/2010/main" val="2064617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771A0DDB-14EF-4A83-BA09-51D2ECE96472}" type="slidenum">
              <a:rPr lang="en-US" smtClean="0"/>
              <a:pPr/>
              <a:t>‹#›</a:t>
            </a:fld>
            <a:endParaRPr lang="en-US" dirty="0"/>
          </a:p>
        </p:txBody>
      </p:sp>
    </p:spTree>
    <p:extLst>
      <p:ext uri="{BB962C8B-B14F-4D97-AF65-F5344CB8AC3E}">
        <p14:creationId xmlns:p14="http://schemas.microsoft.com/office/powerpoint/2010/main" val="2447964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Slide Number Placeholder 7"/>
          <p:cNvSpPr>
            <a:spLocks noGrp="1"/>
          </p:cNvSpPr>
          <p:nvPr>
            <p:ph type="sldNum" sz="quarter" idx="12"/>
          </p:nvPr>
        </p:nvSpPr>
        <p:spPr/>
        <p:txBody>
          <a:bodyPr/>
          <a:lstStyle/>
          <a:p>
            <a:fld id="{771A0DDB-14EF-4A83-BA09-51D2ECE96472}" type="slidenum">
              <a:rPr lang="en-US" smtClean="0"/>
              <a:pPr/>
              <a:t>‹#›</a:t>
            </a:fld>
            <a:endParaRPr lang="en-US" dirty="0"/>
          </a:p>
        </p:txBody>
      </p:sp>
    </p:spTree>
    <p:extLst>
      <p:ext uri="{BB962C8B-B14F-4D97-AF65-F5344CB8AC3E}">
        <p14:creationId xmlns:p14="http://schemas.microsoft.com/office/powerpoint/2010/main" val="15497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5" name="Slide Number Placeholder 4"/>
          <p:cNvSpPr>
            <a:spLocks noGrp="1"/>
          </p:cNvSpPr>
          <p:nvPr>
            <p:ph type="sldNum" sz="quarter" idx="12"/>
          </p:nvPr>
        </p:nvSpPr>
        <p:spPr/>
        <p:txBody>
          <a:bodyPr/>
          <a:lstStyle/>
          <a:p>
            <a:fld id="{771A0DDB-14EF-4A83-BA09-51D2ECE96472}" type="slidenum">
              <a:rPr lang="en-US" smtClean="0"/>
              <a:pPr/>
              <a:t>‹#›</a:t>
            </a:fld>
            <a:endParaRPr lang="en-US" dirty="0"/>
          </a:p>
        </p:txBody>
      </p:sp>
    </p:spTree>
    <p:extLst>
      <p:ext uri="{BB962C8B-B14F-4D97-AF65-F5344CB8AC3E}">
        <p14:creationId xmlns:p14="http://schemas.microsoft.com/office/powerpoint/2010/main" val="441489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userDrawn="1"/>
        </p:nvSpPr>
        <p:spPr>
          <a:xfrm>
            <a:off x="3175" y="6400800"/>
            <a:ext cx="12188825"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userDrawn="1"/>
        </p:nvSpPr>
        <p:spPr>
          <a:xfrm>
            <a:off x="15" y="6334316"/>
            <a:ext cx="12188825" cy="64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a:xfrm>
            <a:off x="8890" y="6461406"/>
            <a:ext cx="1980777" cy="365125"/>
          </a:xfrm>
          <a:prstGeom prst="rect">
            <a:avLst/>
          </a:prstGeom>
        </p:spPr>
        <p:txBody>
          <a:bodyPr/>
          <a:lstStyle>
            <a:lvl1pPr>
              <a:defRPr/>
            </a:lvl1pPr>
          </a:lstStyle>
          <a:p>
            <a:r>
              <a:rPr lang="en-US" dirty="0" smtClean="0">
                <a:solidFill>
                  <a:schemeClr val="bg1"/>
                </a:solidFill>
              </a:rPr>
              <a:t>Role of the NCO</a:t>
            </a:r>
            <a:endParaRPr lang="en-US" dirty="0">
              <a:solidFill>
                <a:schemeClr val="bg1"/>
              </a:solidFill>
            </a:endParaRPr>
          </a:p>
        </p:txBody>
      </p:sp>
      <p:sp>
        <p:nvSpPr>
          <p:cNvPr id="3" name="Footer Placeholder 2"/>
          <p:cNvSpPr>
            <a:spLocks noGrp="1"/>
          </p:cNvSpPr>
          <p:nvPr>
            <p:ph type="ftr" sz="quarter" idx="11"/>
          </p:nvPr>
        </p:nvSpPr>
        <p:spPr>
          <a:xfrm>
            <a:off x="2472267" y="6461406"/>
            <a:ext cx="6163733" cy="365125"/>
          </a:xfrm>
          <a:prstGeom prst="rect">
            <a:avLst/>
          </a:prstGeom>
        </p:spPr>
        <p:txBody>
          <a:bodyPr/>
          <a:lstStyle>
            <a:lvl1pPr>
              <a:defRPr/>
            </a:lvl1pPr>
          </a:lstStyle>
          <a:p>
            <a:r>
              <a:rPr lang="en-US" dirty="0" smtClean="0">
                <a:solidFill>
                  <a:schemeClr val="bg1"/>
                </a:solidFill>
              </a:rPr>
              <a:t>SGM Michael K. Hackett/michael.k.hackett2.mil@mail.mil</a:t>
            </a:r>
          </a:p>
        </p:txBody>
      </p:sp>
      <p:sp>
        <p:nvSpPr>
          <p:cNvPr id="4" name="Slide Number Placeholder 3"/>
          <p:cNvSpPr>
            <a:spLocks noGrp="1"/>
          </p:cNvSpPr>
          <p:nvPr>
            <p:ph type="sldNum" sz="quarter" idx="12"/>
          </p:nvPr>
        </p:nvSpPr>
        <p:spPr/>
        <p:txBody>
          <a:bodyPr/>
          <a:lstStyle/>
          <a:p>
            <a:fld id="{771A0DDB-14EF-4A83-BA09-51D2ECE96472}" type="slidenum">
              <a:rPr lang="en-US" smtClean="0"/>
              <a:pPr/>
              <a:t>‹#›</a:t>
            </a:fld>
            <a:endParaRPr lang="en-US" dirty="0"/>
          </a:p>
        </p:txBody>
      </p:sp>
      <p:sp>
        <p:nvSpPr>
          <p:cNvPr id="19" name="Text Box 5"/>
          <p:cNvSpPr txBox="1">
            <a:spLocks noChangeArrowheads="1"/>
          </p:cNvSpPr>
          <p:nvPr userDrawn="1"/>
        </p:nvSpPr>
        <p:spPr bwMode="auto">
          <a:xfrm>
            <a:off x="8890" y="6980"/>
            <a:ext cx="2743200" cy="369332"/>
          </a:xfrm>
          <a:prstGeom prst="rect">
            <a:avLst/>
          </a:prstGeom>
          <a:solidFill>
            <a:srgbClr val="00B050"/>
          </a:solidFill>
          <a:ln w="9525" algn="ctr">
            <a:noFill/>
            <a:miter lim="800000"/>
            <a:headEnd/>
            <a:tailEnd/>
          </a:ln>
          <a:effectLst/>
        </p:spPr>
        <p:txBody>
          <a:bodyPr wrap="square">
            <a:spAutoFit/>
          </a:bodyPr>
          <a:lstStyle/>
          <a:p>
            <a:pPr algn="ctr" eaLnBrk="0" fontAlgn="auto" hangingPunct="0">
              <a:spcBef>
                <a:spcPts val="0"/>
              </a:spcBef>
              <a:spcAft>
                <a:spcPts val="0"/>
              </a:spcAft>
              <a:defRPr/>
            </a:pPr>
            <a:r>
              <a:rPr lang="en-US" sz="800" b="0" dirty="0" smtClean="0">
                <a:solidFill>
                  <a:srgbClr val="FFFFFF"/>
                </a:solidFill>
                <a:latin typeface="+mn-lt"/>
                <a:cs typeface="Arial" panose="020B0604020202020204" pitchFamily="34" charset="0"/>
              </a:rPr>
              <a:t> </a:t>
            </a:r>
            <a:r>
              <a:rPr lang="en-US" sz="1800" b="0" dirty="0" smtClean="0">
                <a:solidFill>
                  <a:srgbClr val="FFFFFF"/>
                </a:solidFill>
                <a:latin typeface="+mn-lt"/>
                <a:cs typeface="Arial" panose="020B0604020202020204" pitchFamily="34" charset="0"/>
              </a:rPr>
              <a:t>UNCLASSIFIED/FOUO </a:t>
            </a:r>
            <a:endParaRPr lang="en-US" sz="1800" b="0" dirty="0">
              <a:solidFill>
                <a:srgbClr val="FFFFFF"/>
              </a:solidFill>
              <a:latin typeface="+mn-lt"/>
              <a:cs typeface="Arial" panose="020B0604020202020204" pitchFamily="34" charset="0"/>
            </a:endParaRPr>
          </a:p>
        </p:txBody>
      </p:sp>
      <p:grpSp>
        <p:nvGrpSpPr>
          <p:cNvPr id="35" name="Group 34"/>
          <p:cNvGrpSpPr/>
          <p:nvPr userDrawn="1"/>
        </p:nvGrpSpPr>
        <p:grpSpPr>
          <a:xfrm>
            <a:off x="10375900" y="71527"/>
            <a:ext cx="1699260" cy="854125"/>
            <a:chOff x="10375900" y="71527"/>
            <a:chExt cx="1699260" cy="854125"/>
          </a:xfrm>
        </p:grpSpPr>
        <p:grpSp>
          <p:nvGrpSpPr>
            <p:cNvPr id="36" name="Group 35"/>
            <p:cNvGrpSpPr/>
            <p:nvPr userDrawn="1"/>
          </p:nvGrpSpPr>
          <p:grpSpPr>
            <a:xfrm>
              <a:off x="10375900" y="71527"/>
              <a:ext cx="1699260" cy="576174"/>
              <a:chOff x="9282790" y="71526"/>
              <a:chExt cx="2792370" cy="1101041"/>
            </a:xfrm>
          </p:grpSpPr>
          <p:pic>
            <p:nvPicPr>
              <p:cNvPr id="39" name="Picture 38" descr="File:Army Reserve Medical Command SSI.jpg">
                <a:hlinkClick r:id="rId2"/>
              </p:cNvPr>
              <p:cNvPicPr/>
              <p:nvPr/>
            </p:nvPicPr>
            <p:blipFill>
              <a:blip r:embed="rId3" cstate="print"/>
              <a:srcRect/>
              <a:stretch>
                <a:fillRect/>
              </a:stretch>
            </p:blipFill>
            <p:spPr bwMode="auto">
              <a:xfrm>
                <a:off x="11142069" y="81507"/>
                <a:ext cx="933091" cy="1076325"/>
              </a:xfrm>
              <a:prstGeom prst="rect">
                <a:avLst/>
              </a:prstGeom>
              <a:noFill/>
              <a:ln w="9525">
                <a:noFill/>
                <a:miter lim="800000"/>
                <a:headEnd/>
                <a:tailEnd/>
              </a:ln>
            </p:spPr>
          </p:pic>
          <p:pic>
            <p:nvPicPr>
              <p:cNvPr id="40" name="Picture 39" descr="http://upload.wikimedia.org/wikipedia/commons/a/a2/3rd_MDSC_SSI.gif"/>
              <p:cNvPicPr/>
              <p:nvPr/>
            </p:nvPicPr>
            <p:blipFill>
              <a:blip r:embed="rId4" cstate="print"/>
              <a:srcRect/>
              <a:stretch>
                <a:fillRect/>
              </a:stretch>
            </p:blipFill>
            <p:spPr bwMode="auto">
              <a:xfrm>
                <a:off x="10060361" y="119607"/>
                <a:ext cx="998800" cy="1000739"/>
              </a:xfrm>
              <a:prstGeom prst="rect">
                <a:avLst/>
              </a:prstGeom>
              <a:noFill/>
              <a:ln w="9525">
                <a:noFill/>
                <a:miter lim="800000"/>
                <a:headEnd/>
                <a:tailEnd/>
              </a:ln>
            </p:spPr>
          </p:pic>
          <p:pic>
            <p:nvPicPr>
              <p:cNvPr id="41" name="Picture 4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282790" y="71526"/>
                <a:ext cx="694663" cy="1101041"/>
              </a:xfrm>
              <a:prstGeom prst="rect">
                <a:avLst/>
              </a:prstGeom>
            </p:spPr>
          </p:pic>
        </p:grpSp>
        <p:sp>
          <p:nvSpPr>
            <p:cNvPr id="37" name="Title Placeholder 1"/>
            <p:cNvSpPr txBox="1">
              <a:spLocks/>
            </p:cNvSpPr>
            <p:nvPr userDrawn="1"/>
          </p:nvSpPr>
          <p:spPr>
            <a:xfrm>
              <a:off x="10375900" y="679359"/>
              <a:ext cx="1699260" cy="246293"/>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400" b="1" dirty="0" smtClean="0">
                  <a:latin typeface="Centaur" panose="02030504050205020304" pitchFamily="18" charset="0"/>
                </a:rPr>
                <a:t>CGOLD 2016</a:t>
              </a:r>
              <a:endParaRPr lang="en-US" sz="1400" b="1" dirty="0">
                <a:latin typeface="Centaur" panose="02030504050205020304" pitchFamily="18" charset="0"/>
              </a:endParaRPr>
            </a:p>
          </p:txBody>
        </p:sp>
        <p:sp>
          <p:nvSpPr>
            <p:cNvPr id="38" name="Rectangle 37"/>
            <p:cNvSpPr/>
            <p:nvPr userDrawn="1"/>
          </p:nvSpPr>
          <p:spPr>
            <a:xfrm>
              <a:off x="10375900" y="659576"/>
              <a:ext cx="1699260" cy="9144"/>
            </a:xfrm>
            <a:prstGeom prst="rect">
              <a:avLst/>
            </a:prstGeom>
            <a:solidFill>
              <a:srgbClr val="8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92859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93336" y="2290132"/>
            <a:ext cx="3492500" cy="2166991"/>
          </a:xfrm>
        </p:spPr>
        <p:txBody>
          <a:bodyPr anchor="b">
            <a:normAutofit/>
          </a:bodyPr>
          <a:lstStyle>
            <a:lvl1pPr>
              <a:defRPr sz="3600" b="0">
                <a:solidFill>
                  <a:srgbClr val="FFFFFF"/>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lvl1pPr>
              <a:defRPr sz="2800"/>
            </a:lvl1pPr>
            <a:lvl2pPr>
              <a:defRPr sz="28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292100" y="4470400"/>
            <a:ext cx="3492500" cy="183480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grpSp>
        <p:nvGrpSpPr>
          <p:cNvPr id="18" name="Group 17"/>
          <p:cNvGrpSpPr/>
          <p:nvPr userDrawn="1"/>
        </p:nvGrpSpPr>
        <p:grpSpPr>
          <a:xfrm>
            <a:off x="304800" y="115633"/>
            <a:ext cx="3492500" cy="2185965"/>
            <a:chOff x="10600105" y="856792"/>
            <a:chExt cx="1968270" cy="1033650"/>
          </a:xfrm>
        </p:grpSpPr>
        <p:sp>
          <p:nvSpPr>
            <p:cNvPr id="17" name="Rectangle 16"/>
            <p:cNvSpPr/>
            <p:nvPr userDrawn="1"/>
          </p:nvSpPr>
          <p:spPr>
            <a:xfrm>
              <a:off x="10600105" y="856792"/>
              <a:ext cx="1968270" cy="103365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userDrawn="1"/>
          </p:nvGrpSpPr>
          <p:grpSpPr>
            <a:xfrm>
              <a:off x="10744199" y="1030896"/>
              <a:ext cx="1699261" cy="854125"/>
              <a:chOff x="10375899" y="71527"/>
              <a:chExt cx="1699261" cy="854125"/>
            </a:xfrm>
            <a:solidFill>
              <a:schemeClr val="bg1"/>
            </a:solidFill>
          </p:grpSpPr>
          <p:grpSp>
            <p:nvGrpSpPr>
              <p:cNvPr id="11" name="Group 10"/>
              <p:cNvGrpSpPr/>
              <p:nvPr userDrawn="1"/>
            </p:nvGrpSpPr>
            <p:grpSpPr>
              <a:xfrm>
                <a:off x="10375900" y="71527"/>
                <a:ext cx="1699260" cy="576174"/>
                <a:chOff x="9282790" y="71526"/>
                <a:chExt cx="2792370" cy="1101041"/>
              </a:xfrm>
              <a:grpFill/>
            </p:grpSpPr>
            <p:pic>
              <p:nvPicPr>
                <p:cNvPr id="14" name="Picture 13" descr="File:Army Reserve Medical Command SSI.jpg">
                  <a:hlinkClick r:id="rId2"/>
                </p:cNvPr>
                <p:cNvPicPr/>
                <p:nvPr/>
              </p:nvPicPr>
              <p:blipFill>
                <a:blip r:embed="rId3" cstate="print"/>
                <a:srcRect/>
                <a:stretch>
                  <a:fillRect/>
                </a:stretch>
              </p:blipFill>
              <p:spPr bwMode="auto">
                <a:xfrm>
                  <a:off x="11142069" y="81507"/>
                  <a:ext cx="933091" cy="1076325"/>
                </a:xfrm>
                <a:prstGeom prst="rect">
                  <a:avLst/>
                </a:prstGeom>
                <a:grpFill/>
                <a:ln w="9525">
                  <a:noFill/>
                  <a:miter lim="800000"/>
                  <a:headEnd/>
                  <a:tailEnd/>
                </a:ln>
              </p:spPr>
            </p:pic>
            <p:pic>
              <p:nvPicPr>
                <p:cNvPr id="15" name="Picture 14" descr="http://upload.wikimedia.org/wikipedia/commons/a/a2/3rd_MDSC_SSI.gif"/>
                <p:cNvPicPr/>
                <p:nvPr/>
              </p:nvPicPr>
              <p:blipFill>
                <a:blip r:embed="rId4" cstate="print"/>
                <a:srcRect/>
                <a:stretch>
                  <a:fillRect/>
                </a:stretch>
              </p:blipFill>
              <p:spPr bwMode="auto">
                <a:xfrm>
                  <a:off x="10060361" y="119607"/>
                  <a:ext cx="998800" cy="1000739"/>
                </a:xfrm>
                <a:prstGeom prst="rect">
                  <a:avLst/>
                </a:prstGeom>
                <a:grpFill/>
                <a:ln w="9525">
                  <a:noFill/>
                  <a:miter lim="800000"/>
                  <a:headEnd/>
                  <a:tailEnd/>
                </a:ln>
              </p:spPr>
            </p:pic>
            <p:pic>
              <p:nvPicPr>
                <p:cNvPr id="16" name="Picture 15"/>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282790" y="71526"/>
                  <a:ext cx="694663" cy="1101041"/>
                </a:xfrm>
                <a:prstGeom prst="rect">
                  <a:avLst/>
                </a:prstGeom>
                <a:grpFill/>
              </p:spPr>
            </p:pic>
          </p:grpSp>
          <p:sp>
            <p:nvSpPr>
              <p:cNvPr id="12" name="Title Placeholder 1"/>
              <p:cNvSpPr txBox="1">
                <a:spLocks/>
              </p:cNvSpPr>
              <p:nvPr userDrawn="1"/>
            </p:nvSpPr>
            <p:spPr>
              <a:xfrm>
                <a:off x="10375899" y="679359"/>
                <a:ext cx="1699260" cy="246293"/>
              </a:xfrm>
              <a:prstGeom prst="rect">
                <a:avLst/>
              </a:prstGeom>
              <a:grpFill/>
            </p:spPr>
            <p:txBody>
              <a:bodyPr vert="horz" lIns="91440" tIns="45720" rIns="91440" bIns="45720" rtlCol="0" anchor="t">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2000" b="1" dirty="0" smtClean="0">
                    <a:latin typeface="Centaur" panose="02030504050205020304" pitchFamily="18" charset="0"/>
                  </a:rPr>
                  <a:t>CGOLD 2016</a:t>
                </a:r>
                <a:endParaRPr lang="en-US" sz="2000" b="1" dirty="0">
                  <a:latin typeface="Centaur" panose="02030504050205020304" pitchFamily="18" charset="0"/>
                </a:endParaRPr>
              </a:p>
            </p:txBody>
          </p:sp>
          <p:sp>
            <p:nvSpPr>
              <p:cNvPr id="13" name="Rectangle 12"/>
              <p:cNvSpPr/>
              <p:nvPr userDrawn="1"/>
            </p:nvSpPr>
            <p:spPr>
              <a:xfrm>
                <a:off x="10375900" y="659576"/>
                <a:ext cx="1699260" cy="914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Tree>
    <p:extLst>
      <p:ext uri="{BB962C8B-B14F-4D97-AF65-F5344CB8AC3E}">
        <p14:creationId xmlns:p14="http://schemas.microsoft.com/office/powerpoint/2010/main" val="563706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cstate="print"/>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10" name="Group 9"/>
          <p:cNvGrpSpPr/>
          <p:nvPr userDrawn="1"/>
        </p:nvGrpSpPr>
        <p:grpSpPr>
          <a:xfrm>
            <a:off x="10220325" y="6980"/>
            <a:ext cx="1968500" cy="990600"/>
            <a:chOff x="10600105" y="856792"/>
            <a:chExt cx="1968270" cy="1033650"/>
          </a:xfrm>
        </p:grpSpPr>
        <p:sp>
          <p:nvSpPr>
            <p:cNvPr id="11" name="Rectangle 10"/>
            <p:cNvSpPr/>
            <p:nvPr userDrawn="1"/>
          </p:nvSpPr>
          <p:spPr>
            <a:xfrm>
              <a:off x="10600105" y="856792"/>
              <a:ext cx="1968270" cy="1033650"/>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userDrawn="1"/>
          </p:nvGrpSpPr>
          <p:grpSpPr>
            <a:xfrm>
              <a:off x="10744199" y="1030896"/>
              <a:ext cx="1699261" cy="854125"/>
              <a:chOff x="10375899" y="71527"/>
              <a:chExt cx="1699261" cy="854125"/>
            </a:xfrm>
            <a:solidFill>
              <a:schemeClr val="bg1"/>
            </a:solidFill>
          </p:grpSpPr>
          <p:grpSp>
            <p:nvGrpSpPr>
              <p:cNvPr id="13" name="Group 12"/>
              <p:cNvGrpSpPr/>
              <p:nvPr userDrawn="1"/>
            </p:nvGrpSpPr>
            <p:grpSpPr>
              <a:xfrm>
                <a:off x="10375900" y="71527"/>
                <a:ext cx="1699260" cy="576174"/>
                <a:chOff x="9282790" y="71526"/>
                <a:chExt cx="2792370" cy="1101041"/>
              </a:xfrm>
              <a:grpFill/>
            </p:grpSpPr>
            <p:pic>
              <p:nvPicPr>
                <p:cNvPr id="16" name="Picture 15" descr="File:Army Reserve Medical Command SSI.jpg">
                  <a:hlinkClick r:id="rId3"/>
                </p:cNvPr>
                <p:cNvPicPr/>
                <p:nvPr/>
              </p:nvPicPr>
              <p:blipFill>
                <a:blip r:embed="rId4" cstate="print"/>
                <a:srcRect/>
                <a:stretch>
                  <a:fillRect/>
                </a:stretch>
              </p:blipFill>
              <p:spPr bwMode="auto">
                <a:xfrm>
                  <a:off x="11142069" y="81507"/>
                  <a:ext cx="933091" cy="1076325"/>
                </a:xfrm>
                <a:prstGeom prst="rect">
                  <a:avLst/>
                </a:prstGeom>
                <a:grpFill/>
                <a:ln w="9525">
                  <a:noFill/>
                  <a:miter lim="800000"/>
                  <a:headEnd/>
                  <a:tailEnd/>
                </a:ln>
              </p:spPr>
            </p:pic>
            <p:pic>
              <p:nvPicPr>
                <p:cNvPr id="17" name="Picture 16" descr="http://upload.wikimedia.org/wikipedia/commons/a/a2/3rd_MDSC_SSI.gif"/>
                <p:cNvPicPr/>
                <p:nvPr/>
              </p:nvPicPr>
              <p:blipFill>
                <a:blip r:embed="rId5" cstate="print"/>
                <a:srcRect/>
                <a:stretch>
                  <a:fillRect/>
                </a:stretch>
              </p:blipFill>
              <p:spPr bwMode="auto">
                <a:xfrm>
                  <a:off x="10060361" y="119607"/>
                  <a:ext cx="998800" cy="1000739"/>
                </a:xfrm>
                <a:prstGeom prst="rect">
                  <a:avLst/>
                </a:prstGeom>
                <a:grpFill/>
                <a:ln w="9525">
                  <a:noFill/>
                  <a:miter lim="800000"/>
                  <a:headEnd/>
                  <a:tailEnd/>
                </a:ln>
              </p:spPr>
            </p:pic>
            <p:pic>
              <p:nvPicPr>
                <p:cNvPr id="18" name="Picture 1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282790" y="71526"/>
                  <a:ext cx="694663" cy="1101041"/>
                </a:xfrm>
                <a:prstGeom prst="rect">
                  <a:avLst/>
                </a:prstGeom>
                <a:grpFill/>
              </p:spPr>
            </p:pic>
          </p:grpSp>
          <p:sp>
            <p:nvSpPr>
              <p:cNvPr id="14" name="Title Placeholder 1"/>
              <p:cNvSpPr txBox="1">
                <a:spLocks/>
              </p:cNvSpPr>
              <p:nvPr userDrawn="1"/>
            </p:nvSpPr>
            <p:spPr>
              <a:xfrm>
                <a:off x="10375899" y="679359"/>
                <a:ext cx="1699260" cy="246293"/>
              </a:xfrm>
              <a:prstGeom prst="rect">
                <a:avLst/>
              </a:prstGeom>
              <a:grpFill/>
            </p:spPr>
            <p:txBody>
              <a:bodyPr vert="horz" lIns="91440" tIns="45720" rIns="91440" bIns="45720" rtlCol="0" anchor="t">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200" b="1" dirty="0" smtClean="0">
                    <a:latin typeface="Centaur" panose="02030504050205020304" pitchFamily="18" charset="0"/>
                  </a:rPr>
                  <a:t>CGOLD 2016</a:t>
                </a:r>
                <a:endParaRPr lang="en-US" sz="1200" b="1" dirty="0">
                  <a:latin typeface="Centaur" panose="02030504050205020304" pitchFamily="18" charset="0"/>
                </a:endParaRPr>
              </a:p>
            </p:txBody>
          </p:sp>
          <p:sp>
            <p:nvSpPr>
              <p:cNvPr id="15" name="Rectangle 14"/>
              <p:cNvSpPr/>
              <p:nvPr userDrawn="1"/>
            </p:nvSpPr>
            <p:spPr>
              <a:xfrm>
                <a:off x="10375900" y="659576"/>
                <a:ext cx="1699260" cy="9144"/>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3" name="Text Box 5"/>
          <p:cNvSpPr txBox="1">
            <a:spLocks noChangeArrowheads="1"/>
          </p:cNvSpPr>
          <p:nvPr userDrawn="1"/>
        </p:nvSpPr>
        <p:spPr bwMode="auto">
          <a:xfrm>
            <a:off x="8890" y="6980"/>
            <a:ext cx="2743200" cy="369332"/>
          </a:xfrm>
          <a:prstGeom prst="rect">
            <a:avLst/>
          </a:prstGeom>
          <a:solidFill>
            <a:srgbClr val="00B050"/>
          </a:solidFill>
          <a:ln w="9525" algn="ctr">
            <a:noFill/>
            <a:miter lim="800000"/>
            <a:headEnd/>
            <a:tailEnd/>
          </a:ln>
          <a:effectLst/>
        </p:spPr>
        <p:txBody>
          <a:bodyPr wrap="square">
            <a:spAutoFit/>
          </a:bodyPr>
          <a:lstStyle/>
          <a:p>
            <a:pPr algn="ctr" eaLnBrk="0" fontAlgn="auto" hangingPunct="0">
              <a:spcBef>
                <a:spcPts val="0"/>
              </a:spcBef>
              <a:spcAft>
                <a:spcPts val="0"/>
              </a:spcAft>
              <a:defRPr/>
            </a:pPr>
            <a:r>
              <a:rPr lang="en-US" sz="800" b="0" dirty="0" smtClean="0">
                <a:solidFill>
                  <a:srgbClr val="FFFFFF"/>
                </a:solidFill>
                <a:latin typeface="+mn-lt"/>
                <a:cs typeface="Arial" panose="020B0604020202020204" pitchFamily="34" charset="0"/>
              </a:rPr>
              <a:t> </a:t>
            </a:r>
            <a:r>
              <a:rPr lang="en-US" sz="1800" b="0" dirty="0" smtClean="0">
                <a:solidFill>
                  <a:srgbClr val="FFFFFF"/>
                </a:solidFill>
                <a:latin typeface="+mn-lt"/>
                <a:cs typeface="Arial" panose="020B0604020202020204" pitchFamily="34" charset="0"/>
              </a:rPr>
              <a:t>UNCLASSIFIED/FOUO </a:t>
            </a:r>
            <a:endParaRPr lang="en-US" sz="1800" b="0" dirty="0">
              <a:solidFill>
                <a:srgbClr val="FFFFFF"/>
              </a:solidFill>
              <a:latin typeface="+mn-lt"/>
              <a:cs typeface="Arial" panose="020B0604020202020204" pitchFamily="34" charset="0"/>
            </a:endParaRPr>
          </a:p>
        </p:txBody>
      </p:sp>
    </p:spTree>
    <p:extLst>
      <p:ext uri="{BB962C8B-B14F-4D97-AF65-F5344CB8AC3E}">
        <p14:creationId xmlns:p14="http://schemas.microsoft.com/office/powerpoint/2010/main" val="1173479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890" y="6461406"/>
            <a:ext cx="2743200" cy="365125"/>
          </a:xfrm>
          <a:prstGeom prst="rect">
            <a:avLst/>
          </a:prstGeom>
        </p:spPr>
        <p:txBody>
          <a:bodyPr/>
          <a:lstStyle/>
          <a:p>
            <a:r>
              <a:rPr lang="en-US" smtClean="0">
                <a:solidFill>
                  <a:schemeClr val="bg1"/>
                </a:solidFill>
              </a:rPr>
              <a:t>Short Course Description</a:t>
            </a:r>
            <a:endParaRPr lang="en-US" dirty="0">
              <a:solidFill>
                <a:schemeClr val="bg1"/>
              </a:solidFill>
            </a:endParaRPr>
          </a:p>
        </p:txBody>
      </p:sp>
      <p:sp>
        <p:nvSpPr>
          <p:cNvPr id="6" name="Footer Placeholder 5"/>
          <p:cNvSpPr>
            <a:spLocks noGrp="1"/>
          </p:cNvSpPr>
          <p:nvPr>
            <p:ph type="ftr" sz="quarter" idx="11"/>
          </p:nvPr>
        </p:nvSpPr>
        <p:spPr>
          <a:xfrm>
            <a:off x="4038600" y="6461406"/>
            <a:ext cx="4114800" cy="365125"/>
          </a:xfrm>
          <a:prstGeom prst="rect">
            <a:avLst/>
          </a:prstGeom>
        </p:spPr>
        <p:txBody>
          <a:bodyPr/>
          <a:lstStyle/>
          <a:p>
            <a:r>
              <a:rPr lang="en-US" smtClean="0">
                <a:solidFill>
                  <a:schemeClr val="bg1"/>
                </a:solidFill>
              </a:rPr>
              <a:t>Instructor Rank/Name/Email</a:t>
            </a:r>
            <a:endParaRPr lang="en-US" dirty="0" smtClean="0">
              <a:solidFill>
                <a:schemeClr val="bg1"/>
              </a:solidFill>
            </a:endParaRPr>
          </a:p>
        </p:txBody>
      </p:sp>
      <p:sp>
        <p:nvSpPr>
          <p:cNvPr id="7" name="Slide Number Placeholder 6"/>
          <p:cNvSpPr>
            <a:spLocks noGrp="1"/>
          </p:cNvSpPr>
          <p:nvPr>
            <p:ph type="sldNum" sz="quarter" idx="12"/>
          </p:nvPr>
        </p:nvSpPr>
        <p:spPr/>
        <p:txBody>
          <a:bodyPr/>
          <a:lstStyle/>
          <a:p>
            <a:fld id="{771A0DDB-14EF-4A83-BA09-51D2ECE96472}" type="slidenum">
              <a:rPr lang="en-US" smtClean="0"/>
              <a:pPr/>
              <a:t>‹#›</a:t>
            </a:fld>
            <a:endParaRPr lang="en-US" dirty="0"/>
          </a:p>
        </p:txBody>
      </p:sp>
    </p:spTree>
    <p:extLst>
      <p:ext uri="{BB962C8B-B14F-4D97-AF65-F5344CB8AC3E}">
        <p14:creationId xmlns:p14="http://schemas.microsoft.com/office/powerpoint/2010/main" val="4183518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upload.wikimedia.org/wikipedia/commons/2/2b/Army_Reserve_Medical_Command_SSI.jp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bg1"/>
            </a:gs>
            <a:gs pos="86000">
              <a:schemeClr val="bg1">
                <a:lumMod val="95000"/>
              </a:schemeClr>
            </a:gs>
            <a:gs pos="100000">
              <a:schemeClr val="bg1">
                <a:lumMod val="75000"/>
              </a:schemeClr>
            </a:gs>
          </a:gsLst>
          <a:lin ang="16200000" scaled="1"/>
          <a:tileRect/>
        </a:gradFill>
        <a:effectLst/>
      </p:bgPr>
    </p:bg>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solidFill>
            <a:srgbClr val="8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79" y="286603"/>
            <a:ext cx="10058401" cy="1450757"/>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20" name="Group 19"/>
          <p:cNvGrpSpPr/>
          <p:nvPr userDrawn="1"/>
        </p:nvGrpSpPr>
        <p:grpSpPr>
          <a:xfrm>
            <a:off x="10375900" y="71527"/>
            <a:ext cx="1699260" cy="854125"/>
            <a:chOff x="10375900" y="71527"/>
            <a:chExt cx="1699260" cy="854125"/>
          </a:xfrm>
        </p:grpSpPr>
        <p:grpSp>
          <p:nvGrpSpPr>
            <p:cNvPr id="17" name="Group 16"/>
            <p:cNvGrpSpPr/>
            <p:nvPr userDrawn="1"/>
          </p:nvGrpSpPr>
          <p:grpSpPr>
            <a:xfrm>
              <a:off x="10375900" y="71527"/>
              <a:ext cx="1699260" cy="576174"/>
              <a:chOff x="9282790" y="71526"/>
              <a:chExt cx="2792370" cy="1101041"/>
            </a:xfrm>
          </p:grpSpPr>
          <p:pic>
            <p:nvPicPr>
              <p:cNvPr id="14" name="Picture 13" descr="File:Army Reserve Medical Command SSI.jpg">
                <a:hlinkClick r:id="rId13"/>
              </p:cNvPr>
              <p:cNvPicPr/>
              <p:nvPr/>
            </p:nvPicPr>
            <p:blipFill>
              <a:blip r:embed="rId14" cstate="print"/>
              <a:srcRect/>
              <a:stretch>
                <a:fillRect/>
              </a:stretch>
            </p:blipFill>
            <p:spPr bwMode="auto">
              <a:xfrm>
                <a:off x="11142069" y="81507"/>
                <a:ext cx="933091" cy="1076325"/>
              </a:xfrm>
              <a:prstGeom prst="rect">
                <a:avLst/>
              </a:prstGeom>
              <a:noFill/>
              <a:ln w="9525">
                <a:noFill/>
                <a:miter lim="800000"/>
                <a:headEnd/>
                <a:tailEnd/>
              </a:ln>
            </p:spPr>
          </p:pic>
          <p:pic>
            <p:nvPicPr>
              <p:cNvPr id="15" name="Picture 14" descr="http://upload.wikimedia.org/wikipedia/commons/a/a2/3rd_MDSC_SSI.gif"/>
              <p:cNvPicPr/>
              <p:nvPr/>
            </p:nvPicPr>
            <p:blipFill>
              <a:blip r:embed="rId15" cstate="print"/>
              <a:srcRect/>
              <a:stretch>
                <a:fillRect/>
              </a:stretch>
            </p:blipFill>
            <p:spPr bwMode="auto">
              <a:xfrm>
                <a:off x="10060361" y="119607"/>
                <a:ext cx="998800" cy="1000739"/>
              </a:xfrm>
              <a:prstGeom prst="rect">
                <a:avLst/>
              </a:prstGeom>
              <a:noFill/>
              <a:ln w="9525">
                <a:noFill/>
                <a:miter lim="800000"/>
                <a:headEnd/>
                <a:tailEnd/>
              </a:ln>
            </p:spPr>
          </p:pic>
          <p:pic>
            <p:nvPicPr>
              <p:cNvPr id="8" name="Picture 7"/>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9282790" y="71526"/>
                <a:ext cx="694663" cy="1101041"/>
              </a:xfrm>
              <a:prstGeom prst="rect">
                <a:avLst/>
              </a:prstGeom>
            </p:spPr>
          </p:pic>
        </p:grpSp>
        <p:sp>
          <p:nvSpPr>
            <p:cNvPr id="18" name="Title Placeholder 1"/>
            <p:cNvSpPr txBox="1">
              <a:spLocks/>
            </p:cNvSpPr>
            <p:nvPr userDrawn="1"/>
          </p:nvSpPr>
          <p:spPr>
            <a:xfrm>
              <a:off x="10375900" y="679359"/>
              <a:ext cx="1699260" cy="246293"/>
            </a:xfrm>
            <a:prstGeom prst="rect">
              <a:avLst/>
            </a:prstGeom>
          </p:spPr>
          <p:txBody>
            <a:bodyPr vert="horz" lIns="91440" tIns="45720" rIns="91440" bIns="45720" rtlCol="0" anchor="b">
              <a:no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US" sz="1400" b="1" dirty="0" smtClean="0">
                  <a:latin typeface="Centaur" panose="02030504050205020304" pitchFamily="18" charset="0"/>
                </a:rPr>
                <a:t>CGOLD 2016</a:t>
              </a:r>
              <a:endParaRPr lang="en-US" sz="1400" b="1" dirty="0">
                <a:latin typeface="Centaur" panose="02030504050205020304" pitchFamily="18" charset="0"/>
              </a:endParaRPr>
            </a:p>
          </p:txBody>
        </p:sp>
        <p:sp>
          <p:nvSpPr>
            <p:cNvPr id="19" name="Rectangle 18"/>
            <p:cNvSpPr/>
            <p:nvPr userDrawn="1"/>
          </p:nvSpPr>
          <p:spPr>
            <a:xfrm>
              <a:off x="10375900" y="659576"/>
              <a:ext cx="1699260" cy="9144"/>
            </a:xfrm>
            <a:prstGeom prst="rect">
              <a:avLst/>
            </a:prstGeom>
            <a:solidFill>
              <a:srgbClr val="8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Text Box 5"/>
          <p:cNvSpPr txBox="1">
            <a:spLocks noChangeArrowheads="1"/>
          </p:cNvSpPr>
          <p:nvPr userDrawn="1"/>
        </p:nvSpPr>
        <p:spPr bwMode="auto">
          <a:xfrm>
            <a:off x="8890" y="6980"/>
            <a:ext cx="2743200" cy="369332"/>
          </a:xfrm>
          <a:prstGeom prst="rect">
            <a:avLst/>
          </a:prstGeom>
          <a:solidFill>
            <a:srgbClr val="00B050"/>
          </a:solidFill>
          <a:ln w="9525" algn="ctr">
            <a:noFill/>
            <a:miter lim="800000"/>
            <a:headEnd/>
            <a:tailEnd/>
          </a:ln>
          <a:effectLst/>
        </p:spPr>
        <p:txBody>
          <a:bodyPr wrap="square">
            <a:spAutoFit/>
          </a:bodyPr>
          <a:lstStyle/>
          <a:p>
            <a:pPr algn="ctr" eaLnBrk="0" fontAlgn="auto" hangingPunct="0">
              <a:spcBef>
                <a:spcPts val="0"/>
              </a:spcBef>
              <a:spcAft>
                <a:spcPts val="0"/>
              </a:spcAft>
              <a:defRPr/>
            </a:pPr>
            <a:r>
              <a:rPr lang="en-US" sz="800" b="0" dirty="0" smtClean="0">
                <a:solidFill>
                  <a:srgbClr val="FFFFFF"/>
                </a:solidFill>
                <a:latin typeface="+mn-lt"/>
                <a:cs typeface="Arial" panose="020B0604020202020204" pitchFamily="34" charset="0"/>
              </a:rPr>
              <a:t> </a:t>
            </a:r>
            <a:r>
              <a:rPr lang="en-US" sz="1800" b="0" dirty="0" smtClean="0">
                <a:solidFill>
                  <a:srgbClr val="FFFFFF"/>
                </a:solidFill>
                <a:latin typeface="+mn-lt"/>
                <a:cs typeface="Arial" panose="020B0604020202020204" pitchFamily="34" charset="0"/>
              </a:rPr>
              <a:t>UNCLASSIFIED/FOUO </a:t>
            </a:r>
            <a:endParaRPr lang="en-US" sz="1800" b="0" dirty="0">
              <a:solidFill>
                <a:srgbClr val="FFFFFF"/>
              </a:solidFill>
              <a:latin typeface="+mn-lt"/>
              <a:cs typeface="Arial" panose="020B0604020202020204" pitchFamily="34" charset="0"/>
            </a:endParaRPr>
          </a:p>
        </p:txBody>
      </p:sp>
      <p:sp>
        <p:nvSpPr>
          <p:cNvPr id="23" name="Slide Number Placeholder 22"/>
          <p:cNvSpPr>
            <a:spLocks noGrp="1"/>
          </p:cNvSpPr>
          <p:nvPr>
            <p:ph type="sldNum" sz="quarter" idx="4"/>
          </p:nvPr>
        </p:nvSpPr>
        <p:spPr>
          <a:xfrm>
            <a:off x="9398595" y="6461405"/>
            <a:ext cx="2743200" cy="365125"/>
          </a:xfrm>
          <a:prstGeom prst="rect">
            <a:avLst/>
          </a:prstGeom>
        </p:spPr>
        <p:txBody>
          <a:bodyPr vert="horz" lIns="91440" tIns="45720" rIns="91440" bIns="45720" rtlCol="0" anchor="ctr"/>
          <a:lstStyle>
            <a:lvl1pPr algn="r">
              <a:defRPr sz="1800">
                <a:solidFill>
                  <a:schemeClr val="bg1"/>
                </a:solidFill>
              </a:defRPr>
            </a:lvl1pPr>
          </a:lstStyle>
          <a:p>
            <a:fld id="{771A0DDB-14EF-4A83-BA09-51D2ECE96472}" type="slidenum">
              <a:rPr lang="en-US" smtClean="0"/>
              <a:pPr/>
              <a:t>‹#›</a:t>
            </a:fld>
            <a:endParaRPr lang="en-US" dirty="0"/>
          </a:p>
        </p:txBody>
      </p:sp>
      <p:sp>
        <p:nvSpPr>
          <p:cNvPr id="24" name="Date Placeholder 3"/>
          <p:cNvSpPr txBox="1">
            <a:spLocks/>
          </p:cNvSpPr>
          <p:nvPr userDrawn="1"/>
        </p:nvSpPr>
        <p:spPr>
          <a:xfrm>
            <a:off x="8890" y="6427538"/>
            <a:ext cx="2056977"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chemeClr val="bg1"/>
                </a:solidFill>
              </a:rPr>
              <a:t>Role of the NCO</a:t>
            </a:r>
            <a:endParaRPr lang="en-US" dirty="0">
              <a:solidFill>
                <a:schemeClr val="bg1"/>
              </a:solidFill>
            </a:endParaRPr>
          </a:p>
        </p:txBody>
      </p:sp>
      <p:sp>
        <p:nvSpPr>
          <p:cNvPr id="25" name="Footer Placeholder 4"/>
          <p:cNvSpPr txBox="1">
            <a:spLocks/>
          </p:cNvSpPr>
          <p:nvPr userDrawn="1"/>
        </p:nvSpPr>
        <p:spPr>
          <a:xfrm>
            <a:off x="2548467" y="6452939"/>
            <a:ext cx="63246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solidFill>
                  <a:schemeClr val="bg1"/>
                </a:solidFill>
              </a:rPr>
              <a:t>SGM Michael Hackett/michael.k.hackett2.mil@mail.mil</a:t>
            </a:r>
          </a:p>
        </p:txBody>
      </p:sp>
    </p:spTree>
    <p:extLst>
      <p:ext uri="{BB962C8B-B14F-4D97-AF65-F5344CB8AC3E}">
        <p14:creationId xmlns:p14="http://schemas.microsoft.com/office/powerpoint/2010/main" val="16608676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85000"/>
        </a:lnSpc>
        <a:spcBef>
          <a:spcPct val="0"/>
        </a:spcBef>
        <a:buNone/>
        <a:defRPr sz="4800" b="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2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20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6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7280" y="824856"/>
            <a:ext cx="10058400" cy="3566160"/>
          </a:xfrm>
        </p:spPr>
        <p:txBody>
          <a:bodyPr>
            <a:normAutofit/>
          </a:bodyPr>
          <a:lstStyle/>
          <a:p>
            <a:r>
              <a:rPr lang="en-US" sz="6600" dirty="0" smtClean="0"/>
              <a:t>Role of the Noncommissioned Officer (NCO)</a:t>
            </a:r>
            <a:endParaRPr lang="en-US" sz="6600" dirty="0"/>
          </a:p>
        </p:txBody>
      </p:sp>
      <p:sp>
        <p:nvSpPr>
          <p:cNvPr id="3" name="Subtitle 2"/>
          <p:cNvSpPr>
            <a:spLocks noGrp="1"/>
          </p:cNvSpPr>
          <p:nvPr>
            <p:ph type="subTitle" idx="1"/>
          </p:nvPr>
        </p:nvSpPr>
        <p:spPr/>
        <p:txBody>
          <a:bodyPr/>
          <a:lstStyle/>
          <a:p>
            <a:r>
              <a:rPr lang="en-US" dirty="0" smtClean="0"/>
              <a:t>SGM Michael K. Hackett, BDE Operations SGM, 361</a:t>
            </a:r>
            <a:r>
              <a:rPr lang="en-US" baseline="30000" dirty="0" smtClean="0"/>
              <a:t>st</a:t>
            </a:r>
            <a:r>
              <a:rPr lang="en-US" dirty="0" smtClean="0"/>
              <a:t> Civil Affairs BDE</a:t>
            </a:r>
            <a:endParaRPr lang="en-US" dirty="0"/>
          </a:p>
        </p:txBody>
      </p:sp>
    </p:spTree>
    <p:extLst>
      <p:ext uri="{BB962C8B-B14F-4D97-AF65-F5344CB8AC3E}">
        <p14:creationId xmlns:p14="http://schemas.microsoft.com/office/powerpoint/2010/main" val="2167880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4294967295"/>
          </p:nvPr>
        </p:nvSpPr>
        <p:spPr>
          <a:xfrm>
            <a:off x="8890" y="6038056"/>
            <a:ext cx="2743200" cy="365125"/>
          </a:xfrm>
          <a:prstGeom prst="rect">
            <a:avLst/>
          </a:prstGeom>
        </p:spPr>
        <p:txBody>
          <a:bodyPr/>
          <a:lstStyle/>
          <a:p>
            <a:r>
              <a:rPr lang="en-US" smtClean="0">
                <a:solidFill>
                  <a:schemeClr val="bg1"/>
                </a:solidFill>
              </a:rPr>
              <a:t>Short Course Description</a:t>
            </a:r>
            <a:endParaRPr lang="en-US" dirty="0">
              <a:solidFill>
                <a:schemeClr val="bg1"/>
              </a:solidFill>
            </a:endParaRPr>
          </a:p>
        </p:txBody>
      </p:sp>
      <p:sp>
        <p:nvSpPr>
          <p:cNvPr id="4" name="Footer Placeholder 3"/>
          <p:cNvSpPr>
            <a:spLocks noGrp="1"/>
          </p:cNvSpPr>
          <p:nvPr>
            <p:ph type="ftr" sz="quarter" idx="4294967295"/>
          </p:nvPr>
        </p:nvSpPr>
        <p:spPr>
          <a:xfrm>
            <a:off x="4038600" y="6038056"/>
            <a:ext cx="4114800" cy="365125"/>
          </a:xfrm>
          <a:prstGeom prst="rect">
            <a:avLst/>
          </a:prstGeom>
        </p:spPr>
        <p:txBody>
          <a:bodyPr/>
          <a:lstStyle/>
          <a:p>
            <a:r>
              <a:rPr lang="en-US" smtClean="0">
                <a:solidFill>
                  <a:schemeClr val="bg1"/>
                </a:solidFill>
              </a:rPr>
              <a:t>Instructor Rank/Name/Email</a:t>
            </a:r>
            <a:endParaRPr lang="en-US" dirty="0" smtClean="0">
              <a:solidFill>
                <a:schemeClr val="bg1"/>
              </a:solidFill>
            </a:endParaRPr>
          </a:p>
        </p:txBody>
      </p:sp>
      <p:sp>
        <p:nvSpPr>
          <p:cNvPr id="5" name="Slide Number Placeholder 4"/>
          <p:cNvSpPr>
            <a:spLocks noGrp="1"/>
          </p:cNvSpPr>
          <p:nvPr>
            <p:ph type="sldNum" sz="quarter" idx="12"/>
          </p:nvPr>
        </p:nvSpPr>
        <p:spPr/>
        <p:txBody>
          <a:bodyPr/>
          <a:lstStyle/>
          <a:p>
            <a:fld id="{771A0DDB-14EF-4A83-BA09-51D2ECE96472}" type="slidenum">
              <a:rPr lang="en-US" smtClean="0"/>
              <a:pPr/>
              <a:t>10</a:t>
            </a:fld>
            <a:endParaRPr lang="en-US" dirty="0"/>
          </a:p>
        </p:txBody>
      </p:sp>
      <p:sp>
        <p:nvSpPr>
          <p:cNvPr id="8" name="Title 1"/>
          <p:cNvSpPr>
            <a:spLocks noGrp="1"/>
          </p:cNvSpPr>
          <p:nvPr>
            <p:ph type="title"/>
          </p:nvPr>
        </p:nvSpPr>
        <p:spPr>
          <a:xfrm>
            <a:off x="1097280" y="286603"/>
            <a:ext cx="10058400" cy="1450757"/>
          </a:xfrm>
        </p:spPr>
        <p:txBody>
          <a:bodyPr/>
          <a:lstStyle/>
          <a:p>
            <a:r>
              <a:rPr lang="en-US" dirty="0" smtClean="0"/>
              <a:t>Some Humor</a:t>
            </a:r>
            <a:endParaRPr lang="en-US"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21000" y="1750654"/>
            <a:ext cx="6350000" cy="4532915"/>
          </a:xfrm>
          <a:prstGeom prst="rect">
            <a:avLst/>
          </a:prstGeom>
        </p:spPr>
      </p:pic>
    </p:spTree>
    <p:extLst>
      <p:ext uri="{BB962C8B-B14F-4D97-AF65-F5344CB8AC3E}">
        <p14:creationId xmlns:p14="http://schemas.microsoft.com/office/powerpoint/2010/main" val="870201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NCO Creed</a:t>
            </a:r>
            <a:endParaRPr lang="en-US" dirty="0"/>
          </a:p>
        </p:txBody>
      </p:sp>
      <p:sp>
        <p:nvSpPr>
          <p:cNvPr id="3" name="Content Placeholder 2"/>
          <p:cNvSpPr>
            <a:spLocks noGrp="1"/>
          </p:cNvSpPr>
          <p:nvPr>
            <p:ph idx="1"/>
          </p:nvPr>
        </p:nvSpPr>
        <p:spPr/>
        <p:txBody>
          <a:bodyPr>
            <a:normAutofit fontScale="77500" lnSpcReduction="20000"/>
          </a:bodyPr>
          <a:lstStyle/>
          <a:p>
            <a:pPr marL="384048" lvl="2" indent="0">
              <a:buNone/>
            </a:pPr>
            <a:r>
              <a:rPr lang="en-US" dirty="0"/>
              <a:t>No one is more professional than I. I am a noncommissioned officer, a leader of Soldiers. As a noncommissioned officer, I realize that I am a member of a time honored corps, which is known as "The Backbone of the Army". I am proud of the Corps of noncommissioned officers and will at all times conduct myself so as to bring credit upon the Corps, the military service and my country regardless of the situation in which I find myself. I will not use my grade or position to attain pleasure, profit, or personal safety.</a:t>
            </a:r>
          </a:p>
          <a:p>
            <a:pPr marL="384048" lvl="2" indent="0">
              <a:buNone/>
            </a:pPr>
            <a:endParaRPr lang="en-US" dirty="0"/>
          </a:p>
          <a:p>
            <a:pPr marL="384048" lvl="2" indent="0">
              <a:buNone/>
            </a:pPr>
            <a:r>
              <a:rPr lang="en-US" dirty="0"/>
              <a:t>Competence is my watchword. My two basic responsibilities will always be uppermost in my mind—accomplishment of my mission and the welfare of my Soldiers. I will strive to remain technically and tactically proficient. I am aware of my role as a noncommissioned officer. I will fulfill my responsibilities inherent in that role. All Soldiers are entitled to outstanding leadership; I will provide that leadership. I know my Soldiers and I will always place their needs above my own. I will communicate consistently with my Soldiers and never leave them uninformed. I will be fair and impartial when recommending both rewards and punishment.</a:t>
            </a:r>
          </a:p>
          <a:p>
            <a:pPr marL="384048" lvl="2" indent="0">
              <a:buNone/>
            </a:pPr>
            <a:endParaRPr lang="en-US" dirty="0" smtClean="0"/>
          </a:p>
          <a:p>
            <a:pPr marL="384048" lvl="2" indent="0">
              <a:buNone/>
            </a:pPr>
            <a:r>
              <a:rPr lang="en-US" dirty="0"/>
              <a:t>Officers of my unit will have maximum time to accomplish their duties; they will not have to accomplish mine. I will earn their respect and confidence as well as that of my Soldiers. I will be loyal to those with whom I serve; seniors, peers, and subordinates alike. I will exercise initiative by taking appropriate action in the absence of orders. I will not compromise my integrity, nor my moral courage. I will not forget, nor will I allow my comrades to forget that we are professionals, noncommissioned officers, leaders!</a:t>
            </a:r>
            <a:endParaRPr lang="en-US" dirty="0" smtClean="0"/>
          </a:p>
        </p:txBody>
      </p:sp>
      <p:sp>
        <p:nvSpPr>
          <p:cNvPr id="6" name="Slide Number Placeholder 5"/>
          <p:cNvSpPr>
            <a:spLocks noGrp="1"/>
          </p:cNvSpPr>
          <p:nvPr>
            <p:ph type="sldNum" sz="quarter" idx="12"/>
          </p:nvPr>
        </p:nvSpPr>
        <p:spPr/>
        <p:txBody>
          <a:bodyPr/>
          <a:lstStyle/>
          <a:p>
            <a:fld id="{771A0DDB-14EF-4A83-BA09-51D2ECE96472}" type="slidenum">
              <a:rPr lang="en-US" smtClean="0"/>
              <a:pPr/>
              <a:t>11</a:t>
            </a:fld>
            <a:endParaRPr lang="en-US" dirty="0"/>
          </a:p>
        </p:txBody>
      </p:sp>
    </p:spTree>
    <p:extLst>
      <p:ext uri="{BB962C8B-B14F-4D97-AF65-F5344CB8AC3E}">
        <p14:creationId xmlns:p14="http://schemas.microsoft.com/office/powerpoint/2010/main" val="691637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Sergeant (SGT)</a:t>
            </a:r>
            <a:endParaRPr lang="en-US" dirty="0"/>
          </a:p>
        </p:txBody>
      </p:sp>
      <p:sp>
        <p:nvSpPr>
          <p:cNvPr id="3" name="Content Placeholder 2"/>
          <p:cNvSpPr>
            <a:spLocks noGrp="1"/>
          </p:cNvSpPr>
          <p:nvPr>
            <p:ph idx="1"/>
          </p:nvPr>
        </p:nvSpPr>
        <p:spPr/>
        <p:txBody>
          <a:bodyPr/>
          <a:lstStyle/>
          <a:p>
            <a:pPr lvl="1"/>
            <a:r>
              <a:rPr lang="en-US" dirty="0" smtClean="0"/>
              <a:t>Actions of Sergeants determine the outcome of battles and issues during home station operations</a:t>
            </a:r>
          </a:p>
          <a:p>
            <a:pPr lvl="1"/>
            <a:r>
              <a:rPr lang="en-US" dirty="0" smtClean="0"/>
              <a:t>First line Leaders having the most direct impact on Soldiers</a:t>
            </a:r>
          </a:p>
          <a:p>
            <a:pPr lvl="2"/>
            <a:r>
              <a:rPr lang="en-US" dirty="0" smtClean="0"/>
              <a:t>Supervision at the team level</a:t>
            </a:r>
          </a:p>
          <a:p>
            <a:pPr lvl="2"/>
            <a:r>
              <a:rPr lang="en-US" dirty="0" smtClean="0"/>
              <a:t>Responsible for counseling, training and care of Soldiers</a:t>
            </a:r>
          </a:p>
          <a:p>
            <a:pPr lvl="2"/>
            <a:r>
              <a:rPr lang="en-US" dirty="0" smtClean="0"/>
              <a:t>First line of the NCO Support Channel</a:t>
            </a:r>
          </a:p>
        </p:txBody>
      </p:sp>
      <p:sp>
        <p:nvSpPr>
          <p:cNvPr id="6" name="Slide Number Placeholder 5"/>
          <p:cNvSpPr>
            <a:spLocks noGrp="1"/>
          </p:cNvSpPr>
          <p:nvPr>
            <p:ph type="sldNum" sz="quarter" idx="12"/>
          </p:nvPr>
        </p:nvSpPr>
        <p:spPr/>
        <p:txBody>
          <a:bodyPr/>
          <a:lstStyle/>
          <a:p>
            <a:fld id="{771A0DDB-14EF-4A83-BA09-51D2ECE96472}" type="slidenum">
              <a:rPr lang="en-US" smtClean="0"/>
              <a:pPr/>
              <a:t>12</a:t>
            </a:fld>
            <a:endParaRPr lang="en-US" dirty="0"/>
          </a:p>
        </p:txBody>
      </p:sp>
    </p:spTree>
    <p:extLst>
      <p:ext uri="{BB962C8B-B14F-4D97-AF65-F5344CB8AC3E}">
        <p14:creationId xmlns:p14="http://schemas.microsoft.com/office/powerpoint/2010/main" val="386885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Staff Sergeant (SSG)</a:t>
            </a:r>
            <a:endParaRPr lang="en-US" dirty="0"/>
          </a:p>
        </p:txBody>
      </p:sp>
      <p:sp>
        <p:nvSpPr>
          <p:cNvPr id="3" name="Content Placeholder 2"/>
          <p:cNvSpPr>
            <a:spLocks noGrp="1"/>
          </p:cNvSpPr>
          <p:nvPr>
            <p:ph idx="1"/>
          </p:nvPr>
        </p:nvSpPr>
        <p:spPr/>
        <p:txBody>
          <a:bodyPr>
            <a:normAutofit/>
          </a:bodyPr>
          <a:lstStyle/>
          <a:p>
            <a:pPr lvl="1"/>
            <a:r>
              <a:rPr lang="en-US" dirty="0" smtClean="0"/>
              <a:t>Leads Squads and Sections</a:t>
            </a:r>
          </a:p>
          <a:p>
            <a:pPr lvl="1"/>
            <a:r>
              <a:rPr lang="en-US" dirty="0" smtClean="0"/>
              <a:t>Live and work with Soldiers everyday</a:t>
            </a:r>
          </a:p>
          <a:p>
            <a:pPr lvl="2"/>
            <a:r>
              <a:rPr lang="en-US" dirty="0" smtClean="0"/>
              <a:t>Responsible for health, welfare and safety</a:t>
            </a:r>
          </a:p>
          <a:p>
            <a:pPr lvl="2"/>
            <a:r>
              <a:rPr lang="en-US" dirty="0" smtClean="0"/>
              <a:t>Ensure Soldiers meet standards of personal appearance</a:t>
            </a:r>
          </a:p>
          <a:p>
            <a:pPr lvl="2"/>
            <a:r>
              <a:rPr lang="en-US" dirty="0" smtClean="0"/>
              <a:t>Teaches Soldiers to maintain and account for individual and unit equipment and property</a:t>
            </a:r>
          </a:p>
          <a:p>
            <a:pPr lvl="2"/>
            <a:r>
              <a:rPr lang="en-US" dirty="0" smtClean="0"/>
              <a:t>Enforces standards, develops and trains Soldiers in MOS skills and unit missions</a:t>
            </a:r>
          </a:p>
          <a:p>
            <a:pPr lvl="2"/>
            <a:r>
              <a:rPr lang="en-US" dirty="0" smtClean="0"/>
              <a:t>Secondary role is support to the Chain of Command through the NCO Support Channel</a:t>
            </a:r>
          </a:p>
        </p:txBody>
      </p:sp>
      <p:sp>
        <p:nvSpPr>
          <p:cNvPr id="6" name="Slide Number Placeholder 5"/>
          <p:cNvSpPr>
            <a:spLocks noGrp="1"/>
          </p:cNvSpPr>
          <p:nvPr>
            <p:ph type="sldNum" sz="quarter" idx="12"/>
          </p:nvPr>
        </p:nvSpPr>
        <p:spPr/>
        <p:txBody>
          <a:bodyPr/>
          <a:lstStyle/>
          <a:p>
            <a:fld id="{771A0DDB-14EF-4A83-BA09-51D2ECE96472}" type="slidenum">
              <a:rPr lang="en-US" smtClean="0"/>
              <a:pPr/>
              <a:t>13</a:t>
            </a:fld>
            <a:endParaRPr lang="en-US" dirty="0"/>
          </a:p>
        </p:txBody>
      </p:sp>
    </p:spTree>
    <p:extLst>
      <p:ext uri="{BB962C8B-B14F-4D97-AF65-F5344CB8AC3E}">
        <p14:creationId xmlns:p14="http://schemas.microsoft.com/office/powerpoint/2010/main" val="466237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Sergeant First Class (SFC)</a:t>
            </a:r>
            <a:endParaRPr lang="en-US" dirty="0"/>
          </a:p>
        </p:txBody>
      </p:sp>
      <p:sp>
        <p:nvSpPr>
          <p:cNvPr id="3" name="Content Placeholder 2"/>
          <p:cNvSpPr>
            <a:spLocks noGrp="1"/>
          </p:cNvSpPr>
          <p:nvPr>
            <p:ph idx="1"/>
          </p:nvPr>
        </p:nvSpPr>
        <p:spPr/>
        <p:txBody>
          <a:bodyPr>
            <a:normAutofit lnSpcReduction="10000"/>
          </a:bodyPr>
          <a:lstStyle/>
          <a:p>
            <a:pPr lvl="1"/>
            <a:r>
              <a:rPr lang="en-US" dirty="0" smtClean="0"/>
              <a:t>Platoon Sergeant is a duty not a rank</a:t>
            </a:r>
          </a:p>
          <a:p>
            <a:pPr lvl="1"/>
            <a:r>
              <a:rPr lang="en-US" dirty="0" smtClean="0"/>
              <a:t>Helps the Commander to train the Platoon Leader</a:t>
            </a:r>
          </a:p>
          <a:p>
            <a:pPr lvl="1"/>
            <a:r>
              <a:rPr lang="en-US" dirty="0" smtClean="0"/>
              <a:t>Has an enormous effect on how young officers perceive NCOs for the remainder of their career</a:t>
            </a:r>
          </a:p>
          <a:p>
            <a:pPr lvl="1"/>
            <a:r>
              <a:rPr lang="en-US" dirty="0" smtClean="0"/>
              <a:t>Takes charge of the Platoon in the absence of the Platoon Leader</a:t>
            </a:r>
          </a:p>
          <a:p>
            <a:pPr lvl="1"/>
            <a:r>
              <a:rPr lang="en-US" dirty="0" smtClean="0"/>
              <a:t>Teaches and trains collective and individual tasks to Soldiers in squads, crews and small units</a:t>
            </a:r>
          </a:p>
          <a:p>
            <a:pPr lvl="1"/>
            <a:r>
              <a:rPr lang="en-US" dirty="0" smtClean="0"/>
              <a:t>May serve as NCOIC of a section with Platoon Sergeant responsibilities</a:t>
            </a:r>
          </a:p>
          <a:p>
            <a:pPr lvl="1"/>
            <a:r>
              <a:rPr lang="en-US" dirty="0" smtClean="0"/>
              <a:t>Has extensive military experience and is capable of making informed decisions in the best interest of the mission and Soldier</a:t>
            </a:r>
          </a:p>
          <a:p>
            <a:pPr marL="384048" lvl="2" indent="0">
              <a:buNone/>
            </a:pPr>
            <a:endParaRPr lang="en-US" dirty="0" smtClean="0"/>
          </a:p>
        </p:txBody>
      </p:sp>
      <p:sp>
        <p:nvSpPr>
          <p:cNvPr id="6" name="Slide Number Placeholder 5"/>
          <p:cNvSpPr>
            <a:spLocks noGrp="1"/>
          </p:cNvSpPr>
          <p:nvPr>
            <p:ph type="sldNum" sz="quarter" idx="12"/>
          </p:nvPr>
        </p:nvSpPr>
        <p:spPr/>
        <p:txBody>
          <a:bodyPr/>
          <a:lstStyle/>
          <a:p>
            <a:fld id="{771A0DDB-14EF-4A83-BA09-51D2ECE96472}" type="slidenum">
              <a:rPr lang="en-US" smtClean="0"/>
              <a:pPr/>
              <a:t>14</a:t>
            </a:fld>
            <a:endParaRPr lang="en-US" dirty="0"/>
          </a:p>
        </p:txBody>
      </p:sp>
    </p:spTree>
    <p:extLst>
      <p:ext uri="{BB962C8B-B14F-4D97-AF65-F5344CB8AC3E}">
        <p14:creationId xmlns:p14="http://schemas.microsoft.com/office/powerpoint/2010/main" val="11534704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First </a:t>
            </a:r>
            <a:r>
              <a:rPr lang="en-US" sz="3600" dirty="0" smtClean="0"/>
              <a:t>Sergeant/Master </a:t>
            </a:r>
            <a:r>
              <a:rPr lang="en-US" sz="3600" dirty="0"/>
              <a:t>Sergeant </a:t>
            </a:r>
            <a:r>
              <a:rPr lang="en-US" sz="3600" dirty="0" smtClean="0"/>
              <a:t>(1SG/MSG</a:t>
            </a:r>
            <a:r>
              <a:rPr lang="en-US" sz="3600" dirty="0"/>
              <a:t>)</a:t>
            </a:r>
          </a:p>
        </p:txBody>
      </p:sp>
      <p:sp>
        <p:nvSpPr>
          <p:cNvPr id="3" name="Content Placeholder 2"/>
          <p:cNvSpPr>
            <a:spLocks noGrp="1"/>
          </p:cNvSpPr>
          <p:nvPr>
            <p:ph idx="1"/>
          </p:nvPr>
        </p:nvSpPr>
        <p:spPr/>
        <p:txBody>
          <a:bodyPr>
            <a:normAutofit fontScale="92500" lnSpcReduction="20000"/>
          </a:bodyPr>
          <a:lstStyle/>
          <a:p>
            <a:pPr lvl="1"/>
            <a:r>
              <a:rPr lang="en-US" dirty="0"/>
              <a:t>1SG is the Senior NCO in companies, batteries and troops</a:t>
            </a:r>
          </a:p>
          <a:p>
            <a:pPr lvl="1"/>
            <a:r>
              <a:rPr lang="en-US" dirty="0"/>
              <a:t>Position is similar to CSM in importance, responsibility and prestige</a:t>
            </a:r>
          </a:p>
          <a:p>
            <a:pPr lvl="1"/>
            <a:r>
              <a:rPr lang="en-US" dirty="0"/>
              <a:t>Requires extraordinary leadership and professional competence</a:t>
            </a:r>
          </a:p>
          <a:p>
            <a:pPr lvl="1"/>
            <a:r>
              <a:rPr lang="en-US" dirty="0"/>
              <a:t>Maintains daily contact with and responsible for training and ensuring health and welfare of the entire unit and Families</a:t>
            </a:r>
          </a:p>
          <a:p>
            <a:pPr lvl="2"/>
            <a:r>
              <a:rPr lang="en-US" dirty="0" smtClean="0"/>
              <a:t>Enforces discipline</a:t>
            </a:r>
          </a:p>
          <a:p>
            <a:pPr lvl="2"/>
            <a:r>
              <a:rPr lang="en-US" dirty="0" smtClean="0"/>
              <a:t>Fosters loyalty and commitment in their Soldiers</a:t>
            </a:r>
          </a:p>
          <a:p>
            <a:pPr lvl="2"/>
            <a:r>
              <a:rPr lang="en-US" dirty="0" smtClean="0"/>
              <a:t>Maintains duty rosters</a:t>
            </a:r>
          </a:p>
          <a:p>
            <a:pPr lvl="2"/>
            <a:r>
              <a:rPr lang="en-US" dirty="0" smtClean="0"/>
              <a:t>Performs drills</a:t>
            </a:r>
          </a:p>
          <a:p>
            <a:pPr lvl="2"/>
            <a:r>
              <a:rPr lang="en-US" dirty="0" smtClean="0"/>
              <a:t>Makes morning reports to the Company Commander</a:t>
            </a:r>
          </a:p>
          <a:p>
            <a:pPr lvl="1"/>
            <a:r>
              <a:rPr lang="en-US" dirty="0"/>
              <a:t>MSG serves as principle NCO in Battalion or higher level staffs</a:t>
            </a:r>
          </a:p>
          <a:p>
            <a:pPr lvl="1"/>
            <a:r>
              <a:rPr lang="en-US" dirty="0"/>
              <a:t>Just as professional as the 1SG in dispatching leadership and executing duties</a:t>
            </a:r>
          </a:p>
        </p:txBody>
      </p:sp>
      <p:sp>
        <p:nvSpPr>
          <p:cNvPr id="6" name="Slide Number Placeholder 5"/>
          <p:cNvSpPr>
            <a:spLocks noGrp="1"/>
          </p:cNvSpPr>
          <p:nvPr>
            <p:ph type="sldNum" sz="quarter" idx="12"/>
          </p:nvPr>
        </p:nvSpPr>
        <p:spPr/>
        <p:txBody>
          <a:bodyPr/>
          <a:lstStyle/>
          <a:p>
            <a:fld id="{771A0DDB-14EF-4A83-BA09-51D2ECE96472}" type="slidenum">
              <a:rPr lang="en-US" smtClean="0"/>
              <a:pPr/>
              <a:t>15</a:t>
            </a:fld>
            <a:endParaRPr lang="en-US" dirty="0"/>
          </a:p>
        </p:txBody>
      </p:sp>
    </p:spTree>
    <p:extLst>
      <p:ext uri="{BB962C8B-B14F-4D97-AF65-F5344CB8AC3E}">
        <p14:creationId xmlns:p14="http://schemas.microsoft.com/office/powerpoint/2010/main" val="2904466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Command Sergeant Major/Sergeant Major (CSM/SGM)</a:t>
            </a:r>
            <a:endParaRPr lang="en-US" sz="3200" dirty="0"/>
          </a:p>
        </p:txBody>
      </p:sp>
      <p:sp>
        <p:nvSpPr>
          <p:cNvPr id="3" name="Content Placeholder 2"/>
          <p:cNvSpPr>
            <a:spLocks noGrp="1"/>
          </p:cNvSpPr>
          <p:nvPr>
            <p:ph idx="1"/>
          </p:nvPr>
        </p:nvSpPr>
        <p:spPr/>
        <p:txBody>
          <a:bodyPr>
            <a:normAutofit fontScale="85000" lnSpcReduction="10000"/>
          </a:bodyPr>
          <a:lstStyle/>
          <a:p>
            <a:pPr lvl="1"/>
            <a:r>
              <a:rPr lang="en-US" dirty="0" smtClean="0"/>
              <a:t>CSM </a:t>
            </a:r>
            <a:r>
              <a:rPr lang="en-US" dirty="0"/>
              <a:t>is the Senior NCO </a:t>
            </a:r>
            <a:r>
              <a:rPr lang="en-US" dirty="0" smtClean="0"/>
              <a:t>of the Command at Battalion or higher levels</a:t>
            </a:r>
            <a:endParaRPr lang="en-US" dirty="0"/>
          </a:p>
          <a:p>
            <a:pPr lvl="2"/>
            <a:r>
              <a:rPr lang="en-US" dirty="0" smtClean="0"/>
              <a:t>Carries </a:t>
            </a:r>
            <a:r>
              <a:rPr lang="en-US" dirty="0"/>
              <a:t>out policies and standards on performance, training, appearance and conduct enlisted personnel</a:t>
            </a:r>
          </a:p>
          <a:p>
            <a:pPr lvl="2"/>
            <a:r>
              <a:rPr lang="en-US" dirty="0"/>
              <a:t>Provides advice and make recommendations to the Commander and staff in matters pertaining to the organization</a:t>
            </a:r>
          </a:p>
          <a:p>
            <a:pPr lvl="2"/>
            <a:r>
              <a:rPr lang="en-US" dirty="0"/>
              <a:t>Directs activities of the NCO Support Channel</a:t>
            </a:r>
          </a:p>
          <a:p>
            <a:pPr lvl="2"/>
            <a:r>
              <a:rPr lang="en-US" dirty="0"/>
              <a:t>Administers the NCO Development program (NCODP)</a:t>
            </a:r>
          </a:p>
          <a:p>
            <a:pPr lvl="2"/>
            <a:r>
              <a:rPr lang="en-US" dirty="0"/>
              <a:t>The training professional of the unit the CSM drives and oversees the entire training </a:t>
            </a:r>
            <a:r>
              <a:rPr lang="en-US" dirty="0" smtClean="0"/>
              <a:t>program</a:t>
            </a:r>
          </a:p>
          <a:p>
            <a:pPr lvl="2"/>
            <a:r>
              <a:rPr lang="en-US" dirty="0"/>
              <a:t>Assists the Commander in determining leader tasks and training for NCOs</a:t>
            </a:r>
          </a:p>
          <a:p>
            <a:pPr lvl="1"/>
            <a:r>
              <a:rPr lang="en-US" dirty="0" smtClean="0"/>
              <a:t>SGM is the key enlisted member of staff elements at Battalion and higher levels</a:t>
            </a:r>
            <a:endParaRPr lang="en-US" dirty="0"/>
          </a:p>
          <a:p>
            <a:pPr lvl="1"/>
            <a:r>
              <a:rPr lang="en-US" dirty="0" smtClean="0"/>
              <a:t>Experience and ability equal to the CSM with leadership limited to those in his/her charge</a:t>
            </a:r>
          </a:p>
          <a:p>
            <a:pPr lvl="1"/>
            <a:r>
              <a:rPr lang="en-US" dirty="0" smtClean="0"/>
              <a:t>Expert in his/her technical field, primary advisor on policy development, analytical reviewer of regulatory guidance and </a:t>
            </a:r>
            <a:r>
              <a:rPr lang="en-US" smtClean="0"/>
              <a:t>when absent fulfills </a:t>
            </a:r>
            <a:r>
              <a:rPr lang="en-US" dirty="0" smtClean="0"/>
              <a:t>the duties of the CSM</a:t>
            </a:r>
            <a:endParaRPr lang="en-US" dirty="0"/>
          </a:p>
        </p:txBody>
      </p:sp>
      <p:sp>
        <p:nvSpPr>
          <p:cNvPr id="6" name="Slide Number Placeholder 5"/>
          <p:cNvSpPr>
            <a:spLocks noGrp="1"/>
          </p:cNvSpPr>
          <p:nvPr>
            <p:ph type="sldNum" sz="quarter" idx="12"/>
          </p:nvPr>
        </p:nvSpPr>
        <p:spPr/>
        <p:txBody>
          <a:bodyPr/>
          <a:lstStyle/>
          <a:p>
            <a:fld id="{771A0DDB-14EF-4A83-BA09-51D2ECE96472}" type="slidenum">
              <a:rPr lang="en-US" smtClean="0"/>
              <a:pPr/>
              <a:t>16</a:t>
            </a:fld>
            <a:endParaRPr lang="en-US" dirty="0"/>
          </a:p>
        </p:txBody>
      </p:sp>
    </p:spTree>
    <p:extLst>
      <p:ext uri="{BB962C8B-B14F-4D97-AF65-F5344CB8AC3E}">
        <p14:creationId xmlns:p14="http://schemas.microsoft.com/office/powerpoint/2010/main" val="42696985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Authority</a:t>
            </a:r>
            <a:endParaRPr lang="en-US" dirty="0"/>
          </a:p>
        </p:txBody>
      </p:sp>
      <p:sp>
        <p:nvSpPr>
          <p:cNvPr id="3" name="Text Placeholder 2"/>
          <p:cNvSpPr>
            <a:spLocks noGrp="1"/>
          </p:cNvSpPr>
          <p:nvPr>
            <p:ph type="body" idx="1"/>
          </p:nvPr>
        </p:nvSpPr>
        <p:spPr/>
        <p:txBody>
          <a:bodyPr/>
          <a:lstStyle/>
          <a:p>
            <a:r>
              <a:rPr lang="en-US" dirty="0" smtClean="0"/>
              <a:t>Commissioned officer</a:t>
            </a:r>
            <a:endParaRPr lang="en-US" dirty="0"/>
          </a:p>
        </p:txBody>
      </p:sp>
      <p:sp>
        <p:nvSpPr>
          <p:cNvPr id="4" name="Content Placeholder 3"/>
          <p:cNvSpPr>
            <a:spLocks noGrp="1"/>
          </p:cNvSpPr>
          <p:nvPr>
            <p:ph sz="half" idx="2"/>
          </p:nvPr>
        </p:nvSpPr>
        <p:spPr>
          <a:xfrm>
            <a:off x="1097280" y="2582334"/>
            <a:ext cx="4937760" cy="3068823"/>
          </a:xfrm>
        </p:spPr>
        <p:txBody>
          <a:bodyPr>
            <a:normAutofit fontScale="70000" lnSpcReduction="20000"/>
          </a:bodyPr>
          <a:lstStyle/>
          <a:p>
            <a:pPr lvl="1"/>
            <a:r>
              <a:rPr lang="en-US" dirty="0"/>
              <a:t>H</a:t>
            </a:r>
            <a:r>
              <a:rPr lang="en-US" dirty="0" smtClean="0"/>
              <a:t>olds </a:t>
            </a:r>
            <a:r>
              <a:rPr lang="en-US" dirty="0"/>
              <a:t>a commission from the President of the United </a:t>
            </a:r>
            <a:r>
              <a:rPr lang="en-US" dirty="0" smtClean="0"/>
              <a:t>States.</a:t>
            </a:r>
            <a:endParaRPr lang="en-US" dirty="0"/>
          </a:p>
          <a:p>
            <a:pPr lvl="1"/>
            <a:r>
              <a:rPr lang="en-US" dirty="0" smtClean="0"/>
              <a:t>Authorized to </a:t>
            </a:r>
            <a:r>
              <a:rPr lang="en-US" dirty="0"/>
              <a:t>act as the President’s representative in certain </a:t>
            </a:r>
            <a:r>
              <a:rPr lang="en-US" dirty="0" smtClean="0"/>
              <a:t>military matters.</a:t>
            </a:r>
          </a:p>
          <a:p>
            <a:pPr lvl="1"/>
            <a:r>
              <a:rPr lang="en-US" dirty="0" smtClean="0"/>
              <a:t>Carries </a:t>
            </a:r>
            <a:r>
              <a:rPr lang="en-US" dirty="0"/>
              <a:t>out the orders of the Commander-in-Chief as handed down through the </a:t>
            </a:r>
            <a:r>
              <a:rPr lang="en-US" dirty="0" smtClean="0"/>
              <a:t>Chain </a:t>
            </a:r>
            <a:r>
              <a:rPr lang="en-US" dirty="0"/>
              <a:t>of </a:t>
            </a:r>
            <a:r>
              <a:rPr lang="en-US" dirty="0" smtClean="0"/>
              <a:t>Command</a:t>
            </a:r>
          </a:p>
          <a:p>
            <a:pPr lvl="1"/>
            <a:r>
              <a:rPr lang="en-US" dirty="0" smtClean="0"/>
              <a:t>Commissioned </a:t>
            </a:r>
            <a:r>
              <a:rPr lang="en-US" dirty="0"/>
              <a:t>officers </a:t>
            </a:r>
            <a:r>
              <a:rPr lang="en-US" dirty="0" smtClean="0"/>
              <a:t>get considerable </a:t>
            </a:r>
            <a:r>
              <a:rPr lang="en-US" dirty="0"/>
              <a:t>help, assistance and advice from NCOs.</a:t>
            </a:r>
          </a:p>
          <a:p>
            <a:endParaRPr lang="en-US" dirty="0"/>
          </a:p>
        </p:txBody>
      </p:sp>
      <p:sp>
        <p:nvSpPr>
          <p:cNvPr id="5" name="Text Placeholder 4"/>
          <p:cNvSpPr>
            <a:spLocks noGrp="1"/>
          </p:cNvSpPr>
          <p:nvPr>
            <p:ph type="body" sz="quarter" idx="3"/>
          </p:nvPr>
        </p:nvSpPr>
        <p:spPr/>
        <p:txBody>
          <a:bodyPr/>
          <a:lstStyle/>
          <a:p>
            <a:r>
              <a:rPr lang="en-US" dirty="0" smtClean="0"/>
              <a:t>Noncommissioned officer</a:t>
            </a:r>
            <a:endParaRPr lang="en-US" dirty="0"/>
          </a:p>
        </p:txBody>
      </p:sp>
      <p:sp>
        <p:nvSpPr>
          <p:cNvPr id="6" name="Content Placeholder 5"/>
          <p:cNvSpPr>
            <a:spLocks noGrp="1"/>
          </p:cNvSpPr>
          <p:nvPr>
            <p:ph sz="quarter" idx="4"/>
          </p:nvPr>
        </p:nvSpPr>
        <p:spPr>
          <a:xfrm>
            <a:off x="6217919" y="2582334"/>
            <a:ext cx="5026729" cy="3159439"/>
          </a:xfrm>
        </p:spPr>
        <p:txBody>
          <a:bodyPr>
            <a:normAutofit fontScale="70000" lnSpcReduction="20000"/>
          </a:bodyPr>
          <a:lstStyle/>
          <a:p>
            <a:pPr lvl="1"/>
            <a:r>
              <a:rPr lang="en-US" dirty="0" smtClean="0"/>
              <a:t>Obtains authorities </a:t>
            </a:r>
            <a:r>
              <a:rPr lang="en-US" dirty="0"/>
              <a:t>as agents of the Secretary of the Army outlined in Army regulations. </a:t>
            </a:r>
            <a:endParaRPr lang="en-US" dirty="0" smtClean="0"/>
          </a:p>
          <a:p>
            <a:pPr lvl="1"/>
            <a:r>
              <a:rPr lang="en-US" dirty="0" smtClean="0"/>
              <a:t>Supports </a:t>
            </a:r>
            <a:r>
              <a:rPr lang="en-US" dirty="0"/>
              <a:t>the </a:t>
            </a:r>
            <a:r>
              <a:rPr lang="en-US" dirty="0" smtClean="0"/>
              <a:t>Command Authority </a:t>
            </a:r>
            <a:r>
              <a:rPr lang="en-US" dirty="0"/>
              <a:t>of </a:t>
            </a:r>
            <a:r>
              <a:rPr lang="en-US" dirty="0" smtClean="0"/>
              <a:t>Commissioned Officers</a:t>
            </a:r>
          </a:p>
          <a:p>
            <a:pPr lvl="1"/>
            <a:r>
              <a:rPr lang="en-US" dirty="0"/>
              <a:t>As the Secretary of the Army’s representatives, Noncommissioned Officers carry out the orders </a:t>
            </a:r>
            <a:r>
              <a:rPr lang="en-US" dirty="0" smtClean="0"/>
              <a:t>of the </a:t>
            </a:r>
            <a:r>
              <a:rPr lang="en-US" dirty="0"/>
              <a:t>Commander-in-Chief through the chain of command. </a:t>
            </a:r>
            <a:endParaRPr lang="en-US" dirty="0" smtClean="0"/>
          </a:p>
          <a:p>
            <a:pPr lvl="1"/>
            <a:r>
              <a:rPr lang="en-US" dirty="0" smtClean="0"/>
              <a:t>In </a:t>
            </a:r>
            <a:r>
              <a:rPr lang="en-US" dirty="0"/>
              <a:t>carrying out orders, </a:t>
            </a:r>
            <a:r>
              <a:rPr lang="en-US" dirty="0" smtClean="0"/>
              <a:t>Noncommissioned </a:t>
            </a:r>
            <a:r>
              <a:rPr lang="en-US" dirty="0"/>
              <a:t>Officers provide support, assistance and advice to officers.</a:t>
            </a:r>
          </a:p>
          <a:p>
            <a:endParaRPr lang="en-US" dirty="0"/>
          </a:p>
        </p:txBody>
      </p:sp>
      <p:sp>
        <p:nvSpPr>
          <p:cNvPr id="9" name="Slide Number Placeholder 8"/>
          <p:cNvSpPr>
            <a:spLocks noGrp="1"/>
          </p:cNvSpPr>
          <p:nvPr>
            <p:ph type="sldNum" sz="quarter" idx="12"/>
          </p:nvPr>
        </p:nvSpPr>
        <p:spPr/>
        <p:txBody>
          <a:bodyPr/>
          <a:lstStyle/>
          <a:p>
            <a:fld id="{771A0DDB-14EF-4A83-BA09-51D2ECE96472}" type="slidenum">
              <a:rPr lang="en-US" smtClean="0"/>
              <a:pPr/>
              <a:t>17</a:t>
            </a:fld>
            <a:endParaRPr lang="en-US" dirty="0"/>
          </a:p>
        </p:txBody>
      </p:sp>
    </p:spTree>
    <p:extLst>
      <p:ext uri="{BB962C8B-B14F-4D97-AF65-F5344CB8AC3E}">
        <p14:creationId xmlns:p14="http://schemas.microsoft.com/office/powerpoint/2010/main" val="3801550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t>Commissioned / Noncommissioned Officers a Comparison</a:t>
            </a:r>
          </a:p>
        </p:txBody>
      </p:sp>
      <p:sp>
        <p:nvSpPr>
          <p:cNvPr id="3" name="Text Placeholder 2"/>
          <p:cNvSpPr>
            <a:spLocks noGrp="1"/>
          </p:cNvSpPr>
          <p:nvPr>
            <p:ph type="body" idx="1"/>
          </p:nvPr>
        </p:nvSpPr>
        <p:spPr>
          <a:xfrm>
            <a:off x="1097280" y="1634377"/>
            <a:ext cx="4937760" cy="736282"/>
          </a:xfrm>
        </p:spPr>
        <p:txBody>
          <a:bodyPr/>
          <a:lstStyle/>
          <a:p>
            <a:r>
              <a:rPr lang="en-US" dirty="0" smtClean="0"/>
              <a:t>Commissioned officer</a:t>
            </a:r>
            <a:endParaRPr lang="en-US" dirty="0"/>
          </a:p>
        </p:txBody>
      </p:sp>
      <p:sp>
        <p:nvSpPr>
          <p:cNvPr id="4" name="Content Placeholder 3"/>
          <p:cNvSpPr>
            <a:spLocks noGrp="1"/>
          </p:cNvSpPr>
          <p:nvPr>
            <p:ph sz="half" idx="2"/>
          </p:nvPr>
        </p:nvSpPr>
        <p:spPr>
          <a:xfrm>
            <a:off x="1097280" y="2235187"/>
            <a:ext cx="4937760" cy="3068823"/>
          </a:xfrm>
        </p:spPr>
        <p:txBody>
          <a:bodyPr>
            <a:normAutofit fontScale="62500" lnSpcReduction="20000"/>
          </a:bodyPr>
          <a:lstStyle/>
          <a:p>
            <a:pPr lvl="1"/>
            <a:r>
              <a:rPr lang="en-US" dirty="0"/>
              <a:t>Commands and establishes policy, plans, and programs the work of the </a:t>
            </a:r>
            <a:r>
              <a:rPr lang="en-US" dirty="0" smtClean="0"/>
              <a:t>Army</a:t>
            </a:r>
          </a:p>
          <a:p>
            <a:pPr lvl="1"/>
            <a:r>
              <a:rPr lang="en-US" dirty="0"/>
              <a:t>Must be technically and tactically proficient in his/her MOS and that of the </a:t>
            </a:r>
            <a:r>
              <a:rPr lang="en-US" dirty="0" smtClean="0"/>
              <a:t>organization</a:t>
            </a:r>
          </a:p>
          <a:p>
            <a:pPr lvl="1"/>
            <a:r>
              <a:rPr lang="en-US" dirty="0"/>
              <a:t>Concentrates on collective training </a:t>
            </a:r>
            <a:r>
              <a:rPr lang="en-US" dirty="0" smtClean="0"/>
              <a:t>of </a:t>
            </a:r>
            <a:r>
              <a:rPr lang="en-US" dirty="0"/>
              <a:t>the unit to accomplish the </a:t>
            </a:r>
            <a:r>
              <a:rPr lang="en-US" dirty="0" smtClean="0"/>
              <a:t>mission</a:t>
            </a:r>
          </a:p>
          <a:p>
            <a:pPr lvl="1"/>
            <a:r>
              <a:rPr lang="en-US" dirty="0" smtClean="0"/>
              <a:t>Attention </a:t>
            </a:r>
            <a:r>
              <a:rPr lang="en-US" dirty="0"/>
              <a:t>to the standards of performance, training and professional </a:t>
            </a:r>
            <a:r>
              <a:rPr lang="en-US" dirty="0" smtClean="0"/>
              <a:t>development of </a:t>
            </a:r>
            <a:r>
              <a:rPr lang="en-US" dirty="0"/>
              <a:t>officers as well as </a:t>
            </a:r>
            <a:r>
              <a:rPr lang="en-US" dirty="0" smtClean="0"/>
              <a:t>NCOs</a:t>
            </a:r>
          </a:p>
          <a:p>
            <a:pPr lvl="1"/>
            <a:r>
              <a:rPr lang="en-US" dirty="0"/>
              <a:t>Creates conditions – make time and other resources available – so the NCO can do the job.</a:t>
            </a:r>
          </a:p>
          <a:p>
            <a:pPr lvl="1"/>
            <a:r>
              <a:rPr lang="en-US" dirty="0"/>
              <a:t>Supports the NCO</a:t>
            </a:r>
          </a:p>
          <a:p>
            <a:pPr lvl="1"/>
            <a:endParaRPr lang="en-US" dirty="0"/>
          </a:p>
          <a:p>
            <a:endParaRPr lang="en-US" dirty="0"/>
          </a:p>
        </p:txBody>
      </p:sp>
      <p:sp>
        <p:nvSpPr>
          <p:cNvPr id="5" name="Text Placeholder 4"/>
          <p:cNvSpPr>
            <a:spLocks noGrp="1"/>
          </p:cNvSpPr>
          <p:nvPr>
            <p:ph type="body" sz="quarter" idx="3"/>
          </p:nvPr>
        </p:nvSpPr>
        <p:spPr>
          <a:xfrm>
            <a:off x="6217920" y="1608976"/>
            <a:ext cx="4937760" cy="736282"/>
          </a:xfrm>
        </p:spPr>
        <p:txBody>
          <a:bodyPr/>
          <a:lstStyle/>
          <a:p>
            <a:r>
              <a:rPr lang="en-US" dirty="0" smtClean="0"/>
              <a:t>Noncommissioned officer</a:t>
            </a:r>
            <a:endParaRPr lang="en-US" dirty="0"/>
          </a:p>
        </p:txBody>
      </p:sp>
      <p:sp>
        <p:nvSpPr>
          <p:cNvPr id="6" name="Content Placeholder 5"/>
          <p:cNvSpPr>
            <a:spLocks noGrp="1"/>
          </p:cNvSpPr>
          <p:nvPr>
            <p:ph sz="quarter" idx="4"/>
          </p:nvPr>
        </p:nvSpPr>
        <p:spPr>
          <a:xfrm>
            <a:off x="6217919" y="2167455"/>
            <a:ext cx="5026729" cy="3623733"/>
          </a:xfrm>
        </p:spPr>
        <p:txBody>
          <a:bodyPr>
            <a:noAutofit/>
          </a:bodyPr>
          <a:lstStyle/>
          <a:p>
            <a:pPr lvl="1"/>
            <a:r>
              <a:rPr lang="en-US" sz="1400" dirty="0"/>
              <a:t>Conducts the daily business of the Army within established orders, directives and </a:t>
            </a:r>
            <a:r>
              <a:rPr lang="en-US" sz="1400" dirty="0" smtClean="0"/>
              <a:t>policies</a:t>
            </a:r>
          </a:p>
          <a:p>
            <a:pPr lvl="1"/>
            <a:r>
              <a:rPr lang="en-US" sz="1400" dirty="0"/>
              <a:t>Focuses on individual training, which develops the capability to accomplish the mission </a:t>
            </a:r>
            <a:endParaRPr lang="en-US" sz="1400" dirty="0" smtClean="0"/>
          </a:p>
          <a:p>
            <a:pPr lvl="1"/>
            <a:r>
              <a:rPr lang="en-US" sz="1400" dirty="0" smtClean="0"/>
              <a:t>Primarily </a:t>
            </a:r>
            <a:r>
              <a:rPr lang="en-US" sz="1400" dirty="0"/>
              <a:t>involved with training and leading Soldiers and </a:t>
            </a:r>
            <a:r>
              <a:rPr lang="en-US" sz="1400" dirty="0" smtClean="0"/>
              <a:t>teams</a:t>
            </a:r>
          </a:p>
          <a:p>
            <a:pPr lvl="1"/>
            <a:r>
              <a:rPr lang="en-US" sz="1400" dirty="0"/>
              <a:t>Ensures each subordinate team, NCO and Soldier is prepared to function as an effective unit and </a:t>
            </a:r>
            <a:r>
              <a:rPr lang="en-US" sz="1400" dirty="0" smtClean="0"/>
              <a:t>each member </a:t>
            </a:r>
            <a:r>
              <a:rPr lang="en-US" sz="1400" dirty="0"/>
              <a:t>is well trained, highly motivated, ready and </a:t>
            </a:r>
            <a:r>
              <a:rPr lang="en-US" sz="1400" dirty="0" smtClean="0"/>
              <a:t>functioning</a:t>
            </a:r>
          </a:p>
          <a:p>
            <a:pPr lvl="1"/>
            <a:r>
              <a:rPr lang="en-US" sz="1400" dirty="0"/>
              <a:t>Concentrates on standards of performance, training, and professional development of NCOs and enlisted </a:t>
            </a:r>
            <a:r>
              <a:rPr lang="en-US" sz="1400" dirty="0" smtClean="0"/>
              <a:t>Soldiers</a:t>
            </a:r>
          </a:p>
          <a:p>
            <a:pPr lvl="1"/>
            <a:r>
              <a:rPr lang="en-US" sz="1400" dirty="0"/>
              <a:t>Follows orders of officers and NCOs in the support </a:t>
            </a:r>
            <a:r>
              <a:rPr lang="en-US" sz="1400" dirty="0" smtClean="0"/>
              <a:t>channel</a:t>
            </a:r>
          </a:p>
          <a:p>
            <a:pPr lvl="1"/>
            <a:r>
              <a:rPr lang="en-US" sz="1400" dirty="0" smtClean="0"/>
              <a:t>Subject </a:t>
            </a:r>
            <a:r>
              <a:rPr lang="en-US" sz="1400" dirty="0"/>
              <a:t>matter expert in their MOS, able to provide clear and concise input relevant to </a:t>
            </a:r>
            <a:r>
              <a:rPr lang="en-US" sz="1400" dirty="0" smtClean="0"/>
              <a:t>MDMP</a:t>
            </a:r>
          </a:p>
          <a:p>
            <a:pPr lvl="1"/>
            <a:r>
              <a:rPr lang="en-US" sz="1400" dirty="0" smtClean="0"/>
              <a:t>Effective trainer, must </a:t>
            </a:r>
            <a:r>
              <a:rPr lang="en-US" sz="1400" dirty="0"/>
              <a:t>develop foresight and keep standards </a:t>
            </a:r>
            <a:r>
              <a:rPr lang="en-US" sz="1400" dirty="0" smtClean="0"/>
              <a:t>high and possesses </a:t>
            </a:r>
            <a:r>
              <a:rPr lang="en-US" sz="1400" dirty="0"/>
              <a:t>the courage to </a:t>
            </a:r>
            <a:r>
              <a:rPr lang="en-US" sz="1400" dirty="0" smtClean="0"/>
              <a:t>act</a:t>
            </a:r>
          </a:p>
          <a:p>
            <a:pPr lvl="1"/>
            <a:r>
              <a:rPr lang="en-US" sz="1400" dirty="0"/>
              <a:t>Gets the job done</a:t>
            </a:r>
          </a:p>
          <a:p>
            <a:pPr lvl="1"/>
            <a:endParaRPr lang="en-US" sz="1400" dirty="0"/>
          </a:p>
          <a:p>
            <a:endParaRPr lang="en-US" sz="1400" dirty="0"/>
          </a:p>
        </p:txBody>
      </p:sp>
      <p:sp>
        <p:nvSpPr>
          <p:cNvPr id="9" name="Slide Number Placeholder 8"/>
          <p:cNvSpPr>
            <a:spLocks noGrp="1"/>
          </p:cNvSpPr>
          <p:nvPr>
            <p:ph type="sldNum" sz="quarter" idx="12"/>
          </p:nvPr>
        </p:nvSpPr>
        <p:spPr/>
        <p:txBody>
          <a:bodyPr/>
          <a:lstStyle/>
          <a:p>
            <a:fld id="{771A0DDB-14EF-4A83-BA09-51D2ECE96472}" type="slidenum">
              <a:rPr lang="en-US" smtClean="0"/>
              <a:pPr/>
              <a:t>18</a:t>
            </a:fld>
            <a:endParaRPr lang="en-US" dirty="0"/>
          </a:p>
        </p:txBody>
      </p:sp>
    </p:spTree>
    <p:extLst>
      <p:ext uri="{BB962C8B-B14F-4D97-AF65-F5344CB8AC3E}">
        <p14:creationId xmlns:p14="http://schemas.microsoft.com/office/powerpoint/2010/main" val="42903393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of the NCO Summary</a:t>
            </a:r>
            <a:endParaRPr lang="en-US" dirty="0"/>
          </a:p>
        </p:txBody>
      </p:sp>
      <p:sp>
        <p:nvSpPr>
          <p:cNvPr id="3" name="Content Placeholder 2"/>
          <p:cNvSpPr>
            <a:spLocks noGrp="1"/>
          </p:cNvSpPr>
          <p:nvPr>
            <p:ph idx="1"/>
          </p:nvPr>
        </p:nvSpPr>
        <p:spPr/>
        <p:txBody>
          <a:bodyPr>
            <a:normAutofit fontScale="92500" lnSpcReduction="20000"/>
          </a:bodyPr>
          <a:lstStyle/>
          <a:p>
            <a:pPr marL="0" indent="0">
              <a:lnSpc>
                <a:spcPct val="120000"/>
              </a:lnSpc>
              <a:spcBef>
                <a:spcPts val="0"/>
              </a:spcBef>
              <a:spcAft>
                <a:spcPts val="0"/>
              </a:spcAft>
              <a:buNone/>
            </a:pPr>
            <a:r>
              <a:rPr lang="en-US" dirty="0"/>
              <a:t>NCOs conduct the daily operations of the Army. </a:t>
            </a:r>
            <a:r>
              <a:rPr lang="en-US" dirty="0" smtClean="0"/>
              <a:t>NCOs are </a:t>
            </a:r>
            <a:r>
              <a:rPr lang="en-US" dirty="0"/>
              <a:t>relied on to execute complex tactical operations, </a:t>
            </a:r>
            <a:r>
              <a:rPr lang="en-US" dirty="0" smtClean="0"/>
              <a:t>make intent-driven </a:t>
            </a:r>
            <a:r>
              <a:rPr lang="en-US" dirty="0"/>
              <a:t>decisions and operate in joint, interagency, </a:t>
            </a:r>
            <a:r>
              <a:rPr lang="en-US" dirty="0" smtClean="0"/>
              <a:t>and multinational environments</a:t>
            </a:r>
            <a:r>
              <a:rPr lang="en-US" dirty="0"/>
              <a:t>. NCOs are responsible </a:t>
            </a:r>
            <a:r>
              <a:rPr lang="en-US" dirty="0" smtClean="0"/>
              <a:t>for maintaining </a:t>
            </a:r>
            <a:r>
              <a:rPr lang="en-US" dirty="0"/>
              <a:t>and enforcing standards and a high degree </a:t>
            </a:r>
            <a:r>
              <a:rPr lang="en-US" dirty="0" smtClean="0"/>
              <a:t>of discipline</a:t>
            </a:r>
            <a:r>
              <a:rPr lang="en-US" dirty="0"/>
              <a:t>. NCOs process Soldiers for enlistment, teach </a:t>
            </a:r>
            <a:r>
              <a:rPr lang="en-US" dirty="0" smtClean="0"/>
              <a:t>basic Soldier </a:t>
            </a:r>
            <a:r>
              <a:rPr lang="en-US" dirty="0"/>
              <a:t>Skills, are accountable for the care of Soldiers, and </a:t>
            </a:r>
            <a:r>
              <a:rPr lang="en-US" dirty="0" smtClean="0"/>
              <a:t>set the </a:t>
            </a:r>
            <a:r>
              <a:rPr lang="en-US" dirty="0"/>
              <a:t>example. NCOs are trainers, mentors, advisors, </a:t>
            </a:r>
            <a:r>
              <a:rPr lang="en-US" dirty="0" smtClean="0"/>
              <a:t>and communicators</a:t>
            </a:r>
            <a:r>
              <a:rPr lang="en-US" dirty="0"/>
              <a:t>.</a:t>
            </a:r>
          </a:p>
        </p:txBody>
      </p:sp>
      <p:sp>
        <p:nvSpPr>
          <p:cNvPr id="4" name="Text Placeholder 3"/>
          <p:cNvSpPr>
            <a:spLocks noGrp="1"/>
          </p:cNvSpPr>
          <p:nvPr>
            <p:ph type="body" sz="half" idx="2"/>
          </p:nvPr>
        </p:nvSpPr>
        <p:spPr/>
        <p:txBody>
          <a:bodyPr/>
          <a:lstStyle/>
          <a:p>
            <a:r>
              <a:rPr lang="en-US" dirty="0" smtClean="0"/>
              <a:t>SGM Michael K. Hackett, OPS SGM,  361</a:t>
            </a:r>
            <a:r>
              <a:rPr lang="en-US" baseline="30000" dirty="0" smtClean="0"/>
              <a:t>st</a:t>
            </a:r>
            <a:r>
              <a:rPr lang="en-US" dirty="0" smtClean="0"/>
              <a:t> CA BDE </a:t>
            </a:r>
            <a:endParaRPr lang="en-US" dirty="0"/>
          </a:p>
        </p:txBody>
      </p:sp>
    </p:spTree>
    <p:extLst>
      <p:ext uri="{BB962C8B-B14F-4D97-AF65-F5344CB8AC3E}">
        <p14:creationId xmlns:p14="http://schemas.microsoft.com/office/powerpoint/2010/main" val="2030466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Army Leaders</a:t>
            </a:r>
          </a:p>
          <a:p>
            <a:r>
              <a:rPr lang="en-US" dirty="0" smtClean="0"/>
              <a:t>Relationships</a:t>
            </a:r>
          </a:p>
          <a:p>
            <a:r>
              <a:rPr lang="en-US" dirty="0" smtClean="0"/>
              <a:t>Enhancing the Relationship</a:t>
            </a:r>
          </a:p>
          <a:p>
            <a:r>
              <a:rPr lang="en-US" dirty="0" smtClean="0"/>
              <a:t>NCO Support Channel</a:t>
            </a:r>
          </a:p>
          <a:p>
            <a:r>
              <a:rPr lang="en-US" dirty="0" smtClean="0"/>
              <a:t>We all have a Sergeant</a:t>
            </a:r>
          </a:p>
          <a:p>
            <a:r>
              <a:rPr lang="en-US" dirty="0" smtClean="0"/>
              <a:t>NCO Creed</a:t>
            </a:r>
          </a:p>
          <a:p>
            <a:r>
              <a:rPr lang="en-US" dirty="0" smtClean="0"/>
              <a:t>Roles by Rank</a:t>
            </a:r>
          </a:p>
          <a:p>
            <a:r>
              <a:rPr lang="en-US" dirty="0" smtClean="0"/>
              <a:t>Authority</a:t>
            </a:r>
          </a:p>
          <a:p>
            <a:r>
              <a:rPr lang="en-US" dirty="0" smtClean="0"/>
              <a:t>Commissioned / Noncommissioned Officer a comparison</a:t>
            </a:r>
          </a:p>
          <a:p>
            <a:endParaRPr lang="en-US" dirty="0" smtClean="0"/>
          </a:p>
        </p:txBody>
      </p:sp>
      <p:sp>
        <p:nvSpPr>
          <p:cNvPr id="6" name="Slide Number Placeholder 5"/>
          <p:cNvSpPr>
            <a:spLocks noGrp="1"/>
          </p:cNvSpPr>
          <p:nvPr>
            <p:ph type="sldNum" sz="quarter" idx="12"/>
          </p:nvPr>
        </p:nvSpPr>
        <p:spPr/>
        <p:txBody>
          <a:bodyPr/>
          <a:lstStyle/>
          <a:p>
            <a:fld id="{771A0DDB-14EF-4A83-BA09-51D2ECE96472}" type="slidenum">
              <a:rPr lang="en-US" smtClean="0"/>
              <a:pPr/>
              <a:t>2</a:t>
            </a:fld>
            <a:endParaRPr lang="en-US" dirty="0"/>
          </a:p>
        </p:txBody>
      </p:sp>
    </p:spTree>
    <p:extLst>
      <p:ext uri="{BB962C8B-B14F-4D97-AF65-F5344CB8AC3E}">
        <p14:creationId xmlns:p14="http://schemas.microsoft.com/office/powerpoint/2010/main" val="17634251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4294967295"/>
          </p:nvPr>
        </p:nvSpPr>
        <p:spPr>
          <a:xfrm>
            <a:off x="8890" y="6038056"/>
            <a:ext cx="2743200" cy="365125"/>
          </a:xfrm>
          <a:prstGeom prst="rect">
            <a:avLst/>
          </a:prstGeom>
        </p:spPr>
        <p:txBody>
          <a:bodyPr/>
          <a:lstStyle/>
          <a:p>
            <a:r>
              <a:rPr lang="en-US" smtClean="0">
                <a:solidFill>
                  <a:schemeClr val="bg1"/>
                </a:solidFill>
              </a:rPr>
              <a:t>Short Course Description</a:t>
            </a:r>
            <a:endParaRPr lang="en-US" dirty="0">
              <a:solidFill>
                <a:schemeClr val="bg1"/>
              </a:solidFill>
            </a:endParaRPr>
          </a:p>
        </p:txBody>
      </p:sp>
      <p:sp>
        <p:nvSpPr>
          <p:cNvPr id="4" name="Footer Placeholder 3"/>
          <p:cNvSpPr>
            <a:spLocks noGrp="1"/>
          </p:cNvSpPr>
          <p:nvPr>
            <p:ph type="ftr" sz="quarter" idx="4294967295"/>
          </p:nvPr>
        </p:nvSpPr>
        <p:spPr>
          <a:xfrm>
            <a:off x="4038600" y="6038056"/>
            <a:ext cx="4114800" cy="365125"/>
          </a:xfrm>
          <a:prstGeom prst="rect">
            <a:avLst/>
          </a:prstGeom>
        </p:spPr>
        <p:txBody>
          <a:bodyPr/>
          <a:lstStyle/>
          <a:p>
            <a:r>
              <a:rPr lang="en-US" smtClean="0">
                <a:solidFill>
                  <a:schemeClr val="bg1"/>
                </a:solidFill>
              </a:rPr>
              <a:t>Instructor Rank/Name/Email</a:t>
            </a:r>
            <a:endParaRPr lang="en-US" dirty="0" smtClean="0">
              <a:solidFill>
                <a:schemeClr val="bg1"/>
              </a:solidFill>
            </a:endParaRPr>
          </a:p>
        </p:txBody>
      </p:sp>
      <p:sp>
        <p:nvSpPr>
          <p:cNvPr id="5" name="Slide Number Placeholder 4"/>
          <p:cNvSpPr>
            <a:spLocks noGrp="1"/>
          </p:cNvSpPr>
          <p:nvPr>
            <p:ph type="sldNum" sz="quarter" idx="12"/>
          </p:nvPr>
        </p:nvSpPr>
        <p:spPr/>
        <p:txBody>
          <a:bodyPr/>
          <a:lstStyle/>
          <a:p>
            <a:fld id="{771A0DDB-14EF-4A83-BA09-51D2ECE96472}" type="slidenum">
              <a:rPr lang="en-US" smtClean="0"/>
              <a:pPr/>
              <a:t>3</a:t>
            </a:fld>
            <a:endParaRPr lang="en-US" dirty="0"/>
          </a:p>
        </p:txBody>
      </p:sp>
      <p:sp>
        <p:nvSpPr>
          <p:cNvPr id="8" name="Title 1"/>
          <p:cNvSpPr>
            <a:spLocks noGrp="1"/>
          </p:cNvSpPr>
          <p:nvPr>
            <p:ph type="title"/>
          </p:nvPr>
        </p:nvSpPr>
        <p:spPr>
          <a:xfrm>
            <a:off x="1097280" y="286603"/>
            <a:ext cx="10058400" cy="1450757"/>
          </a:xfrm>
        </p:spPr>
        <p:txBody>
          <a:bodyPr/>
          <a:lstStyle/>
          <a:p>
            <a:r>
              <a:rPr lang="en-US" dirty="0" smtClean="0"/>
              <a:t>Some Humor</a:t>
            </a:r>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43325" y="1813169"/>
            <a:ext cx="4705350" cy="4520709"/>
          </a:xfrm>
          <a:prstGeom prst="rect">
            <a:avLst/>
          </a:prstGeom>
        </p:spPr>
      </p:pic>
    </p:spTree>
    <p:extLst>
      <p:ext uri="{BB962C8B-B14F-4D97-AF65-F5344CB8AC3E}">
        <p14:creationId xmlns:p14="http://schemas.microsoft.com/office/powerpoint/2010/main" val="2792858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Army Leaders</a:t>
            </a:r>
            <a:endParaRPr lang="en-US" dirty="0"/>
          </a:p>
        </p:txBody>
      </p:sp>
      <p:sp>
        <p:nvSpPr>
          <p:cNvPr id="3" name="Content Placeholder 2"/>
          <p:cNvSpPr>
            <a:spLocks noGrp="1"/>
          </p:cNvSpPr>
          <p:nvPr>
            <p:ph idx="1"/>
          </p:nvPr>
        </p:nvSpPr>
        <p:spPr>
          <a:xfrm>
            <a:off x="973710" y="1845734"/>
            <a:ext cx="10058400" cy="4023360"/>
          </a:xfrm>
        </p:spPr>
        <p:txBody>
          <a:bodyPr/>
          <a:lstStyle/>
          <a:p>
            <a:pPr marL="201168" lvl="1" indent="0">
              <a:buNone/>
            </a:pPr>
            <a:r>
              <a:rPr lang="en-US" dirty="0"/>
              <a:t>“When the Army speaks of Soldiers, it refers to officers, NCOs and enlisted men and women. The roles and responsibilities of Army leaders overlap and complement each other. Formal Army leaders come from three different categories two of which are: Commissioned officers, and Noncommissioned Officers. Collectively, these two groups work toward a common goal and follow a shared value system.”</a:t>
            </a:r>
            <a:endParaRPr lang="en-US" dirty="0" smtClean="0"/>
          </a:p>
        </p:txBody>
      </p:sp>
      <p:sp>
        <p:nvSpPr>
          <p:cNvPr id="6" name="Slide Number Placeholder 5"/>
          <p:cNvSpPr>
            <a:spLocks noGrp="1"/>
          </p:cNvSpPr>
          <p:nvPr>
            <p:ph type="sldNum" sz="quarter" idx="12"/>
          </p:nvPr>
        </p:nvSpPr>
        <p:spPr/>
        <p:txBody>
          <a:bodyPr/>
          <a:lstStyle/>
          <a:p>
            <a:fld id="{771A0DDB-14EF-4A83-BA09-51D2ECE96472}" type="slidenum">
              <a:rPr lang="en-US" smtClean="0"/>
              <a:pPr/>
              <a:t>4</a:t>
            </a:fld>
            <a:endParaRPr lang="en-US" dirty="0"/>
          </a:p>
        </p:txBody>
      </p:sp>
    </p:spTree>
    <p:extLst>
      <p:ext uri="{BB962C8B-B14F-4D97-AF65-F5344CB8AC3E}">
        <p14:creationId xmlns:p14="http://schemas.microsoft.com/office/powerpoint/2010/main" val="2667346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4294967295"/>
          </p:nvPr>
        </p:nvSpPr>
        <p:spPr>
          <a:xfrm>
            <a:off x="8890" y="6038056"/>
            <a:ext cx="2743200" cy="365125"/>
          </a:xfrm>
          <a:prstGeom prst="rect">
            <a:avLst/>
          </a:prstGeom>
        </p:spPr>
        <p:txBody>
          <a:bodyPr/>
          <a:lstStyle/>
          <a:p>
            <a:r>
              <a:rPr lang="en-US" smtClean="0">
                <a:solidFill>
                  <a:schemeClr val="bg1"/>
                </a:solidFill>
              </a:rPr>
              <a:t>Short Course Description</a:t>
            </a:r>
            <a:endParaRPr lang="en-US" dirty="0">
              <a:solidFill>
                <a:schemeClr val="bg1"/>
              </a:solidFill>
            </a:endParaRPr>
          </a:p>
        </p:txBody>
      </p:sp>
      <p:sp>
        <p:nvSpPr>
          <p:cNvPr id="4" name="Footer Placeholder 3"/>
          <p:cNvSpPr>
            <a:spLocks noGrp="1"/>
          </p:cNvSpPr>
          <p:nvPr>
            <p:ph type="ftr" sz="quarter" idx="4294967295"/>
          </p:nvPr>
        </p:nvSpPr>
        <p:spPr>
          <a:xfrm>
            <a:off x="4038600" y="6038056"/>
            <a:ext cx="4114800" cy="365125"/>
          </a:xfrm>
          <a:prstGeom prst="rect">
            <a:avLst/>
          </a:prstGeom>
        </p:spPr>
        <p:txBody>
          <a:bodyPr/>
          <a:lstStyle/>
          <a:p>
            <a:r>
              <a:rPr lang="en-US" smtClean="0">
                <a:solidFill>
                  <a:schemeClr val="bg1"/>
                </a:solidFill>
              </a:rPr>
              <a:t>Instructor Rank/Name/Email</a:t>
            </a:r>
            <a:endParaRPr lang="en-US" dirty="0" smtClean="0">
              <a:solidFill>
                <a:schemeClr val="bg1"/>
              </a:solidFill>
            </a:endParaRPr>
          </a:p>
        </p:txBody>
      </p:sp>
      <p:sp>
        <p:nvSpPr>
          <p:cNvPr id="5" name="Slide Number Placeholder 4"/>
          <p:cNvSpPr>
            <a:spLocks noGrp="1"/>
          </p:cNvSpPr>
          <p:nvPr>
            <p:ph type="sldNum" sz="quarter" idx="12"/>
          </p:nvPr>
        </p:nvSpPr>
        <p:spPr/>
        <p:txBody>
          <a:bodyPr/>
          <a:lstStyle/>
          <a:p>
            <a:fld id="{771A0DDB-14EF-4A83-BA09-51D2ECE96472}" type="slidenum">
              <a:rPr lang="en-US" smtClean="0"/>
              <a:pPr/>
              <a:t>5</a:t>
            </a:fld>
            <a:endParaRPr lang="en-US" dirty="0"/>
          </a:p>
        </p:txBody>
      </p:sp>
      <p:sp>
        <p:nvSpPr>
          <p:cNvPr id="8" name="Title 1"/>
          <p:cNvSpPr>
            <a:spLocks noGrp="1"/>
          </p:cNvSpPr>
          <p:nvPr>
            <p:ph type="title"/>
          </p:nvPr>
        </p:nvSpPr>
        <p:spPr>
          <a:xfrm>
            <a:off x="1097280" y="286603"/>
            <a:ext cx="10058400" cy="1450757"/>
          </a:xfrm>
        </p:spPr>
        <p:txBody>
          <a:bodyPr/>
          <a:lstStyle/>
          <a:p>
            <a:r>
              <a:rPr lang="en-US" dirty="0" smtClean="0"/>
              <a:t>Some Humor</a:t>
            </a:r>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4646" y="1751136"/>
            <a:ext cx="5330091" cy="4555879"/>
          </a:xfrm>
          <a:prstGeom prst="rect">
            <a:avLst/>
          </a:prstGeom>
        </p:spPr>
      </p:pic>
    </p:spTree>
    <p:extLst>
      <p:ext uri="{BB962C8B-B14F-4D97-AF65-F5344CB8AC3E}">
        <p14:creationId xmlns:p14="http://schemas.microsoft.com/office/powerpoint/2010/main" val="2544289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lstStyle/>
          <a:p>
            <a:pPr marL="201168" lvl="1" indent="0">
              <a:buNone/>
            </a:pPr>
            <a:r>
              <a:rPr lang="en-US" dirty="0"/>
              <a:t>Mutual trust and common goals are the two characteristics that enhance the relationship between Officers and NCOs. For instance, “NCOs have roles as trainers, mentors, communicators, </a:t>
            </a:r>
            <a:r>
              <a:rPr lang="en-US" dirty="0" smtClean="0"/>
              <a:t>and advisors</a:t>
            </a:r>
            <a:r>
              <a:rPr lang="en-US" dirty="0"/>
              <a:t>. When junior officers first serve in the Army, their NCO helps to train and mold them. Doing so ensures Soldier safety while forming professional and personal bonds with the officers based on mutual trust and common goals” NCOs are “the backbone of the Army” and are the senior </a:t>
            </a:r>
            <a:r>
              <a:rPr lang="en-US" dirty="0" smtClean="0"/>
              <a:t>enlisted advisors </a:t>
            </a:r>
            <a:r>
              <a:rPr lang="en-US" dirty="0"/>
              <a:t>who assist Commanders with knowledge and discipline for all enlisted matters.</a:t>
            </a:r>
          </a:p>
        </p:txBody>
      </p:sp>
      <p:sp>
        <p:nvSpPr>
          <p:cNvPr id="6" name="Slide Number Placeholder 5"/>
          <p:cNvSpPr>
            <a:spLocks noGrp="1"/>
          </p:cNvSpPr>
          <p:nvPr>
            <p:ph type="sldNum" sz="quarter" idx="12"/>
          </p:nvPr>
        </p:nvSpPr>
        <p:spPr/>
        <p:txBody>
          <a:bodyPr/>
          <a:lstStyle/>
          <a:p>
            <a:fld id="{771A0DDB-14EF-4A83-BA09-51D2ECE96472}" type="slidenum">
              <a:rPr lang="en-US" smtClean="0"/>
              <a:pPr/>
              <a:t>6</a:t>
            </a:fld>
            <a:endParaRPr lang="en-US" dirty="0"/>
          </a:p>
        </p:txBody>
      </p:sp>
    </p:spTree>
    <p:extLst>
      <p:ext uri="{BB962C8B-B14F-4D97-AF65-F5344CB8AC3E}">
        <p14:creationId xmlns:p14="http://schemas.microsoft.com/office/powerpoint/2010/main" val="934754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NCO Support Channel</a:t>
            </a:r>
            <a:endParaRPr lang="en-US" dirty="0"/>
          </a:p>
        </p:txBody>
      </p:sp>
      <p:sp>
        <p:nvSpPr>
          <p:cNvPr id="3" name="Content Placeholder 2"/>
          <p:cNvSpPr>
            <a:spLocks noGrp="1"/>
          </p:cNvSpPr>
          <p:nvPr>
            <p:ph idx="1"/>
          </p:nvPr>
        </p:nvSpPr>
        <p:spPr>
          <a:xfrm>
            <a:off x="1097280" y="1845734"/>
            <a:ext cx="10058400" cy="4258504"/>
          </a:xfrm>
        </p:spPr>
        <p:txBody>
          <a:bodyPr>
            <a:normAutofit lnSpcReduction="10000"/>
          </a:bodyPr>
          <a:lstStyle/>
          <a:p>
            <a:pPr lvl="1"/>
            <a:r>
              <a:rPr lang="en-US" dirty="0"/>
              <a:t>The NCO Support Channel (leadership chain) parallels and complements the chain of command. It is a channel of communications and supervision from the Command Sergeant Major (CSM) to 1SG and then to other NCOs and enlisted personnel of the unit. </a:t>
            </a:r>
            <a:endParaRPr lang="en-US" dirty="0" smtClean="0"/>
          </a:p>
          <a:p>
            <a:pPr lvl="1"/>
            <a:r>
              <a:rPr lang="en-US" dirty="0"/>
              <a:t>Commanders define responsibilities and authority of their NCOs to their staff and subordinates </a:t>
            </a:r>
            <a:r>
              <a:rPr lang="en-US" dirty="0" smtClean="0"/>
              <a:t>by:</a:t>
            </a:r>
          </a:p>
          <a:p>
            <a:pPr lvl="2"/>
            <a:r>
              <a:rPr lang="en-US" dirty="0"/>
              <a:t>Transmitting, instilling, and ensuring the efficacy of the professional Army </a:t>
            </a:r>
            <a:r>
              <a:rPr lang="en-US" dirty="0" smtClean="0"/>
              <a:t>ethic</a:t>
            </a:r>
            <a:endParaRPr lang="en-US" dirty="0"/>
          </a:p>
          <a:p>
            <a:pPr lvl="2"/>
            <a:r>
              <a:rPr lang="en-US" dirty="0"/>
              <a:t>Planning and conducting day-to-day unit operations within prescribed policies and </a:t>
            </a:r>
            <a:r>
              <a:rPr lang="en-US" dirty="0" smtClean="0"/>
              <a:t>directives</a:t>
            </a:r>
            <a:endParaRPr lang="en-US" dirty="0"/>
          </a:p>
          <a:p>
            <a:pPr lvl="2"/>
            <a:r>
              <a:rPr lang="en-US" dirty="0"/>
              <a:t>Training of enlisted Soldiers in their MOS as well as in the basic skills and attributes of a Soldier.</a:t>
            </a:r>
          </a:p>
          <a:p>
            <a:pPr lvl="2"/>
            <a:r>
              <a:rPr lang="en-US" dirty="0"/>
              <a:t>Supervising unit physical fitness training and ensuring that unit Soldiers comply with the weight and appearance standards of AR 600–9, and AR 670–1.</a:t>
            </a:r>
          </a:p>
          <a:p>
            <a:pPr lvl="2"/>
            <a:endParaRPr lang="en-US" dirty="0"/>
          </a:p>
        </p:txBody>
      </p:sp>
      <p:sp>
        <p:nvSpPr>
          <p:cNvPr id="6" name="Slide Number Placeholder 5"/>
          <p:cNvSpPr>
            <a:spLocks noGrp="1"/>
          </p:cNvSpPr>
          <p:nvPr>
            <p:ph type="sldNum" sz="quarter" idx="12"/>
          </p:nvPr>
        </p:nvSpPr>
        <p:spPr/>
        <p:txBody>
          <a:bodyPr/>
          <a:lstStyle/>
          <a:p>
            <a:fld id="{771A0DDB-14EF-4A83-BA09-51D2ECE96472}" type="slidenum">
              <a:rPr lang="en-US" smtClean="0"/>
              <a:pPr/>
              <a:t>7</a:t>
            </a:fld>
            <a:endParaRPr lang="en-US" dirty="0"/>
          </a:p>
        </p:txBody>
      </p:sp>
    </p:spTree>
    <p:extLst>
      <p:ext uri="{BB962C8B-B14F-4D97-AF65-F5344CB8AC3E}">
        <p14:creationId xmlns:p14="http://schemas.microsoft.com/office/powerpoint/2010/main" val="927224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NCO Support Channel Cont.</a:t>
            </a:r>
            <a:endParaRPr lang="en-US" dirty="0"/>
          </a:p>
        </p:txBody>
      </p:sp>
      <p:sp>
        <p:nvSpPr>
          <p:cNvPr id="3" name="Content Placeholder 2"/>
          <p:cNvSpPr>
            <a:spLocks noGrp="1"/>
          </p:cNvSpPr>
          <p:nvPr>
            <p:ph idx="1"/>
          </p:nvPr>
        </p:nvSpPr>
        <p:spPr>
          <a:xfrm>
            <a:off x="1097280" y="1845734"/>
            <a:ext cx="10058400" cy="4258504"/>
          </a:xfrm>
        </p:spPr>
        <p:txBody>
          <a:bodyPr>
            <a:normAutofit/>
          </a:bodyPr>
          <a:lstStyle/>
          <a:p>
            <a:pPr lvl="2"/>
            <a:r>
              <a:rPr lang="en-US" dirty="0" smtClean="0"/>
              <a:t>Teaching </a:t>
            </a:r>
            <a:r>
              <a:rPr lang="en-US" dirty="0"/>
              <a:t>Soldiers the history of the Army, to include military customs, courtesies, and traditions</a:t>
            </a:r>
            <a:r>
              <a:rPr lang="en-US" dirty="0" smtClean="0"/>
              <a:t>.</a:t>
            </a:r>
          </a:p>
          <a:p>
            <a:pPr lvl="2"/>
            <a:r>
              <a:rPr lang="en-US" dirty="0"/>
              <a:t>Caring for individual Soldiers and their Families, </a:t>
            </a:r>
            <a:r>
              <a:rPr lang="en-US" dirty="0" smtClean="0"/>
              <a:t>on </a:t>
            </a:r>
            <a:r>
              <a:rPr lang="en-US" dirty="0"/>
              <a:t>and off duty.</a:t>
            </a:r>
          </a:p>
          <a:p>
            <a:pPr lvl="2"/>
            <a:r>
              <a:rPr lang="en-US" dirty="0"/>
              <a:t>Teaching Soldiers the mission of the unit and developing individual training programs to support the mission.</a:t>
            </a:r>
          </a:p>
          <a:p>
            <a:pPr lvl="2"/>
            <a:r>
              <a:rPr lang="en-US" dirty="0"/>
              <a:t>Accounting for and maintaining individual arms and equipment of enlisted Soldiers and unit equipment under their control</a:t>
            </a:r>
            <a:r>
              <a:rPr lang="en-US" dirty="0" smtClean="0"/>
              <a:t>.</a:t>
            </a:r>
          </a:p>
          <a:p>
            <a:pPr lvl="2"/>
            <a:r>
              <a:rPr lang="en-US" dirty="0"/>
              <a:t>Administering and monitoring the Noncommissioned Officer Development </a:t>
            </a:r>
            <a:r>
              <a:rPr lang="en-US" dirty="0" smtClean="0"/>
              <a:t>Program</a:t>
            </a:r>
          </a:p>
          <a:p>
            <a:pPr lvl="2"/>
            <a:r>
              <a:rPr lang="en-US" dirty="0"/>
              <a:t>Achieving and maintaining courage, candor, competence, commitment, and compassion.</a:t>
            </a:r>
          </a:p>
          <a:p>
            <a:pPr lvl="2"/>
            <a:endParaRPr lang="en-US" dirty="0"/>
          </a:p>
        </p:txBody>
      </p:sp>
      <p:sp>
        <p:nvSpPr>
          <p:cNvPr id="6" name="Slide Number Placeholder 5"/>
          <p:cNvSpPr>
            <a:spLocks noGrp="1"/>
          </p:cNvSpPr>
          <p:nvPr>
            <p:ph type="sldNum" sz="quarter" idx="12"/>
          </p:nvPr>
        </p:nvSpPr>
        <p:spPr/>
        <p:txBody>
          <a:bodyPr/>
          <a:lstStyle/>
          <a:p>
            <a:fld id="{771A0DDB-14EF-4A83-BA09-51D2ECE96472}" type="slidenum">
              <a:rPr lang="en-US" smtClean="0"/>
              <a:pPr/>
              <a:t>8</a:t>
            </a:fld>
            <a:endParaRPr lang="en-US" dirty="0"/>
          </a:p>
        </p:txBody>
      </p:sp>
    </p:spTree>
    <p:extLst>
      <p:ext uri="{BB962C8B-B14F-4D97-AF65-F5344CB8AC3E}">
        <p14:creationId xmlns:p14="http://schemas.microsoft.com/office/powerpoint/2010/main" val="42884528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 all have a Sergeant</a:t>
            </a:r>
            <a:endParaRPr lang="en-US" dirty="0"/>
          </a:p>
        </p:txBody>
      </p:sp>
      <p:sp>
        <p:nvSpPr>
          <p:cNvPr id="3" name="Content Placeholder 2"/>
          <p:cNvSpPr>
            <a:spLocks noGrp="1"/>
          </p:cNvSpPr>
          <p:nvPr>
            <p:ph idx="1"/>
          </p:nvPr>
        </p:nvSpPr>
        <p:spPr/>
        <p:txBody>
          <a:bodyPr/>
          <a:lstStyle/>
          <a:p>
            <a:pPr marL="201168" lvl="1" indent="0">
              <a:buNone/>
            </a:pPr>
            <a:r>
              <a:rPr lang="en-US" dirty="0"/>
              <a:t>Every Soldier has a Sergeant. Officers are no exception. Platoon Sergeants, First Sergeants, Sergeants Major and Command Sergeants Major at all levels serve as their respective officer’s Sergeant.</a:t>
            </a:r>
          </a:p>
        </p:txBody>
      </p:sp>
      <p:sp>
        <p:nvSpPr>
          <p:cNvPr id="6" name="Slide Number Placeholder 5"/>
          <p:cNvSpPr>
            <a:spLocks noGrp="1"/>
          </p:cNvSpPr>
          <p:nvPr>
            <p:ph type="sldNum" sz="quarter" idx="12"/>
          </p:nvPr>
        </p:nvSpPr>
        <p:spPr/>
        <p:txBody>
          <a:bodyPr/>
          <a:lstStyle/>
          <a:p>
            <a:fld id="{771A0DDB-14EF-4A83-BA09-51D2ECE96472}" type="slidenum">
              <a:rPr lang="en-US" smtClean="0"/>
              <a:pPr/>
              <a:t>9</a:t>
            </a:fld>
            <a:endParaRPr lang="en-US" dirty="0"/>
          </a:p>
        </p:txBody>
      </p:sp>
    </p:spTree>
    <p:extLst>
      <p:ext uri="{BB962C8B-B14F-4D97-AF65-F5344CB8AC3E}">
        <p14:creationId xmlns:p14="http://schemas.microsoft.com/office/powerpoint/2010/main" val="1903756270"/>
      </p:ext>
    </p:extLst>
  </p:cSld>
  <p:clrMapOvr>
    <a:masterClrMapping/>
  </p:clrMapOvr>
</p:sld>
</file>

<file path=ppt/theme/theme1.xml><?xml version="1.0" encoding="utf-8"?>
<a:theme xmlns:a="http://schemas.openxmlformats.org/drawingml/2006/main" name="Retrospect">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2146</TotalTime>
  <Words>1743</Words>
  <Application>Microsoft Office PowerPoint</Application>
  <PresentationFormat>Widescreen</PresentationFormat>
  <Paragraphs>143</Paragraphs>
  <Slides>19</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Centaur</vt:lpstr>
      <vt:lpstr>Retrospect</vt:lpstr>
      <vt:lpstr>Role of the Noncommissioned Officer (NCO)</vt:lpstr>
      <vt:lpstr>Agenda </vt:lpstr>
      <vt:lpstr>Some Humor</vt:lpstr>
      <vt:lpstr>Army Leaders</vt:lpstr>
      <vt:lpstr>Some Humor</vt:lpstr>
      <vt:lpstr>Relationships</vt:lpstr>
      <vt:lpstr>NCO Support Channel</vt:lpstr>
      <vt:lpstr>NCO Support Channel Cont.</vt:lpstr>
      <vt:lpstr>We all have a Sergeant</vt:lpstr>
      <vt:lpstr>Some Humor</vt:lpstr>
      <vt:lpstr>NCO Creed</vt:lpstr>
      <vt:lpstr>Sergeant (SGT)</vt:lpstr>
      <vt:lpstr>Staff Sergeant (SSG)</vt:lpstr>
      <vt:lpstr>Sergeant First Class (SFC)</vt:lpstr>
      <vt:lpstr>First Sergeant/Master Sergeant (1SG/MSG)</vt:lpstr>
      <vt:lpstr>Command Sergeant Major/Sergeant Major (CSM/SGM)</vt:lpstr>
      <vt:lpstr>Authority</vt:lpstr>
      <vt:lpstr>Commissioned / Noncommissioned Officers a Comparison</vt:lpstr>
      <vt:lpstr>Role of the NCO Summary</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Doyle, Sarah A 1LT USAR 807TH MED CMD</dc:creator>
  <cp:lastModifiedBy>McMahan, Curtis S CTR USA TRADOC</cp:lastModifiedBy>
  <cp:revision>70</cp:revision>
  <cp:lastPrinted>2016-01-10T13:00:23Z</cp:lastPrinted>
  <dcterms:created xsi:type="dcterms:W3CDTF">2014-12-08T23:57:37Z</dcterms:created>
  <dcterms:modified xsi:type="dcterms:W3CDTF">2016-06-03T12:38:37Z</dcterms:modified>
</cp:coreProperties>
</file>