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55"/>
  </p:notesMasterIdLst>
  <p:handoutMasterIdLst>
    <p:handoutMasterId r:id="rId56"/>
  </p:handoutMasterIdLst>
  <p:sldIdLst>
    <p:sldId id="257" r:id="rId5"/>
    <p:sldId id="305" r:id="rId6"/>
    <p:sldId id="324" r:id="rId7"/>
    <p:sldId id="316" r:id="rId8"/>
    <p:sldId id="259" r:id="rId9"/>
    <p:sldId id="321" r:id="rId10"/>
    <p:sldId id="328" r:id="rId11"/>
    <p:sldId id="264" r:id="rId12"/>
    <p:sldId id="277" r:id="rId13"/>
    <p:sldId id="266" r:id="rId14"/>
    <p:sldId id="267" r:id="rId15"/>
    <p:sldId id="268" r:id="rId16"/>
    <p:sldId id="269" r:id="rId17"/>
    <p:sldId id="271" r:id="rId18"/>
    <p:sldId id="272" r:id="rId19"/>
    <p:sldId id="273" r:id="rId20"/>
    <p:sldId id="274" r:id="rId21"/>
    <p:sldId id="275" r:id="rId22"/>
    <p:sldId id="276" r:id="rId23"/>
    <p:sldId id="297" r:id="rId24"/>
    <p:sldId id="296" r:id="rId25"/>
    <p:sldId id="295" r:id="rId26"/>
    <p:sldId id="294" r:id="rId27"/>
    <p:sldId id="293" r:id="rId28"/>
    <p:sldId id="292" r:id="rId29"/>
    <p:sldId id="317" r:id="rId30"/>
    <p:sldId id="290" r:id="rId31"/>
    <p:sldId id="320" r:id="rId32"/>
    <p:sldId id="289" r:id="rId33"/>
    <p:sldId id="288" r:id="rId34"/>
    <p:sldId id="287" r:id="rId35"/>
    <p:sldId id="286" r:id="rId36"/>
    <p:sldId id="285" r:id="rId37"/>
    <p:sldId id="284" r:id="rId38"/>
    <p:sldId id="283" r:id="rId39"/>
    <p:sldId id="282" r:id="rId40"/>
    <p:sldId id="281" r:id="rId41"/>
    <p:sldId id="280" r:id="rId42"/>
    <p:sldId id="279" r:id="rId43"/>
    <p:sldId id="278" r:id="rId44"/>
    <p:sldId id="304" r:id="rId45"/>
    <p:sldId id="303" r:id="rId46"/>
    <p:sldId id="302" r:id="rId47"/>
    <p:sldId id="301" r:id="rId48"/>
    <p:sldId id="313" r:id="rId49"/>
    <p:sldId id="325" r:id="rId50"/>
    <p:sldId id="326" r:id="rId51"/>
    <p:sldId id="312" r:id="rId52"/>
    <p:sldId id="299" r:id="rId53"/>
    <p:sldId id="298"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35" autoAdjust="0"/>
    <p:restoredTop sz="69131" autoAdjust="0"/>
  </p:normalViewPr>
  <p:slideViewPr>
    <p:cSldViewPr snapToGrid="0">
      <p:cViewPr varScale="1">
        <p:scale>
          <a:sx n="49" d="100"/>
          <a:sy n="49" d="100"/>
        </p:scale>
        <p:origin x="1674"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5844"/>
    </p:cViewPr>
  </p:sorterViewPr>
  <p:notesViewPr>
    <p:cSldViewPr snapToGrid="0" showGuides="1">
      <p:cViewPr varScale="1">
        <p:scale>
          <a:sx n="82" d="100"/>
          <a:sy n="82" d="100"/>
        </p:scale>
        <p:origin x="-306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10400" cy="464820"/>
          </a:xfrm>
          <a:prstGeom prst="rect">
            <a:avLst/>
          </a:prstGeom>
        </p:spPr>
        <p:txBody>
          <a:bodyPr vert="horz" lIns="93172" tIns="46586" rIns="93172" bIns="46586" rtlCol="0"/>
          <a:lstStyle>
            <a:lvl1pPr algn="l">
              <a:defRPr sz="1300"/>
            </a:lvl1pPr>
          </a:lstStyle>
          <a:p>
            <a:r>
              <a:rPr lang="en-US" dirty="0" smtClean="0"/>
              <a:t>9E-F59/950-F38 Dismounted Counter IED Tactics- Master Trainer</a:t>
            </a:r>
          </a:p>
          <a:p>
            <a:r>
              <a:rPr lang="en-US" dirty="0" smtClean="0"/>
              <a:t>071-FREBB014 Threat Assessment</a:t>
            </a:r>
            <a:endParaRPr lang="en-US" dirty="0"/>
          </a:p>
        </p:txBody>
      </p:sp>
      <p:sp>
        <p:nvSpPr>
          <p:cNvPr id="4" name="Footer Placeholder 3"/>
          <p:cNvSpPr>
            <a:spLocks noGrp="1"/>
          </p:cNvSpPr>
          <p:nvPr>
            <p:ph type="ftr" sz="quarter" idx="2"/>
          </p:nvPr>
        </p:nvSpPr>
        <p:spPr>
          <a:xfrm>
            <a:off x="0" y="8829967"/>
            <a:ext cx="7010400" cy="464820"/>
          </a:xfrm>
          <a:prstGeom prst="rect">
            <a:avLst/>
          </a:prstGeom>
        </p:spPr>
        <p:txBody>
          <a:bodyPr vert="horz" lIns="93172" tIns="46586" rIns="93172" bIns="46586" rtlCol="0" anchor="b"/>
          <a:lstStyle>
            <a:lvl1pPr algn="l">
              <a:defRPr sz="1300"/>
            </a:lvl1pPr>
          </a:lstStyle>
          <a:p>
            <a:r>
              <a:rPr lang="en-US" sz="700" dirty="0" smtClean="0"/>
              <a:t>UNCLASSIFIED// FOR OFFICAL USE ONLY This document contains information that may be EXEMPT FROM MANDATORY DISCLOSURE under the Freedom of Information Act (FOOIA) Exemption 7 (F)</a:t>
            </a:r>
            <a:endParaRPr lang="en-US" sz="700" dirty="0"/>
          </a:p>
        </p:txBody>
      </p:sp>
    </p:spTree>
    <p:extLst>
      <p:ext uri="{BB962C8B-B14F-4D97-AF65-F5344CB8AC3E}">
        <p14:creationId xmlns:p14="http://schemas.microsoft.com/office/powerpoint/2010/main" val="384065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7DCC0C7-7E18-4D31-8379-21AEE7D0D45E}" type="datetimeFigureOut">
              <a:rPr lang="en-US" smtClean="0"/>
              <a:pPr/>
              <a:t>7/28/2015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A32B0CE-B076-499F-9D75-81A1ADFFDAC1}" type="slidenum">
              <a:rPr lang="en-US" smtClean="0"/>
              <a:pPr/>
              <a:t>‹#›</a:t>
            </a:fld>
            <a:endParaRPr lang="en-US" dirty="0"/>
          </a:p>
        </p:txBody>
      </p:sp>
    </p:spTree>
    <p:extLst>
      <p:ext uri="{BB962C8B-B14F-4D97-AF65-F5344CB8AC3E}">
        <p14:creationId xmlns:p14="http://schemas.microsoft.com/office/powerpoint/2010/main" val="243992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u="sng" dirty="0" smtClean="0"/>
              <a:t>Instructor/Facilitator’s Note.</a:t>
            </a:r>
          </a:p>
          <a:p>
            <a:pPr marL="228600" indent="-228600">
              <a:buAutoNum type="arabicPeriod"/>
            </a:pPr>
            <a:r>
              <a:rPr lang="en-US" dirty="0" smtClean="0"/>
              <a:t>Introduce yourself if it is the first time you address these students.</a:t>
            </a:r>
          </a:p>
          <a:p>
            <a:pPr marL="228600" indent="-228600">
              <a:buAutoNum type="arabicPeriod"/>
            </a:pPr>
            <a:r>
              <a:rPr lang="en-US" dirty="0" smtClean="0"/>
              <a:t>Present the following </a:t>
            </a:r>
            <a:r>
              <a:rPr lang="en-US" b="1" dirty="0" smtClean="0"/>
              <a:t>MOTIVATOR:</a:t>
            </a:r>
          </a:p>
          <a:p>
            <a:pPr marL="0" indent="0">
              <a:buNone/>
            </a:pPr>
            <a:r>
              <a:rPr lang="en-US" baseline="0" dirty="0" smtClean="0"/>
              <a:t>	It is extremely important that you identify the enemy's most likely and most dangerous Course</a:t>
            </a:r>
          </a:p>
          <a:p>
            <a:pPr marL="0" indent="0">
              <a:buNone/>
            </a:pPr>
            <a:r>
              <a:rPr lang="en-US" baseline="0" dirty="0" smtClean="0"/>
              <a:t>	of Action (COA) and communicate it to your leadership in a timely manner. Your failure to do</a:t>
            </a:r>
          </a:p>
          <a:p>
            <a:pPr marL="0" indent="0">
              <a:buNone/>
            </a:pPr>
            <a:r>
              <a:rPr lang="en-US" baseline="0" dirty="0" smtClean="0"/>
              <a:t>	this could result in placing everyone involved in extreme danger.</a:t>
            </a:r>
          </a:p>
          <a:p>
            <a:pPr marL="0" indent="0">
              <a:buNone/>
            </a:pPr>
            <a:r>
              <a:rPr lang="en-US" baseline="0" dirty="0" smtClean="0"/>
              <a:t>	</a:t>
            </a:r>
            <a:r>
              <a:rPr lang="en-US" u="sng" baseline="0" dirty="0" smtClean="0"/>
              <a:t>Note:</a:t>
            </a:r>
            <a:r>
              <a:rPr lang="en-US" baseline="0" dirty="0" smtClean="0"/>
              <a:t> Use this statement or develop one of your own relating to the material.</a:t>
            </a:r>
          </a:p>
          <a:p>
            <a:pPr marL="0" indent="0">
              <a:buNone/>
            </a:pPr>
            <a:endParaRPr lang="en-US" dirty="0" smtClean="0"/>
          </a:p>
          <a:p>
            <a:r>
              <a:rPr lang="en-US" dirty="0" smtClean="0"/>
              <a:t>3. Make sure that students review the </a:t>
            </a:r>
            <a:r>
              <a:rPr lang="en-US" baseline="0" dirty="0" smtClean="0"/>
              <a:t>Treat Assessment Rubric prior to this class.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a:t>
            </a:fld>
            <a:endParaRPr lang="en-US" dirty="0"/>
          </a:p>
        </p:txBody>
      </p:sp>
    </p:spTree>
    <p:extLst>
      <p:ext uri="{BB962C8B-B14F-4D97-AF65-F5344CB8AC3E}">
        <p14:creationId xmlns:p14="http://schemas.microsoft.com/office/powerpoint/2010/main" val="382172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Discuss each picture and ask the students what they think the enemy intent is and explain why. </a:t>
            </a:r>
          </a:p>
          <a:p>
            <a:pPr marL="232929" indent="-232929">
              <a:buAutoNum type="arabicPeriod"/>
            </a:pPr>
            <a:r>
              <a:rPr lang="en-US" sz="1300" dirty="0" smtClean="0"/>
              <a:t>We have looked at who the enemy is and what their objectives are. Now we will look at whom their intended targets are. </a:t>
            </a:r>
          </a:p>
          <a:p>
            <a:pPr marL="232929" indent="-232929">
              <a:buAutoNum type="arabicPeriod"/>
            </a:pPr>
            <a:r>
              <a:rPr lang="en-US" sz="1300" dirty="0" smtClean="0"/>
              <a:t>CF and HNSF is the primary target.</a:t>
            </a:r>
          </a:p>
          <a:p>
            <a:pPr marL="232929" indent="-232929">
              <a:buAutoNum type="arabicPeriod"/>
            </a:pPr>
            <a:endParaRPr lang="en-US" sz="1300" dirty="0" smtClean="0"/>
          </a:p>
          <a:p>
            <a:pPr marL="232929" indent="-232929">
              <a:buAutoNum type="arabicPeriod"/>
            </a:pPr>
            <a:r>
              <a:rPr lang="en-US" sz="1300" dirty="0" smtClean="0"/>
              <a:t>Modify pictures to better illustrate (possible MEDEVAC picture)</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10</a:t>
            </a:fld>
            <a:endParaRPr lang="en-US" dirty="0"/>
          </a:p>
        </p:txBody>
      </p:sp>
    </p:spTree>
    <p:extLst>
      <p:ext uri="{BB962C8B-B14F-4D97-AF65-F5344CB8AC3E}">
        <p14:creationId xmlns:p14="http://schemas.microsoft.com/office/powerpoint/2010/main" val="270311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a:p>
            <a:r>
              <a:rPr lang="en-US" sz="1200" b="1" u="sng" dirty="0" smtClean="0"/>
              <a:t>Instructor/Facilitator’s Note.</a:t>
            </a:r>
          </a:p>
          <a:p>
            <a:pPr marL="232929" indent="-232929">
              <a:buAutoNum type="arabicPeriod"/>
            </a:pPr>
            <a:r>
              <a:rPr lang="en-US" sz="1300" dirty="0" smtClean="0"/>
              <a:t>Ask the students why the route clearance patrols would be targeted by the enemy. </a:t>
            </a:r>
          </a:p>
          <a:p>
            <a:pPr marL="232929" indent="-232929">
              <a:buAutoNum type="arabicPeriod"/>
            </a:pPr>
            <a:r>
              <a:rPr lang="en-US" sz="1300" dirty="0" smtClean="0"/>
              <a:t>RCPs sole purpose is to find IEDs and clear routes for logistical support and CF patrols. </a:t>
            </a:r>
          </a:p>
          <a:p>
            <a:pPr marL="232929" indent="-232929">
              <a:buAutoNum type="arabicPeriod"/>
            </a:pPr>
            <a:r>
              <a:rPr lang="en-US" sz="1300" dirty="0" smtClean="0"/>
              <a:t>Therefore, targeting the RCPs allows the enemy freedom of maneuver in the battle space.</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11</a:t>
            </a:fld>
            <a:endParaRPr lang="en-US" dirty="0"/>
          </a:p>
        </p:txBody>
      </p:sp>
    </p:spTree>
    <p:extLst>
      <p:ext uri="{BB962C8B-B14F-4D97-AF65-F5344CB8AC3E}">
        <p14:creationId xmlns:p14="http://schemas.microsoft.com/office/powerpoint/2010/main" val="233175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EOD and Medical assets are a target. Always remember that the initial attack or IED may not be the real target. </a:t>
            </a:r>
          </a:p>
          <a:p>
            <a:pPr marL="232929" indent="-232929">
              <a:buAutoNum type="arabicPeriod"/>
            </a:pPr>
            <a:r>
              <a:rPr lang="en-US" sz="1300" dirty="0" smtClean="0"/>
              <a:t>CASEVAC conducted in restricted terrain will limit the available HLZs. </a:t>
            </a:r>
          </a:p>
          <a:p>
            <a:pPr marL="232929" indent="-232929">
              <a:buAutoNum type="arabicPeriod"/>
            </a:pPr>
            <a:r>
              <a:rPr lang="en-US" sz="1300" dirty="0" smtClean="0"/>
              <a:t>Proper analysis of previous activities along the route is required to prevent utilizing the same HLZs repetitively and establishing a pattern the enemy can target.</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12</a:t>
            </a:fld>
            <a:endParaRPr lang="en-US" dirty="0"/>
          </a:p>
        </p:txBody>
      </p:sp>
    </p:spTree>
    <p:extLst>
      <p:ext uri="{BB962C8B-B14F-4D97-AF65-F5344CB8AC3E}">
        <p14:creationId xmlns:p14="http://schemas.microsoft.com/office/powerpoint/2010/main" val="279931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a:p>
            <a:r>
              <a:rPr lang="en-US" sz="1200" b="1" u="sng" dirty="0" smtClean="0"/>
              <a:t>Instructor/Facilitator’s Note.</a:t>
            </a:r>
          </a:p>
          <a:p>
            <a:pPr marL="232929" indent="-232929">
              <a:buAutoNum type="arabicPeriod"/>
            </a:pPr>
            <a:r>
              <a:rPr lang="en-US" sz="1300" dirty="0" smtClean="0"/>
              <a:t>The enemy know that targeting logistic supplies can hamper operations. </a:t>
            </a:r>
          </a:p>
          <a:p>
            <a:pPr marL="232929" indent="-232929">
              <a:buAutoNum type="arabicPeriod"/>
            </a:pPr>
            <a:r>
              <a:rPr lang="en-US" sz="1300" dirty="0" smtClean="0"/>
              <a:t>This was a common tactic of the Afghan Mujahedeen during the Soviet Afghan War and was the main source of the Mujahedeen supplies.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13</a:t>
            </a:fld>
            <a:endParaRPr lang="en-US" dirty="0"/>
          </a:p>
        </p:txBody>
      </p:sp>
    </p:spTree>
    <p:extLst>
      <p:ext uri="{BB962C8B-B14F-4D97-AF65-F5344CB8AC3E}">
        <p14:creationId xmlns:p14="http://schemas.microsoft.com/office/powerpoint/2010/main" val="262678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r>
              <a:rPr lang="en-US" sz="1400" b="1" u="sng" dirty="0" smtClean="0"/>
              <a:t>Instructor/Facilitator’s Note.</a:t>
            </a:r>
          </a:p>
          <a:p>
            <a:pPr marL="232929" marR="0" indent="-232929" algn="l" defTabSz="914400" rtl="0" eaLnBrk="1" fontAlgn="auto" latinLnBrk="0" hangingPunct="1">
              <a:lnSpc>
                <a:spcPct val="100000"/>
              </a:lnSpc>
              <a:spcBef>
                <a:spcPts val="0"/>
              </a:spcBef>
              <a:spcAft>
                <a:spcPts val="0"/>
              </a:spcAft>
              <a:buClrTx/>
              <a:buSzTx/>
              <a:buFontTx/>
              <a:buAutoNum type="arabicPeriod"/>
              <a:tabLst/>
              <a:defRPr/>
            </a:pPr>
            <a:r>
              <a:rPr lang="en-US" sz="1300" dirty="0" smtClean="0"/>
              <a:t>The type of threat the enemy will employ is based on his capabilities and limitations.</a:t>
            </a:r>
            <a:endParaRPr lang="en-US" sz="1400" dirty="0" smtClean="0"/>
          </a:p>
          <a:p>
            <a:pPr marL="232929" indent="-232929">
              <a:buAutoNum type="arabicPeriod"/>
            </a:pPr>
            <a:r>
              <a:rPr lang="en-US" sz="1300" dirty="0" smtClean="0"/>
              <a:t>Explain that current TTPs are different in different regions of their AO.</a:t>
            </a:r>
          </a:p>
          <a:p>
            <a:pPr marL="232929" indent="-232929">
              <a:buAutoNum type="arabicPeriod"/>
            </a:pPr>
            <a:r>
              <a:rPr lang="en-US" sz="1300" dirty="0" smtClean="0"/>
              <a:t>By knowing the TTPs you can know the likely method of attack to be expected</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14</a:t>
            </a:fld>
            <a:endParaRPr lang="en-US" dirty="0"/>
          </a:p>
        </p:txBody>
      </p:sp>
    </p:spTree>
    <p:extLst>
      <p:ext uri="{BB962C8B-B14F-4D97-AF65-F5344CB8AC3E}">
        <p14:creationId xmlns:p14="http://schemas.microsoft.com/office/powerpoint/2010/main" val="124031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400" b="1" dirty="0" smtClean="0"/>
          </a:p>
          <a:p>
            <a:r>
              <a:rPr lang="en-US" sz="1400" b="1" u="sng" dirty="0" smtClean="0"/>
              <a:t>Instructor/Facilitator’s Note.</a:t>
            </a:r>
          </a:p>
          <a:p>
            <a:pPr marL="232929" indent="-232929">
              <a:buAutoNum type="arabicPeriod"/>
            </a:pPr>
            <a:r>
              <a:rPr lang="en-US" sz="1300" dirty="0" smtClean="0"/>
              <a:t>An example of bad media coverage is coalition forces engaging insurgents/Taliban, especially with air assets and the resulting detonation from our ordnance kills local civilians.</a:t>
            </a:r>
          </a:p>
          <a:p>
            <a:pPr marL="232929" indent="-232929">
              <a:buAutoNum type="arabicPeriod"/>
            </a:pPr>
            <a:r>
              <a:rPr lang="en-US" sz="1300" dirty="0" smtClean="0"/>
              <a:t>Aggressive operations can cause public order situations because if we disturb the way of life of a normally quiet area and run around arresting every military aged male simply because of what he is, the population may turn against us to voice its disapproval. </a:t>
            </a:r>
          </a:p>
          <a:p>
            <a:pPr marL="232929" indent="-232929">
              <a:buAutoNum type="arabicPeriod"/>
            </a:pPr>
            <a:r>
              <a:rPr lang="en-US" sz="1300" dirty="0" smtClean="0"/>
              <a:t>Anniversaries of significant events can lead or even cause public order. It can range from significant religious holidays to events in history like 9‐11 or when the Russians were defeated in the 1980’s.</a:t>
            </a:r>
          </a:p>
          <a:p>
            <a:pPr marL="232929" indent="-232929">
              <a:buAutoNum type="arabicPeriod"/>
            </a:pPr>
            <a:r>
              <a:rPr lang="en-US" sz="1300" dirty="0" smtClean="0"/>
              <a:t>By not understanding the culture, civil unrest happens. Recently the burning of the Korans by U.S. Forces caused major riots which lead to Blue on Green violence. </a:t>
            </a:r>
          </a:p>
          <a:p>
            <a:pPr marL="232929" indent="-232929">
              <a:buAutoNum type="arabicPeriod"/>
            </a:pPr>
            <a:r>
              <a:rPr lang="en-US" sz="1300" dirty="0" smtClean="0"/>
              <a:t>Males searching female is the Islamic culture. </a:t>
            </a:r>
          </a:p>
          <a:p>
            <a:pPr marL="232929" indent="-232929">
              <a:buAutoNum type="arabicPeriod"/>
            </a:pPr>
            <a:r>
              <a:rPr lang="en-US" sz="1300" dirty="0" smtClean="0"/>
              <a:t>Using dogs in people’s homes.</a:t>
            </a:r>
          </a:p>
          <a:p>
            <a:pPr marL="232929" indent="-232929">
              <a:buAutoNum type="arabicPeriod"/>
            </a:pPr>
            <a:r>
              <a:rPr lang="en-US" sz="1300" dirty="0" smtClean="0"/>
              <a:t>An enemy may instigate a public order situation to shield the whereabouts of an attack that is taking place. For example, when there is an angry demonstration taking place and weapons are being fired into the air, it can be very difficult to determine where a true shoot type attack is coming from.</a:t>
            </a:r>
          </a:p>
          <a:p>
            <a:pPr marL="232929" indent="-232929">
              <a:buAutoNum type="arabicPeriod"/>
            </a:pPr>
            <a:r>
              <a:rPr lang="en-US" sz="1300" dirty="0" smtClean="0"/>
              <a:t>Public order during search operations; if a village sees a search being conducted, the situation could turn into a public order issue, so keep the occupants inside the building and keep the doors and windows closed if possible.</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15</a:t>
            </a:fld>
            <a:endParaRPr lang="en-US" dirty="0"/>
          </a:p>
        </p:txBody>
      </p:sp>
    </p:spTree>
    <p:extLst>
      <p:ext uri="{BB962C8B-B14F-4D97-AF65-F5344CB8AC3E}">
        <p14:creationId xmlns:p14="http://schemas.microsoft.com/office/powerpoint/2010/main" val="210646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r>
              <a:rPr lang="en-US" sz="1400" b="1" u="sng" dirty="0" smtClean="0"/>
              <a:t>Instructor/Facilitator’s Note.</a:t>
            </a:r>
          </a:p>
          <a:p>
            <a:pPr marL="232929" indent="-232929">
              <a:buAutoNum type="arabicPeriod"/>
            </a:pPr>
            <a:r>
              <a:rPr lang="en-US" sz="1300" dirty="0" smtClean="0"/>
              <a:t>A huge cause of casualties can be complacency. If many hoaxes are used within a particular area of operations, we need to assume that real attacks will be taking place. </a:t>
            </a:r>
          </a:p>
          <a:p>
            <a:pPr marL="232929" indent="-232929">
              <a:buAutoNum type="arabicPeriod"/>
            </a:pPr>
            <a:r>
              <a:rPr lang="en-US" sz="1300" dirty="0" smtClean="0"/>
              <a:t>No matter how many hoaxes have taken place, we must treat every incident as a true threat because sooner or later the device will be functional. The hoax is an excellent intelligence gathering tool for the enemy. </a:t>
            </a:r>
          </a:p>
          <a:p>
            <a:pPr marL="232929" indent="-232929">
              <a:buAutoNum type="arabicPeriod"/>
            </a:pPr>
            <a:r>
              <a:rPr lang="en-US" sz="1300" dirty="0" smtClean="0"/>
              <a:t>While responding to the threat of a real hazard, the enemy is gathering information and intelligence on our tactics, techniques and procedures. This method of attack can also allow a real attack to be coordinated while we and our resources are diverted to the perceived threat.</a:t>
            </a:r>
          </a:p>
          <a:p>
            <a:pPr marL="232929" indent="-232929">
              <a:buAutoNum type="arabicPeriod"/>
            </a:pPr>
            <a:r>
              <a:rPr lang="en-US" sz="1300" dirty="0" smtClean="0"/>
              <a:t>Even with no true attack taking place, huge financial costs can be incurred. Let’s use a major airport such as Kabul International as an example. Another example of a hoax causing panic and unrest can be someone in a crowd stating that a suicide bomber is amongst them. This can lead to panic within a mass of people causing injury and death by nothing more than the spoken word.</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16</a:t>
            </a:fld>
            <a:endParaRPr lang="en-US" dirty="0"/>
          </a:p>
        </p:txBody>
      </p:sp>
    </p:spTree>
    <p:extLst>
      <p:ext uri="{BB962C8B-B14F-4D97-AF65-F5344CB8AC3E}">
        <p14:creationId xmlns:p14="http://schemas.microsoft.com/office/powerpoint/2010/main" val="396194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Instructor/Facilitator’s Note.</a:t>
            </a:r>
          </a:p>
          <a:p>
            <a:pPr marL="232929" indent="-232929">
              <a:buAutoNum type="arabicPeriod"/>
            </a:pPr>
            <a:r>
              <a:rPr lang="en-US" sz="1300" dirty="0" smtClean="0"/>
              <a:t>This is simply line of sight versus shooting over a wall or object type shots. </a:t>
            </a:r>
          </a:p>
          <a:p>
            <a:pPr marL="232929" indent="-232929">
              <a:buAutoNum type="arabicPeriod"/>
            </a:pPr>
            <a:r>
              <a:rPr lang="en-US" sz="1300" dirty="0" smtClean="0"/>
              <a:t>An example of a direct fire weapon would be the M4 rifle whereas an indirect example is the 60mm mortar system.</a:t>
            </a:r>
          </a:p>
          <a:p>
            <a:pPr marL="232929" indent="-232929">
              <a:buAutoNum type="arabicPeriod"/>
            </a:pPr>
            <a:r>
              <a:rPr lang="en-US" sz="1300" dirty="0" smtClean="0"/>
              <a:t>The statement saying a trigger man is generally required is worded as such because a weapon system can be set up to fire via time delay or other device so the attacker has time to exit the area thus gaining a measure of deniability for the attack. </a:t>
            </a:r>
          </a:p>
          <a:p>
            <a:pPr marL="232929" indent="-232929">
              <a:buAutoNum type="arabicPeriod"/>
            </a:pPr>
            <a:r>
              <a:rPr lang="en-US" sz="1300" dirty="0" smtClean="0"/>
              <a:t>This is especially true for electrically initiated weapon systems but can also work with mechanical initiation. </a:t>
            </a:r>
          </a:p>
          <a:p>
            <a:pPr marL="232929" indent="-232929">
              <a:buAutoNum type="arabicPeriod"/>
            </a:pPr>
            <a:r>
              <a:rPr lang="en-US" sz="1300" dirty="0" smtClean="0"/>
              <a:t>Shooting can be used to draw troops into a kill zone. It is essential that a threat estimate is conducted before taking cover to ensure troops don’t move into an IED kill zone.</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17</a:t>
            </a:fld>
            <a:endParaRPr lang="en-US" dirty="0"/>
          </a:p>
        </p:txBody>
      </p:sp>
    </p:spTree>
    <p:extLst>
      <p:ext uri="{BB962C8B-B14F-4D97-AF65-F5344CB8AC3E}">
        <p14:creationId xmlns:p14="http://schemas.microsoft.com/office/powerpoint/2010/main" val="12566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Talk about VOIEDs, re‐enforce why the Insurgent would want to use this type of switch.</a:t>
            </a:r>
          </a:p>
          <a:p>
            <a:pPr marL="232929" indent="-232929">
              <a:buAutoNum type="arabicPeriod"/>
            </a:pPr>
            <a:r>
              <a:rPr lang="en-US" sz="1300" dirty="0" smtClean="0"/>
              <a:t>VOIEDs use the victims patterns against them, the victim will be in close proximity, can be disguised as any item, simple to operate and does not require the enemies presence for activation.</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18</a:t>
            </a:fld>
            <a:endParaRPr lang="en-US" dirty="0"/>
          </a:p>
        </p:txBody>
      </p:sp>
    </p:spTree>
    <p:extLst>
      <p:ext uri="{BB962C8B-B14F-4D97-AF65-F5344CB8AC3E}">
        <p14:creationId xmlns:p14="http://schemas.microsoft.com/office/powerpoint/2010/main" val="254198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Talk about Command IEDs, re‐enforce why the Insurgent would want to use this type of switch. </a:t>
            </a:r>
          </a:p>
          <a:p>
            <a:pPr marL="232929" indent="-232929">
              <a:buAutoNum type="arabicPeriod"/>
            </a:pPr>
            <a:r>
              <a:rPr lang="en-US" sz="1300" dirty="0" smtClean="0"/>
              <a:t>Command IEDs allow the trigger man to function the device when the target is present, provide standoff for the triggerman and can be used to arm multiple devices.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19</a:t>
            </a:fld>
            <a:endParaRPr lang="en-US" dirty="0"/>
          </a:p>
        </p:txBody>
      </p:sp>
    </p:spTree>
    <p:extLst>
      <p:ext uri="{BB962C8B-B14F-4D97-AF65-F5344CB8AC3E}">
        <p14:creationId xmlns:p14="http://schemas.microsoft.com/office/powerpoint/2010/main" val="316161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232943" indent="-232943">
              <a:buFontTx/>
              <a:buChar char="-"/>
            </a:pPr>
            <a:endParaRPr lang="en-US" sz="1200" b="1" dirty="0" smtClean="0"/>
          </a:p>
          <a:p>
            <a:endParaRPr lang="en-US" b="1" dirty="0" smtClean="0"/>
          </a:p>
          <a:p>
            <a:r>
              <a:rPr lang="en-US" b="1" u="sng" dirty="0" smtClean="0"/>
              <a:t>Instructor/Facilitator’s Note.</a:t>
            </a:r>
          </a:p>
          <a:p>
            <a:pPr eaLnBrk="1" hangingPunct="1">
              <a:spcBef>
                <a:spcPct val="0"/>
              </a:spcBef>
            </a:pPr>
            <a:endParaRPr lang="en-US" dirty="0" smtClean="0"/>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dirty="0" smtClean="0"/>
              <a:t>Let students know that at the</a:t>
            </a:r>
            <a:r>
              <a:rPr lang="en-US" baseline="0" dirty="0" smtClean="0"/>
              <a:t> end of mission planning 1, 2 and 3, they will be able to: </a:t>
            </a:r>
            <a:r>
              <a:rPr lang="en-US" sz="1200" b="1" i="0" kern="1200" dirty="0" smtClean="0">
                <a:solidFill>
                  <a:schemeClr val="tx1"/>
                </a:solidFill>
                <a:latin typeface="+mn-lt"/>
                <a:ea typeface="+mn-ea"/>
                <a:cs typeface="+mn-cs"/>
              </a:rPr>
              <a:t>Integrate Counter Improvised Explosive Device</a:t>
            </a:r>
            <a:r>
              <a:rPr lang="en-US" sz="1200" b="1" i="0" kern="1200" baseline="0" dirty="0" smtClean="0">
                <a:solidFill>
                  <a:schemeClr val="tx1"/>
                </a:solidFill>
                <a:latin typeface="+mn-lt"/>
                <a:ea typeface="+mn-ea"/>
                <a:cs typeface="+mn-cs"/>
              </a:rPr>
              <a:t> (C-IED) threat assessment into mission planning and execution. </a:t>
            </a:r>
            <a:r>
              <a:rPr lang="en-US" sz="1200" b="0" i="0" kern="1200" baseline="0" dirty="0" smtClean="0">
                <a:solidFill>
                  <a:schemeClr val="tx1"/>
                </a:solidFill>
                <a:latin typeface="+mn-lt"/>
                <a:ea typeface="+mn-ea"/>
                <a:cs typeface="+mn-cs"/>
              </a:rPr>
              <a:t>To include the two LSAs:</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2000" b="0" i="0" kern="1200" dirty="0" smtClean="0">
                <a:solidFill>
                  <a:schemeClr val="tx1"/>
                </a:solidFill>
                <a:latin typeface="+mn-lt"/>
                <a:ea typeface="+mn-ea"/>
                <a:cs typeface="+mn-cs"/>
              </a:rPr>
              <a:t>	a. Integrate Counter </a:t>
            </a:r>
            <a:r>
              <a:rPr lang="en-US" sz="2000" b="0" i="0" kern="1200" baseline="0" dirty="0" smtClean="0">
                <a:solidFill>
                  <a:schemeClr val="tx1"/>
                </a:solidFill>
                <a:latin typeface="+mn-lt"/>
                <a:ea typeface="+mn-ea"/>
                <a:cs typeface="+mn-cs"/>
              </a:rPr>
              <a:t>C-IED threats assessment into mission planning and execution.</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2000" b="0" i="0" kern="1200" baseline="0" dirty="0" smtClean="0">
                <a:solidFill>
                  <a:schemeClr val="tx1"/>
                </a:solidFill>
                <a:latin typeface="+mn-lt"/>
                <a:ea typeface="+mn-ea"/>
                <a:cs typeface="+mn-cs"/>
              </a:rPr>
              <a:t>    	b. Interpret the threat assessment triad.</a:t>
            </a:r>
          </a:p>
          <a:p>
            <a:pPr marL="685800" marR="0" lvl="1" indent="-228600" algn="l" defTabSz="914400" rtl="0" eaLnBrk="1" fontAlgn="auto" latinLnBrk="0" hangingPunct="1">
              <a:lnSpc>
                <a:spcPct val="100000"/>
              </a:lnSpc>
              <a:spcBef>
                <a:spcPct val="0"/>
              </a:spcBef>
              <a:spcAft>
                <a:spcPts val="0"/>
              </a:spcAft>
              <a:buClrTx/>
              <a:buSzTx/>
              <a:buFontTx/>
              <a:buAutoNum type="arabicPeriod"/>
              <a:tabLst/>
              <a:defRPr/>
            </a:pPr>
            <a:endParaRPr lang="en-US" sz="1200" b="1" i="0" kern="1200" baseline="0" dirty="0" smtClean="0">
              <a:solidFill>
                <a:schemeClr val="tx1"/>
              </a:solidFill>
              <a:latin typeface="+mn-lt"/>
              <a:ea typeface="+mn-ea"/>
              <a:cs typeface="+mn-cs"/>
            </a:endParaRPr>
          </a:p>
          <a:p>
            <a:pPr eaLnBrk="1" hangingPunct="1">
              <a:spcBef>
                <a:spcPct val="0"/>
              </a:spcBef>
            </a:pP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2A1AE0-EEFB-49EB-B2A2-A0B7F8F8C5AD}"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3952912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Time IEDs are extremely hard to employ against CF unless we have advertised that we will be in a specific location at a specific time. </a:t>
            </a:r>
          </a:p>
          <a:p>
            <a:pPr marL="232929" indent="-232929">
              <a:buAutoNum type="arabicPeriod"/>
            </a:pPr>
            <a:r>
              <a:rPr lang="en-US" sz="1300" dirty="0" smtClean="0"/>
              <a:t>Time initiation has predominately been used for indirect fire and rocket attacks.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20</a:t>
            </a:fld>
            <a:endParaRPr lang="en-US" dirty="0"/>
          </a:p>
        </p:txBody>
      </p:sp>
    </p:spTree>
    <p:extLst>
      <p:ext uri="{BB962C8B-B14F-4D97-AF65-F5344CB8AC3E}">
        <p14:creationId xmlns:p14="http://schemas.microsoft.com/office/powerpoint/2010/main" val="273839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One reason for this progression is the reduced amount readily available military grade explosives. </a:t>
            </a:r>
          </a:p>
          <a:p>
            <a:pPr marL="232929" indent="-232929">
              <a:buAutoNum type="arabicPeriod"/>
            </a:pPr>
            <a:r>
              <a:rPr lang="en-US" sz="1300" dirty="0" smtClean="0"/>
              <a:t>A second reason for the progression is the increased use of metal detectors by CF. </a:t>
            </a:r>
          </a:p>
          <a:p>
            <a:pPr marL="232929" indent="-232929">
              <a:buAutoNum type="arabicPeriod"/>
            </a:pPr>
            <a:r>
              <a:rPr lang="en-US" sz="1300" dirty="0" smtClean="0"/>
              <a:t>HME offers the insurgent a powerful explosive without the metal signature. </a:t>
            </a:r>
          </a:p>
          <a:p>
            <a:pPr marL="232929" indent="-232929">
              <a:buAutoNum type="arabicPeriod"/>
            </a:pPr>
            <a:r>
              <a:rPr lang="en-US" sz="1300" dirty="0" smtClean="0"/>
              <a:t>Different regions use different types of Homemade Explosive (HME). </a:t>
            </a:r>
          </a:p>
          <a:p>
            <a:pPr marL="232929" indent="-232929">
              <a:buAutoNum type="arabicPeriod"/>
            </a:pPr>
            <a:r>
              <a:rPr lang="en-US" sz="1300" dirty="0" smtClean="0"/>
              <a:t>It’s important to know the precursors of the HME that’s found. </a:t>
            </a:r>
          </a:p>
          <a:p>
            <a:pPr marL="232929" indent="-232929">
              <a:buAutoNum type="arabicPeriod"/>
            </a:pPr>
            <a:r>
              <a:rPr lang="en-US" sz="1300" dirty="0" smtClean="0"/>
              <a:t>How and where are they getting their military grade munitions? Are they Unexploded Ordnance (UXO) or munitions smuggled?</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21</a:t>
            </a:fld>
            <a:endParaRPr lang="en-US" dirty="0"/>
          </a:p>
        </p:txBody>
      </p:sp>
    </p:spTree>
    <p:extLst>
      <p:ext uri="{BB962C8B-B14F-4D97-AF65-F5344CB8AC3E}">
        <p14:creationId xmlns:p14="http://schemas.microsoft.com/office/powerpoint/2010/main" val="3701575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b="1" dirty="0" smtClean="0"/>
          </a:p>
          <a:p>
            <a:r>
              <a:rPr lang="en-US" sz="1400" b="1" u="sng" dirty="0" smtClean="0"/>
              <a:t>Instructor/Facilitator’s Note.</a:t>
            </a:r>
          </a:p>
          <a:p>
            <a:pPr marL="232929" indent="-232929">
              <a:buAutoNum type="arabicPeriod"/>
            </a:pPr>
            <a:r>
              <a:rPr lang="en-US" sz="1300" dirty="0" smtClean="0"/>
              <a:t>Insurgents are employing VO and CW due to the effectiveness of CF CREW devices.</a:t>
            </a:r>
          </a:p>
        </p:txBody>
      </p:sp>
      <p:sp>
        <p:nvSpPr>
          <p:cNvPr id="4" name="Slide Number Placeholder 3"/>
          <p:cNvSpPr>
            <a:spLocks noGrp="1"/>
          </p:cNvSpPr>
          <p:nvPr>
            <p:ph type="sldNum" sz="quarter" idx="10"/>
          </p:nvPr>
        </p:nvSpPr>
        <p:spPr/>
        <p:txBody>
          <a:bodyPr/>
          <a:lstStyle/>
          <a:p>
            <a:fld id="{4A32B0CE-B076-499F-9D75-81A1ADFFDAC1}" type="slidenum">
              <a:rPr lang="en-US" smtClean="0"/>
              <a:pPr/>
              <a:t>22</a:t>
            </a:fld>
            <a:endParaRPr lang="en-US" dirty="0"/>
          </a:p>
        </p:txBody>
      </p:sp>
    </p:spTree>
    <p:extLst>
      <p:ext uri="{BB962C8B-B14F-4D97-AF65-F5344CB8AC3E}">
        <p14:creationId xmlns:p14="http://schemas.microsoft.com/office/powerpoint/2010/main" val="2659341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b="1" dirty="0" smtClean="0"/>
          </a:p>
          <a:p>
            <a:r>
              <a:rPr lang="en-US" sz="1400" b="1" u="sng" dirty="0" smtClean="0"/>
              <a:t>Instructor/Facilitator’s Note.</a:t>
            </a:r>
          </a:p>
          <a:p>
            <a:pPr marL="232929" indent="-232929">
              <a:buAutoNum type="arabicPeriod"/>
            </a:pPr>
            <a:r>
              <a:rPr lang="en-US" sz="1300" dirty="0" smtClean="0"/>
              <a:t>The insurgents have observed us employing our HHD with metal detection capability and understand they must reduce the metal content to avoid detection. </a:t>
            </a:r>
          </a:p>
          <a:p>
            <a:pPr marL="232929" indent="-232929">
              <a:buAutoNum type="arabicPeriod"/>
            </a:pPr>
            <a:r>
              <a:rPr lang="en-US" sz="1300" dirty="0" smtClean="0"/>
              <a:t>Explain why this type of device is dangerous. </a:t>
            </a:r>
          </a:p>
          <a:p>
            <a:pPr marL="698788" lvl="1" indent="-232929">
              <a:buFont typeface="+mj-lt"/>
              <a:buAutoNum type="alphaLcPeriod"/>
            </a:pPr>
            <a:r>
              <a:rPr lang="en-US" sz="1300" dirty="0" smtClean="0"/>
              <a:t>It is dangerous because standard metal detectors may not indicate the presence of low metal content of an IED (the use of GPR or low conductivity detection devices are required).</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23</a:t>
            </a:fld>
            <a:endParaRPr lang="en-US" dirty="0"/>
          </a:p>
        </p:txBody>
      </p:sp>
    </p:spTree>
    <p:extLst>
      <p:ext uri="{BB962C8B-B14F-4D97-AF65-F5344CB8AC3E}">
        <p14:creationId xmlns:p14="http://schemas.microsoft.com/office/powerpoint/2010/main" val="445191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Explain why the Insurgent uses complex attacks. </a:t>
            </a:r>
          </a:p>
          <a:p>
            <a:pPr marL="232929" indent="-232929">
              <a:buAutoNum type="arabicPeriod"/>
            </a:pPr>
            <a:r>
              <a:rPr lang="en-US" sz="1300" dirty="0" smtClean="0"/>
              <a:t>Complex attacks are normally the result of CF establishing predictable patterns. </a:t>
            </a:r>
          </a:p>
          <a:p>
            <a:pPr marL="232929" indent="-232929">
              <a:buAutoNum type="arabicPeriod"/>
            </a:pPr>
            <a:r>
              <a:rPr lang="en-US" sz="1300" dirty="0" smtClean="0"/>
              <a:t>When given the opportunity the enemy has the ability to develop prime engagement areas, which allows them to maximize all of their capabilities.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24</a:t>
            </a:fld>
            <a:endParaRPr lang="en-US" dirty="0"/>
          </a:p>
        </p:txBody>
      </p:sp>
    </p:spTree>
    <p:extLst>
      <p:ext uri="{BB962C8B-B14F-4D97-AF65-F5344CB8AC3E}">
        <p14:creationId xmlns:p14="http://schemas.microsoft.com/office/powerpoint/2010/main" val="2478427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a:p>
            <a:r>
              <a:rPr lang="en-US" sz="1200" b="1" u="sng" dirty="0" smtClean="0"/>
              <a:t>Instructor/Facilitator’s Note.</a:t>
            </a:r>
          </a:p>
          <a:p>
            <a:pPr marL="232929" indent="-232929">
              <a:buAutoNum type="arabicPeriod"/>
            </a:pPr>
            <a:r>
              <a:rPr lang="en-US" sz="1300" dirty="0" smtClean="0"/>
              <a:t>Play video. (Last </a:t>
            </a:r>
            <a:r>
              <a:rPr lang="en-US" sz="1300" b="1" dirty="0" smtClean="0"/>
              <a:t>approx. 3.5 minutes</a:t>
            </a:r>
            <a:r>
              <a:rPr lang="en-US" sz="1300" dirty="0" smtClean="0"/>
              <a:t>) </a:t>
            </a:r>
          </a:p>
          <a:p>
            <a:pPr marL="232929" indent="-232929">
              <a:buAutoNum type="arabicPeriod"/>
            </a:pPr>
            <a:r>
              <a:rPr lang="en-US" sz="1300" dirty="0" smtClean="0"/>
              <a:t>At the conclusion of video discuss the different aspects of this particular complex attack. </a:t>
            </a:r>
          </a:p>
          <a:p>
            <a:pPr marL="232929" indent="-232929">
              <a:buAutoNum type="arabicPeriod"/>
            </a:pPr>
            <a:r>
              <a:rPr lang="en-US" sz="1300" dirty="0" smtClean="0"/>
              <a:t>The key take away of this video is if forced to take an undesirable route all available enablers need to be considered.</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25</a:t>
            </a:fld>
            <a:endParaRPr lang="en-US" dirty="0"/>
          </a:p>
        </p:txBody>
      </p:sp>
    </p:spTree>
    <p:extLst>
      <p:ext uri="{BB962C8B-B14F-4D97-AF65-F5344CB8AC3E}">
        <p14:creationId xmlns:p14="http://schemas.microsoft.com/office/powerpoint/2010/main" val="625544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1" dirty="0" smtClean="0"/>
          </a:p>
          <a:p>
            <a:r>
              <a:rPr lang="en-US" b="1" u="sng" dirty="0" smtClean="0"/>
              <a:t>Instructor/Facilitator’s Note.</a:t>
            </a:r>
          </a:p>
          <a:p>
            <a:pPr marL="232929" indent="-232929">
              <a:buAutoNum type="arabicPeriod"/>
            </a:pPr>
            <a:r>
              <a:rPr lang="en-US" sz="1200" dirty="0" smtClean="0"/>
              <a:t>The enemy does not randomly place IEDs. </a:t>
            </a:r>
          </a:p>
          <a:p>
            <a:pPr marL="232929" indent="-232929">
              <a:buAutoNum type="arabicPeriod"/>
            </a:pPr>
            <a:r>
              <a:rPr lang="en-US" sz="1200" dirty="0" smtClean="0"/>
              <a:t>He thinks tactically as we do and will employ his available resources in areas with the highest probability of success. </a:t>
            </a:r>
          </a:p>
          <a:p>
            <a:pPr marL="232929" indent="-232929">
              <a:buAutoNum type="arabicPeriod"/>
            </a:pPr>
            <a:r>
              <a:rPr lang="en-US" sz="1200" dirty="0" smtClean="0"/>
              <a:t>We will know talk about VA/VPs and how they relate to the enemies employment process. Our ability to think like the enemy and see the terrain from his perspective will further highlight these high threat areas.</a:t>
            </a:r>
            <a:endParaRPr lang="en-US" dirty="0" smtClean="0"/>
          </a:p>
          <a:p>
            <a:r>
              <a:rPr lang="en-US" dirty="0" smtClean="0"/>
              <a:t>4.  All IED engagement areas that use a command switch, either Radio Controlled (RC) or Command Wire (CW), have seven factors/principles in common.  (instructor can use his own words to explain the slide)</a:t>
            </a:r>
          </a:p>
          <a:p>
            <a:r>
              <a:rPr lang="en-US" dirty="0" smtClean="0"/>
              <a:t> </a:t>
            </a:r>
          </a:p>
          <a:p>
            <a:pPr marL="495782" indent="-495782">
              <a:buFont typeface="+mj-lt"/>
              <a:buAutoNum type="alphaLcPeriod"/>
            </a:pPr>
            <a:r>
              <a:rPr lang="en-US" dirty="0" smtClean="0"/>
              <a:t>Coalition traffic – why would the enemy just randomly emplace an IED, without Coalition traffic the enemy wouldn’t even target this area.</a:t>
            </a:r>
          </a:p>
          <a:p>
            <a:pPr marL="495782" indent="-495782">
              <a:buAutoNum type="alphaLcPeriod"/>
            </a:pPr>
            <a:r>
              <a:rPr lang="en-US" dirty="0" smtClean="0"/>
              <a:t>Workable soil – IEDs are usually placed in the ground, and insurgents look for area where it will be easier to dig, emplace, and camouflage there IED emplacements. </a:t>
            </a:r>
          </a:p>
          <a:p>
            <a:pPr marL="495782" indent="-495782">
              <a:buAutoNum type="alphaLcPeriod"/>
            </a:pPr>
            <a:r>
              <a:rPr lang="en-US" dirty="0" smtClean="0"/>
              <a:t>Line of sight – To properly use any Command Initiated IED, the enemy must have line of sight from the firing point to the engagement area.</a:t>
            </a:r>
          </a:p>
          <a:p>
            <a:pPr marL="495782" indent="-495782">
              <a:buAutoNum type="alphaLcPeriod"/>
            </a:pPr>
            <a:r>
              <a:rPr lang="en-US" dirty="0" smtClean="0"/>
              <a:t>Obstacles between emplacement location and firing point – Obstacles prevent coalition forces from pursuing the enemy after an engagement.  The obstacle will usually be between the firing point and the engagement area.</a:t>
            </a:r>
          </a:p>
          <a:p>
            <a:pPr marL="495782" indent="-495782">
              <a:buAutoNum type="alphaLcPeriod"/>
            </a:pPr>
            <a:r>
              <a:rPr lang="en-US" dirty="0" smtClean="0"/>
              <a:t>Egress route – this route will allow the enemy to withdrawal from the firing point after an engagement.  The Egress Route will usually have cover and concealment back to a built up area so the insurgent can blend in with the population. </a:t>
            </a:r>
          </a:p>
          <a:p>
            <a:pPr marL="495782" indent="-495782">
              <a:buAutoNum type="alphaLcPeriod"/>
            </a:pPr>
            <a:r>
              <a:rPr lang="en-US" dirty="0" smtClean="0"/>
              <a:t>Population sympathetic to there cause – its always nice to have population that will the other way or actively support you while you attack coalition forces.</a:t>
            </a:r>
          </a:p>
          <a:p>
            <a:pPr marL="495782" indent="-495782">
              <a:buAutoNum type="alphaLcPeriod"/>
            </a:pPr>
            <a:r>
              <a:rPr lang="en-US" dirty="0" smtClean="0"/>
              <a:t>Un-observable by coalition forces/ISR assets  - IED engagement areas that allow the insurgent to emplace the IED without being observed by coalition forces ISR assets will usually have a higher success rate, because coalition forces will not have prior knowledge of the emplacement.</a:t>
            </a:r>
          </a:p>
          <a:p>
            <a:pPr marL="495782" indent="-495782">
              <a:buAutoNum type="alphaLcPeriod"/>
            </a:pPr>
            <a:endParaRPr lang="en-US" dirty="0" smtClean="0"/>
          </a:p>
          <a:p>
            <a:r>
              <a:rPr lang="en-US" dirty="0" smtClean="0"/>
              <a:t>5. Violating the 9 Principles of IED defeat, Setting Patterns will always allow the enemy to target coalition forces with VOIEDs as well.</a:t>
            </a:r>
          </a:p>
          <a:p>
            <a:endParaRPr lang="en-US" dirty="0" smtClean="0"/>
          </a:p>
          <a:p>
            <a:r>
              <a:rPr lang="en-US" dirty="0" smtClean="0"/>
              <a:t>6. These factors when combined with a MCOO (Modified Combined Obstacles Overlay), and Honest Traces will allow your unit to predict where the enemy will target you forces with a degree of certainty.</a:t>
            </a:r>
          </a:p>
          <a:p>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26</a:t>
            </a:fld>
            <a:endParaRPr lang="en-US" dirty="0"/>
          </a:p>
        </p:txBody>
      </p:sp>
    </p:spTree>
    <p:extLst>
      <p:ext uri="{BB962C8B-B14F-4D97-AF65-F5344CB8AC3E}">
        <p14:creationId xmlns:p14="http://schemas.microsoft.com/office/powerpoint/2010/main" val="3857956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1" dirty="0" smtClean="0"/>
          </a:p>
          <a:p>
            <a:r>
              <a:rPr lang="en-US" b="1" u="sng" dirty="0" smtClean="0"/>
              <a:t>Instructor/Facilitator’s Note.</a:t>
            </a:r>
          </a:p>
          <a:p>
            <a:r>
              <a:rPr lang="en-US" dirty="0" smtClean="0"/>
              <a:t>Compare Danger Areas,</a:t>
            </a:r>
            <a:r>
              <a:rPr lang="en-US" baseline="0" dirty="0" smtClean="0"/>
              <a:t> Vulnerable Points, Vulnerable Areas in terms of linear danger area and danger areas as referenced in patrolling.</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27</a:t>
            </a:fld>
            <a:endParaRPr lang="en-US" dirty="0"/>
          </a:p>
        </p:txBody>
      </p:sp>
    </p:spTree>
    <p:extLst>
      <p:ext uri="{BB962C8B-B14F-4D97-AF65-F5344CB8AC3E}">
        <p14:creationId xmlns:p14="http://schemas.microsoft.com/office/powerpoint/2010/main" val="2544904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u="sng" dirty="0" smtClean="0"/>
              <a:t>Instructor/Facilitator’s Note.</a:t>
            </a:r>
          </a:p>
          <a:p>
            <a:r>
              <a:rPr lang="en-US" dirty="0" smtClean="0"/>
              <a:t>Compare Danger Areas,</a:t>
            </a:r>
            <a:r>
              <a:rPr lang="en-US" baseline="0" dirty="0" smtClean="0"/>
              <a:t> Vulnerable Points, Vulnerable Areas in terms of linear danger area and danger areas as referenced in patrolling.</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28</a:t>
            </a:fld>
            <a:endParaRPr lang="en-US" dirty="0"/>
          </a:p>
        </p:txBody>
      </p:sp>
    </p:spTree>
    <p:extLst>
      <p:ext uri="{BB962C8B-B14F-4D97-AF65-F5344CB8AC3E}">
        <p14:creationId xmlns:p14="http://schemas.microsoft.com/office/powerpoint/2010/main" val="345015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Instructor/Facilitator’s Note.</a:t>
            </a:r>
          </a:p>
          <a:p>
            <a:pPr marL="232929" indent="-232929">
              <a:buAutoNum type="arabicPeriod"/>
            </a:pPr>
            <a:r>
              <a:rPr lang="en-US" sz="1300" dirty="0" smtClean="0"/>
              <a:t>This is a list of examples of VP, however not all inclusive.</a:t>
            </a:r>
          </a:p>
        </p:txBody>
      </p:sp>
      <p:sp>
        <p:nvSpPr>
          <p:cNvPr id="4" name="Slide Number Placeholder 3"/>
          <p:cNvSpPr>
            <a:spLocks noGrp="1"/>
          </p:cNvSpPr>
          <p:nvPr>
            <p:ph type="sldNum" sz="quarter" idx="10"/>
          </p:nvPr>
        </p:nvSpPr>
        <p:spPr/>
        <p:txBody>
          <a:bodyPr/>
          <a:lstStyle/>
          <a:p>
            <a:fld id="{4A32B0CE-B076-499F-9D75-81A1ADFFDAC1}" type="slidenum">
              <a:rPr lang="en-US" smtClean="0"/>
              <a:pPr/>
              <a:t>29</a:t>
            </a:fld>
            <a:endParaRPr lang="en-US" dirty="0"/>
          </a:p>
        </p:txBody>
      </p:sp>
    </p:spTree>
    <p:extLst>
      <p:ext uri="{BB962C8B-B14F-4D97-AF65-F5344CB8AC3E}">
        <p14:creationId xmlns:p14="http://schemas.microsoft.com/office/powerpoint/2010/main" val="394669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endParaRPr lang="en-US" b="1" dirty="0" smtClean="0"/>
          </a:p>
          <a:p>
            <a:r>
              <a:rPr lang="en-US" b="1" u="sng" dirty="0" smtClean="0"/>
              <a:t>Instructor/Facilitator’s Note. </a:t>
            </a:r>
            <a:r>
              <a:rPr lang="en-US" b="0" u="none" dirty="0" smtClean="0"/>
              <a:t>This is Learning Step Activity 1 (LSA 1).</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This class has direct link with the “Develop a Unit Training Program” class, which</a:t>
            </a:r>
            <a:r>
              <a:rPr lang="en-US" baseline="0" dirty="0" smtClean="0">
                <a:latin typeface="Arial" pitchFamily="34" charset="0"/>
                <a:cs typeface="Arial" pitchFamily="34" charset="0"/>
              </a:rPr>
              <a:t> covers planning unit training and tactical mission planning IAW Troop Leading Procedures (TLP).</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baseline="0" dirty="0" smtClean="0">
                <a:solidFill>
                  <a:srgbClr val="FF0000"/>
                </a:solidFill>
                <a:latin typeface="Arial" pitchFamily="34" charset="0"/>
                <a:cs typeface="Arial" pitchFamily="34" charset="0"/>
              </a:rPr>
              <a:t>2. This slide covers the points listed in the “Threat Assessment Rubric”, </a:t>
            </a:r>
            <a:r>
              <a:rPr lang="en-US" dirty="0" smtClean="0">
                <a:solidFill>
                  <a:srgbClr val="FF0000"/>
                </a:solidFill>
                <a:latin typeface="Arial" pitchFamily="34" charset="0"/>
                <a:cs typeface="Arial" pitchFamily="34" charset="0"/>
              </a:rPr>
              <a:t>and</a:t>
            </a:r>
            <a:r>
              <a:rPr lang="en-US" baseline="0" dirty="0" smtClean="0">
                <a:solidFill>
                  <a:srgbClr val="FF0000"/>
                </a:solidFill>
                <a:latin typeface="Arial" pitchFamily="34" charset="0"/>
                <a:cs typeface="Arial" pitchFamily="34" charset="0"/>
              </a:rPr>
              <a:t> students will be evaluated against this rubric when students apply what they’ve learn in tactical mission 1, 2 and 3 planning and execution during the second week</a:t>
            </a:r>
            <a:endParaRPr lang="en-US" dirty="0" smtClean="0">
              <a:solidFill>
                <a:srgbClr val="FF0000"/>
              </a:solidFill>
              <a:latin typeface="Arial" pitchFamily="34" charset="0"/>
              <a:cs typeface="Arial" pitchFamily="34" charset="0"/>
            </a:endParaRPr>
          </a:p>
          <a:p>
            <a:pPr eaLnBrk="1" hangingPunct="1">
              <a:spcBef>
                <a:spcPct val="0"/>
              </a:spcBef>
            </a:pPr>
            <a:endParaRPr lang="en-US" dirty="0" smtClean="0">
              <a:solidFill>
                <a:srgbClr val="FF0000"/>
              </a:solidFill>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The Bde S-2,</a:t>
            </a:r>
            <a:r>
              <a:rPr lang="en-US" baseline="0" dirty="0" smtClean="0">
                <a:latin typeface="Arial" pitchFamily="34" charset="0"/>
                <a:cs typeface="Arial" pitchFamily="34" charset="0"/>
              </a:rPr>
              <a:t> BN S-2 or Company Intel representative conducts mission analysis simultaneously and in support of the S-2 or company commander in order to provide the enemy threat assessment view throughout the planning process.  </a:t>
            </a:r>
            <a:endParaRPr lang="en-US" dirty="0" smtClean="0">
              <a:latin typeface="Arial" pitchFamily="34" charset="0"/>
              <a:cs typeface="Arial" pitchFamily="34" charset="0"/>
            </a:endParaRPr>
          </a:p>
          <a:p>
            <a:endParaRPr lang="en-US" sz="1200" b="1" kern="1200" baseline="0" dirty="0" smtClean="0">
              <a:solidFill>
                <a:schemeClr val="tx1"/>
              </a:solidFill>
              <a:latin typeface="Arial" pitchFamily="34" charset="0"/>
              <a:ea typeface="+mn-ea"/>
              <a:cs typeface="Arial" pitchFamily="34" charset="0"/>
            </a:endParaRPr>
          </a:p>
          <a:p>
            <a:r>
              <a:rPr lang="en-US" sz="1200" b="0" kern="1200" baseline="0" dirty="0" smtClean="0">
                <a:solidFill>
                  <a:schemeClr val="tx1"/>
                </a:solidFill>
                <a:latin typeface="Arial" pitchFamily="34" charset="0"/>
                <a:ea typeface="+mn-ea"/>
                <a:cs typeface="Arial" pitchFamily="34" charset="0"/>
              </a:rPr>
              <a:t>4.</a:t>
            </a:r>
            <a:r>
              <a:rPr lang="en-US" sz="1200" b="1" kern="1200" baseline="0" dirty="0" smtClean="0">
                <a:solidFill>
                  <a:schemeClr val="tx1"/>
                </a:solidFill>
                <a:latin typeface="Arial" pitchFamily="34" charset="0"/>
                <a:ea typeface="+mn-ea"/>
                <a:cs typeface="Arial" pitchFamily="34" charset="0"/>
              </a:rPr>
              <a:t> Reference. Chapter 3, section II ATP 2-19.4 (FM 2-19.4), </a:t>
            </a:r>
            <a:r>
              <a:rPr lang="fr-FR" sz="1200" kern="1200" baseline="0" dirty="0" smtClean="0">
                <a:solidFill>
                  <a:schemeClr val="tx1"/>
                </a:solidFill>
                <a:latin typeface="Arial" pitchFamily="34" charset="0"/>
                <a:ea typeface="+mn-ea"/>
                <a:cs typeface="Arial" pitchFamily="34" charset="0"/>
              </a:rPr>
              <a:t> </a:t>
            </a:r>
            <a:r>
              <a:rPr lang="fr-FR" sz="1200" b="1" kern="1200" baseline="0" dirty="0" smtClean="0">
                <a:solidFill>
                  <a:schemeClr val="tx1"/>
                </a:solidFill>
                <a:latin typeface="Arial" pitchFamily="34" charset="0"/>
                <a:ea typeface="+mn-ea"/>
                <a:cs typeface="Arial" pitchFamily="34" charset="0"/>
              </a:rPr>
              <a:t>Brigade Combat Team Intelligence Techniques. </a:t>
            </a:r>
            <a:r>
              <a:rPr lang="en-US" sz="1200" kern="1200" baseline="0" dirty="0" smtClean="0">
                <a:solidFill>
                  <a:schemeClr val="tx1"/>
                </a:solidFill>
                <a:latin typeface="Arial" pitchFamily="34" charset="0"/>
                <a:ea typeface="+mn-ea"/>
                <a:cs typeface="Arial" pitchFamily="34" charset="0"/>
              </a:rPr>
              <a:t>This manual describes specific techniques used by the BCT and battalion intelligence cells for each step of the MDMP.  This manual is written at Bde/BN level but it provides the basis for smaller unit intelligence/threat assessment process during mission planning. </a:t>
            </a:r>
          </a:p>
          <a:p>
            <a:endParaRPr lang="en-US" sz="1200" kern="1200" baseline="0" dirty="0" smtClean="0">
              <a:solidFill>
                <a:schemeClr val="tx1"/>
              </a:solidFill>
              <a:latin typeface="Arial" pitchFamily="34" charset="0"/>
              <a:ea typeface="+mn-ea"/>
              <a:cs typeface="Arial" pitchFamily="34" charset="0"/>
            </a:endParaRPr>
          </a:p>
          <a:p>
            <a:r>
              <a:rPr lang="en-US" sz="1200" b="0" u="none" kern="1200" baseline="0" dirty="0" smtClean="0">
                <a:solidFill>
                  <a:schemeClr val="tx1"/>
                </a:solidFill>
                <a:latin typeface="Arial" pitchFamily="34" charset="0"/>
                <a:ea typeface="+mn-ea"/>
                <a:cs typeface="Arial" pitchFamily="34" charset="0"/>
              </a:rPr>
              <a:t>5. </a:t>
            </a:r>
            <a:r>
              <a:rPr lang="en-US" sz="1200" b="1" u="sng" kern="1200" baseline="0" dirty="0" smtClean="0">
                <a:solidFill>
                  <a:schemeClr val="tx1"/>
                </a:solidFill>
                <a:latin typeface="Arial" pitchFamily="34" charset="0"/>
                <a:ea typeface="+mn-ea"/>
                <a:cs typeface="Arial" pitchFamily="34" charset="0"/>
              </a:rPr>
              <a:t>RECEIPT OF MISSION</a:t>
            </a:r>
            <a:r>
              <a:rPr lang="en-US" sz="1200" b="1" kern="1200" baseline="0" dirty="0" smtClean="0">
                <a:solidFill>
                  <a:schemeClr val="tx1"/>
                </a:solidFill>
                <a:latin typeface="Arial" pitchFamily="34" charset="0"/>
                <a:ea typeface="+mn-ea"/>
                <a:cs typeface="Arial" pitchFamily="34" charset="0"/>
              </a:rPr>
              <a:t>. </a:t>
            </a:r>
            <a:r>
              <a:rPr lang="en-US" sz="1200" b="0" kern="1200" baseline="0" dirty="0" smtClean="0">
                <a:solidFill>
                  <a:schemeClr val="tx1"/>
                </a:solidFill>
                <a:latin typeface="Arial" pitchFamily="34" charset="0"/>
                <a:ea typeface="+mn-ea"/>
                <a:cs typeface="Arial" pitchFamily="34" charset="0"/>
              </a:rPr>
              <a:t>Paragraph </a:t>
            </a:r>
            <a:r>
              <a:rPr lang="en-US" sz="1200" kern="1200" baseline="0" dirty="0" smtClean="0">
                <a:solidFill>
                  <a:schemeClr val="tx1"/>
                </a:solidFill>
                <a:latin typeface="Arial" pitchFamily="34" charset="0"/>
                <a:ea typeface="+mn-ea"/>
                <a:cs typeface="Arial" pitchFamily="34" charset="0"/>
              </a:rPr>
              <a:t>3-17. The commander identifies the unit’s mission, commander’s intent, area of operations, area of interest, and intelligence requirements.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   	</a:t>
            </a:r>
            <a:r>
              <a:rPr lang="en-US" u="sng" dirty="0" smtClean="0">
                <a:latin typeface="Arial" pitchFamily="34" charset="0"/>
                <a:cs typeface="Arial" pitchFamily="34" charset="0"/>
              </a:rPr>
              <a:t>Table 3-2. - </a:t>
            </a:r>
            <a:r>
              <a:rPr lang="en-US" sz="1200" b="1" i="1" kern="1200" baseline="0" dirty="0" smtClean="0">
                <a:solidFill>
                  <a:schemeClr val="tx1"/>
                </a:solidFill>
                <a:latin typeface="Arial" pitchFamily="34" charset="0"/>
                <a:ea typeface="+mn-ea"/>
                <a:cs typeface="Arial" pitchFamily="34" charset="0"/>
              </a:rPr>
              <a:t>Intelligence support to receipt of mission .</a:t>
            </a:r>
            <a:r>
              <a:rPr lang="en-US" sz="1200" kern="1200" baseline="0" dirty="0" smtClean="0">
                <a:solidFill>
                  <a:schemeClr val="tx1"/>
                </a:solidFill>
                <a:latin typeface="Arial" pitchFamily="34" charset="0"/>
                <a:ea typeface="+mn-ea"/>
                <a:cs typeface="Arial" pitchFamily="34" charset="0"/>
              </a:rPr>
              <a:t> Use intelligence reach to collect updated or additional enemy, terrain and weather, and civil considerations data. </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6. Paragraph 3-21. Generally, the intelligence portion of mission analysis is an evaluation of the effects of the enemy, terrain and weather, and civil considerations within the area of operations. Additionally, the intelligence portion includes an analysis of the higher headquarters plan or order to determine critical facts and assumptions; specified, implied, and essential tasks; and constraints that affect operations. </a:t>
            </a:r>
          </a:p>
          <a:p>
            <a:r>
              <a:rPr lang="en-US" sz="1200" kern="1200" baseline="0" dirty="0" smtClean="0">
                <a:solidFill>
                  <a:schemeClr val="tx1"/>
                </a:solidFill>
                <a:latin typeface="Arial" pitchFamily="34" charset="0"/>
                <a:ea typeface="+mn-ea"/>
                <a:cs typeface="Arial" pitchFamily="34" charset="0"/>
              </a:rPr>
              <a:t>	</a:t>
            </a:r>
          </a:p>
          <a:p>
            <a:r>
              <a:rPr lang="en-US" sz="1200" b="0" u="none" kern="1200" baseline="0" dirty="0" smtClean="0">
                <a:solidFill>
                  <a:schemeClr val="tx1"/>
                </a:solidFill>
                <a:latin typeface="Arial" pitchFamily="34" charset="0"/>
                <a:ea typeface="+mn-ea"/>
                <a:cs typeface="Arial" pitchFamily="34" charset="0"/>
              </a:rPr>
              <a:t>7. </a:t>
            </a:r>
            <a:r>
              <a:rPr lang="en-US" sz="1200" b="1" u="sng" kern="1200" baseline="0" dirty="0" smtClean="0">
                <a:solidFill>
                  <a:schemeClr val="tx1"/>
                </a:solidFill>
                <a:latin typeface="Arial" pitchFamily="34" charset="0"/>
                <a:ea typeface="+mn-ea"/>
                <a:cs typeface="Arial" pitchFamily="34" charset="0"/>
              </a:rPr>
              <a:t>THREAT BACKGROUND.</a:t>
            </a:r>
            <a:r>
              <a:rPr lang="en-US" sz="1200" b="1" kern="1200" baseline="0" dirty="0" smtClean="0">
                <a:solidFill>
                  <a:schemeClr val="tx1"/>
                </a:solidFill>
                <a:latin typeface="Arial" pitchFamily="34" charset="0"/>
                <a:ea typeface="+mn-ea"/>
                <a:cs typeface="Arial" pitchFamily="34" charset="0"/>
              </a:rPr>
              <a:t> </a:t>
            </a:r>
          </a:p>
          <a:p>
            <a:r>
              <a:rPr lang="en-US" sz="1200" b="1" kern="1200" baseline="0" dirty="0" smtClean="0">
                <a:solidFill>
                  <a:schemeClr val="tx1"/>
                </a:solidFill>
                <a:latin typeface="Arial" pitchFamily="34" charset="0"/>
                <a:ea typeface="+mn-ea"/>
                <a:cs typeface="Arial" pitchFamily="34" charset="0"/>
              </a:rPr>
              <a:t>Analyze The Higher Headquarters Order </a:t>
            </a:r>
          </a:p>
          <a:p>
            <a:r>
              <a:rPr lang="en-US" sz="1200" kern="1200" baseline="0" dirty="0" smtClean="0">
                <a:solidFill>
                  <a:schemeClr val="tx1"/>
                </a:solidFill>
                <a:latin typeface="Arial" pitchFamily="34" charset="0"/>
                <a:ea typeface="+mn-ea"/>
                <a:cs typeface="Arial" pitchFamily="34" charset="0"/>
              </a:rPr>
              <a:t>Paragraph 3-24. The S-2 analyzes the higher headquarters order to determine how the higher commander views the enemy and which higher command intelligence assets support operations. Specifically, the S-2 evaluates the following information: </a:t>
            </a:r>
          </a:p>
          <a:p>
            <a:pPr lvl="1"/>
            <a:r>
              <a:rPr lang="en-US" sz="1200" kern="1200" baseline="0" dirty="0" smtClean="0">
                <a:solidFill>
                  <a:schemeClr val="tx1"/>
                </a:solidFill>
                <a:latin typeface="Arial" pitchFamily="34" charset="0"/>
                <a:ea typeface="+mn-ea"/>
                <a:cs typeface="Arial" pitchFamily="34" charset="0"/>
              </a:rPr>
              <a:t> </a:t>
            </a:r>
            <a:r>
              <a:rPr lang="en-US" sz="1200" b="1" u="none" kern="1200" baseline="0" dirty="0" smtClean="0">
                <a:solidFill>
                  <a:schemeClr val="tx1"/>
                </a:solidFill>
                <a:latin typeface="Arial" pitchFamily="34" charset="0"/>
                <a:ea typeface="+mn-ea"/>
                <a:cs typeface="Arial" pitchFamily="34" charset="0"/>
              </a:rPr>
              <a:t>Threat characteristics. </a:t>
            </a:r>
          </a:p>
          <a:p>
            <a:pPr lvl="1"/>
            <a:r>
              <a:rPr lang="en-US" sz="1200" kern="1200" baseline="0" dirty="0" smtClean="0">
                <a:solidFill>
                  <a:schemeClr val="tx1"/>
                </a:solidFill>
                <a:latin typeface="Arial" pitchFamily="34" charset="0"/>
                <a:ea typeface="+mn-ea"/>
                <a:cs typeface="Arial" pitchFamily="34" charset="0"/>
              </a:rPr>
              <a:t> Enemy templates and COA statements for enemy COAs. </a:t>
            </a:r>
          </a:p>
          <a:p>
            <a:pPr lvl="1"/>
            <a:r>
              <a:rPr lang="en-US" sz="1200" kern="1200" baseline="0" dirty="0" smtClean="0">
                <a:solidFill>
                  <a:schemeClr val="tx1"/>
                </a:solidFill>
                <a:latin typeface="Arial" pitchFamily="34" charset="0"/>
                <a:ea typeface="+mn-ea"/>
                <a:cs typeface="Arial" pitchFamily="34" charset="0"/>
              </a:rPr>
              <a:t> Event templates and matrices. </a:t>
            </a:r>
          </a:p>
          <a:p>
            <a:pPr lvl="1"/>
            <a:r>
              <a:rPr lang="en-US" sz="1200" kern="1200" baseline="0" dirty="0" smtClean="0">
                <a:solidFill>
                  <a:schemeClr val="tx1"/>
                </a:solidFill>
                <a:latin typeface="Arial" pitchFamily="34" charset="0"/>
                <a:ea typeface="+mn-ea"/>
                <a:cs typeface="Arial" pitchFamily="34" charset="0"/>
              </a:rPr>
              <a:t> High-payoff target lists (HPTLs) and high-value target lists (HVTLs). </a:t>
            </a:r>
          </a:p>
          <a:p>
            <a:pPr lvl="1"/>
            <a:r>
              <a:rPr lang="en-US" sz="1200" kern="1200" baseline="0" dirty="0" smtClean="0">
                <a:solidFill>
                  <a:schemeClr val="tx1"/>
                </a:solidFill>
                <a:latin typeface="Arial" pitchFamily="34" charset="0"/>
                <a:ea typeface="+mn-ea"/>
                <a:cs typeface="Arial" pitchFamily="34" charset="0"/>
              </a:rPr>
              <a:t> Target packages on areas, structures, and individuals. </a:t>
            </a:r>
          </a:p>
          <a:p>
            <a:pPr lvl="1"/>
            <a:r>
              <a:rPr lang="en-US" sz="1200" kern="1200" baseline="0" dirty="0" smtClean="0">
                <a:solidFill>
                  <a:schemeClr val="tx1"/>
                </a:solidFill>
                <a:latin typeface="Arial" pitchFamily="34" charset="0"/>
                <a:ea typeface="+mn-ea"/>
                <a:cs typeface="Arial" pitchFamily="34" charset="0"/>
              </a:rPr>
              <a:t> Terrain analysis products showing the effects on friendly and enemy operations—natural and urban. </a:t>
            </a:r>
          </a:p>
          <a:p>
            <a:pPr lvl="1"/>
            <a:r>
              <a:rPr lang="en-US" sz="1200" kern="1200" baseline="0" dirty="0" smtClean="0">
                <a:solidFill>
                  <a:schemeClr val="tx1"/>
                </a:solidFill>
                <a:latin typeface="Arial" pitchFamily="34" charset="0"/>
                <a:ea typeface="+mn-ea"/>
                <a:cs typeface="Arial" pitchFamily="34" charset="0"/>
              </a:rPr>
              <a:t> Analysis of civil considerations, especially socio-cultural aspects of the local population in the BCT area of operations. </a:t>
            </a:r>
          </a:p>
          <a:p>
            <a:pPr lvl="1"/>
            <a:r>
              <a:rPr lang="en-US" sz="1200" kern="1200" baseline="0" dirty="0" smtClean="0">
                <a:solidFill>
                  <a:schemeClr val="tx1"/>
                </a:solidFill>
                <a:latin typeface="Arial" pitchFamily="34" charset="0"/>
                <a:ea typeface="+mn-ea"/>
                <a:cs typeface="Arial" pitchFamily="34" charset="0"/>
              </a:rPr>
              <a:t> Information operations, civil affairs, and military information support operations assessments. </a:t>
            </a:r>
          </a:p>
          <a:p>
            <a:pPr lvl="1"/>
            <a:endParaRPr lang="en-US" sz="1200" kern="1200" baseline="0" dirty="0" smtClean="0">
              <a:solidFill>
                <a:schemeClr val="tx1"/>
              </a:solidFill>
              <a:latin typeface="Arial" pitchFamily="34" charset="0"/>
              <a:ea typeface="+mn-ea"/>
              <a:cs typeface="Arial" pitchFamily="34" charset="0"/>
            </a:endParaRPr>
          </a:p>
          <a:p>
            <a:pPr lvl="0"/>
            <a:r>
              <a:rPr lang="en-US" sz="1200" kern="1200" baseline="0" dirty="0" smtClean="0">
                <a:solidFill>
                  <a:schemeClr val="tx1"/>
                </a:solidFill>
                <a:latin typeface="Arial" pitchFamily="34" charset="0"/>
                <a:ea typeface="+mn-ea"/>
                <a:cs typeface="Arial" pitchFamily="34" charset="0"/>
              </a:rPr>
              <a:t>8 The enemy Threat Assessment TRIAD will be discussed later during this class.</a:t>
            </a:r>
          </a:p>
          <a:p>
            <a:r>
              <a:rPr lang="en-US" sz="1200" kern="1200" baseline="0" dirty="0" smtClean="0">
                <a:solidFill>
                  <a:schemeClr val="tx1"/>
                </a:solidFill>
                <a:latin typeface="Arial" pitchFamily="34" charset="0"/>
                <a:ea typeface="+mn-ea"/>
                <a:cs typeface="Arial" pitchFamily="34" charset="0"/>
              </a:rPr>
              <a:t> 9. Students will be evaluated when they apply this knowledge during the 2d week in tactical mission 1, 2 and 3 planning &amp; execution.</a:t>
            </a:r>
          </a:p>
          <a:p>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4231973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Wadi: Anywhere a track crosses a Wadi, vehicles are canalized with limited maneuverability. </a:t>
            </a:r>
          </a:p>
          <a:p>
            <a:pPr marL="232929" indent="-232929">
              <a:buAutoNum type="arabicPeriod"/>
            </a:pPr>
            <a:r>
              <a:rPr lang="en-US" sz="1300" dirty="0" smtClean="0"/>
              <a:t>While IEDs can be placed in avenues of approach or anywhere else within the Wadi, the narrowest point is the area of highest threat. </a:t>
            </a:r>
          </a:p>
          <a:p>
            <a:pPr marL="232929" indent="-232929">
              <a:buAutoNum type="arabicPeriod"/>
            </a:pPr>
            <a:r>
              <a:rPr lang="en-US" sz="1300" dirty="0" smtClean="0"/>
              <a:t>Although Wadi's are VP for mounted elements, dismounted elements have the freedom to chose their crossing points and limit the enemies ability to target.</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30</a:t>
            </a:fld>
            <a:endParaRPr lang="en-US" dirty="0"/>
          </a:p>
        </p:txBody>
      </p:sp>
    </p:spTree>
    <p:extLst>
      <p:ext uri="{BB962C8B-B14F-4D97-AF65-F5344CB8AC3E}">
        <p14:creationId xmlns:p14="http://schemas.microsoft.com/office/powerpoint/2010/main" val="2195356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Traffic, mounted and dismounted, concentrates at track junctions and often has limited options to negotiate the turn; both are easily targeted by burying a device either on the track or to the side. </a:t>
            </a:r>
          </a:p>
          <a:p>
            <a:pPr marL="232929" indent="-232929">
              <a:buAutoNum type="arabicPeriod"/>
            </a:pPr>
            <a:r>
              <a:rPr lang="en-US" sz="1300" dirty="0" smtClean="0"/>
              <a:t>The road junctions are natural slow down points that allows the enemy to more effectively target with command initiated IEDs.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31</a:t>
            </a:fld>
            <a:endParaRPr lang="en-US" dirty="0"/>
          </a:p>
        </p:txBody>
      </p:sp>
    </p:spTree>
    <p:extLst>
      <p:ext uri="{BB962C8B-B14F-4D97-AF65-F5344CB8AC3E}">
        <p14:creationId xmlns:p14="http://schemas.microsoft.com/office/powerpoint/2010/main" val="1425267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b="1" dirty="0" smtClean="0"/>
          </a:p>
          <a:p>
            <a:r>
              <a:rPr lang="en-US" sz="1400" b="1" u="sng" dirty="0" smtClean="0"/>
              <a:t>Instructor/Facilitator’s Note.</a:t>
            </a:r>
          </a:p>
          <a:p>
            <a:pPr marL="232929" indent="-232929">
              <a:buAutoNum type="arabicPeriod"/>
            </a:pPr>
            <a:r>
              <a:rPr lang="en-US" sz="1300" dirty="0" smtClean="0"/>
              <a:t>Culverts and bridges are ideal places to hide a device; the target is channeled into crossing where there is the opportunity to place a large device underneath; this is equally applicable for footbridges over irrigation ditches‐and their approaches. </a:t>
            </a:r>
          </a:p>
          <a:p>
            <a:pPr marL="232929" indent="-232929">
              <a:buAutoNum type="arabicPeriod"/>
            </a:pPr>
            <a:r>
              <a:rPr lang="en-US" sz="1300" dirty="0" smtClean="0"/>
              <a:t>If dismounted elements are willing to get wet they can reduce the enemy's ability to target them.</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32</a:t>
            </a:fld>
            <a:endParaRPr lang="en-US" dirty="0"/>
          </a:p>
        </p:txBody>
      </p:sp>
    </p:spTree>
    <p:extLst>
      <p:ext uri="{BB962C8B-B14F-4D97-AF65-F5344CB8AC3E}">
        <p14:creationId xmlns:p14="http://schemas.microsoft.com/office/powerpoint/2010/main" val="1951016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b="1" dirty="0" smtClean="0"/>
          </a:p>
          <a:p>
            <a:r>
              <a:rPr lang="en-US" sz="1400" b="1" u="sng" dirty="0" smtClean="0"/>
              <a:t>Instructor/Facilitator’s Note.</a:t>
            </a:r>
          </a:p>
          <a:p>
            <a:pPr marL="232929" indent="-232929">
              <a:buAutoNum type="arabicPeriod"/>
            </a:pPr>
            <a:r>
              <a:rPr lang="en-US" sz="1300" dirty="0" smtClean="0"/>
              <a:t>Devices and tripwires can be laid where holes have been created in walls. </a:t>
            </a:r>
          </a:p>
          <a:p>
            <a:pPr marL="232929" indent="-232929">
              <a:buAutoNum type="arabicPeriod"/>
            </a:pPr>
            <a:r>
              <a:rPr lang="en-US" sz="1300" dirty="0" smtClean="0"/>
              <a:t>They are typically placed a few meters inside the compound. </a:t>
            </a:r>
          </a:p>
          <a:p>
            <a:pPr marL="232929" indent="-232929">
              <a:buAutoNum type="arabicPeriod"/>
            </a:pPr>
            <a:r>
              <a:rPr lang="en-US" sz="1300" dirty="0" smtClean="0"/>
              <a:t>As soldiers become fatigued after patrol, they are more likely to take the path of least resistance. </a:t>
            </a:r>
          </a:p>
          <a:p>
            <a:pPr marL="232929" indent="-232929">
              <a:buAutoNum type="arabicPeriod"/>
            </a:pPr>
            <a:r>
              <a:rPr lang="en-US" sz="1300" dirty="0" smtClean="0"/>
              <a:t>Discipline is required to ensure safety at all times.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33</a:t>
            </a:fld>
            <a:endParaRPr lang="en-US" dirty="0"/>
          </a:p>
        </p:txBody>
      </p:sp>
    </p:spTree>
    <p:extLst>
      <p:ext uri="{BB962C8B-B14F-4D97-AF65-F5344CB8AC3E}">
        <p14:creationId xmlns:p14="http://schemas.microsoft.com/office/powerpoint/2010/main" val="3211811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r>
              <a:rPr lang="en-US" sz="1400" b="1" u="sng" dirty="0" smtClean="0"/>
              <a:t>Instructor/Facilitator’s Note.</a:t>
            </a:r>
          </a:p>
          <a:p>
            <a:pPr marL="232929" indent="-232929">
              <a:buAutoNum type="arabicPeriod"/>
            </a:pPr>
            <a:r>
              <a:rPr lang="en-US" sz="1300" dirty="0" smtClean="0"/>
              <a:t>Anywhere an IED had been placed or a previously used position by International Security Assistance Force (ISAF). </a:t>
            </a:r>
          </a:p>
          <a:p>
            <a:pPr marL="232929" indent="-232929">
              <a:buAutoNum type="arabicPeriod"/>
            </a:pPr>
            <a:r>
              <a:rPr lang="en-US" sz="1300" dirty="0" smtClean="0"/>
              <a:t>Previous engagement areas that resulted in successful attacks will be used again.</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34</a:t>
            </a:fld>
            <a:endParaRPr lang="en-US" dirty="0"/>
          </a:p>
        </p:txBody>
      </p:sp>
    </p:spTree>
    <p:extLst>
      <p:ext uri="{BB962C8B-B14F-4D97-AF65-F5344CB8AC3E}">
        <p14:creationId xmlns:p14="http://schemas.microsoft.com/office/powerpoint/2010/main" val="274947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If the position obviously provides cover or over watch the enemy will target the location.</a:t>
            </a:r>
          </a:p>
        </p:txBody>
      </p:sp>
      <p:sp>
        <p:nvSpPr>
          <p:cNvPr id="4" name="Slide Number Placeholder 3"/>
          <p:cNvSpPr>
            <a:spLocks noGrp="1"/>
          </p:cNvSpPr>
          <p:nvPr>
            <p:ph type="sldNum" sz="quarter" idx="10"/>
          </p:nvPr>
        </p:nvSpPr>
        <p:spPr/>
        <p:txBody>
          <a:bodyPr/>
          <a:lstStyle/>
          <a:p>
            <a:fld id="{4A32B0CE-B076-499F-9D75-81A1ADFFDAC1}" type="slidenum">
              <a:rPr lang="en-US" smtClean="0"/>
              <a:pPr/>
              <a:t>35</a:t>
            </a:fld>
            <a:endParaRPr lang="en-US" dirty="0"/>
          </a:p>
        </p:txBody>
      </p:sp>
    </p:spTree>
    <p:extLst>
      <p:ext uri="{BB962C8B-B14F-4D97-AF65-F5344CB8AC3E}">
        <p14:creationId xmlns:p14="http://schemas.microsoft.com/office/powerpoint/2010/main" val="398369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u="sng" dirty="0" smtClean="0"/>
              <a:t>Instructor/Facilitator’s Note.</a:t>
            </a:r>
          </a:p>
          <a:p>
            <a:r>
              <a:rPr lang="en-US" dirty="0" smtClean="0"/>
              <a:t>Describe VA using your experiences and the VAs you have encountered in your tenure.</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36</a:t>
            </a:fld>
            <a:endParaRPr lang="en-US" dirty="0"/>
          </a:p>
        </p:txBody>
      </p:sp>
    </p:spTree>
    <p:extLst>
      <p:ext uri="{BB962C8B-B14F-4D97-AF65-F5344CB8AC3E}">
        <p14:creationId xmlns:p14="http://schemas.microsoft.com/office/powerpoint/2010/main" val="4258000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r>
              <a:rPr lang="en-US" sz="1300" dirty="0" smtClean="0"/>
              <a:t>1.  American forces are creatures of habit and will habitually "handrail" linear features such as walls and roads.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37</a:t>
            </a:fld>
            <a:endParaRPr lang="en-US" dirty="0"/>
          </a:p>
        </p:txBody>
      </p:sp>
    </p:spTree>
    <p:extLst>
      <p:ext uri="{BB962C8B-B14F-4D97-AF65-F5344CB8AC3E}">
        <p14:creationId xmlns:p14="http://schemas.microsoft.com/office/powerpoint/2010/main" val="461956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b="1" dirty="0" smtClean="0"/>
          </a:p>
          <a:p>
            <a:r>
              <a:rPr lang="en-US" sz="1400" b="1" u="sng" dirty="0" smtClean="0"/>
              <a:t>Instructor/Facilitator’s Note.</a:t>
            </a:r>
          </a:p>
          <a:p>
            <a:pPr marL="232929" indent="-232929">
              <a:buAutoNum type="arabicPeriod"/>
            </a:pPr>
            <a:r>
              <a:rPr lang="en-US" sz="1300" dirty="0" smtClean="0"/>
              <a:t>Avoid natural lines of drift. </a:t>
            </a:r>
          </a:p>
          <a:p>
            <a:pPr marL="232929" indent="-232929">
              <a:buAutoNum type="arabicPeriod"/>
            </a:pPr>
            <a:r>
              <a:rPr lang="en-US" sz="1300" dirty="0" smtClean="0"/>
              <a:t>Utilize honesty traces to prevent reusing the same path.</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38</a:t>
            </a:fld>
            <a:endParaRPr lang="en-US" dirty="0"/>
          </a:p>
        </p:txBody>
      </p:sp>
    </p:spTree>
    <p:extLst>
      <p:ext uri="{BB962C8B-B14F-4D97-AF65-F5344CB8AC3E}">
        <p14:creationId xmlns:p14="http://schemas.microsoft.com/office/powerpoint/2010/main" val="1393313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r>
              <a:rPr lang="en-US" sz="1400" b="1" u="sng" dirty="0" smtClean="0"/>
              <a:t>Instructor/Facilitator’s Note.</a:t>
            </a:r>
          </a:p>
          <a:p>
            <a:pPr marL="232929" indent="-232929">
              <a:buAutoNum type="arabicPeriod"/>
            </a:pPr>
            <a:r>
              <a:rPr lang="en-US" sz="1300" dirty="0" smtClean="0"/>
              <a:t>The enemy sees the terrain the same way as we do. </a:t>
            </a:r>
          </a:p>
          <a:p>
            <a:pPr marL="232929" indent="-232929">
              <a:buAutoNum type="arabicPeriod"/>
            </a:pPr>
            <a:r>
              <a:rPr lang="en-US" sz="1300" dirty="0" smtClean="0"/>
              <a:t>If the positions are obvious they will target them. Select a position that provides a 90 percent solution. </a:t>
            </a:r>
          </a:p>
          <a:p>
            <a:pPr marL="232929" indent="-232929">
              <a:buAutoNum type="arabicPeriod"/>
            </a:pPr>
            <a:r>
              <a:rPr lang="en-US" sz="1300" dirty="0" smtClean="0"/>
              <a:t>If required use more than one position to cover the area.</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39</a:t>
            </a:fld>
            <a:endParaRPr lang="en-US" dirty="0"/>
          </a:p>
        </p:txBody>
      </p:sp>
    </p:spTree>
    <p:extLst>
      <p:ext uri="{BB962C8B-B14F-4D97-AF65-F5344CB8AC3E}">
        <p14:creationId xmlns:p14="http://schemas.microsoft.com/office/powerpoint/2010/main" val="211809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32943" indent="-232943"/>
            <a:endParaRPr lang="en-US" sz="1200" b="1" dirty="0" smtClean="0"/>
          </a:p>
          <a:p>
            <a:r>
              <a:rPr lang="en-US" b="1" u="sng" dirty="0" smtClean="0"/>
              <a:t>Instructor/Facilitator’s Note.</a:t>
            </a:r>
          </a:p>
          <a:p>
            <a:pPr marL="220348" indent="-220348">
              <a:buFont typeface="+mj-lt"/>
              <a:buAutoNum type="arabicPeriod"/>
            </a:pPr>
            <a:r>
              <a:rPr lang="en-US" dirty="0" smtClean="0"/>
              <a:t>Review and give an example of the 9 principles. If possible, use student experiences to expand on each principle.</a:t>
            </a:r>
          </a:p>
          <a:p>
            <a:endParaRPr lang="en-US" dirty="0" smtClean="0"/>
          </a:p>
          <a:p>
            <a:pPr marL="220348" indent="-220348">
              <a:buFont typeface="+mj-lt"/>
              <a:buAutoNum type="alphaLcPeriod"/>
            </a:pPr>
            <a:r>
              <a:rPr lang="en-US" dirty="0" smtClean="0"/>
              <a:t>Maintain an Offensive Mindset:  Every leader must be prepared to rapidly develop the situation in order to gain and maintain contact with the enemy and advance his unit by fire and maneuver to ultimately kill or capture his adversaries. Keep in mind that aggressive, rapid pursuit is good but it can lead you to a baited ambush.  </a:t>
            </a:r>
          </a:p>
          <a:p>
            <a:pPr marL="220348" indent="-220348">
              <a:buFont typeface="+mj-lt"/>
              <a:buAutoNum type="alphaLcPeriod"/>
            </a:pPr>
            <a:endParaRPr lang="en-US" dirty="0" smtClean="0"/>
          </a:p>
          <a:p>
            <a:pPr marL="220348" indent="-220348">
              <a:buFont typeface="+mj-lt"/>
              <a:buAutoNum type="alphaLcPeriod"/>
            </a:pPr>
            <a:r>
              <a:rPr lang="en-US" dirty="0" smtClean="0"/>
              <a:t>Develop &amp; Maintain Situational Awareness:  Good Situational Awareness (SA) is key to seeing, understanding, and then acting on pre-attack indicators to deny the enemy's advantage of surprise.</a:t>
            </a:r>
          </a:p>
          <a:p>
            <a:pPr marL="220348" indent="-220348">
              <a:buFont typeface="+mj-lt"/>
              <a:buAutoNum type="alphaLcPeriod"/>
            </a:pPr>
            <a:endParaRPr lang="en-US" dirty="0" smtClean="0"/>
          </a:p>
          <a:p>
            <a:pPr marL="220348" indent="-220348">
              <a:buFont typeface="+mj-lt"/>
              <a:buAutoNum type="alphaLcPeriod"/>
            </a:pPr>
            <a:r>
              <a:rPr lang="en-US" dirty="0" smtClean="0"/>
              <a:t>Stay Observant:  Most IEDs found before detonation are located by the naked eye.  Every Soldier should continuously scan their assigned sector in search of IED indicators.  Be deliberate - speed greatly diminishes the likelihood of finding an IED before it finds you…know where/when to use speed.</a:t>
            </a:r>
          </a:p>
          <a:p>
            <a:pPr marL="220348" indent="-220348">
              <a:buFont typeface="+mj-lt"/>
              <a:buAutoNum type="alphaLcPeriod"/>
            </a:pPr>
            <a:endParaRPr lang="en-US" dirty="0" smtClean="0"/>
          </a:p>
          <a:p>
            <a:pPr marL="220348" indent="-220348">
              <a:buFont typeface="+mj-lt"/>
              <a:buAutoNum type="alphaLcPeriod"/>
            </a:pPr>
            <a:r>
              <a:rPr lang="en-US" dirty="0" smtClean="0"/>
              <a:t> Avoid Setting Patterns:  Watching and waiting - the two tactical disciplines insurgents have mastered to target Coalition Forces. What are they watching and waiting for?  Always vary your distance when conducting your dismounted 5/25/200 meter checks.  Move your vehicles forward or backward when 5/25/200 meter checks are complete and troops remounting.  Vary your patterns regularly - The insurgents regularly watch for patterns and complacency to emerge prior to attacking.</a:t>
            </a:r>
          </a:p>
          <a:p>
            <a:pPr marL="220348" indent="-220348">
              <a:buFont typeface="+mj-lt"/>
              <a:buAutoNum type="alphaLcPeriod"/>
            </a:pPr>
            <a:endParaRPr lang="en-US" dirty="0" smtClean="0"/>
          </a:p>
          <a:p>
            <a:pPr marL="220348" indent="-220348">
              <a:buFont typeface="+mj-lt"/>
              <a:buAutoNum type="alphaLcPeriod"/>
            </a:pPr>
            <a:r>
              <a:rPr lang="en-US" dirty="0" smtClean="0"/>
              <a:t>Maintain Standoff:  When practical, avoid or keep a safe distance from locations most likely to conceal an IED, e.g. canalized engagement areas, irrigation canal crossings, shoulders of roadways, medians, intersections, static vehicles along the route, etc.</a:t>
            </a:r>
          </a:p>
          <a:p>
            <a:pPr marL="220348" indent="-220348">
              <a:buFont typeface="+mj-lt"/>
              <a:buAutoNum type="alphaLcPeriod"/>
            </a:pPr>
            <a:endParaRPr lang="en-US" dirty="0" smtClean="0"/>
          </a:p>
          <a:p>
            <a:pPr marL="220348" indent="-220348">
              <a:buFont typeface="+mj-lt"/>
              <a:buAutoNum type="alphaLcPeriod"/>
            </a:pPr>
            <a:r>
              <a:rPr lang="en-US" dirty="0" smtClean="0"/>
              <a:t>360-Degree Security:  Enemy activity that blends with the local populace is hard to detect and can threaten the unit from any direction.  Therefore it is imperative that vigilant 360-degree security be maintained at all times, regardless of whether the convoy is mounted or dismounted.  This includes your 5/25/200 meter checks. </a:t>
            </a:r>
          </a:p>
          <a:p>
            <a:pPr marL="220348" indent="-220348">
              <a:buFont typeface="+mj-lt"/>
              <a:buAutoNum type="alphaLcPeriod"/>
            </a:pPr>
            <a:endParaRPr lang="en-US" dirty="0" smtClean="0"/>
          </a:p>
          <a:p>
            <a:pPr marL="220348" indent="-220348">
              <a:buFont typeface="+mj-lt"/>
              <a:buAutoNum type="alphaLcPeriod"/>
            </a:pPr>
            <a:r>
              <a:rPr lang="en-US" dirty="0" smtClean="0"/>
              <a:t>Maintain Tactical Dispersion:  In order to reduce risk, convoys must maintain adequate separation between vehicles and personnel as the situation dictates. Leaders must fight the tendency to close formations during halts. (METT-TC dependant).  </a:t>
            </a:r>
          </a:p>
          <a:p>
            <a:pPr marL="220348" indent="-220348">
              <a:buFont typeface="+mj-lt"/>
              <a:buAutoNum type="alphaLcPeriod"/>
            </a:pPr>
            <a:endParaRPr lang="en-US" dirty="0" smtClean="0"/>
          </a:p>
          <a:p>
            <a:pPr marL="220348" indent="-220348">
              <a:buFont typeface="+mj-lt"/>
              <a:buAutoNum type="alphaLcPeriod"/>
            </a:pPr>
            <a:r>
              <a:rPr lang="en-US" dirty="0" smtClean="0"/>
              <a:t>Utilize Blast / Fragmentation Protection:  Armor saves lives - use it, but don't become tied to it.  Dismount when the situation allows.  It is the most effective technique for spotting IEDs, along with meeting and developing a rapport with local communities. </a:t>
            </a:r>
          </a:p>
          <a:p>
            <a:pPr marL="220348" indent="-220348">
              <a:buFont typeface="+mj-lt"/>
              <a:buAutoNum type="alphaLcPeriod"/>
            </a:pPr>
            <a:endParaRPr lang="en-US" dirty="0" smtClean="0"/>
          </a:p>
          <a:p>
            <a:pPr marL="220348" indent="-220348">
              <a:buFont typeface="+mj-lt"/>
              <a:buAutoNum type="alphaLcPeriod"/>
            </a:pPr>
            <a:r>
              <a:rPr lang="en-US" dirty="0" smtClean="0"/>
              <a:t>Utilize your available technology:  Know the capabilities and limitations of your CREW devices, their impact on other electronic systems, tactical employment techniques, and "no commo" procedures. Regularly monitor your CREW system to ensure it is turned on as well as your Passive Infrared Receiver (PIR) defeat systems.  Scan using thermal imager, if available.</a:t>
            </a:r>
          </a:p>
        </p:txBody>
      </p:sp>
      <p:sp>
        <p:nvSpPr>
          <p:cNvPr id="4" name="Slide Number Placeholder 3"/>
          <p:cNvSpPr>
            <a:spLocks noGrp="1"/>
          </p:cNvSpPr>
          <p:nvPr>
            <p:ph type="sldNum" sz="quarter" idx="10"/>
          </p:nvPr>
        </p:nvSpPr>
        <p:spPr/>
        <p:txBody>
          <a:bodyPr/>
          <a:lstStyle/>
          <a:p>
            <a:fld id="{4A32B0CE-B076-499F-9D75-81A1ADFFDAC1}" type="slidenum">
              <a:rPr lang="en-US" smtClean="0"/>
              <a:pPr/>
              <a:t>4</a:t>
            </a:fld>
            <a:endParaRPr lang="en-US" dirty="0"/>
          </a:p>
        </p:txBody>
      </p:sp>
    </p:spTree>
    <p:extLst>
      <p:ext uri="{BB962C8B-B14F-4D97-AF65-F5344CB8AC3E}">
        <p14:creationId xmlns:p14="http://schemas.microsoft.com/office/powerpoint/2010/main" val="32969749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r>
              <a:rPr lang="en-US" sz="1400" b="1" u="sng" dirty="0" smtClean="0"/>
              <a:t>Instructor/Facilitator’s Note.</a:t>
            </a:r>
          </a:p>
          <a:p>
            <a:pPr marL="232929" indent="-232929">
              <a:buAutoNum type="arabicPeriod"/>
            </a:pPr>
            <a:r>
              <a:rPr lang="en-US" sz="1300" dirty="0" smtClean="0"/>
              <a:t>Where insurgents can see Coalition Forces (CF) approach from a distance More of a Radio Controlled IED (RCIED) threat.</a:t>
            </a:r>
          </a:p>
        </p:txBody>
      </p:sp>
      <p:sp>
        <p:nvSpPr>
          <p:cNvPr id="4" name="Slide Number Placeholder 3"/>
          <p:cNvSpPr>
            <a:spLocks noGrp="1"/>
          </p:cNvSpPr>
          <p:nvPr>
            <p:ph type="sldNum" sz="quarter" idx="10"/>
          </p:nvPr>
        </p:nvSpPr>
        <p:spPr/>
        <p:txBody>
          <a:bodyPr/>
          <a:lstStyle/>
          <a:p>
            <a:fld id="{4A32B0CE-B076-499F-9D75-81A1ADFFDAC1}" type="slidenum">
              <a:rPr lang="en-US" smtClean="0"/>
              <a:pPr/>
              <a:t>40</a:t>
            </a:fld>
            <a:endParaRPr lang="en-US" dirty="0"/>
          </a:p>
        </p:txBody>
      </p:sp>
    </p:spTree>
    <p:extLst>
      <p:ext uri="{BB962C8B-B14F-4D97-AF65-F5344CB8AC3E}">
        <p14:creationId xmlns:p14="http://schemas.microsoft.com/office/powerpoint/2010/main" val="616159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Instructor/Facilitator’s Note.</a:t>
            </a:r>
          </a:p>
          <a:p>
            <a:pPr marL="232929" indent="-232929">
              <a:buAutoNum type="arabicPeriod"/>
            </a:pPr>
            <a:r>
              <a:rPr lang="en-US" sz="1300" dirty="0" smtClean="0"/>
              <a:t>Abandoned compounds beyond the entrance, the devices can be placed where CF are likely to go after entry:</a:t>
            </a:r>
          </a:p>
          <a:p>
            <a:pPr marL="698788" lvl="1" indent="-232929">
              <a:buFont typeface="+mj-lt"/>
              <a:buAutoNum type="alphaLcPeriod"/>
            </a:pPr>
            <a:r>
              <a:rPr lang="en-US" sz="1300" dirty="0" smtClean="0"/>
              <a:t>Roof</a:t>
            </a:r>
          </a:p>
          <a:p>
            <a:pPr marL="698788" lvl="1" indent="-232929">
              <a:buFont typeface="+mj-lt"/>
              <a:buAutoNum type="alphaLcPeriod"/>
            </a:pPr>
            <a:r>
              <a:rPr lang="en-US" sz="1300" dirty="0" smtClean="0"/>
              <a:t>Viewpoints</a:t>
            </a:r>
          </a:p>
          <a:p>
            <a:pPr marL="698788" lvl="1" indent="-232929">
              <a:buFont typeface="+mj-lt"/>
              <a:buAutoNum type="alphaLcPeriod"/>
            </a:pPr>
            <a:r>
              <a:rPr lang="en-US" sz="1300" dirty="0" smtClean="0"/>
              <a:t>Steps or stairs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41</a:t>
            </a:fld>
            <a:endParaRPr lang="en-US" dirty="0"/>
          </a:p>
        </p:txBody>
      </p:sp>
    </p:spTree>
    <p:extLst>
      <p:ext uri="{BB962C8B-B14F-4D97-AF65-F5344CB8AC3E}">
        <p14:creationId xmlns:p14="http://schemas.microsoft.com/office/powerpoint/2010/main" val="3756620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Instructor/Facilitator’s Note.</a:t>
            </a:r>
          </a:p>
          <a:p>
            <a:pPr marL="232929" indent="-232929">
              <a:buFont typeface="+mj-lt"/>
              <a:buAutoNum type="arabicPeriod"/>
            </a:pPr>
            <a:r>
              <a:rPr lang="en-US" sz="1300" dirty="0" smtClean="0"/>
              <a:t>Route recon prior to execution will allow you to avoid channelized routes.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42</a:t>
            </a:fld>
            <a:endParaRPr lang="en-US" dirty="0"/>
          </a:p>
        </p:txBody>
      </p:sp>
    </p:spTree>
    <p:extLst>
      <p:ext uri="{BB962C8B-B14F-4D97-AF65-F5344CB8AC3E}">
        <p14:creationId xmlns:p14="http://schemas.microsoft.com/office/powerpoint/2010/main" val="3490225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Instructor/Facilitator’s Note.</a:t>
            </a:r>
          </a:p>
          <a:p>
            <a:pPr marL="232929" indent="-232929">
              <a:buAutoNum type="arabicPeriod"/>
            </a:pPr>
            <a:r>
              <a:rPr lang="en-US" sz="1300" dirty="0" smtClean="0"/>
              <a:t>Each of the factors in the Threat </a:t>
            </a:r>
            <a:r>
              <a:rPr lang="en-US" sz="1300" dirty="0" smtClean="0"/>
              <a:t>Triad </a:t>
            </a:r>
            <a:r>
              <a:rPr lang="en-US" sz="1300" dirty="0" smtClean="0"/>
              <a:t>is considered in isolation at first. </a:t>
            </a:r>
          </a:p>
          <a:p>
            <a:pPr marL="232929" indent="-232929">
              <a:buAutoNum type="arabicPeriod"/>
            </a:pPr>
            <a:r>
              <a:rPr lang="en-US" sz="1300" dirty="0" smtClean="0"/>
              <a:t>As you can see these factors overlap. </a:t>
            </a:r>
          </a:p>
          <a:p>
            <a:pPr marL="232929" indent="-232929">
              <a:buAutoNum type="arabicPeriod"/>
            </a:pPr>
            <a:r>
              <a:rPr lang="en-US" sz="1300" dirty="0" smtClean="0"/>
              <a:t>It is by considering them together that you build a picture of the enemy's most like course of action.</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43</a:t>
            </a:fld>
            <a:endParaRPr lang="en-US" dirty="0"/>
          </a:p>
        </p:txBody>
      </p:sp>
    </p:spTree>
    <p:extLst>
      <p:ext uri="{BB962C8B-B14F-4D97-AF65-F5344CB8AC3E}">
        <p14:creationId xmlns:p14="http://schemas.microsoft.com/office/powerpoint/2010/main" val="2893933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During mission analysis and the intelligence preparation of the operational environment a detailed threat assessment will be conducted. Mission analysis results in an understanding of the enemies most probable COA. </a:t>
            </a:r>
          </a:p>
          <a:p>
            <a:pPr marL="232929" indent="-232929">
              <a:buAutoNum type="arabicPeriod"/>
            </a:pPr>
            <a:r>
              <a:rPr lang="en-US" sz="1300" dirty="0" smtClean="0"/>
              <a:t>Once we have this COA we can then develop our own COA accounting for all aspects of METT‐TC.</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44</a:t>
            </a:fld>
            <a:endParaRPr lang="en-US" dirty="0"/>
          </a:p>
        </p:txBody>
      </p:sp>
    </p:spTree>
    <p:extLst>
      <p:ext uri="{BB962C8B-B14F-4D97-AF65-F5344CB8AC3E}">
        <p14:creationId xmlns:p14="http://schemas.microsoft.com/office/powerpoint/2010/main" val="158338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u="sng" dirty="0" smtClean="0"/>
              <a:t>Instructor/Facilitator’s Note.</a:t>
            </a:r>
          </a:p>
          <a:p>
            <a:r>
              <a:rPr lang="en-US" dirty="0" smtClean="0"/>
              <a:t>- Have the students share their thoughts for each data group listed for the 60 day activity.</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45</a:t>
            </a:fld>
            <a:endParaRPr lang="en-US" dirty="0"/>
          </a:p>
        </p:txBody>
      </p:sp>
    </p:spTree>
    <p:extLst>
      <p:ext uri="{BB962C8B-B14F-4D97-AF65-F5344CB8AC3E}">
        <p14:creationId xmlns:p14="http://schemas.microsoft.com/office/powerpoint/2010/main" val="3101092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1" dirty="0" smtClean="0"/>
          </a:p>
          <a:p>
            <a:r>
              <a:rPr lang="en-US" b="1" u="sng" dirty="0" smtClean="0"/>
              <a:t>Instructor/Facilitator’s Note.</a:t>
            </a:r>
          </a:p>
          <a:p>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46</a:t>
            </a:fld>
            <a:endParaRPr lang="en-US" dirty="0"/>
          </a:p>
        </p:txBody>
      </p:sp>
    </p:spTree>
    <p:extLst>
      <p:ext uri="{BB962C8B-B14F-4D97-AF65-F5344CB8AC3E}">
        <p14:creationId xmlns:p14="http://schemas.microsoft.com/office/powerpoint/2010/main" val="1722564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u="sng" dirty="0" smtClean="0"/>
              <a:t>Instructor/Facilitator’s Note.</a:t>
            </a:r>
          </a:p>
          <a:p>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47</a:t>
            </a:fld>
            <a:endParaRPr lang="en-US" dirty="0"/>
          </a:p>
        </p:txBody>
      </p:sp>
    </p:spTree>
    <p:extLst>
      <p:ext uri="{BB962C8B-B14F-4D97-AF65-F5344CB8AC3E}">
        <p14:creationId xmlns:p14="http://schemas.microsoft.com/office/powerpoint/2010/main" val="1631701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u="sng" dirty="0" smtClean="0"/>
              <a:t>Instructor/Facilitator’s Note.</a:t>
            </a:r>
          </a:p>
          <a:p>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48</a:t>
            </a:fld>
            <a:endParaRPr lang="en-US" dirty="0"/>
          </a:p>
        </p:txBody>
      </p:sp>
    </p:spTree>
    <p:extLst>
      <p:ext uri="{BB962C8B-B14F-4D97-AF65-F5344CB8AC3E}">
        <p14:creationId xmlns:p14="http://schemas.microsoft.com/office/powerpoint/2010/main" val="39698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Instructor/Facilitator’s Note.</a:t>
            </a:r>
          </a:p>
          <a:p>
            <a:r>
              <a:rPr lang="en-US" dirty="0" smtClean="0"/>
              <a:t>  1. Lesson: Threat Assessment</a:t>
            </a:r>
          </a:p>
          <a:p>
            <a:r>
              <a:rPr lang="en-US" dirty="0" smtClean="0"/>
              <a:t>    2. During this lesson we discussed how to Integrate Counter Improvised Explosive Device (C-IED) threat assessment into mission planning and execution. It includes:</a:t>
            </a:r>
          </a:p>
          <a:p>
            <a:r>
              <a:rPr lang="en-US" dirty="0" smtClean="0"/>
              <a:t>        a. Intelligence tasks during mission analysis.</a:t>
            </a:r>
          </a:p>
          <a:p>
            <a:r>
              <a:rPr lang="en-US" dirty="0" smtClean="0"/>
              <a:t>        b. Nine principles of IED combat.</a:t>
            </a:r>
          </a:p>
          <a:p>
            <a:r>
              <a:rPr lang="en-US" dirty="0" smtClean="0"/>
              <a:t>        c. Threat assessment</a:t>
            </a:r>
          </a:p>
          <a:p>
            <a:r>
              <a:rPr lang="en-US" dirty="0" smtClean="0"/>
              <a:t>    NOTE. </a:t>
            </a:r>
          </a:p>
          <a:p>
            <a:r>
              <a:rPr lang="en-US" dirty="0" smtClean="0"/>
              <a:t>    1. The Bde S-2, BN S-2 or Company Intel representative conducts mission analysis simultaneously and in support of the S-2 or company commander in order to provide the enemy threat assessment view throughout the planning process.  </a:t>
            </a:r>
          </a:p>
          <a:p>
            <a:r>
              <a:rPr lang="en-US" dirty="0" smtClean="0"/>
              <a:t>    2. We also discussed how to interpret the threat assessment triad. It includes:</a:t>
            </a:r>
          </a:p>
          <a:p>
            <a:r>
              <a:rPr lang="en-US" dirty="0" smtClean="0"/>
              <a:t>        a. The triad is composed of: enemy intent, type of threat and location of threat.</a:t>
            </a:r>
          </a:p>
          <a:p>
            <a:r>
              <a:rPr lang="en-US" dirty="0" smtClean="0"/>
              <a:t>        b. Determine enemy intent on dismounted operations</a:t>
            </a:r>
          </a:p>
          <a:p>
            <a:r>
              <a:rPr lang="en-US" dirty="0" smtClean="0"/>
              <a:t>        c. Identify types of threats posed during dismounted operations</a:t>
            </a:r>
          </a:p>
          <a:p>
            <a:r>
              <a:rPr lang="en-US" dirty="0" smtClean="0"/>
              <a:t>        d. Identify location of threats, danger areas (Vulnerable Points (VP) and Vulnerable Areas (VA))</a:t>
            </a:r>
          </a:p>
          <a:p>
            <a:r>
              <a:rPr lang="en-US" dirty="0" smtClean="0"/>
              <a:t>        NOTE. The threat triad combines the three most important aspects of what we need to understand to identify what the enemy is trying to accomplish, how he is going to achieve his goals, and the locations that have an increased probability of success.</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49</a:t>
            </a:fld>
            <a:endParaRPr lang="en-US" dirty="0"/>
          </a:p>
        </p:txBody>
      </p:sp>
    </p:spTree>
    <p:extLst>
      <p:ext uri="{BB962C8B-B14F-4D97-AF65-F5344CB8AC3E}">
        <p14:creationId xmlns:p14="http://schemas.microsoft.com/office/powerpoint/2010/main" val="150120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Instructor/Facilitator’s Note.</a:t>
            </a:r>
          </a:p>
          <a:p>
            <a:pPr marL="232929" indent="-232929">
              <a:buAutoNum type="arabicPeriod"/>
            </a:pPr>
            <a:r>
              <a:rPr lang="en-US" sz="1300" dirty="0" smtClean="0"/>
              <a:t>Threat assessment is a continuous process that begins during mission analysis in your intelligence preparation of the operational environment and must be updated throughout the execution of the operation.</a:t>
            </a:r>
          </a:p>
        </p:txBody>
      </p:sp>
      <p:sp>
        <p:nvSpPr>
          <p:cNvPr id="4" name="Slide Number Placeholder 3"/>
          <p:cNvSpPr>
            <a:spLocks noGrp="1"/>
          </p:cNvSpPr>
          <p:nvPr>
            <p:ph type="sldNum" sz="quarter" idx="10"/>
          </p:nvPr>
        </p:nvSpPr>
        <p:spPr/>
        <p:txBody>
          <a:bodyPr/>
          <a:lstStyle/>
          <a:p>
            <a:fld id="{4A32B0CE-B076-499F-9D75-81A1ADFFDAC1}" type="slidenum">
              <a:rPr lang="en-US" smtClean="0"/>
              <a:pPr/>
              <a:t>5</a:t>
            </a:fld>
            <a:endParaRPr lang="en-US" dirty="0"/>
          </a:p>
        </p:txBody>
      </p:sp>
    </p:spTree>
    <p:extLst>
      <p:ext uri="{BB962C8B-B14F-4D97-AF65-F5344CB8AC3E}">
        <p14:creationId xmlns:p14="http://schemas.microsoft.com/office/powerpoint/2010/main" val="2668702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u="sng" dirty="0" smtClean="0"/>
              <a:t>Instructor/Facilitator’s Note.</a:t>
            </a:r>
          </a:p>
        </p:txBody>
      </p:sp>
      <p:sp>
        <p:nvSpPr>
          <p:cNvPr id="4" name="Slide Number Placeholder 3"/>
          <p:cNvSpPr>
            <a:spLocks noGrp="1"/>
          </p:cNvSpPr>
          <p:nvPr>
            <p:ph type="sldNum" sz="quarter" idx="10"/>
          </p:nvPr>
        </p:nvSpPr>
        <p:spPr/>
        <p:txBody>
          <a:bodyPr/>
          <a:lstStyle/>
          <a:p>
            <a:fld id="{4A32B0CE-B076-499F-9D75-81A1ADFFDAC1}" type="slidenum">
              <a:rPr lang="en-US" smtClean="0"/>
              <a:pPr/>
              <a:t>50</a:t>
            </a:fld>
            <a:endParaRPr lang="en-US" dirty="0"/>
          </a:p>
        </p:txBody>
      </p:sp>
    </p:spTree>
    <p:extLst>
      <p:ext uri="{BB962C8B-B14F-4D97-AF65-F5344CB8AC3E}">
        <p14:creationId xmlns:p14="http://schemas.microsoft.com/office/powerpoint/2010/main" val="10714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u="sng" dirty="0" smtClean="0"/>
              <a:t>Instructor/Facilitator’s Note.</a:t>
            </a:r>
          </a:p>
          <a:p>
            <a:r>
              <a:rPr lang="en-US" dirty="0" smtClean="0"/>
              <a:t>1.  Ensure all 9 Counter IED Principles</a:t>
            </a:r>
            <a:r>
              <a:rPr lang="en-US" baseline="0" dirty="0" smtClean="0"/>
              <a:t> are stated.</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6</a:t>
            </a:fld>
            <a:endParaRPr lang="en-US" dirty="0"/>
          </a:p>
        </p:txBody>
      </p:sp>
    </p:spTree>
    <p:extLst>
      <p:ext uri="{BB962C8B-B14F-4D97-AF65-F5344CB8AC3E}">
        <p14:creationId xmlns:p14="http://schemas.microsoft.com/office/powerpoint/2010/main" val="64260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sz="1400" b="1" dirty="0" smtClean="0"/>
          </a:p>
          <a:p>
            <a:r>
              <a:rPr lang="en-US" sz="1400" b="1" u="sng" dirty="0" smtClean="0"/>
              <a:t>Instructor/Facilitator’s Note.</a:t>
            </a:r>
          </a:p>
          <a:p>
            <a:pPr marL="232929" indent="-232929">
              <a:buAutoNum type="arabicPeriod"/>
            </a:pPr>
            <a:r>
              <a:rPr lang="en-US" sz="1300" dirty="0" smtClean="0"/>
              <a:t>The threat triad combines the three most important aspects of what we need to understand to identify what the enemy is trying to accomplish, how he is going to achieve his goals, and the locations that have an increased probability of success.</a:t>
            </a:r>
          </a:p>
        </p:txBody>
      </p:sp>
      <p:sp>
        <p:nvSpPr>
          <p:cNvPr id="4" name="Slide Number Placeholder 3"/>
          <p:cNvSpPr>
            <a:spLocks noGrp="1"/>
          </p:cNvSpPr>
          <p:nvPr>
            <p:ph type="sldNum" sz="quarter" idx="10"/>
          </p:nvPr>
        </p:nvSpPr>
        <p:spPr/>
        <p:txBody>
          <a:bodyPr/>
          <a:lstStyle/>
          <a:p>
            <a:fld id="{4A32B0CE-B076-499F-9D75-81A1ADFFDAC1}" type="slidenum">
              <a:rPr lang="en-US" smtClean="0"/>
              <a:pPr/>
              <a:t>7</a:t>
            </a:fld>
            <a:endParaRPr lang="en-US" dirty="0"/>
          </a:p>
        </p:txBody>
      </p:sp>
    </p:spTree>
    <p:extLst>
      <p:ext uri="{BB962C8B-B14F-4D97-AF65-F5344CB8AC3E}">
        <p14:creationId xmlns:p14="http://schemas.microsoft.com/office/powerpoint/2010/main" val="122876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b="1" dirty="0" smtClean="0"/>
          </a:p>
          <a:p>
            <a:r>
              <a:rPr lang="en-US" sz="1400" b="1" u="sng" dirty="0" smtClean="0"/>
              <a:t>Instructor/Facilitator’s Note.</a:t>
            </a:r>
          </a:p>
          <a:p>
            <a:pPr marL="232929" indent="-232929">
              <a:buAutoNum type="arabicPeriod"/>
            </a:pPr>
            <a:r>
              <a:rPr lang="en-US" sz="1300" dirty="0" smtClean="0"/>
              <a:t>Examples of what the enemy’s intent can be. </a:t>
            </a:r>
          </a:p>
          <a:p>
            <a:pPr marL="232929" indent="-232929">
              <a:buAutoNum type="arabicPeriod"/>
            </a:pPr>
            <a:r>
              <a:rPr lang="en-US" sz="1300" dirty="0" smtClean="0"/>
              <a:t>The Threat Triad is a way to look at the enemy’s intent and capabilities and the ground factors. These will be looked at separately. First the enemy intent is examined. </a:t>
            </a:r>
          </a:p>
          <a:p>
            <a:pPr marL="232929" indent="-232929">
              <a:buAutoNum type="arabicPeriod"/>
            </a:pPr>
            <a:r>
              <a:rPr lang="en-US" sz="1300" dirty="0" smtClean="0"/>
              <a:t>This will be based on what is known about the enemy’s wider objectives as well as what the enemy might be trying to achieve in your local area. Aim of Enemy Kill or maim Disrupt, Distract, and Discredit</a:t>
            </a:r>
          </a:p>
          <a:p>
            <a:r>
              <a:rPr lang="en-US" sz="1300" dirty="0" smtClean="0"/>
              <a:t>4.   Who is the target? US or coalition?</a:t>
            </a:r>
          </a:p>
        </p:txBody>
      </p:sp>
      <p:sp>
        <p:nvSpPr>
          <p:cNvPr id="4" name="Slide Number Placeholder 3"/>
          <p:cNvSpPr>
            <a:spLocks noGrp="1"/>
          </p:cNvSpPr>
          <p:nvPr>
            <p:ph type="sldNum" sz="quarter" idx="10"/>
          </p:nvPr>
        </p:nvSpPr>
        <p:spPr/>
        <p:txBody>
          <a:bodyPr/>
          <a:lstStyle/>
          <a:p>
            <a:fld id="{4A32B0CE-B076-499F-9D75-81A1ADFFDAC1}" type="slidenum">
              <a:rPr lang="en-US" smtClean="0"/>
              <a:pPr/>
              <a:t>8</a:t>
            </a:fld>
            <a:endParaRPr lang="en-US" dirty="0"/>
          </a:p>
        </p:txBody>
      </p:sp>
    </p:spTree>
    <p:extLst>
      <p:ext uri="{BB962C8B-B14F-4D97-AF65-F5344CB8AC3E}">
        <p14:creationId xmlns:p14="http://schemas.microsoft.com/office/powerpoint/2010/main" val="425316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p>
          <a:p>
            <a:r>
              <a:rPr lang="en-US" sz="1400" b="1" u="sng" dirty="0" smtClean="0"/>
              <a:t>Instructor/Facilitator’s Note.</a:t>
            </a:r>
          </a:p>
          <a:p>
            <a:pPr marL="232929" indent="-232929">
              <a:buAutoNum type="arabicPeriod"/>
            </a:pPr>
            <a:r>
              <a:rPr lang="en-US" sz="1300" dirty="0" smtClean="0"/>
              <a:t>Discuss each picture and ask the students what they think the enemy intent is and explain why. </a:t>
            </a:r>
          </a:p>
          <a:p>
            <a:pPr marL="232929" indent="-232929">
              <a:buAutoNum type="arabicPeriod"/>
            </a:pPr>
            <a:r>
              <a:rPr lang="en-US" sz="1300" dirty="0" smtClean="0"/>
              <a:t>Just by placing a row of rocks across a road could be enough to disrupt a convoy.</a:t>
            </a:r>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9</a:t>
            </a:fld>
            <a:endParaRPr lang="en-US" dirty="0"/>
          </a:p>
        </p:txBody>
      </p:sp>
    </p:spTree>
    <p:extLst>
      <p:ext uri="{BB962C8B-B14F-4D97-AF65-F5344CB8AC3E}">
        <p14:creationId xmlns:p14="http://schemas.microsoft.com/office/powerpoint/2010/main" val="272310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361274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34580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87209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62945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427190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08422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342340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12475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0258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39259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351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24491" y="6492875"/>
            <a:ext cx="8195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userDrawn="1"/>
        </p:nvPicPr>
        <p:blipFill>
          <a:blip r:embed="rId12" cstate="print"/>
          <a:stretch>
            <a:fillRect/>
          </a:stretch>
        </p:blipFill>
        <p:spPr>
          <a:xfrm>
            <a:off x="120168" y="263709"/>
            <a:ext cx="685800" cy="685800"/>
          </a:xfrm>
          <a:prstGeom prst="rect">
            <a:avLst/>
          </a:prstGeom>
        </p:spPr>
      </p:pic>
      <p:pic>
        <p:nvPicPr>
          <p:cNvPr id="8" name="Picture 7" descr="3-16.png"/>
          <p:cNvPicPr>
            <a:picLocks noChangeAspect="1"/>
          </p:cNvPicPr>
          <p:nvPr userDrawn="1"/>
        </p:nvPicPr>
        <p:blipFill>
          <a:blip r:embed="rId13" cstate="print"/>
          <a:stretch>
            <a:fillRect/>
          </a:stretch>
        </p:blipFill>
        <p:spPr>
          <a:xfrm>
            <a:off x="8418220" y="274342"/>
            <a:ext cx="564060" cy="685800"/>
          </a:xfrm>
          <a:prstGeom prst="rect">
            <a:avLst/>
          </a:prstGeom>
        </p:spPr>
      </p:pic>
      <p:sp>
        <p:nvSpPr>
          <p:cNvPr id="9" name="TextBox 8"/>
          <p:cNvSpPr txBox="1"/>
          <p:nvPr userDrawn="1"/>
        </p:nvSpPr>
        <p:spPr>
          <a:xfrm>
            <a:off x="3523888" y="0"/>
            <a:ext cx="2090738" cy="307975"/>
          </a:xfrm>
          <a:prstGeom prst="rect">
            <a:avLst/>
          </a:prstGeom>
          <a:noFill/>
        </p:spPr>
        <p:txBody>
          <a:bodyPr wrap="none">
            <a:spAutoFit/>
          </a:bodyPr>
          <a:lstStyle/>
          <a:p>
            <a:pPr>
              <a:defRPr/>
            </a:pPr>
            <a:r>
              <a:rPr lang="en-US" sz="1400" b="0" dirty="0">
                <a:solidFill>
                  <a:srgbClr val="00B050"/>
                </a:solidFill>
                <a:latin typeface="Arial" pitchFamily="34" charset="0"/>
                <a:cs typeface="Arial" pitchFamily="34" charset="0"/>
              </a:rPr>
              <a:t>UNCLASSIFIED/FOUO</a:t>
            </a:r>
          </a:p>
        </p:txBody>
      </p:sp>
      <p:sp>
        <p:nvSpPr>
          <p:cNvPr id="10" name="TextBox 16"/>
          <p:cNvSpPr txBox="1">
            <a:spLocks noChangeArrowheads="1"/>
          </p:cNvSpPr>
          <p:nvPr userDrawn="1"/>
        </p:nvSpPr>
        <p:spPr bwMode="auto">
          <a:xfrm>
            <a:off x="10620" y="6519446"/>
            <a:ext cx="8167218" cy="338554"/>
          </a:xfrm>
          <a:prstGeom prst="rect">
            <a:avLst/>
          </a:prstGeom>
          <a:solidFill>
            <a:srgbClr val="00B05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solidFill>
                  <a:schemeClr val="bg1"/>
                </a:solidFill>
                <a:latin typeface="Arial" pitchFamily="34" charset="0"/>
                <a:cs typeface="Arial" pitchFamily="34" charset="0"/>
              </a:rPr>
              <a:t>UNCLASSIFIED////FOR</a:t>
            </a:r>
            <a:r>
              <a:rPr lang="en-US" sz="800" baseline="0" dirty="0" smtClean="0">
                <a:solidFill>
                  <a:schemeClr val="bg1"/>
                </a:solidFill>
                <a:latin typeface="Arial" pitchFamily="34" charset="0"/>
                <a:cs typeface="Arial" pitchFamily="34" charset="0"/>
              </a:rPr>
              <a:t> OFFICAL USE ONLY   This document contains information that may be EXEMPT FROM MANDATORY DISCLOSURE under the Freedom of Information Act (FOIA) Exemption 7 (F</a:t>
            </a:r>
            <a:r>
              <a:rPr lang="en-US" sz="700" baseline="0" dirty="0" smtClean="0">
                <a:solidFill>
                  <a:schemeClr val="bg1"/>
                </a:solidFill>
                <a:latin typeface="Arial" pitchFamily="34" charset="0"/>
                <a:cs typeface="Arial" pitchFamily="34" charset="0"/>
              </a:rPr>
              <a:t>)</a:t>
            </a:r>
            <a:endParaRPr lang="en-US" sz="7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348344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ctr" defTabSz="914400" rtl="0" eaLnBrk="1" latinLnBrk="0" hangingPunct="1">
        <a:spcBef>
          <a:spcPct val="0"/>
        </a:spcBef>
        <a:buNone/>
        <a:defRPr sz="2800" b="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11" y="2948169"/>
            <a:ext cx="8229600" cy="661027"/>
          </a:xfrm>
        </p:spPr>
        <p:txBody>
          <a:bodyPr>
            <a:normAutofit/>
          </a:bodyPr>
          <a:lstStyle/>
          <a:p>
            <a:r>
              <a:rPr lang="en-US" sz="3600" dirty="0" smtClean="0"/>
              <a:t>Threat Assessment</a:t>
            </a:r>
            <a:endParaRPr lang="en-US" sz="3600" dirty="0"/>
          </a:p>
        </p:txBody>
      </p:sp>
      <p:sp>
        <p:nvSpPr>
          <p:cNvPr id="4" name="Slide Number Placeholder 3"/>
          <p:cNvSpPr>
            <a:spLocks noGrp="1"/>
          </p:cNvSpPr>
          <p:nvPr>
            <p:ph type="sldNum" sz="quarter" idx="12"/>
          </p:nvPr>
        </p:nvSpPr>
        <p:spPr/>
        <p:txBody>
          <a:bodyPr/>
          <a:lstStyle/>
          <a:p>
            <a:pPr algn="r">
              <a:defRPr/>
            </a:pPr>
            <a:fld id="{1E2B999E-8D65-49D2-82D5-607D5FCB4139}" type="slidenum">
              <a:rPr lang="en-US" smtClean="0">
                <a:latin typeface="Arial" pitchFamily="34" charset="0"/>
                <a:cs typeface="Arial" pitchFamily="34" charset="0"/>
              </a:rPr>
              <a:pPr algn="r">
                <a:defRPr/>
              </a:pPr>
              <a:t>1</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800" dirty="0" smtClean="0"/>
              <a:t>Enemy Intent </a:t>
            </a:r>
            <a:r>
              <a:rPr lang="en-US" sz="2800" dirty="0" smtClean="0"/>
              <a:t>(cont.)</a:t>
            </a:r>
            <a:endParaRPr lang="en-US" sz="2800" dirty="0"/>
          </a:p>
        </p:txBody>
      </p:sp>
      <p:sp>
        <p:nvSpPr>
          <p:cNvPr id="13" name="Content Placeholder 2"/>
          <p:cNvSpPr>
            <a:spLocks noGrp="1"/>
          </p:cNvSpPr>
          <p:nvPr>
            <p:ph idx="1"/>
          </p:nvPr>
        </p:nvSpPr>
        <p:spPr bwMode="auto">
          <a:xfrm>
            <a:off x="1066621" y="1218423"/>
            <a:ext cx="6194069" cy="11692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Kill and injure</a:t>
            </a:r>
          </a:p>
          <a:p>
            <a:pPr lvl="1" eaLnBrk="1" hangingPunct="1"/>
            <a:r>
              <a:rPr lang="en-US" sz="2400" dirty="0" smtClean="0"/>
              <a:t>CF/HNSF and Joint/Partnered Patrols </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10</a:t>
            </a:fld>
            <a:endParaRPr lang="en-US" dirty="0">
              <a:latin typeface="Arial" pitchFamily="34" charset="0"/>
              <a:cs typeface="Arial" pitchFamily="34" charset="0"/>
            </a:endParaRPr>
          </a:p>
        </p:txBody>
      </p:sp>
      <p:pic>
        <p:nvPicPr>
          <p:cNvPr id="8" name="Picture 2"/>
          <p:cNvPicPr>
            <a:picLocks noChangeAspect="1" noChangeArrowheads="1"/>
          </p:cNvPicPr>
          <p:nvPr/>
        </p:nvPicPr>
        <p:blipFill>
          <a:blip r:embed="rId3" cstate="email"/>
          <a:srcRect/>
          <a:stretch>
            <a:fillRect/>
          </a:stretch>
        </p:blipFill>
        <p:spPr bwMode="auto">
          <a:xfrm>
            <a:off x="4207381" y="2314423"/>
            <a:ext cx="4038772" cy="3657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16" name="Group 9"/>
          <p:cNvGrpSpPr>
            <a:grpSpLocks noGrp="1"/>
          </p:cNvGrpSpPr>
          <p:nvPr/>
        </p:nvGrpSpPr>
        <p:grpSpPr bwMode="auto">
          <a:xfrm>
            <a:off x="457913" y="4534057"/>
            <a:ext cx="1665890" cy="1608082"/>
            <a:chOff x="2286000" y="1524000"/>
            <a:chExt cx="4648200" cy="4267200"/>
          </a:xfrm>
        </p:grpSpPr>
        <p:sp>
          <p:nvSpPr>
            <p:cNvPr id="17" name="Oval 3"/>
            <p:cNvSpPr>
              <a:spLocks noChangeArrowheads="1"/>
            </p:cNvSpPr>
            <p:nvPr/>
          </p:nvSpPr>
          <p:spPr bwMode="auto">
            <a:xfrm>
              <a:off x="2286000" y="3048000"/>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8"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9" name="Oval 5"/>
            <p:cNvSpPr>
              <a:spLocks noChangeArrowheads="1"/>
            </p:cNvSpPr>
            <p:nvPr/>
          </p:nvSpPr>
          <p:spPr bwMode="auto">
            <a:xfrm>
              <a:off x="3200400" y="1524000"/>
              <a:ext cx="2743200" cy="2743200"/>
            </a:xfrm>
            <a:prstGeom prst="ellipse">
              <a:avLst/>
            </a:prstGeom>
            <a:solidFill>
              <a:schemeClr val="accent2">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3671718" y="2193555"/>
              <a:ext cx="1856822" cy="1005851"/>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1"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2" name="Text Box 8"/>
            <p:cNvSpPr txBox="1">
              <a:spLocks noChangeArrowheads="1"/>
            </p:cNvSpPr>
            <p:nvPr/>
          </p:nvSpPr>
          <p:spPr bwMode="auto">
            <a:xfrm>
              <a:off x="2362251" y="4112951"/>
              <a:ext cx="1905001" cy="1005850"/>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Enemy Intent </a:t>
            </a:r>
            <a:r>
              <a:rPr lang="en-US" sz="2800" dirty="0" smtClean="0"/>
              <a:t>(cont.)</a:t>
            </a:r>
            <a:endParaRPr lang="en-US" sz="2800"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11</a:t>
            </a:fld>
            <a:endParaRPr lang="en-US" dirty="0">
              <a:latin typeface="Arial" pitchFamily="34" charset="0"/>
              <a:cs typeface="Arial" pitchFamily="34" charset="0"/>
            </a:endParaRPr>
          </a:p>
        </p:txBody>
      </p:sp>
      <p:sp>
        <p:nvSpPr>
          <p:cNvPr id="11" name="Content Placeholder 6"/>
          <p:cNvSpPr txBox="1">
            <a:spLocks/>
          </p:cNvSpPr>
          <p:nvPr/>
        </p:nvSpPr>
        <p:spPr bwMode="auto">
          <a:xfrm>
            <a:off x="515007" y="1109173"/>
            <a:ext cx="7172152" cy="1176337"/>
          </a:xfrm>
          <a:prstGeom prst="rect">
            <a:avLst/>
          </a:prstGeom>
          <a:extLst/>
        </p:spPr>
        <p:txBody>
          <a:bodyPr vert="horz" wrap="square" lIns="91440" tIns="45720" rIns="91440" bIns="45720" numCol="1" anchor="t" anchorCtr="0" compatLnSpc="1">
            <a:prstTxWarp prst="textNoShape">
              <a:avLst/>
            </a:prstTxWarp>
          </a:bodyPr>
          <a:lstStyle/>
          <a:p>
            <a:pPr marL="225425" indent="-225425">
              <a:buFont typeface="Arial" pitchFamily="34" charset="0"/>
              <a:buChar char="•"/>
            </a:pPr>
            <a:r>
              <a:rPr lang="en-US" sz="2800" dirty="0" smtClean="0">
                <a:latin typeface="Arial" pitchFamily="34" charset="0"/>
                <a:cs typeface="Arial" pitchFamily="34" charset="0"/>
              </a:rPr>
              <a:t>Target specialized patrols</a:t>
            </a:r>
          </a:p>
          <a:p>
            <a:pPr marL="858838" lvl="1" indent="-401638">
              <a:buFont typeface="Arial" pitchFamily="34" charset="0"/>
              <a:buChar char="-"/>
            </a:pPr>
            <a:r>
              <a:rPr lang="en-US" sz="2400" dirty="0" smtClean="0">
                <a:latin typeface="Arial" pitchFamily="34" charset="0"/>
                <a:cs typeface="Arial" pitchFamily="34" charset="0"/>
              </a:rPr>
              <a:t>Route Clearance Patrols (RCP)</a:t>
            </a:r>
          </a:p>
          <a:p>
            <a:pPr marL="363538" marR="0" lvl="0" indent="-363538" algn="l" defTabSz="97155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grpSp>
        <p:nvGrpSpPr>
          <p:cNvPr id="16" name="Group 1"/>
          <p:cNvGrpSpPr>
            <a:grpSpLocks/>
          </p:cNvGrpSpPr>
          <p:nvPr/>
        </p:nvGrpSpPr>
        <p:grpSpPr bwMode="auto">
          <a:xfrm>
            <a:off x="436643" y="2221247"/>
            <a:ext cx="8547100" cy="3195734"/>
            <a:chOff x="596342" y="2362200"/>
            <a:chExt cx="8547678" cy="3462045"/>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24" y="2511571"/>
              <a:ext cx="4038596" cy="3204577"/>
            </a:xfrm>
            <a:prstGeom prst="rect">
              <a:avLst/>
            </a:prstGeom>
            <a:noFill/>
            <a:ln w="3175">
              <a:solidFill>
                <a:schemeClr val="tx1"/>
              </a:solidFill>
              <a:miter lim="800000"/>
              <a:headEnd/>
              <a:tailEnd/>
            </a:ln>
          </p:spPr>
        </p:pic>
        <p:pic>
          <p:nvPicPr>
            <p:cNvPr id="18" name="Picture 3"/>
            <p:cNvPicPr>
              <a:picLocks noChangeAspect="1" noChangeArrowheads="1"/>
            </p:cNvPicPr>
            <p:nvPr/>
          </p:nvPicPr>
          <p:blipFill>
            <a:blip r:embed="rId4" cstate="email"/>
            <a:srcRect/>
            <a:stretch>
              <a:fillRect/>
            </a:stretch>
          </p:blipFill>
          <p:spPr bwMode="auto">
            <a:xfrm>
              <a:off x="596342" y="2362200"/>
              <a:ext cx="4019547" cy="3462045"/>
            </a:xfrm>
            <a:prstGeom prst="rect">
              <a:avLst/>
            </a:prstGeom>
            <a:noFill/>
            <a:ln w="3175">
              <a:solidFill>
                <a:schemeClr val="tx1"/>
              </a:solidFill>
              <a:miter lim="800000"/>
              <a:headEnd/>
              <a:tailEnd/>
            </a:ln>
          </p:spPr>
        </p:pic>
      </p:grpSp>
      <p:grpSp>
        <p:nvGrpSpPr>
          <p:cNvPr id="27" name="Group 9"/>
          <p:cNvGrpSpPr>
            <a:grpSpLocks noGrp="1"/>
          </p:cNvGrpSpPr>
          <p:nvPr/>
        </p:nvGrpSpPr>
        <p:grpSpPr bwMode="auto">
          <a:xfrm>
            <a:off x="132448" y="4797528"/>
            <a:ext cx="1665890" cy="1608082"/>
            <a:chOff x="2286000" y="1524000"/>
            <a:chExt cx="4648200" cy="4267200"/>
          </a:xfrm>
        </p:grpSpPr>
        <p:sp>
          <p:nvSpPr>
            <p:cNvPr id="28" name="Oval 3"/>
            <p:cNvSpPr>
              <a:spLocks noChangeArrowheads="1"/>
            </p:cNvSpPr>
            <p:nvPr/>
          </p:nvSpPr>
          <p:spPr bwMode="auto">
            <a:xfrm>
              <a:off x="2286000" y="3048000"/>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9"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30" name="Oval 5"/>
            <p:cNvSpPr>
              <a:spLocks noChangeArrowheads="1"/>
            </p:cNvSpPr>
            <p:nvPr/>
          </p:nvSpPr>
          <p:spPr bwMode="auto">
            <a:xfrm>
              <a:off x="3200400" y="1524000"/>
              <a:ext cx="2743200" cy="2743200"/>
            </a:xfrm>
            <a:prstGeom prst="ellipse">
              <a:avLst/>
            </a:prstGeom>
            <a:solidFill>
              <a:schemeClr val="accent2">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1" name="Text Box 6"/>
            <p:cNvSpPr txBox="1">
              <a:spLocks noChangeArrowheads="1"/>
            </p:cNvSpPr>
            <p:nvPr/>
          </p:nvSpPr>
          <p:spPr bwMode="auto">
            <a:xfrm>
              <a:off x="3671718" y="2193555"/>
              <a:ext cx="1856822" cy="1005851"/>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32"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33" name="Text Box 8"/>
            <p:cNvSpPr txBox="1">
              <a:spLocks noChangeArrowheads="1"/>
            </p:cNvSpPr>
            <p:nvPr/>
          </p:nvSpPr>
          <p:spPr bwMode="auto">
            <a:xfrm>
              <a:off x="2362251" y="4112951"/>
              <a:ext cx="1905001" cy="1005850"/>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Enemy Intent </a:t>
            </a:r>
            <a:r>
              <a:rPr lang="en-US" sz="2800" dirty="0" smtClean="0"/>
              <a:t>(cont.)</a:t>
            </a:r>
            <a:endParaRPr lang="en-US" sz="2800" dirty="0"/>
          </a:p>
        </p:txBody>
      </p:sp>
      <p:sp>
        <p:nvSpPr>
          <p:cNvPr id="11" name="Content Placeholder 2"/>
          <p:cNvSpPr>
            <a:spLocks noGrp="1"/>
          </p:cNvSpPr>
          <p:nvPr>
            <p:ph idx="1"/>
          </p:nvPr>
        </p:nvSpPr>
        <p:spPr bwMode="auto">
          <a:xfrm>
            <a:off x="2580289" y="1208729"/>
            <a:ext cx="4309241" cy="1093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Target first responders</a:t>
            </a:r>
          </a:p>
          <a:p>
            <a:pPr lvl="1" eaLnBrk="1" hangingPunct="1"/>
            <a:r>
              <a:rPr lang="en-US" sz="2400" dirty="0" smtClean="0"/>
              <a:t>CASEVAC and EOD</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12</a:t>
            </a:fld>
            <a:endParaRPr lang="en-US" dirty="0">
              <a:latin typeface="Arial" pitchFamily="34" charset="0"/>
              <a:cs typeface="Arial" pitchFamily="34" charset="0"/>
            </a:endParaRPr>
          </a:p>
        </p:txBody>
      </p:sp>
      <p:pic>
        <p:nvPicPr>
          <p:cNvPr id="17" name="Picture 5"/>
          <p:cNvPicPr>
            <a:picLocks noChangeAspect="1" noChangeArrowheads="1"/>
          </p:cNvPicPr>
          <p:nvPr/>
        </p:nvPicPr>
        <p:blipFill>
          <a:blip r:embed="rId3" cstate="email"/>
          <a:srcRect r="3514"/>
          <a:stretch>
            <a:fillRect/>
          </a:stretch>
        </p:blipFill>
        <p:spPr bwMode="auto">
          <a:xfrm>
            <a:off x="2541619" y="2321210"/>
            <a:ext cx="4060761" cy="3657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15" name="Group 9"/>
          <p:cNvGrpSpPr>
            <a:grpSpLocks noGrp="1"/>
          </p:cNvGrpSpPr>
          <p:nvPr/>
        </p:nvGrpSpPr>
        <p:grpSpPr bwMode="auto">
          <a:xfrm>
            <a:off x="457913" y="4534057"/>
            <a:ext cx="1665890" cy="1608082"/>
            <a:chOff x="2286000" y="1524000"/>
            <a:chExt cx="4648200" cy="4267200"/>
          </a:xfrm>
        </p:grpSpPr>
        <p:sp>
          <p:nvSpPr>
            <p:cNvPr id="16" name="Oval 3"/>
            <p:cNvSpPr>
              <a:spLocks noChangeArrowheads="1"/>
            </p:cNvSpPr>
            <p:nvPr/>
          </p:nvSpPr>
          <p:spPr bwMode="auto">
            <a:xfrm>
              <a:off x="2286000" y="3048000"/>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8"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9" name="Oval 5"/>
            <p:cNvSpPr>
              <a:spLocks noChangeArrowheads="1"/>
            </p:cNvSpPr>
            <p:nvPr/>
          </p:nvSpPr>
          <p:spPr bwMode="auto">
            <a:xfrm>
              <a:off x="3200400" y="1524000"/>
              <a:ext cx="2743200" cy="2743200"/>
            </a:xfrm>
            <a:prstGeom prst="ellipse">
              <a:avLst/>
            </a:prstGeom>
            <a:solidFill>
              <a:schemeClr val="accent2">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3671718" y="2193555"/>
              <a:ext cx="1856822" cy="1005851"/>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1"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2" name="Text Box 8"/>
            <p:cNvSpPr txBox="1">
              <a:spLocks noChangeArrowheads="1"/>
            </p:cNvSpPr>
            <p:nvPr/>
          </p:nvSpPr>
          <p:spPr bwMode="auto">
            <a:xfrm>
              <a:off x="2362251" y="4112951"/>
              <a:ext cx="1905001" cy="1005850"/>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Enemy Intent </a:t>
            </a:r>
            <a:r>
              <a:rPr lang="en-US" sz="2800" dirty="0" smtClean="0"/>
              <a:t>(cont.)</a:t>
            </a:r>
            <a:endParaRPr lang="en-US" sz="2800" dirty="0"/>
          </a:p>
        </p:txBody>
      </p:sp>
      <p:sp>
        <p:nvSpPr>
          <p:cNvPr id="11" name="Content Placeholder 2"/>
          <p:cNvSpPr>
            <a:spLocks noGrp="1"/>
          </p:cNvSpPr>
          <p:nvPr>
            <p:ph idx="1"/>
          </p:nvPr>
        </p:nvSpPr>
        <p:spPr bwMode="auto">
          <a:xfrm>
            <a:off x="2328041" y="1303322"/>
            <a:ext cx="6106510" cy="940637"/>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225425" indent="-225425" eaLnBrk="1" hangingPunct="1"/>
            <a:r>
              <a:rPr lang="en-US" sz="2800" dirty="0" smtClean="0"/>
              <a:t>Targets of opportunity</a:t>
            </a:r>
          </a:p>
          <a:p>
            <a:pPr lvl="1" eaLnBrk="1" hangingPunct="1"/>
            <a:r>
              <a:rPr lang="en-US" sz="2400" dirty="0" smtClean="0"/>
              <a:t>Logistic convoys and vehicle recovery</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13</a:t>
            </a:fld>
            <a:endParaRPr lang="en-US" dirty="0">
              <a:latin typeface="Arial" pitchFamily="34" charset="0"/>
              <a:cs typeface="Arial" pitchFamily="34" charset="0"/>
            </a:endParaRPr>
          </a:p>
        </p:txBody>
      </p:sp>
      <p:grpSp>
        <p:nvGrpSpPr>
          <p:cNvPr id="15" name="Group 9"/>
          <p:cNvGrpSpPr>
            <a:grpSpLocks noGrp="1"/>
          </p:cNvGrpSpPr>
          <p:nvPr/>
        </p:nvGrpSpPr>
        <p:grpSpPr bwMode="auto">
          <a:xfrm>
            <a:off x="457913" y="4534057"/>
            <a:ext cx="1665890" cy="1608082"/>
            <a:chOff x="2286000" y="1524000"/>
            <a:chExt cx="4648200" cy="4267200"/>
          </a:xfrm>
        </p:grpSpPr>
        <p:sp>
          <p:nvSpPr>
            <p:cNvPr id="16" name="Oval 3"/>
            <p:cNvSpPr>
              <a:spLocks noChangeArrowheads="1"/>
            </p:cNvSpPr>
            <p:nvPr/>
          </p:nvSpPr>
          <p:spPr bwMode="auto">
            <a:xfrm>
              <a:off x="2286000" y="3048000"/>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7"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8" name="Oval 5"/>
            <p:cNvSpPr>
              <a:spLocks noChangeArrowheads="1"/>
            </p:cNvSpPr>
            <p:nvPr/>
          </p:nvSpPr>
          <p:spPr bwMode="auto">
            <a:xfrm>
              <a:off x="3200400" y="1524000"/>
              <a:ext cx="2743200" cy="2743200"/>
            </a:xfrm>
            <a:prstGeom prst="ellipse">
              <a:avLst/>
            </a:prstGeom>
            <a:solidFill>
              <a:schemeClr val="accent2">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3671718" y="2193555"/>
              <a:ext cx="1856822" cy="1005851"/>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1"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2" name="Text Box 8"/>
            <p:cNvSpPr txBox="1">
              <a:spLocks noChangeArrowheads="1"/>
            </p:cNvSpPr>
            <p:nvPr/>
          </p:nvSpPr>
          <p:spPr bwMode="auto">
            <a:xfrm>
              <a:off x="2362251" y="4112951"/>
              <a:ext cx="1905001" cy="1005850"/>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235" y="2271791"/>
            <a:ext cx="6091802" cy="406120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b="1" dirty="0" smtClean="0"/>
              <a:t>Type of Threat </a:t>
            </a:r>
            <a:endParaRPr lang="en-US" sz="2800" b="1" dirty="0"/>
          </a:p>
        </p:txBody>
      </p:sp>
      <p:sp>
        <p:nvSpPr>
          <p:cNvPr id="11" name="Content Placeholder 2"/>
          <p:cNvSpPr>
            <a:spLocks noGrp="1"/>
          </p:cNvSpPr>
          <p:nvPr>
            <p:ph idx="1"/>
          </p:nvPr>
        </p:nvSpPr>
        <p:spPr bwMode="auto">
          <a:xfrm>
            <a:off x="1230290" y="1097590"/>
            <a:ext cx="6655676" cy="4522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defRPr/>
            </a:pPr>
            <a:r>
              <a:rPr lang="en-US" sz="2800" dirty="0" smtClean="0"/>
              <a:t>Determine the likely method of attack</a:t>
            </a:r>
          </a:p>
          <a:p>
            <a:pPr lvl="1" eaLnBrk="1" hangingPunct="1">
              <a:defRPr/>
            </a:pPr>
            <a:r>
              <a:rPr lang="en-US" sz="2400" dirty="0" smtClean="0"/>
              <a:t>Public Disorder</a:t>
            </a:r>
          </a:p>
          <a:p>
            <a:pPr lvl="1" eaLnBrk="1" hangingPunct="1">
              <a:defRPr/>
            </a:pPr>
            <a:r>
              <a:rPr lang="en-US" sz="2400" dirty="0" smtClean="0"/>
              <a:t>Hoax</a:t>
            </a:r>
          </a:p>
          <a:p>
            <a:pPr lvl="1" eaLnBrk="1" hangingPunct="1">
              <a:defRPr/>
            </a:pPr>
            <a:r>
              <a:rPr lang="en-US" sz="2400" dirty="0" smtClean="0"/>
              <a:t>Shoot/Sniper/Indirect Fire</a:t>
            </a:r>
          </a:p>
          <a:p>
            <a:pPr lvl="1" eaLnBrk="1" hangingPunct="1">
              <a:defRPr/>
            </a:pPr>
            <a:r>
              <a:rPr lang="en-US" sz="2400" dirty="0" smtClean="0"/>
              <a:t>IED</a:t>
            </a:r>
          </a:p>
          <a:p>
            <a:pPr lvl="2" eaLnBrk="1" hangingPunct="1">
              <a:defRPr/>
            </a:pPr>
            <a:r>
              <a:rPr lang="en-US" sz="2000" dirty="0" smtClean="0"/>
              <a:t>Victim Operated IED (VOIED)</a:t>
            </a:r>
          </a:p>
          <a:p>
            <a:pPr lvl="2" eaLnBrk="1" hangingPunct="1">
              <a:defRPr/>
            </a:pPr>
            <a:r>
              <a:rPr lang="en-US" sz="2000" dirty="0" smtClean="0"/>
              <a:t>Command IED (RCIED/CWIED)</a:t>
            </a:r>
          </a:p>
          <a:p>
            <a:pPr lvl="2" eaLnBrk="1" hangingPunct="1">
              <a:defRPr/>
            </a:pPr>
            <a:r>
              <a:rPr lang="en-US" sz="2000" dirty="0" smtClean="0"/>
              <a:t>Time</a:t>
            </a:r>
          </a:p>
          <a:p>
            <a:pPr marL="225425" indent="-225425" eaLnBrk="1" hangingPunct="1">
              <a:defRPr/>
            </a:pPr>
            <a:r>
              <a:rPr lang="en-US" sz="2800" dirty="0" smtClean="0"/>
              <a:t>Determine the current enemy Tactics, Techniques, and Procedures (TTP)</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14</a:t>
            </a:fld>
            <a:endParaRPr lang="en-US" dirty="0">
              <a:latin typeface="Arial" pitchFamily="34" charset="0"/>
              <a:cs typeface="Arial" pitchFamily="34" charset="0"/>
            </a:endParaRPr>
          </a:p>
        </p:txBody>
      </p:sp>
      <p:grpSp>
        <p:nvGrpSpPr>
          <p:cNvPr id="14" name="Group 9"/>
          <p:cNvGrpSpPr>
            <a:grpSpLocks noGrp="1"/>
          </p:cNvGrpSpPr>
          <p:nvPr/>
        </p:nvGrpSpPr>
        <p:grpSpPr bwMode="auto">
          <a:xfrm>
            <a:off x="110277" y="4775610"/>
            <a:ext cx="1665890" cy="1608082"/>
            <a:chOff x="2286000" y="1524000"/>
            <a:chExt cx="4648200" cy="4267200"/>
          </a:xfrm>
        </p:grpSpPr>
        <p:sp>
          <p:nvSpPr>
            <p:cNvPr id="15"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6"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7"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18"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19"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0"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11" name="Content Placeholder 2"/>
          <p:cNvSpPr>
            <a:spLocks noGrp="1"/>
          </p:cNvSpPr>
          <p:nvPr>
            <p:ph idx="1"/>
          </p:nvPr>
        </p:nvSpPr>
        <p:spPr bwMode="auto">
          <a:xfrm>
            <a:off x="875430" y="1130169"/>
            <a:ext cx="6608379" cy="3836237"/>
          </a:xfrm>
          <a:noFill/>
          <a:ln>
            <a:miter lim="800000"/>
            <a:headEnd/>
            <a:tailEnd/>
          </a:ln>
        </p:spPr>
        <p:txBody>
          <a:bodyPr vert="horz" wrap="square" lIns="91440" tIns="45720" rIns="91440" bIns="45720" numCol="1" anchor="t" anchorCtr="0" compatLnSpc="1">
            <a:prstTxWarp prst="textNoShape">
              <a:avLst/>
            </a:prstTxWarp>
          </a:bodyPr>
          <a:lstStyle/>
          <a:p>
            <a:pPr marL="225425" indent="-225425"/>
            <a:r>
              <a:rPr lang="en-US" sz="2800" dirty="0" smtClean="0"/>
              <a:t>Public Disorder</a:t>
            </a:r>
          </a:p>
          <a:p>
            <a:pPr lvl="1"/>
            <a:r>
              <a:rPr lang="en-US" sz="2400" dirty="0" smtClean="0"/>
              <a:t>Food/fuel shortages</a:t>
            </a:r>
          </a:p>
          <a:p>
            <a:pPr lvl="1"/>
            <a:r>
              <a:rPr lang="en-US" sz="2400" dirty="0" smtClean="0"/>
              <a:t>Bad media</a:t>
            </a:r>
          </a:p>
          <a:p>
            <a:pPr lvl="1"/>
            <a:r>
              <a:rPr lang="en-US" sz="2400" dirty="0" smtClean="0"/>
              <a:t>Aggressive operations</a:t>
            </a:r>
          </a:p>
          <a:p>
            <a:pPr lvl="1"/>
            <a:r>
              <a:rPr lang="en-US" sz="2400" dirty="0" smtClean="0"/>
              <a:t>Anniversaries of significant events</a:t>
            </a:r>
          </a:p>
          <a:p>
            <a:pPr lvl="1"/>
            <a:r>
              <a:rPr lang="en-US" sz="2400" dirty="0" smtClean="0"/>
              <a:t>Not understanding the culture:</a:t>
            </a:r>
          </a:p>
          <a:p>
            <a:pPr lvl="2"/>
            <a:r>
              <a:rPr lang="en-US" sz="2000" dirty="0" smtClean="0"/>
              <a:t>Burning the Koran </a:t>
            </a:r>
          </a:p>
          <a:p>
            <a:pPr lvl="2"/>
            <a:r>
              <a:rPr lang="en-US" sz="2000" dirty="0" smtClean="0"/>
              <a:t>Searching females</a:t>
            </a:r>
          </a:p>
          <a:p>
            <a:pPr lvl="2"/>
            <a:r>
              <a:rPr lang="en-US" sz="2000" dirty="0" smtClean="0"/>
              <a:t>Using dogs  </a:t>
            </a:r>
          </a:p>
          <a:p>
            <a:pPr lvl="2" eaLnBrk="1" hangingPunct="1">
              <a:buFont typeface="Arial" charset="0"/>
              <a:buNone/>
            </a:pPr>
            <a:endParaRPr lang="en-US" sz="2000" dirty="0" smtClean="0"/>
          </a:p>
        </p:txBody>
      </p:sp>
      <p:sp>
        <p:nvSpPr>
          <p:cNvPr id="6"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15</a:t>
            </a:fld>
            <a:endParaRPr lang="en-US" dirty="0">
              <a:latin typeface="Arial" pitchFamily="34" charset="0"/>
              <a:cs typeface="Arial" pitchFamily="34" charset="0"/>
            </a:endParaRPr>
          </a:p>
        </p:txBody>
      </p:sp>
      <p:pic>
        <p:nvPicPr>
          <p:cNvPr id="10" name="Picture 2" descr="http://1.bp.blogspot.com/-grnzAO0Mg10/T0d8UEg7YfI/AAAAAAAAPHM/EHEgwvCB4vo/s1600/koran_burning_01.jpg"/>
          <p:cNvPicPr>
            <a:picLocks noChangeAspect="1" noChangeArrowheads="1"/>
          </p:cNvPicPr>
          <p:nvPr/>
        </p:nvPicPr>
        <p:blipFill>
          <a:blip r:embed="rId3" cstate="email"/>
          <a:srcRect/>
          <a:stretch>
            <a:fillRect/>
          </a:stretch>
        </p:blipFill>
        <p:spPr bwMode="auto">
          <a:xfrm>
            <a:off x="5001521" y="3979077"/>
            <a:ext cx="2869060" cy="20574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13" name="Group 9"/>
          <p:cNvGrpSpPr>
            <a:grpSpLocks noGrp="1"/>
          </p:cNvGrpSpPr>
          <p:nvPr/>
        </p:nvGrpSpPr>
        <p:grpSpPr bwMode="auto">
          <a:xfrm>
            <a:off x="110277" y="4775610"/>
            <a:ext cx="1665890" cy="1608082"/>
            <a:chOff x="2286000" y="1524000"/>
            <a:chExt cx="4648200" cy="4267200"/>
          </a:xfrm>
        </p:grpSpPr>
        <p:sp>
          <p:nvSpPr>
            <p:cNvPr id="14"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5"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6"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17"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5"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6"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11" name="Content Placeholder 4"/>
          <p:cNvSpPr>
            <a:spLocks noGrp="1"/>
          </p:cNvSpPr>
          <p:nvPr>
            <p:ph idx="1"/>
          </p:nvPr>
        </p:nvSpPr>
        <p:spPr bwMode="auto">
          <a:xfrm>
            <a:off x="785655" y="1458039"/>
            <a:ext cx="7848600" cy="3836237"/>
          </a:xfrm>
          <a:noFill/>
          <a:ln>
            <a:miter lim="800000"/>
            <a:headEnd/>
            <a:tailEnd/>
          </a:ln>
        </p:spPr>
        <p:txBody>
          <a:bodyPr vert="horz" wrap="square" lIns="91440" tIns="45720" rIns="91440" bIns="45720" numCol="1" anchor="t" anchorCtr="0" compatLnSpc="1">
            <a:prstTxWarp prst="textNoShape">
              <a:avLst/>
            </a:prstTxWarp>
          </a:bodyPr>
          <a:lstStyle/>
          <a:p>
            <a:pPr marL="225425" indent="-225425">
              <a:spcBef>
                <a:spcPts val="1400"/>
              </a:spcBef>
              <a:defRPr/>
            </a:pPr>
            <a:r>
              <a:rPr lang="en-US" sz="2800" dirty="0" smtClean="0"/>
              <a:t>Hoax</a:t>
            </a:r>
          </a:p>
          <a:p>
            <a:pPr lvl="1">
              <a:spcBef>
                <a:spcPts val="1400"/>
              </a:spcBef>
              <a:defRPr/>
            </a:pPr>
            <a:r>
              <a:rPr lang="en-US" sz="2400" dirty="0" smtClean="0"/>
              <a:t>Opportunity to observe TTPs</a:t>
            </a:r>
          </a:p>
          <a:p>
            <a:pPr lvl="1">
              <a:spcBef>
                <a:spcPts val="1400"/>
              </a:spcBef>
              <a:defRPr/>
            </a:pPr>
            <a:r>
              <a:rPr lang="en-US" sz="2400" dirty="0" smtClean="0"/>
              <a:t>Can be used to distract and divert attention from their activities</a:t>
            </a:r>
          </a:p>
          <a:p>
            <a:pPr lvl="1">
              <a:spcBef>
                <a:spcPts val="1400"/>
              </a:spcBef>
              <a:defRPr/>
            </a:pPr>
            <a:r>
              <a:rPr lang="en-US" sz="2400" dirty="0" smtClean="0"/>
              <a:t>Can draw or divert CF/HNSF to a certain area</a:t>
            </a:r>
          </a:p>
          <a:p>
            <a:pPr lvl="1">
              <a:spcBef>
                <a:spcPts val="1400"/>
              </a:spcBef>
              <a:defRPr/>
            </a:pPr>
            <a:r>
              <a:rPr lang="en-US" sz="2400" dirty="0" smtClean="0"/>
              <a:t>Causes significant disruption, panic, or unrest in the local population</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16</a:t>
            </a:fld>
            <a:endParaRPr lang="en-US" dirty="0">
              <a:latin typeface="Arial" pitchFamily="34" charset="0"/>
              <a:cs typeface="Arial" pitchFamily="34" charset="0"/>
            </a:endParaRPr>
          </a:p>
        </p:txBody>
      </p:sp>
      <p:grpSp>
        <p:nvGrpSpPr>
          <p:cNvPr id="12" name="Group 9"/>
          <p:cNvGrpSpPr>
            <a:grpSpLocks noGrp="1"/>
          </p:cNvGrpSpPr>
          <p:nvPr/>
        </p:nvGrpSpPr>
        <p:grpSpPr bwMode="auto">
          <a:xfrm>
            <a:off x="110277" y="4775610"/>
            <a:ext cx="1665890" cy="1608082"/>
            <a:chOff x="2286000" y="1524000"/>
            <a:chExt cx="4648200" cy="4267200"/>
          </a:xfrm>
        </p:grpSpPr>
        <p:sp>
          <p:nvSpPr>
            <p:cNvPr id="13"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1"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2"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3"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4"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5"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11" name="Content Placeholder 2"/>
          <p:cNvSpPr>
            <a:spLocks noGrp="1"/>
          </p:cNvSpPr>
          <p:nvPr>
            <p:ph idx="1"/>
          </p:nvPr>
        </p:nvSpPr>
        <p:spPr bwMode="auto">
          <a:xfrm>
            <a:off x="654225" y="1516563"/>
            <a:ext cx="4953000" cy="4343400"/>
          </a:xfrm>
          <a:noFill/>
          <a:ln>
            <a:miter lim="800000"/>
            <a:headEnd/>
            <a:tailEnd/>
          </a:ln>
        </p:spPr>
        <p:txBody>
          <a:bodyPr vert="horz" wrap="square" lIns="91440" tIns="45720" rIns="91440" bIns="45720" numCol="1" anchor="t" anchorCtr="0" compatLnSpc="1">
            <a:prstTxWarp prst="textNoShape">
              <a:avLst/>
            </a:prstTxWarp>
          </a:bodyPr>
          <a:lstStyle/>
          <a:p>
            <a:pPr marL="225425" indent="-225425"/>
            <a:r>
              <a:rPr lang="en-US" sz="2800" dirty="0" smtClean="0"/>
              <a:t>Shooting </a:t>
            </a:r>
          </a:p>
          <a:p>
            <a:pPr lvl="1"/>
            <a:r>
              <a:rPr lang="en-US" sz="2400" dirty="0" smtClean="0"/>
              <a:t>Direct (Line of sight)</a:t>
            </a:r>
          </a:p>
          <a:p>
            <a:pPr lvl="2"/>
            <a:r>
              <a:rPr lang="en-US" sz="2000" dirty="0" smtClean="0"/>
              <a:t>Long range (Sniper)</a:t>
            </a:r>
          </a:p>
          <a:p>
            <a:pPr lvl="2"/>
            <a:r>
              <a:rPr lang="en-US" sz="2000" dirty="0" smtClean="0"/>
              <a:t>Short range (Small arms/Rocket Propelled Grenade - RPG)</a:t>
            </a:r>
          </a:p>
          <a:p>
            <a:pPr lvl="2"/>
            <a:endParaRPr lang="en-US" sz="2200" dirty="0" smtClean="0"/>
          </a:p>
          <a:p>
            <a:pPr lvl="1"/>
            <a:r>
              <a:rPr lang="en-US" sz="2400" dirty="0" smtClean="0"/>
              <a:t>Indirect Fire (IDF)</a:t>
            </a:r>
          </a:p>
          <a:p>
            <a:pPr lvl="2"/>
            <a:r>
              <a:rPr lang="en-US" sz="2000" dirty="0" smtClean="0"/>
              <a:t>Long range</a:t>
            </a:r>
          </a:p>
          <a:p>
            <a:pPr lvl="2"/>
            <a:r>
              <a:rPr lang="en-US" sz="2000" dirty="0" smtClean="0"/>
              <a:t>Short range </a:t>
            </a:r>
          </a:p>
          <a:p>
            <a:pPr lvl="3" eaLnBrk="1" hangingPunct="1"/>
            <a:endParaRPr lang="en-US" sz="2000" dirty="0" smtClean="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17</a:t>
            </a:fld>
            <a:endParaRPr lang="en-US" dirty="0">
              <a:latin typeface="Arial" pitchFamily="34" charset="0"/>
              <a:cs typeface="Arial" pitchFamily="34" charset="0"/>
            </a:endParaRPr>
          </a:p>
        </p:txBody>
      </p:sp>
      <p:pic>
        <p:nvPicPr>
          <p:cNvPr id="8" name="Picture 3"/>
          <p:cNvPicPr>
            <a:picLocks noChangeAspect="1" noChangeArrowheads="1"/>
          </p:cNvPicPr>
          <p:nvPr/>
        </p:nvPicPr>
        <p:blipFill>
          <a:blip r:embed="rId3" cstate="email"/>
          <a:stretch>
            <a:fillRect/>
          </a:stretch>
        </p:blipFill>
        <p:spPr bwMode="auto">
          <a:xfrm>
            <a:off x="5010150" y="3810000"/>
            <a:ext cx="3200400" cy="2080259"/>
          </a:xfrm>
          <a:prstGeom prst="rect">
            <a:avLst/>
          </a:prstGeom>
          <a:noFill/>
          <a:ln w="12700">
            <a:solidFill>
              <a:schemeClr val="tx1"/>
            </a:solidFill>
            <a:miter lim="800000"/>
            <a:headEnd/>
            <a:tailEnd/>
          </a:ln>
        </p:spPr>
      </p:pic>
      <p:pic>
        <p:nvPicPr>
          <p:cNvPr id="10" name="Picture 4" descr="sniper.jpg"/>
          <p:cNvPicPr>
            <a:picLocks noChangeAspect="1"/>
          </p:cNvPicPr>
          <p:nvPr/>
        </p:nvPicPr>
        <p:blipFill>
          <a:blip r:embed="rId4" cstate="email"/>
          <a:srcRect/>
          <a:stretch>
            <a:fillRect/>
          </a:stretch>
        </p:blipFill>
        <p:spPr bwMode="auto">
          <a:xfrm>
            <a:off x="5628482" y="1219200"/>
            <a:ext cx="3200400" cy="2349816"/>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14" name="Group 9"/>
          <p:cNvGrpSpPr>
            <a:grpSpLocks noGrp="1"/>
          </p:cNvGrpSpPr>
          <p:nvPr/>
        </p:nvGrpSpPr>
        <p:grpSpPr bwMode="auto">
          <a:xfrm>
            <a:off x="110277" y="4775610"/>
            <a:ext cx="1665890" cy="1608082"/>
            <a:chOff x="2286000" y="1524000"/>
            <a:chExt cx="4648200" cy="4267200"/>
          </a:xfrm>
        </p:grpSpPr>
        <p:sp>
          <p:nvSpPr>
            <p:cNvPr id="15"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6"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7"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5"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6"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7"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11" name="Content Placeholder 2"/>
          <p:cNvSpPr>
            <a:spLocks noGrp="1"/>
          </p:cNvSpPr>
          <p:nvPr>
            <p:ph idx="1"/>
          </p:nvPr>
        </p:nvSpPr>
        <p:spPr bwMode="auto">
          <a:xfrm>
            <a:off x="202012" y="1118410"/>
            <a:ext cx="8554529" cy="1855037"/>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Arial" pitchFamily="34" charset="0"/>
              <a:buChar char="•"/>
            </a:pPr>
            <a:r>
              <a:rPr lang="en-US" dirty="0" smtClean="0"/>
              <a:t>Victim Operated IED (VOIED)</a:t>
            </a:r>
          </a:p>
          <a:p>
            <a:pPr lvl="2" eaLnBrk="1" hangingPunct="1">
              <a:buFont typeface="Arial" pitchFamily="34" charset="0"/>
              <a:buChar char="-"/>
            </a:pPr>
            <a:r>
              <a:rPr lang="en-US" dirty="0" smtClean="0"/>
              <a:t>Use of a stand alone device initiated by the actions of its victim(s)</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18</a:t>
            </a:fld>
            <a:endParaRPr lang="en-US" dirty="0">
              <a:latin typeface="Arial" pitchFamily="34" charset="0"/>
              <a:cs typeface="Arial" pitchFamily="34" charset="0"/>
            </a:endParaRPr>
          </a:p>
        </p:txBody>
      </p:sp>
      <p:pic>
        <p:nvPicPr>
          <p:cNvPr id="8" name="15" descr="11tmp2896.jpg"/>
          <p:cNvPicPr>
            <a:picLocks/>
          </p:cNvPicPr>
          <p:nvPr/>
        </p:nvPicPr>
        <p:blipFill>
          <a:blip r:embed="rId3" cstate="email"/>
          <a:srcRect/>
          <a:stretch>
            <a:fillRect/>
          </a:stretch>
        </p:blipFill>
        <p:spPr bwMode="auto">
          <a:xfrm>
            <a:off x="3301139" y="2216258"/>
            <a:ext cx="5695162" cy="4140633"/>
          </a:xfrm>
          <a:prstGeom prst="rect">
            <a:avLst/>
          </a:prstGeom>
          <a:noFill/>
          <a:ln w="12700">
            <a:solidFill>
              <a:schemeClr val="tx1"/>
            </a:solidFill>
            <a:miter lim="800000"/>
            <a:headEnd/>
            <a:tailEnd/>
          </a:ln>
        </p:spPr>
      </p:pic>
      <p:sp>
        <p:nvSpPr>
          <p:cNvPr id="12" name="Rectangle 11"/>
          <p:cNvSpPr/>
          <p:nvPr/>
        </p:nvSpPr>
        <p:spPr>
          <a:xfrm>
            <a:off x="6125984" y="4866179"/>
            <a:ext cx="1630877"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Pressure Plate</a:t>
            </a:r>
            <a:endParaRPr lang="en-US" sz="1600" dirty="0">
              <a:solidFill>
                <a:schemeClr val="tx1"/>
              </a:solidFill>
              <a:latin typeface="Arial" pitchFamily="34" charset="0"/>
              <a:cs typeface="Arial" pitchFamily="34" charset="0"/>
            </a:endParaRPr>
          </a:p>
        </p:txBody>
      </p:sp>
      <p:grpSp>
        <p:nvGrpSpPr>
          <p:cNvPr id="16" name="Group 9"/>
          <p:cNvGrpSpPr>
            <a:grpSpLocks noGrp="1"/>
          </p:cNvGrpSpPr>
          <p:nvPr/>
        </p:nvGrpSpPr>
        <p:grpSpPr bwMode="auto">
          <a:xfrm>
            <a:off x="110277" y="4775610"/>
            <a:ext cx="1665890" cy="1608082"/>
            <a:chOff x="2286000" y="1524000"/>
            <a:chExt cx="4648200" cy="4267200"/>
          </a:xfrm>
        </p:grpSpPr>
        <p:sp>
          <p:nvSpPr>
            <p:cNvPr id="17"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8"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9"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0"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1"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2"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11" name="Content Placeholder 2"/>
          <p:cNvSpPr>
            <a:spLocks noGrp="1"/>
          </p:cNvSpPr>
          <p:nvPr>
            <p:ph idx="1"/>
          </p:nvPr>
        </p:nvSpPr>
        <p:spPr bwMode="auto">
          <a:xfrm>
            <a:off x="300612" y="1072718"/>
            <a:ext cx="5628290" cy="2236037"/>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Arial" pitchFamily="34" charset="0"/>
              <a:buChar char="•"/>
            </a:pPr>
            <a:r>
              <a:rPr lang="en-US" dirty="0" smtClean="0"/>
              <a:t>Command IED</a:t>
            </a:r>
          </a:p>
          <a:p>
            <a:pPr lvl="2" eaLnBrk="1" hangingPunct="1">
              <a:buFont typeface="Arial" pitchFamily="34" charset="0"/>
              <a:buChar char="-"/>
            </a:pPr>
            <a:r>
              <a:rPr lang="en-US" dirty="0" smtClean="0"/>
              <a:t>Radio Controlled IED (RCIED)</a:t>
            </a:r>
          </a:p>
          <a:p>
            <a:pPr lvl="2" eaLnBrk="1" hangingPunct="1">
              <a:buFont typeface="Arial" pitchFamily="34" charset="0"/>
              <a:buChar char="-"/>
            </a:pPr>
            <a:r>
              <a:rPr lang="en-US" dirty="0" smtClean="0"/>
              <a:t>Command Wire IED (CWIED)</a:t>
            </a:r>
          </a:p>
          <a:p>
            <a:pPr lvl="2" eaLnBrk="1" hangingPunct="1">
              <a:buFont typeface="Arial" pitchFamily="34" charset="0"/>
              <a:buChar char="-"/>
            </a:pPr>
            <a:r>
              <a:rPr lang="en-US" dirty="0" smtClean="0"/>
              <a:t>Suicide (PBIED/SVBIED)</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19</a:t>
            </a:fld>
            <a:endParaRPr lang="en-US" dirty="0">
              <a:latin typeface="Arial" pitchFamily="34" charset="0"/>
              <a:cs typeface="Arial" pitchFamily="34" charset="0"/>
            </a:endParaRPr>
          </a:p>
        </p:txBody>
      </p:sp>
      <p:grpSp>
        <p:nvGrpSpPr>
          <p:cNvPr id="13" name="Group 12"/>
          <p:cNvGrpSpPr/>
          <p:nvPr/>
        </p:nvGrpSpPr>
        <p:grpSpPr>
          <a:xfrm>
            <a:off x="1676039" y="1191775"/>
            <a:ext cx="6934164" cy="4977019"/>
            <a:chOff x="-4027337" y="3748995"/>
            <a:chExt cx="6934164" cy="4977019"/>
          </a:xfrm>
        </p:grpSpPr>
        <p:pic>
          <p:nvPicPr>
            <p:cNvPr id="10" name="Picture 2"/>
            <p:cNvPicPr>
              <a:picLocks noChangeAspect="1" noChangeArrowheads="1"/>
            </p:cNvPicPr>
            <p:nvPr/>
          </p:nvPicPr>
          <p:blipFill>
            <a:blip r:embed="rId3" cstate="email"/>
            <a:srcRect/>
            <a:stretch>
              <a:fillRect/>
            </a:stretch>
          </p:blipFill>
          <p:spPr bwMode="auto">
            <a:xfrm>
              <a:off x="278229" y="6437550"/>
              <a:ext cx="2170503" cy="228846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5" name="Picture 3"/>
            <p:cNvPicPr>
              <a:picLocks noChangeAspect="1" noChangeArrowheads="1"/>
            </p:cNvPicPr>
            <p:nvPr/>
          </p:nvPicPr>
          <p:blipFill>
            <a:blip r:embed="rId4" cstate="print"/>
            <a:stretch>
              <a:fillRect/>
            </a:stretch>
          </p:blipFill>
          <p:spPr bwMode="auto">
            <a:xfrm>
              <a:off x="-4027337" y="5665585"/>
              <a:ext cx="3757684" cy="2316042"/>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6" name="Picture 4"/>
            <p:cNvPicPr>
              <a:picLocks noChangeAspect="1" noChangeArrowheads="1"/>
            </p:cNvPicPr>
            <p:nvPr/>
          </p:nvPicPr>
          <p:blipFill>
            <a:blip r:embed="rId5" cstate="email"/>
            <a:srcRect/>
            <a:stretch>
              <a:fillRect/>
            </a:stretch>
          </p:blipFill>
          <p:spPr bwMode="auto">
            <a:xfrm>
              <a:off x="163894" y="3748995"/>
              <a:ext cx="2742933" cy="2082462"/>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grpSp>
        <p:nvGrpSpPr>
          <p:cNvPr id="17" name="Group 9"/>
          <p:cNvGrpSpPr>
            <a:grpSpLocks noGrp="1"/>
          </p:cNvGrpSpPr>
          <p:nvPr/>
        </p:nvGrpSpPr>
        <p:grpSpPr bwMode="auto">
          <a:xfrm>
            <a:off x="110277" y="4775610"/>
            <a:ext cx="1665890" cy="1608082"/>
            <a:chOff x="2286000" y="1524000"/>
            <a:chExt cx="4648200" cy="4267200"/>
          </a:xfrm>
        </p:grpSpPr>
        <p:sp>
          <p:nvSpPr>
            <p:cNvPr id="18"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9"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1"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30"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1"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18160" y="274638"/>
            <a:ext cx="8229600" cy="661027"/>
          </a:xfrm>
        </p:spPr>
        <p:txBody>
          <a:bodyPr>
            <a:normAutofit/>
          </a:bodyPr>
          <a:lstStyle/>
          <a:p>
            <a:pPr eaLnBrk="1" hangingPunct="1"/>
            <a:r>
              <a:rPr lang="en-US" sz="2800" dirty="0" smtClean="0"/>
              <a:t>Terminal Learning Objective</a:t>
            </a:r>
          </a:p>
        </p:txBody>
      </p:sp>
      <p:sp>
        <p:nvSpPr>
          <p:cNvPr id="5" name="Slide Number Placeholder 18"/>
          <p:cNvSpPr txBox="1">
            <a:spLocks/>
          </p:cNvSpPr>
          <p:nvPr/>
        </p:nvSpPr>
        <p:spPr>
          <a:xfrm>
            <a:off x="707136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F8876665-F973-4DC6-9953-F4AF9BAF3FBD}" type="slidenum">
              <a:rPr lang="en-US" sz="1200" b="0" smtClean="0">
                <a:solidFill>
                  <a:schemeClr val="tx1"/>
                </a:solidFill>
                <a:latin typeface="Arial" panose="020B0604020202020204" pitchFamily="34" charset="0"/>
                <a:cs typeface="Arial" pitchFamily="34" charset="0"/>
              </a:rPr>
              <a:pPr algn="r">
                <a:defRPr/>
              </a:pPr>
              <a:t>2</a:t>
            </a:fld>
            <a:endParaRPr lang="en-US" sz="1200" b="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06904751"/>
              </p:ext>
            </p:extLst>
          </p:nvPr>
        </p:nvGraphicFramePr>
        <p:xfrm>
          <a:off x="510643" y="1145175"/>
          <a:ext cx="8182099" cy="4997534"/>
        </p:xfrm>
        <a:graphic>
          <a:graphicData uri="http://schemas.openxmlformats.org/drawingml/2006/table">
            <a:tbl>
              <a:tblPr firstRow="1" firstCol="1" bandRow="1">
                <a:tableStyleId>{5C22544A-7EE6-4342-B048-85BDC9FD1C3A}</a:tableStyleId>
              </a:tblPr>
              <a:tblGrid>
                <a:gridCol w="2085633"/>
                <a:gridCol w="6096466"/>
              </a:tblGrid>
              <a:tr h="730334">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ACTION: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225" marR="0" lvl="0" indent="0" algn="l" defTabSz="914400" rtl="0" eaLnBrk="1" fontAlgn="base" latinLnBrk="0" hangingPunct="1">
                        <a:lnSpc>
                          <a:spcPct val="100000"/>
                        </a:lnSpc>
                        <a:spcBef>
                          <a:spcPts val="375"/>
                        </a:spcBef>
                        <a:spcAft>
                          <a:spcPct val="0"/>
                        </a:spcAft>
                        <a:buClrTx/>
                        <a:buSzTx/>
                        <a:buFontTx/>
                        <a:buNone/>
                        <a:tabLst/>
                      </a:pPr>
                      <a:r>
                        <a:rPr lang="en-US" sz="2000" b="0" i="0" kern="1200" dirty="0" smtClean="0">
                          <a:solidFill>
                            <a:schemeClr val="tx1"/>
                          </a:solidFill>
                          <a:latin typeface="+mj-lt"/>
                          <a:ea typeface="+mn-ea"/>
                          <a:cs typeface="+mn-cs"/>
                        </a:rPr>
                        <a:t>Integrate Counter Improvised Explosive Device</a:t>
                      </a:r>
                      <a:r>
                        <a:rPr lang="en-US" sz="2000" b="0" i="0" kern="1200" baseline="0" dirty="0" smtClean="0">
                          <a:solidFill>
                            <a:schemeClr val="tx1"/>
                          </a:solidFill>
                          <a:latin typeface="+mj-lt"/>
                          <a:ea typeface="+mn-ea"/>
                          <a:cs typeface="+mn-cs"/>
                        </a:rPr>
                        <a:t> (C-IED) threat assessment into mission planning and execution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2479">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CONDITION: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2000" dirty="0" smtClean="0"/>
                        <a:t>In a classroom and field environment setting, given student resources, lesson plan, and current reference materials, operations order, and dismounted operation during a Situational Training Exercise (STX). </a:t>
                      </a:r>
                      <a:endParaRPr lang="en-US" sz="2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7985">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STANDARD:</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2000" kern="1200" dirty="0" smtClean="0">
                          <a:solidFill>
                            <a:schemeClr val="dk1"/>
                          </a:solidFill>
                          <a:latin typeface="+mn-lt"/>
                          <a:ea typeface="+mn-ea"/>
                          <a:cs typeface="+mn-cs"/>
                        </a:rPr>
                        <a:t>Integrate C-IED threats IAW ATP 2-19.4, dismounted CIED Smart Book and achieve a score of 80% or greater on threat assessment rubrics during tactical mission planning 1, 2 and 3. The integration includes</a:t>
                      </a:r>
                      <a:r>
                        <a:rPr lang="en-US" sz="1800" kern="1200" dirty="0" smtClean="0">
                          <a:solidFill>
                            <a:schemeClr val="dk1"/>
                          </a:solidFill>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2000" b="0" baseline="0" dirty="0" smtClean="0">
                          <a:latin typeface="Arial" pitchFamily="34" charset="0"/>
                          <a:ea typeface="Calibri"/>
                          <a:cs typeface="Arial" pitchFamily="34" charset="0"/>
                        </a:rPr>
                        <a:t>   1. </a:t>
                      </a:r>
                      <a:r>
                        <a:rPr lang="en-US" sz="2000" b="0" i="0" kern="1200" dirty="0" smtClean="0">
                          <a:solidFill>
                            <a:schemeClr val="tx1"/>
                          </a:solidFill>
                          <a:latin typeface="+mn-lt"/>
                          <a:ea typeface="+mn-ea"/>
                          <a:cs typeface="+mn-cs"/>
                        </a:rPr>
                        <a:t>Integrate Counter </a:t>
                      </a:r>
                      <a:r>
                        <a:rPr lang="en-US" sz="2000" b="0" i="0" kern="1200" baseline="0" dirty="0" smtClean="0">
                          <a:solidFill>
                            <a:schemeClr val="tx1"/>
                          </a:solidFill>
                          <a:latin typeface="+mn-lt"/>
                          <a:ea typeface="+mn-ea"/>
                          <a:cs typeface="+mn-cs"/>
                        </a:rPr>
                        <a:t>C-IED threats assessment into mission planning and execution.</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2000" b="0" i="0" kern="1200" baseline="0" dirty="0" smtClean="0">
                          <a:solidFill>
                            <a:schemeClr val="tx1"/>
                          </a:solidFill>
                          <a:latin typeface="+mn-lt"/>
                          <a:ea typeface="+mn-ea"/>
                          <a:cs typeface="+mn-cs"/>
                        </a:rPr>
                        <a:t>    2. Interpret the threat assessment triad.</a:t>
                      </a:r>
                    </a:p>
                    <a:p>
                      <a:pPr marL="0" marR="0" lvl="0" indent="0" algn="l" defTabSz="914400" rtl="0" eaLnBrk="1" fontAlgn="base" latinLnBrk="0" hangingPunct="1">
                        <a:lnSpc>
                          <a:spcPct val="100000"/>
                        </a:lnSpc>
                        <a:spcBef>
                          <a:spcPct val="0"/>
                        </a:spcBef>
                        <a:spcAft>
                          <a:spcPct val="0"/>
                        </a:spcAft>
                        <a:buClrTx/>
                        <a:buSzTx/>
                        <a:buFontTx/>
                        <a:buNone/>
                        <a:tabLst>
                          <a:tab pos="635000" algn="l"/>
                        </a:tabLst>
                      </a:pPr>
                      <a:endParaRPr lang="en-US" sz="2000" baseline="0" dirty="0" smtClean="0">
                        <a:latin typeface="Arial" pitchFamily="34" charset="0"/>
                        <a:ea typeface="Calibri"/>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635000" algn="l"/>
                        </a:tabLst>
                      </a:pPr>
                      <a:r>
                        <a:rPr lang="en-US" sz="2000" b="1" baseline="0" dirty="0" smtClean="0">
                          <a:latin typeface="Arial" pitchFamily="34" charset="0"/>
                          <a:ea typeface="Calibri"/>
                          <a:cs typeface="Arial" pitchFamily="34" charset="0"/>
                        </a:rPr>
                        <a:t>                   Learning Domain: </a:t>
                      </a:r>
                      <a:r>
                        <a:rPr lang="en-US" sz="2000" baseline="0" dirty="0" smtClean="0">
                          <a:latin typeface="Arial" pitchFamily="34" charset="0"/>
                          <a:ea typeface="Calibri"/>
                          <a:cs typeface="Arial" pitchFamily="34" charset="0"/>
                        </a:rPr>
                        <a:t>Cognitive</a:t>
                      </a:r>
                    </a:p>
                    <a:p>
                      <a:pPr marL="0" marR="0" lvl="0" indent="0" algn="l" defTabSz="914400" rtl="0" eaLnBrk="1" fontAlgn="base" latinLnBrk="0" hangingPunct="1">
                        <a:lnSpc>
                          <a:spcPct val="100000"/>
                        </a:lnSpc>
                        <a:spcBef>
                          <a:spcPct val="0"/>
                        </a:spcBef>
                        <a:spcAft>
                          <a:spcPct val="0"/>
                        </a:spcAft>
                        <a:buClrTx/>
                        <a:buSzTx/>
                        <a:buFontTx/>
                        <a:buNone/>
                        <a:tabLst>
                          <a:tab pos="635000" algn="l"/>
                        </a:tabLst>
                      </a:pPr>
                      <a:r>
                        <a:rPr lang="en-US" sz="2000" b="1" baseline="0" dirty="0" smtClean="0">
                          <a:latin typeface="Arial" pitchFamily="34" charset="0"/>
                          <a:ea typeface="Calibri"/>
                          <a:cs typeface="Arial" pitchFamily="34" charset="0"/>
                        </a:rPr>
                        <a:t>                   Learning Level: </a:t>
                      </a:r>
                      <a:r>
                        <a:rPr lang="en-US" sz="2000" baseline="0" dirty="0" smtClean="0">
                          <a:latin typeface="Arial" pitchFamily="34" charset="0"/>
                          <a:ea typeface="Calibri"/>
                          <a:cs typeface="Arial" pitchFamily="34" charset="0"/>
                        </a:rPr>
                        <a:t>Synthesis</a:t>
                      </a:r>
                      <a:endParaRPr lang="en-US" sz="2000" baseline="0" dirty="0" smtClean="0">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7" name="Content Placeholder 2"/>
          <p:cNvSpPr>
            <a:spLocks noGrp="1"/>
          </p:cNvSpPr>
          <p:nvPr>
            <p:ph idx="1"/>
          </p:nvPr>
        </p:nvSpPr>
        <p:spPr bwMode="auto">
          <a:xfrm>
            <a:off x="727077" y="1022482"/>
            <a:ext cx="4146331" cy="1702637"/>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buFont typeface="Arial" pitchFamily="34" charset="0"/>
              <a:buChar char="•"/>
            </a:pPr>
            <a:r>
              <a:rPr lang="en-US" dirty="0" smtClean="0"/>
              <a:t>Specific IED Time</a:t>
            </a:r>
          </a:p>
          <a:p>
            <a:pPr marL="1371600" lvl="2" indent="-457200" eaLnBrk="1" hangingPunct="1">
              <a:lnSpc>
                <a:spcPct val="80000"/>
              </a:lnSpc>
              <a:buFont typeface="Arial" pitchFamily="34" charset="0"/>
              <a:buChar char="-"/>
            </a:pPr>
            <a:r>
              <a:rPr lang="en-US" dirty="0" smtClean="0"/>
              <a:t>Safe separation</a:t>
            </a:r>
          </a:p>
          <a:p>
            <a:pPr marL="1371600" lvl="2" indent="-457200" eaLnBrk="1" hangingPunct="1">
              <a:lnSpc>
                <a:spcPct val="80000"/>
              </a:lnSpc>
              <a:buFont typeface="Arial" pitchFamily="34" charset="0"/>
              <a:buChar char="-"/>
            </a:pPr>
            <a:r>
              <a:rPr lang="en-US" dirty="0" smtClean="0"/>
              <a:t>Pre-set delay           </a:t>
            </a:r>
          </a:p>
          <a:p>
            <a:pPr marL="1371600" lvl="2" indent="-457200" eaLnBrk="1" hangingPunct="1">
              <a:lnSpc>
                <a:spcPct val="80000"/>
              </a:lnSpc>
              <a:buFont typeface="Arial" pitchFamily="34" charset="0"/>
              <a:buChar char="-"/>
            </a:pPr>
            <a:r>
              <a:rPr lang="en-US" dirty="0" smtClean="0"/>
              <a:t>Arming</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20</a:t>
            </a:fld>
            <a:endParaRPr lang="en-US" dirty="0">
              <a:latin typeface="Arial" pitchFamily="34" charset="0"/>
              <a:cs typeface="Arial" pitchFamily="34" charset="0"/>
            </a:endParaRPr>
          </a:p>
        </p:txBody>
      </p:sp>
      <p:pic>
        <p:nvPicPr>
          <p:cNvPr id="11" name="Picture 2"/>
          <p:cNvPicPr>
            <a:picLocks noChangeAspect="1" noChangeArrowheads="1"/>
          </p:cNvPicPr>
          <p:nvPr/>
        </p:nvPicPr>
        <p:blipFill>
          <a:blip r:embed="rId3" cstate="email"/>
          <a:srcRect/>
          <a:stretch>
            <a:fillRect/>
          </a:stretch>
        </p:blipFill>
        <p:spPr bwMode="auto">
          <a:xfrm>
            <a:off x="4763025" y="1032828"/>
            <a:ext cx="3891643" cy="2971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2" name="Picture 3"/>
          <p:cNvPicPr>
            <a:picLocks noChangeAspect="1" noChangeArrowheads="1"/>
          </p:cNvPicPr>
          <p:nvPr/>
        </p:nvPicPr>
        <p:blipFill rotWithShape="1">
          <a:blip r:embed="rId4" cstate="email"/>
          <a:srcRect t="28486" b="21449"/>
          <a:stretch/>
        </p:blipFill>
        <p:spPr bwMode="auto">
          <a:xfrm>
            <a:off x="2386237" y="4184542"/>
            <a:ext cx="5699983" cy="2169762"/>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14" name="Group 9"/>
          <p:cNvGrpSpPr>
            <a:grpSpLocks noGrp="1"/>
          </p:cNvGrpSpPr>
          <p:nvPr/>
        </p:nvGrpSpPr>
        <p:grpSpPr bwMode="auto">
          <a:xfrm>
            <a:off x="110277" y="4775610"/>
            <a:ext cx="1665890" cy="1608082"/>
            <a:chOff x="2286000" y="1524000"/>
            <a:chExt cx="4648200" cy="4267200"/>
          </a:xfrm>
        </p:grpSpPr>
        <p:sp>
          <p:nvSpPr>
            <p:cNvPr id="15"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6"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5"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6"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7"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8"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7" name="Content Placeholder 2"/>
          <p:cNvSpPr>
            <a:spLocks noGrp="1"/>
          </p:cNvSpPr>
          <p:nvPr>
            <p:ph idx="1"/>
          </p:nvPr>
        </p:nvSpPr>
        <p:spPr bwMode="auto">
          <a:xfrm>
            <a:off x="201478" y="1072718"/>
            <a:ext cx="8486123" cy="1169237"/>
          </a:xfrm>
          <a:noFill/>
          <a:ln>
            <a:miter lim="800000"/>
            <a:headEnd/>
            <a:tailEnd/>
          </a:ln>
        </p:spPr>
        <p:txBody>
          <a:bodyPr vert="horz" wrap="square" lIns="91440" tIns="45720" rIns="91440" bIns="45720" numCol="1" anchor="t" anchorCtr="0" compatLnSpc="1">
            <a:prstTxWarp prst="textNoShape">
              <a:avLst/>
            </a:prstTxWarp>
            <a:normAutofit/>
          </a:bodyPr>
          <a:lstStyle/>
          <a:p>
            <a:pPr marL="914400" lvl="1" indent="-428625" eaLnBrk="1" hangingPunct="1">
              <a:buFont typeface="Arial" pitchFamily="34" charset="0"/>
              <a:buChar char="•"/>
            </a:pPr>
            <a:r>
              <a:rPr lang="en-US" dirty="0" smtClean="0"/>
              <a:t>Progression of unknown or homemade bulk explosive versus military grade explosives</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21</a:t>
            </a:fld>
            <a:endParaRPr lang="en-US" dirty="0">
              <a:latin typeface="Arial" pitchFamily="34" charset="0"/>
              <a:cs typeface="Arial" pitchFamily="34" charset="0"/>
            </a:endParaRPr>
          </a:p>
        </p:txBody>
      </p:sp>
      <p:pic>
        <p:nvPicPr>
          <p:cNvPr id="13" name="44" descr="4tmp30822.jpg"/>
          <p:cNvPicPr>
            <a:picLocks/>
          </p:cNvPicPr>
          <p:nvPr/>
        </p:nvPicPr>
        <p:blipFill rotWithShape="1">
          <a:blip r:embed="rId3" cstate="email"/>
          <a:srcRect l="1639" t="4349" r="14283" b="2174"/>
          <a:stretch/>
        </p:blipFill>
        <p:spPr bwMode="auto">
          <a:xfrm>
            <a:off x="1099363" y="2161177"/>
            <a:ext cx="3643119" cy="2971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2" name="Group 1"/>
          <p:cNvGrpSpPr/>
          <p:nvPr/>
        </p:nvGrpSpPr>
        <p:grpSpPr>
          <a:xfrm>
            <a:off x="4858025" y="3446100"/>
            <a:ext cx="4088916" cy="2971800"/>
            <a:chOff x="522075" y="3002911"/>
            <a:chExt cx="3830462" cy="2945675"/>
          </a:xfrm>
        </p:grpSpPr>
        <p:pic>
          <p:nvPicPr>
            <p:cNvPr id="12" name="12" descr="10tmp30186.jpg"/>
            <p:cNvPicPr>
              <a:picLocks/>
            </p:cNvPicPr>
            <p:nvPr/>
          </p:nvPicPr>
          <p:blipFill>
            <a:blip r:embed="rId4" cstate="print"/>
            <a:srcRect l="4498" t="1687" r="2412"/>
            <a:stretch>
              <a:fillRect/>
            </a:stretch>
          </p:blipFill>
          <p:spPr bwMode="auto">
            <a:xfrm>
              <a:off x="522075" y="3002911"/>
              <a:ext cx="3830462" cy="294567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8" name="Rectangle 7"/>
            <p:cNvSpPr/>
            <p:nvPr/>
          </p:nvSpPr>
          <p:spPr>
            <a:xfrm>
              <a:off x="594499" y="5179402"/>
              <a:ext cx="1501719" cy="47885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Potassium Chlorate</a:t>
              </a:r>
              <a:endParaRPr lang="en-US" sz="1600" dirty="0">
                <a:solidFill>
                  <a:schemeClr val="tx1"/>
                </a:solidFill>
                <a:latin typeface="Arial" pitchFamily="34" charset="0"/>
                <a:cs typeface="Arial" pitchFamily="34" charset="0"/>
              </a:endParaRPr>
            </a:p>
          </p:txBody>
        </p:sp>
        <p:sp>
          <p:nvSpPr>
            <p:cNvPr id="9" name="Rectangle 8"/>
            <p:cNvSpPr/>
            <p:nvPr/>
          </p:nvSpPr>
          <p:spPr>
            <a:xfrm>
              <a:off x="2186790" y="5278495"/>
              <a:ext cx="1108491" cy="27723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Det-Cord</a:t>
              </a:r>
              <a:endParaRPr lang="en-US" sz="1600" dirty="0">
                <a:solidFill>
                  <a:schemeClr val="tx1"/>
                </a:solidFill>
                <a:latin typeface="Arial" pitchFamily="34" charset="0"/>
                <a:cs typeface="Arial" pitchFamily="34" charset="0"/>
              </a:endParaRPr>
            </a:p>
          </p:txBody>
        </p:sp>
      </p:grpSp>
      <p:grpSp>
        <p:nvGrpSpPr>
          <p:cNvPr id="17" name="Group 9"/>
          <p:cNvGrpSpPr>
            <a:grpSpLocks noGrp="1"/>
          </p:cNvGrpSpPr>
          <p:nvPr/>
        </p:nvGrpSpPr>
        <p:grpSpPr bwMode="auto">
          <a:xfrm>
            <a:off x="110277" y="4775610"/>
            <a:ext cx="1665890" cy="1608082"/>
            <a:chOff x="2286000" y="1524000"/>
            <a:chExt cx="4648200" cy="4267200"/>
          </a:xfrm>
        </p:grpSpPr>
        <p:sp>
          <p:nvSpPr>
            <p:cNvPr id="18"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7"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8"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9"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30"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1"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6" name="Content Placeholder 5"/>
          <p:cNvSpPr>
            <a:spLocks noGrp="1"/>
          </p:cNvSpPr>
          <p:nvPr>
            <p:ph idx="1"/>
          </p:nvPr>
        </p:nvSpPr>
        <p:spPr>
          <a:xfrm>
            <a:off x="224636" y="1040652"/>
            <a:ext cx="8438917" cy="850141"/>
          </a:xfrm>
        </p:spPr>
        <p:txBody>
          <a:bodyPr>
            <a:normAutofit/>
          </a:bodyPr>
          <a:lstStyle/>
          <a:p>
            <a:pPr marL="914400" lvl="1" indent="-428625" eaLnBrk="1" hangingPunct="1">
              <a:buFont typeface="Arial" pitchFamily="34" charset="0"/>
              <a:buChar char="•"/>
            </a:pPr>
            <a:r>
              <a:rPr lang="en-US" sz="2400" dirty="0" smtClean="0"/>
              <a:t>Use of more victim operated (VOIED) and command wire (CWIED) versus radio controlled (RCIED)</a:t>
            </a:r>
          </a:p>
          <a:p>
            <a:endParaRPr lang="en-US" sz="2800"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22</a:t>
            </a:fld>
            <a:endParaRPr lang="en-US" dirty="0">
              <a:latin typeface="Arial" pitchFamily="34" charset="0"/>
              <a:cs typeface="Arial" pitchFamily="34" charset="0"/>
            </a:endParaRPr>
          </a:p>
        </p:txBody>
      </p:sp>
      <p:grpSp>
        <p:nvGrpSpPr>
          <p:cNvPr id="2" name="Group 1"/>
          <p:cNvGrpSpPr/>
          <p:nvPr/>
        </p:nvGrpSpPr>
        <p:grpSpPr>
          <a:xfrm>
            <a:off x="225721" y="1999281"/>
            <a:ext cx="8487151" cy="4006463"/>
            <a:chOff x="303213" y="3081752"/>
            <a:chExt cx="8487151" cy="4006463"/>
          </a:xfrm>
        </p:grpSpPr>
        <p:pic>
          <p:nvPicPr>
            <p:cNvPr id="9" name="27" descr="18tmp16528.jpg"/>
            <p:cNvPicPr>
              <a:picLocks/>
            </p:cNvPicPr>
            <p:nvPr/>
          </p:nvPicPr>
          <p:blipFill rotWithShape="1">
            <a:blip r:embed="rId3" cstate="email"/>
            <a:srcRect t="12364"/>
            <a:stretch/>
          </p:blipFill>
          <p:spPr bwMode="auto">
            <a:xfrm>
              <a:off x="303213" y="3081752"/>
              <a:ext cx="4114660" cy="2804697"/>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44" descr="1tmp77.jpg"/>
            <p:cNvPicPr>
              <a:picLocks/>
            </p:cNvPicPr>
            <p:nvPr/>
          </p:nvPicPr>
          <p:blipFill>
            <a:blip r:embed="rId4" cstate="email"/>
            <a:srcRect/>
            <a:stretch>
              <a:fillRect/>
            </a:stretch>
          </p:blipFill>
          <p:spPr bwMode="auto">
            <a:xfrm>
              <a:off x="4675704" y="3887815"/>
              <a:ext cx="4114660" cy="32004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sp>
        <p:nvSpPr>
          <p:cNvPr id="11" name="Rectangle 10"/>
          <p:cNvSpPr/>
          <p:nvPr/>
        </p:nvSpPr>
        <p:spPr>
          <a:xfrm>
            <a:off x="6985469" y="4944667"/>
            <a:ext cx="1667994"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Command Wire</a:t>
            </a:r>
            <a:endParaRPr lang="en-US" sz="1600" dirty="0">
              <a:solidFill>
                <a:schemeClr val="tx1"/>
              </a:solidFill>
              <a:latin typeface="Arial" pitchFamily="34" charset="0"/>
              <a:cs typeface="Arial" pitchFamily="34" charset="0"/>
            </a:endParaRPr>
          </a:p>
        </p:txBody>
      </p:sp>
      <p:sp>
        <p:nvSpPr>
          <p:cNvPr id="12" name="Rectangle 11"/>
          <p:cNvSpPr/>
          <p:nvPr/>
        </p:nvSpPr>
        <p:spPr>
          <a:xfrm>
            <a:off x="7072745" y="3025565"/>
            <a:ext cx="1301151"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IED location</a:t>
            </a:r>
            <a:endParaRPr lang="en-US" sz="1600" dirty="0">
              <a:solidFill>
                <a:schemeClr val="tx1"/>
              </a:solidFill>
              <a:latin typeface="Arial" pitchFamily="34" charset="0"/>
              <a:cs typeface="Arial" pitchFamily="34" charset="0"/>
            </a:endParaRPr>
          </a:p>
        </p:txBody>
      </p:sp>
      <p:grpSp>
        <p:nvGrpSpPr>
          <p:cNvPr id="17" name="Group 9"/>
          <p:cNvGrpSpPr>
            <a:grpSpLocks noGrp="1"/>
          </p:cNvGrpSpPr>
          <p:nvPr/>
        </p:nvGrpSpPr>
        <p:grpSpPr bwMode="auto">
          <a:xfrm>
            <a:off x="110277" y="4775610"/>
            <a:ext cx="1665890" cy="1608082"/>
            <a:chOff x="2286000" y="1524000"/>
            <a:chExt cx="4648200" cy="4267200"/>
          </a:xfrm>
        </p:grpSpPr>
        <p:sp>
          <p:nvSpPr>
            <p:cNvPr id="18"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9"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8" name="Text Box 6"/>
            <p:cNvSpPr txBox="1">
              <a:spLocks noChangeArrowheads="1"/>
            </p:cNvSpPr>
            <p:nvPr/>
          </p:nvSpPr>
          <p:spPr bwMode="auto">
            <a:xfrm>
              <a:off x="3714964" y="2111304"/>
              <a:ext cx="1856822" cy="1005851"/>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9"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30"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1"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8"/>
          <p:cNvSpPr>
            <a:spLocks noGrp="1"/>
          </p:cNvSpPr>
          <p:nvPr>
            <p:ph type="title"/>
          </p:nvPr>
        </p:nvSpPr>
        <p:spPr/>
        <p:txBody>
          <a:bodyPr>
            <a:normAutofit/>
          </a:bodyPr>
          <a:lstStyle/>
          <a:p>
            <a:r>
              <a:rPr lang="en-US" sz="2800" dirty="0" smtClean="0"/>
              <a:t>Type of Threat </a:t>
            </a:r>
            <a:r>
              <a:rPr lang="en-US" sz="2800" dirty="0" smtClean="0"/>
              <a:t>(cont.)</a:t>
            </a:r>
            <a:endParaRPr lang="en-US" sz="2800" dirty="0"/>
          </a:p>
        </p:txBody>
      </p:sp>
      <p:sp>
        <p:nvSpPr>
          <p:cNvPr id="6" name="Content Placeholder 5"/>
          <p:cNvSpPr>
            <a:spLocks noGrp="1"/>
          </p:cNvSpPr>
          <p:nvPr>
            <p:ph idx="1"/>
          </p:nvPr>
        </p:nvSpPr>
        <p:spPr>
          <a:xfrm>
            <a:off x="752469" y="1060693"/>
            <a:ext cx="5171090" cy="1093037"/>
          </a:xfrm>
        </p:spPr>
        <p:txBody>
          <a:bodyPr/>
          <a:lstStyle/>
          <a:p>
            <a:pPr lvl="1" eaLnBrk="1" hangingPunct="1">
              <a:buFont typeface="Arial" pitchFamily="34" charset="0"/>
              <a:buChar char="•"/>
            </a:pPr>
            <a:r>
              <a:rPr lang="en-US" dirty="0" smtClean="0"/>
              <a:t>Low metal content in IEDs</a:t>
            </a:r>
          </a:p>
          <a:p>
            <a:endParaRPr lang="en-US"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23</a:t>
            </a:fld>
            <a:endParaRPr lang="en-US" dirty="0">
              <a:latin typeface="Arial" pitchFamily="34" charset="0"/>
              <a:cs typeface="Arial" pitchFamily="34" charset="0"/>
            </a:endParaRPr>
          </a:p>
        </p:txBody>
      </p:sp>
      <p:grpSp>
        <p:nvGrpSpPr>
          <p:cNvPr id="2" name="Group 1"/>
          <p:cNvGrpSpPr/>
          <p:nvPr/>
        </p:nvGrpSpPr>
        <p:grpSpPr>
          <a:xfrm>
            <a:off x="0" y="1757444"/>
            <a:ext cx="8897937" cy="3459163"/>
            <a:chOff x="109538" y="2609850"/>
            <a:chExt cx="8897937" cy="3459163"/>
          </a:xfrm>
        </p:grpSpPr>
        <p:pic>
          <p:nvPicPr>
            <p:cNvPr id="9" name="6" descr="10tmp8458.jpg"/>
            <p:cNvPicPr>
              <a:picLocks/>
            </p:cNvPicPr>
            <p:nvPr/>
          </p:nvPicPr>
          <p:blipFill>
            <a:blip r:embed="rId3" cstate="email"/>
            <a:srcRect/>
            <a:stretch>
              <a:fillRect/>
            </a:stretch>
          </p:blipFill>
          <p:spPr bwMode="auto">
            <a:xfrm>
              <a:off x="109538" y="2617303"/>
              <a:ext cx="4419985" cy="345171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2"/>
            <p:cNvPicPr>
              <a:picLocks noChangeAspect="1" noChangeArrowheads="1"/>
            </p:cNvPicPr>
            <p:nvPr/>
          </p:nvPicPr>
          <p:blipFill>
            <a:blip r:embed="rId4" cstate="email"/>
            <a:srcRect/>
            <a:stretch>
              <a:fillRect/>
            </a:stretch>
          </p:blipFill>
          <p:spPr bwMode="auto">
            <a:xfrm>
              <a:off x="4663696" y="2609850"/>
              <a:ext cx="4343779" cy="3459163"/>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sp>
        <p:nvSpPr>
          <p:cNvPr id="11" name="Rectangle 10"/>
          <p:cNvSpPr/>
          <p:nvPr/>
        </p:nvSpPr>
        <p:spPr>
          <a:xfrm>
            <a:off x="2769367" y="2789694"/>
            <a:ext cx="1413162" cy="302345"/>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Copper Wire</a:t>
            </a:r>
            <a:endParaRPr lang="en-US" sz="1600" dirty="0">
              <a:solidFill>
                <a:schemeClr val="tx1"/>
              </a:solidFill>
              <a:latin typeface="Arial" pitchFamily="34" charset="0"/>
              <a:cs typeface="Arial" pitchFamily="34" charset="0"/>
            </a:endParaRPr>
          </a:p>
        </p:txBody>
      </p:sp>
      <p:sp>
        <p:nvSpPr>
          <p:cNvPr id="12" name="Rectangle 11"/>
          <p:cNvSpPr/>
          <p:nvPr/>
        </p:nvSpPr>
        <p:spPr>
          <a:xfrm>
            <a:off x="154448" y="3373590"/>
            <a:ext cx="1488374"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Rubber Band</a:t>
            </a:r>
            <a:endParaRPr lang="en-US" sz="1600" dirty="0">
              <a:solidFill>
                <a:schemeClr val="tx1"/>
              </a:solidFill>
              <a:latin typeface="Arial" pitchFamily="34" charset="0"/>
              <a:cs typeface="Arial" pitchFamily="34" charset="0"/>
            </a:endParaRPr>
          </a:p>
        </p:txBody>
      </p:sp>
      <p:sp>
        <p:nvSpPr>
          <p:cNvPr id="13" name="Rectangle 12"/>
          <p:cNvSpPr/>
          <p:nvPr/>
        </p:nvSpPr>
        <p:spPr>
          <a:xfrm>
            <a:off x="2032144" y="1923295"/>
            <a:ext cx="1276598"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Foam Block</a:t>
            </a:r>
            <a:endParaRPr lang="en-US" sz="1600" dirty="0">
              <a:solidFill>
                <a:schemeClr val="tx1"/>
              </a:solidFill>
              <a:latin typeface="Arial" pitchFamily="34" charset="0"/>
              <a:cs typeface="Arial" pitchFamily="34" charset="0"/>
            </a:endParaRPr>
          </a:p>
        </p:txBody>
      </p:sp>
      <p:sp>
        <p:nvSpPr>
          <p:cNvPr id="14" name="Rectangle 13"/>
          <p:cNvSpPr/>
          <p:nvPr/>
        </p:nvSpPr>
        <p:spPr>
          <a:xfrm>
            <a:off x="4969518" y="1830443"/>
            <a:ext cx="3538847" cy="302345"/>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Copper Wire LMS Pressure Switch</a:t>
            </a:r>
            <a:endParaRPr lang="en-US" sz="1600" dirty="0">
              <a:solidFill>
                <a:schemeClr val="tx1"/>
              </a:solidFill>
              <a:latin typeface="Arial" pitchFamily="34" charset="0"/>
              <a:cs typeface="Arial" pitchFamily="34" charset="0"/>
            </a:endParaRPr>
          </a:p>
        </p:txBody>
      </p:sp>
      <p:grpSp>
        <p:nvGrpSpPr>
          <p:cNvPr id="19" name="Group 9"/>
          <p:cNvGrpSpPr>
            <a:grpSpLocks noGrp="1"/>
          </p:cNvGrpSpPr>
          <p:nvPr/>
        </p:nvGrpSpPr>
        <p:grpSpPr bwMode="auto">
          <a:xfrm>
            <a:off x="110277" y="4775610"/>
            <a:ext cx="1665890" cy="1608082"/>
            <a:chOff x="2286000" y="1524000"/>
            <a:chExt cx="4648200" cy="4267200"/>
          </a:xfrm>
        </p:grpSpPr>
        <p:sp>
          <p:nvSpPr>
            <p:cNvPr id="20"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1"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30"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31"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32"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3"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8"/>
          <p:cNvSpPr>
            <a:spLocks noGrp="1"/>
          </p:cNvSpPr>
          <p:nvPr>
            <p:ph type="title"/>
          </p:nvPr>
        </p:nvSpPr>
        <p:spPr/>
        <p:txBody>
          <a:bodyPr>
            <a:normAutofit/>
          </a:bodyPr>
          <a:lstStyle/>
          <a:p>
            <a:r>
              <a:rPr lang="en-US" sz="2400" b="1" dirty="0" smtClean="0"/>
              <a:t>Type of Threat </a:t>
            </a:r>
            <a:r>
              <a:rPr lang="en-US" sz="2400" b="1" dirty="0" smtClean="0"/>
              <a:t>(cont.)</a:t>
            </a:r>
            <a:endParaRPr lang="en-US" sz="2400" b="1" dirty="0"/>
          </a:p>
        </p:txBody>
      </p:sp>
      <p:sp>
        <p:nvSpPr>
          <p:cNvPr id="7" name="Content Placeholder 2"/>
          <p:cNvSpPr>
            <a:spLocks noGrp="1"/>
          </p:cNvSpPr>
          <p:nvPr>
            <p:ph idx="1"/>
          </p:nvPr>
        </p:nvSpPr>
        <p:spPr bwMode="auto">
          <a:xfrm>
            <a:off x="201478" y="1183076"/>
            <a:ext cx="8310829" cy="940637"/>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lvl="1" eaLnBrk="1" hangingPunct="1">
              <a:buFont typeface="Arial" pitchFamily="34" charset="0"/>
              <a:buChar char="•"/>
            </a:pPr>
            <a:r>
              <a:rPr lang="en-US" dirty="0" smtClean="0"/>
              <a:t>Complex IED array consisting of two or more IEDs and anti-personnel mines</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24</a:t>
            </a:fld>
            <a:endParaRPr lang="en-US" dirty="0">
              <a:latin typeface="Arial" pitchFamily="34" charset="0"/>
              <a:cs typeface="Arial" pitchFamily="34" charset="0"/>
            </a:endParaRPr>
          </a:p>
        </p:txBody>
      </p:sp>
      <p:grpSp>
        <p:nvGrpSpPr>
          <p:cNvPr id="2" name="Group 1"/>
          <p:cNvGrpSpPr/>
          <p:nvPr/>
        </p:nvGrpSpPr>
        <p:grpSpPr>
          <a:xfrm>
            <a:off x="2434442" y="2123268"/>
            <a:ext cx="5004744" cy="3947017"/>
            <a:chOff x="2160627" y="1975756"/>
            <a:chExt cx="5033704" cy="4484576"/>
          </a:xfrm>
        </p:grpSpPr>
        <p:pic>
          <p:nvPicPr>
            <p:cNvPr id="8" name="Picture 3"/>
            <p:cNvPicPr>
              <a:picLocks noChangeAspect="1" noChangeArrowheads="1"/>
            </p:cNvPicPr>
            <p:nvPr/>
          </p:nvPicPr>
          <p:blipFill>
            <a:blip r:embed="rId3" cstate="email"/>
            <a:srcRect/>
            <a:stretch>
              <a:fillRect/>
            </a:stretch>
          </p:blipFill>
          <p:spPr bwMode="auto">
            <a:xfrm>
              <a:off x="2165132" y="1981201"/>
              <a:ext cx="5029199" cy="4479131"/>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6" name="Rectangle 5"/>
            <p:cNvSpPr/>
            <p:nvPr/>
          </p:nvSpPr>
          <p:spPr>
            <a:xfrm>
              <a:off x="5298337" y="1975756"/>
              <a:ext cx="1267620" cy="39188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DFCs 1,2</a:t>
              </a:r>
              <a:endParaRPr lang="en-US" sz="1600" dirty="0">
                <a:solidFill>
                  <a:schemeClr val="tx1"/>
                </a:solidFill>
                <a:latin typeface="Arial" pitchFamily="34" charset="0"/>
                <a:cs typeface="Arial" pitchFamily="34" charset="0"/>
              </a:endParaRPr>
            </a:p>
          </p:txBody>
        </p:sp>
        <p:sp>
          <p:nvSpPr>
            <p:cNvPr id="9" name="Rectangle 8"/>
            <p:cNvSpPr/>
            <p:nvPr/>
          </p:nvSpPr>
          <p:spPr>
            <a:xfrm>
              <a:off x="2160627" y="1981200"/>
              <a:ext cx="1165147" cy="3810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DFC 3</a:t>
              </a:r>
              <a:endParaRPr lang="en-US" sz="1600" dirty="0">
                <a:solidFill>
                  <a:schemeClr val="tx1"/>
                </a:solidFill>
                <a:latin typeface="Arial" pitchFamily="34" charset="0"/>
                <a:cs typeface="Arial" pitchFamily="34" charset="0"/>
              </a:endParaRPr>
            </a:p>
          </p:txBody>
        </p:sp>
      </p:grpSp>
      <p:grpSp>
        <p:nvGrpSpPr>
          <p:cNvPr id="16" name="Group 9"/>
          <p:cNvGrpSpPr>
            <a:grpSpLocks noGrp="1"/>
          </p:cNvGrpSpPr>
          <p:nvPr/>
        </p:nvGrpSpPr>
        <p:grpSpPr bwMode="auto">
          <a:xfrm>
            <a:off x="110277" y="4775610"/>
            <a:ext cx="1665890" cy="1608082"/>
            <a:chOff x="2286000" y="1524000"/>
            <a:chExt cx="4648200" cy="4267200"/>
          </a:xfrm>
        </p:grpSpPr>
        <p:sp>
          <p:nvSpPr>
            <p:cNvPr id="25"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6"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7"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8"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9"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0"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Type of Threat </a:t>
            </a:r>
            <a:r>
              <a:rPr lang="en-US" sz="2400" dirty="0" smtClean="0"/>
              <a:t>(cont.)</a:t>
            </a:r>
            <a:endParaRPr lang="en-US" sz="2400"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25</a:t>
            </a:fld>
            <a:endParaRPr lang="en-US" dirty="0">
              <a:latin typeface="Arial" pitchFamily="34" charset="0"/>
              <a:cs typeface="Arial" pitchFamily="34" charset="0"/>
            </a:endParaRPr>
          </a:p>
        </p:txBody>
      </p:sp>
      <p:grpSp>
        <p:nvGrpSpPr>
          <p:cNvPr id="11" name="Group 9"/>
          <p:cNvGrpSpPr>
            <a:grpSpLocks noGrp="1"/>
          </p:cNvGrpSpPr>
          <p:nvPr/>
        </p:nvGrpSpPr>
        <p:grpSpPr bwMode="auto">
          <a:xfrm>
            <a:off x="110277" y="4775610"/>
            <a:ext cx="1665890" cy="1608082"/>
            <a:chOff x="2286000" y="1524000"/>
            <a:chExt cx="4648200" cy="4267200"/>
          </a:xfrm>
        </p:grpSpPr>
        <p:sp>
          <p:nvSpPr>
            <p:cNvPr id="12"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0" name="Oval 5"/>
            <p:cNvSpPr>
              <a:spLocks noChangeArrowheads="1"/>
            </p:cNvSpPr>
            <p:nvPr/>
          </p:nvSpPr>
          <p:spPr bwMode="auto">
            <a:xfrm>
              <a:off x="3200400" y="1524000"/>
              <a:ext cx="2743200" cy="2743200"/>
            </a:xfrm>
            <a:prstGeom prst="ellipse">
              <a:avLst/>
            </a:prstGeom>
            <a:no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1" name="Text Box 6"/>
            <p:cNvSpPr txBox="1">
              <a:spLocks noChangeArrowheads="1"/>
            </p:cNvSpPr>
            <p:nvPr/>
          </p:nvSpPr>
          <p:spPr bwMode="auto">
            <a:xfrm>
              <a:off x="3498744" y="2193556"/>
              <a:ext cx="1856822"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2"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3" name="Oval 3"/>
            <p:cNvSpPr>
              <a:spLocks noChangeArrowheads="1"/>
            </p:cNvSpPr>
            <p:nvPr/>
          </p:nvSpPr>
          <p:spPr bwMode="auto">
            <a:xfrm>
              <a:off x="2286000" y="3048000"/>
              <a:ext cx="2743200" cy="2743200"/>
            </a:xfrm>
            <a:prstGeom prst="ellipse">
              <a:avLst/>
            </a:prstGeom>
            <a:solidFill>
              <a:srgbClr val="FFC000"/>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4" name="Text Box 8"/>
            <p:cNvSpPr txBox="1">
              <a:spLocks noChangeArrowheads="1"/>
            </p:cNvSpPr>
            <p:nvPr/>
          </p:nvSpPr>
          <p:spPr bwMode="auto">
            <a:xfrm>
              <a:off x="2578471" y="3907322"/>
              <a:ext cx="1905001" cy="1005851"/>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602" y="829698"/>
            <a:ext cx="7173308" cy="646386"/>
          </a:xfrm>
        </p:spPr>
        <p:txBody>
          <a:bodyPr>
            <a:noAutofit/>
          </a:bodyPr>
          <a:lstStyle/>
          <a:p>
            <a:r>
              <a:rPr lang="en-US" sz="2400" u="sng" dirty="0" smtClean="0"/>
              <a:t>Characteristics of a Cmd Threat IED Location</a:t>
            </a:r>
            <a:endParaRPr lang="en-US" sz="2400" u="sng" dirty="0"/>
          </a:p>
        </p:txBody>
      </p:sp>
      <p:sp>
        <p:nvSpPr>
          <p:cNvPr id="3" name="Subtitle 2"/>
          <p:cNvSpPr>
            <a:spLocks noGrp="1"/>
          </p:cNvSpPr>
          <p:nvPr>
            <p:ph type="subTitle" idx="1"/>
          </p:nvPr>
        </p:nvSpPr>
        <p:spPr>
          <a:xfrm>
            <a:off x="1211010" y="1629726"/>
            <a:ext cx="7468041" cy="4698125"/>
          </a:xfrm>
          <a:solidFill>
            <a:schemeClr val="bg1"/>
          </a:solidFill>
        </p:spPr>
        <p:txBody>
          <a:bodyPr>
            <a:normAutofit lnSpcReduction="10000"/>
          </a:bodyPr>
          <a:lstStyle/>
          <a:p>
            <a:pPr marL="800100" indent="-285750" algn="l">
              <a:spcBef>
                <a:spcPts val="0"/>
              </a:spcBef>
              <a:spcAft>
                <a:spcPts val="1400"/>
              </a:spcAft>
              <a:buFont typeface="Arial" pitchFamily="34" charset="0"/>
              <a:buChar char="•"/>
            </a:pPr>
            <a:r>
              <a:rPr lang="en-US" sz="2400" dirty="0" smtClean="0">
                <a:solidFill>
                  <a:schemeClr val="tx1"/>
                </a:solidFill>
              </a:rPr>
              <a:t>IED hotspots/engagement areas have seven things in common</a:t>
            </a:r>
          </a:p>
          <a:p>
            <a:pPr marL="1371600" indent="-457200" algn="l">
              <a:spcBef>
                <a:spcPts val="0"/>
              </a:spcBef>
              <a:spcAft>
                <a:spcPts val="1400"/>
              </a:spcAft>
              <a:buFont typeface="Arial" pitchFamily="34" charset="0"/>
              <a:buChar char="−"/>
            </a:pPr>
            <a:r>
              <a:rPr lang="en-US" sz="2200" dirty="0" smtClean="0">
                <a:solidFill>
                  <a:schemeClr val="tx1"/>
                </a:solidFill>
              </a:rPr>
              <a:t>Coalition traffic</a:t>
            </a:r>
          </a:p>
          <a:p>
            <a:pPr marL="1371600" indent="-457200" algn="l">
              <a:spcBef>
                <a:spcPts val="0"/>
              </a:spcBef>
              <a:spcAft>
                <a:spcPts val="1400"/>
              </a:spcAft>
              <a:buFont typeface="Arial" pitchFamily="34" charset="0"/>
              <a:buChar char="−"/>
            </a:pPr>
            <a:r>
              <a:rPr lang="en-US" sz="2200" dirty="0" smtClean="0">
                <a:solidFill>
                  <a:schemeClr val="tx1"/>
                </a:solidFill>
              </a:rPr>
              <a:t>Workable soil</a:t>
            </a:r>
          </a:p>
          <a:p>
            <a:pPr marL="1371600" indent="-457200" algn="l">
              <a:spcBef>
                <a:spcPts val="0"/>
              </a:spcBef>
              <a:spcAft>
                <a:spcPts val="1400"/>
              </a:spcAft>
              <a:buFont typeface="Arial" pitchFamily="34" charset="0"/>
              <a:buChar char="−"/>
            </a:pPr>
            <a:r>
              <a:rPr lang="en-US" sz="2200" dirty="0" smtClean="0">
                <a:solidFill>
                  <a:schemeClr val="tx1"/>
                </a:solidFill>
              </a:rPr>
              <a:t>Line of sight </a:t>
            </a:r>
          </a:p>
          <a:p>
            <a:pPr marL="1371600" indent="-457200" algn="l">
              <a:spcBef>
                <a:spcPts val="0"/>
              </a:spcBef>
              <a:spcAft>
                <a:spcPts val="1400"/>
              </a:spcAft>
              <a:buFont typeface="Arial" pitchFamily="34" charset="0"/>
              <a:buChar char="−"/>
            </a:pPr>
            <a:r>
              <a:rPr lang="en-US" sz="2200" dirty="0" smtClean="0">
                <a:solidFill>
                  <a:schemeClr val="tx1"/>
                </a:solidFill>
              </a:rPr>
              <a:t>Obstacles between emplacement location and firing point</a:t>
            </a:r>
          </a:p>
          <a:p>
            <a:pPr marL="1371600" indent="-457200" algn="l">
              <a:spcBef>
                <a:spcPts val="0"/>
              </a:spcBef>
              <a:spcAft>
                <a:spcPts val="1400"/>
              </a:spcAft>
              <a:buFont typeface="Arial" pitchFamily="34" charset="0"/>
              <a:buChar char="−"/>
            </a:pPr>
            <a:r>
              <a:rPr lang="en-US" sz="2200" dirty="0" smtClean="0">
                <a:solidFill>
                  <a:schemeClr val="tx1"/>
                </a:solidFill>
              </a:rPr>
              <a:t>Egress route</a:t>
            </a:r>
          </a:p>
          <a:p>
            <a:pPr marL="1371600" indent="-457200" algn="l">
              <a:spcBef>
                <a:spcPts val="0"/>
              </a:spcBef>
              <a:spcAft>
                <a:spcPts val="1400"/>
              </a:spcAft>
              <a:buFont typeface="Arial" pitchFamily="34" charset="0"/>
              <a:buChar char="−"/>
            </a:pPr>
            <a:r>
              <a:rPr lang="en-US" sz="2200" dirty="0" smtClean="0">
                <a:solidFill>
                  <a:schemeClr val="tx1"/>
                </a:solidFill>
              </a:rPr>
              <a:t>Population sympathetic to their cause</a:t>
            </a:r>
          </a:p>
          <a:p>
            <a:pPr marL="1371600" indent="-457200" algn="l">
              <a:spcBef>
                <a:spcPts val="0"/>
              </a:spcBef>
              <a:spcAft>
                <a:spcPts val="1400"/>
              </a:spcAft>
              <a:buFont typeface="Arial" pitchFamily="34" charset="0"/>
              <a:buChar char="−"/>
            </a:pPr>
            <a:r>
              <a:rPr lang="en-US" sz="2200" dirty="0" smtClean="0">
                <a:solidFill>
                  <a:schemeClr val="tx1"/>
                </a:solidFill>
              </a:rPr>
              <a:t>Un-observable by coalition forces/ISR assets </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1E2B999E-8D65-49D2-82D5-607D5FCB4139}" type="slidenum">
              <a:rPr lang="en-US" smtClean="0"/>
              <a:pPr>
                <a:defRPr/>
              </a:pPr>
              <a:t>26</a:t>
            </a:fld>
            <a:endParaRPr lang="en-US" dirty="0"/>
          </a:p>
        </p:txBody>
      </p:sp>
      <p:sp>
        <p:nvSpPr>
          <p:cNvPr id="13" name="Title 4"/>
          <p:cNvSpPr txBox="1">
            <a:spLocks/>
          </p:cNvSpPr>
          <p:nvPr/>
        </p:nvSpPr>
        <p:spPr>
          <a:xfrm>
            <a:off x="457200" y="274638"/>
            <a:ext cx="8229600" cy="6610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Location of Threat</a:t>
            </a:r>
            <a:endParaRPr kumimoji="0" lang="en-US" sz="280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4" name="Group 9"/>
          <p:cNvGrpSpPr>
            <a:grpSpLocks noGrp="1"/>
          </p:cNvGrpSpPr>
          <p:nvPr/>
        </p:nvGrpSpPr>
        <p:grpSpPr bwMode="auto">
          <a:xfrm>
            <a:off x="122915" y="4619648"/>
            <a:ext cx="1665890" cy="1608082"/>
            <a:chOff x="2286000" y="1524000"/>
            <a:chExt cx="4648200" cy="4267200"/>
          </a:xfrm>
          <a:noFill/>
        </p:grpSpPr>
        <p:sp>
          <p:nvSpPr>
            <p:cNvPr id="15"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6"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7"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18"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19"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0"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Location of Threat </a:t>
            </a:r>
            <a:r>
              <a:rPr lang="en-US" sz="2800" dirty="0" smtClean="0"/>
              <a:t>(</a:t>
            </a:r>
            <a:r>
              <a:rPr lang="en-US" dirty="0" smtClean="0"/>
              <a:t>cont.</a:t>
            </a:r>
            <a:r>
              <a:rPr lang="en-US" sz="2800" dirty="0" smtClean="0"/>
              <a:t>)</a:t>
            </a:r>
            <a:endParaRPr lang="en-US" sz="2800" dirty="0"/>
          </a:p>
        </p:txBody>
      </p:sp>
      <p:sp>
        <p:nvSpPr>
          <p:cNvPr id="7" name="Content Placeholder 2"/>
          <p:cNvSpPr>
            <a:spLocks noGrp="1"/>
          </p:cNvSpPr>
          <p:nvPr>
            <p:ph idx="1"/>
          </p:nvPr>
        </p:nvSpPr>
        <p:spPr bwMode="auto">
          <a:xfrm>
            <a:off x="758521" y="1211666"/>
            <a:ext cx="8050924" cy="4476750"/>
          </a:xfrm>
          <a:solidFill>
            <a:schemeClr val="bg1"/>
          </a:solid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225425" indent="-225425" eaLnBrk="1" hangingPunct="1">
              <a:defRPr/>
            </a:pPr>
            <a:r>
              <a:rPr lang="en-US" sz="2400" b="1" u="sng" dirty="0" smtClean="0"/>
              <a:t>Danger Areas </a:t>
            </a:r>
            <a:r>
              <a:rPr lang="en-US" sz="2400" dirty="0" smtClean="0"/>
              <a:t>in C-IED operations are described as Vulnerable Points (VP) and Vulnerable Areas (VA).</a:t>
            </a:r>
          </a:p>
          <a:p>
            <a:pPr marL="225425" indent="-225425" eaLnBrk="1" hangingPunct="1">
              <a:defRPr/>
            </a:pPr>
            <a:endParaRPr lang="en-US" sz="1000" dirty="0" smtClean="0"/>
          </a:p>
          <a:p>
            <a:pPr marL="625475" lvl="1" indent="-225425">
              <a:defRPr/>
            </a:pPr>
            <a:r>
              <a:rPr lang="en-US" sz="2400" b="1" dirty="0" smtClean="0"/>
              <a:t>Vulnerable Points (VP)</a:t>
            </a:r>
          </a:p>
          <a:p>
            <a:pPr lvl="2">
              <a:defRPr/>
            </a:pPr>
            <a:r>
              <a:rPr lang="en-US" dirty="0" smtClean="0"/>
              <a:t>Terrain restricts maneuver of the patrol through areas where there is no other way around</a:t>
            </a:r>
          </a:p>
          <a:p>
            <a:pPr lvl="2">
              <a:defRPr/>
            </a:pPr>
            <a:r>
              <a:rPr lang="en-US" dirty="0" smtClean="0"/>
              <a:t>Places particularly advantageous for the enemy to position an IED</a:t>
            </a:r>
          </a:p>
          <a:p>
            <a:pPr marL="1250950" lvl="2" indent="-365125">
              <a:defRPr/>
            </a:pPr>
            <a:endParaRPr lang="en-US" sz="1000" dirty="0" smtClean="0"/>
          </a:p>
          <a:p>
            <a:pPr marL="625475" lvl="1" indent="-225425"/>
            <a:r>
              <a:rPr lang="en-US" sz="2400" dirty="0" smtClean="0"/>
              <a:t> </a:t>
            </a:r>
            <a:r>
              <a:rPr lang="en-US" sz="2400" b="1" dirty="0" smtClean="0"/>
              <a:t>Vulnerable Areas (VA)</a:t>
            </a:r>
          </a:p>
          <a:p>
            <a:pPr marL="1200150" lvl="2" indent="-285750"/>
            <a:r>
              <a:rPr lang="en-US" dirty="0" smtClean="0"/>
              <a:t>Areas where pattern setting allows insurgents to predict with certainty that troops will use them again</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27</a:t>
            </a:fld>
            <a:endParaRPr lang="en-US" dirty="0">
              <a:latin typeface="Arial" pitchFamily="34" charset="0"/>
              <a:cs typeface="Arial" pitchFamily="34" charset="0"/>
            </a:endParaRPr>
          </a:p>
        </p:txBody>
      </p:sp>
      <p:grpSp>
        <p:nvGrpSpPr>
          <p:cNvPr id="12" name="Group 9"/>
          <p:cNvGrpSpPr>
            <a:grpSpLocks noGrp="1"/>
          </p:cNvGrpSpPr>
          <p:nvPr/>
        </p:nvGrpSpPr>
        <p:grpSpPr bwMode="auto">
          <a:xfrm>
            <a:off x="122915" y="4619648"/>
            <a:ext cx="1665890" cy="1608082"/>
            <a:chOff x="2286000" y="1524000"/>
            <a:chExt cx="4648200" cy="4267200"/>
          </a:xfrm>
          <a:noFill/>
        </p:grpSpPr>
        <p:sp>
          <p:nvSpPr>
            <p:cNvPr id="13"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4"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5"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3"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4"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5"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457200" y="2114366"/>
            <a:ext cx="8229600" cy="3836237"/>
          </a:xfrm>
          <a:noFill/>
          <a:ln>
            <a:miter lim="800000"/>
            <a:headEnd/>
            <a:tailEnd/>
          </a:ln>
        </p:spPr>
        <p:txBody>
          <a:bodyPr vert="horz" wrap="square" lIns="91440" tIns="45720" rIns="91440" bIns="45720" numCol="1" anchor="t" anchorCtr="0" compatLnSpc="1">
            <a:prstTxWarp prst="textNoShape">
              <a:avLst/>
            </a:prstTxWarp>
            <a:normAutofit/>
          </a:bodyPr>
          <a:lstStyle/>
          <a:p>
            <a:pPr marL="225425" indent="-225425" eaLnBrk="1" hangingPunct="1">
              <a:defRPr/>
            </a:pPr>
            <a:r>
              <a:rPr lang="en-US" sz="2800" dirty="0" smtClean="0"/>
              <a:t>VP/VAs are identified to avoid and/or mitigate.</a:t>
            </a:r>
          </a:p>
          <a:p>
            <a:pPr marL="225425" indent="-225425" eaLnBrk="1" hangingPunct="1">
              <a:defRPr/>
            </a:pPr>
            <a:endParaRPr lang="en-US" sz="2800" dirty="0" smtClean="0"/>
          </a:p>
          <a:p>
            <a:pPr marL="225425" indent="-225425" eaLnBrk="1" hangingPunct="1">
              <a:defRPr/>
            </a:pPr>
            <a:r>
              <a:rPr lang="en-US" sz="2800" dirty="0" smtClean="0">
                <a:solidFill>
                  <a:srgbClr val="C00000"/>
                </a:solidFill>
              </a:rPr>
              <a:t>Current Doctrine calls both of these dangers areas.  VAs and VPs are more descriptive. </a:t>
            </a:r>
          </a:p>
          <a:p>
            <a:pPr marL="0" indent="0" eaLnBrk="1" hangingPunct="1">
              <a:buNone/>
              <a:defRPr/>
            </a:pPr>
            <a:endParaRPr lang="en-US" sz="2800" dirty="0" smtClean="0"/>
          </a:p>
          <a:p>
            <a:pPr lvl="1" eaLnBrk="1" hangingPunct="1"/>
            <a:endParaRPr lang="en-US" sz="2400" dirty="0" smtClean="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28</a:t>
            </a:fld>
            <a:endParaRPr lang="en-US" dirty="0">
              <a:latin typeface="Arial" pitchFamily="34" charset="0"/>
              <a:cs typeface="Arial" pitchFamily="34" charset="0"/>
            </a:endParaRPr>
          </a:p>
        </p:txBody>
      </p:sp>
      <p:sp>
        <p:nvSpPr>
          <p:cNvPr id="14"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5" name="Group 9"/>
          <p:cNvGrpSpPr>
            <a:grpSpLocks noGrp="1"/>
          </p:cNvGrpSpPr>
          <p:nvPr/>
        </p:nvGrpSpPr>
        <p:grpSpPr bwMode="auto">
          <a:xfrm>
            <a:off x="122915" y="4619648"/>
            <a:ext cx="1665890" cy="1608082"/>
            <a:chOff x="2286000" y="1524000"/>
            <a:chExt cx="4648200" cy="4267200"/>
          </a:xfrm>
          <a:noFill/>
        </p:grpSpPr>
        <p:sp>
          <p:nvSpPr>
            <p:cNvPr id="16"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7"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8"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19"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0"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1"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1219200" y="1192963"/>
            <a:ext cx="7924800" cy="5665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defRPr/>
            </a:pPr>
            <a:r>
              <a:rPr lang="en-US" sz="2800" dirty="0" smtClean="0"/>
              <a:t>Vulnerable Points (VP)</a:t>
            </a:r>
          </a:p>
          <a:p>
            <a:pPr lvl="1">
              <a:defRPr/>
            </a:pPr>
            <a:r>
              <a:rPr lang="en-US" sz="2000" dirty="0" smtClean="0"/>
              <a:t>Terrain restricts maneuver of the patrol through areas where there is no other way around</a:t>
            </a:r>
          </a:p>
          <a:p>
            <a:pPr lvl="1" eaLnBrk="1" hangingPunct="1">
              <a:defRPr/>
            </a:pPr>
            <a:r>
              <a:rPr lang="en-US" sz="2000" dirty="0" smtClean="0"/>
              <a:t>Places particularly advantageous for the enemy to position an IED</a:t>
            </a:r>
          </a:p>
          <a:p>
            <a:pPr marL="225425" indent="-225425" eaLnBrk="1" hangingPunct="1"/>
            <a:r>
              <a:rPr lang="en-US" sz="2800" dirty="0" smtClean="0"/>
              <a:t>Vulnerable Points (VP) Examples</a:t>
            </a:r>
          </a:p>
          <a:p>
            <a:pPr lvl="1" eaLnBrk="1" hangingPunct="1">
              <a:buFont typeface="Calibri" pitchFamily="34" charset="0"/>
              <a:buChar char="–"/>
            </a:pPr>
            <a:r>
              <a:rPr lang="en-US" sz="2000" dirty="0" smtClean="0"/>
              <a:t>Wadi crossings</a:t>
            </a:r>
          </a:p>
          <a:p>
            <a:pPr lvl="1" eaLnBrk="1" hangingPunct="1">
              <a:buFont typeface="Calibri" pitchFamily="34" charset="0"/>
              <a:buChar char="–"/>
            </a:pPr>
            <a:r>
              <a:rPr lang="en-US" sz="2000" dirty="0" smtClean="0"/>
              <a:t>Intersections</a:t>
            </a:r>
          </a:p>
          <a:p>
            <a:pPr lvl="1" eaLnBrk="1" hangingPunct="1">
              <a:buFont typeface="Calibri" pitchFamily="34" charset="0"/>
              <a:buChar char="–"/>
            </a:pPr>
            <a:r>
              <a:rPr lang="en-US" sz="2000" dirty="0" smtClean="0"/>
              <a:t>Culverts and bridges</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29</a:t>
            </a:fld>
            <a:endParaRPr lang="en-US" dirty="0">
              <a:latin typeface="Arial" pitchFamily="34" charset="0"/>
              <a:cs typeface="Arial" pitchFamily="34" charset="0"/>
            </a:endParaRPr>
          </a:p>
        </p:txBody>
      </p:sp>
      <p:sp>
        <p:nvSpPr>
          <p:cNvPr id="2" name="Rectangle 1"/>
          <p:cNvSpPr/>
          <p:nvPr/>
        </p:nvSpPr>
        <p:spPr>
          <a:xfrm>
            <a:off x="4203998" y="3496058"/>
            <a:ext cx="4572000" cy="1323439"/>
          </a:xfrm>
          <a:prstGeom prst="rect">
            <a:avLst/>
          </a:prstGeom>
        </p:spPr>
        <p:txBody>
          <a:bodyPr>
            <a:spAutoFit/>
          </a:bodyPr>
          <a:lstStyle/>
          <a:p>
            <a:pPr lvl="1">
              <a:buFont typeface="Calibri" pitchFamily="34" charset="0"/>
              <a:buChar char="–"/>
            </a:pPr>
            <a:r>
              <a:rPr lang="en-US" sz="2000" dirty="0" smtClean="0">
                <a:latin typeface="Arial" panose="020B0604020202020204" pitchFamily="34" charset="0"/>
                <a:cs typeface="Arial" panose="020B0604020202020204" pitchFamily="34" charset="0"/>
              </a:rPr>
              <a:t> Mouse </a:t>
            </a:r>
            <a:r>
              <a:rPr lang="en-US" sz="2000" dirty="0">
                <a:latin typeface="Arial" panose="020B0604020202020204" pitchFamily="34" charset="0"/>
                <a:cs typeface="Arial" panose="020B0604020202020204" pitchFamily="34" charset="0"/>
              </a:rPr>
              <a:t>holes</a:t>
            </a:r>
          </a:p>
          <a:p>
            <a:pPr lvl="1">
              <a:buFont typeface="Calibri" pitchFamily="34" charset="0"/>
              <a:buChar char="–"/>
            </a:pPr>
            <a:r>
              <a:rPr lang="en-US" sz="2000" dirty="0" smtClean="0">
                <a:latin typeface="Arial" panose="020B0604020202020204" pitchFamily="34" charset="0"/>
                <a:cs typeface="Arial" panose="020B0604020202020204" pitchFamily="34" charset="0"/>
              </a:rPr>
              <a:t> Previous </a:t>
            </a:r>
            <a:r>
              <a:rPr lang="en-US" sz="2000" dirty="0">
                <a:latin typeface="Arial" panose="020B0604020202020204" pitchFamily="34" charset="0"/>
                <a:cs typeface="Arial" panose="020B0604020202020204" pitchFamily="34" charset="0"/>
              </a:rPr>
              <a:t>IED engagement areas</a:t>
            </a:r>
          </a:p>
          <a:p>
            <a:pPr lvl="1">
              <a:buFont typeface="Calibri" pitchFamily="34" charset="0"/>
              <a:buChar char="–"/>
            </a:pPr>
            <a:r>
              <a:rPr lang="en-US" sz="2000" dirty="0" smtClean="0">
                <a:latin typeface="Arial" panose="020B0604020202020204" pitchFamily="34" charset="0"/>
                <a:cs typeface="Arial" panose="020B0604020202020204" pitchFamily="34" charset="0"/>
              </a:rPr>
              <a:t> Obvious </a:t>
            </a:r>
            <a:r>
              <a:rPr lang="en-US" sz="2000" dirty="0">
                <a:latin typeface="Arial" panose="020B0604020202020204" pitchFamily="34" charset="0"/>
                <a:cs typeface="Arial" panose="020B0604020202020204" pitchFamily="34" charset="0"/>
              </a:rPr>
              <a:t>support by fire positions and positions that provide cover</a:t>
            </a:r>
          </a:p>
        </p:txBody>
      </p:sp>
      <p:sp>
        <p:nvSpPr>
          <p:cNvPr id="14" name="Title 4"/>
          <p:cNvSpPr txBox="1">
            <a:spLocks/>
          </p:cNvSpPr>
          <p:nvPr/>
        </p:nvSpPr>
        <p:spPr>
          <a:xfrm>
            <a:off x="0" y="263480"/>
            <a:ext cx="91440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5" name="Group 9"/>
          <p:cNvGrpSpPr>
            <a:grpSpLocks noGrp="1"/>
          </p:cNvGrpSpPr>
          <p:nvPr/>
        </p:nvGrpSpPr>
        <p:grpSpPr bwMode="auto">
          <a:xfrm>
            <a:off x="122915" y="4619648"/>
            <a:ext cx="1665890" cy="1608082"/>
            <a:chOff x="2286000" y="1524000"/>
            <a:chExt cx="4648200" cy="4267200"/>
          </a:xfrm>
          <a:noFill/>
        </p:grpSpPr>
        <p:sp>
          <p:nvSpPr>
            <p:cNvPr id="16"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7"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8"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19"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0"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1"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6096000" y="962085"/>
            <a:ext cx="3048000" cy="2185214"/>
            <a:chOff x="6019800" y="808703"/>
            <a:chExt cx="3048000" cy="2185214"/>
          </a:xfrm>
        </p:grpSpPr>
        <p:sp>
          <p:nvSpPr>
            <p:cNvPr id="42" name="TextBox 19"/>
            <p:cNvSpPr txBox="1">
              <a:spLocks noChangeArrowheads="1"/>
            </p:cNvSpPr>
            <p:nvPr/>
          </p:nvSpPr>
          <p:spPr bwMode="auto">
            <a:xfrm>
              <a:off x="6019800" y="808703"/>
              <a:ext cx="3048000" cy="2185214"/>
            </a:xfrm>
            <a:prstGeom prst="rect">
              <a:avLst/>
            </a:prstGeom>
            <a:noFill/>
            <a:ln w="3175">
              <a:solidFill>
                <a:srgbClr val="FF0000"/>
              </a:solidFill>
              <a:miter lim="800000"/>
              <a:headEnd/>
              <a:tailEnd/>
            </a:ln>
          </p:spPr>
          <p:txBody>
            <a:bodyPr wrap="square">
              <a:spAutoFit/>
            </a:bodyPr>
            <a:lstStyle/>
            <a:p>
              <a:r>
                <a:rPr lang="en-US" sz="16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dirty="0">
                  <a:latin typeface="Arial" pitchFamily="34" charset="0"/>
                  <a:cs typeface="Arial" pitchFamily="34" charset="0"/>
                </a:rPr>
                <a:t> </a:t>
              </a:r>
              <a:r>
                <a:rPr lang="en-US" sz="1200" dirty="0" smtClean="0">
                  <a:latin typeface="Arial" pitchFamily="34" charset="0"/>
                  <a:cs typeface="Arial" pitchFamily="34" charset="0"/>
                </a:rPr>
                <a:t> Obstacles</a:t>
              </a:r>
              <a:endParaRPr lang="en-US" sz="1200" dirty="0">
                <a:latin typeface="Arial" pitchFamily="34" charset="0"/>
                <a:cs typeface="Arial" pitchFamily="34" charset="0"/>
              </a:endParaRPr>
            </a:p>
            <a:p>
              <a:pPr marL="233363" indent="-1588">
                <a:buFont typeface="Arial" pitchFamily="34" charset="0"/>
                <a:buChar char="−"/>
              </a:pPr>
              <a:r>
                <a:rPr lang="en-US" sz="1200" dirty="0">
                  <a:latin typeface="Arial" pitchFamily="34" charset="0"/>
                  <a:cs typeface="Arial" pitchFamily="34" charset="0"/>
                </a:rPr>
                <a:t> </a:t>
              </a:r>
              <a:r>
                <a:rPr lang="en-US" sz="1200" dirty="0" smtClean="0">
                  <a:latin typeface="Arial" pitchFamily="34" charset="0"/>
                  <a:cs typeface="Arial" pitchFamily="34" charset="0"/>
                </a:rPr>
                <a:t> Avenues </a:t>
              </a:r>
              <a:r>
                <a:rPr lang="en-US" sz="1200" dirty="0">
                  <a:latin typeface="Arial" pitchFamily="34" charset="0"/>
                  <a:cs typeface="Arial" pitchFamily="34" charset="0"/>
                </a:rPr>
                <a:t>of </a:t>
              </a:r>
              <a:r>
                <a:rPr lang="en-US" sz="1200" dirty="0" smtClean="0">
                  <a:latin typeface="Arial" pitchFamily="34" charset="0"/>
                  <a:cs typeface="Arial" pitchFamily="34" charset="0"/>
                </a:rPr>
                <a:t>approach</a:t>
              </a:r>
            </a:p>
            <a:p>
              <a:pPr marL="233363" indent="-1588">
                <a:buFont typeface="Arial" pitchFamily="34" charset="0"/>
                <a:buChar char="−"/>
              </a:pPr>
              <a:r>
                <a:rPr lang="en-US" sz="1200" dirty="0">
                  <a:latin typeface="Arial" pitchFamily="34" charset="0"/>
                  <a:cs typeface="Arial" pitchFamily="34" charset="0"/>
                </a:rPr>
                <a:t> </a:t>
              </a:r>
              <a:r>
                <a:rPr lang="en-US" sz="1200" dirty="0" smtClean="0">
                  <a:latin typeface="Arial" pitchFamily="34" charset="0"/>
                  <a:cs typeface="Arial" pitchFamily="34" charset="0"/>
                </a:rPr>
                <a:t> Key Terrain</a:t>
              </a:r>
            </a:p>
            <a:p>
              <a:pPr marL="233363" indent="-1588">
                <a:buFont typeface="Arial" pitchFamily="34" charset="0"/>
                <a:buChar char="−"/>
              </a:pPr>
              <a:r>
                <a:rPr lang="en-US" sz="1200" dirty="0">
                  <a:latin typeface="Arial" pitchFamily="34" charset="0"/>
                  <a:cs typeface="Arial" pitchFamily="34" charset="0"/>
                </a:rPr>
                <a:t> </a:t>
              </a:r>
              <a:r>
                <a:rPr lang="en-US" sz="1200" dirty="0" smtClean="0">
                  <a:latin typeface="Arial" pitchFamily="34" charset="0"/>
                  <a:cs typeface="Arial" pitchFamily="34" charset="0"/>
                </a:rPr>
                <a:t> Observation</a:t>
              </a:r>
              <a:r>
                <a:rPr lang="en-US" sz="1200" dirty="0">
                  <a:latin typeface="Arial" pitchFamily="34" charset="0"/>
                  <a:cs typeface="Arial" pitchFamily="34" charset="0"/>
                </a:rPr>
                <a:t>/ Fields of </a:t>
              </a:r>
              <a:r>
                <a:rPr lang="en-US" sz="1200" dirty="0" smtClean="0">
                  <a:latin typeface="Arial" pitchFamily="34" charset="0"/>
                  <a:cs typeface="Arial" pitchFamily="34" charset="0"/>
                </a:rPr>
                <a:t>fire</a:t>
              </a:r>
            </a:p>
            <a:p>
              <a:pPr marL="233363" indent="-1588">
                <a:buFont typeface="Arial" pitchFamily="34" charset="0"/>
                <a:buChar char="−"/>
              </a:pPr>
              <a:r>
                <a:rPr lang="en-US" sz="1200" dirty="0">
                  <a:latin typeface="Arial" pitchFamily="34" charset="0"/>
                  <a:cs typeface="Arial" pitchFamily="34" charset="0"/>
                </a:rPr>
                <a:t> </a:t>
              </a:r>
              <a:r>
                <a:rPr lang="en-US" sz="1200" dirty="0" smtClean="0">
                  <a:latin typeface="Arial" pitchFamily="34" charset="0"/>
                  <a:cs typeface="Arial" pitchFamily="34" charset="0"/>
                </a:rPr>
                <a:t> Cover </a:t>
              </a:r>
              <a:r>
                <a:rPr lang="en-US" sz="1200"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t>
              </a:r>
              <a:r>
                <a:rPr lang="en-US" sz="1200" dirty="0" smtClean="0">
                  <a:latin typeface="Arial" pitchFamily="34" charset="0"/>
                  <a:cs typeface="Arial" pitchFamily="34" charset="0"/>
                </a:rPr>
                <a:t>Visibility</a:t>
              </a:r>
              <a:endParaRPr lang="en-US" sz="1200" dirty="0">
                <a:latin typeface="Arial" pitchFamily="34" charset="0"/>
                <a:cs typeface="Arial" pitchFamily="34" charset="0"/>
              </a:endParaRPr>
            </a:p>
            <a:p>
              <a:pPr marL="233363">
                <a:buFont typeface="Arial" pitchFamily="34" charset="0"/>
                <a:buChar char="−"/>
              </a:pPr>
              <a:r>
                <a:rPr lang="en-US" sz="1200" dirty="0">
                  <a:latin typeface="Arial" pitchFamily="34" charset="0"/>
                  <a:cs typeface="Arial" pitchFamily="34" charset="0"/>
                </a:rPr>
                <a:t> </a:t>
              </a:r>
              <a:r>
                <a:rPr lang="en-US" sz="1200" dirty="0" smtClean="0">
                  <a:latin typeface="Arial" pitchFamily="34" charset="0"/>
                  <a:cs typeface="Arial" pitchFamily="34" charset="0"/>
                </a:rPr>
                <a:t> Wind</a:t>
              </a:r>
              <a:endParaRPr lang="en-US" sz="1200" dirty="0">
                <a:latin typeface="Arial" pitchFamily="34" charset="0"/>
                <a:cs typeface="Arial" pitchFamily="34" charset="0"/>
              </a:endParaRPr>
            </a:p>
          </p:txBody>
        </p:sp>
        <p:sp>
          <p:nvSpPr>
            <p:cNvPr id="40" name="5-Point Star 39"/>
            <p:cNvSpPr/>
            <p:nvPr/>
          </p:nvSpPr>
          <p:spPr>
            <a:xfrm>
              <a:off x="8427491" y="1011702"/>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 name="TextBox 52"/>
            <p:cNvSpPr txBox="1">
              <a:spLocks noChangeArrowheads="1"/>
            </p:cNvSpPr>
            <p:nvPr/>
          </p:nvSpPr>
          <p:spPr bwMode="auto">
            <a:xfrm>
              <a:off x="8093506" y="1228151"/>
              <a:ext cx="875560" cy="646331"/>
            </a:xfrm>
            <a:prstGeom prst="rect">
              <a:avLst/>
            </a:prstGeom>
            <a:noFill/>
            <a:ln w="12700">
              <a:solidFill>
                <a:srgbClr val="0000FF"/>
              </a:solidFill>
              <a:miter lim="800000"/>
              <a:headEnd/>
              <a:tailEnd/>
            </a:ln>
          </p:spPr>
          <p:txBody>
            <a:bodyPr wrap="none">
              <a:spAutoFit/>
            </a:bodyPr>
            <a:lstStyle/>
            <a:p>
              <a:pPr algn="ctr"/>
              <a:r>
                <a:rPr lang="en-US" sz="1200" dirty="0">
                  <a:solidFill>
                    <a:srgbClr val="0000FF"/>
                  </a:solidFill>
                  <a:latin typeface="Arial" pitchFamily="34" charset="0"/>
                  <a:cs typeface="Arial" pitchFamily="34" charset="0"/>
                </a:rPr>
                <a:t>Location-</a:t>
              </a:r>
            </a:p>
            <a:p>
              <a:pPr algn="ctr"/>
              <a:r>
                <a:rPr lang="en-US" sz="1200" dirty="0">
                  <a:solidFill>
                    <a:srgbClr val="0000FF"/>
                  </a:solidFill>
                  <a:latin typeface="Arial" pitchFamily="34" charset="0"/>
                  <a:cs typeface="Arial" pitchFamily="34" charset="0"/>
                </a:rPr>
                <a:t>Identify all</a:t>
              </a:r>
            </a:p>
            <a:p>
              <a:pPr algn="ctr"/>
              <a:r>
                <a:rPr lang="en-US" sz="1200" dirty="0" smtClean="0">
                  <a:solidFill>
                    <a:srgbClr val="0000FF"/>
                  </a:solidFill>
                  <a:latin typeface="Arial" pitchFamily="34" charset="0"/>
                  <a:cs typeface="Arial" pitchFamily="34" charset="0"/>
                </a:rPr>
                <a:t>VA / </a:t>
              </a:r>
              <a:r>
                <a:rPr lang="en-US" sz="1200" dirty="0">
                  <a:solidFill>
                    <a:srgbClr val="0000FF"/>
                  </a:solidFill>
                  <a:latin typeface="Arial" pitchFamily="34" charset="0"/>
                  <a:cs typeface="Arial" pitchFamily="34" charset="0"/>
                </a:rPr>
                <a:t>VPs</a:t>
              </a:r>
            </a:p>
          </p:txBody>
        </p:sp>
      </p:grpSp>
      <p:sp>
        <p:nvSpPr>
          <p:cNvPr id="18434" name="TextBox 3"/>
          <p:cNvSpPr txBox="1">
            <a:spLocks noChangeArrowheads="1"/>
          </p:cNvSpPr>
          <p:nvPr/>
        </p:nvSpPr>
        <p:spPr bwMode="auto">
          <a:xfrm>
            <a:off x="152400" y="843271"/>
            <a:ext cx="2514599" cy="307777"/>
          </a:xfrm>
          <a:prstGeom prst="rect">
            <a:avLst/>
          </a:prstGeom>
          <a:noFill/>
          <a:ln w="9525">
            <a:noFill/>
            <a:miter lim="800000"/>
            <a:headEnd/>
            <a:tailEnd/>
          </a:ln>
        </p:spPr>
        <p:txBody>
          <a:bodyPr wrap="square">
            <a:spAutoFit/>
          </a:bodyPr>
          <a:lstStyle/>
          <a:p>
            <a:r>
              <a:rPr lang="en-US" sz="1400" u="sng" dirty="0">
                <a:latin typeface="Arial" pitchFamily="34" charset="0"/>
                <a:cs typeface="Arial" pitchFamily="34" charset="0"/>
              </a:rPr>
              <a:t>Troop </a:t>
            </a:r>
            <a:r>
              <a:rPr lang="en-US" sz="1400" u="sng" dirty="0" smtClean="0">
                <a:latin typeface="Arial" pitchFamily="34" charset="0"/>
                <a:cs typeface="Arial" pitchFamily="34" charset="0"/>
              </a:rPr>
              <a:t>Leading Procedures</a:t>
            </a:r>
            <a:endParaRPr lang="en-US" sz="1400"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dirty="0">
                <a:latin typeface="Arial" pitchFamily="34" charset="0"/>
                <a:cs typeface="Arial" pitchFamily="34" charset="0"/>
              </a:rPr>
              <a:t>1. </a:t>
            </a:r>
            <a:r>
              <a:rPr lang="en-US" sz="1400" dirty="0">
                <a:latin typeface="Arial" pitchFamily="34" charset="0"/>
                <a:cs typeface="Arial" pitchFamily="34" charset="0"/>
              </a:rPr>
              <a:t>Receive the mission</a:t>
            </a:r>
            <a:endParaRPr lang="en-US" sz="1600" dirty="0">
              <a:latin typeface="Arial" pitchFamily="34" charset="0"/>
              <a:cs typeface="Arial" pitchFamily="34" charset="0"/>
            </a:endParaRPr>
          </a:p>
          <a:p>
            <a:pPr marL="342900" indent="-342900"/>
            <a:r>
              <a:rPr lang="en-US" sz="1200" dirty="0">
                <a:latin typeface="Arial" pitchFamily="34" charset="0"/>
                <a:cs typeface="Arial" pitchFamily="34" charset="0"/>
              </a:rPr>
              <a:t>	Initial timeline, possible mission</a:t>
            </a:r>
          </a:p>
          <a:p>
            <a:pPr marL="342900" indent="-342900"/>
            <a:r>
              <a:rPr lang="en-US" sz="1600" dirty="0">
                <a:latin typeface="Arial" pitchFamily="34" charset="0"/>
                <a:cs typeface="Arial" pitchFamily="34" charset="0"/>
              </a:rPr>
              <a:t>2. </a:t>
            </a:r>
            <a:r>
              <a:rPr lang="en-US" sz="1400" dirty="0">
                <a:latin typeface="Arial" pitchFamily="34" charset="0"/>
                <a:cs typeface="Arial" pitchFamily="34" charset="0"/>
              </a:rPr>
              <a:t>Issue the WARNO</a:t>
            </a:r>
            <a:endParaRPr lang="en-US" sz="1600" dirty="0">
              <a:latin typeface="Arial" pitchFamily="34" charset="0"/>
              <a:cs typeface="Arial" pitchFamily="34" charset="0"/>
            </a:endParaRPr>
          </a:p>
          <a:p>
            <a:pPr marL="342900" indent="-342900"/>
            <a:r>
              <a:rPr lang="en-US" sz="1200" dirty="0">
                <a:latin typeface="Arial" pitchFamily="34" charset="0"/>
                <a:cs typeface="Arial" pitchFamily="34" charset="0"/>
              </a:rPr>
              <a:t>	5 Paragraph format (min info)</a:t>
            </a:r>
          </a:p>
          <a:p>
            <a:pPr marL="342900" indent="-342900"/>
            <a:r>
              <a:rPr lang="en-US" sz="1600" dirty="0">
                <a:latin typeface="Arial" pitchFamily="34" charset="0"/>
                <a:cs typeface="Arial" pitchFamily="34" charset="0"/>
              </a:rPr>
              <a:t>3</a:t>
            </a:r>
            <a:r>
              <a:rPr lang="en-US" sz="1400" dirty="0">
                <a:latin typeface="Arial" pitchFamily="34" charset="0"/>
                <a:cs typeface="Arial" pitchFamily="34" charset="0"/>
              </a:rPr>
              <a:t>. Make a tentative plan</a:t>
            </a:r>
            <a:endParaRPr lang="en-US" sz="1600" dirty="0">
              <a:latin typeface="Arial" pitchFamily="34" charset="0"/>
              <a:cs typeface="Arial" pitchFamily="34" charset="0"/>
            </a:endParaRPr>
          </a:p>
          <a:p>
            <a:pPr marL="342900" indent="-342900"/>
            <a:r>
              <a:rPr lang="en-US" sz="1200" dirty="0">
                <a:latin typeface="Arial" pitchFamily="34" charset="0"/>
                <a:cs typeface="Arial" pitchFamily="34" charset="0"/>
              </a:rPr>
              <a:t>	a. Mission analysis</a:t>
            </a:r>
          </a:p>
          <a:p>
            <a:pPr marL="342900" indent="-342900"/>
            <a:r>
              <a:rPr lang="en-US" sz="1200" dirty="0">
                <a:latin typeface="Arial" pitchFamily="34" charset="0"/>
                <a:cs typeface="Arial" pitchFamily="34" charset="0"/>
              </a:rPr>
              <a:t>	b. COA development</a:t>
            </a:r>
          </a:p>
          <a:p>
            <a:pPr marL="342900" indent="-342900"/>
            <a:r>
              <a:rPr lang="en-US" sz="1200" dirty="0">
                <a:latin typeface="Arial" pitchFamily="34" charset="0"/>
                <a:cs typeface="Arial" pitchFamily="34" charset="0"/>
              </a:rPr>
              <a:t>	c. COA analysis</a:t>
            </a:r>
          </a:p>
          <a:p>
            <a:pPr marL="342900" indent="-342900"/>
            <a:r>
              <a:rPr lang="en-US" sz="1200" dirty="0">
                <a:latin typeface="Arial" pitchFamily="34" charset="0"/>
                <a:cs typeface="Arial" pitchFamily="34" charset="0"/>
              </a:rPr>
              <a:t>	d. COA comparison</a:t>
            </a:r>
          </a:p>
          <a:p>
            <a:pPr marL="342900" indent="-342900"/>
            <a:r>
              <a:rPr lang="en-US" sz="1200" dirty="0">
                <a:latin typeface="Arial" pitchFamily="34" charset="0"/>
                <a:cs typeface="Arial" pitchFamily="34" charset="0"/>
              </a:rPr>
              <a:t>	e. COA selection</a:t>
            </a:r>
          </a:p>
          <a:p>
            <a:pPr marL="342900" indent="-342900"/>
            <a:r>
              <a:rPr lang="en-US" sz="1600" dirty="0">
                <a:latin typeface="Arial" pitchFamily="34" charset="0"/>
                <a:cs typeface="Arial" pitchFamily="34" charset="0"/>
              </a:rPr>
              <a:t>4. </a:t>
            </a:r>
            <a:r>
              <a:rPr lang="en-US" sz="1400" dirty="0">
                <a:latin typeface="Arial" pitchFamily="34" charset="0"/>
                <a:cs typeface="Arial" pitchFamily="34" charset="0"/>
              </a:rPr>
              <a:t>Initiate Movement</a:t>
            </a:r>
            <a:endParaRPr lang="en-US" sz="1600" dirty="0">
              <a:latin typeface="Arial" pitchFamily="34" charset="0"/>
              <a:cs typeface="Arial" pitchFamily="34" charset="0"/>
            </a:endParaRPr>
          </a:p>
          <a:p>
            <a:pPr marL="342900" indent="-342900"/>
            <a:r>
              <a:rPr lang="en-US" sz="1200" dirty="0">
                <a:latin typeface="Arial" pitchFamily="34" charset="0"/>
                <a:cs typeface="Arial" pitchFamily="34" charset="0"/>
              </a:rPr>
              <a:t>	XO, 1SG</a:t>
            </a:r>
          </a:p>
          <a:p>
            <a:pPr marL="342900" indent="-342900"/>
            <a:r>
              <a:rPr lang="en-US" sz="1600" dirty="0">
                <a:latin typeface="Arial" pitchFamily="34" charset="0"/>
                <a:cs typeface="Arial" pitchFamily="34" charset="0"/>
              </a:rPr>
              <a:t>5. </a:t>
            </a:r>
            <a:r>
              <a:rPr lang="en-US" sz="1400" dirty="0">
                <a:latin typeface="Arial" pitchFamily="34" charset="0"/>
                <a:cs typeface="Arial" pitchFamily="34" charset="0"/>
              </a:rPr>
              <a:t>Conduct Reconnaissance</a:t>
            </a:r>
          </a:p>
          <a:p>
            <a:pPr marL="342900" indent="-342900"/>
            <a:r>
              <a:rPr lang="en-US" sz="1400" dirty="0">
                <a:latin typeface="Arial" pitchFamily="34" charset="0"/>
                <a:cs typeface="Arial" pitchFamily="34" charset="0"/>
              </a:rPr>
              <a:t>6. Complete the plan</a:t>
            </a:r>
          </a:p>
          <a:p>
            <a:pPr marL="342900" indent="-342900"/>
            <a:r>
              <a:rPr lang="en-US" sz="1200" dirty="0">
                <a:latin typeface="Arial" pitchFamily="34" charset="0"/>
                <a:cs typeface="Arial" pitchFamily="34" charset="0"/>
              </a:rPr>
              <a:t>	Orders Production</a:t>
            </a:r>
          </a:p>
          <a:p>
            <a:pPr marL="342900" indent="-342900"/>
            <a:r>
              <a:rPr lang="en-US" sz="1600" dirty="0">
                <a:latin typeface="Arial" pitchFamily="34" charset="0"/>
                <a:cs typeface="Arial" pitchFamily="34" charset="0"/>
              </a:rPr>
              <a:t>7. </a:t>
            </a:r>
            <a:r>
              <a:rPr lang="en-US" sz="1400" dirty="0">
                <a:latin typeface="Arial" pitchFamily="34" charset="0"/>
                <a:cs typeface="Arial" pitchFamily="34" charset="0"/>
              </a:rPr>
              <a:t>Issue the Order</a:t>
            </a:r>
            <a:endParaRPr lang="en-US" sz="1600" dirty="0">
              <a:latin typeface="Arial" pitchFamily="34" charset="0"/>
              <a:cs typeface="Arial" pitchFamily="34" charset="0"/>
            </a:endParaRPr>
          </a:p>
          <a:p>
            <a:pPr marL="342900" indent="-342900"/>
            <a:r>
              <a:rPr lang="en-US" sz="1200" dirty="0">
                <a:latin typeface="Arial" pitchFamily="34" charset="0"/>
                <a:cs typeface="Arial" pitchFamily="34" charset="0"/>
              </a:rPr>
              <a:t>	Verbal, Terrain Model, Paper</a:t>
            </a:r>
          </a:p>
          <a:p>
            <a:pPr marL="342900" indent="-342900"/>
            <a:r>
              <a:rPr lang="en-US" sz="1600" dirty="0">
                <a:latin typeface="Arial" pitchFamily="34" charset="0"/>
                <a:cs typeface="Arial" pitchFamily="34" charset="0"/>
              </a:rPr>
              <a:t>8.  </a:t>
            </a:r>
            <a:r>
              <a:rPr lang="en-US" sz="1400" dirty="0">
                <a:latin typeface="Arial" pitchFamily="34" charset="0"/>
                <a:cs typeface="Arial" pitchFamily="34" charset="0"/>
              </a:rPr>
              <a:t>Supervise and Refine</a:t>
            </a:r>
            <a:endParaRPr lang="en-US" sz="1600" dirty="0">
              <a:latin typeface="Arial" pitchFamily="34" charset="0"/>
              <a:cs typeface="Arial" pitchFamily="34" charset="0"/>
            </a:endParaRPr>
          </a:p>
          <a:p>
            <a:pPr marL="342900" indent="-342900"/>
            <a:r>
              <a:rPr lang="en-US" sz="1200" dirty="0">
                <a:latin typeface="Arial" pitchFamily="34" charset="0"/>
                <a:cs typeface="Arial" pitchFamily="34" charset="0"/>
              </a:rPr>
              <a:t>	Confirm Briefs</a:t>
            </a:r>
          </a:p>
          <a:p>
            <a:pPr marL="342900" indent="-342900"/>
            <a:r>
              <a:rPr lang="en-US" sz="1200" dirty="0">
                <a:latin typeface="Arial" pitchFamily="34" charset="0"/>
                <a:cs typeface="Arial" pitchFamily="34" charset="0"/>
              </a:rPr>
              <a:t>	Back Briefs</a:t>
            </a:r>
          </a:p>
          <a:p>
            <a:pPr marL="342900" indent="-342900"/>
            <a:r>
              <a:rPr lang="en-US" sz="1200" dirty="0">
                <a:latin typeface="Arial" pitchFamily="34" charset="0"/>
                <a:cs typeface="Arial" pitchFamily="34" charset="0"/>
              </a:rPr>
              <a:t>	Rehearsals</a:t>
            </a:r>
          </a:p>
          <a:p>
            <a:pPr marL="342900" indent="-342900"/>
            <a:r>
              <a:rPr lang="en-US" sz="1200" dirty="0">
                <a:latin typeface="Arial" pitchFamily="34" charset="0"/>
                <a:cs typeface="Arial" pitchFamily="34" charset="0"/>
              </a:rPr>
              <a:t>	PCC-1 down</a:t>
            </a:r>
          </a:p>
          <a:p>
            <a:pPr marL="342900" indent="-342900"/>
            <a:r>
              <a:rPr lang="en-US" sz="1200"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cxnSp>
        <p:nvCxnSpPr>
          <p:cNvPr id="34" name="Straight Arrow Connector 33"/>
          <p:cNvCxnSpPr/>
          <p:nvPr/>
        </p:nvCxnSpPr>
        <p:spPr>
          <a:xfrm flipV="1">
            <a:off x="1894901" y="2159307"/>
            <a:ext cx="914400" cy="506775"/>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
          <p:cNvGrpSpPr/>
          <p:nvPr/>
        </p:nvGrpSpPr>
        <p:grpSpPr>
          <a:xfrm>
            <a:off x="2434441" y="4426432"/>
            <a:ext cx="3349867" cy="1446550"/>
            <a:chOff x="2772052" y="4842061"/>
            <a:chExt cx="2895600" cy="1446550"/>
          </a:xfrm>
        </p:grpSpPr>
        <p:sp>
          <p:nvSpPr>
            <p:cNvPr id="18440" name="TextBox 22"/>
            <p:cNvSpPr txBox="1">
              <a:spLocks noChangeArrowheads="1"/>
            </p:cNvSpPr>
            <p:nvPr/>
          </p:nvSpPr>
          <p:spPr bwMode="auto">
            <a:xfrm>
              <a:off x="2772052" y="4842061"/>
              <a:ext cx="2895600" cy="1446550"/>
            </a:xfrm>
            <a:prstGeom prst="rect">
              <a:avLst/>
            </a:prstGeom>
            <a:noFill/>
            <a:ln w="12700">
              <a:solidFill>
                <a:srgbClr val="FFC000"/>
              </a:solidFill>
              <a:miter lim="800000"/>
              <a:headEnd/>
              <a:tailEnd/>
            </a:ln>
          </p:spPr>
          <p:txBody>
            <a:bodyPr>
              <a:spAutoFit/>
            </a:bodyPr>
            <a:lstStyle/>
            <a:p>
              <a:r>
                <a:rPr lang="en-US" sz="1600" b="1" dirty="0" smtClean="0">
                  <a:latin typeface="Arial" pitchFamily="34" charset="0"/>
                  <a:cs typeface="Arial" pitchFamily="34" charset="0"/>
                </a:rPr>
                <a:t>Enemy</a:t>
              </a:r>
              <a:r>
                <a:rPr lang="en-US" sz="1200" b="1" dirty="0" smtClean="0">
                  <a:latin typeface="Arial" pitchFamily="34" charset="0"/>
                  <a:cs typeface="Arial" pitchFamily="34" charset="0"/>
                </a:rPr>
                <a:t> </a:t>
              </a:r>
              <a:r>
                <a:rPr lang="en-US" sz="1200" b="1" dirty="0" smtClean="0">
                  <a:solidFill>
                    <a:srgbClr val="0000FF"/>
                  </a:solidFill>
                  <a:latin typeface="Arial" pitchFamily="34" charset="0"/>
                  <a:cs typeface="Arial" pitchFamily="34" charset="0"/>
                </a:rPr>
                <a:t>(THREAT ASSESSMENT TRIAD)</a:t>
              </a:r>
              <a:endParaRPr lang="en-US" sz="1200" b="1" dirty="0">
                <a:solidFill>
                  <a:srgbClr val="0000FF"/>
                </a:solidFill>
                <a:latin typeface="Arial" pitchFamily="34" charset="0"/>
                <a:cs typeface="Arial" pitchFamily="34" charset="0"/>
              </a:endParaRPr>
            </a:p>
            <a:p>
              <a:pPr>
                <a:buFont typeface="Arial" charset="0"/>
                <a:buChar char="•"/>
              </a:pPr>
              <a:r>
                <a:rPr lang="en-US" sz="1200" b="1" dirty="0">
                  <a:latin typeface="Arial" pitchFamily="34" charset="0"/>
                  <a:cs typeface="Arial" pitchFamily="34" charset="0"/>
                </a:rPr>
                <a:t> </a:t>
              </a:r>
              <a:r>
                <a:rPr lang="en-US" sz="1200" dirty="0">
                  <a:latin typeface="Arial" pitchFamily="34" charset="0"/>
                  <a:cs typeface="Arial" pitchFamily="34" charset="0"/>
                </a:rPr>
                <a:t>General Situation</a:t>
              </a:r>
            </a:p>
            <a:p>
              <a:pPr>
                <a:buFont typeface="Arial" charset="0"/>
                <a:buChar char="•"/>
              </a:pPr>
              <a:r>
                <a:rPr lang="en-US" sz="1200" dirty="0">
                  <a:latin typeface="Arial" pitchFamily="34" charset="0"/>
                  <a:cs typeface="Arial" pitchFamily="34" charset="0"/>
                </a:rPr>
                <a:t> Disposition</a:t>
              </a:r>
            </a:p>
            <a:p>
              <a:pPr>
                <a:buFont typeface="Arial" charset="0"/>
                <a:buChar char="•"/>
              </a:pPr>
              <a:r>
                <a:rPr lang="en-US" sz="1200" dirty="0">
                  <a:latin typeface="Arial" pitchFamily="34" charset="0"/>
                  <a:cs typeface="Arial" pitchFamily="34" charset="0"/>
                </a:rPr>
                <a:t> Composition</a:t>
              </a:r>
            </a:p>
            <a:p>
              <a:pPr>
                <a:buFont typeface="Arial" charset="0"/>
                <a:buChar char="•"/>
              </a:pPr>
              <a:r>
                <a:rPr lang="en-US" sz="1200" dirty="0">
                  <a:latin typeface="Arial" pitchFamily="34" charset="0"/>
                  <a:cs typeface="Arial" pitchFamily="34" charset="0"/>
                </a:rPr>
                <a:t> Strength</a:t>
              </a:r>
            </a:p>
            <a:p>
              <a:pPr>
                <a:buFont typeface="Arial" charset="0"/>
                <a:buChar char="•"/>
              </a:pPr>
              <a:r>
                <a:rPr lang="en-US" sz="1200" dirty="0">
                  <a:latin typeface="Arial" pitchFamily="34" charset="0"/>
                  <a:cs typeface="Arial" pitchFamily="34" charset="0"/>
                </a:rPr>
                <a:t> Capabilities by WFF</a:t>
              </a:r>
            </a:p>
            <a:p>
              <a:pPr>
                <a:buFont typeface="Arial" charset="0"/>
                <a:buChar char="•"/>
              </a:pPr>
              <a:r>
                <a:rPr lang="en-US" sz="1200" dirty="0">
                  <a:latin typeface="Arial" pitchFamily="34" charset="0"/>
                  <a:cs typeface="Arial" pitchFamily="34" charset="0"/>
                </a:rPr>
                <a:t> PCOA &amp; MDCOA</a:t>
              </a:r>
            </a:p>
          </p:txBody>
        </p:sp>
        <p:sp>
          <p:nvSpPr>
            <p:cNvPr id="58" name="5-Point Star 57"/>
            <p:cNvSpPr/>
            <p:nvPr/>
          </p:nvSpPr>
          <p:spPr>
            <a:xfrm>
              <a:off x="4897693" y="5112734"/>
              <a:ext cx="228600" cy="2286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322693" y="5304974"/>
              <a:ext cx="1305165" cy="954107"/>
            </a:xfrm>
            <a:prstGeom prst="rect">
              <a:avLst/>
            </a:prstGeom>
            <a:noFill/>
            <a:ln w="12700">
              <a:solidFill>
                <a:srgbClr val="0000FF"/>
              </a:solidFill>
              <a:miter lim="800000"/>
              <a:headEnd/>
              <a:tailEnd/>
            </a:ln>
          </p:spPr>
          <p:txBody>
            <a:bodyPr wrap="square">
              <a:spAutoFit/>
            </a:bodyPr>
            <a:lstStyle/>
            <a:p>
              <a:pPr marL="228600" indent="-228600">
                <a:buAutoNum type="arabicPeriod"/>
              </a:pPr>
              <a:r>
                <a:rPr lang="en-US" sz="1400" dirty="0" smtClean="0">
                  <a:solidFill>
                    <a:srgbClr val="0000FF"/>
                  </a:solidFill>
                  <a:latin typeface="Arial" pitchFamily="34" charset="0"/>
                  <a:cs typeface="Arial" pitchFamily="34" charset="0"/>
                </a:rPr>
                <a:t>Enemy Intent</a:t>
              </a:r>
            </a:p>
            <a:p>
              <a:pPr marL="228600" indent="-228600">
                <a:buAutoNum type="arabicPeriod"/>
              </a:pPr>
              <a:r>
                <a:rPr lang="en-US" sz="1400" dirty="0" smtClean="0">
                  <a:solidFill>
                    <a:srgbClr val="0000FF"/>
                  </a:solidFill>
                  <a:latin typeface="Arial" pitchFamily="34" charset="0"/>
                  <a:cs typeface="Arial" pitchFamily="34" charset="0"/>
                </a:rPr>
                <a:t>Type of threat</a:t>
              </a:r>
            </a:p>
            <a:p>
              <a:pPr marL="228600" indent="-228600">
                <a:buAutoNum type="arabicPeriod"/>
              </a:pPr>
              <a:r>
                <a:rPr lang="en-US" sz="1400" dirty="0" smtClean="0">
                  <a:solidFill>
                    <a:srgbClr val="0000FF"/>
                  </a:solidFill>
                  <a:latin typeface="Arial" pitchFamily="34" charset="0"/>
                  <a:cs typeface="Arial" pitchFamily="34" charset="0"/>
                </a:rPr>
                <a:t>Location of</a:t>
              </a:r>
            </a:p>
            <a:p>
              <a:pPr marL="228600" indent="-228600"/>
              <a:r>
                <a:rPr lang="en-US" sz="1400" dirty="0" smtClean="0">
                  <a:solidFill>
                    <a:srgbClr val="0000FF"/>
                  </a:solidFill>
                  <a:latin typeface="Arial" pitchFamily="34" charset="0"/>
                  <a:cs typeface="Arial" pitchFamily="34" charset="0"/>
                </a:rPr>
                <a:t> threat</a:t>
              </a:r>
              <a:endParaRPr lang="en-US" sz="1400" b="1" dirty="0">
                <a:solidFill>
                  <a:srgbClr val="0000FF"/>
                </a:solidFill>
                <a:latin typeface="Arial" pitchFamily="34" charset="0"/>
                <a:cs typeface="Arial" pitchFamily="34" charset="0"/>
              </a:endParaRPr>
            </a:p>
          </p:txBody>
        </p:sp>
      </p:grpSp>
      <p:sp>
        <p:nvSpPr>
          <p:cNvPr id="18457" name="Rectangle 12"/>
          <p:cNvSpPr>
            <a:spLocks noChangeArrowheads="1"/>
          </p:cNvSpPr>
          <p:nvPr/>
        </p:nvSpPr>
        <p:spPr bwMode="auto">
          <a:xfrm>
            <a:off x="843148" y="267784"/>
            <a:ext cx="7505206" cy="523220"/>
          </a:xfrm>
          <a:prstGeom prst="rect">
            <a:avLst/>
          </a:prstGeom>
          <a:noFill/>
          <a:ln w="9525">
            <a:noFill/>
            <a:miter lim="800000"/>
            <a:headEnd/>
            <a:tailEnd/>
          </a:ln>
        </p:spPr>
        <p:txBody>
          <a:bodyPr wrap="square">
            <a:spAutoFit/>
          </a:bodyPr>
          <a:lstStyle/>
          <a:p>
            <a:pPr algn="ctr"/>
            <a:r>
              <a:rPr lang="en-US" sz="2800" dirty="0" smtClean="0">
                <a:latin typeface="Arial" pitchFamily="34" charset="0"/>
                <a:cs typeface="Arial" pitchFamily="34" charset="0"/>
              </a:rPr>
              <a:t>Intelligence Tasks During Mission Analysis</a:t>
            </a:r>
            <a:endParaRPr lang="en-US" sz="2800" dirty="0">
              <a:latin typeface="Arial" pitchFamily="34" charset="0"/>
              <a:cs typeface="Arial" pitchFamily="34" charset="0"/>
            </a:endParaRPr>
          </a:p>
        </p:txBody>
      </p:sp>
      <p:grpSp>
        <p:nvGrpSpPr>
          <p:cNvPr id="68" name="Group 67"/>
          <p:cNvGrpSpPr/>
          <p:nvPr/>
        </p:nvGrpSpPr>
        <p:grpSpPr>
          <a:xfrm>
            <a:off x="6096000" y="3227305"/>
            <a:ext cx="3048000" cy="1446550"/>
            <a:chOff x="6096000" y="3327426"/>
            <a:chExt cx="3048000" cy="1446550"/>
          </a:xfrm>
        </p:grpSpPr>
        <p:sp>
          <p:nvSpPr>
            <p:cNvPr id="18439" name="TextBox 21"/>
            <p:cNvSpPr txBox="1">
              <a:spLocks noChangeArrowheads="1"/>
            </p:cNvSpPr>
            <p:nvPr/>
          </p:nvSpPr>
          <p:spPr bwMode="auto">
            <a:xfrm>
              <a:off x="6096000" y="3327426"/>
              <a:ext cx="3048000" cy="1446550"/>
            </a:xfrm>
            <a:prstGeom prst="rect">
              <a:avLst/>
            </a:prstGeom>
            <a:noFill/>
            <a:ln w="3175">
              <a:solidFill>
                <a:srgbClr val="FF0000"/>
              </a:solidFill>
              <a:miter lim="800000"/>
              <a:headEnd/>
              <a:tailEnd/>
            </a:ln>
          </p:spPr>
          <p:txBody>
            <a:bodyPr>
              <a:spAutoFit/>
            </a:bodyPr>
            <a:lstStyle/>
            <a:p>
              <a:r>
                <a:rPr lang="en-US" sz="16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a:t>
              </a:r>
              <a:r>
                <a:rPr lang="en-US" sz="1200" dirty="0">
                  <a:latin typeface="Arial" pitchFamily="34" charset="0"/>
                  <a:cs typeface="Arial" pitchFamily="34" charset="0"/>
                </a:rPr>
                <a:t>Higher Times</a:t>
              </a:r>
            </a:p>
            <a:p>
              <a:pPr>
                <a:buFont typeface="Arial" charset="0"/>
                <a:buChar char="•"/>
              </a:pPr>
              <a:r>
                <a:rPr lang="en-US" sz="1200" dirty="0">
                  <a:latin typeface="Arial" pitchFamily="34" charset="0"/>
                  <a:cs typeface="Arial" pitchFamily="34" charset="0"/>
                </a:rPr>
                <a:t> Hard Times</a:t>
              </a:r>
            </a:p>
            <a:p>
              <a:pPr>
                <a:buFont typeface="Arial" charset="0"/>
                <a:buChar char="•"/>
              </a:pPr>
              <a:r>
                <a:rPr lang="en-US" sz="1200" dirty="0">
                  <a:latin typeface="Arial" pitchFamily="34" charset="0"/>
                  <a:cs typeface="Arial" pitchFamily="34" charset="0"/>
                </a:rPr>
                <a:t> Company/ Platoon TLPs</a:t>
              </a:r>
            </a:p>
            <a:p>
              <a:pPr>
                <a:buFont typeface="Arial" charset="0"/>
                <a:buChar char="•"/>
              </a:pPr>
              <a:r>
                <a:rPr lang="en-US" sz="1200" dirty="0">
                  <a:latin typeface="Arial" pitchFamily="34" charset="0"/>
                  <a:cs typeface="Arial" pitchFamily="34" charset="0"/>
                </a:rPr>
                <a:t> Light Data</a:t>
              </a:r>
            </a:p>
            <a:p>
              <a:pPr>
                <a:buFont typeface="Arial" charset="0"/>
                <a:buChar char="•"/>
              </a:pPr>
              <a:r>
                <a:rPr lang="en-US" sz="1200" dirty="0">
                  <a:latin typeface="Arial" pitchFamily="34" charset="0"/>
                  <a:cs typeface="Arial" pitchFamily="34" charset="0"/>
                </a:rPr>
                <a:t> Enemy Data</a:t>
              </a:r>
            </a:p>
            <a:p>
              <a:pPr>
                <a:buFont typeface="Arial" charset="0"/>
                <a:buChar char="•"/>
              </a:pPr>
              <a:r>
                <a:rPr lang="en-US" sz="1200" dirty="0">
                  <a:latin typeface="Arial" pitchFamily="34" charset="0"/>
                  <a:cs typeface="Arial" pitchFamily="34" charset="0"/>
                </a:rPr>
                <a:t> 1/3, 2/3 rule</a:t>
              </a:r>
            </a:p>
          </p:txBody>
        </p:sp>
        <p:sp>
          <p:nvSpPr>
            <p:cNvPr id="18452" name="TextBox 55"/>
            <p:cNvSpPr txBox="1">
              <a:spLocks noChangeArrowheads="1"/>
            </p:cNvSpPr>
            <p:nvPr/>
          </p:nvSpPr>
          <p:spPr bwMode="auto">
            <a:xfrm>
              <a:off x="8130754" y="3705364"/>
              <a:ext cx="838691" cy="369332"/>
            </a:xfrm>
            <a:prstGeom prst="rect">
              <a:avLst/>
            </a:prstGeom>
            <a:noFill/>
            <a:ln w="3175">
              <a:solidFill>
                <a:schemeClr val="tx1"/>
              </a:solidFill>
              <a:miter lim="800000"/>
              <a:headEnd/>
              <a:tailEnd/>
            </a:ln>
          </p:spPr>
          <p:txBody>
            <a:bodyPr wrap="none">
              <a:spAutoFit/>
            </a:bodyPr>
            <a:lstStyle/>
            <a:p>
              <a:r>
                <a:rPr lang="en-US" b="1" dirty="0">
                  <a:solidFill>
                    <a:srgbClr val="C00000"/>
                  </a:solidFill>
                  <a:latin typeface="Arial" pitchFamily="34" charset="0"/>
                  <a:cs typeface="Arial" pitchFamily="34" charset="0"/>
                </a:rPr>
                <a:t>HOPE</a:t>
              </a:r>
            </a:p>
          </p:txBody>
        </p:sp>
      </p:grpSp>
      <p:grpSp>
        <p:nvGrpSpPr>
          <p:cNvPr id="69" name="Group 68"/>
          <p:cNvGrpSpPr/>
          <p:nvPr/>
        </p:nvGrpSpPr>
        <p:grpSpPr>
          <a:xfrm>
            <a:off x="6096000" y="4757587"/>
            <a:ext cx="3048000" cy="1077218"/>
            <a:chOff x="6096000" y="4799610"/>
            <a:chExt cx="3048000" cy="1077218"/>
          </a:xfrm>
        </p:grpSpPr>
        <p:sp>
          <p:nvSpPr>
            <p:cNvPr id="18441" name="TextBox 23"/>
            <p:cNvSpPr txBox="1">
              <a:spLocks noChangeArrowheads="1"/>
            </p:cNvSpPr>
            <p:nvPr/>
          </p:nvSpPr>
          <p:spPr bwMode="auto">
            <a:xfrm>
              <a:off x="6096000" y="4799610"/>
              <a:ext cx="3048000" cy="1077218"/>
            </a:xfrm>
            <a:prstGeom prst="rect">
              <a:avLst/>
            </a:prstGeom>
            <a:noFill/>
            <a:ln w="3175">
              <a:solidFill>
                <a:srgbClr val="FF0000"/>
              </a:solidFill>
              <a:miter lim="800000"/>
              <a:headEnd/>
              <a:tailEnd/>
            </a:ln>
          </p:spPr>
          <p:txBody>
            <a:bodyPr>
              <a:spAutoFit/>
            </a:bodyPr>
            <a:lstStyle/>
            <a:p>
              <a:r>
                <a:rPr lang="en-US" sz="1600" b="1" u="sng" dirty="0" smtClean="0">
                  <a:latin typeface="Arial" pitchFamily="34" charset="0"/>
                  <a:cs typeface="Arial" pitchFamily="34" charset="0"/>
                </a:rPr>
                <a:t>Civil/Troops</a:t>
              </a:r>
              <a:endParaRPr lang="en-US" sz="1600" b="1" u="sng" dirty="0">
                <a:latin typeface="Arial" pitchFamily="34" charset="0"/>
                <a:cs typeface="Arial" pitchFamily="34" charset="0"/>
              </a:endParaRPr>
            </a:p>
            <a:p>
              <a:pPr>
                <a:buFont typeface="Arial" charset="0"/>
                <a:buChar char="•"/>
              </a:pPr>
              <a:r>
                <a:rPr lang="en-US" sz="1200" b="1" dirty="0">
                  <a:latin typeface="Arial" pitchFamily="34" charset="0"/>
                  <a:cs typeface="Arial" pitchFamily="34" charset="0"/>
                </a:rPr>
                <a:t> </a:t>
              </a:r>
              <a:r>
                <a:rPr lang="en-US" sz="1200" dirty="0">
                  <a:latin typeface="Arial" pitchFamily="34" charset="0"/>
                  <a:cs typeface="Arial" pitchFamily="34" charset="0"/>
                </a:rPr>
                <a:t>Leadership</a:t>
              </a:r>
            </a:p>
            <a:p>
              <a:pPr>
                <a:buFont typeface="Arial" charset="0"/>
                <a:buChar char="•"/>
              </a:pPr>
              <a:r>
                <a:rPr lang="en-US" sz="1200" dirty="0">
                  <a:latin typeface="Arial" pitchFamily="34" charset="0"/>
                  <a:cs typeface="Arial" pitchFamily="34" charset="0"/>
                </a:rPr>
                <a:t> Morale</a:t>
              </a:r>
            </a:p>
            <a:p>
              <a:pPr>
                <a:buFont typeface="Arial" charset="0"/>
                <a:buChar char="•"/>
              </a:pPr>
              <a:r>
                <a:rPr lang="en-US" sz="1200" dirty="0">
                  <a:latin typeface="Arial" pitchFamily="34" charset="0"/>
                  <a:cs typeface="Arial" pitchFamily="34" charset="0"/>
                </a:rPr>
                <a:t> Training &amp; Experience</a:t>
              </a:r>
            </a:p>
            <a:p>
              <a:pPr>
                <a:buFont typeface="Arial" charset="0"/>
                <a:buChar char="•"/>
              </a:pPr>
              <a:r>
                <a:rPr lang="en-US" sz="1200" dirty="0">
                  <a:latin typeface="Arial" pitchFamily="34" charset="0"/>
                  <a:cs typeface="Arial" pitchFamily="34" charset="0"/>
                </a:rPr>
                <a:t> Capabilities by WFF</a:t>
              </a:r>
            </a:p>
          </p:txBody>
        </p:sp>
        <p:sp>
          <p:nvSpPr>
            <p:cNvPr id="61" name="5-Point Star 60"/>
            <p:cNvSpPr/>
            <p:nvPr/>
          </p:nvSpPr>
          <p:spPr>
            <a:xfrm>
              <a:off x="8367713" y="4875810"/>
              <a:ext cx="228600" cy="228600"/>
            </a:xfrm>
            <a:prstGeom prst="star5">
              <a:avLst/>
            </a:prstGeom>
            <a:solidFill>
              <a:srgbClr val="0000FF"/>
            </a:soli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8031021" y="5180610"/>
              <a:ext cx="981358" cy="461665"/>
            </a:xfrm>
            <a:prstGeom prst="rect">
              <a:avLst/>
            </a:prstGeom>
            <a:noFill/>
            <a:ln w="3175">
              <a:solidFill>
                <a:srgbClr val="0000FF"/>
              </a:solidFill>
              <a:miter lim="800000"/>
              <a:headEnd/>
              <a:tailEnd/>
            </a:ln>
          </p:spPr>
          <p:txBody>
            <a:bodyPr wrap="none">
              <a:spAutoFit/>
            </a:bodyPr>
            <a:lstStyle/>
            <a:p>
              <a:pPr algn="ctr"/>
              <a:r>
                <a:rPr lang="en-US" sz="1200" b="1" dirty="0">
                  <a:solidFill>
                    <a:srgbClr val="0000FF"/>
                  </a:solidFill>
                  <a:latin typeface="Arial" pitchFamily="34" charset="0"/>
                  <a:cs typeface="Arial" pitchFamily="34" charset="0"/>
                </a:rPr>
                <a:t>Special</a:t>
              </a:r>
            </a:p>
            <a:p>
              <a:pPr algn="ctr"/>
              <a:r>
                <a:rPr lang="en-US" sz="1200" b="1" dirty="0">
                  <a:solidFill>
                    <a:srgbClr val="0000FF"/>
                  </a:solidFill>
                  <a:latin typeface="Arial" pitchFamily="34" charset="0"/>
                  <a:cs typeface="Arial" pitchFamily="34" charset="0"/>
                </a:rPr>
                <a:t>Equipment</a:t>
              </a:r>
            </a:p>
          </p:txBody>
        </p:sp>
      </p:grpSp>
      <p:sp>
        <p:nvSpPr>
          <p:cNvPr id="30" name="TextBox 18"/>
          <p:cNvSpPr txBox="1">
            <a:spLocks noChangeArrowheads="1"/>
          </p:cNvSpPr>
          <p:nvPr/>
        </p:nvSpPr>
        <p:spPr bwMode="auto">
          <a:xfrm>
            <a:off x="2809868" y="1981693"/>
            <a:ext cx="2905454" cy="892552"/>
          </a:xfrm>
          <a:prstGeom prst="rect">
            <a:avLst/>
          </a:prstGeom>
          <a:noFill/>
          <a:ln w="3175">
            <a:solidFill>
              <a:srgbClr val="FF0000"/>
            </a:solidFill>
            <a:miter lim="800000"/>
            <a:headEnd/>
            <a:tailEnd/>
          </a:ln>
        </p:spPr>
        <p:txBody>
          <a:bodyPr wrap="square">
            <a:spAutoFit/>
          </a:bodyPr>
          <a:lstStyle/>
          <a:p>
            <a:r>
              <a:rPr lang="en-US" sz="1600" b="1" u="sng" dirty="0" smtClean="0">
                <a:latin typeface="Arial" pitchFamily="34" charset="0"/>
                <a:cs typeface="Arial" pitchFamily="34" charset="0"/>
              </a:rPr>
              <a:t>Threat background</a:t>
            </a:r>
            <a:endParaRPr lang="en-US" sz="1600" b="1" u="sng" dirty="0">
              <a:latin typeface="Arial" pitchFamily="34" charset="0"/>
              <a:cs typeface="Arial" pitchFamily="34" charset="0"/>
            </a:endParaRPr>
          </a:p>
          <a:p>
            <a:r>
              <a:rPr lang="en-US" sz="1200" dirty="0" smtClean="0">
                <a:latin typeface="Arial" pitchFamily="34" charset="0"/>
                <a:cs typeface="Arial" pitchFamily="34" charset="0"/>
              </a:rPr>
              <a:t>Analyzes the higher HQ order to determine how the higher commander views the enemy </a:t>
            </a:r>
          </a:p>
        </p:txBody>
      </p:sp>
      <p:sp>
        <p:nvSpPr>
          <p:cNvPr id="29" name="TextBox 18"/>
          <p:cNvSpPr txBox="1">
            <a:spLocks noChangeArrowheads="1"/>
          </p:cNvSpPr>
          <p:nvPr/>
        </p:nvSpPr>
        <p:spPr bwMode="auto">
          <a:xfrm>
            <a:off x="2828348" y="875303"/>
            <a:ext cx="2907434" cy="707886"/>
          </a:xfrm>
          <a:prstGeom prst="rect">
            <a:avLst/>
          </a:prstGeom>
          <a:solidFill>
            <a:schemeClr val="bg1"/>
          </a:solidFill>
          <a:ln w="3175">
            <a:solidFill>
              <a:srgbClr val="FF0000"/>
            </a:solidFill>
            <a:miter lim="800000"/>
            <a:headEnd/>
            <a:tailEnd/>
          </a:ln>
        </p:spPr>
        <p:txBody>
          <a:bodyPr wrap="square">
            <a:spAutoFit/>
          </a:bodyPr>
          <a:lstStyle/>
          <a:p>
            <a:r>
              <a:rPr lang="en-US" sz="1600" b="1" u="sng" dirty="0">
                <a:latin typeface="Arial" pitchFamily="34" charset="0"/>
                <a:cs typeface="Arial" pitchFamily="34" charset="0"/>
              </a:rPr>
              <a:t>Mission</a:t>
            </a:r>
          </a:p>
          <a:p>
            <a:pPr marL="109538" indent="-109538">
              <a:buFont typeface="Arial" charset="0"/>
              <a:buChar char="•"/>
            </a:pPr>
            <a:r>
              <a:rPr lang="en-US" sz="1200" dirty="0" smtClean="0">
                <a:latin typeface="Arial" pitchFamily="34" charset="0"/>
                <a:cs typeface="Arial" pitchFamily="34" charset="0"/>
              </a:rPr>
              <a:t>S-2 or CO Intel Rep provides input on specified</a:t>
            </a:r>
            <a:r>
              <a:rPr lang="en-US" sz="1200" dirty="0">
                <a:latin typeface="Arial" pitchFamily="34" charset="0"/>
                <a:cs typeface="Arial" pitchFamily="34" charset="0"/>
              </a:rPr>
              <a:t>/ </a:t>
            </a:r>
            <a:r>
              <a:rPr lang="en-US" sz="1200" dirty="0" smtClean="0">
                <a:latin typeface="Arial" pitchFamily="34" charset="0"/>
                <a:cs typeface="Arial" pitchFamily="34" charset="0"/>
              </a:rPr>
              <a:t>implied</a:t>
            </a:r>
            <a:r>
              <a:rPr lang="en-US" sz="1200" dirty="0">
                <a:latin typeface="Arial" pitchFamily="34" charset="0"/>
                <a:cs typeface="Arial" pitchFamily="34" charset="0"/>
              </a:rPr>
              <a:t>/ </a:t>
            </a:r>
            <a:r>
              <a:rPr lang="en-US" sz="1200" dirty="0" smtClean="0">
                <a:latin typeface="Arial" pitchFamily="34" charset="0"/>
                <a:cs typeface="Arial" pitchFamily="34" charset="0"/>
              </a:rPr>
              <a:t>essential tasks.</a:t>
            </a:r>
          </a:p>
        </p:txBody>
      </p:sp>
      <p:cxnSp>
        <p:nvCxnSpPr>
          <p:cNvPr id="33" name="Straight Arrow Connector 32"/>
          <p:cNvCxnSpPr/>
          <p:nvPr/>
        </p:nvCxnSpPr>
        <p:spPr>
          <a:xfrm flipV="1">
            <a:off x="2093205" y="1057619"/>
            <a:ext cx="738130" cy="176270"/>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798284" y="3095102"/>
            <a:ext cx="2940788" cy="523220"/>
          </a:xfrm>
          <a:prstGeom prst="rect">
            <a:avLst/>
          </a:prstGeom>
          <a:ln w="3175">
            <a:solidFill>
              <a:srgbClr val="FF0000"/>
            </a:solidFill>
          </a:ln>
        </p:spPr>
        <p:txBody>
          <a:bodyPr wrap="square">
            <a:spAutoFit/>
          </a:bodyPr>
          <a:lstStyle/>
          <a:p>
            <a:r>
              <a:rPr lang="en-US" sz="1600" b="1" u="sng" dirty="0" smtClean="0">
                <a:latin typeface="Arial" pitchFamily="34" charset="0"/>
                <a:cs typeface="Arial" pitchFamily="34" charset="0"/>
              </a:rPr>
              <a:t>Current Situation</a:t>
            </a:r>
          </a:p>
          <a:p>
            <a:r>
              <a:rPr lang="en-US" sz="1200" dirty="0" smtClean="0">
                <a:latin typeface="Arial" pitchFamily="34" charset="0"/>
                <a:cs typeface="Arial" pitchFamily="34" charset="0"/>
              </a:rPr>
              <a:t>To include IED specific threats</a:t>
            </a:r>
          </a:p>
        </p:txBody>
      </p:sp>
      <p:sp>
        <p:nvSpPr>
          <p:cNvPr id="46" name="Rectangle 45"/>
          <p:cNvSpPr/>
          <p:nvPr/>
        </p:nvSpPr>
        <p:spPr>
          <a:xfrm>
            <a:off x="1469337" y="5972119"/>
            <a:ext cx="2769925" cy="276999"/>
          </a:xfrm>
          <a:prstGeom prst="rect">
            <a:avLst/>
          </a:prstGeom>
        </p:spPr>
        <p:txBody>
          <a:bodyPr wrap="none">
            <a:spAutoFit/>
          </a:bodyPr>
          <a:lstStyle/>
          <a:p>
            <a:r>
              <a:rPr lang="en-US" sz="1200" i="1" dirty="0" smtClean="0">
                <a:latin typeface="Arial" pitchFamily="34" charset="0"/>
                <a:cs typeface="Arial" pitchFamily="34" charset="0"/>
              </a:rPr>
              <a:t>Ref. Chapter 3, section II, ATP 2-19.4 </a:t>
            </a:r>
            <a:endParaRPr lang="en-US" sz="1200" i="1" dirty="0">
              <a:latin typeface="Arial" pitchFamily="34" charset="0"/>
              <a:cs typeface="Arial" pitchFamily="34" charset="0"/>
            </a:endParaRPr>
          </a:p>
        </p:txBody>
      </p:sp>
      <p:sp>
        <p:nvSpPr>
          <p:cNvPr id="51" name="Rectangle 50"/>
          <p:cNvSpPr/>
          <p:nvPr/>
        </p:nvSpPr>
        <p:spPr>
          <a:xfrm>
            <a:off x="2403378" y="3732533"/>
            <a:ext cx="3381099" cy="584775"/>
          </a:xfrm>
          <a:prstGeom prst="rect">
            <a:avLst/>
          </a:prstGeom>
        </p:spPr>
        <p:txBody>
          <a:bodyPr wrap="square">
            <a:spAutoFit/>
          </a:bodyPr>
          <a:lstStyle/>
          <a:p>
            <a:r>
              <a:rPr lang="en-US" sz="1600" dirty="0" smtClean="0">
                <a:latin typeface="Arial" pitchFamily="34" charset="0"/>
                <a:cs typeface="Arial" pitchFamily="34" charset="0"/>
              </a:rPr>
              <a:t>Evaluate effects of the </a:t>
            </a:r>
            <a:r>
              <a:rPr lang="en-US" sz="1600" u="sng" dirty="0" smtClean="0">
                <a:latin typeface="Arial" pitchFamily="34" charset="0"/>
                <a:cs typeface="Arial" pitchFamily="34" charset="0"/>
              </a:rPr>
              <a:t>enemy, terrain </a:t>
            </a:r>
            <a:r>
              <a:rPr lang="en-US" sz="1600" dirty="0" smtClean="0">
                <a:latin typeface="Arial" pitchFamily="34" charset="0"/>
                <a:cs typeface="Arial" pitchFamily="34" charset="0"/>
              </a:rPr>
              <a:t>&amp; </a:t>
            </a:r>
            <a:r>
              <a:rPr lang="en-US" sz="1600" u="sng" dirty="0" smtClean="0">
                <a:latin typeface="Arial" pitchFamily="34" charset="0"/>
                <a:cs typeface="Arial" pitchFamily="34" charset="0"/>
              </a:rPr>
              <a:t>weather</a:t>
            </a:r>
            <a:r>
              <a:rPr lang="en-US" sz="1600" dirty="0" smtClean="0">
                <a:latin typeface="Arial" pitchFamily="34" charset="0"/>
                <a:cs typeface="Arial" pitchFamily="34" charset="0"/>
              </a:rPr>
              <a:t>, and </a:t>
            </a:r>
            <a:r>
              <a:rPr lang="en-US" sz="1600" u="sng" dirty="0" smtClean="0">
                <a:latin typeface="Arial" pitchFamily="34" charset="0"/>
                <a:cs typeface="Arial" pitchFamily="34" charset="0"/>
              </a:rPr>
              <a:t>civil/troops </a:t>
            </a:r>
          </a:p>
        </p:txBody>
      </p:sp>
      <p:sp>
        <p:nvSpPr>
          <p:cNvPr id="59" name="Rectangle 58"/>
          <p:cNvSpPr/>
          <p:nvPr/>
        </p:nvSpPr>
        <p:spPr>
          <a:xfrm>
            <a:off x="4414653" y="5891315"/>
            <a:ext cx="4729347" cy="584775"/>
          </a:xfrm>
          <a:prstGeom prst="rect">
            <a:avLst/>
          </a:prstGeom>
          <a:solidFill>
            <a:srgbClr val="FFFF00"/>
          </a:solidFill>
          <a:ln w="19050">
            <a:noFill/>
          </a:ln>
        </p:spPr>
        <p:txBody>
          <a:bodyPr wrap="square">
            <a:spAutoFit/>
          </a:bodyPr>
          <a:lstStyle/>
          <a:p>
            <a:r>
              <a:rPr lang="en-US" sz="1600" u="sng" dirty="0" smtClean="0">
                <a:latin typeface="Arial" pitchFamily="34" charset="0"/>
                <a:cs typeface="Arial" pitchFamily="34" charset="0"/>
              </a:rPr>
              <a:t>COA/Recommendation</a:t>
            </a:r>
          </a:p>
          <a:p>
            <a:r>
              <a:rPr lang="en-US" sz="1600" dirty="0" smtClean="0">
                <a:latin typeface="Arial" pitchFamily="34" charset="0"/>
                <a:cs typeface="Arial" pitchFamily="34" charset="0"/>
              </a:rPr>
              <a:t>Enemy’s most likely &amp; most dangerous COA</a:t>
            </a:r>
          </a:p>
        </p:txBody>
      </p:sp>
      <p:sp>
        <p:nvSpPr>
          <p:cNvPr id="11" name="Down Arrow 10"/>
          <p:cNvSpPr/>
          <p:nvPr/>
        </p:nvSpPr>
        <p:spPr>
          <a:xfrm>
            <a:off x="4238675" y="1600201"/>
            <a:ext cx="75227" cy="3677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p:cNvSpPr/>
          <p:nvPr/>
        </p:nvSpPr>
        <p:spPr>
          <a:xfrm>
            <a:off x="4243969" y="2883310"/>
            <a:ext cx="62559" cy="1951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Down Arrow 46"/>
          <p:cNvSpPr/>
          <p:nvPr/>
        </p:nvSpPr>
        <p:spPr>
          <a:xfrm>
            <a:off x="5563925" y="3661909"/>
            <a:ext cx="49696" cy="7431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Elbow Connector 12"/>
          <p:cNvCxnSpPr>
            <a:stCxn id="18440" idx="3"/>
            <a:endCxn id="42" idx="1"/>
          </p:cNvCxnSpPr>
          <p:nvPr/>
        </p:nvCxnSpPr>
        <p:spPr>
          <a:xfrm flipV="1">
            <a:off x="5784308" y="2054692"/>
            <a:ext cx="311692" cy="3095015"/>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Down Arrow 51"/>
          <p:cNvSpPr/>
          <p:nvPr/>
        </p:nvSpPr>
        <p:spPr>
          <a:xfrm>
            <a:off x="7579754" y="3153805"/>
            <a:ext cx="57644" cy="526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Down Arrow 52"/>
          <p:cNvSpPr/>
          <p:nvPr/>
        </p:nvSpPr>
        <p:spPr>
          <a:xfrm>
            <a:off x="7590340" y="4680156"/>
            <a:ext cx="57644" cy="526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rot="20479404">
            <a:off x="373331" y="2544866"/>
            <a:ext cx="8516033" cy="1569660"/>
          </a:xfrm>
          <a:prstGeom prst="rect">
            <a:avLst/>
          </a:prstGeom>
          <a:solidFill>
            <a:srgbClr val="FFFF00"/>
          </a:solidFill>
          <a:ln>
            <a:solidFill>
              <a:schemeClr val="tx1"/>
            </a:solidFill>
          </a:ln>
        </p:spPr>
        <p:txBody>
          <a:bodyPr wrap="square">
            <a:spAutoFit/>
          </a:bodyPr>
          <a:lstStyle/>
          <a:p>
            <a:endParaRPr lang="en-US" sz="2400" dirty="0" smtClean="0">
              <a:solidFill>
                <a:srgbClr val="FF0000"/>
              </a:solidFill>
              <a:latin typeface="Arial" pitchFamily="34" charset="0"/>
              <a:cs typeface="Arial" pitchFamily="34" charset="0"/>
            </a:endParaRPr>
          </a:p>
          <a:p>
            <a:r>
              <a:rPr lang="en-US" sz="2400" dirty="0" smtClean="0">
                <a:latin typeface="Arial" pitchFamily="34" charset="0"/>
                <a:cs typeface="Arial" pitchFamily="34" charset="0"/>
              </a:rPr>
              <a:t>Students will be evaluated when they apply this knowledge during the 2d week in tactical mission 1, 2 and 3 planning &amp; execution.</a:t>
            </a:r>
            <a:endParaRPr lang="en-US" sz="2400" dirty="0"/>
          </a:p>
        </p:txBody>
      </p:sp>
    </p:spTree>
    <p:extLst>
      <p:ext uri="{BB962C8B-B14F-4D97-AF65-F5344CB8AC3E}">
        <p14:creationId xmlns:p14="http://schemas.microsoft.com/office/powerpoint/2010/main" val="311084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blinds(horizontal)">
                                      <p:cBhvr>
                                        <p:cTn id="38" dur="500"/>
                                        <p:tgtEl>
                                          <p:spTgt spid="67"/>
                                        </p:tgtEl>
                                      </p:cBhvr>
                                    </p:animEffec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blinds(horizontal)">
                                      <p:cBhvr>
                                        <p:cTn id="45" dur="500"/>
                                        <p:tgtEl>
                                          <p:spTgt spid="68"/>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linds(horizontal)">
                                      <p:cBhvr>
                                        <p:cTn id="52" dur="500"/>
                                        <p:tgtEl>
                                          <p:spTgt spid="69"/>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linds(horizontal)">
                                      <p:cBhvr>
                                        <p:cTn id="59" dur="500"/>
                                        <p:tgtEl>
                                          <p:spTgt spid="5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blinds(horizontal)">
                                      <p:cBhvr>
                                        <p:cTn id="6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39" grpId="0" animBg="1"/>
      <p:bldP spid="51" grpId="0"/>
      <p:bldP spid="59" grpId="0" animBg="1"/>
      <p:bldP spid="11" grpId="0" animBg="1"/>
      <p:bldP spid="45" grpId="0" animBg="1"/>
      <p:bldP spid="47" grpId="0" animBg="1"/>
      <p:bldP spid="52" grpId="0" animBg="1"/>
      <p:bldP spid="53"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768531" y="882997"/>
            <a:ext cx="6640950" cy="1474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  Vulnerable Point (VP)</a:t>
            </a:r>
          </a:p>
          <a:p>
            <a:pPr lvl="1" eaLnBrk="1" hangingPunct="1">
              <a:buFont typeface="Calibri" pitchFamily="34" charset="0"/>
              <a:buChar char="–"/>
            </a:pPr>
            <a:r>
              <a:rPr lang="en-US" sz="2400" dirty="0" smtClean="0"/>
              <a:t>Wadi crossings</a:t>
            </a:r>
          </a:p>
          <a:p>
            <a:pPr lvl="2" eaLnBrk="1" hangingPunct="1"/>
            <a:r>
              <a:rPr lang="en-US" sz="2000" dirty="0" smtClean="0"/>
              <a:t>Canalized with limited maneuverability</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30</a:t>
            </a:fld>
            <a:endParaRPr lang="en-US" dirty="0">
              <a:latin typeface="Arial" pitchFamily="34" charset="0"/>
              <a:cs typeface="Arial" pitchFamily="34" charset="0"/>
            </a:endParaRPr>
          </a:p>
        </p:txBody>
      </p:sp>
      <p:pic>
        <p:nvPicPr>
          <p:cNvPr id="9" name="Picture 3"/>
          <p:cNvPicPr>
            <a:picLocks noChangeAspect="1" noChangeArrowheads="1"/>
          </p:cNvPicPr>
          <p:nvPr/>
        </p:nvPicPr>
        <p:blipFill>
          <a:blip r:embed="rId3" cstate="email"/>
          <a:srcRect l="3509"/>
          <a:stretch>
            <a:fillRect/>
          </a:stretch>
        </p:blipFill>
        <p:spPr bwMode="auto">
          <a:xfrm>
            <a:off x="2851688" y="2434525"/>
            <a:ext cx="4132623" cy="375693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6"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7" name="Group 9"/>
          <p:cNvGrpSpPr>
            <a:grpSpLocks noGrp="1"/>
          </p:cNvGrpSpPr>
          <p:nvPr/>
        </p:nvGrpSpPr>
        <p:grpSpPr bwMode="auto">
          <a:xfrm>
            <a:off x="122915" y="4619648"/>
            <a:ext cx="1665890" cy="1608082"/>
            <a:chOff x="2286000" y="1524000"/>
            <a:chExt cx="4648200" cy="4267200"/>
          </a:xfrm>
          <a:noFill/>
        </p:grpSpPr>
        <p:sp>
          <p:nvSpPr>
            <p:cNvPr id="18"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9"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1"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2"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3"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784030" y="902364"/>
            <a:ext cx="5719610" cy="1752600"/>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  Vulnerable Point (VP)</a:t>
            </a:r>
          </a:p>
          <a:p>
            <a:pPr lvl="1" eaLnBrk="1" hangingPunct="1">
              <a:buFont typeface="Calibri" pitchFamily="34" charset="0"/>
              <a:buChar char="–"/>
            </a:pPr>
            <a:r>
              <a:rPr lang="en-US" sz="2400" dirty="0" smtClean="0"/>
              <a:t>Road junctions</a:t>
            </a:r>
          </a:p>
          <a:p>
            <a:pPr lvl="2" eaLnBrk="1" hangingPunct="1"/>
            <a:r>
              <a:rPr lang="en-US" sz="2000" dirty="0" smtClean="0"/>
              <a:t>Mounted and dismounted</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31</a:t>
            </a:fld>
            <a:endParaRPr lang="en-US" dirty="0">
              <a:latin typeface="Arial" pitchFamily="34" charset="0"/>
              <a:cs typeface="Arial" pitchFamily="34" charset="0"/>
            </a:endParaRPr>
          </a:p>
        </p:txBody>
      </p:sp>
      <p:pic>
        <p:nvPicPr>
          <p:cNvPr id="6" name="Picture 2"/>
          <p:cNvPicPr>
            <a:picLocks noChangeAspect="1" noChangeArrowheads="1"/>
          </p:cNvPicPr>
          <p:nvPr/>
        </p:nvPicPr>
        <p:blipFill>
          <a:blip r:embed="rId3" cstate="email"/>
          <a:srcRect/>
          <a:stretch>
            <a:fillRect/>
          </a:stretch>
        </p:blipFill>
        <p:spPr bwMode="auto">
          <a:xfrm>
            <a:off x="2701536" y="2260423"/>
            <a:ext cx="4505175" cy="4013701"/>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21"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22" name="Group 9"/>
          <p:cNvGrpSpPr>
            <a:grpSpLocks noGrp="1"/>
          </p:cNvGrpSpPr>
          <p:nvPr/>
        </p:nvGrpSpPr>
        <p:grpSpPr bwMode="auto">
          <a:xfrm>
            <a:off x="122915" y="4619648"/>
            <a:ext cx="1665890" cy="1608082"/>
            <a:chOff x="2286000" y="1524000"/>
            <a:chExt cx="4648200" cy="4267200"/>
          </a:xfrm>
          <a:noFill/>
        </p:grpSpPr>
        <p:sp>
          <p:nvSpPr>
            <p:cNvPr id="23"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4"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5"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6"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7"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8"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911653" y="777690"/>
            <a:ext cx="6349303" cy="1752600"/>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  Vulnerable Point (VP)</a:t>
            </a:r>
          </a:p>
          <a:p>
            <a:pPr lvl="1" eaLnBrk="1" hangingPunct="1">
              <a:buFont typeface="Calibri" pitchFamily="34" charset="0"/>
              <a:buChar char="–"/>
            </a:pPr>
            <a:r>
              <a:rPr lang="en-US" sz="2400" dirty="0" smtClean="0"/>
              <a:t>Culverts and bridges</a:t>
            </a:r>
          </a:p>
          <a:p>
            <a:pPr lvl="2" eaLnBrk="1" hangingPunct="1"/>
            <a:r>
              <a:rPr lang="en-US" sz="2000" dirty="0" smtClean="0"/>
              <a:t>Footbridges over irrigation ditches and their approaches</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32</a:t>
            </a:fld>
            <a:endParaRPr lang="en-US" dirty="0">
              <a:latin typeface="Arial" pitchFamily="34" charset="0"/>
              <a:cs typeface="Arial" pitchFamily="34" charset="0"/>
            </a:endParaRPr>
          </a:p>
        </p:txBody>
      </p:sp>
      <p:pic>
        <p:nvPicPr>
          <p:cNvPr id="11" name="Picture 6"/>
          <p:cNvPicPr>
            <a:picLocks noChangeAspect="1" noChangeArrowheads="1"/>
          </p:cNvPicPr>
          <p:nvPr/>
        </p:nvPicPr>
        <p:blipFill>
          <a:blip r:embed="rId3" cstate="email"/>
          <a:srcRect r="7444"/>
          <a:stretch>
            <a:fillRect/>
          </a:stretch>
        </p:blipFill>
        <p:spPr bwMode="auto">
          <a:xfrm>
            <a:off x="4767450" y="3048000"/>
            <a:ext cx="3500722" cy="2971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2" name="Group 1"/>
          <p:cNvGrpSpPr/>
          <p:nvPr/>
        </p:nvGrpSpPr>
        <p:grpSpPr>
          <a:xfrm>
            <a:off x="470045" y="2474562"/>
            <a:ext cx="4112821" cy="2971800"/>
            <a:chOff x="304800" y="3048000"/>
            <a:chExt cx="4112821" cy="3352800"/>
          </a:xfrm>
        </p:grpSpPr>
        <p:pic>
          <p:nvPicPr>
            <p:cNvPr id="10" name="Picture 4"/>
            <p:cNvPicPr>
              <a:picLocks noChangeAspect="1" noChangeArrowheads="1"/>
            </p:cNvPicPr>
            <p:nvPr/>
          </p:nvPicPr>
          <p:blipFill>
            <a:blip r:embed="rId4" cstate="email"/>
            <a:srcRect r="1865"/>
            <a:stretch>
              <a:fillRect/>
            </a:stretch>
          </p:blipFill>
          <p:spPr bwMode="auto">
            <a:xfrm>
              <a:off x="304800" y="3048000"/>
              <a:ext cx="4112821" cy="3352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8" name="Rectangle 7"/>
            <p:cNvSpPr/>
            <p:nvPr/>
          </p:nvSpPr>
          <p:spPr>
            <a:xfrm>
              <a:off x="1555173" y="4303111"/>
              <a:ext cx="1524000" cy="27699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smtClean="0">
                  <a:solidFill>
                    <a:schemeClr val="tx1"/>
                  </a:solidFill>
                  <a:latin typeface="Arial" pitchFamily="34" charset="0"/>
                  <a:cs typeface="Arial" pitchFamily="34" charset="0"/>
                </a:rPr>
                <a:t>Location of IED</a:t>
              </a:r>
              <a:endParaRPr lang="en-US" sz="1200" dirty="0">
                <a:solidFill>
                  <a:schemeClr val="tx1"/>
                </a:solidFill>
                <a:latin typeface="Arial" pitchFamily="34" charset="0"/>
                <a:cs typeface="Arial" pitchFamily="34" charset="0"/>
              </a:endParaRPr>
            </a:p>
          </p:txBody>
        </p:sp>
      </p:grpSp>
      <p:sp>
        <p:nvSpPr>
          <p:cNvPr id="18"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9" name="Group 9"/>
          <p:cNvGrpSpPr>
            <a:grpSpLocks noGrp="1"/>
          </p:cNvGrpSpPr>
          <p:nvPr/>
        </p:nvGrpSpPr>
        <p:grpSpPr bwMode="auto">
          <a:xfrm>
            <a:off x="122915" y="4619648"/>
            <a:ext cx="1665890" cy="1608082"/>
            <a:chOff x="2286000" y="1524000"/>
            <a:chExt cx="4648200" cy="4267200"/>
          </a:xfrm>
          <a:noFill/>
        </p:grpSpPr>
        <p:sp>
          <p:nvSpPr>
            <p:cNvPr id="20" name="Oval 3"/>
            <p:cNvSpPr>
              <a:spLocks noChangeArrowheads="1"/>
            </p:cNvSpPr>
            <p:nvPr/>
          </p:nvSpPr>
          <p:spPr bwMode="auto">
            <a:xfrm>
              <a:off x="2286000" y="3048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1"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2"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3"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4"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5"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622928" y="793783"/>
            <a:ext cx="6698480" cy="1752600"/>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  Vulnerable Point (VP)</a:t>
            </a:r>
          </a:p>
          <a:p>
            <a:pPr lvl="1" eaLnBrk="1" hangingPunct="1">
              <a:buFont typeface="Calibri" pitchFamily="34" charset="0"/>
              <a:buChar char="–"/>
            </a:pPr>
            <a:r>
              <a:rPr lang="en-US" sz="2400" dirty="0" smtClean="0"/>
              <a:t>Mouse holes</a:t>
            </a:r>
          </a:p>
          <a:p>
            <a:pPr lvl="2" eaLnBrk="1" hangingPunct="1"/>
            <a:r>
              <a:rPr lang="en-US" sz="2000" dirty="0" smtClean="0"/>
              <a:t>Typically placed within a few meters inside the compound</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33</a:t>
            </a:fld>
            <a:endParaRPr lang="en-US" dirty="0">
              <a:latin typeface="Arial" pitchFamily="34" charset="0"/>
              <a:cs typeface="Arial" pitchFamily="34" charset="0"/>
            </a:endParaRPr>
          </a:p>
        </p:txBody>
      </p:sp>
      <p:grpSp>
        <p:nvGrpSpPr>
          <p:cNvPr id="2" name="Group 1"/>
          <p:cNvGrpSpPr/>
          <p:nvPr/>
        </p:nvGrpSpPr>
        <p:grpSpPr>
          <a:xfrm>
            <a:off x="572576" y="2417734"/>
            <a:ext cx="4138907" cy="2719952"/>
            <a:chOff x="228600" y="3567513"/>
            <a:chExt cx="3714750" cy="2376086"/>
          </a:xfrm>
        </p:grpSpPr>
        <p:pic>
          <p:nvPicPr>
            <p:cNvPr id="10" name="Picture 2"/>
            <p:cNvPicPr>
              <a:picLocks noChangeAspect="1" noChangeArrowheads="1"/>
            </p:cNvPicPr>
            <p:nvPr/>
          </p:nvPicPr>
          <p:blipFill rotWithShape="1">
            <a:blip r:embed="rId3" cstate="email"/>
            <a:srcRect t="20046"/>
            <a:stretch/>
          </p:blipFill>
          <p:spPr bwMode="auto">
            <a:xfrm>
              <a:off x="228600" y="3567513"/>
              <a:ext cx="3714750" cy="2376086"/>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1" name="TextBox 4"/>
            <p:cNvSpPr txBox="1">
              <a:spLocks noChangeArrowheads="1"/>
            </p:cNvSpPr>
            <p:nvPr/>
          </p:nvSpPr>
          <p:spPr bwMode="auto">
            <a:xfrm>
              <a:off x="1981200" y="3779838"/>
              <a:ext cx="838200" cy="215444"/>
            </a:xfrm>
            <a:prstGeom prst="rect">
              <a:avLst/>
            </a:prstGeom>
            <a:solidFill>
              <a:srgbClr val="FF0000"/>
            </a:solidFill>
            <a:ln w="12700">
              <a:solidFill>
                <a:schemeClr val="tx1"/>
              </a:solidFill>
              <a:miter lim="800000"/>
              <a:headEnd/>
              <a:tailEnd/>
            </a:ln>
          </p:spPr>
          <p:txBody>
            <a:bodyPr>
              <a:spAutoFit/>
            </a:bodyPr>
            <a:lstStyle/>
            <a:p>
              <a:r>
                <a:rPr lang="en-US" sz="800" dirty="0">
                  <a:solidFill>
                    <a:schemeClr val="bg1"/>
                  </a:solidFill>
                  <a:latin typeface="Arial" pitchFamily="34" charset="0"/>
                  <a:cs typeface="Arial" pitchFamily="34" charset="0"/>
                </a:rPr>
                <a:t>Battery pack</a:t>
              </a:r>
            </a:p>
          </p:txBody>
        </p:sp>
        <p:sp>
          <p:nvSpPr>
            <p:cNvPr id="12" name="Oval 11"/>
            <p:cNvSpPr/>
            <p:nvPr/>
          </p:nvSpPr>
          <p:spPr>
            <a:xfrm>
              <a:off x="1143000" y="4084638"/>
              <a:ext cx="457200" cy="503237"/>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 name="Oval 12"/>
            <p:cNvSpPr/>
            <p:nvPr/>
          </p:nvSpPr>
          <p:spPr>
            <a:xfrm>
              <a:off x="1066800" y="4922838"/>
              <a:ext cx="990600" cy="587375"/>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cxnSp>
          <p:nvCxnSpPr>
            <p:cNvPr id="14" name="Straight Arrow Connector 13"/>
            <p:cNvCxnSpPr>
              <a:endCxn id="12" idx="6"/>
            </p:cNvCxnSpPr>
            <p:nvPr/>
          </p:nvCxnSpPr>
          <p:spPr>
            <a:xfrm flipH="1">
              <a:off x="1600200" y="4008438"/>
              <a:ext cx="381000" cy="3270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4846638"/>
              <a:ext cx="449263" cy="304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9"/>
            <p:cNvSpPr txBox="1">
              <a:spLocks noChangeArrowheads="1"/>
            </p:cNvSpPr>
            <p:nvPr/>
          </p:nvSpPr>
          <p:spPr bwMode="auto">
            <a:xfrm>
              <a:off x="2514600" y="4541838"/>
              <a:ext cx="990600" cy="215444"/>
            </a:xfrm>
            <a:prstGeom prst="rect">
              <a:avLst/>
            </a:prstGeom>
            <a:solidFill>
              <a:srgbClr val="FF0000"/>
            </a:solidFill>
            <a:ln w="12700">
              <a:solidFill>
                <a:schemeClr val="tx1"/>
              </a:solidFill>
              <a:miter lim="800000"/>
              <a:headEnd/>
              <a:tailEnd/>
            </a:ln>
          </p:spPr>
          <p:txBody>
            <a:bodyPr>
              <a:spAutoFit/>
            </a:bodyPr>
            <a:lstStyle/>
            <a:p>
              <a:r>
                <a:rPr lang="en-US" sz="800" dirty="0">
                  <a:solidFill>
                    <a:schemeClr val="bg1"/>
                  </a:solidFill>
                  <a:latin typeface="Arial" pitchFamily="34" charset="0"/>
                  <a:cs typeface="Arial" pitchFamily="34" charset="0"/>
                </a:rPr>
                <a:t>Main</a:t>
              </a:r>
              <a:r>
                <a:rPr lang="en-US" sz="800" dirty="0">
                  <a:latin typeface="Arial" pitchFamily="34" charset="0"/>
                  <a:cs typeface="Arial" pitchFamily="34" charset="0"/>
                </a:rPr>
                <a:t> </a:t>
              </a:r>
              <a:r>
                <a:rPr lang="en-US" sz="800" dirty="0">
                  <a:solidFill>
                    <a:schemeClr val="bg1"/>
                  </a:solidFill>
                  <a:latin typeface="Arial" pitchFamily="34" charset="0"/>
                  <a:cs typeface="Arial" pitchFamily="34" charset="0"/>
                </a:rPr>
                <a:t>charge/PP</a:t>
              </a:r>
            </a:p>
          </p:txBody>
        </p:sp>
        <p:sp>
          <p:nvSpPr>
            <p:cNvPr id="18" name="Rectangle 17"/>
            <p:cNvSpPr/>
            <p:nvPr/>
          </p:nvSpPr>
          <p:spPr>
            <a:xfrm>
              <a:off x="1951383" y="3680410"/>
              <a:ext cx="1492465"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Battery Pack</a:t>
              </a:r>
              <a:endParaRPr lang="en-US" sz="1600" dirty="0">
                <a:solidFill>
                  <a:schemeClr val="tx1"/>
                </a:solidFill>
                <a:latin typeface="Arial" pitchFamily="34" charset="0"/>
                <a:cs typeface="Arial" pitchFamily="34" charset="0"/>
              </a:endParaRPr>
            </a:p>
          </p:txBody>
        </p:sp>
        <p:sp>
          <p:nvSpPr>
            <p:cNvPr id="19" name="Rectangle 18"/>
            <p:cNvSpPr/>
            <p:nvPr/>
          </p:nvSpPr>
          <p:spPr>
            <a:xfrm>
              <a:off x="2312719" y="4522793"/>
              <a:ext cx="1404261"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Main Charge</a:t>
              </a:r>
              <a:endParaRPr lang="en-US" sz="1600" dirty="0">
                <a:solidFill>
                  <a:schemeClr val="tx1"/>
                </a:solidFill>
                <a:latin typeface="Arial" pitchFamily="34" charset="0"/>
                <a:cs typeface="Arial" pitchFamily="34" charset="0"/>
              </a:endParaRPr>
            </a:p>
          </p:txBody>
        </p:sp>
      </p:grpSp>
      <p:grpSp>
        <p:nvGrpSpPr>
          <p:cNvPr id="3" name="Group 2"/>
          <p:cNvGrpSpPr/>
          <p:nvPr/>
        </p:nvGrpSpPr>
        <p:grpSpPr>
          <a:xfrm>
            <a:off x="4756458" y="3359257"/>
            <a:ext cx="4267200" cy="2971800"/>
            <a:chOff x="4602480" y="2971800"/>
            <a:chExt cx="4267200" cy="3352800"/>
          </a:xfrm>
        </p:grpSpPr>
        <p:pic>
          <p:nvPicPr>
            <p:cNvPr id="17" name="16" descr="2tmp17484.jpg"/>
            <p:cNvPicPr>
              <a:picLocks/>
            </p:cNvPicPr>
            <p:nvPr/>
          </p:nvPicPr>
          <p:blipFill>
            <a:blip r:embed="rId4" cstate="email"/>
            <a:srcRect/>
            <a:stretch>
              <a:fillRect/>
            </a:stretch>
          </p:blipFill>
          <p:spPr bwMode="auto">
            <a:xfrm>
              <a:off x="4602480" y="2971800"/>
              <a:ext cx="4267200" cy="3352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20" name="Rectangle 19"/>
            <p:cNvSpPr/>
            <p:nvPr/>
          </p:nvSpPr>
          <p:spPr>
            <a:xfrm>
              <a:off x="5562600" y="4219044"/>
              <a:ext cx="1496833"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Lamp Cord</a:t>
              </a:r>
              <a:endParaRPr lang="en-US" sz="1600" dirty="0">
                <a:solidFill>
                  <a:schemeClr val="tx1"/>
                </a:solidFill>
                <a:latin typeface="Arial" pitchFamily="34" charset="0"/>
                <a:cs typeface="Arial" pitchFamily="34" charset="0"/>
              </a:endParaRPr>
            </a:p>
          </p:txBody>
        </p:sp>
        <p:sp>
          <p:nvSpPr>
            <p:cNvPr id="21" name="Rectangle 20"/>
            <p:cNvSpPr/>
            <p:nvPr/>
          </p:nvSpPr>
          <p:spPr>
            <a:xfrm>
              <a:off x="5943600" y="5576898"/>
              <a:ext cx="1537853"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Pressure Plate</a:t>
              </a:r>
              <a:endParaRPr lang="en-US" sz="1600" dirty="0">
                <a:solidFill>
                  <a:schemeClr val="tx1"/>
                </a:solidFill>
                <a:latin typeface="Arial" pitchFamily="34" charset="0"/>
                <a:cs typeface="Arial" pitchFamily="34" charset="0"/>
              </a:endParaRPr>
            </a:p>
          </p:txBody>
        </p:sp>
        <p:sp>
          <p:nvSpPr>
            <p:cNvPr id="22" name="Rectangle 21"/>
            <p:cNvSpPr/>
            <p:nvPr/>
          </p:nvSpPr>
          <p:spPr>
            <a:xfrm>
              <a:off x="7315200" y="5199801"/>
              <a:ext cx="114003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Battery</a:t>
              </a:r>
              <a:endParaRPr lang="en-US" sz="1600" dirty="0">
                <a:solidFill>
                  <a:schemeClr val="tx1"/>
                </a:solidFill>
                <a:latin typeface="Arial" pitchFamily="34" charset="0"/>
                <a:cs typeface="Arial" pitchFamily="34" charset="0"/>
              </a:endParaRPr>
            </a:p>
          </p:txBody>
        </p:sp>
      </p:grpSp>
      <p:sp>
        <p:nvSpPr>
          <p:cNvPr id="30"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31" name="Group 9"/>
          <p:cNvGrpSpPr>
            <a:grpSpLocks noGrp="1"/>
          </p:cNvGrpSpPr>
          <p:nvPr/>
        </p:nvGrpSpPr>
        <p:grpSpPr bwMode="auto">
          <a:xfrm>
            <a:off x="138413" y="4852122"/>
            <a:ext cx="1665890" cy="1608082"/>
            <a:chOff x="2286000" y="1524000"/>
            <a:chExt cx="4648200" cy="4267200"/>
          </a:xfrm>
          <a:noFill/>
        </p:grpSpPr>
        <p:sp>
          <p:nvSpPr>
            <p:cNvPr id="32" name="Oval 3"/>
            <p:cNvSpPr>
              <a:spLocks noChangeArrowheads="1"/>
            </p:cNvSpPr>
            <p:nvPr/>
          </p:nvSpPr>
          <p:spPr bwMode="auto">
            <a:xfrm>
              <a:off x="2286000" y="3048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33"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34"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35"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36"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7"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74915" y="909044"/>
            <a:ext cx="7604556" cy="1219200"/>
          </a:xfrm>
        </p:spPr>
        <p:txBody>
          <a:bodyPr/>
          <a:lstStyle/>
          <a:p>
            <a:pPr marL="225425" indent="-225425" eaLnBrk="1" hangingPunct="1"/>
            <a:r>
              <a:rPr lang="en-US" sz="2800" dirty="0" smtClean="0"/>
              <a:t>  Vulnerable Point (VP)</a:t>
            </a:r>
          </a:p>
          <a:p>
            <a:pPr lvl="1" eaLnBrk="1" hangingPunct="1">
              <a:buFont typeface="Calibri" pitchFamily="34" charset="0"/>
              <a:buChar char="–"/>
            </a:pPr>
            <a:r>
              <a:rPr lang="en-US" sz="2400" dirty="0" smtClean="0"/>
              <a:t>Previous IED engagement areas</a:t>
            </a:r>
          </a:p>
          <a:p>
            <a:endParaRPr lang="en-US"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34</a:t>
            </a:fld>
            <a:endParaRPr lang="en-US" dirty="0">
              <a:latin typeface="Arial" pitchFamily="34" charset="0"/>
              <a:cs typeface="Arial" pitchFamily="34" charset="0"/>
            </a:endParaRPr>
          </a:p>
        </p:txBody>
      </p:sp>
      <p:grpSp>
        <p:nvGrpSpPr>
          <p:cNvPr id="2" name="Group 1"/>
          <p:cNvGrpSpPr/>
          <p:nvPr/>
        </p:nvGrpSpPr>
        <p:grpSpPr>
          <a:xfrm>
            <a:off x="189174" y="1945037"/>
            <a:ext cx="4267200" cy="2971800"/>
            <a:chOff x="228600" y="2286000"/>
            <a:chExt cx="4267200" cy="4191000"/>
          </a:xfrm>
        </p:grpSpPr>
        <p:pic>
          <p:nvPicPr>
            <p:cNvPr id="9" name="25" descr="1tmp6878.jpg"/>
            <p:cNvPicPr>
              <a:picLocks/>
            </p:cNvPicPr>
            <p:nvPr/>
          </p:nvPicPr>
          <p:blipFill>
            <a:blip r:embed="rId3" cstate="email"/>
            <a:srcRect/>
            <a:stretch>
              <a:fillRect/>
            </a:stretch>
          </p:blipFill>
          <p:spPr bwMode="auto">
            <a:xfrm>
              <a:off x="228600" y="2286000"/>
              <a:ext cx="4267200" cy="4191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356260" y="3392322"/>
              <a:ext cx="185255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Secondary RCIED</a:t>
              </a:r>
              <a:endParaRPr lang="en-US" sz="1600" dirty="0">
                <a:solidFill>
                  <a:schemeClr val="tx1"/>
                </a:solidFill>
                <a:latin typeface="Arial" pitchFamily="34" charset="0"/>
                <a:cs typeface="Arial" pitchFamily="34" charset="0"/>
              </a:endParaRPr>
            </a:p>
          </p:txBody>
        </p:sp>
        <p:sp>
          <p:nvSpPr>
            <p:cNvPr id="10" name="Rectangle 9"/>
            <p:cNvSpPr/>
            <p:nvPr/>
          </p:nvSpPr>
          <p:spPr>
            <a:xfrm>
              <a:off x="2272149" y="3187847"/>
              <a:ext cx="1931719"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CWIED in Culvert</a:t>
              </a:r>
              <a:endParaRPr lang="en-US" sz="1600" dirty="0">
                <a:solidFill>
                  <a:schemeClr val="tx1"/>
                </a:solidFill>
                <a:latin typeface="Arial" pitchFamily="34" charset="0"/>
                <a:cs typeface="Arial" pitchFamily="34" charset="0"/>
              </a:endParaRPr>
            </a:p>
          </p:txBody>
        </p:sp>
        <p:sp>
          <p:nvSpPr>
            <p:cNvPr id="11" name="Rectangle 10"/>
            <p:cNvSpPr/>
            <p:nvPr/>
          </p:nvSpPr>
          <p:spPr>
            <a:xfrm>
              <a:off x="1055925" y="5256394"/>
              <a:ext cx="2221675"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Previous IED crater</a:t>
              </a:r>
              <a:endParaRPr lang="en-US" sz="1600" dirty="0">
                <a:solidFill>
                  <a:schemeClr val="tx1"/>
                </a:solidFill>
                <a:latin typeface="Arial" pitchFamily="34" charset="0"/>
                <a:cs typeface="Arial" pitchFamily="34" charset="0"/>
              </a:endParaRPr>
            </a:p>
          </p:txBody>
        </p:sp>
      </p:grpSp>
      <p:grpSp>
        <p:nvGrpSpPr>
          <p:cNvPr id="3" name="Group 2"/>
          <p:cNvGrpSpPr/>
          <p:nvPr/>
        </p:nvGrpSpPr>
        <p:grpSpPr>
          <a:xfrm>
            <a:off x="4709475" y="2286000"/>
            <a:ext cx="4267200" cy="2971800"/>
            <a:chOff x="4768850" y="2286000"/>
            <a:chExt cx="4267200" cy="2971800"/>
          </a:xfrm>
        </p:grpSpPr>
        <p:pic>
          <p:nvPicPr>
            <p:cNvPr id="8" name="44" descr="4tmp27701.jpg"/>
            <p:cNvPicPr>
              <a:picLocks/>
            </p:cNvPicPr>
            <p:nvPr/>
          </p:nvPicPr>
          <p:blipFill>
            <a:blip r:embed="rId4" cstate="email"/>
            <a:srcRect l="1666" t="4443" r="1666" b="2222"/>
            <a:stretch>
              <a:fillRect/>
            </a:stretch>
          </p:blipFill>
          <p:spPr bwMode="auto">
            <a:xfrm>
              <a:off x="4768850" y="2286000"/>
              <a:ext cx="4267200" cy="2971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2" name="Rectangle 11"/>
            <p:cNvSpPr/>
            <p:nvPr/>
          </p:nvSpPr>
          <p:spPr>
            <a:xfrm>
              <a:off x="4993952" y="2629332"/>
              <a:ext cx="2891263"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Previous Emplacements</a:t>
              </a:r>
              <a:endParaRPr lang="en-US" sz="1600" dirty="0">
                <a:solidFill>
                  <a:schemeClr val="tx1"/>
                </a:solidFill>
                <a:latin typeface="Arial" pitchFamily="34" charset="0"/>
                <a:cs typeface="Arial" pitchFamily="34" charset="0"/>
              </a:endParaRPr>
            </a:p>
          </p:txBody>
        </p:sp>
        <p:sp>
          <p:nvSpPr>
            <p:cNvPr id="13" name="Rectangle 12"/>
            <p:cNvSpPr/>
            <p:nvPr/>
          </p:nvSpPr>
          <p:spPr>
            <a:xfrm>
              <a:off x="7456725" y="4429448"/>
              <a:ext cx="1348839"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Blast Seat</a:t>
              </a:r>
              <a:endParaRPr lang="en-US" sz="1600" dirty="0">
                <a:solidFill>
                  <a:schemeClr val="tx1"/>
                </a:solidFill>
                <a:latin typeface="Arial" pitchFamily="34" charset="0"/>
                <a:cs typeface="Arial" pitchFamily="34" charset="0"/>
              </a:endParaRPr>
            </a:p>
          </p:txBody>
        </p:sp>
      </p:grpSp>
      <p:sp>
        <p:nvSpPr>
          <p:cNvPr id="22"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21" name="Group 9"/>
          <p:cNvGrpSpPr>
            <a:grpSpLocks noGrp="1"/>
          </p:cNvGrpSpPr>
          <p:nvPr/>
        </p:nvGrpSpPr>
        <p:grpSpPr bwMode="auto">
          <a:xfrm>
            <a:off x="138414" y="4821126"/>
            <a:ext cx="1665890" cy="1608082"/>
            <a:chOff x="2286000" y="1524000"/>
            <a:chExt cx="4648200" cy="4267200"/>
          </a:xfrm>
          <a:noFill/>
        </p:grpSpPr>
        <p:sp>
          <p:nvSpPr>
            <p:cNvPr id="23"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4"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5"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6"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7"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8"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458533" y="1180853"/>
            <a:ext cx="7833060" cy="1524000"/>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  Vulnerable Point (VP)</a:t>
            </a:r>
          </a:p>
          <a:p>
            <a:pPr lvl="1" eaLnBrk="1" hangingPunct="1">
              <a:buFont typeface="Calibri" pitchFamily="34" charset="0"/>
              <a:buChar char="–"/>
            </a:pPr>
            <a:r>
              <a:rPr lang="en-US" sz="2400" dirty="0" smtClean="0"/>
              <a:t>Obvious support by fire positions and positions that provide cover</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35</a:t>
            </a:fld>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097958" y="2555687"/>
            <a:ext cx="3562350" cy="29051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33925" y="3005138"/>
            <a:ext cx="3638550" cy="2867025"/>
          </a:xfrm>
          <a:prstGeom prst="rect">
            <a:avLst/>
          </a:prstGeom>
          <a:noFill/>
          <a:ln w="9525">
            <a:noFill/>
            <a:miter lim="800000"/>
            <a:headEnd/>
            <a:tailEnd/>
          </a:ln>
        </p:spPr>
      </p:pic>
      <p:sp>
        <p:nvSpPr>
          <p:cNvPr id="15"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b="1" dirty="0" smtClean="0"/>
              <a:t>Location of Threat (CONT)</a:t>
            </a:r>
            <a:endParaRPr lang="en-US" sz="2800" b="1" dirty="0"/>
          </a:p>
        </p:txBody>
      </p:sp>
      <p:grpSp>
        <p:nvGrpSpPr>
          <p:cNvPr id="16" name="Group 9"/>
          <p:cNvGrpSpPr>
            <a:grpSpLocks noGrp="1"/>
          </p:cNvGrpSpPr>
          <p:nvPr/>
        </p:nvGrpSpPr>
        <p:grpSpPr bwMode="auto">
          <a:xfrm>
            <a:off x="138414" y="4836624"/>
            <a:ext cx="1665890" cy="1608082"/>
            <a:chOff x="2286000" y="1524000"/>
            <a:chExt cx="4648200" cy="4267200"/>
          </a:xfrm>
          <a:noFill/>
        </p:grpSpPr>
        <p:sp>
          <p:nvSpPr>
            <p:cNvPr id="17"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8"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9"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0"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1"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2"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786099" y="1009942"/>
            <a:ext cx="8189068" cy="4287676"/>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225425" indent="-225425" eaLnBrk="1" hangingPunct="1"/>
            <a:r>
              <a:rPr lang="en-US" sz="2800" dirty="0" smtClean="0"/>
              <a:t>  Vulnerable Areas (VA)</a:t>
            </a:r>
          </a:p>
          <a:p>
            <a:pPr marL="1025525" lvl="1" indent="-331788" eaLnBrk="1" hangingPunct="1"/>
            <a:r>
              <a:rPr lang="en-US" sz="2000" dirty="0" smtClean="0"/>
              <a:t>Areas where pattern setting allows insurgents to predict with a degree of certainty that troops will use them again</a:t>
            </a:r>
          </a:p>
          <a:p>
            <a:pPr lvl="1" eaLnBrk="1" hangingPunct="1">
              <a:buNone/>
            </a:pPr>
            <a:endParaRPr lang="en-US" sz="2400" dirty="0" smtClean="0"/>
          </a:p>
          <a:p>
            <a:pPr marL="228600" lvl="1" indent="-228600" eaLnBrk="1" hangingPunct="1">
              <a:buFont typeface="Arial" pitchFamily="34" charset="0"/>
              <a:buChar char="•"/>
            </a:pPr>
            <a:r>
              <a:rPr lang="en-US" dirty="0" smtClean="0"/>
              <a:t>  Vulnerable Areas (VA) Examples</a:t>
            </a:r>
          </a:p>
          <a:p>
            <a:pPr marL="1025525" lvl="2" indent="-331788" eaLnBrk="1" hangingPunct="1">
              <a:buFont typeface="Arial" pitchFamily="34" charset="0"/>
              <a:buChar char="‒"/>
            </a:pPr>
            <a:r>
              <a:rPr lang="en-US" sz="2000" dirty="0" smtClean="0"/>
              <a:t>Linear features</a:t>
            </a:r>
          </a:p>
          <a:p>
            <a:pPr marL="1025525" lvl="2" indent="-331788" eaLnBrk="1" hangingPunct="1">
              <a:buFont typeface="Arial" pitchFamily="34" charset="0"/>
              <a:buChar char="‒"/>
            </a:pPr>
            <a:r>
              <a:rPr lang="en-US" sz="2000" dirty="0" smtClean="0"/>
              <a:t>Previously used trails and patrol routes</a:t>
            </a:r>
          </a:p>
          <a:p>
            <a:pPr marL="1025525" lvl="2" indent="-331788" eaLnBrk="1" hangingPunct="1">
              <a:buFont typeface="Arial" pitchFamily="34" charset="0"/>
              <a:buChar char="‒"/>
            </a:pPr>
            <a:r>
              <a:rPr lang="en-US" sz="2000" dirty="0" smtClean="0"/>
              <a:t>Frequently used positions</a:t>
            </a:r>
          </a:p>
          <a:p>
            <a:pPr marL="1025525" lvl="2" indent="-331788" eaLnBrk="1" hangingPunct="1">
              <a:buFont typeface="Arial" pitchFamily="34" charset="0"/>
              <a:buChar char="‒"/>
            </a:pPr>
            <a:r>
              <a:rPr lang="en-US" sz="2000" dirty="0" smtClean="0"/>
              <a:t>Long open stretches of road</a:t>
            </a:r>
          </a:p>
          <a:p>
            <a:pPr marL="1025525" lvl="2" indent="-331788" eaLnBrk="1" hangingPunct="1">
              <a:buFont typeface="Arial" pitchFamily="34" charset="0"/>
              <a:buChar char="‒"/>
            </a:pPr>
            <a:r>
              <a:rPr lang="en-US" sz="2000" dirty="0" smtClean="0"/>
              <a:t>Compound interiors</a:t>
            </a:r>
          </a:p>
          <a:p>
            <a:pPr marL="1025525" lvl="2" indent="-331788" eaLnBrk="1" hangingPunct="1">
              <a:buFont typeface="Arial" pitchFamily="34" charset="0"/>
              <a:buChar char="‒"/>
            </a:pPr>
            <a:r>
              <a:rPr lang="en-US" sz="2000" dirty="0" smtClean="0"/>
              <a:t>Channelized routes</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36</a:t>
            </a:fld>
            <a:endParaRPr lang="en-US" dirty="0">
              <a:latin typeface="Arial" pitchFamily="34" charset="0"/>
              <a:cs typeface="Arial" pitchFamily="34" charset="0"/>
            </a:endParaRPr>
          </a:p>
        </p:txBody>
      </p:sp>
      <p:sp>
        <p:nvSpPr>
          <p:cNvPr id="14"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5" name="Group 9"/>
          <p:cNvGrpSpPr>
            <a:grpSpLocks noGrp="1"/>
          </p:cNvGrpSpPr>
          <p:nvPr/>
        </p:nvGrpSpPr>
        <p:grpSpPr bwMode="auto">
          <a:xfrm>
            <a:off x="122915" y="4619648"/>
            <a:ext cx="1665890" cy="1608082"/>
            <a:chOff x="2286000" y="1524000"/>
            <a:chExt cx="4648200" cy="4267200"/>
          </a:xfrm>
          <a:noFill/>
        </p:grpSpPr>
        <p:sp>
          <p:nvSpPr>
            <p:cNvPr id="16"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7"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8"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19"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0"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1"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876986" y="867499"/>
            <a:ext cx="7848560" cy="1474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r>
              <a:rPr lang="en-US" sz="2800" dirty="0" smtClean="0"/>
              <a:t>  Vulnerable Areas (VA)</a:t>
            </a:r>
          </a:p>
          <a:p>
            <a:pPr lvl="1" eaLnBrk="1" hangingPunct="1"/>
            <a:r>
              <a:rPr lang="en-US" sz="2400" dirty="0" smtClean="0"/>
              <a:t>Linear features</a:t>
            </a:r>
          </a:p>
          <a:p>
            <a:pPr lvl="2" eaLnBrk="1" hangingPunct="1"/>
            <a:r>
              <a:rPr lang="en-US" sz="2000" dirty="0" smtClean="0"/>
              <a:t>Often used to assist in navigation on patrols</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37</a:t>
            </a:fld>
            <a:endParaRPr lang="en-US" dirty="0">
              <a:latin typeface="Arial" pitchFamily="34" charset="0"/>
              <a:cs typeface="Arial" pitchFamily="34" charset="0"/>
            </a:endParaRPr>
          </a:p>
        </p:txBody>
      </p:sp>
      <p:grpSp>
        <p:nvGrpSpPr>
          <p:cNvPr id="2" name="Group 1"/>
          <p:cNvGrpSpPr/>
          <p:nvPr/>
        </p:nvGrpSpPr>
        <p:grpSpPr>
          <a:xfrm>
            <a:off x="189550" y="2590800"/>
            <a:ext cx="4267200" cy="3429000"/>
            <a:chOff x="303850" y="2590800"/>
            <a:chExt cx="4267200" cy="3429000"/>
          </a:xfrm>
        </p:grpSpPr>
        <p:pic>
          <p:nvPicPr>
            <p:cNvPr id="6" name="6" descr="6tmp23753.jpg"/>
            <p:cNvPicPr>
              <a:picLocks/>
            </p:cNvPicPr>
            <p:nvPr/>
          </p:nvPicPr>
          <p:blipFill>
            <a:blip r:embed="rId3" cstate="email"/>
            <a:srcRect/>
            <a:stretch>
              <a:fillRect/>
            </a:stretch>
          </p:blipFill>
          <p:spPr bwMode="auto">
            <a:xfrm>
              <a:off x="303850" y="2590800"/>
              <a:ext cx="4267200" cy="3429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8" name="Rectangle 7"/>
            <p:cNvSpPr/>
            <p:nvPr/>
          </p:nvSpPr>
          <p:spPr>
            <a:xfrm>
              <a:off x="823357" y="3139229"/>
              <a:ext cx="1112322"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RCIED</a:t>
              </a:r>
              <a:endParaRPr lang="en-US" sz="1600" dirty="0">
                <a:solidFill>
                  <a:schemeClr val="tx1"/>
                </a:solidFill>
                <a:latin typeface="Arial" pitchFamily="34" charset="0"/>
                <a:cs typeface="Arial" pitchFamily="34" charset="0"/>
              </a:endParaRPr>
            </a:p>
          </p:txBody>
        </p:sp>
      </p:grpSp>
      <p:grpSp>
        <p:nvGrpSpPr>
          <p:cNvPr id="3" name="Group 2"/>
          <p:cNvGrpSpPr/>
          <p:nvPr/>
        </p:nvGrpSpPr>
        <p:grpSpPr>
          <a:xfrm>
            <a:off x="4610100" y="2590800"/>
            <a:ext cx="4343400" cy="3429000"/>
            <a:chOff x="4572000" y="2590800"/>
            <a:chExt cx="4343400" cy="3886200"/>
          </a:xfrm>
        </p:grpSpPr>
        <p:pic>
          <p:nvPicPr>
            <p:cNvPr id="9" name="Picture 4"/>
            <p:cNvPicPr>
              <a:picLocks noChangeAspect="1" noChangeArrowheads="1"/>
            </p:cNvPicPr>
            <p:nvPr/>
          </p:nvPicPr>
          <p:blipFill>
            <a:blip r:embed="rId4" cstate="email"/>
            <a:srcRect/>
            <a:stretch>
              <a:fillRect/>
            </a:stretch>
          </p:blipFill>
          <p:spPr bwMode="auto">
            <a:xfrm>
              <a:off x="4572000" y="2590800"/>
              <a:ext cx="4343400" cy="38862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0" name="Rectangle 9"/>
            <p:cNvSpPr/>
            <p:nvPr/>
          </p:nvSpPr>
          <p:spPr>
            <a:xfrm>
              <a:off x="6629400" y="2667000"/>
              <a:ext cx="1524000" cy="5334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Direction Of Travel</a:t>
              </a:r>
              <a:endParaRPr lang="en-US" sz="1600" dirty="0">
                <a:solidFill>
                  <a:schemeClr val="tx1"/>
                </a:solidFill>
                <a:latin typeface="Arial" pitchFamily="34" charset="0"/>
                <a:cs typeface="Arial" pitchFamily="34" charset="0"/>
              </a:endParaRPr>
            </a:p>
          </p:txBody>
        </p:sp>
      </p:grpSp>
      <p:sp>
        <p:nvSpPr>
          <p:cNvPr id="19"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8" name="Group 9"/>
          <p:cNvGrpSpPr>
            <a:grpSpLocks noGrp="1"/>
          </p:cNvGrpSpPr>
          <p:nvPr/>
        </p:nvGrpSpPr>
        <p:grpSpPr bwMode="auto">
          <a:xfrm>
            <a:off x="153912" y="4883119"/>
            <a:ext cx="1665890" cy="1608082"/>
            <a:chOff x="2286000" y="1524000"/>
            <a:chExt cx="4648200" cy="4267200"/>
          </a:xfrm>
          <a:noFill/>
        </p:grpSpPr>
        <p:sp>
          <p:nvSpPr>
            <p:cNvPr id="20" name="Oval 3"/>
            <p:cNvSpPr>
              <a:spLocks noChangeArrowheads="1"/>
            </p:cNvSpPr>
            <p:nvPr/>
          </p:nvSpPr>
          <p:spPr bwMode="auto">
            <a:xfrm>
              <a:off x="2286000" y="3048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1"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2"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3"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4"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5"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bwMode="auto">
          <a:xfrm>
            <a:off x="861521" y="843198"/>
            <a:ext cx="6542052" cy="1626437"/>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225425" indent="-225425" eaLnBrk="1" hangingPunct="1"/>
            <a:r>
              <a:rPr lang="en-US" sz="2800" dirty="0" smtClean="0"/>
              <a:t>  Vulnerable Areas (VA)</a:t>
            </a:r>
          </a:p>
          <a:p>
            <a:pPr lvl="1" eaLnBrk="1" hangingPunct="1"/>
            <a:r>
              <a:rPr lang="en-US" sz="2400" dirty="0" smtClean="0"/>
              <a:t>Previously used trails and patrol routes</a:t>
            </a:r>
          </a:p>
          <a:p>
            <a:pPr lvl="2" eaLnBrk="1" hangingPunct="1"/>
            <a:r>
              <a:rPr lang="en-US" sz="2000" dirty="0" smtClean="0"/>
              <a:t>Good indicator where Coalition Forces may travel again</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38</a:t>
            </a:fld>
            <a:endParaRPr lang="en-US" dirty="0">
              <a:latin typeface="Arial" pitchFamily="34" charset="0"/>
              <a:cs typeface="Arial" pitchFamily="34" charset="0"/>
            </a:endParaRPr>
          </a:p>
        </p:txBody>
      </p:sp>
      <p:grpSp>
        <p:nvGrpSpPr>
          <p:cNvPr id="6" name="Group 5"/>
          <p:cNvGrpSpPr/>
          <p:nvPr/>
        </p:nvGrpSpPr>
        <p:grpSpPr>
          <a:xfrm>
            <a:off x="4576950" y="2743200"/>
            <a:ext cx="4191000" cy="3200400"/>
            <a:chOff x="4648200" y="2743200"/>
            <a:chExt cx="4191000" cy="3657600"/>
          </a:xfrm>
        </p:grpSpPr>
        <p:pic>
          <p:nvPicPr>
            <p:cNvPr id="17" name="25" descr="13tmp11550.jpg"/>
            <p:cNvPicPr>
              <a:picLocks/>
            </p:cNvPicPr>
            <p:nvPr/>
          </p:nvPicPr>
          <p:blipFill>
            <a:blip r:embed="rId3" cstate="email"/>
            <a:srcRect/>
            <a:stretch>
              <a:fillRect/>
            </a:stretch>
          </p:blipFill>
          <p:spPr bwMode="auto">
            <a:xfrm>
              <a:off x="4648200" y="2743200"/>
              <a:ext cx="4191000" cy="3657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1" name="Rectangle 10"/>
            <p:cNvSpPr/>
            <p:nvPr/>
          </p:nvSpPr>
          <p:spPr>
            <a:xfrm>
              <a:off x="4800600" y="4387693"/>
              <a:ext cx="840177" cy="33670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VOIED</a:t>
              </a:r>
              <a:endParaRPr lang="en-US" sz="1600" dirty="0">
                <a:solidFill>
                  <a:schemeClr val="tx1"/>
                </a:solidFill>
                <a:latin typeface="Arial" pitchFamily="34" charset="0"/>
                <a:cs typeface="Arial" pitchFamily="34" charset="0"/>
              </a:endParaRPr>
            </a:p>
          </p:txBody>
        </p:sp>
        <p:sp>
          <p:nvSpPr>
            <p:cNvPr id="12" name="Rectangle 11"/>
            <p:cNvSpPr/>
            <p:nvPr/>
          </p:nvSpPr>
          <p:spPr>
            <a:xfrm>
              <a:off x="5543643" y="3763195"/>
              <a:ext cx="155780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Pressure Plate</a:t>
              </a:r>
              <a:endParaRPr lang="en-US" sz="1600" dirty="0">
                <a:solidFill>
                  <a:schemeClr val="tx1"/>
                </a:solidFill>
                <a:latin typeface="Arial" pitchFamily="34" charset="0"/>
                <a:cs typeface="Arial" pitchFamily="34" charset="0"/>
              </a:endParaRPr>
            </a:p>
          </p:txBody>
        </p:sp>
        <p:sp>
          <p:nvSpPr>
            <p:cNvPr id="13" name="Rectangle 12"/>
            <p:cNvSpPr/>
            <p:nvPr/>
          </p:nvSpPr>
          <p:spPr>
            <a:xfrm>
              <a:off x="6934200" y="4343400"/>
              <a:ext cx="1580406" cy="3810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Arming Switch</a:t>
              </a:r>
              <a:endParaRPr lang="en-US" sz="1600" dirty="0">
                <a:solidFill>
                  <a:schemeClr val="tx1"/>
                </a:solidFill>
                <a:latin typeface="Arial" pitchFamily="34" charset="0"/>
                <a:cs typeface="Arial" pitchFamily="34" charset="0"/>
              </a:endParaRPr>
            </a:p>
          </p:txBody>
        </p:sp>
      </p:grpSp>
      <p:grpSp>
        <p:nvGrpSpPr>
          <p:cNvPr id="2" name="Group 1"/>
          <p:cNvGrpSpPr/>
          <p:nvPr/>
        </p:nvGrpSpPr>
        <p:grpSpPr>
          <a:xfrm>
            <a:off x="818129" y="2293749"/>
            <a:ext cx="3667125" cy="3200400"/>
            <a:chOff x="384176" y="2743200"/>
            <a:chExt cx="3667125" cy="3200400"/>
          </a:xfrm>
        </p:grpSpPr>
        <p:pic>
          <p:nvPicPr>
            <p:cNvPr id="16" name="Picture 2"/>
            <p:cNvPicPr>
              <a:picLocks noChangeAspect="1" noChangeArrowheads="1"/>
            </p:cNvPicPr>
            <p:nvPr/>
          </p:nvPicPr>
          <p:blipFill>
            <a:blip r:embed="rId4" cstate="email"/>
            <a:srcRect/>
            <a:stretch>
              <a:fillRect/>
            </a:stretch>
          </p:blipFill>
          <p:spPr bwMode="auto">
            <a:xfrm>
              <a:off x="384176" y="2743200"/>
              <a:ext cx="3667125" cy="3200400"/>
            </a:xfrm>
            <a:prstGeom prst="rect">
              <a:avLst/>
            </a:prstGeom>
            <a:ln w="12700" cap="sq">
              <a:solidFill>
                <a:srgbClr val="000000"/>
              </a:solidFill>
              <a:miter lim="800000"/>
            </a:ln>
            <a:effectLst>
              <a:outerShdw blurRad="57150" dist="50800" dir="2700000" algn="tl" rotWithShape="0">
                <a:srgbClr val="000000">
                  <a:alpha val="40000"/>
                </a:srgbClr>
              </a:outerShdw>
            </a:effectLst>
          </p:spPr>
        </p:pic>
        <p:cxnSp>
          <p:nvCxnSpPr>
            <p:cNvPr id="3" name="Straight Arrow Connector 2"/>
            <p:cNvCxnSpPr>
              <a:stCxn id="9" idx="3"/>
            </p:cNvCxnSpPr>
            <p:nvPr/>
          </p:nvCxnSpPr>
          <p:spPr>
            <a:xfrm>
              <a:off x="1733797" y="4305300"/>
              <a:ext cx="323603" cy="381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9387" y="3766691"/>
              <a:ext cx="1294410" cy="107721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Pressure Switch</a:t>
              </a:r>
            </a:p>
            <a:p>
              <a:pPr algn="ctr"/>
              <a:r>
                <a:rPr lang="en-US" sz="1600" dirty="0" smtClean="0">
                  <a:solidFill>
                    <a:schemeClr val="tx1"/>
                  </a:solidFill>
                  <a:latin typeface="Arial" pitchFamily="34" charset="0"/>
                  <a:cs typeface="Arial" pitchFamily="34" charset="0"/>
                </a:rPr>
                <a:t>(moved by blast)</a:t>
              </a:r>
              <a:endParaRPr lang="en-US" sz="1600" dirty="0">
                <a:solidFill>
                  <a:schemeClr val="tx1"/>
                </a:solidFill>
                <a:latin typeface="Arial" pitchFamily="34" charset="0"/>
                <a:cs typeface="Arial" pitchFamily="34" charset="0"/>
              </a:endParaRPr>
            </a:p>
          </p:txBody>
        </p:sp>
        <p:cxnSp>
          <p:nvCxnSpPr>
            <p:cNvPr id="15" name="Straight Arrow Connector 14"/>
            <p:cNvCxnSpPr/>
            <p:nvPr/>
          </p:nvCxnSpPr>
          <p:spPr>
            <a:xfrm>
              <a:off x="2085975" y="3598857"/>
              <a:ext cx="504825" cy="66834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47850" y="4533900"/>
              <a:ext cx="895350" cy="4191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2826" y="4953000"/>
              <a:ext cx="2036618" cy="29241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Offset Battery pack</a:t>
              </a:r>
              <a:endParaRPr lang="en-US" sz="1600" dirty="0">
                <a:solidFill>
                  <a:schemeClr val="tx1"/>
                </a:solidFill>
                <a:latin typeface="Arial" pitchFamily="34" charset="0"/>
                <a:cs typeface="Arial" pitchFamily="34" charset="0"/>
              </a:endParaRPr>
            </a:p>
          </p:txBody>
        </p:sp>
        <p:sp>
          <p:nvSpPr>
            <p:cNvPr id="8" name="Rectangle 7"/>
            <p:cNvSpPr/>
            <p:nvPr/>
          </p:nvSpPr>
          <p:spPr>
            <a:xfrm>
              <a:off x="558140" y="3297824"/>
              <a:ext cx="1499260" cy="33855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IED Location</a:t>
              </a:r>
              <a:endParaRPr lang="en-US" sz="1600" dirty="0">
                <a:solidFill>
                  <a:schemeClr val="tx1"/>
                </a:solidFill>
                <a:latin typeface="Arial" pitchFamily="34" charset="0"/>
                <a:cs typeface="Arial" pitchFamily="34" charset="0"/>
              </a:endParaRPr>
            </a:p>
          </p:txBody>
        </p:sp>
      </p:grpSp>
      <p:sp>
        <p:nvSpPr>
          <p:cNvPr id="26"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27" name="Group 9"/>
          <p:cNvGrpSpPr>
            <a:grpSpLocks noGrp="1"/>
          </p:cNvGrpSpPr>
          <p:nvPr/>
        </p:nvGrpSpPr>
        <p:grpSpPr bwMode="auto">
          <a:xfrm>
            <a:off x="184908" y="4883119"/>
            <a:ext cx="1665890" cy="1608082"/>
            <a:chOff x="2286000" y="1524000"/>
            <a:chExt cx="4648200" cy="4267200"/>
          </a:xfrm>
          <a:noFill/>
        </p:grpSpPr>
        <p:sp>
          <p:nvSpPr>
            <p:cNvPr id="28" name="Oval 3"/>
            <p:cNvSpPr>
              <a:spLocks noChangeArrowheads="1"/>
            </p:cNvSpPr>
            <p:nvPr/>
          </p:nvSpPr>
          <p:spPr bwMode="auto">
            <a:xfrm>
              <a:off x="2286000" y="3048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9"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30"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31"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32"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33"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idx="1"/>
          </p:nvPr>
        </p:nvSpPr>
        <p:spPr bwMode="auto">
          <a:xfrm>
            <a:off x="829648" y="759799"/>
            <a:ext cx="6105844" cy="1643527"/>
          </a:xfrm>
          <a:prstGeom prst="rect">
            <a:avLst/>
          </a:prstGeom>
          <a:noFill/>
          <a:ln w="9525">
            <a:noFill/>
            <a:miter lim="800000"/>
            <a:headEnd/>
            <a:tailEnd/>
          </a:ln>
        </p:spPr>
        <p:txBody>
          <a:bodyPr wrap="square">
            <a:spAutoFit/>
          </a:bodyPr>
          <a:lstStyle/>
          <a:p>
            <a:pPr marL="225425" indent="-225425" eaLnBrk="1" hangingPunct="1"/>
            <a:r>
              <a:rPr lang="en-US" sz="2800" dirty="0" smtClean="0"/>
              <a:t>  Vulnerable Areas (VA)</a:t>
            </a:r>
          </a:p>
          <a:p>
            <a:pPr lvl="1" eaLnBrk="1" hangingPunct="1"/>
            <a:r>
              <a:rPr lang="en-US" sz="2400" dirty="0" smtClean="0"/>
              <a:t>Frequently used positions</a:t>
            </a:r>
          </a:p>
          <a:p>
            <a:pPr lvl="2" eaLnBrk="1" hangingPunct="1"/>
            <a:r>
              <a:rPr lang="en-US" sz="2000" dirty="0" smtClean="0"/>
              <a:t>Over watch positions are regularly targeted</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39</a:t>
            </a:fld>
            <a:endParaRPr lang="en-US" dirty="0">
              <a:latin typeface="Arial" pitchFamily="34" charset="0"/>
              <a:cs typeface="Arial" pitchFamily="34" charset="0"/>
            </a:endParaRPr>
          </a:p>
        </p:txBody>
      </p:sp>
      <p:pic>
        <p:nvPicPr>
          <p:cNvPr id="6" name="Picture 5"/>
          <p:cNvPicPr>
            <a:picLocks noChangeAspect="1" noChangeArrowheads="1"/>
          </p:cNvPicPr>
          <p:nvPr/>
        </p:nvPicPr>
        <p:blipFill>
          <a:blip r:embed="rId3" cstate="email"/>
          <a:srcRect/>
          <a:stretch>
            <a:fillRect/>
          </a:stretch>
        </p:blipFill>
        <p:spPr bwMode="auto">
          <a:xfrm>
            <a:off x="4605398" y="2899560"/>
            <a:ext cx="3335694" cy="2971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8" name="Picture 5" descr="thCAFSNKXI.jpg"/>
          <p:cNvPicPr>
            <a:picLocks noChangeAspect="1"/>
          </p:cNvPicPr>
          <p:nvPr/>
        </p:nvPicPr>
        <p:blipFill>
          <a:blip r:embed="rId4" cstate="email"/>
          <a:srcRect l="6480" r="4630"/>
          <a:stretch>
            <a:fillRect/>
          </a:stretch>
        </p:blipFill>
        <p:spPr bwMode="auto">
          <a:xfrm>
            <a:off x="1181140" y="2388116"/>
            <a:ext cx="3335694" cy="29718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6"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7" name="Group 9"/>
          <p:cNvGrpSpPr>
            <a:grpSpLocks noGrp="1"/>
          </p:cNvGrpSpPr>
          <p:nvPr/>
        </p:nvGrpSpPr>
        <p:grpSpPr bwMode="auto">
          <a:xfrm>
            <a:off x="122915" y="4898618"/>
            <a:ext cx="1665890" cy="1608082"/>
            <a:chOff x="2286000" y="1524000"/>
            <a:chExt cx="4648200" cy="4267200"/>
          </a:xfrm>
          <a:noFill/>
        </p:grpSpPr>
        <p:sp>
          <p:nvSpPr>
            <p:cNvPr id="19"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1"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2"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3"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18"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2B999E-8D65-49D2-82D5-607D5FCB4139}" type="slidenum">
              <a:rPr lang="en-US" smtClean="0"/>
              <a:pPr>
                <a:defRPr/>
              </a:pPr>
              <a:t>4</a:t>
            </a:fld>
            <a:endParaRPr lang="en-US" dirty="0"/>
          </a:p>
        </p:txBody>
      </p:sp>
      <p:sp>
        <p:nvSpPr>
          <p:cNvPr id="6" name="TextBox 5"/>
          <p:cNvSpPr txBox="1"/>
          <p:nvPr/>
        </p:nvSpPr>
        <p:spPr>
          <a:xfrm>
            <a:off x="0" y="1502688"/>
            <a:ext cx="7591408" cy="5355312"/>
          </a:xfrm>
          <a:prstGeom prst="rect">
            <a:avLst/>
          </a:prstGeom>
          <a:noFill/>
        </p:spPr>
        <p:txBody>
          <a:bodyPr wrap="square" rtlCol="0">
            <a:spAutoFit/>
          </a:bodyPr>
          <a:lstStyle/>
          <a:p>
            <a:pPr marL="682625" indent="-457200">
              <a:spcBef>
                <a:spcPts val="1200"/>
              </a:spcBef>
              <a:buFont typeface="+mj-lt"/>
              <a:buAutoNum type="arabicPeriod"/>
            </a:pPr>
            <a:r>
              <a:rPr lang="en-US" sz="2400" dirty="0" smtClean="0">
                <a:latin typeface="Arial" pitchFamily="34" charset="0"/>
                <a:cs typeface="Arial" pitchFamily="34" charset="0"/>
              </a:rPr>
              <a:t>Maintain an offensive mindset</a:t>
            </a:r>
          </a:p>
          <a:p>
            <a:pPr marL="682625" indent="-457200">
              <a:spcBef>
                <a:spcPts val="1200"/>
              </a:spcBef>
              <a:buFont typeface="+mj-lt"/>
              <a:buAutoNum type="arabicPeriod"/>
            </a:pPr>
            <a:r>
              <a:rPr lang="en-US" sz="2400" dirty="0" smtClean="0">
                <a:latin typeface="Arial" pitchFamily="34" charset="0"/>
                <a:cs typeface="Arial" pitchFamily="34" charset="0"/>
              </a:rPr>
              <a:t>Stay observant</a:t>
            </a:r>
          </a:p>
          <a:p>
            <a:pPr marL="682625" indent="-457200">
              <a:spcBef>
                <a:spcPts val="1200"/>
              </a:spcBef>
              <a:buFont typeface="+mj-lt"/>
              <a:buAutoNum type="arabicPeriod"/>
            </a:pPr>
            <a:r>
              <a:rPr lang="en-US" sz="2400" dirty="0" smtClean="0">
                <a:latin typeface="Arial" pitchFamily="34" charset="0"/>
                <a:cs typeface="Arial" pitchFamily="34" charset="0"/>
              </a:rPr>
              <a:t>Avoid setting patterns</a:t>
            </a:r>
          </a:p>
          <a:p>
            <a:pPr marL="682625" indent="-457200">
              <a:spcBef>
                <a:spcPts val="1200"/>
              </a:spcBef>
              <a:buFont typeface="+mj-lt"/>
              <a:buAutoNum type="arabicPeriod"/>
            </a:pPr>
            <a:r>
              <a:rPr lang="en-US" sz="2400" dirty="0" smtClean="0">
                <a:latin typeface="Arial" pitchFamily="34" charset="0"/>
                <a:cs typeface="Arial" pitchFamily="34" charset="0"/>
              </a:rPr>
              <a:t>Maintain standoff</a:t>
            </a:r>
          </a:p>
          <a:p>
            <a:pPr marL="682625" indent="-457200">
              <a:spcBef>
                <a:spcPts val="1200"/>
              </a:spcBef>
              <a:buFont typeface="+mj-lt"/>
              <a:buAutoNum type="arabicPeriod"/>
            </a:pPr>
            <a:r>
              <a:rPr lang="en-US" sz="2400" dirty="0" smtClean="0">
                <a:latin typeface="Arial" pitchFamily="34" charset="0"/>
                <a:cs typeface="Arial" pitchFamily="34" charset="0"/>
              </a:rPr>
              <a:t>Develop and maintain situational awareness</a:t>
            </a:r>
          </a:p>
          <a:p>
            <a:pPr marL="682625" indent="-457200">
              <a:spcBef>
                <a:spcPts val="1200"/>
              </a:spcBef>
              <a:buFont typeface="+mj-lt"/>
              <a:buAutoNum type="arabicPeriod"/>
            </a:pPr>
            <a:r>
              <a:rPr lang="en-US" sz="2400" dirty="0" smtClean="0">
                <a:latin typeface="Arial" pitchFamily="34" charset="0"/>
                <a:cs typeface="Arial" pitchFamily="34" charset="0"/>
              </a:rPr>
              <a:t>Utilize blast/fragmentation protection</a:t>
            </a:r>
          </a:p>
          <a:p>
            <a:pPr marL="682625" indent="-457200">
              <a:spcBef>
                <a:spcPts val="1200"/>
              </a:spcBef>
              <a:buFont typeface="+mj-lt"/>
              <a:buAutoNum type="arabicPeriod"/>
            </a:pPr>
            <a:r>
              <a:rPr lang="en-US" sz="2400" dirty="0" smtClean="0">
                <a:latin typeface="Arial" pitchFamily="34" charset="0"/>
                <a:cs typeface="Arial" pitchFamily="34" charset="0"/>
              </a:rPr>
              <a:t>Maintain 360–degree security</a:t>
            </a:r>
          </a:p>
          <a:p>
            <a:pPr marL="682625" indent="-457200">
              <a:spcBef>
                <a:spcPts val="1200"/>
              </a:spcBef>
              <a:buFont typeface="+mj-lt"/>
              <a:buAutoNum type="arabicPeriod"/>
            </a:pPr>
            <a:r>
              <a:rPr lang="en-US" sz="2400" dirty="0" smtClean="0">
                <a:latin typeface="Arial" pitchFamily="34" charset="0"/>
                <a:cs typeface="Arial" pitchFamily="34" charset="0"/>
              </a:rPr>
              <a:t>Maintain tactical dispersion</a:t>
            </a:r>
          </a:p>
          <a:p>
            <a:pPr marL="682625" indent="-457200">
              <a:spcBef>
                <a:spcPts val="1200"/>
              </a:spcBef>
              <a:buFont typeface="+mj-lt"/>
              <a:buAutoNum type="arabicPeriod"/>
            </a:pPr>
            <a:r>
              <a:rPr lang="en-US" sz="2400" dirty="0" smtClean="0">
                <a:latin typeface="Arial" pitchFamily="34" charset="0"/>
                <a:cs typeface="Arial" pitchFamily="34" charset="0"/>
              </a:rPr>
              <a:t>Utilize technology</a:t>
            </a:r>
          </a:p>
          <a:p>
            <a:pPr marL="15875" indent="-15875">
              <a:buFont typeface="Arial" pitchFamily="34" charset="0"/>
              <a:buChar char="•"/>
            </a:pPr>
            <a:endParaRPr lang="en-US" sz="2800" dirty="0" smtClean="0">
              <a:latin typeface="Arial" pitchFamily="34" charset="0"/>
              <a:cs typeface="Arial" pitchFamily="34" charset="0"/>
            </a:endParaRPr>
          </a:p>
          <a:p>
            <a:pPr marL="15875" indent="-15875">
              <a:buFont typeface="Arial" pitchFamily="34" charset="0"/>
              <a:buChar char="•"/>
            </a:pPr>
            <a:endParaRPr lang="en-US" dirty="0"/>
          </a:p>
        </p:txBody>
      </p:sp>
      <p:pic>
        <p:nvPicPr>
          <p:cNvPr id="9" name="Picture 6" descr="C:\Users\Kevin\Desktop\BAF CIED\iedhunters6afghanRCPbuffalo at work.jpg"/>
          <p:cNvPicPr>
            <a:picLocks noChangeAspect="1" noChangeArrowheads="1"/>
          </p:cNvPicPr>
          <p:nvPr/>
        </p:nvPicPr>
        <p:blipFill>
          <a:blip r:embed="rId3" cstate="email"/>
          <a:srcRect/>
          <a:stretch>
            <a:fillRect/>
          </a:stretch>
        </p:blipFill>
        <p:spPr bwMode="auto">
          <a:xfrm>
            <a:off x="6388925" y="4715047"/>
            <a:ext cx="1940411" cy="1371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7"/>
          <p:cNvPicPr>
            <a:picLocks noChangeAspect="1" noChangeArrowheads="1"/>
          </p:cNvPicPr>
          <p:nvPr/>
        </p:nvPicPr>
        <p:blipFill>
          <a:blip r:embed="rId4" cstate="email"/>
          <a:srcRect/>
          <a:stretch>
            <a:fillRect/>
          </a:stretch>
        </p:blipFill>
        <p:spPr bwMode="auto">
          <a:xfrm>
            <a:off x="6365176" y="1306284"/>
            <a:ext cx="2107965" cy="1371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1" name="Picture 5"/>
          <p:cNvPicPr>
            <a:picLocks noChangeAspect="1" noChangeArrowheads="1"/>
          </p:cNvPicPr>
          <p:nvPr/>
        </p:nvPicPr>
        <p:blipFill>
          <a:blip r:embed="rId5" cstate="email"/>
          <a:srcRect/>
          <a:stretch>
            <a:fillRect/>
          </a:stretch>
        </p:blipFill>
        <p:spPr bwMode="auto">
          <a:xfrm>
            <a:off x="6843788" y="2964036"/>
            <a:ext cx="1963546" cy="1371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8" name="Rectangle 7"/>
          <p:cNvSpPr/>
          <p:nvPr/>
        </p:nvSpPr>
        <p:spPr>
          <a:xfrm>
            <a:off x="914401" y="248067"/>
            <a:ext cx="7394028" cy="523220"/>
          </a:xfrm>
          <a:prstGeom prst="rect">
            <a:avLst/>
          </a:prstGeom>
        </p:spPr>
        <p:txBody>
          <a:bodyPr wrap="square">
            <a:spAutoFit/>
          </a:bodyPr>
          <a:lstStyle/>
          <a:p>
            <a:pPr algn="ctr"/>
            <a:r>
              <a:rPr lang="en-US" sz="2800" dirty="0" smtClean="0">
                <a:latin typeface="Arial" pitchFamily="34" charset="0"/>
                <a:cs typeface="Arial" pitchFamily="34" charset="0"/>
              </a:rPr>
              <a:t>Nine Principles of IED Combat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81251" y="826148"/>
            <a:ext cx="6200075" cy="2286000"/>
          </a:xfrm>
        </p:spPr>
        <p:txBody>
          <a:bodyPr>
            <a:normAutofit/>
          </a:bodyPr>
          <a:lstStyle/>
          <a:p>
            <a:pPr marL="225425" indent="-225425" eaLnBrk="1" hangingPunct="1"/>
            <a:r>
              <a:rPr lang="en-US" sz="2800" dirty="0" smtClean="0"/>
              <a:t>  Vulnerable Areas (VA)</a:t>
            </a:r>
          </a:p>
          <a:p>
            <a:pPr lvl="1" eaLnBrk="1" hangingPunct="1"/>
            <a:r>
              <a:rPr lang="en-US" sz="2400" dirty="0" smtClean="0"/>
              <a:t>Long open stretches of road</a:t>
            </a:r>
          </a:p>
          <a:p>
            <a:pPr lvl="2" eaLnBrk="1" hangingPunct="1">
              <a:spcBef>
                <a:spcPts val="1100"/>
              </a:spcBef>
            </a:pPr>
            <a:r>
              <a:rPr lang="en-US" sz="2000" dirty="0" smtClean="0"/>
              <a:t>Where insurgents can see Coalition Forces (CF/HNSF) approach from a distance</a:t>
            </a:r>
          </a:p>
          <a:p>
            <a:pPr lvl="2" eaLnBrk="1" hangingPunct="1">
              <a:spcBef>
                <a:spcPts val="1100"/>
              </a:spcBef>
            </a:pPr>
            <a:r>
              <a:rPr lang="en-US" sz="2000" dirty="0" smtClean="0"/>
              <a:t>More of a Command IED threat</a:t>
            </a:r>
          </a:p>
          <a:p>
            <a:endParaRPr lang="en-US"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40</a:t>
            </a:fld>
            <a:endParaRPr lang="en-US" dirty="0">
              <a:latin typeface="Arial" pitchFamily="34" charset="0"/>
              <a:cs typeface="Arial" pitchFamily="34" charset="0"/>
            </a:endParaRPr>
          </a:p>
        </p:txBody>
      </p:sp>
      <p:pic>
        <p:nvPicPr>
          <p:cNvPr id="8" name="6" descr="11tmp4765.jpg"/>
          <p:cNvPicPr>
            <a:picLocks/>
          </p:cNvPicPr>
          <p:nvPr/>
        </p:nvPicPr>
        <p:blipFill>
          <a:blip r:embed="rId3" cstate="email"/>
          <a:srcRect l="9633"/>
          <a:stretch>
            <a:fillRect/>
          </a:stretch>
        </p:blipFill>
        <p:spPr bwMode="auto">
          <a:xfrm>
            <a:off x="1498056" y="3025722"/>
            <a:ext cx="3787279" cy="2514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9" name="Picture 3"/>
          <p:cNvPicPr>
            <a:picLocks noChangeAspect="1" noChangeArrowheads="1"/>
          </p:cNvPicPr>
          <p:nvPr/>
        </p:nvPicPr>
        <p:blipFill>
          <a:blip r:embed="rId4" cstate="email"/>
          <a:srcRect/>
          <a:stretch>
            <a:fillRect/>
          </a:stretch>
        </p:blipFill>
        <p:spPr bwMode="auto">
          <a:xfrm>
            <a:off x="5380173" y="3940122"/>
            <a:ext cx="3495907" cy="2514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16"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7" name="Group 9"/>
          <p:cNvGrpSpPr>
            <a:grpSpLocks noGrp="1"/>
          </p:cNvGrpSpPr>
          <p:nvPr/>
        </p:nvGrpSpPr>
        <p:grpSpPr bwMode="auto">
          <a:xfrm>
            <a:off x="169409" y="4883120"/>
            <a:ext cx="1665890" cy="1608082"/>
            <a:chOff x="2286000" y="1524000"/>
            <a:chExt cx="4648200" cy="4267200"/>
          </a:xfrm>
          <a:noFill/>
        </p:grpSpPr>
        <p:sp>
          <p:nvSpPr>
            <p:cNvPr id="18"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19" name="Oval 5"/>
            <p:cNvSpPr>
              <a:spLocks noChangeArrowheads="1"/>
            </p:cNvSpPr>
            <p:nvPr/>
          </p:nvSpPr>
          <p:spPr bwMode="auto">
            <a:xfrm>
              <a:off x="3200400" y="1524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1"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2"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3"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95245" y="760498"/>
            <a:ext cx="6877155" cy="2021692"/>
          </a:xfrm>
        </p:spPr>
        <p:txBody>
          <a:bodyPr>
            <a:normAutofit/>
          </a:bodyPr>
          <a:lstStyle/>
          <a:p>
            <a:pPr marL="341313" indent="-341313" eaLnBrk="1" hangingPunct="1"/>
            <a:r>
              <a:rPr lang="en-US" sz="2800" dirty="0" smtClean="0"/>
              <a:t>Vulnerable Areas (VA)</a:t>
            </a:r>
          </a:p>
          <a:p>
            <a:pPr lvl="1" eaLnBrk="1" hangingPunct="1"/>
            <a:r>
              <a:rPr lang="en-US" sz="2400" dirty="0" smtClean="0"/>
              <a:t>Compound interiors</a:t>
            </a:r>
          </a:p>
          <a:p>
            <a:pPr lvl="2" eaLnBrk="1" hangingPunct="1">
              <a:spcBef>
                <a:spcPct val="0"/>
              </a:spcBef>
            </a:pPr>
            <a:r>
              <a:rPr lang="en-US" sz="2000" dirty="0" smtClean="0"/>
              <a:t>Unoccupied compounds pose a higher threat</a:t>
            </a:r>
          </a:p>
          <a:p>
            <a:pPr lvl="2" eaLnBrk="1" hangingPunct="1">
              <a:spcBef>
                <a:spcPct val="0"/>
              </a:spcBef>
            </a:pPr>
            <a:r>
              <a:rPr lang="en-US" sz="2000" dirty="0" smtClean="0"/>
              <a:t>Devices can be placed where CF/HNSF are likely to go after entry</a:t>
            </a:r>
          </a:p>
          <a:p>
            <a:endParaRPr lang="en-US"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41</a:t>
            </a:fld>
            <a:endParaRPr lang="en-US" dirty="0">
              <a:latin typeface="Arial" pitchFamily="34" charset="0"/>
              <a:cs typeface="Arial" pitchFamily="34" charset="0"/>
            </a:endParaRPr>
          </a:p>
        </p:txBody>
      </p:sp>
      <p:pic>
        <p:nvPicPr>
          <p:cNvPr id="8" name="22" descr="10tmp22743.jpg"/>
          <p:cNvPicPr>
            <a:picLocks/>
          </p:cNvPicPr>
          <p:nvPr/>
        </p:nvPicPr>
        <p:blipFill>
          <a:blip r:embed="rId3" cstate="email"/>
          <a:srcRect r="9434"/>
          <a:stretch>
            <a:fillRect/>
          </a:stretch>
        </p:blipFill>
        <p:spPr bwMode="auto">
          <a:xfrm>
            <a:off x="4724400" y="3276599"/>
            <a:ext cx="3657600" cy="25146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2" name="Group 1"/>
          <p:cNvGrpSpPr/>
          <p:nvPr/>
        </p:nvGrpSpPr>
        <p:grpSpPr>
          <a:xfrm>
            <a:off x="953900" y="2666999"/>
            <a:ext cx="3657600" cy="2514600"/>
            <a:chOff x="304800" y="2898775"/>
            <a:chExt cx="4191000" cy="2833957"/>
          </a:xfrm>
        </p:grpSpPr>
        <p:pic>
          <p:nvPicPr>
            <p:cNvPr id="7" name="22" descr="1tmp7120.jpg"/>
            <p:cNvPicPr>
              <a:picLocks/>
            </p:cNvPicPr>
            <p:nvPr/>
          </p:nvPicPr>
          <p:blipFill>
            <a:blip r:embed="rId4" cstate="email"/>
            <a:srcRect/>
            <a:stretch>
              <a:fillRect/>
            </a:stretch>
          </p:blipFill>
          <p:spPr bwMode="auto">
            <a:xfrm>
              <a:off x="304800" y="2898775"/>
              <a:ext cx="4191000" cy="283395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9" name="Rectangle 8"/>
            <p:cNvSpPr/>
            <p:nvPr/>
          </p:nvSpPr>
          <p:spPr>
            <a:xfrm>
              <a:off x="2743200" y="3833468"/>
              <a:ext cx="1037093" cy="38155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latin typeface="Arial" pitchFamily="34" charset="0"/>
                  <a:cs typeface="Arial" pitchFamily="34" charset="0"/>
                </a:rPr>
                <a:t>VOIED</a:t>
              </a:r>
              <a:endParaRPr lang="en-US" sz="1600" dirty="0">
                <a:solidFill>
                  <a:schemeClr val="tx1"/>
                </a:solidFill>
                <a:latin typeface="Arial" pitchFamily="34" charset="0"/>
                <a:cs typeface="Arial" pitchFamily="34" charset="0"/>
              </a:endParaRPr>
            </a:p>
          </p:txBody>
        </p:sp>
      </p:grpSp>
      <p:sp>
        <p:nvSpPr>
          <p:cNvPr id="17"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8" name="Group 9"/>
          <p:cNvGrpSpPr>
            <a:grpSpLocks noGrp="1"/>
          </p:cNvGrpSpPr>
          <p:nvPr/>
        </p:nvGrpSpPr>
        <p:grpSpPr bwMode="auto">
          <a:xfrm>
            <a:off x="135615" y="4886348"/>
            <a:ext cx="1665890" cy="1608082"/>
            <a:chOff x="2286000" y="1524000"/>
            <a:chExt cx="4648200" cy="4267200"/>
          </a:xfrm>
          <a:noFill/>
        </p:grpSpPr>
        <p:sp>
          <p:nvSpPr>
            <p:cNvPr id="20"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1"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2"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19"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3"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4" name="Text Box 7"/>
            <p:cNvSpPr txBox="1">
              <a:spLocks noChangeArrowheads="1"/>
            </p:cNvSpPr>
            <p:nvPr/>
          </p:nvSpPr>
          <p:spPr bwMode="auto">
            <a:xfrm>
              <a:off x="4630664" y="3846287"/>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4425" y="990624"/>
            <a:ext cx="6474375" cy="1778837"/>
          </a:xfrm>
        </p:spPr>
        <p:txBody>
          <a:bodyPr/>
          <a:lstStyle/>
          <a:p>
            <a:pPr marL="225425" indent="-225425" eaLnBrk="1" hangingPunct="1"/>
            <a:r>
              <a:rPr lang="en-US" sz="2800" dirty="0" smtClean="0"/>
              <a:t>  Vulnerable Areas (VA)</a:t>
            </a:r>
          </a:p>
          <a:p>
            <a:pPr lvl="1" eaLnBrk="1" hangingPunct="1"/>
            <a:r>
              <a:rPr lang="en-US" sz="2400" dirty="0" smtClean="0"/>
              <a:t>Canalized routes</a:t>
            </a:r>
          </a:p>
          <a:p>
            <a:pPr lvl="2" eaLnBrk="1" hangingPunct="1"/>
            <a:r>
              <a:rPr lang="en-US" sz="2000" dirty="0" smtClean="0"/>
              <a:t>Areas where patrols are restricted by natural or manmade features</a:t>
            </a:r>
          </a:p>
          <a:p>
            <a:endParaRPr lang="en-US"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42</a:t>
            </a:fld>
            <a:endParaRPr lang="en-US" dirty="0">
              <a:latin typeface="Arial" pitchFamily="34" charset="0"/>
              <a:cs typeface="Arial" pitchFamily="34" charset="0"/>
            </a:endParaRPr>
          </a:p>
        </p:txBody>
      </p:sp>
      <p:pic>
        <p:nvPicPr>
          <p:cNvPr id="7" name="15" descr="6tmp25250.jpg"/>
          <p:cNvPicPr>
            <a:picLocks/>
          </p:cNvPicPr>
          <p:nvPr/>
        </p:nvPicPr>
        <p:blipFill>
          <a:blip r:embed="rId3" cstate="email"/>
          <a:srcRect l="1666" t="4443" r="8709" b="2222"/>
          <a:stretch>
            <a:fillRect/>
          </a:stretch>
        </p:blipFill>
        <p:spPr bwMode="auto">
          <a:xfrm>
            <a:off x="4572000" y="3097475"/>
            <a:ext cx="4025735" cy="27432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2" name="Group 1"/>
          <p:cNvGrpSpPr/>
          <p:nvPr/>
        </p:nvGrpSpPr>
        <p:grpSpPr>
          <a:xfrm>
            <a:off x="835066" y="2640275"/>
            <a:ext cx="3764472" cy="2743200"/>
            <a:chOff x="522516" y="2895600"/>
            <a:chExt cx="3764472" cy="3069771"/>
          </a:xfrm>
        </p:grpSpPr>
        <p:pic>
          <p:nvPicPr>
            <p:cNvPr id="8" name="Picture 2"/>
            <p:cNvPicPr>
              <a:picLocks noChangeAspect="1" noChangeArrowheads="1"/>
            </p:cNvPicPr>
            <p:nvPr/>
          </p:nvPicPr>
          <p:blipFill>
            <a:blip r:embed="rId4" cstate="email"/>
            <a:srcRect l="5195"/>
            <a:stretch>
              <a:fillRect/>
            </a:stretch>
          </p:blipFill>
          <p:spPr bwMode="auto">
            <a:xfrm>
              <a:off x="522516" y="2895600"/>
              <a:ext cx="3405672" cy="3069771"/>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9" name="Rectangle 8"/>
            <p:cNvSpPr/>
            <p:nvPr/>
          </p:nvSpPr>
          <p:spPr>
            <a:xfrm>
              <a:off x="1923798" y="3780721"/>
              <a:ext cx="2363190" cy="37885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latin typeface="Arial" pitchFamily="34" charset="0"/>
                  <a:cs typeface="Arial" pitchFamily="34" charset="0"/>
                </a:rPr>
                <a:t>CWIED emplacement</a:t>
              </a:r>
              <a:endParaRPr lang="en-US" sz="1050" dirty="0">
                <a:solidFill>
                  <a:schemeClr val="tx1"/>
                </a:solidFill>
                <a:latin typeface="Arial" pitchFamily="34" charset="0"/>
                <a:cs typeface="Arial" pitchFamily="34" charset="0"/>
              </a:endParaRPr>
            </a:p>
          </p:txBody>
        </p:sp>
        <p:sp>
          <p:nvSpPr>
            <p:cNvPr id="10" name="Rectangle 9"/>
            <p:cNvSpPr/>
            <p:nvPr/>
          </p:nvSpPr>
          <p:spPr>
            <a:xfrm>
              <a:off x="1809750" y="4785632"/>
              <a:ext cx="1688277" cy="33670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Command Wire</a:t>
              </a:r>
              <a:endParaRPr lang="en-US" sz="1600" dirty="0">
                <a:solidFill>
                  <a:schemeClr val="tx1"/>
                </a:solidFill>
                <a:latin typeface="Arial" pitchFamily="34" charset="0"/>
                <a:cs typeface="Arial" pitchFamily="34" charset="0"/>
              </a:endParaRPr>
            </a:p>
          </p:txBody>
        </p:sp>
      </p:grpSp>
      <p:sp>
        <p:nvSpPr>
          <p:cNvPr id="18" name="Title 4"/>
          <p:cNvSpPr txBox="1">
            <a:spLocks/>
          </p:cNvSpPr>
          <p:nvPr/>
        </p:nvSpPr>
        <p:spPr>
          <a:xfrm>
            <a:off x="609600" y="232484"/>
            <a:ext cx="8229600" cy="6610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2800" dirty="0" smtClean="0"/>
              <a:t>Location of Threat </a:t>
            </a:r>
            <a:r>
              <a:rPr lang="en-US" sz="2800" dirty="0" smtClean="0"/>
              <a:t>(cont.)</a:t>
            </a:r>
            <a:endParaRPr lang="en-US" sz="2800" dirty="0"/>
          </a:p>
        </p:txBody>
      </p:sp>
      <p:grpSp>
        <p:nvGrpSpPr>
          <p:cNvPr id="19" name="Group 9"/>
          <p:cNvGrpSpPr>
            <a:grpSpLocks noGrp="1"/>
          </p:cNvGrpSpPr>
          <p:nvPr/>
        </p:nvGrpSpPr>
        <p:grpSpPr bwMode="auto">
          <a:xfrm>
            <a:off x="0" y="4873648"/>
            <a:ext cx="1665890" cy="1608082"/>
            <a:chOff x="2286000" y="1524000"/>
            <a:chExt cx="4648200" cy="4267200"/>
          </a:xfrm>
          <a:noFill/>
        </p:grpSpPr>
        <p:sp>
          <p:nvSpPr>
            <p:cNvPr id="20" name="Oval 3"/>
            <p:cNvSpPr>
              <a:spLocks noChangeArrowheads="1"/>
            </p:cNvSpPr>
            <p:nvPr/>
          </p:nvSpPr>
          <p:spPr bwMode="auto">
            <a:xfrm>
              <a:off x="2286000" y="3048000"/>
              <a:ext cx="2743200" cy="2743200"/>
            </a:xfrm>
            <a:prstGeom prst="ellipse">
              <a:avLst/>
            </a:prstGeom>
            <a:grp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1" name="Oval 5"/>
            <p:cNvSpPr>
              <a:spLocks noChangeArrowheads="1"/>
            </p:cNvSpPr>
            <p:nvPr/>
          </p:nvSpPr>
          <p:spPr bwMode="auto">
            <a:xfrm>
              <a:off x="3200400" y="1524000"/>
              <a:ext cx="2743200" cy="2743200"/>
            </a:xfrm>
            <a:prstGeom prst="ellipse">
              <a:avLst/>
            </a:prstGeom>
            <a:solidFill>
              <a:schemeClr val="bg1"/>
            </a:solidFill>
            <a:ln w="25400">
              <a:solidFill>
                <a:schemeClr val="bg1">
                  <a:lumMod val="75000"/>
                </a:schemeClr>
              </a:solidFill>
              <a:round/>
              <a:headEnd/>
              <a:tailEnd/>
            </a:ln>
          </p:spPr>
          <p:txBody>
            <a:bodyPr wrap="none" anchor="ctr"/>
            <a:lstStyle/>
            <a:p>
              <a:endParaRPr lang="en-US" sz="1000" dirty="0">
                <a:latin typeface="Arial" pitchFamily="34" charset="0"/>
                <a:cs typeface="Arial" pitchFamily="34" charset="0"/>
              </a:endParaRPr>
            </a:p>
          </p:txBody>
        </p:sp>
        <p:sp>
          <p:nvSpPr>
            <p:cNvPr id="22" name="Text Box 6"/>
            <p:cNvSpPr txBox="1">
              <a:spLocks noChangeArrowheads="1"/>
            </p:cNvSpPr>
            <p:nvPr/>
          </p:nvSpPr>
          <p:spPr bwMode="auto">
            <a:xfrm>
              <a:off x="3498744" y="2193556"/>
              <a:ext cx="1856822" cy="1005850"/>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3" name="Text Box 8"/>
            <p:cNvSpPr txBox="1">
              <a:spLocks noChangeArrowheads="1"/>
            </p:cNvSpPr>
            <p:nvPr/>
          </p:nvSpPr>
          <p:spPr bwMode="auto">
            <a:xfrm>
              <a:off x="2362251" y="4112951"/>
              <a:ext cx="1905001" cy="1005850"/>
            </a:xfrm>
            <a:prstGeom prst="rect">
              <a:avLst/>
            </a:prstGeom>
            <a:grp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sp>
          <p:nvSpPr>
            <p:cNvPr id="24" name="Oval 4"/>
            <p:cNvSpPr>
              <a:spLocks noChangeArrowheads="1"/>
            </p:cNvSpPr>
            <p:nvPr/>
          </p:nvSpPr>
          <p:spPr bwMode="auto">
            <a:xfrm>
              <a:off x="4191000" y="3046867"/>
              <a:ext cx="2743200" cy="2743200"/>
            </a:xfrm>
            <a:prstGeom prst="ellipse">
              <a:avLst/>
            </a:prstGeom>
            <a:solidFill>
              <a:schemeClr val="accent1">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5" name="Text Box 7"/>
            <p:cNvSpPr txBox="1">
              <a:spLocks noChangeArrowheads="1"/>
            </p:cNvSpPr>
            <p:nvPr/>
          </p:nvSpPr>
          <p:spPr bwMode="auto">
            <a:xfrm>
              <a:off x="4524357" y="3947389"/>
              <a:ext cx="2063895" cy="1005851"/>
            </a:xfrm>
            <a:prstGeom prst="rect">
              <a:avLst/>
            </a:prstGeom>
            <a:grp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8"/>
          <p:cNvGrpSpPr>
            <a:grpSpLocks noGrp="1"/>
          </p:cNvGrpSpPr>
          <p:nvPr/>
        </p:nvGrpSpPr>
        <p:grpSpPr bwMode="auto">
          <a:xfrm>
            <a:off x="2341563" y="1968500"/>
            <a:ext cx="4416425" cy="4114800"/>
            <a:chOff x="2286000" y="1524000"/>
            <a:chExt cx="4648200" cy="4267200"/>
          </a:xfrm>
        </p:grpSpPr>
        <p:sp>
          <p:nvSpPr>
            <p:cNvPr id="21" name="Oval 8"/>
            <p:cNvSpPr>
              <a:spLocks noChangeArrowheads="1"/>
            </p:cNvSpPr>
            <p:nvPr/>
          </p:nvSpPr>
          <p:spPr bwMode="auto">
            <a:xfrm>
              <a:off x="3200400" y="1524000"/>
              <a:ext cx="2743200" cy="2743200"/>
            </a:xfrm>
            <a:prstGeom prst="ellipse">
              <a:avLst/>
            </a:prstGeom>
            <a:solidFill>
              <a:schemeClr val="accent2">
                <a:lumMod val="60000"/>
                <a:lumOff val="40000"/>
                <a:alpha val="59999"/>
              </a:schemeClr>
            </a:solidFill>
            <a:ln w="25400">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22" name="Oval 6"/>
            <p:cNvSpPr>
              <a:spLocks noChangeArrowheads="1"/>
            </p:cNvSpPr>
            <p:nvPr/>
          </p:nvSpPr>
          <p:spPr bwMode="auto">
            <a:xfrm>
              <a:off x="2286000" y="3048000"/>
              <a:ext cx="2743200" cy="2743200"/>
            </a:xfrm>
            <a:prstGeom prst="ellipse">
              <a:avLst/>
            </a:prstGeom>
            <a:solidFill>
              <a:schemeClr val="accent6">
                <a:lumMod val="75000"/>
                <a:alpha val="59999"/>
              </a:schemeClr>
            </a:solidFill>
            <a:ln w="25400">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23" name="Oval 7"/>
            <p:cNvSpPr>
              <a:spLocks noChangeArrowheads="1"/>
            </p:cNvSpPr>
            <p:nvPr/>
          </p:nvSpPr>
          <p:spPr bwMode="auto">
            <a:xfrm>
              <a:off x="4191000" y="3048000"/>
              <a:ext cx="2743200" cy="2743200"/>
            </a:xfrm>
            <a:prstGeom prst="ellipse">
              <a:avLst/>
            </a:prstGeom>
            <a:solidFill>
              <a:schemeClr val="tx2">
                <a:lumMod val="60000"/>
                <a:lumOff val="40000"/>
                <a:alpha val="59999"/>
              </a:schemeClr>
            </a:solidFill>
            <a:ln w="25400">
              <a:solidFill>
                <a:schemeClr val="tx1"/>
              </a:solidFill>
              <a:round/>
              <a:headEnd/>
              <a:tailEnd/>
            </a:ln>
          </p:spPr>
          <p:txBody>
            <a:bodyPr wrap="none" anchor="ctr"/>
            <a:lstStyle/>
            <a:p>
              <a:endParaRPr lang="en-US" dirty="0">
                <a:solidFill>
                  <a:srgbClr val="FF0000"/>
                </a:solidFill>
                <a:latin typeface="Arial" pitchFamily="34" charset="0"/>
                <a:cs typeface="Arial" pitchFamily="34" charset="0"/>
              </a:endParaRPr>
            </a:p>
          </p:txBody>
        </p:sp>
      </p:grpSp>
      <p:sp>
        <p:nvSpPr>
          <p:cNvPr id="5" name="Title 4"/>
          <p:cNvSpPr>
            <a:spLocks noGrp="1"/>
          </p:cNvSpPr>
          <p:nvPr>
            <p:ph type="title"/>
          </p:nvPr>
        </p:nvSpPr>
        <p:spPr/>
        <p:txBody>
          <a:bodyPr>
            <a:normAutofit/>
          </a:bodyPr>
          <a:lstStyle/>
          <a:p>
            <a:r>
              <a:rPr lang="en-US" sz="2800" dirty="0" smtClean="0"/>
              <a:t>Threat Assessment Triad</a:t>
            </a:r>
            <a:endParaRPr lang="en-US" sz="2800"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43</a:t>
            </a:fld>
            <a:endParaRPr lang="en-US" dirty="0">
              <a:latin typeface="Arial" pitchFamily="34" charset="0"/>
              <a:cs typeface="Arial" pitchFamily="34" charset="0"/>
            </a:endParaRPr>
          </a:p>
        </p:txBody>
      </p:sp>
      <p:sp>
        <p:nvSpPr>
          <p:cNvPr id="24" name="Text Box 6"/>
          <p:cNvSpPr txBox="1">
            <a:spLocks noChangeArrowheads="1"/>
          </p:cNvSpPr>
          <p:nvPr/>
        </p:nvSpPr>
        <p:spPr bwMode="auto">
          <a:xfrm>
            <a:off x="3822700" y="2462213"/>
            <a:ext cx="1414463" cy="954087"/>
          </a:xfrm>
          <a:prstGeom prst="rect">
            <a:avLst/>
          </a:prstGeom>
          <a:noFill/>
          <a:ln w="9525">
            <a:noFill/>
            <a:miter lim="800000"/>
            <a:headEnd/>
            <a:tailEnd/>
          </a:ln>
        </p:spPr>
        <p:txBody>
          <a:bodyPr>
            <a:spAutoFit/>
          </a:bodyPr>
          <a:lstStyle/>
          <a:p>
            <a:pPr algn="ctr">
              <a:spcBef>
                <a:spcPct val="50000"/>
              </a:spcBef>
            </a:pPr>
            <a:r>
              <a:rPr lang="en-GB" sz="2800" dirty="0">
                <a:latin typeface="Arial" pitchFamily="34" charset="0"/>
                <a:cs typeface="Arial" pitchFamily="34" charset="0"/>
              </a:rPr>
              <a:t>Enemy</a:t>
            </a:r>
            <a:r>
              <a:rPr lang="en-GB" sz="2800" b="1" dirty="0">
                <a:latin typeface="Arial" pitchFamily="34" charset="0"/>
                <a:cs typeface="Arial" pitchFamily="34" charset="0"/>
              </a:rPr>
              <a:t> </a:t>
            </a:r>
            <a:r>
              <a:rPr lang="en-GB" sz="2800" dirty="0">
                <a:latin typeface="Arial" pitchFamily="34" charset="0"/>
                <a:cs typeface="Arial" pitchFamily="34" charset="0"/>
              </a:rPr>
              <a:t>Intent</a:t>
            </a:r>
          </a:p>
        </p:txBody>
      </p:sp>
      <p:sp>
        <p:nvSpPr>
          <p:cNvPr id="25" name="Text Box 8"/>
          <p:cNvSpPr txBox="1">
            <a:spLocks noChangeArrowheads="1"/>
          </p:cNvSpPr>
          <p:nvPr/>
        </p:nvSpPr>
        <p:spPr bwMode="auto">
          <a:xfrm>
            <a:off x="2189163" y="4308475"/>
            <a:ext cx="1809750" cy="954088"/>
          </a:xfrm>
          <a:prstGeom prst="rect">
            <a:avLst/>
          </a:prstGeom>
          <a:noFill/>
          <a:ln w="9525">
            <a:noFill/>
            <a:miter lim="800000"/>
            <a:headEnd/>
            <a:tailEnd/>
          </a:ln>
        </p:spPr>
        <p:txBody>
          <a:bodyPr>
            <a:spAutoFit/>
          </a:bodyPr>
          <a:lstStyle/>
          <a:p>
            <a:pPr algn="ctr">
              <a:spcBef>
                <a:spcPct val="50000"/>
              </a:spcBef>
            </a:pPr>
            <a:r>
              <a:rPr lang="en-GB" sz="2800" dirty="0">
                <a:latin typeface="Arial" pitchFamily="34" charset="0"/>
                <a:cs typeface="Arial" pitchFamily="34" charset="0"/>
              </a:rPr>
              <a:t>Type of Threat</a:t>
            </a:r>
          </a:p>
        </p:txBody>
      </p:sp>
      <p:sp>
        <p:nvSpPr>
          <p:cNvPr id="26" name="Text Box 7"/>
          <p:cNvSpPr txBox="1">
            <a:spLocks noChangeArrowheads="1"/>
          </p:cNvSpPr>
          <p:nvPr/>
        </p:nvSpPr>
        <p:spPr bwMode="auto">
          <a:xfrm>
            <a:off x="5094288" y="4348163"/>
            <a:ext cx="1666875" cy="954087"/>
          </a:xfrm>
          <a:prstGeom prst="rect">
            <a:avLst/>
          </a:prstGeom>
          <a:noFill/>
          <a:ln w="9525">
            <a:noFill/>
            <a:miter lim="800000"/>
            <a:headEnd/>
            <a:tailEnd/>
          </a:ln>
        </p:spPr>
        <p:txBody>
          <a:bodyPr>
            <a:spAutoFit/>
          </a:bodyPr>
          <a:lstStyle/>
          <a:p>
            <a:pPr algn="ctr">
              <a:spcBef>
                <a:spcPct val="50000"/>
              </a:spcBef>
            </a:pPr>
            <a:r>
              <a:rPr lang="en-GB" sz="2800" dirty="0">
                <a:latin typeface="Arial" pitchFamily="34" charset="0"/>
                <a:cs typeface="Arial" pitchFamily="34" charset="0"/>
              </a:rPr>
              <a:t>Location of Threat</a:t>
            </a:r>
          </a:p>
        </p:txBody>
      </p:sp>
      <p:sp>
        <p:nvSpPr>
          <p:cNvPr id="27" name="Rectangle 26"/>
          <p:cNvSpPr/>
          <p:nvPr/>
        </p:nvSpPr>
        <p:spPr>
          <a:xfrm>
            <a:off x="457200" y="1197935"/>
            <a:ext cx="9071811" cy="837152"/>
          </a:xfrm>
          <a:prstGeom prst="rect">
            <a:avLst/>
          </a:prstGeom>
        </p:spPr>
        <p:txBody>
          <a:bodyPr wrap="square">
            <a:spAutoFit/>
          </a:bodyPr>
          <a:lstStyle/>
          <a:p>
            <a:pPr marL="363538" indent="-363538" defTabSz="971550">
              <a:spcBef>
                <a:spcPct val="20000"/>
              </a:spcBef>
              <a:buFont typeface="Arial" charset="0"/>
              <a:buChar char="•"/>
            </a:pPr>
            <a:r>
              <a:rPr lang="en-US" sz="2200" b="1" dirty="0" smtClean="0">
                <a:latin typeface="Arial" panose="020B0604020202020204" pitchFamily="34" charset="0"/>
                <a:cs typeface="Arial" pitchFamily="34" charset="0"/>
              </a:rPr>
              <a:t>Analyze together = a </a:t>
            </a:r>
            <a:r>
              <a:rPr lang="en-US" sz="2200" b="1" dirty="0">
                <a:latin typeface="Arial" panose="020B0604020202020204" pitchFamily="34" charset="0"/>
                <a:cs typeface="Arial" panose="020B0604020202020204" pitchFamily="34" charset="0"/>
              </a:rPr>
              <a:t>picture of the enemy's most like </a:t>
            </a:r>
            <a:r>
              <a:rPr lang="en-US" sz="2200" b="1" dirty="0" smtClean="0">
                <a:latin typeface="Arial" panose="020B0604020202020204" pitchFamily="34" charset="0"/>
                <a:cs typeface="Arial" panose="020B0604020202020204" pitchFamily="34" charset="0"/>
              </a:rPr>
              <a:t>COA</a:t>
            </a:r>
            <a:endParaRPr lang="en-US" sz="2200" b="1" dirty="0">
              <a:latin typeface="Arial" panose="020B0604020202020204" pitchFamily="34" charset="0"/>
              <a:cs typeface="Arial" panose="020B0604020202020204" pitchFamily="34" charset="0"/>
            </a:endParaRPr>
          </a:p>
          <a:p>
            <a:pPr marL="363538" indent="-363538" defTabSz="971550">
              <a:spcBef>
                <a:spcPct val="20000"/>
              </a:spcBef>
              <a:buFont typeface="Arial" charset="0"/>
              <a:buChar char="•"/>
            </a:pPr>
            <a:endParaRPr lang="en-US" sz="2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2201" y="2362200"/>
            <a:ext cx="4360985" cy="3657600"/>
          </a:xfrm>
          <a:prstGeom prst="rect">
            <a:avLst/>
          </a:prstGeom>
        </p:spPr>
      </p:pic>
      <p:sp>
        <p:nvSpPr>
          <p:cNvPr id="8" name="Title 4"/>
          <p:cNvSpPr>
            <a:spLocks noGrp="1"/>
          </p:cNvSpPr>
          <p:nvPr>
            <p:ph type="title"/>
          </p:nvPr>
        </p:nvSpPr>
        <p:spPr>
          <a:xfrm>
            <a:off x="419100" y="274638"/>
            <a:ext cx="8229600" cy="661027"/>
          </a:xfrm>
        </p:spPr>
        <p:txBody>
          <a:bodyPr>
            <a:normAutofit/>
          </a:bodyPr>
          <a:lstStyle/>
          <a:p>
            <a:r>
              <a:rPr lang="en-US" sz="2800" dirty="0" smtClean="0"/>
              <a:t>Threat Assessment Triad </a:t>
            </a:r>
            <a:r>
              <a:rPr lang="en-US" sz="2800" dirty="0" smtClean="0"/>
              <a:t>(</a:t>
            </a:r>
            <a:r>
              <a:rPr lang="en-US" dirty="0" smtClean="0"/>
              <a:t>cont.</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44</a:t>
            </a:fld>
            <a:endParaRPr lang="en-US" dirty="0">
              <a:latin typeface="Arial" pitchFamily="34" charset="0"/>
              <a:cs typeface="Arial" pitchFamily="34" charset="0"/>
            </a:endParaRPr>
          </a:p>
        </p:txBody>
      </p:sp>
      <p:sp>
        <p:nvSpPr>
          <p:cNvPr id="12" name="Text Box 6"/>
          <p:cNvSpPr txBox="1">
            <a:spLocks noChangeArrowheads="1"/>
          </p:cNvSpPr>
          <p:nvPr/>
        </p:nvSpPr>
        <p:spPr bwMode="auto">
          <a:xfrm>
            <a:off x="3824288" y="2779713"/>
            <a:ext cx="1414462" cy="954087"/>
          </a:xfrm>
          <a:prstGeom prst="rect">
            <a:avLst/>
          </a:prstGeom>
          <a:noFill/>
          <a:ln w="9525">
            <a:noFill/>
            <a:miter lim="800000"/>
            <a:headEnd/>
            <a:tailEnd/>
          </a:ln>
        </p:spPr>
        <p:txBody>
          <a:bodyPr>
            <a:spAutoFit/>
          </a:bodyPr>
          <a:lstStyle/>
          <a:p>
            <a:pPr algn="ctr">
              <a:spcBef>
                <a:spcPct val="50000"/>
              </a:spcBef>
            </a:pPr>
            <a:r>
              <a:rPr lang="en-GB" sz="2800" dirty="0">
                <a:latin typeface="Arial" pitchFamily="34" charset="0"/>
                <a:cs typeface="Arial" pitchFamily="34" charset="0"/>
              </a:rPr>
              <a:t>Enemy</a:t>
            </a:r>
            <a:r>
              <a:rPr lang="en-GB" sz="2800" b="1" dirty="0">
                <a:latin typeface="Arial" pitchFamily="34" charset="0"/>
                <a:cs typeface="Arial" pitchFamily="34" charset="0"/>
              </a:rPr>
              <a:t> </a:t>
            </a:r>
            <a:r>
              <a:rPr lang="en-GB" sz="2800" dirty="0">
                <a:latin typeface="Arial" pitchFamily="34" charset="0"/>
                <a:cs typeface="Arial" pitchFamily="34" charset="0"/>
              </a:rPr>
              <a:t>Intent</a:t>
            </a:r>
          </a:p>
        </p:txBody>
      </p:sp>
      <p:sp>
        <p:nvSpPr>
          <p:cNvPr id="13" name="Text Box 8"/>
          <p:cNvSpPr txBox="1">
            <a:spLocks noChangeArrowheads="1"/>
          </p:cNvSpPr>
          <p:nvPr/>
        </p:nvSpPr>
        <p:spPr bwMode="auto">
          <a:xfrm>
            <a:off x="2419350" y="4613275"/>
            <a:ext cx="1809750" cy="954088"/>
          </a:xfrm>
          <a:prstGeom prst="rect">
            <a:avLst/>
          </a:prstGeom>
          <a:noFill/>
          <a:ln w="9525">
            <a:noFill/>
            <a:miter lim="800000"/>
            <a:headEnd/>
            <a:tailEnd/>
          </a:ln>
        </p:spPr>
        <p:txBody>
          <a:bodyPr>
            <a:spAutoFit/>
          </a:bodyPr>
          <a:lstStyle/>
          <a:p>
            <a:pPr algn="ctr">
              <a:spcBef>
                <a:spcPct val="50000"/>
              </a:spcBef>
            </a:pPr>
            <a:r>
              <a:rPr lang="en-GB" sz="2800" dirty="0">
                <a:latin typeface="Arial" pitchFamily="34" charset="0"/>
                <a:cs typeface="Arial" pitchFamily="34" charset="0"/>
              </a:rPr>
              <a:t>Type of Threat</a:t>
            </a:r>
          </a:p>
        </p:txBody>
      </p:sp>
      <p:sp>
        <p:nvSpPr>
          <p:cNvPr id="14" name="Text Box 7"/>
          <p:cNvSpPr txBox="1">
            <a:spLocks noChangeArrowheads="1"/>
          </p:cNvSpPr>
          <p:nvPr/>
        </p:nvSpPr>
        <p:spPr bwMode="auto">
          <a:xfrm>
            <a:off x="4943474" y="4594225"/>
            <a:ext cx="1666875" cy="954087"/>
          </a:xfrm>
          <a:prstGeom prst="rect">
            <a:avLst/>
          </a:prstGeom>
          <a:noFill/>
          <a:ln w="9525">
            <a:noFill/>
            <a:miter lim="800000"/>
            <a:headEnd/>
            <a:tailEnd/>
          </a:ln>
        </p:spPr>
        <p:txBody>
          <a:bodyPr>
            <a:spAutoFit/>
          </a:bodyPr>
          <a:lstStyle/>
          <a:p>
            <a:pPr algn="ctr">
              <a:spcBef>
                <a:spcPct val="50000"/>
              </a:spcBef>
            </a:pPr>
            <a:r>
              <a:rPr lang="en-GB" sz="2800" dirty="0">
                <a:latin typeface="Arial" pitchFamily="34" charset="0"/>
                <a:cs typeface="Arial" pitchFamily="34" charset="0"/>
              </a:rPr>
              <a:t>Location of Threat</a:t>
            </a:r>
          </a:p>
        </p:txBody>
      </p:sp>
      <p:sp>
        <p:nvSpPr>
          <p:cNvPr id="15" name="Rectangle 14"/>
          <p:cNvSpPr/>
          <p:nvPr/>
        </p:nvSpPr>
        <p:spPr>
          <a:xfrm>
            <a:off x="435934" y="1219200"/>
            <a:ext cx="7107865" cy="954107"/>
          </a:xfrm>
          <a:prstGeom prst="rect">
            <a:avLst/>
          </a:prstGeom>
        </p:spPr>
        <p:txBody>
          <a:bodyPr wrap="square">
            <a:spAutoFit/>
          </a:bodyPr>
          <a:lstStyle/>
          <a:p>
            <a:pPr marL="363538" indent="-363538" defTabSz="971550">
              <a:spcBef>
                <a:spcPct val="20000"/>
              </a:spcBef>
              <a:buFont typeface="Arial" charset="0"/>
              <a:buChar char="•"/>
            </a:pPr>
            <a:r>
              <a:rPr lang="en-US" sz="2800" dirty="0" smtClean="0">
                <a:latin typeface="Arial" pitchFamily="34" charset="0"/>
                <a:cs typeface="Arial" pitchFamily="34" charset="0"/>
              </a:rPr>
              <a:t>Determine the enemy’s likely course of action during Mission Planning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sp>
        <p:nvSpPr>
          <p:cNvPr id="4" name="Content Placeholder 3"/>
          <p:cNvSpPr>
            <a:spLocks noGrp="1"/>
          </p:cNvSpPr>
          <p:nvPr>
            <p:ph idx="1"/>
          </p:nvPr>
        </p:nvSpPr>
        <p:spPr/>
        <p:txBody>
          <a:bodyPr/>
          <a:lstStyle/>
          <a:p>
            <a:r>
              <a:rPr lang="en-US" dirty="0" smtClean="0">
                <a:solidFill>
                  <a:srgbClr val="FF0000"/>
                </a:solidFill>
              </a:rPr>
              <a:t>Use C-IED History Slide from Germany ****</a:t>
            </a:r>
            <a:endParaRPr lang="en-US" dirty="0">
              <a:solidFill>
                <a:srgbClr val="FF0000"/>
              </a:solidFill>
            </a:endParaRPr>
          </a:p>
        </p:txBody>
      </p:sp>
      <p:pic>
        <p:nvPicPr>
          <p:cNvPr id="1026" name="Picture 2"/>
          <p:cNvPicPr>
            <a:picLocks noChangeAspect="1" noChangeArrowheads="1"/>
          </p:cNvPicPr>
          <p:nvPr/>
        </p:nvPicPr>
        <p:blipFill>
          <a:blip r:embed="rId3" cstate="print"/>
          <a:srcRect l="24722" t="27556" r="417" b="4222"/>
          <a:stretch>
            <a:fillRect/>
          </a:stretch>
        </p:blipFill>
        <p:spPr bwMode="auto">
          <a:xfrm>
            <a:off x="0" y="0"/>
            <a:ext cx="9144000" cy="5208178"/>
          </a:xfrm>
          <a:prstGeom prst="rect">
            <a:avLst/>
          </a:prstGeom>
          <a:noFill/>
          <a:ln w="9525">
            <a:noFill/>
            <a:miter lim="800000"/>
            <a:headEnd/>
            <a:tailEnd/>
          </a:ln>
        </p:spPr>
      </p:pic>
      <p:sp>
        <p:nvSpPr>
          <p:cNvPr id="5" name="TextBox 4"/>
          <p:cNvSpPr txBox="1"/>
          <p:nvPr/>
        </p:nvSpPr>
        <p:spPr>
          <a:xfrm>
            <a:off x="0" y="5554639"/>
            <a:ext cx="9144000" cy="1200329"/>
          </a:xfrm>
          <a:prstGeom prst="rect">
            <a:avLst/>
          </a:prstGeom>
          <a:solidFill>
            <a:schemeClr val="bg1"/>
          </a:solidFill>
        </p:spPr>
        <p:txBody>
          <a:bodyPr wrap="square" rtlCol="0">
            <a:spAutoFit/>
          </a:bodyPr>
          <a:lstStyle/>
          <a:p>
            <a:r>
              <a:rPr lang="en-US" dirty="0" smtClean="0"/>
              <a:t>Enemy Intent_____________________________________________________</a:t>
            </a:r>
          </a:p>
          <a:p>
            <a:r>
              <a:rPr lang="en-US" dirty="0" smtClean="0"/>
              <a:t>Type of Threat____________________________________________________</a:t>
            </a:r>
          </a:p>
          <a:p>
            <a:r>
              <a:rPr lang="en-US" dirty="0" smtClean="0"/>
              <a:t>Location of Threat_________________________________________________</a:t>
            </a:r>
          </a:p>
          <a:p>
            <a:endParaRPr lang="en-US" dirty="0"/>
          </a:p>
        </p:txBody>
      </p:sp>
      <p:sp>
        <p:nvSpPr>
          <p:cNvPr id="6" name="TextBox 5"/>
          <p:cNvSpPr txBox="1"/>
          <p:nvPr/>
        </p:nvSpPr>
        <p:spPr>
          <a:xfrm>
            <a:off x="3330054" y="95523"/>
            <a:ext cx="1530997" cy="830997"/>
          </a:xfrm>
          <a:prstGeom prst="rect">
            <a:avLst/>
          </a:prstGeom>
          <a:noFill/>
          <a:ln>
            <a:solidFill>
              <a:srgbClr val="FF0000"/>
            </a:solidFill>
          </a:ln>
        </p:spPr>
        <p:txBody>
          <a:bodyPr wrap="none" rtlCol="0">
            <a:spAutoFit/>
          </a:bodyPr>
          <a:lstStyle/>
          <a:p>
            <a:r>
              <a:rPr lang="en-US" sz="1200" b="1" dirty="0" smtClean="0"/>
              <a:t>281600APR2013</a:t>
            </a:r>
          </a:p>
          <a:p>
            <a:r>
              <a:rPr lang="en-US" sz="1200" b="1" dirty="0" smtClean="0"/>
              <a:t>RCIED</a:t>
            </a:r>
          </a:p>
          <a:p>
            <a:r>
              <a:rPr lang="en-US" sz="1200" b="1" dirty="0" smtClean="0"/>
              <a:t>10 lbs UBE</a:t>
            </a:r>
          </a:p>
          <a:p>
            <a:r>
              <a:rPr lang="en-US" sz="1200" b="1" dirty="0" smtClean="0"/>
              <a:t>1 ANA truck, 3 KIA</a:t>
            </a:r>
            <a:endParaRPr lang="en-US" sz="1200" b="1" dirty="0"/>
          </a:p>
        </p:txBody>
      </p:sp>
      <p:cxnSp>
        <p:nvCxnSpPr>
          <p:cNvPr id="8" name="Straight Arrow Connector 7"/>
          <p:cNvCxnSpPr>
            <a:stCxn id="6" idx="1"/>
          </p:cNvCxnSpPr>
          <p:nvPr/>
        </p:nvCxnSpPr>
        <p:spPr>
          <a:xfrm flipH="1">
            <a:off x="2661313" y="511022"/>
            <a:ext cx="668741" cy="1713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482686" y="-5"/>
            <a:ext cx="2661313" cy="477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 day IED Activity</a:t>
            </a:r>
            <a:endParaRPr lang="en-US" dirty="0"/>
          </a:p>
        </p:txBody>
      </p:sp>
      <p:sp>
        <p:nvSpPr>
          <p:cNvPr id="10" name="TextBox 9"/>
          <p:cNvSpPr txBox="1"/>
          <p:nvPr/>
        </p:nvSpPr>
        <p:spPr>
          <a:xfrm>
            <a:off x="3482454" y="4342323"/>
            <a:ext cx="1358064" cy="830997"/>
          </a:xfrm>
          <a:prstGeom prst="rect">
            <a:avLst/>
          </a:prstGeom>
          <a:noFill/>
          <a:ln>
            <a:solidFill>
              <a:srgbClr val="FF0000"/>
            </a:solidFill>
          </a:ln>
        </p:spPr>
        <p:txBody>
          <a:bodyPr wrap="none" rtlCol="0">
            <a:spAutoFit/>
          </a:bodyPr>
          <a:lstStyle/>
          <a:p>
            <a:r>
              <a:rPr lang="en-US" sz="1200" b="1" dirty="0" smtClean="0"/>
              <a:t>170800APR2013</a:t>
            </a:r>
          </a:p>
          <a:p>
            <a:r>
              <a:rPr lang="en-US" sz="1200" b="1" dirty="0" smtClean="0"/>
              <a:t>CWIED</a:t>
            </a:r>
          </a:p>
          <a:p>
            <a:r>
              <a:rPr lang="en-US" sz="1200" b="1" dirty="0" smtClean="0"/>
              <a:t>DFFC</a:t>
            </a:r>
          </a:p>
          <a:p>
            <a:r>
              <a:rPr lang="en-US" sz="1200" b="1" dirty="0" smtClean="0"/>
              <a:t>1 US KIA, 2 WIA</a:t>
            </a:r>
            <a:endParaRPr lang="en-US" sz="1200" b="1" dirty="0"/>
          </a:p>
        </p:txBody>
      </p:sp>
      <p:cxnSp>
        <p:nvCxnSpPr>
          <p:cNvPr id="11" name="Straight Arrow Connector 10"/>
          <p:cNvCxnSpPr/>
          <p:nvPr/>
        </p:nvCxnSpPr>
        <p:spPr>
          <a:xfrm flipH="1" flipV="1">
            <a:off x="3889612" y="3903260"/>
            <a:ext cx="261594" cy="4314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3"/>
          </p:cNvCxnSpPr>
          <p:nvPr/>
        </p:nvCxnSpPr>
        <p:spPr>
          <a:xfrm>
            <a:off x="1413222" y="2270683"/>
            <a:ext cx="431481" cy="1609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510" y="1762851"/>
            <a:ext cx="1383712" cy="1015663"/>
          </a:xfrm>
          <a:prstGeom prst="rect">
            <a:avLst/>
          </a:prstGeom>
          <a:noFill/>
          <a:ln>
            <a:solidFill>
              <a:srgbClr val="FF0000"/>
            </a:solidFill>
          </a:ln>
        </p:spPr>
        <p:txBody>
          <a:bodyPr wrap="none" rtlCol="0">
            <a:spAutoFit/>
          </a:bodyPr>
          <a:lstStyle/>
          <a:p>
            <a:r>
              <a:rPr lang="en-US" sz="1200" b="1" dirty="0" smtClean="0"/>
              <a:t>251200MAR2013</a:t>
            </a:r>
          </a:p>
          <a:p>
            <a:r>
              <a:rPr lang="en-US" sz="1200" b="1" dirty="0" smtClean="0"/>
              <a:t>Carbon Rod PP</a:t>
            </a:r>
          </a:p>
          <a:p>
            <a:r>
              <a:rPr lang="en-US" sz="1200" b="1" dirty="0" smtClean="0"/>
              <a:t>5 lbs ANAL</a:t>
            </a:r>
          </a:p>
          <a:p>
            <a:r>
              <a:rPr lang="en-US" sz="1200" b="1" dirty="0" smtClean="0"/>
              <a:t>Found,  EOD</a:t>
            </a:r>
          </a:p>
          <a:p>
            <a:r>
              <a:rPr lang="en-US" sz="1200" b="1" dirty="0" smtClean="0"/>
              <a:t>Rendered Safe</a:t>
            </a:r>
          </a:p>
        </p:txBody>
      </p:sp>
      <p:sp>
        <p:nvSpPr>
          <p:cNvPr id="17" name="TextBox 16"/>
          <p:cNvSpPr txBox="1"/>
          <p:nvPr/>
        </p:nvSpPr>
        <p:spPr>
          <a:xfrm>
            <a:off x="6293942" y="4355971"/>
            <a:ext cx="1530997" cy="830997"/>
          </a:xfrm>
          <a:prstGeom prst="rect">
            <a:avLst/>
          </a:prstGeom>
          <a:noFill/>
          <a:ln>
            <a:solidFill>
              <a:srgbClr val="FF0000"/>
            </a:solidFill>
          </a:ln>
        </p:spPr>
        <p:txBody>
          <a:bodyPr wrap="none" rtlCol="0">
            <a:spAutoFit/>
          </a:bodyPr>
          <a:lstStyle/>
          <a:p>
            <a:r>
              <a:rPr lang="en-US" sz="1200" b="1" dirty="0" smtClean="0"/>
              <a:t>051900MAY2013</a:t>
            </a:r>
          </a:p>
          <a:p>
            <a:r>
              <a:rPr lang="en-US" sz="1200" b="1" dirty="0" smtClean="0"/>
              <a:t>RCIED</a:t>
            </a:r>
          </a:p>
          <a:p>
            <a:r>
              <a:rPr lang="en-US" sz="1200" b="1" dirty="0" smtClean="0"/>
              <a:t>10 lbs UBE</a:t>
            </a:r>
          </a:p>
          <a:p>
            <a:r>
              <a:rPr lang="en-US" sz="1200" b="1" dirty="0" smtClean="0"/>
              <a:t>1 ANA truck, 1 KIA</a:t>
            </a:r>
            <a:endParaRPr lang="en-US" sz="1200" b="1" dirty="0"/>
          </a:p>
        </p:txBody>
      </p:sp>
      <p:cxnSp>
        <p:nvCxnSpPr>
          <p:cNvPr id="19" name="Straight Arrow Connector 18"/>
          <p:cNvCxnSpPr>
            <a:stCxn id="17" idx="1"/>
          </p:cNvCxnSpPr>
          <p:nvPr/>
        </p:nvCxnSpPr>
        <p:spPr>
          <a:xfrm flipH="1">
            <a:off x="5854890" y="4771470"/>
            <a:ext cx="439052" cy="1007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340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225"/>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304800" y="3363376"/>
            <a:ext cx="4648200" cy="1446550"/>
          </a:xfrm>
          <a:prstGeom prst="rect">
            <a:avLst/>
          </a:prstGeom>
          <a:noFill/>
        </p:spPr>
        <p:txBody>
          <a:bodyPr wrap="square" rtlCol="0">
            <a:spAutoFit/>
          </a:bodyPr>
          <a:lstStyle/>
          <a:p>
            <a:pPr marL="457200" indent="-457200"/>
            <a:r>
              <a:rPr lang="en-US" sz="2200" dirty="0" smtClean="0">
                <a:latin typeface="Arial" pitchFamily="34" charset="0"/>
                <a:cs typeface="Arial" pitchFamily="34" charset="0"/>
              </a:rPr>
              <a:t>2. The aim of the enemy's intent is to Kill, Injure, Disrupt, Distract, and Discredit.  True or False ?</a:t>
            </a:r>
          </a:p>
          <a:p>
            <a:endParaRPr lang="en-US" sz="2200" dirty="0">
              <a:latin typeface="Arial" pitchFamily="34" charset="0"/>
              <a:cs typeface="Arial" pitchFamily="34" charset="0"/>
            </a:endParaRPr>
          </a:p>
        </p:txBody>
      </p:sp>
      <p:sp>
        <p:nvSpPr>
          <p:cNvPr id="9" name="TextBox 8"/>
          <p:cNvSpPr txBox="1"/>
          <p:nvPr/>
        </p:nvSpPr>
        <p:spPr>
          <a:xfrm>
            <a:off x="304800" y="4522128"/>
            <a:ext cx="5257800" cy="3139321"/>
          </a:xfrm>
          <a:prstGeom prst="rect">
            <a:avLst/>
          </a:prstGeom>
          <a:noFill/>
        </p:spPr>
        <p:txBody>
          <a:bodyPr wrap="square" rtlCol="0">
            <a:spAutoFit/>
          </a:bodyPr>
          <a:lstStyle/>
          <a:p>
            <a:pPr marL="457200" indent="-457200"/>
            <a:r>
              <a:rPr lang="en-US" sz="2200" dirty="0" smtClean="0">
                <a:latin typeface="Arial" pitchFamily="34" charset="0"/>
                <a:cs typeface="Arial" pitchFamily="34" charset="0"/>
              </a:rPr>
              <a:t>3.  What is a common enemy tactic? </a:t>
            </a:r>
          </a:p>
          <a:p>
            <a:pPr marL="630238" indent="-166688">
              <a:buAutoNum type="alphaLcPeriod"/>
            </a:pPr>
            <a:r>
              <a:rPr lang="en-US" sz="2200" dirty="0" smtClean="0">
                <a:latin typeface="Arial" pitchFamily="34" charset="0"/>
                <a:cs typeface="Arial" pitchFamily="34" charset="0"/>
              </a:rPr>
              <a:t> Target CF and HNSF</a:t>
            </a:r>
          </a:p>
          <a:p>
            <a:pPr marL="630238" indent="-166688">
              <a:buAutoNum type="alphaLcPeriod"/>
            </a:pPr>
            <a:r>
              <a:rPr lang="en-US" sz="2200" dirty="0" smtClean="0">
                <a:latin typeface="Arial" pitchFamily="34" charset="0"/>
                <a:cs typeface="Arial" pitchFamily="34" charset="0"/>
              </a:rPr>
              <a:t> Target first responders</a:t>
            </a:r>
          </a:p>
          <a:p>
            <a:pPr marL="630238" indent="-166688">
              <a:buAutoNum type="alphaLcPeriod"/>
            </a:pPr>
            <a:r>
              <a:rPr lang="en-US" sz="2200" dirty="0" smtClean="0">
                <a:latin typeface="Arial" pitchFamily="34" charset="0"/>
                <a:cs typeface="Arial" pitchFamily="34" charset="0"/>
              </a:rPr>
              <a:t> Target logistic convoys </a:t>
            </a:r>
          </a:p>
          <a:p>
            <a:pPr marL="630238" indent="-166688">
              <a:buAutoNum type="alphaLcPeriod"/>
            </a:pPr>
            <a:r>
              <a:rPr lang="en-US" sz="2200" dirty="0" smtClean="0">
                <a:latin typeface="Arial" pitchFamily="34" charset="0"/>
                <a:cs typeface="Arial" pitchFamily="34" charset="0"/>
              </a:rPr>
              <a:t>  All the above                                    </a:t>
            </a:r>
            <a:br>
              <a:rPr lang="en-US" sz="2200" dirty="0" smtClean="0">
                <a:latin typeface="Arial" pitchFamily="34" charset="0"/>
                <a:cs typeface="Arial" pitchFamily="34" charset="0"/>
              </a:rPr>
            </a:br>
            <a:r>
              <a:rPr lang="en-US" sz="2200" dirty="0" smtClean="0">
                <a:latin typeface="Arial" pitchFamily="34" charset="0"/>
                <a:cs typeface="Arial" pitchFamily="34" charset="0"/>
              </a:rPr>
              <a:t/>
            </a:r>
            <a:br>
              <a:rPr lang="en-US" sz="2200" dirty="0" smtClean="0">
                <a:latin typeface="Arial" pitchFamily="34" charset="0"/>
                <a:cs typeface="Arial" pitchFamily="34" charset="0"/>
              </a:rPr>
            </a:br>
            <a:r>
              <a:rPr lang="en-US" sz="2200" dirty="0" smtClean="0">
                <a:latin typeface="Arial" pitchFamily="34" charset="0"/>
                <a:cs typeface="Arial" pitchFamily="34" charset="0"/>
              </a:rPr>
              <a:t/>
            </a:r>
            <a:br>
              <a:rPr lang="en-US" sz="2200" dirty="0" smtClean="0">
                <a:latin typeface="Arial" pitchFamily="34" charset="0"/>
                <a:cs typeface="Arial" pitchFamily="34" charset="0"/>
              </a:rPr>
            </a:br>
            <a:r>
              <a:rPr lang="en-US" sz="2200" dirty="0" smtClean="0">
                <a:latin typeface="Arial" pitchFamily="34" charset="0"/>
                <a:cs typeface="Arial" pitchFamily="34" charset="0"/>
              </a:rPr>
              <a:t/>
            </a:r>
            <a:br>
              <a:rPr lang="en-US" sz="2200" dirty="0" smtClean="0">
                <a:latin typeface="Arial" pitchFamily="34" charset="0"/>
                <a:cs typeface="Arial" pitchFamily="34" charset="0"/>
              </a:rPr>
            </a:br>
            <a:endParaRPr lang="en-US" sz="2200" dirty="0">
              <a:latin typeface="Arial" pitchFamily="34" charset="0"/>
              <a:cs typeface="Arial" pitchFamily="34" charset="0"/>
            </a:endParaRPr>
          </a:p>
        </p:txBody>
      </p:sp>
      <p:sp>
        <p:nvSpPr>
          <p:cNvPr id="10" name="TextBox 9"/>
          <p:cNvSpPr txBox="1"/>
          <p:nvPr/>
        </p:nvSpPr>
        <p:spPr>
          <a:xfrm>
            <a:off x="5474525" y="3725577"/>
            <a:ext cx="2743200" cy="430887"/>
          </a:xfrm>
          <a:prstGeom prst="rect">
            <a:avLst/>
          </a:prstGeom>
          <a:solidFill>
            <a:srgbClr val="FFFF00"/>
          </a:solidFill>
        </p:spPr>
        <p:txBody>
          <a:bodyPr wrap="square" rtlCol="0">
            <a:spAutoFit/>
          </a:bodyPr>
          <a:lstStyle/>
          <a:p>
            <a:pPr marL="457200" indent="-457200" algn="ctr"/>
            <a:r>
              <a:rPr lang="en-US" sz="2200" dirty="0" smtClean="0">
                <a:latin typeface="Arial" pitchFamily="34" charset="0"/>
                <a:cs typeface="Arial" pitchFamily="34" charset="0"/>
              </a:rPr>
              <a:t>TRUE  </a:t>
            </a:r>
            <a:endParaRPr lang="en-US" sz="2200" dirty="0">
              <a:solidFill>
                <a:srgbClr val="FF0000"/>
              </a:solidFill>
              <a:latin typeface="Arial" pitchFamily="34" charset="0"/>
              <a:cs typeface="Arial" pitchFamily="34" charset="0"/>
            </a:endParaRPr>
          </a:p>
        </p:txBody>
      </p:sp>
      <p:sp>
        <p:nvSpPr>
          <p:cNvPr id="12" name="TextBox 11"/>
          <p:cNvSpPr txBox="1"/>
          <p:nvPr/>
        </p:nvSpPr>
        <p:spPr>
          <a:xfrm>
            <a:off x="5395629" y="5110780"/>
            <a:ext cx="2743200" cy="430887"/>
          </a:xfrm>
          <a:prstGeom prst="rect">
            <a:avLst/>
          </a:prstGeom>
          <a:solidFill>
            <a:srgbClr val="FFFF00"/>
          </a:solidFill>
        </p:spPr>
        <p:txBody>
          <a:bodyPr wrap="square" rtlCol="0">
            <a:spAutoFit/>
          </a:bodyPr>
          <a:lstStyle/>
          <a:p>
            <a:pPr marL="463550" indent="-463550" algn="ctr"/>
            <a:r>
              <a:rPr lang="en-US" sz="2200" dirty="0" smtClean="0">
                <a:latin typeface="Arial" pitchFamily="34" charset="0"/>
                <a:cs typeface="Arial" pitchFamily="34" charset="0"/>
              </a:rPr>
              <a:t>d.  All the above</a:t>
            </a:r>
          </a:p>
        </p:txBody>
      </p:sp>
      <p:sp>
        <p:nvSpPr>
          <p:cNvPr id="14" name="Slide Number Placeholder 3"/>
          <p:cNvSpPr txBox="1">
            <a:spLocks/>
          </p:cNvSpPr>
          <p:nvPr/>
        </p:nvSpPr>
        <p:spPr>
          <a:xfrm>
            <a:off x="7010400" y="6629400"/>
            <a:ext cx="2133600"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7C18-33E7-4E5A-AC40-53A29FE5BC23}"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TextBox 7"/>
          <p:cNvSpPr txBox="1"/>
          <p:nvPr/>
        </p:nvSpPr>
        <p:spPr>
          <a:xfrm>
            <a:off x="320564" y="1166394"/>
            <a:ext cx="4495799" cy="2462213"/>
          </a:xfrm>
          <a:prstGeom prst="rect">
            <a:avLst/>
          </a:prstGeom>
          <a:noFill/>
        </p:spPr>
        <p:txBody>
          <a:bodyPr wrap="square" rtlCol="0">
            <a:spAutoFit/>
          </a:bodyPr>
          <a:lstStyle/>
          <a:p>
            <a:pPr marL="393700" indent="-393700"/>
            <a:r>
              <a:rPr lang="en-US" sz="2200" dirty="0" smtClean="0">
                <a:latin typeface="Arial" pitchFamily="34" charset="0"/>
                <a:cs typeface="Arial" pitchFamily="34" charset="0"/>
              </a:rPr>
              <a:t>1.  Which of the following is not part of the Threat Triad?</a:t>
            </a:r>
          </a:p>
          <a:p>
            <a:pPr marL="393700" lvl="1" indent="350838">
              <a:buFont typeface="+mj-lt"/>
              <a:buAutoNum type="alphaLcPeriod"/>
            </a:pPr>
            <a:r>
              <a:rPr lang="en-US" sz="2200" dirty="0" smtClean="0">
                <a:latin typeface="Arial" pitchFamily="34" charset="0"/>
                <a:cs typeface="Arial" pitchFamily="34" charset="0"/>
              </a:rPr>
              <a:t>Enemy Intent</a:t>
            </a:r>
          </a:p>
          <a:p>
            <a:pPr marL="393700" lvl="1" indent="350838">
              <a:buFont typeface="+mj-lt"/>
              <a:buAutoNum type="alphaLcPeriod"/>
            </a:pPr>
            <a:r>
              <a:rPr lang="en-US" sz="2200" dirty="0" smtClean="0">
                <a:latin typeface="Arial" pitchFamily="34" charset="0"/>
                <a:cs typeface="Arial" pitchFamily="34" charset="0"/>
              </a:rPr>
              <a:t>Location of Threat</a:t>
            </a:r>
          </a:p>
          <a:p>
            <a:pPr marL="393700" lvl="1" indent="350838">
              <a:buFont typeface="+mj-lt"/>
              <a:buAutoNum type="alphaLcPeriod"/>
            </a:pPr>
            <a:r>
              <a:rPr lang="en-US" sz="2200" dirty="0" smtClean="0">
                <a:latin typeface="Arial" pitchFamily="34" charset="0"/>
                <a:cs typeface="Arial" pitchFamily="34" charset="0"/>
              </a:rPr>
              <a:t>Type of Threat</a:t>
            </a:r>
          </a:p>
          <a:p>
            <a:pPr marL="393700" lvl="1" indent="350838">
              <a:buFont typeface="+mj-lt"/>
              <a:buAutoNum type="alphaLcPeriod"/>
            </a:pPr>
            <a:r>
              <a:rPr lang="en-US" sz="2200" dirty="0" smtClean="0">
                <a:latin typeface="Arial" pitchFamily="34" charset="0"/>
                <a:cs typeface="Arial" pitchFamily="34" charset="0"/>
              </a:rPr>
              <a:t>Local Threat</a:t>
            </a:r>
          </a:p>
          <a:p>
            <a:endParaRPr lang="en-US" sz="2200" dirty="0">
              <a:latin typeface="Arial" pitchFamily="34" charset="0"/>
              <a:cs typeface="Arial" pitchFamily="34" charset="0"/>
            </a:endParaRPr>
          </a:p>
        </p:txBody>
      </p:sp>
      <p:sp>
        <p:nvSpPr>
          <p:cNvPr id="11" name="TextBox 10"/>
          <p:cNvSpPr txBox="1"/>
          <p:nvPr/>
        </p:nvSpPr>
        <p:spPr>
          <a:xfrm>
            <a:off x="5491350" y="1237808"/>
            <a:ext cx="2743200" cy="430887"/>
          </a:xfrm>
          <a:prstGeom prst="rect">
            <a:avLst/>
          </a:prstGeom>
          <a:solidFill>
            <a:srgbClr val="FFFF00"/>
          </a:solidFill>
        </p:spPr>
        <p:txBody>
          <a:bodyPr wrap="square" rtlCol="0">
            <a:spAutoFit/>
          </a:bodyPr>
          <a:lstStyle/>
          <a:p>
            <a:pPr marL="682625" indent="-395288">
              <a:buFont typeface="+mj-lt"/>
              <a:buAutoNum type="alphaLcPeriod" startAt="4"/>
            </a:pPr>
            <a:r>
              <a:rPr lang="en-US" sz="2200" dirty="0" smtClean="0">
                <a:latin typeface="Arial" pitchFamily="34" charset="0"/>
                <a:cs typeface="Arial" pitchFamily="34" charset="0"/>
              </a:rPr>
              <a:t>Local Threat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2" grpId="0" animBg="1"/>
      <p:bldP spid="8"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1525"/>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 </a:t>
            </a:r>
            <a:r>
              <a:rPr lang="en-US" sz="2800" dirty="0" smtClean="0">
                <a:latin typeface="Arial" panose="020B0604020202020204" pitchFamily="34" charset="0"/>
                <a:cs typeface="Arial" panose="020B0604020202020204" pitchFamily="34" charset="0"/>
              </a:rPr>
              <a:t>(cont.)</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304800" y="1269087"/>
            <a:ext cx="5410200" cy="1785104"/>
          </a:xfrm>
          <a:prstGeom prst="rect">
            <a:avLst/>
          </a:prstGeom>
          <a:noFill/>
        </p:spPr>
        <p:txBody>
          <a:bodyPr wrap="square" rtlCol="0">
            <a:spAutoFit/>
          </a:bodyPr>
          <a:lstStyle/>
          <a:p>
            <a:r>
              <a:rPr lang="en-US" sz="2200" dirty="0" smtClean="0">
                <a:latin typeface="Arial" pitchFamily="34" charset="0"/>
                <a:cs typeface="Arial" pitchFamily="34" charset="0"/>
              </a:rPr>
              <a:t>4. Which of the following are considered a type of threat?</a:t>
            </a:r>
          </a:p>
          <a:p>
            <a:pPr marL="457200" indent="-457200"/>
            <a:r>
              <a:rPr lang="en-US" sz="2200" dirty="0" smtClean="0">
                <a:latin typeface="Arial" pitchFamily="34" charset="0"/>
                <a:cs typeface="Arial" pitchFamily="34" charset="0"/>
              </a:rPr>
              <a:t>	a. IED                     b. Hoax</a:t>
            </a:r>
          </a:p>
          <a:p>
            <a:pPr marL="457200" indent="-457200"/>
            <a:r>
              <a:rPr lang="en-US" sz="2200" dirty="0" smtClean="0">
                <a:latin typeface="Arial" pitchFamily="34" charset="0"/>
                <a:cs typeface="Arial" pitchFamily="34" charset="0"/>
              </a:rPr>
              <a:t>	c. Public Disorder   d. All of the Above</a:t>
            </a:r>
            <a:br>
              <a:rPr lang="en-US" sz="2200" dirty="0" smtClean="0">
                <a:latin typeface="Arial" pitchFamily="34" charset="0"/>
                <a:cs typeface="Arial" pitchFamily="34" charset="0"/>
              </a:rPr>
            </a:br>
            <a:endParaRPr lang="en-US" sz="2200" dirty="0">
              <a:latin typeface="Arial" pitchFamily="34" charset="0"/>
              <a:cs typeface="Arial" pitchFamily="34" charset="0"/>
            </a:endParaRPr>
          </a:p>
        </p:txBody>
      </p:sp>
      <p:sp>
        <p:nvSpPr>
          <p:cNvPr id="7" name="TextBox 6"/>
          <p:cNvSpPr txBox="1"/>
          <p:nvPr/>
        </p:nvSpPr>
        <p:spPr>
          <a:xfrm>
            <a:off x="304800" y="2869287"/>
            <a:ext cx="6172200" cy="1785104"/>
          </a:xfrm>
          <a:prstGeom prst="rect">
            <a:avLst/>
          </a:prstGeom>
          <a:noFill/>
        </p:spPr>
        <p:txBody>
          <a:bodyPr wrap="square" rtlCol="0">
            <a:spAutoFit/>
          </a:bodyPr>
          <a:lstStyle/>
          <a:p>
            <a:r>
              <a:rPr lang="en-US" sz="2200" dirty="0" smtClean="0">
                <a:latin typeface="Arial" pitchFamily="34" charset="0"/>
                <a:cs typeface="Arial" pitchFamily="34" charset="0"/>
              </a:rPr>
              <a:t>5. Which of the following is a command IED?</a:t>
            </a:r>
          </a:p>
          <a:p>
            <a:pPr marL="914400" lvl="1" indent="-457200">
              <a:buAutoNum type="alphaLcPeriod"/>
            </a:pPr>
            <a:r>
              <a:rPr lang="en-US" sz="2200" dirty="0" smtClean="0">
                <a:latin typeface="Arial" pitchFamily="34" charset="0"/>
                <a:cs typeface="Arial" pitchFamily="34" charset="0"/>
              </a:rPr>
              <a:t>Radio Controlled IED (RCIED)</a:t>
            </a:r>
          </a:p>
          <a:p>
            <a:pPr marL="914400" lvl="1" indent="-457200">
              <a:buAutoNum type="alphaLcPeriod"/>
            </a:pPr>
            <a:r>
              <a:rPr lang="en-US" sz="2200" dirty="0" smtClean="0">
                <a:latin typeface="Arial" pitchFamily="34" charset="0"/>
                <a:cs typeface="Arial" pitchFamily="34" charset="0"/>
              </a:rPr>
              <a:t>Command Wire IED (CWIED)</a:t>
            </a:r>
          </a:p>
          <a:p>
            <a:pPr marL="914400" lvl="1" indent="-457200">
              <a:buAutoNum type="alphaLcPeriod"/>
            </a:pPr>
            <a:r>
              <a:rPr lang="en-US" sz="2200" dirty="0" smtClean="0">
                <a:latin typeface="Arial" pitchFamily="34" charset="0"/>
                <a:cs typeface="Arial" pitchFamily="34" charset="0"/>
              </a:rPr>
              <a:t>Suicide  (PBIED, SVBIED)</a:t>
            </a:r>
          </a:p>
          <a:p>
            <a:pPr marL="914400" lvl="1" indent="-457200">
              <a:buAutoNum type="alphaLcPeriod"/>
            </a:pPr>
            <a:r>
              <a:rPr lang="en-US" sz="2200" dirty="0" smtClean="0">
                <a:latin typeface="Arial" pitchFamily="34" charset="0"/>
                <a:cs typeface="Arial" pitchFamily="34" charset="0"/>
              </a:rPr>
              <a:t>All of the Above</a:t>
            </a:r>
            <a:endParaRPr lang="en-US" sz="2200" dirty="0">
              <a:latin typeface="Arial" pitchFamily="34" charset="0"/>
              <a:cs typeface="Arial" pitchFamily="34" charset="0"/>
            </a:endParaRPr>
          </a:p>
        </p:txBody>
      </p:sp>
      <p:sp>
        <p:nvSpPr>
          <p:cNvPr id="9" name="TextBox 8"/>
          <p:cNvSpPr txBox="1"/>
          <p:nvPr/>
        </p:nvSpPr>
        <p:spPr>
          <a:xfrm>
            <a:off x="304800" y="4931256"/>
            <a:ext cx="6400800" cy="1107996"/>
          </a:xfrm>
          <a:prstGeom prst="rect">
            <a:avLst/>
          </a:prstGeom>
          <a:noFill/>
        </p:spPr>
        <p:txBody>
          <a:bodyPr wrap="square" rtlCol="0">
            <a:spAutoFit/>
          </a:bodyPr>
          <a:lstStyle/>
          <a:p>
            <a:r>
              <a:rPr lang="en-US" sz="2200" dirty="0" smtClean="0">
                <a:latin typeface="Arial" pitchFamily="34" charset="0"/>
                <a:cs typeface="Arial" pitchFamily="34" charset="0"/>
              </a:rPr>
              <a:t>6. Insurgents are using low metal content in IEDs to avoid detection.  True or False? </a:t>
            </a:r>
          </a:p>
          <a:p>
            <a:endParaRPr lang="en-US" sz="2200" dirty="0">
              <a:latin typeface="Arial" pitchFamily="34" charset="0"/>
              <a:cs typeface="Arial" pitchFamily="34" charset="0"/>
            </a:endParaRPr>
          </a:p>
        </p:txBody>
      </p:sp>
      <p:sp>
        <p:nvSpPr>
          <p:cNvPr id="10" name="TextBox 9"/>
          <p:cNvSpPr txBox="1"/>
          <p:nvPr/>
        </p:nvSpPr>
        <p:spPr>
          <a:xfrm>
            <a:off x="6148450" y="1607537"/>
            <a:ext cx="2743200" cy="430887"/>
          </a:xfrm>
          <a:prstGeom prst="rect">
            <a:avLst/>
          </a:prstGeom>
          <a:solidFill>
            <a:srgbClr val="FFFF00"/>
          </a:solidFill>
        </p:spPr>
        <p:txBody>
          <a:bodyPr wrap="square" rtlCol="0">
            <a:spAutoFit/>
          </a:bodyPr>
          <a:lstStyle/>
          <a:p>
            <a:pPr marL="457200" indent="-457200" algn="ctr"/>
            <a:r>
              <a:rPr lang="en-US" sz="2200" dirty="0" smtClean="0">
                <a:latin typeface="Arial" pitchFamily="34" charset="0"/>
                <a:cs typeface="Arial" pitchFamily="34" charset="0"/>
              </a:rPr>
              <a:t>d.  All of the Above</a:t>
            </a:r>
            <a:endParaRPr lang="en-US" sz="2200" b="1" dirty="0">
              <a:latin typeface="Arial" pitchFamily="34" charset="0"/>
              <a:cs typeface="Arial" pitchFamily="34" charset="0"/>
            </a:endParaRPr>
          </a:p>
        </p:txBody>
      </p:sp>
      <p:sp>
        <p:nvSpPr>
          <p:cNvPr id="11" name="TextBox 10"/>
          <p:cNvSpPr txBox="1"/>
          <p:nvPr/>
        </p:nvSpPr>
        <p:spPr>
          <a:xfrm>
            <a:off x="6160325" y="3200400"/>
            <a:ext cx="2743200" cy="769441"/>
          </a:xfrm>
          <a:prstGeom prst="rect">
            <a:avLst/>
          </a:prstGeom>
          <a:solidFill>
            <a:srgbClr val="FFFF00"/>
          </a:solidFill>
        </p:spPr>
        <p:txBody>
          <a:bodyPr wrap="square" rtlCol="0">
            <a:spAutoFit/>
          </a:bodyPr>
          <a:lstStyle/>
          <a:p>
            <a:pPr marL="914400" lvl="1" indent="-914400" algn="ctr"/>
            <a:r>
              <a:rPr lang="en-US" sz="2200" dirty="0" smtClean="0">
                <a:latin typeface="Arial" pitchFamily="34" charset="0"/>
                <a:cs typeface="Arial" pitchFamily="34" charset="0"/>
              </a:rPr>
              <a:t>d.  All of the Above</a:t>
            </a:r>
          </a:p>
          <a:p>
            <a:endParaRPr lang="en-US" sz="2200" dirty="0">
              <a:latin typeface="Arial" pitchFamily="34" charset="0"/>
              <a:cs typeface="Arial" pitchFamily="34" charset="0"/>
            </a:endParaRPr>
          </a:p>
        </p:txBody>
      </p:sp>
      <p:sp>
        <p:nvSpPr>
          <p:cNvPr id="14" name="TextBox 13"/>
          <p:cNvSpPr txBox="1"/>
          <p:nvPr/>
        </p:nvSpPr>
        <p:spPr>
          <a:xfrm>
            <a:off x="6172200" y="5326075"/>
            <a:ext cx="2743200" cy="430887"/>
          </a:xfrm>
          <a:prstGeom prst="rect">
            <a:avLst/>
          </a:prstGeom>
          <a:solidFill>
            <a:srgbClr val="FFFF00"/>
          </a:solidFill>
        </p:spPr>
        <p:txBody>
          <a:bodyPr wrap="square" rtlCol="0">
            <a:spAutoFit/>
          </a:bodyPr>
          <a:lstStyle/>
          <a:p>
            <a:pPr marL="463550" indent="-463550" algn="ctr"/>
            <a:r>
              <a:rPr lang="en-US" sz="2200" dirty="0" smtClean="0">
                <a:latin typeface="Arial" pitchFamily="34" charset="0"/>
                <a:cs typeface="Arial" pitchFamily="34" charset="0"/>
              </a:rPr>
              <a:t>TRUE</a:t>
            </a:r>
            <a:endParaRPr lang="en-US" sz="2200" dirty="0">
              <a:latin typeface="Arial" pitchFamily="34" charset="0"/>
              <a:cs typeface="Arial" pitchFamily="34" charset="0"/>
            </a:endParaRPr>
          </a:p>
        </p:txBody>
      </p:sp>
      <p:sp>
        <p:nvSpPr>
          <p:cNvPr id="12" name="Slide Number Placeholder 3"/>
          <p:cNvSpPr txBox="1">
            <a:spLocks/>
          </p:cNvSpPr>
          <p:nvPr/>
        </p:nvSpPr>
        <p:spPr>
          <a:xfrm>
            <a:off x="7010400" y="6629400"/>
            <a:ext cx="2133600"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7C18-33E7-4E5A-AC40-53A29FE5BC23}"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66125"/>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 </a:t>
            </a:r>
            <a:r>
              <a:rPr lang="en-US" sz="2800" dirty="0" smtClean="0">
                <a:latin typeface="Arial" panose="020B0604020202020204" pitchFamily="34" charset="0"/>
                <a:cs typeface="Arial" panose="020B0604020202020204" pitchFamily="34" charset="0"/>
              </a:rPr>
              <a:t>(cont.)</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223340" y="1219200"/>
            <a:ext cx="6019800" cy="1846659"/>
          </a:xfrm>
          <a:prstGeom prst="rect">
            <a:avLst/>
          </a:prstGeom>
          <a:noFill/>
        </p:spPr>
        <p:txBody>
          <a:bodyPr wrap="square" rtlCol="0">
            <a:spAutoFit/>
          </a:bodyPr>
          <a:lstStyle/>
          <a:p>
            <a:r>
              <a:rPr lang="en-US" sz="2200" dirty="0" smtClean="0">
                <a:latin typeface="Arial" pitchFamily="34" charset="0"/>
                <a:cs typeface="Arial" pitchFamily="34" charset="0"/>
              </a:rPr>
              <a:t>7. Vulnerable areas are where pattern setting allows insurgents to predict with a degree of certainty that troops will use them again.  True or False ?</a:t>
            </a:r>
            <a:br>
              <a:rPr lang="en-US" sz="2200" dirty="0" smtClean="0">
                <a:latin typeface="Arial" pitchFamily="34" charset="0"/>
                <a:cs typeface="Arial" pitchFamily="34" charset="0"/>
              </a:rPr>
            </a:br>
            <a:endParaRPr lang="en-US" sz="2200" dirty="0">
              <a:latin typeface="Arial" pitchFamily="34" charset="0"/>
              <a:cs typeface="Arial" pitchFamily="34" charset="0"/>
            </a:endParaRPr>
          </a:p>
        </p:txBody>
      </p:sp>
      <p:sp>
        <p:nvSpPr>
          <p:cNvPr id="7" name="TextBox 6"/>
          <p:cNvSpPr txBox="1"/>
          <p:nvPr/>
        </p:nvSpPr>
        <p:spPr>
          <a:xfrm>
            <a:off x="223340" y="3065859"/>
            <a:ext cx="5334000" cy="769441"/>
          </a:xfrm>
          <a:prstGeom prst="rect">
            <a:avLst/>
          </a:prstGeom>
          <a:noFill/>
        </p:spPr>
        <p:txBody>
          <a:bodyPr wrap="square" rtlCol="0">
            <a:spAutoFit/>
          </a:bodyPr>
          <a:lstStyle/>
          <a:p>
            <a:r>
              <a:rPr lang="en-US" sz="2200" dirty="0" smtClean="0">
                <a:latin typeface="Arial" pitchFamily="34" charset="0"/>
                <a:cs typeface="Arial" pitchFamily="34" charset="0"/>
              </a:rPr>
              <a:t>8. A wadi crossing is considered a vulnerable area.  True of False?</a:t>
            </a:r>
            <a:endParaRPr lang="en-US" sz="2200" dirty="0">
              <a:latin typeface="Arial" pitchFamily="34" charset="0"/>
              <a:cs typeface="Arial" pitchFamily="34" charset="0"/>
            </a:endParaRPr>
          </a:p>
        </p:txBody>
      </p:sp>
      <p:sp>
        <p:nvSpPr>
          <p:cNvPr id="9" name="TextBox 8"/>
          <p:cNvSpPr txBox="1"/>
          <p:nvPr/>
        </p:nvSpPr>
        <p:spPr>
          <a:xfrm>
            <a:off x="223340" y="4203875"/>
            <a:ext cx="5181600" cy="1446550"/>
          </a:xfrm>
          <a:prstGeom prst="rect">
            <a:avLst/>
          </a:prstGeom>
          <a:noFill/>
        </p:spPr>
        <p:txBody>
          <a:bodyPr wrap="square" rtlCol="0">
            <a:spAutoFit/>
          </a:bodyPr>
          <a:lstStyle/>
          <a:p>
            <a:r>
              <a:rPr lang="en-US" sz="2200" dirty="0" smtClean="0">
                <a:latin typeface="Arial" pitchFamily="34" charset="0"/>
                <a:cs typeface="Arial" pitchFamily="34" charset="0"/>
              </a:rPr>
              <a:t>9. The enemy’s likely course of action is determined during Mission Planning.  True or False?</a:t>
            </a:r>
          </a:p>
          <a:p>
            <a:endParaRPr lang="en-US" sz="2200" dirty="0">
              <a:latin typeface="Arial" pitchFamily="34" charset="0"/>
              <a:cs typeface="Arial" pitchFamily="34" charset="0"/>
            </a:endParaRPr>
          </a:p>
        </p:txBody>
      </p:sp>
      <p:sp>
        <p:nvSpPr>
          <p:cNvPr id="10" name="TextBox 9"/>
          <p:cNvSpPr txBox="1"/>
          <p:nvPr/>
        </p:nvSpPr>
        <p:spPr>
          <a:xfrm>
            <a:off x="6230004" y="1600200"/>
            <a:ext cx="2743200" cy="430887"/>
          </a:xfrm>
          <a:prstGeom prst="rect">
            <a:avLst/>
          </a:prstGeom>
          <a:solidFill>
            <a:srgbClr val="FFFF00"/>
          </a:solidFill>
        </p:spPr>
        <p:txBody>
          <a:bodyPr wrap="square" rtlCol="0">
            <a:spAutoFit/>
          </a:bodyPr>
          <a:lstStyle/>
          <a:p>
            <a:pPr marL="463550" indent="-463550" algn="ctr"/>
            <a:r>
              <a:rPr lang="en-US" sz="2200" dirty="0" smtClean="0">
                <a:latin typeface="Arial" pitchFamily="34" charset="0"/>
                <a:cs typeface="Arial" pitchFamily="34" charset="0"/>
              </a:rPr>
              <a:t>TRUE</a:t>
            </a:r>
            <a:r>
              <a:rPr lang="en-US" sz="2200" b="1" dirty="0" smtClean="0">
                <a:solidFill>
                  <a:srgbClr val="FF0000"/>
                </a:solidFill>
                <a:latin typeface="Arial" pitchFamily="34" charset="0"/>
                <a:cs typeface="Arial" pitchFamily="34" charset="0"/>
              </a:rPr>
              <a:t> </a:t>
            </a:r>
            <a:endParaRPr lang="en-US" sz="2200" b="1" dirty="0">
              <a:solidFill>
                <a:srgbClr val="FF0000"/>
              </a:solidFill>
              <a:latin typeface="Arial" pitchFamily="34" charset="0"/>
              <a:cs typeface="Arial" pitchFamily="34" charset="0"/>
            </a:endParaRPr>
          </a:p>
        </p:txBody>
      </p:sp>
      <p:sp>
        <p:nvSpPr>
          <p:cNvPr id="11" name="TextBox 10"/>
          <p:cNvSpPr txBox="1"/>
          <p:nvPr/>
        </p:nvSpPr>
        <p:spPr>
          <a:xfrm>
            <a:off x="6230004" y="3272135"/>
            <a:ext cx="2743200" cy="430887"/>
          </a:xfrm>
          <a:prstGeom prst="rect">
            <a:avLst/>
          </a:prstGeom>
          <a:solidFill>
            <a:srgbClr val="FFFF00"/>
          </a:solidFill>
        </p:spPr>
        <p:txBody>
          <a:bodyPr wrap="square" rtlCol="0">
            <a:spAutoFit/>
          </a:bodyPr>
          <a:lstStyle/>
          <a:p>
            <a:pPr marL="463550" indent="-463550" algn="ctr"/>
            <a:r>
              <a:rPr lang="en-US" sz="2200" dirty="0" smtClean="0">
                <a:latin typeface="Arial" pitchFamily="34" charset="0"/>
                <a:cs typeface="Arial" pitchFamily="34" charset="0"/>
              </a:rPr>
              <a:t>FALSE</a:t>
            </a:r>
            <a:endParaRPr lang="en-US" sz="2200" dirty="0">
              <a:latin typeface="Arial" pitchFamily="34" charset="0"/>
              <a:cs typeface="Arial" pitchFamily="34" charset="0"/>
            </a:endParaRPr>
          </a:p>
        </p:txBody>
      </p:sp>
      <p:sp>
        <p:nvSpPr>
          <p:cNvPr id="14" name="TextBox 13"/>
          <p:cNvSpPr txBox="1"/>
          <p:nvPr/>
        </p:nvSpPr>
        <p:spPr>
          <a:xfrm>
            <a:off x="6234954" y="4529457"/>
            <a:ext cx="2743200" cy="402336"/>
          </a:xfrm>
          <a:prstGeom prst="rect">
            <a:avLst/>
          </a:prstGeom>
          <a:solidFill>
            <a:srgbClr val="FFFF00"/>
          </a:solidFill>
        </p:spPr>
        <p:txBody>
          <a:bodyPr wrap="square" rtlCol="0">
            <a:spAutoFit/>
          </a:bodyPr>
          <a:lstStyle/>
          <a:p>
            <a:pPr marL="57150" algn="ctr"/>
            <a:r>
              <a:rPr lang="en-US" sz="2200" dirty="0" smtClean="0">
                <a:latin typeface="Arial" pitchFamily="34" charset="0"/>
                <a:cs typeface="Arial" pitchFamily="34" charset="0"/>
              </a:rPr>
              <a:t>TRUE</a:t>
            </a:r>
          </a:p>
          <a:p>
            <a:endParaRPr lang="en-US" sz="2200" dirty="0">
              <a:latin typeface="Arial" pitchFamily="34" charset="0"/>
              <a:cs typeface="Arial" pitchFamily="34" charset="0"/>
            </a:endParaRPr>
          </a:p>
        </p:txBody>
      </p:sp>
      <p:sp>
        <p:nvSpPr>
          <p:cNvPr id="12" name="Slide Number Placeholder 3"/>
          <p:cNvSpPr txBox="1">
            <a:spLocks/>
          </p:cNvSpPr>
          <p:nvPr/>
        </p:nvSpPr>
        <p:spPr>
          <a:xfrm>
            <a:off x="7010400" y="6629400"/>
            <a:ext cx="2133600"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7C18-33E7-4E5A-AC40-53A29FE5BC23}"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228600" y="1192963"/>
            <a:ext cx="8458200" cy="5665037"/>
          </a:xfrm>
        </p:spPr>
        <p:txBody>
          <a:bodyPr>
            <a:normAutofit fontScale="92500" lnSpcReduction="20000"/>
          </a:bodyPr>
          <a:lstStyle/>
          <a:p>
            <a:pPr marL="0" indent="0">
              <a:spcBef>
                <a:spcPts val="1400"/>
              </a:spcBef>
              <a:buNone/>
            </a:pPr>
            <a:r>
              <a:rPr lang="en-US" sz="2600" b="1" dirty="0" smtClean="0"/>
              <a:t>1. Lesson: Threat Assessment</a:t>
            </a:r>
          </a:p>
          <a:p>
            <a:pPr marL="0" indent="0">
              <a:spcBef>
                <a:spcPts val="1400"/>
              </a:spcBef>
              <a:buNone/>
            </a:pPr>
            <a:r>
              <a:rPr lang="en-US" sz="2600" dirty="0" smtClean="0"/>
              <a:t>2</a:t>
            </a:r>
            <a:r>
              <a:rPr lang="en-US" sz="2600" dirty="0"/>
              <a:t>. During this lesson we discussed how to </a:t>
            </a:r>
            <a:r>
              <a:rPr lang="en-US" sz="2600" dirty="0" smtClean="0"/>
              <a:t>C-IED </a:t>
            </a:r>
            <a:r>
              <a:rPr lang="en-US" sz="2600" dirty="0"/>
              <a:t>threat assessment into mission planning and execution. It includes:</a:t>
            </a:r>
          </a:p>
          <a:p>
            <a:pPr marL="0" indent="0">
              <a:spcBef>
                <a:spcPts val="1400"/>
              </a:spcBef>
              <a:buNone/>
            </a:pPr>
            <a:r>
              <a:rPr lang="en-US" sz="2600" dirty="0"/>
              <a:t>        a. Intelligence tasks during mission analysis.</a:t>
            </a:r>
          </a:p>
          <a:p>
            <a:pPr marL="0" indent="0">
              <a:spcBef>
                <a:spcPts val="1400"/>
              </a:spcBef>
              <a:buNone/>
            </a:pPr>
            <a:r>
              <a:rPr lang="en-US" sz="2600" dirty="0"/>
              <a:t>        b. Nine principles of IED combat.</a:t>
            </a:r>
          </a:p>
          <a:p>
            <a:pPr marL="0" indent="0">
              <a:spcBef>
                <a:spcPts val="1400"/>
              </a:spcBef>
              <a:buNone/>
            </a:pPr>
            <a:r>
              <a:rPr lang="en-US" sz="2600" dirty="0"/>
              <a:t>        </a:t>
            </a:r>
            <a:r>
              <a:rPr lang="en-US" sz="2600" dirty="0" smtClean="0"/>
              <a:t>c</a:t>
            </a:r>
            <a:r>
              <a:rPr lang="en-US" sz="2600" dirty="0"/>
              <a:t>. Threat </a:t>
            </a:r>
            <a:r>
              <a:rPr lang="en-US" sz="2600" dirty="0" smtClean="0"/>
              <a:t>assessment  </a:t>
            </a:r>
          </a:p>
          <a:p>
            <a:pPr marL="0" indent="0">
              <a:spcBef>
                <a:spcPts val="1400"/>
              </a:spcBef>
              <a:buNone/>
            </a:pPr>
            <a:r>
              <a:rPr lang="en-US" sz="2600" dirty="0"/>
              <a:t> </a:t>
            </a:r>
            <a:r>
              <a:rPr lang="en-US" sz="2600" dirty="0" smtClean="0"/>
              <a:t>3. How </a:t>
            </a:r>
            <a:r>
              <a:rPr lang="en-US" sz="2600" dirty="0"/>
              <a:t>to interpret the threat assessment </a:t>
            </a:r>
            <a:r>
              <a:rPr lang="en-US" sz="2600" dirty="0" smtClean="0"/>
              <a:t>triad which includes:</a:t>
            </a:r>
          </a:p>
          <a:p>
            <a:pPr marL="0" indent="0">
              <a:spcBef>
                <a:spcPts val="1400"/>
              </a:spcBef>
              <a:buNone/>
              <a:tabLst>
                <a:tab pos="627063" algn="l"/>
              </a:tabLst>
            </a:pPr>
            <a:r>
              <a:rPr lang="en-US" sz="2600" dirty="0"/>
              <a:t>	</a:t>
            </a:r>
            <a:r>
              <a:rPr lang="en-US" sz="2600" dirty="0" smtClean="0"/>
              <a:t>a. Enemy intent. </a:t>
            </a:r>
          </a:p>
          <a:p>
            <a:pPr marL="0" indent="0">
              <a:spcBef>
                <a:spcPts val="1400"/>
              </a:spcBef>
              <a:buNone/>
              <a:tabLst>
                <a:tab pos="627063" algn="l"/>
              </a:tabLst>
            </a:pPr>
            <a:r>
              <a:rPr lang="en-US" sz="2600" dirty="0"/>
              <a:t>	</a:t>
            </a:r>
            <a:r>
              <a:rPr lang="en-US" sz="2600" dirty="0" smtClean="0"/>
              <a:t>b. Type </a:t>
            </a:r>
            <a:r>
              <a:rPr lang="en-US" sz="2600" dirty="0"/>
              <a:t>of </a:t>
            </a:r>
            <a:r>
              <a:rPr lang="en-US" sz="2600" dirty="0" smtClean="0"/>
              <a:t>threat. </a:t>
            </a:r>
            <a:endParaRPr lang="en-US" sz="2600" dirty="0"/>
          </a:p>
          <a:p>
            <a:pPr marL="0" indent="0">
              <a:spcBef>
                <a:spcPts val="1400"/>
              </a:spcBef>
              <a:buNone/>
              <a:tabLst>
                <a:tab pos="627063" algn="l"/>
              </a:tabLst>
            </a:pPr>
            <a:r>
              <a:rPr lang="en-US" sz="2600" dirty="0" smtClean="0"/>
              <a:t>	c. Location </a:t>
            </a:r>
            <a:r>
              <a:rPr lang="en-US" sz="2600" dirty="0"/>
              <a:t>of threat.</a:t>
            </a:r>
          </a:p>
          <a:p>
            <a:pPr marL="0" indent="0">
              <a:spcBef>
                <a:spcPts val="1400"/>
              </a:spcBef>
              <a:buNone/>
            </a:pPr>
            <a:r>
              <a:rPr lang="en-US" sz="2800" dirty="0"/>
              <a:t>        </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49</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Threat Assessment</a:t>
            </a:r>
            <a:endParaRPr lang="en-US" sz="2800" dirty="0"/>
          </a:p>
        </p:txBody>
      </p:sp>
      <p:sp>
        <p:nvSpPr>
          <p:cNvPr id="6" name="Content Placeholder 5"/>
          <p:cNvSpPr>
            <a:spLocks noGrp="1"/>
          </p:cNvSpPr>
          <p:nvPr>
            <p:ph idx="1"/>
          </p:nvPr>
        </p:nvSpPr>
        <p:spPr>
          <a:xfrm>
            <a:off x="533400" y="1192963"/>
            <a:ext cx="8686800" cy="5665037"/>
          </a:xfrm>
        </p:spPr>
        <p:txBody>
          <a:bodyPr/>
          <a:lstStyle/>
          <a:p>
            <a:pPr marL="225425" indent="-225425" eaLnBrk="1" hangingPunct="1">
              <a:spcBef>
                <a:spcPts val="1400"/>
              </a:spcBef>
              <a:defRPr/>
            </a:pPr>
            <a:r>
              <a:rPr lang="en-US" sz="2800" dirty="0" smtClean="0"/>
              <a:t>IEDs are the weapon of choice for the enemy.</a:t>
            </a:r>
          </a:p>
          <a:p>
            <a:pPr lvl="1" eaLnBrk="1" hangingPunct="1">
              <a:spcBef>
                <a:spcPts val="1400"/>
              </a:spcBef>
              <a:defRPr/>
            </a:pPr>
            <a:r>
              <a:rPr lang="en-US" sz="2400" dirty="0" smtClean="0"/>
              <a:t>Responsible for the majority of combat casualties</a:t>
            </a:r>
          </a:p>
          <a:p>
            <a:pPr marL="225425" indent="-225425">
              <a:spcBef>
                <a:spcPts val="1400"/>
              </a:spcBef>
              <a:defRPr/>
            </a:pPr>
            <a:r>
              <a:rPr lang="en-US" sz="2800" dirty="0" smtClean="0"/>
              <a:t>A detailed threat assessment of your area of operation results in a successful operation</a:t>
            </a:r>
          </a:p>
          <a:p>
            <a:pPr marL="225425" indent="-225425" eaLnBrk="1" hangingPunct="1">
              <a:spcBef>
                <a:spcPts val="1400"/>
              </a:spcBef>
              <a:defRPr/>
            </a:pPr>
            <a:r>
              <a:rPr lang="en-US" sz="2800" dirty="0" smtClean="0"/>
              <a:t>Think like an insurgent when conducting dismounted patrols</a:t>
            </a:r>
            <a:r>
              <a:rPr lang="en-US" sz="2400" dirty="0" smtClean="0"/>
              <a:t>.</a:t>
            </a:r>
          </a:p>
          <a:p>
            <a:pPr marL="225425" indent="-225425" eaLnBrk="1" hangingPunct="1">
              <a:spcBef>
                <a:spcPts val="1400"/>
              </a:spcBef>
              <a:tabLst>
                <a:tab pos="225425" algn="l"/>
              </a:tabLst>
              <a:defRPr/>
            </a:pPr>
            <a:r>
              <a:rPr lang="en-US" sz="2800" dirty="0" smtClean="0"/>
              <a:t>For a threat to be viable there must be intent, capability, and a suitable location.</a:t>
            </a:r>
          </a:p>
          <a:p>
            <a:pPr>
              <a:spcBef>
                <a:spcPts val="500"/>
              </a:spcBef>
            </a:pPr>
            <a:endParaRPr lang="en-US"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5</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7" name="Picture 4" descr="C:\Users\Timothy.U.Maybin\AppData\Local\Microsoft\Windows\Temporary Internet Files\Content.Outlook\KUQ8RVLJ\PastedGraphic-2.tiff"/>
          <p:cNvPicPr>
            <a:picLocks noGrp="1" noChangeAspect="1" noChangeArrowheads="1"/>
          </p:cNvPicPr>
          <p:nvPr>
            <p:ph idx="1"/>
          </p:nvPr>
        </p:nvPicPr>
        <p:blipFill>
          <a:blip r:embed="rId3" cstate="email"/>
          <a:srcRect/>
          <a:stretch>
            <a:fillRect/>
          </a:stretch>
        </p:blipFill>
        <p:spPr bwMode="auto">
          <a:xfrm>
            <a:off x="1123949" y="1581150"/>
            <a:ext cx="6980464" cy="43434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50</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BF7C18-33E7-4E5A-AC40-53A29FE5BC23}" type="slidenum">
              <a:rPr lang="en-US" smtClean="0"/>
              <a:pPr>
                <a:defRPr/>
              </a:pPr>
              <a:t>6</a:t>
            </a:fld>
            <a:endParaRPr lang="en-US" dirty="0"/>
          </a:p>
        </p:txBody>
      </p:sp>
      <p:sp>
        <p:nvSpPr>
          <p:cNvPr id="5" name="TextBox 4"/>
          <p:cNvSpPr txBox="1"/>
          <p:nvPr/>
        </p:nvSpPr>
        <p:spPr>
          <a:xfrm>
            <a:off x="0" y="271506"/>
            <a:ext cx="9144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Check on Learning</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304800" y="1153506"/>
            <a:ext cx="4724400" cy="1046440"/>
          </a:xfrm>
          <a:prstGeom prst="rect">
            <a:avLst/>
          </a:prstGeom>
          <a:noFill/>
        </p:spPr>
        <p:txBody>
          <a:bodyPr wrap="square" rtlCol="0">
            <a:spAutoFit/>
          </a:bodyPr>
          <a:lstStyle/>
          <a:p>
            <a:pPr marL="457200" indent="-457200">
              <a:buAutoNum type="arabicPeriod"/>
            </a:pPr>
            <a:r>
              <a:rPr lang="en-US" sz="2200" dirty="0" smtClean="0">
                <a:latin typeface="Arial" pitchFamily="34" charset="0"/>
                <a:cs typeface="Arial" pitchFamily="34" charset="0"/>
              </a:rPr>
              <a:t>What are the 9 Principles</a:t>
            </a:r>
          </a:p>
          <a:p>
            <a:pPr marL="457200" indent="-457200"/>
            <a:r>
              <a:rPr lang="en-US" sz="2200" dirty="0" smtClean="0">
                <a:latin typeface="Arial" pitchFamily="34" charset="0"/>
                <a:cs typeface="Arial" pitchFamily="34" charset="0"/>
              </a:rPr>
              <a:t>      of IED Combat? </a:t>
            </a:r>
          </a:p>
          <a:p>
            <a:endParaRPr lang="en-US" dirty="0">
              <a:latin typeface="Arial" pitchFamily="34" charset="0"/>
              <a:cs typeface="Arial" pitchFamily="34" charset="0"/>
            </a:endParaRPr>
          </a:p>
        </p:txBody>
      </p:sp>
      <p:sp>
        <p:nvSpPr>
          <p:cNvPr id="11" name="TextBox 10"/>
          <p:cNvSpPr txBox="1"/>
          <p:nvPr/>
        </p:nvSpPr>
        <p:spPr>
          <a:xfrm>
            <a:off x="4808483" y="1342694"/>
            <a:ext cx="4004442" cy="2246769"/>
          </a:xfrm>
          <a:prstGeom prst="rect">
            <a:avLst/>
          </a:prstGeom>
          <a:solidFill>
            <a:srgbClr val="FFFF00"/>
          </a:solidFill>
        </p:spPr>
        <p:txBody>
          <a:bodyPr wrap="square" rtlCol="0">
            <a:spAutoFit/>
          </a:bodyPr>
          <a:lstStyle/>
          <a:p>
            <a:pPr marL="342900" indent="-342900"/>
            <a:r>
              <a:rPr lang="en-US" sz="2000" dirty="0" smtClean="0">
                <a:latin typeface="Arial" pitchFamily="34" charset="0"/>
                <a:cs typeface="Arial" pitchFamily="34" charset="0"/>
              </a:rPr>
              <a:t>5. 360 Degree Security</a:t>
            </a:r>
          </a:p>
          <a:p>
            <a:pPr marL="342900" indent="-342900"/>
            <a:r>
              <a:rPr lang="en-US" sz="2000" dirty="0" smtClean="0">
                <a:latin typeface="Arial" pitchFamily="34" charset="0"/>
                <a:cs typeface="Arial" pitchFamily="34" charset="0"/>
              </a:rPr>
              <a:t>6. Maintain Standoff</a:t>
            </a:r>
          </a:p>
          <a:p>
            <a:pPr marL="342900" indent="-342900"/>
            <a:r>
              <a:rPr lang="en-US" sz="2000" dirty="0" smtClean="0">
                <a:latin typeface="Arial" pitchFamily="34" charset="0"/>
                <a:cs typeface="Arial" pitchFamily="34" charset="0"/>
              </a:rPr>
              <a:t>7. Maintain Tactical Dispersion   </a:t>
            </a:r>
          </a:p>
          <a:p>
            <a:pPr marL="342900" indent="-342900"/>
            <a:r>
              <a:rPr lang="en-US" sz="2000" dirty="0" smtClean="0">
                <a:latin typeface="Arial" pitchFamily="34" charset="0"/>
                <a:cs typeface="Arial" pitchFamily="34" charset="0"/>
              </a:rPr>
              <a:t>8. Utilize Blast/Fragmentation Protection                                          </a:t>
            </a:r>
          </a:p>
          <a:p>
            <a:pPr marL="342900" indent="-342900"/>
            <a:r>
              <a:rPr lang="en-US" sz="2000" dirty="0" smtClean="0">
                <a:latin typeface="Arial" pitchFamily="34" charset="0"/>
                <a:cs typeface="Arial" pitchFamily="34" charset="0"/>
              </a:rPr>
              <a:t>9. Utilize Your Available Technology</a:t>
            </a:r>
            <a:endParaRPr lang="en-US" sz="2000" dirty="0">
              <a:solidFill>
                <a:srgbClr val="FF0000"/>
              </a:solidFill>
              <a:latin typeface="Arial" pitchFamily="34" charset="0"/>
              <a:cs typeface="Arial" pitchFamily="34" charset="0"/>
            </a:endParaRPr>
          </a:p>
        </p:txBody>
      </p:sp>
      <p:sp>
        <p:nvSpPr>
          <p:cNvPr id="14" name="Slide Number Placeholder 3"/>
          <p:cNvSpPr txBox="1">
            <a:spLocks/>
          </p:cNvSpPr>
          <p:nvPr/>
        </p:nvSpPr>
        <p:spPr>
          <a:xfrm>
            <a:off x="7010400" y="6629400"/>
            <a:ext cx="2133600"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7C18-33E7-4E5A-AC40-53A29FE5BC23}" type="slidenum">
              <a:rPr kumimoji="0" lang="en-US" sz="12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TextBox 7"/>
          <p:cNvSpPr txBox="1"/>
          <p:nvPr/>
        </p:nvSpPr>
        <p:spPr>
          <a:xfrm>
            <a:off x="409904" y="1889233"/>
            <a:ext cx="4303985" cy="1631216"/>
          </a:xfrm>
          <a:prstGeom prst="rect">
            <a:avLst/>
          </a:prstGeom>
          <a:solidFill>
            <a:srgbClr val="FFFF00"/>
          </a:solidFill>
        </p:spPr>
        <p:txBody>
          <a:bodyPr wrap="square" rtlCol="0">
            <a:spAutoFit/>
          </a:bodyPr>
          <a:lstStyle/>
          <a:p>
            <a:pPr marL="342900" indent="-342900">
              <a:buFont typeface="+mj-lt"/>
              <a:buAutoNum type="arabicPeriod"/>
            </a:pPr>
            <a:r>
              <a:rPr lang="en-US" sz="2000" dirty="0" smtClean="0">
                <a:latin typeface="Arial" pitchFamily="34" charset="0"/>
                <a:cs typeface="Arial" pitchFamily="34" charset="0"/>
              </a:rPr>
              <a:t>Maintain an Offensive Mindset</a:t>
            </a:r>
          </a:p>
          <a:p>
            <a:pPr marL="342900" indent="-342900">
              <a:buFont typeface="+mj-lt"/>
              <a:buAutoNum type="arabicPeriod"/>
            </a:pPr>
            <a:r>
              <a:rPr lang="en-US" sz="2000" dirty="0" smtClean="0">
                <a:latin typeface="Arial" pitchFamily="34" charset="0"/>
                <a:cs typeface="Arial" pitchFamily="34" charset="0"/>
              </a:rPr>
              <a:t>Develop and Maintain Situational Awareness</a:t>
            </a:r>
          </a:p>
          <a:p>
            <a:pPr marL="342900" indent="-342900">
              <a:buFont typeface="+mj-lt"/>
              <a:buAutoNum type="arabicPeriod"/>
            </a:pPr>
            <a:r>
              <a:rPr lang="en-US" sz="2000" dirty="0" smtClean="0">
                <a:latin typeface="Arial" pitchFamily="34" charset="0"/>
                <a:cs typeface="Arial" pitchFamily="34" charset="0"/>
              </a:rPr>
              <a:t>Stay Observant                                    </a:t>
            </a:r>
          </a:p>
          <a:p>
            <a:pPr marL="342900" indent="-342900">
              <a:buFont typeface="+mj-lt"/>
              <a:buAutoNum type="arabicPeriod"/>
            </a:pPr>
            <a:r>
              <a:rPr lang="en-US" sz="2000" dirty="0" smtClean="0">
                <a:latin typeface="Arial" pitchFamily="34" charset="0"/>
                <a:cs typeface="Arial" pitchFamily="34" charset="0"/>
              </a:rPr>
              <a:t>Avoid Setting Patterns                             </a:t>
            </a:r>
          </a:p>
        </p:txBody>
      </p:sp>
      <p:sp>
        <p:nvSpPr>
          <p:cNvPr id="9" name="TextBox 8"/>
          <p:cNvSpPr txBox="1"/>
          <p:nvPr/>
        </p:nvSpPr>
        <p:spPr>
          <a:xfrm>
            <a:off x="304800" y="3604960"/>
            <a:ext cx="4648200" cy="1384995"/>
          </a:xfrm>
          <a:prstGeom prst="rect">
            <a:avLst/>
          </a:prstGeom>
          <a:noFill/>
        </p:spPr>
        <p:txBody>
          <a:bodyPr wrap="square" rtlCol="0">
            <a:spAutoFit/>
          </a:bodyPr>
          <a:lstStyle/>
          <a:p>
            <a:pPr marL="393700" indent="-393700"/>
            <a:r>
              <a:rPr lang="en-US" sz="2200" dirty="0" smtClean="0">
                <a:latin typeface="Arial" pitchFamily="34" charset="0"/>
                <a:cs typeface="Arial" pitchFamily="34" charset="0"/>
              </a:rPr>
              <a:t>2.  IEDs are responsible for the    majority of all combat related casualties.  True or False?</a:t>
            </a:r>
          </a:p>
          <a:p>
            <a:endParaRPr lang="en-US" dirty="0">
              <a:latin typeface="Arial" pitchFamily="34" charset="0"/>
              <a:cs typeface="Arial" pitchFamily="34" charset="0"/>
            </a:endParaRPr>
          </a:p>
        </p:txBody>
      </p:sp>
      <p:sp>
        <p:nvSpPr>
          <p:cNvPr id="10" name="TextBox 9"/>
          <p:cNvSpPr txBox="1"/>
          <p:nvPr/>
        </p:nvSpPr>
        <p:spPr>
          <a:xfrm>
            <a:off x="320569" y="4843195"/>
            <a:ext cx="4724400" cy="1723549"/>
          </a:xfrm>
          <a:prstGeom prst="rect">
            <a:avLst/>
          </a:prstGeom>
          <a:noFill/>
        </p:spPr>
        <p:txBody>
          <a:bodyPr wrap="square" rtlCol="0">
            <a:spAutoFit/>
          </a:bodyPr>
          <a:lstStyle/>
          <a:p>
            <a:pPr marL="279400" indent="-279400"/>
            <a:r>
              <a:rPr lang="en-US" sz="2200" dirty="0" smtClean="0">
                <a:latin typeface="Arial" pitchFamily="34" charset="0"/>
                <a:cs typeface="Arial" pitchFamily="34" charset="0"/>
              </a:rPr>
              <a:t>3. Threat assessment is a one time process that begins in the mission planning phase.  True of False?</a:t>
            </a:r>
          </a:p>
          <a:p>
            <a:pPr marL="457200" indent="-457200">
              <a:buAutoNum type="arabicPeriod" startAt="2"/>
            </a:pPr>
            <a:endParaRPr lang="en-US" sz="220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12" name="TextBox 11"/>
          <p:cNvSpPr txBox="1"/>
          <p:nvPr/>
        </p:nvSpPr>
        <p:spPr>
          <a:xfrm>
            <a:off x="5467600" y="4122759"/>
            <a:ext cx="2743200" cy="430887"/>
          </a:xfrm>
          <a:prstGeom prst="rect">
            <a:avLst/>
          </a:prstGeom>
          <a:solidFill>
            <a:srgbClr val="FFFF00"/>
          </a:solidFill>
        </p:spPr>
        <p:txBody>
          <a:bodyPr wrap="square" rtlCol="0">
            <a:spAutoFit/>
          </a:bodyPr>
          <a:lstStyle/>
          <a:p>
            <a:pPr marL="457200" indent="-457200" algn="ctr"/>
            <a:r>
              <a:rPr lang="en-US" sz="2200" dirty="0" smtClean="0">
                <a:latin typeface="Arial" pitchFamily="34" charset="0"/>
                <a:cs typeface="Arial" pitchFamily="34" charset="0"/>
              </a:rPr>
              <a:t>TRUE</a:t>
            </a:r>
            <a:endParaRPr lang="en-US" dirty="0">
              <a:solidFill>
                <a:srgbClr val="FF0000"/>
              </a:solidFill>
              <a:latin typeface="Arial" pitchFamily="34" charset="0"/>
              <a:cs typeface="Arial" pitchFamily="34" charset="0"/>
            </a:endParaRPr>
          </a:p>
        </p:txBody>
      </p:sp>
      <p:sp>
        <p:nvSpPr>
          <p:cNvPr id="13" name="TextBox 12"/>
          <p:cNvSpPr txBox="1"/>
          <p:nvPr/>
        </p:nvSpPr>
        <p:spPr>
          <a:xfrm>
            <a:off x="5432178" y="5355108"/>
            <a:ext cx="2743200" cy="430887"/>
          </a:xfrm>
          <a:prstGeom prst="rect">
            <a:avLst/>
          </a:prstGeom>
          <a:solidFill>
            <a:srgbClr val="FFFF00"/>
          </a:solidFill>
        </p:spPr>
        <p:txBody>
          <a:bodyPr wrap="square" rtlCol="0">
            <a:spAutoFit/>
          </a:bodyPr>
          <a:lstStyle/>
          <a:p>
            <a:pPr marL="288925" indent="-288925" algn="ctr"/>
            <a:r>
              <a:rPr lang="en-US" sz="2200" dirty="0" smtClean="0">
                <a:latin typeface="Arial" pitchFamily="34" charset="0"/>
                <a:cs typeface="Arial" pitchFamily="34" charset="0"/>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8" grpId="0" animBg="1"/>
      <p:bldP spid="9" grpId="0"/>
      <p:bldP spid="10"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8"/>
          <p:cNvGrpSpPr>
            <a:grpSpLocks noGrp="1"/>
          </p:cNvGrpSpPr>
          <p:nvPr/>
        </p:nvGrpSpPr>
        <p:grpSpPr bwMode="auto">
          <a:xfrm>
            <a:off x="2209801" y="2167724"/>
            <a:ext cx="4343400" cy="3946478"/>
            <a:chOff x="2286000" y="1524000"/>
            <a:chExt cx="4648200" cy="4267200"/>
          </a:xfrm>
        </p:grpSpPr>
        <p:sp>
          <p:nvSpPr>
            <p:cNvPr id="10" name="Oval 6"/>
            <p:cNvSpPr>
              <a:spLocks noChangeArrowheads="1"/>
            </p:cNvSpPr>
            <p:nvPr/>
          </p:nvSpPr>
          <p:spPr bwMode="auto">
            <a:xfrm>
              <a:off x="2286000" y="3048000"/>
              <a:ext cx="2743200" cy="2743200"/>
            </a:xfrm>
            <a:prstGeom prst="ellipse">
              <a:avLst/>
            </a:prstGeom>
            <a:noFill/>
            <a:ln w="25400">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11" name="Oval 7"/>
            <p:cNvSpPr>
              <a:spLocks noChangeArrowheads="1"/>
            </p:cNvSpPr>
            <p:nvPr/>
          </p:nvSpPr>
          <p:spPr bwMode="auto">
            <a:xfrm>
              <a:off x="4191000" y="3046867"/>
              <a:ext cx="2743200" cy="2743200"/>
            </a:xfrm>
            <a:prstGeom prst="ellipse">
              <a:avLst/>
            </a:prstGeom>
            <a:noFill/>
            <a:ln w="25400">
              <a:solidFill>
                <a:schemeClr val="tx1"/>
              </a:solidFill>
              <a:round/>
              <a:headEnd/>
              <a:tailEnd/>
            </a:ln>
          </p:spPr>
          <p:txBody>
            <a:bodyPr wrap="none" anchor="ctr"/>
            <a:lstStyle/>
            <a:p>
              <a:endParaRPr lang="en-US" dirty="0">
                <a:latin typeface="Arial" pitchFamily="34" charset="0"/>
                <a:cs typeface="Arial" pitchFamily="34" charset="0"/>
              </a:endParaRPr>
            </a:p>
          </p:txBody>
        </p:sp>
        <p:sp>
          <p:nvSpPr>
            <p:cNvPr id="12" name="Oval 8"/>
            <p:cNvSpPr>
              <a:spLocks noChangeArrowheads="1"/>
            </p:cNvSpPr>
            <p:nvPr/>
          </p:nvSpPr>
          <p:spPr bwMode="auto">
            <a:xfrm>
              <a:off x="3200400" y="1524000"/>
              <a:ext cx="2743200" cy="2743200"/>
            </a:xfrm>
            <a:prstGeom prst="ellipse">
              <a:avLst/>
            </a:prstGeom>
            <a:noFill/>
            <a:ln w="25400">
              <a:solidFill>
                <a:schemeClr val="tx1"/>
              </a:solidFill>
              <a:round/>
              <a:headEnd/>
              <a:tailEnd/>
            </a:ln>
          </p:spPr>
          <p:txBody>
            <a:bodyPr wrap="none" anchor="ctr"/>
            <a:lstStyle/>
            <a:p>
              <a:endParaRPr lang="en-US" dirty="0">
                <a:latin typeface="Arial" pitchFamily="34" charset="0"/>
                <a:cs typeface="Arial" pitchFamily="34" charset="0"/>
              </a:endParaRPr>
            </a:p>
          </p:txBody>
        </p:sp>
      </p:grpSp>
      <p:sp>
        <p:nvSpPr>
          <p:cNvPr id="5" name="Title 4"/>
          <p:cNvSpPr>
            <a:spLocks noGrp="1"/>
          </p:cNvSpPr>
          <p:nvPr>
            <p:ph type="title"/>
          </p:nvPr>
        </p:nvSpPr>
        <p:spPr>
          <a:xfrm>
            <a:off x="756740" y="227340"/>
            <a:ext cx="7662041" cy="661027"/>
          </a:xfrm>
        </p:spPr>
        <p:txBody>
          <a:bodyPr>
            <a:noAutofit/>
          </a:bodyPr>
          <a:lstStyle/>
          <a:p>
            <a:r>
              <a:rPr lang="en-US" sz="2400" dirty="0" smtClean="0"/>
              <a:t> Interpret the Threat Assessment Triad</a:t>
            </a:r>
            <a:endParaRPr lang="en-US" sz="2400" dirty="0"/>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7</a:t>
            </a:fld>
            <a:endParaRPr lang="en-US" dirty="0">
              <a:latin typeface="Arial" pitchFamily="34" charset="0"/>
              <a:cs typeface="Arial" pitchFamily="34" charset="0"/>
            </a:endParaRPr>
          </a:p>
        </p:txBody>
      </p:sp>
      <p:sp>
        <p:nvSpPr>
          <p:cNvPr id="13" name="Text Box 6"/>
          <p:cNvSpPr txBox="1">
            <a:spLocks noChangeArrowheads="1"/>
          </p:cNvSpPr>
          <p:nvPr/>
        </p:nvSpPr>
        <p:spPr bwMode="auto">
          <a:xfrm>
            <a:off x="3728112" y="2613551"/>
            <a:ext cx="1343025" cy="830997"/>
          </a:xfrm>
          <a:prstGeom prst="rect">
            <a:avLst/>
          </a:prstGeom>
          <a:noFill/>
          <a:ln w="9525">
            <a:noFill/>
            <a:miter lim="800000"/>
            <a:headEnd/>
            <a:tailEnd/>
          </a:ln>
        </p:spPr>
        <p:txBody>
          <a:bodyPr>
            <a:spAutoFit/>
          </a:bodyPr>
          <a:lstStyle/>
          <a:p>
            <a:pPr algn="ctr">
              <a:spcBef>
                <a:spcPct val="50000"/>
              </a:spcBef>
            </a:pPr>
            <a:r>
              <a:rPr lang="en-GB" sz="2400" dirty="0">
                <a:latin typeface="Arial" pitchFamily="34" charset="0"/>
                <a:cs typeface="Arial" pitchFamily="34" charset="0"/>
              </a:rPr>
              <a:t>Enemy</a:t>
            </a:r>
            <a:r>
              <a:rPr lang="en-GB" sz="2400" b="1" dirty="0">
                <a:latin typeface="Arial" pitchFamily="34" charset="0"/>
                <a:cs typeface="Arial" pitchFamily="34" charset="0"/>
              </a:rPr>
              <a:t> </a:t>
            </a:r>
            <a:r>
              <a:rPr lang="en-GB" sz="2400" dirty="0">
                <a:latin typeface="Arial" pitchFamily="34" charset="0"/>
                <a:cs typeface="Arial" pitchFamily="34" charset="0"/>
              </a:rPr>
              <a:t>Intent</a:t>
            </a:r>
          </a:p>
        </p:txBody>
      </p:sp>
      <p:sp>
        <p:nvSpPr>
          <p:cNvPr id="14" name="Text Box 8"/>
          <p:cNvSpPr txBox="1">
            <a:spLocks noChangeArrowheads="1"/>
          </p:cNvSpPr>
          <p:nvPr/>
        </p:nvSpPr>
        <p:spPr bwMode="auto">
          <a:xfrm>
            <a:off x="2281899" y="4555063"/>
            <a:ext cx="1903413" cy="830997"/>
          </a:xfrm>
          <a:prstGeom prst="rect">
            <a:avLst/>
          </a:prstGeom>
          <a:noFill/>
          <a:ln w="9525">
            <a:noFill/>
            <a:miter lim="800000"/>
            <a:headEnd/>
            <a:tailEnd/>
          </a:ln>
        </p:spPr>
        <p:txBody>
          <a:bodyPr>
            <a:spAutoFit/>
          </a:bodyPr>
          <a:lstStyle/>
          <a:p>
            <a:pPr algn="ctr">
              <a:spcBef>
                <a:spcPct val="50000"/>
              </a:spcBef>
            </a:pPr>
            <a:r>
              <a:rPr lang="en-GB" sz="2400" dirty="0">
                <a:latin typeface="Arial" pitchFamily="34" charset="0"/>
                <a:cs typeface="Arial" pitchFamily="34" charset="0"/>
              </a:rPr>
              <a:t>Type of Threat</a:t>
            </a:r>
          </a:p>
        </p:txBody>
      </p:sp>
      <p:sp>
        <p:nvSpPr>
          <p:cNvPr id="15" name="Text Box 7"/>
          <p:cNvSpPr txBox="1">
            <a:spLocks noChangeArrowheads="1"/>
          </p:cNvSpPr>
          <p:nvPr/>
        </p:nvSpPr>
        <p:spPr bwMode="auto">
          <a:xfrm>
            <a:off x="4701656" y="4555063"/>
            <a:ext cx="1752600" cy="830997"/>
          </a:xfrm>
          <a:prstGeom prst="rect">
            <a:avLst/>
          </a:prstGeom>
          <a:noFill/>
          <a:ln w="9525">
            <a:noFill/>
            <a:miter lim="800000"/>
            <a:headEnd/>
            <a:tailEnd/>
          </a:ln>
        </p:spPr>
        <p:txBody>
          <a:bodyPr>
            <a:spAutoFit/>
          </a:bodyPr>
          <a:lstStyle/>
          <a:p>
            <a:pPr algn="ctr">
              <a:spcBef>
                <a:spcPct val="50000"/>
              </a:spcBef>
            </a:pPr>
            <a:r>
              <a:rPr lang="en-GB" sz="2400" dirty="0">
                <a:latin typeface="Arial" pitchFamily="34" charset="0"/>
                <a:cs typeface="Arial" pitchFamily="34" charset="0"/>
              </a:rPr>
              <a:t>Location of Threat</a:t>
            </a:r>
          </a:p>
        </p:txBody>
      </p:sp>
      <p:sp>
        <p:nvSpPr>
          <p:cNvPr id="3" name="Rectangle 2"/>
          <p:cNvSpPr/>
          <p:nvPr/>
        </p:nvSpPr>
        <p:spPr>
          <a:xfrm>
            <a:off x="655093" y="1180271"/>
            <a:ext cx="7970292" cy="830997"/>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What are the three elements of the </a:t>
            </a:r>
            <a:r>
              <a:rPr lang="en-US" sz="2400" b="1" dirty="0" smtClean="0">
                <a:latin typeface="Arial" panose="020B0604020202020204" pitchFamily="34" charset="0"/>
                <a:cs typeface="Arial" panose="020B0604020202020204" pitchFamily="34" charset="0"/>
              </a:rPr>
              <a:t>Threat </a:t>
            </a:r>
            <a:r>
              <a:rPr lang="en-US" sz="2400" b="1" dirty="0">
                <a:latin typeface="Arial" panose="020B0604020202020204" pitchFamily="34" charset="0"/>
                <a:cs typeface="Arial" panose="020B0604020202020204" pitchFamily="34" charset="0"/>
              </a:rPr>
              <a:t>Assessment Triad?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Enemy Intent</a:t>
            </a:r>
            <a:endParaRPr lang="en-US" sz="2800" dirty="0"/>
          </a:p>
        </p:txBody>
      </p:sp>
      <p:sp>
        <p:nvSpPr>
          <p:cNvPr id="7" name="Content Placeholder 2"/>
          <p:cNvSpPr>
            <a:spLocks noGrp="1"/>
          </p:cNvSpPr>
          <p:nvPr>
            <p:ph idx="1"/>
          </p:nvPr>
        </p:nvSpPr>
        <p:spPr bwMode="auto">
          <a:xfrm>
            <a:off x="728955" y="1331645"/>
            <a:ext cx="7803931" cy="5665037"/>
          </a:xfrm>
          <a:noFill/>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spcBef>
                <a:spcPts val="1000"/>
              </a:spcBef>
            </a:pPr>
            <a:r>
              <a:rPr lang="en-US" sz="2800" dirty="0" smtClean="0"/>
              <a:t>Determine what the enemy is trying to achieve by their actions.</a:t>
            </a:r>
          </a:p>
          <a:p>
            <a:pPr lvl="1" eaLnBrk="1" hangingPunct="1">
              <a:spcBef>
                <a:spcPts val="1000"/>
              </a:spcBef>
            </a:pPr>
            <a:r>
              <a:rPr lang="en-US" sz="2400" dirty="0" smtClean="0"/>
              <a:t>Disrupt,  embarrass, intimidate, or gain publicity     </a:t>
            </a:r>
          </a:p>
          <a:p>
            <a:pPr lvl="1" eaLnBrk="1" hangingPunct="1">
              <a:spcBef>
                <a:spcPts val="1000"/>
              </a:spcBef>
            </a:pPr>
            <a:r>
              <a:rPr lang="en-US" sz="2400" dirty="0" smtClean="0"/>
              <a:t>Kill and injure Coalition Forces/Host Nation Forces</a:t>
            </a:r>
          </a:p>
          <a:p>
            <a:pPr lvl="2" eaLnBrk="1" hangingPunct="1">
              <a:spcBef>
                <a:spcPts val="1000"/>
              </a:spcBef>
            </a:pPr>
            <a:r>
              <a:rPr lang="en-US" sz="2000" dirty="0" smtClean="0"/>
              <a:t>Target specialized patrols (Route Clearance Patrols - RCPs)</a:t>
            </a:r>
          </a:p>
          <a:p>
            <a:pPr lvl="2" eaLnBrk="1" hangingPunct="1">
              <a:spcBef>
                <a:spcPts val="1000"/>
              </a:spcBef>
            </a:pPr>
            <a:r>
              <a:rPr lang="en-US" sz="2000" dirty="0" smtClean="0"/>
              <a:t>Target first responders (Explosive Ordnance Disposal – EOD and Casualty Evacuation - CASEVAC)</a:t>
            </a:r>
          </a:p>
          <a:p>
            <a:pPr lvl="2" eaLnBrk="1" hangingPunct="1">
              <a:spcBef>
                <a:spcPts val="1000"/>
              </a:spcBef>
            </a:pPr>
            <a:r>
              <a:rPr lang="en-US" sz="2000" dirty="0" smtClean="0"/>
              <a:t>Targets of opportunity (logistic convoys, vehicle recovery</a:t>
            </a:r>
            <a:r>
              <a:rPr lang="en-US" sz="2200" dirty="0" smtClean="0"/>
              <a:t>)</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8</a:t>
            </a:fld>
            <a:endParaRPr lang="en-US" dirty="0">
              <a:latin typeface="Arial" pitchFamily="34" charset="0"/>
              <a:cs typeface="Arial" pitchFamily="34" charset="0"/>
            </a:endParaRPr>
          </a:p>
        </p:txBody>
      </p:sp>
      <p:grpSp>
        <p:nvGrpSpPr>
          <p:cNvPr id="6" name="Group 9"/>
          <p:cNvGrpSpPr>
            <a:grpSpLocks noGrp="1"/>
          </p:cNvGrpSpPr>
          <p:nvPr/>
        </p:nvGrpSpPr>
        <p:grpSpPr bwMode="auto">
          <a:xfrm>
            <a:off x="178943" y="4394572"/>
            <a:ext cx="1665890" cy="1608082"/>
            <a:chOff x="2286000" y="1524000"/>
            <a:chExt cx="4648200" cy="4267200"/>
          </a:xfrm>
        </p:grpSpPr>
        <p:sp>
          <p:nvSpPr>
            <p:cNvPr id="8" name="Oval 3"/>
            <p:cNvSpPr>
              <a:spLocks noChangeArrowheads="1"/>
            </p:cNvSpPr>
            <p:nvPr/>
          </p:nvSpPr>
          <p:spPr bwMode="auto">
            <a:xfrm>
              <a:off x="2286000" y="3048000"/>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9"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10" name="Oval 5"/>
            <p:cNvSpPr>
              <a:spLocks noChangeArrowheads="1"/>
            </p:cNvSpPr>
            <p:nvPr/>
          </p:nvSpPr>
          <p:spPr bwMode="auto">
            <a:xfrm>
              <a:off x="3200400" y="1524000"/>
              <a:ext cx="2743200" cy="2743200"/>
            </a:xfrm>
            <a:prstGeom prst="ellipse">
              <a:avLst/>
            </a:prstGeom>
            <a:solidFill>
              <a:schemeClr val="accent2">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11" name="Text Box 6"/>
            <p:cNvSpPr txBox="1">
              <a:spLocks noChangeArrowheads="1"/>
            </p:cNvSpPr>
            <p:nvPr/>
          </p:nvSpPr>
          <p:spPr bwMode="auto">
            <a:xfrm>
              <a:off x="3671718" y="2193555"/>
              <a:ext cx="1856822" cy="1005851"/>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12"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13" name="Text Box 8"/>
            <p:cNvSpPr txBox="1">
              <a:spLocks noChangeArrowheads="1"/>
            </p:cNvSpPr>
            <p:nvPr/>
          </p:nvSpPr>
          <p:spPr bwMode="auto">
            <a:xfrm>
              <a:off x="2362251" y="4112951"/>
              <a:ext cx="1905001" cy="1005850"/>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Enemy Intent </a:t>
            </a:r>
            <a:r>
              <a:rPr lang="en-US" sz="2800" dirty="0" smtClean="0"/>
              <a:t>(cont.)</a:t>
            </a:r>
            <a:endParaRPr lang="en-US" sz="2800" dirty="0"/>
          </a:p>
        </p:txBody>
      </p:sp>
      <p:sp>
        <p:nvSpPr>
          <p:cNvPr id="11" name="Content Placeholder 6"/>
          <p:cNvSpPr>
            <a:spLocks noGrp="1"/>
          </p:cNvSpPr>
          <p:nvPr>
            <p:ph idx="1"/>
          </p:nvPr>
        </p:nvSpPr>
        <p:spPr bwMode="auto">
          <a:xfrm>
            <a:off x="286719" y="1176677"/>
            <a:ext cx="8686800" cy="1056525"/>
          </a:xfrm>
          <a:noFill/>
          <a:ln>
            <a:miter lim="800000"/>
            <a:headEnd/>
            <a:tailEnd/>
          </a:ln>
        </p:spPr>
        <p:txBody>
          <a:bodyPr vert="horz" wrap="square" lIns="91440" tIns="45720" rIns="91440" bIns="45720" numCol="1" anchor="t" anchorCtr="0" compatLnSpc="1">
            <a:prstTxWarp prst="textNoShape">
              <a:avLst/>
            </a:prstTxWarp>
          </a:bodyPr>
          <a:lstStyle/>
          <a:p>
            <a:pPr marL="225425" lvl="1" indent="-225425" eaLnBrk="1" hangingPunct="1">
              <a:buFontTx/>
              <a:buChar char="•"/>
            </a:pPr>
            <a:r>
              <a:rPr lang="en-US" dirty="0" smtClean="0"/>
              <a:t>Disrupt,  embarrass, intimidate, or gain publicity     </a:t>
            </a:r>
          </a:p>
        </p:txBody>
      </p:sp>
      <p:sp>
        <p:nvSpPr>
          <p:cNvPr id="4" name="Slide Number Placeholder 3"/>
          <p:cNvSpPr>
            <a:spLocks noGrp="1"/>
          </p:cNvSpPr>
          <p:nvPr>
            <p:ph type="sldNum" sz="quarter" idx="12"/>
          </p:nvPr>
        </p:nvSpPr>
        <p:spPr/>
        <p:txBody>
          <a:bodyPr/>
          <a:lstStyle/>
          <a:p>
            <a:pPr algn="r">
              <a:defRPr/>
            </a:pPr>
            <a:fld id="{D0BF7C18-33E7-4E5A-AC40-53A29FE5BC23}" type="slidenum">
              <a:rPr lang="en-US" smtClean="0">
                <a:latin typeface="Arial" pitchFamily="34" charset="0"/>
                <a:cs typeface="Arial" pitchFamily="34" charset="0"/>
              </a:rPr>
              <a:pPr algn="r">
                <a:defRPr/>
              </a:pPr>
              <a:t>9</a:t>
            </a:fld>
            <a:endParaRPr lang="en-US" dirty="0">
              <a:latin typeface="Arial" pitchFamily="34" charset="0"/>
              <a:cs typeface="Arial" pitchFamily="34" charset="0"/>
            </a:endParaRPr>
          </a:p>
        </p:txBody>
      </p:sp>
      <p:pic>
        <p:nvPicPr>
          <p:cNvPr id="19" name="Picture 10" descr="427666-afghanistan.jpg"/>
          <p:cNvPicPr>
            <a:picLocks noChangeAspect="1"/>
          </p:cNvPicPr>
          <p:nvPr/>
        </p:nvPicPr>
        <p:blipFill>
          <a:blip r:embed="rId3" cstate="email"/>
          <a:srcRect/>
          <a:stretch>
            <a:fillRect/>
          </a:stretch>
        </p:blipFill>
        <p:spPr bwMode="auto">
          <a:xfrm>
            <a:off x="4673151" y="2307565"/>
            <a:ext cx="4332087" cy="3200400"/>
          </a:xfrm>
          <a:prstGeom prst="rect">
            <a:avLst/>
          </a:prstGeom>
          <a:ln w="12700" cap="sq">
            <a:solidFill>
              <a:srgbClr val="000000"/>
            </a:solidFill>
            <a:miter lim="800000"/>
          </a:ln>
          <a:effectLst>
            <a:outerShdw blurRad="57150" dist="50800" dir="2700000" algn="tl" rotWithShape="0">
              <a:srgbClr val="000000">
                <a:alpha val="40000"/>
              </a:srgbClr>
            </a:outerShdw>
          </a:effectLst>
        </p:spPr>
      </p:pic>
      <p:grpSp>
        <p:nvGrpSpPr>
          <p:cNvPr id="20" name="Group 9"/>
          <p:cNvGrpSpPr>
            <a:grpSpLocks noGrp="1"/>
          </p:cNvGrpSpPr>
          <p:nvPr/>
        </p:nvGrpSpPr>
        <p:grpSpPr bwMode="auto">
          <a:xfrm>
            <a:off x="473411" y="4689040"/>
            <a:ext cx="1665890" cy="1608082"/>
            <a:chOff x="2286000" y="1524000"/>
            <a:chExt cx="4648200" cy="4267200"/>
          </a:xfrm>
        </p:grpSpPr>
        <p:sp>
          <p:nvSpPr>
            <p:cNvPr id="21" name="Oval 3"/>
            <p:cNvSpPr>
              <a:spLocks noChangeArrowheads="1"/>
            </p:cNvSpPr>
            <p:nvPr/>
          </p:nvSpPr>
          <p:spPr bwMode="auto">
            <a:xfrm>
              <a:off x="2286000" y="3048000"/>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2" name="Oval 4"/>
            <p:cNvSpPr>
              <a:spLocks noChangeArrowheads="1"/>
            </p:cNvSpPr>
            <p:nvPr/>
          </p:nvSpPr>
          <p:spPr bwMode="auto">
            <a:xfrm>
              <a:off x="4191000" y="3046867"/>
              <a:ext cx="2743200" cy="2743200"/>
            </a:xfrm>
            <a:prstGeom prst="ellipse">
              <a:avLst/>
            </a:prstGeom>
            <a:noFill/>
            <a:ln w="25400">
              <a:solidFill>
                <a:srgbClr val="C0C0C0"/>
              </a:solidFill>
              <a:round/>
              <a:headEnd/>
              <a:tailEnd/>
            </a:ln>
          </p:spPr>
          <p:txBody>
            <a:bodyPr wrap="none" anchor="ctr"/>
            <a:lstStyle/>
            <a:p>
              <a:endParaRPr lang="en-US" sz="1000" dirty="0">
                <a:latin typeface="Arial" pitchFamily="34" charset="0"/>
                <a:cs typeface="Arial" pitchFamily="34" charset="0"/>
              </a:endParaRPr>
            </a:p>
          </p:txBody>
        </p:sp>
        <p:sp>
          <p:nvSpPr>
            <p:cNvPr id="23" name="Oval 5"/>
            <p:cNvSpPr>
              <a:spLocks noChangeArrowheads="1"/>
            </p:cNvSpPr>
            <p:nvPr/>
          </p:nvSpPr>
          <p:spPr bwMode="auto">
            <a:xfrm>
              <a:off x="3200400" y="1524000"/>
              <a:ext cx="2743200" cy="2743200"/>
            </a:xfrm>
            <a:prstGeom prst="ellipse">
              <a:avLst/>
            </a:prstGeom>
            <a:solidFill>
              <a:schemeClr val="accent2">
                <a:lumMod val="40000"/>
                <a:lumOff val="60000"/>
              </a:schemeClr>
            </a:solidFill>
            <a:ln w="25400">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4" name="Text Box 6"/>
            <p:cNvSpPr txBox="1">
              <a:spLocks noChangeArrowheads="1"/>
            </p:cNvSpPr>
            <p:nvPr/>
          </p:nvSpPr>
          <p:spPr bwMode="auto">
            <a:xfrm>
              <a:off x="3671718" y="2193555"/>
              <a:ext cx="1856822" cy="1005851"/>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Enemy Intent</a:t>
              </a:r>
            </a:p>
          </p:txBody>
        </p:sp>
        <p:sp>
          <p:nvSpPr>
            <p:cNvPr id="25" name="Text Box 7"/>
            <p:cNvSpPr txBox="1">
              <a:spLocks noChangeArrowheads="1"/>
            </p:cNvSpPr>
            <p:nvPr/>
          </p:nvSpPr>
          <p:spPr bwMode="auto">
            <a:xfrm>
              <a:off x="4870305" y="4194146"/>
              <a:ext cx="2063895" cy="1005850"/>
            </a:xfrm>
            <a:prstGeom prst="rect">
              <a:avLst/>
            </a:prstGeom>
            <a:noFill/>
            <a:ln w="9525">
              <a:noFill/>
              <a:miter lim="800000"/>
              <a:headEnd/>
              <a:tailEnd/>
            </a:ln>
          </p:spPr>
          <p:txBody>
            <a:bodyPr wrap="square">
              <a:spAutoFit/>
            </a:bodyPr>
            <a:lstStyle/>
            <a:p>
              <a:pPr algn="ctr">
                <a:spcBef>
                  <a:spcPct val="50000"/>
                </a:spcBef>
              </a:pPr>
              <a:r>
                <a:rPr lang="en-GB" sz="1000" b="1" dirty="0">
                  <a:latin typeface="Arial" pitchFamily="34" charset="0"/>
                  <a:cs typeface="Arial" pitchFamily="34" charset="0"/>
                </a:rPr>
                <a:t>Location of Threat</a:t>
              </a:r>
            </a:p>
          </p:txBody>
        </p:sp>
        <p:sp>
          <p:nvSpPr>
            <p:cNvPr id="26" name="Text Box 8"/>
            <p:cNvSpPr txBox="1">
              <a:spLocks noChangeArrowheads="1"/>
            </p:cNvSpPr>
            <p:nvPr/>
          </p:nvSpPr>
          <p:spPr bwMode="auto">
            <a:xfrm>
              <a:off x="2362251" y="4112951"/>
              <a:ext cx="1905001" cy="1005850"/>
            </a:xfrm>
            <a:prstGeom prst="rect">
              <a:avLst/>
            </a:prstGeom>
            <a:noFill/>
            <a:ln w="9525">
              <a:noFill/>
              <a:miter lim="800000"/>
              <a:headEnd/>
              <a:tailEnd/>
            </a:ln>
          </p:spPr>
          <p:txBody>
            <a:bodyPr>
              <a:spAutoFit/>
            </a:bodyPr>
            <a:lstStyle/>
            <a:p>
              <a:pPr algn="ctr">
                <a:spcBef>
                  <a:spcPct val="50000"/>
                </a:spcBef>
              </a:pPr>
              <a:r>
                <a:rPr lang="en-GB" sz="1000" b="1" dirty="0">
                  <a:latin typeface="Arial" pitchFamily="34" charset="0"/>
                  <a:cs typeface="Arial" pitchFamily="34" charset="0"/>
                </a:rPr>
                <a:t>Type of Threat</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570" y="1986043"/>
            <a:ext cx="2938747" cy="239997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 xmlns="c723011d-115e-4a46-8158-a207be1dccbf" xsi:nil="true"/>
  </documentManagement>
</p:properties>
</file>

<file path=customXml/itemProps1.xml><?xml version="1.0" encoding="utf-8"?>
<ds:datastoreItem xmlns:ds="http://schemas.openxmlformats.org/officeDocument/2006/customXml" ds:itemID="{5544E3FB-A175-440F-80AA-69609136C0B9}">
  <ds:schemaRefs>
    <ds:schemaRef ds:uri="http://schemas.microsoft.com/sharepoint/v3/contenttype/forms"/>
  </ds:schemaRefs>
</ds:datastoreItem>
</file>

<file path=customXml/itemProps2.xml><?xml version="1.0" encoding="utf-8"?>
<ds:datastoreItem xmlns:ds="http://schemas.openxmlformats.org/officeDocument/2006/customXml" ds:itemID="{D88D824D-7AA9-467F-A437-FF9947B64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83506F-032B-4EC1-960F-86FF8D071C01}">
  <ds:schemaRefs>
    <ds:schemaRef ds:uri="http://purl.org/dc/elements/1.1/"/>
    <ds:schemaRef ds:uri="http://purl.org/dc/terms/"/>
    <ds:schemaRef ds:uri="http://schemas.microsoft.com/office/2006/documentManagement/types"/>
    <ds:schemaRef ds:uri="c723011d-115e-4a46-8158-a207be1dccbf"/>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6045</TotalTime>
  <Words>6040</Words>
  <Application>Microsoft Office PowerPoint</Application>
  <PresentationFormat>On-screen Show (4:3)</PresentationFormat>
  <Paragraphs>908</Paragraphs>
  <Slides>50</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2_Custom Design</vt:lpstr>
      <vt:lpstr>Threat Assessment</vt:lpstr>
      <vt:lpstr>Terminal Learning Objective</vt:lpstr>
      <vt:lpstr>PowerPoint Presentation</vt:lpstr>
      <vt:lpstr>PowerPoint Presentation</vt:lpstr>
      <vt:lpstr>Threat Assessment</vt:lpstr>
      <vt:lpstr>PowerPoint Presentation</vt:lpstr>
      <vt:lpstr> Interpret the Threat Assessment Triad</vt:lpstr>
      <vt:lpstr>Enemy Intent</vt:lpstr>
      <vt:lpstr>Enemy Intent (cont.)</vt:lpstr>
      <vt:lpstr>Enemy Intent (cont.)</vt:lpstr>
      <vt:lpstr>Enemy Intent (cont.)</vt:lpstr>
      <vt:lpstr>Enemy Intent (cont.)</vt:lpstr>
      <vt:lpstr>Enemy Intent (cont.)</vt:lpstr>
      <vt:lpstr>Type of Threat </vt:lpstr>
      <vt:lpstr>Type of Threat (cont.)</vt:lpstr>
      <vt:lpstr>Type of Threat (cont.)</vt:lpstr>
      <vt:lpstr>Type of Threat (cont.)</vt:lpstr>
      <vt:lpstr>Type of Threat (cont.)</vt:lpstr>
      <vt:lpstr>Type of Threat (cont.)</vt:lpstr>
      <vt:lpstr>Type of Threat (cont.)</vt:lpstr>
      <vt:lpstr>Type of Threat (cont.)</vt:lpstr>
      <vt:lpstr>Type of Threat (cont.)</vt:lpstr>
      <vt:lpstr>Type of Threat (cont.)</vt:lpstr>
      <vt:lpstr>Type of Threat (cont.)</vt:lpstr>
      <vt:lpstr>Type of Threat (cont.)</vt:lpstr>
      <vt:lpstr>Characteristics of a Cmd Threat IED Location</vt:lpstr>
      <vt:lpstr>Location of Threat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Threat Assessment Triad</vt:lpstr>
      <vt:lpstr>Threat Assessment Triad (cont.)</vt:lpstr>
      <vt:lpstr>Demonstration</vt:lpstr>
      <vt:lpstr>PowerPoint Presentation</vt:lpstr>
      <vt:lpstr>PowerPoint Presentation</vt:lpstr>
      <vt:lpstr>PowerPoint Presentation</vt:lpstr>
      <vt:lpstr>Summary</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 Assesment</dc:title>
  <dc:creator>Dismounter Counter IED Tactics-Master Trainer</dc:creator>
  <cp:lastModifiedBy>Turner, Richard D CTR US USA</cp:lastModifiedBy>
  <cp:revision>492</cp:revision>
  <dcterms:created xsi:type="dcterms:W3CDTF">2013-05-08T15:02:45Z</dcterms:created>
  <dcterms:modified xsi:type="dcterms:W3CDTF">2015-07-28T20:04:14Z</dcterms:modified>
  <cp:category>9E-F59/950-F38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