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313B5-37FE-4A77-8C8C-FF5BB68670CE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157A5-F909-4123-B227-9E097018C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0" y="598446"/>
          <a:ext cx="9143999" cy="6259554"/>
        </p:xfrm>
        <a:graphic>
          <a:graphicData uri="http://schemas.openxmlformats.org/drawingml/2006/table">
            <a:tbl>
              <a:tblPr/>
              <a:tblGrid>
                <a:gridCol w="703385"/>
                <a:gridCol w="1510122"/>
                <a:gridCol w="1600771"/>
                <a:gridCol w="1600771"/>
                <a:gridCol w="1600771"/>
                <a:gridCol w="1600771"/>
                <a:gridCol w="527408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51" marR="3251" marT="32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251" marR="3251" marT="3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251" marR="3251" marT="3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Meets Standard</a:t>
                      </a:r>
                    </a:p>
                  </a:txBody>
                  <a:tcPr marL="3251" marR="3251" marT="3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251" marR="3251" marT="3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251" marR="3251" marT="3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Score</a:t>
                      </a:r>
                      <a:endParaRPr lang="en-US" sz="800" b="0" i="0" u="none" strike="noStrike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51" marR="3251" marT="32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819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Role of Advisor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Doesn’t understand US or HNSF capabilities/limitations, command relationships, or Commander’s Intent; acts primarily as an LNO or C2 channel to HNSF; attempts to convey orders to HNSF Commander.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Treats HNSF counterpart as a peer but with respect; helps deconflict the AO to prevent fratricide; assists and enables HNSF unit activities with US capabilities.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“2” + Lives, eats, and works with his counterpart unit; observes, evaluates, and submits objective reports on the performance of HNSF counterparts and assigned unit; understands HNSF systems and processes.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“3” + teaches and coaches HNSF staff; enables process improvement (targeting, logistics, planning); praises success and makes corrections diplomatically; insists on observing human rights standards.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“4” + Provides advice and counsel to his counterpart behind the scenes; fights alongside his counterpart; helps instill values and ethics. 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68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Working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with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Counterparts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Makes no attempt to build rapport or find a basis for common interest with his counterpart; attempts to command the counterpart’s organization.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Broadens his level of understanding by interacting with his counterpart and by observing and asking questions; studies the counterpart’s personality; presents recommendations supported by sound reasoning and explanation of advantages.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“2” + Builds mutual respect with his counterpart by shared experiences and shared dangers; takes part in all activities; provides advice in a respectful manner but lets counterpart exercise his prerogative; is willing to compromise.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“3” + Develops trust by delivering on all promises made, does not over-promise; praises his counterpart when he makes good choices; willing to defend his counterpart’s position in disputes when it is based on sound reasoned judgment.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“4” + Remembers and uses other Soldiers names, encourages others to talk about themselves; makes others feel important; is willing to ask for his counterpart’s advice; jointly develops goals and milestones and encourages inspections.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6154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Influencing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Negotiations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Demonstrates little ability to influence counterpart; only able to gain compliance using Pressure, Legitimate Request, or Exchange; displays neither the skills nor acumen to conduct a successful negotiation.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Understands his counterpart’s motivations and the influencing principles; able to gain commitment through Rational Persuasion and Apprising; maintains command of basic pleasantry phrases and provides information for negotiations translated into counterpart's language.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“2” + Seeks to understand counterpart’s POV before making suggestions; able to gain commitment and build relationship through use of Collaboration and Participation; employs resistance based techniques when appropriate; uses the integrative strategy to develop win-win solutions when negotiating with HNSF counterparts.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“3” + Able to effectively use casual conversations outside of formal settings to influence his counterpart; seen as authentic and sincere; gains commitment and builds relationship with Personal Appeal; focuses on maintaining the relationship during negotiations.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“4” + Skillfully presents recommendations while allowing HNSF to take ownership; gains commitment and builds relationship with Inspiration.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517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Interpreter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Management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Doesn’t know interpreter’s background, strengths/weaknesses; does not conduct pre-mission briefs with interpreter; speaks to interpreter saying "tell him" or "ask him" rather than speaking to his counterpart.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Conducts pre-meeting briefs to ensure interpreter understands goals and post-meeting back briefs to gain additional info on the KLE; maintains eye contact with counterpart during meeting; insists interpreter translates word for word.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“2” + Treats interpreter as part of the team and includes him in battle drill rehearsals; uses appropriate pace of speech and vocabulary to ensure he is understood; pauses during speech to allow interpreter to fully translate; provides specific instructions against side-bar discussions or phone calls, etc.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“3” + Uses interpreter as a cultural advisor; does not allow interpreter to interject his own feelings into conversations; requires interpreter to mirror the tone and inflection of his speech.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“4” + Ensures interpreter continues to train on English and military jargon; encourages interpreter to say “I don’t understand”; encourages interpreter to correct Advisor on errors of etiquette in speech before translation.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5568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Culture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Communication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Shows no knowledge of the language and no interest in observing local customs/courtesies; judges HNSF and societal members according to US standards, behaviors, and customs. 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Uses basic greetings appropriately; identifies and shows respect and tolerance for cultural/religious differences in counterparts.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“2” + Demonstrates understanding and sensitivity towards the HN culture, religion, and social structures; intersperses words from HN language throughout speech; willingly participates in HN customs and courtesies to include meals.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“3” + Adapts own behaviors and expectations to fit within HN culture; understands local non-verbal signals of communication; can understand gist of a basic conversation without interpreter help.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“4” + Understands and uses complete sentences in HN language for basic conversation; uses knowledge of local cultural and society to his advantage. 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70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Command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Support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Relationships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Makes little/no effort to become part of the US unit/team; fails to cultivate a cooperative relationship with local US Cdr.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Understands and works within the Task Org to execute the Brigade Cdr's intent; recognizes the different but equally important roles of Advisor and Partner; keeps US and HNSF counterparts informed.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“2” + Participates in routine battle rhythm events with US unit to prioritize support to HNSF unit; develops habitual relationship and rapport with US CO Cdr providing direct support.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“3” + Communicates HNSF needs to US unit and coordinates delivery of resources; or if HNSF needs are not resourced, still maintains good relationship between US and HNSF.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“4” + Proactively provides US Cdr with info/tools to make him sucessful in meetings with HNSF counterpart; HNSF Cdr has positive view of US support.</a:t>
                      </a: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51" marR="3251" marT="32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76200"/>
            <a:ext cx="822960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ADVISOR DROP CARD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542888"/>
          <a:ext cx="9143998" cy="3343312"/>
        </p:xfrm>
        <a:graphic>
          <a:graphicData uri="http://schemas.openxmlformats.org/drawingml/2006/table">
            <a:tbl>
              <a:tblPr/>
              <a:tblGrid>
                <a:gridCol w="241336"/>
                <a:gridCol w="1130264"/>
                <a:gridCol w="1371600"/>
                <a:gridCol w="1371600"/>
                <a:gridCol w="1371600"/>
                <a:gridCol w="2286000"/>
                <a:gridCol w="1371598"/>
              </a:tblGrid>
              <a:tr h="169817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3575" marR="3575" marT="35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Movement &amp; Maneuver</a:t>
                      </a:r>
                    </a:p>
                  </a:txBody>
                  <a:tcPr marL="3575" marR="3575" marT="3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Intelligence</a:t>
                      </a:r>
                    </a:p>
                  </a:txBody>
                  <a:tcPr marL="3575" marR="3575" marT="3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Fires and Effects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3575" marR="3575" marT="3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Protection</a:t>
                      </a:r>
                    </a:p>
                  </a:txBody>
                  <a:tcPr marL="3575" marR="3575" marT="3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Sustainment</a:t>
                      </a:r>
                    </a:p>
                  </a:txBody>
                  <a:tcPr marL="3575" marR="3575" marT="3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Mission Command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3575" marR="3575" marT="3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8019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Advise</a:t>
                      </a:r>
                    </a:p>
                  </a:txBody>
                  <a:tcPr marL="3575" marR="3575" marT="35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to function according to tables of organization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-Schedule combined patrols through synch meeting run by HNSF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-Establish and occupy combined areas of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operation/support enablers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-Conduct map reading with locally produced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maps/graphics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on the planning of operations</a:t>
                      </a: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-Help establish adequate prosecution based targeting</a:t>
                      </a:r>
                    </a:p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Recommend responsibilities for ethical detention and interrogation procedures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-Recommend establishing relationships and sharing intelligence with adjacent units and higher echelons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-Teach HNSF S2 how to develop threat COAs and update their OE threat assessment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-Teach HNSF S2 the capabilities, limitations, and appropriate use of certain ISR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platforms</a:t>
                      </a:r>
                    </a:p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-Help establish analysis and database</a:t>
                      </a:r>
                      <a:r>
                        <a:rPr lang="en-US" sz="8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managements</a:t>
                      </a:r>
                    </a:p>
                    <a:p>
                      <a:pPr algn="l" fontAlgn="t"/>
                      <a:r>
                        <a:rPr lang="en-US" sz="8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-Help establish and expand forensic capability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-Plan for combined restricted fire areas around urban population centers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-Help establish measures of performance and measures of effectiveness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planning of indirect fire missions in support of operations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to array indirect fire assets to support thier units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Commander</a:t>
                      </a:r>
                      <a:r>
                        <a:rPr lang="en-US" sz="8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to conduct own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targeting meetings</a:t>
                      </a:r>
                    </a:p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on lethal and non-lethal targeting process</a:t>
                      </a:r>
                    </a:p>
                    <a:p>
                      <a:pPr algn="l" fontAlgn="t"/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-Support the development of HNSF OPSEC measures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-Recommend planning and rehearsing combined battle drills to react to an enemy attack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Commander on Force Protection issues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on the planning and request process to improve protection of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facilities</a:t>
                      </a:r>
                    </a:p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-Conduct MASCAL</a:t>
                      </a:r>
                    </a:p>
                    <a:p>
                      <a:pPr algn="l" fontAlgn="t"/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on the process to requisition personnel and equipment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-Recommend HNSF staff maintains a running estimate of on-hand equipment, readiness status, record af personnel and equipment requisitions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the placement of HNSF sustainment forces to best support the HNSF Commander's intent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-Teach HNSF staff how to project fuel requests and routine maintenance needs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-Teach HNSF their own Sustainment systems and processes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the establishment of routine motor pool procedures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on using their systems to order repair parts and request higher level maintenance support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to perform PMCS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en-US" sz="8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Services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on 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their equipment so that it remains combat ready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-Teach HNSF how to produce a budget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to establish contracts through their own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systems</a:t>
                      </a:r>
                    </a:p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-Teach</a:t>
                      </a:r>
                      <a:r>
                        <a:rPr lang="en-US" sz="8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how to perform demand analysis to determine push packages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-Coach the HNSF staff in support of the Commander's Intent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the HNSF to establish a "9-1-1" call center (tip line)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and lead by example in demonstrating professional ethics in decision making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HNSF commander to use his staff to support operational planning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-Establish an Ops Center if one does not already exist, establish a "JSS"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-Maintain liaison with adjacent units and other type HNSF in the OE (Army/Police)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-Advise the use of a unified IO campaign (Cmd Msgs, media engagements) for all operations</a:t>
                      </a: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3962400"/>
          <a:ext cx="9143998" cy="2819400"/>
        </p:xfrm>
        <a:graphic>
          <a:graphicData uri="http://schemas.openxmlformats.org/drawingml/2006/table">
            <a:tbl>
              <a:tblPr/>
              <a:tblGrid>
                <a:gridCol w="241336"/>
                <a:gridCol w="1130264"/>
                <a:gridCol w="1371600"/>
                <a:gridCol w="1371600"/>
                <a:gridCol w="1447800"/>
                <a:gridCol w="2209800"/>
                <a:gridCol w="1371598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Movement</a:t>
                      </a:r>
                      <a:r>
                        <a:rPr lang="en-US" sz="8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&amp; Maneuver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Intelligence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Fires and Effects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Protection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Sustainment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Mission Command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90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Assist</a:t>
                      </a:r>
                    </a:p>
                  </a:txBody>
                  <a:tcPr marL="3575" marR="3575" marT="35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-Determine enablers available to assist HNSF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-Request BCT enablers to assist HNSF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-Employ enablers to assist HNSF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-Facilitate individual and collective training programs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-Identify enablers to conduct training for HNSF</a:t>
                      </a: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-Establish intel fusion cell with BCT and integrate systems at appropriate classification levels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-Provide access to BCT ISR and collection assets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-Help establish an ISR collection plan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-Provide HNSF with appropriately cleared intelligence products to aid in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targeting</a:t>
                      </a:r>
                    </a:p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-Assist in intelligence</a:t>
                      </a:r>
                      <a:r>
                        <a:rPr lang="en-US" sz="8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forensics fielding and training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-Plan for attack aviation and air assault in support of HNSF operations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-Control armed reconnaissance with US qualified controllers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-Establish and maintain commo with HNSF and BCT fires unit to provide assistance to HNSF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-Facilitate individual and collective training by BCT FOs and firing units for HNSF Soldiers and leaders</a:t>
                      </a: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-Obtain US detection coverage (such as Q36/37) for HNSF bases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-Request </a:t>
                      </a: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access to BCT EOD if required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-Conduct preventive medical assessments of HNSF facilities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-Conduct AT/FP threat assessment of HNSF facilities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-Arrange for BCT to augment the QRF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-Develop plan for BCT to respond to overwhelming attack on HNSF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facility</a:t>
                      </a:r>
                    </a:p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-Transfer</a:t>
                      </a:r>
                      <a:r>
                        <a:rPr lang="en-US" sz="8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of causalities to US care (life,limb,eyesight)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-Track HNSF logistic requests through dual chain (US &amp; HNSF) with higher echelon Advisor Teams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-Provide support through BCT Support Battalion to assist with maintenance of HNSF radios, vehicles, weapons, and critical equipment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-Track maintenance through HNSF system and ensure maintenance operations are conducted at all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levels</a:t>
                      </a:r>
                    </a:p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-Assist with contracted maintenance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-Help establish redundant means of commo between US and HNSF TOC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-Augment HNSF led civil-military ops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-Support HNSF during secuirty meetings with government officials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-Request BCT enablers to assist HNSF</a:t>
                      </a:r>
                      <a:b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-Establish relationship with higher echelon Advisor Team to assist in monitoring: Personnel Requests, Equipment Requests, Operation Planning, and Intel </a:t>
                      </a:r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Reporting</a:t>
                      </a:r>
                    </a:p>
                    <a:p>
                      <a:pPr algn="l" fontAlgn="t"/>
                      <a:r>
                        <a:rPr lang="en-US" sz="8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-Assist HNSF through use of ISFF and CSSF</a:t>
                      </a:r>
                      <a:endParaRPr lang="en-US" sz="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75" marR="3575" marT="35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76200"/>
            <a:ext cx="822960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ADVISOR JOB AID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1201</Words>
  <Application>Microsoft Office PowerPoint</Application>
  <PresentationFormat>On-screen Show (4:3)</PresentationFormat>
  <Paragraphs>80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michael.leslie.evans</dc:creator>
  <cp:lastModifiedBy>Curtis.McMahan</cp:lastModifiedBy>
  <cp:revision>1</cp:revision>
  <dcterms:created xsi:type="dcterms:W3CDTF">2012-01-27T19:16:23Z</dcterms:created>
  <dcterms:modified xsi:type="dcterms:W3CDTF">2013-05-17T17:46:41Z</dcterms:modified>
</cp:coreProperties>
</file>