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240B-3C7D-4381-9A62-910016CB7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914E6F-4403-4C30-9E2B-CDF8AF5B3F08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00B050"/>
                </a:solidFill>
                <a:latin typeface="Arial" charset="0"/>
              </a:rPr>
              <a:t>UNCLASSIFIED / FOUO</a:t>
            </a:r>
          </a:p>
        </p:txBody>
      </p:sp>
      <p:pic>
        <p:nvPicPr>
          <p:cNvPr id="8" name="Picture 3" descr="C:\Documents and Settings\adam.j.swedenburg\Desktop\78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61300" y="-26988"/>
            <a:ext cx="1306513" cy="1163638"/>
          </a:xfrm>
          <a:prstGeom prst="rect">
            <a:avLst/>
          </a:prstGeom>
          <a:noFill/>
          <a:effectLst>
            <a:outerShdw blurRad="342900" dist="101600" dir="7380000" sx="103000" sy="103000" algn="tl" rotWithShape="0">
              <a:prstClr val="black">
                <a:alpha val="40000"/>
              </a:prstClr>
            </a:outerShdw>
          </a:effec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ohn.k.friberg@afghan.swa.army.mil" TargetMode="External"/><Relationship Id="rId5" Type="http://schemas.openxmlformats.org/officeDocument/2006/relationships/hyperlink" Target="mailto:Rudolf.keijzer@hq.nato.isaf.int" TargetMode="External"/><Relationship Id="rId4" Type="http://schemas.openxmlformats.org/officeDocument/2006/relationships/hyperlink" Target="mailto:John.s.walsh@afghan.swa.army.mi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John.s.walsh@afghan.swa.army.mi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mailto:John.k.friberg@afghan.swa.army.mil" TargetMode="External"/><Relationship Id="rId4" Type="http://schemas.openxmlformats.org/officeDocument/2006/relationships/hyperlink" Target="mailto:Rudolf.keijzer@hq.nato.isaf.in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am.j.swedenburg\Desktop\7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5113" y="1227138"/>
            <a:ext cx="3502025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5209543"/>
            <a:ext cx="9144000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cap="all" dirty="0">
                <a:ln w="0"/>
                <a:solidFill>
                  <a:srgbClr val="0F243D"/>
                </a:solidFill>
                <a:effectLst>
                  <a:reflection blurRad="12700" stA="50000" endPos="50000" dist="5000" dir="5400000" sy="-100000" rotWithShape="0"/>
                </a:effectLst>
                <a:latin typeface="Bodoni MT Black" pitchFamily="18" charset="0"/>
                <a:cs typeface="Tahoma" pitchFamily="34" charset="0"/>
              </a:rPr>
              <a:t>T.C.O.I.</a:t>
            </a:r>
          </a:p>
          <a:p>
            <a:pPr algn="ctr">
              <a:defRPr/>
            </a:pPr>
            <a:r>
              <a:rPr lang="en-US" sz="2800" b="1" cap="all" dirty="0" smtClean="0">
                <a:ln w="0"/>
                <a:solidFill>
                  <a:srgbClr val="0F243D"/>
                </a:solidFill>
                <a:effectLst>
                  <a:reflection blurRad="12700" stA="50000" endPos="50000" dist="5000" dir="5400000" sy="-100000" rotWithShape="0"/>
                </a:effectLst>
                <a:latin typeface="Bodoni MT Black" pitchFamily="18" charset="0"/>
                <a:cs typeface="Tahoma" pitchFamily="34" charset="0"/>
              </a:rPr>
              <a:t>DD MONTH YR</a:t>
            </a:r>
            <a:endParaRPr lang="en-US" sz="2800" b="1" cap="all" dirty="0">
              <a:ln w="0"/>
              <a:solidFill>
                <a:srgbClr val="0F243D"/>
              </a:solidFill>
              <a:effectLst>
                <a:reflection blurRad="12700" stA="50000" endPos="50000" dist="5000" dir="5400000" sy="-100000" rotWithShape="0"/>
              </a:effectLst>
              <a:latin typeface="Bodoni MT Black" pitchFamily="18" charset="0"/>
              <a:cs typeface="Tahoma" pitchFamily="34" charset="0"/>
            </a:endParaRPr>
          </a:p>
        </p:txBody>
      </p:sp>
      <p:sp>
        <p:nvSpPr>
          <p:cNvPr id="6" name="Subtitle 9"/>
          <p:cNvSpPr txBox="1">
            <a:spLocks/>
          </p:cNvSpPr>
          <p:nvPr/>
        </p:nvSpPr>
        <p:spPr bwMode="auto">
          <a:xfrm>
            <a:off x="108642" y="3944938"/>
            <a:ext cx="3141552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u="sng" dirty="0">
                <a:latin typeface="Arial" pitchFamily="34" charset="0"/>
                <a:cs typeface="Arial" pitchFamily="34" charset="0"/>
              </a:rPr>
              <a:t>Hosted by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Thomas Weikert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Director, CJ7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ISAF Joint Command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0" y="6540500"/>
            <a:ext cx="91440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>
                <a:solidFill>
                  <a:srgbClr val="009900"/>
                </a:solidFill>
                <a:latin typeface="Arial" pitchFamily="34" charset="0"/>
              </a:rPr>
              <a:t>The overall classification of this briefing is: NATO/ISAF  UNCLASSIFIED</a:t>
            </a:r>
          </a:p>
        </p:txBody>
      </p:sp>
      <p:pic>
        <p:nvPicPr>
          <p:cNvPr id="8" name="Picture 2" descr="C:\Documents and Settings\adam.j.swedenburg\Desktop\rc_IJ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04888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" y="304800"/>
            <a:ext cx="8832850" cy="715962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Implications for the TCOI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1219200"/>
            <a:ext cx="8534400" cy="5486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0" marR="0" lvl="0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Train all on SFA Principles – SFA supports the COIN campaign</a:t>
            </a:r>
          </a:p>
          <a:p>
            <a:pPr marL="0" marR="0" lvl="0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Educate SFA-ATs and BSO/BSIs on Transition within Transition</a:t>
            </a:r>
          </a:p>
          <a:p>
            <a:pPr marL="457200" marR="0" lvl="1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ISAF to ANSF &amp; ANA to ANP</a:t>
            </a:r>
          </a:p>
          <a:p>
            <a:pPr marL="0" marR="0" lvl="0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Describing ANSF design – sustainable models</a:t>
            </a:r>
          </a:p>
          <a:p>
            <a:pPr marL="0" marR="0" lvl="0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Rely more on Afghans for force protection</a:t>
            </a:r>
          </a:p>
          <a:p>
            <a:pPr marL="457200" marR="0" lvl="1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Insider threat mitigation</a:t>
            </a:r>
          </a:p>
          <a:p>
            <a:pPr marL="0" marR="0" lvl="0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Better prepare SFA-ATs on:</a:t>
            </a:r>
          </a:p>
          <a:p>
            <a:pPr marL="457200" marR="0" lvl="1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Cultural awareness</a:t>
            </a:r>
          </a:p>
          <a:p>
            <a:pPr marL="457200" marR="0" lvl="1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How and when to say “no”</a:t>
            </a:r>
          </a:p>
          <a:p>
            <a:pPr marL="457200" marR="0" lvl="1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Dealing with sensitive issues like corruption and bad unit morale</a:t>
            </a:r>
          </a:p>
          <a:p>
            <a:pPr marL="457200" marR="0" lvl="1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Assessments </a:t>
            </a:r>
          </a:p>
          <a:p>
            <a:pPr marL="457200" marR="0" lvl="1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How to be the conduit for enablers ANSF require</a:t>
            </a:r>
          </a:p>
          <a:p>
            <a:pPr marL="457200" marR="0" lvl="1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Which ANSF organic enablers should SFA-ATs focus on</a:t>
            </a:r>
          </a:p>
          <a:p>
            <a:pPr marL="0" marR="0" lvl="0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Vertical advising and synchronization</a:t>
            </a:r>
          </a:p>
          <a:p>
            <a:pPr marL="0" marR="0" lvl="0" indent="-228600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Mid-term training</a:t>
            </a:r>
          </a:p>
        </p:txBody>
      </p:sp>
      <p:pic>
        <p:nvPicPr>
          <p:cNvPr id="6" name="Picture 5" descr="CAAT logo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4"/>
            <a:ext cx="1143000" cy="1169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am.j.swedenburg\Desktop\rc_IJ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04888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274638"/>
            <a:ext cx="9144000" cy="71596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Questions?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9" name="Picture 8" descr="CAAT logo.ps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524000"/>
            <a:ext cx="3393458" cy="34713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0292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  John S. Walsh, USMC</a:t>
            </a:r>
          </a:p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Commander, CAAT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DSN NIPR: (318) 237-1957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4"/>
              </a:rPr>
              <a:t>John.s.walsh@afghan.swa.army.mil</a:t>
            </a: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50" b="1" i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934670"/>
            <a:ext cx="9144000" cy="923330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LTC Rudolf </a:t>
            </a:r>
            <a:r>
              <a:rPr lang="en-US" sz="1600" b="1" i="1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Keijzer</a:t>
            </a: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RNLMC</a:t>
            </a:r>
          </a:p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SFA SME, CAAT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DSN NIPR</a:t>
            </a:r>
            <a:r>
              <a:rPr lang="en-US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: (318) 237-9562</a:t>
            </a:r>
            <a:endParaRPr lang="en-US" sz="1100" b="1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5"/>
              </a:rPr>
              <a:t>Rudolf.keijzer@hq.nato.isaf.int</a:t>
            </a: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Mr. John </a:t>
            </a:r>
            <a:r>
              <a:rPr lang="en-US" sz="1600" b="1" i="1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Friberg</a:t>
            </a:r>
            <a:endParaRPr lang="en-US" sz="1600" b="1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CAAT-East COIN Advisor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DSN NIPR: (318) 491-7985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6"/>
              </a:rPr>
              <a:t>John.k.friberg@afghan.swa.army.mil</a:t>
            </a: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0" y="274638"/>
            <a:ext cx="9144000" cy="715962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Agenda</a:t>
            </a:r>
            <a:endParaRPr kumimoji="0" lang="en-US" sz="3600" b="1" i="0" u="none" strike="noStrike" kern="1200" cap="all" spc="0" normalizeH="0" baseline="0" noProof="0" dirty="0" smtClean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Content Placeholder 8"/>
          <p:cNvGraphicFramePr>
            <a:graphicFrameLocks/>
          </p:cNvGraphicFramePr>
          <p:nvPr/>
        </p:nvGraphicFramePr>
        <p:xfrm>
          <a:off x="328613" y="1300707"/>
          <a:ext cx="8458200" cy="4291781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3733800"/>
                <a:gridCol w="4724400"/>
              </a:tblGrid>
              <a:tr h="687826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229600" algn="r"/>
                        </a:tabLst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Meeting Facilitator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LTC Walter Aymerich</a:t>
                      </a:r>
                      <a:endParaRPr lang="en-US" sz="1800" b="1" i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r>
                        <a:rPr lang="en-US" sz="1600" b="0" i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Chief, Training Analysis  CJ7, ISAF Joint Command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3103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229600" algn="r"/>
                        </a:tabLst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Opening Remarks</a:t>
                      </a:r>
                      <a:endParaRPr lang="en-US" sz="105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COL Thomas Weikert</a:t>
                      </a:r>
                    </a:p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r>
                        <a:rPr lang="en-US" sz="1600" b="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Director, CJ7 Training,</a:t>
                      </a:r>
                      <a:r>
                        <a:rPr lang="en-US" sz="1600" b="0" i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ISAF Joint Command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8426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229600" algn="r"/>
                        </a:tabLst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CAAT SFA Lessons Learned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Col John Walsh, USMC</a:t>
                      </a:r>
                    </a:p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r>
                        <a:rPr lang="en-US" sz="1600" b="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Commander, CAAT</a:t>
                      </a:r>
                      <a:endParaRPr lang="en-US" sz="1600" b="0" i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8426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229600" algn="r"/>
                        </a:tabLst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Briefer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endParaRPr lang="en-US" sz="1600" b="1" i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7826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229600" algn="r"/>
                        </a:tabLst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Briefer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endParaRPr lang="en-US" sz="1600" b="0" i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7826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229600" algn="r"/>
                        </a:tabLst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Closing Remarks</a:t>
                      </a:r>
                      <a:endParaRPr lang="en-US" sz="105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COL Thomas Weikert</a:t>
                      </a:r>
                    </a:p>
                    <a:p>
                      <a:pPr marL="0" marR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29600" algn="r"/>
                        </a:tabLst>
                      </a:pPr>
                      <a:r>
                        <a:rPr lang="en-US" sz="1600" b="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Director, J7 Training,</a:t>
                      </a:r>
                      <a:r>
                        <a:rPr lang="en-US" sz="1600" b="0" i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United States Forces-Afghanistan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5741592"/>
            <a:ext cx="9144000" cy="1016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  <a:tint val="66000"/>
                  <a:satMod val="160000"/>
                </a:schemeClr>
              </a:gs>
              <a:gs pos="50000">
                <a:schemeClr val="accent1">
                  <a:shade val="30000"/>
                  <a:satMod val="115000"/>
                  <a:tint val="44500"/>
                  <a:satMod val="160000"/>
                </a:schemeClr>
              </a:gs>
              <a:gs pos="100000">
                <a:schemeClr val="accent1">
                  <a:shade val="30000"/>
                  <a:satMod val="11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i="1" dirty="0">
                <a:solidFill>
                  <a:srgbClr val="FF0000"/>
                </a:solidFill>
                <a:latin typeface="Goudy ExtraBold" pitchFamily="18" charset="0"/>
              </a:rPr>
              <a:t>*** If you become disconnected from the VTC, </a:t>
            </a:r>
          </a:p>
          <a:p>
            <a:pPr algn="ctr">
              <a:defRPr/>
            </a:pPr>
            <a:r>
              <a:rPr lang="en-US" sz="2000" b="1" i="1" dirty="0">
                <a:solidFill>
                  <a:srgbClr val="FF0000"/>
                </a:solidFill>
                <a:latin typeface="Goudy ExtraBold" pitchFamily="18" charset="0"/>
              </a:rPr>
              <a:t>Please call ISAF/USFOR-A, J6/VTC </a:t>
            </a:r>
          </a:p>
          <a:p>
            <a:pPr algn="ctr">
              <a:defRPr/>
            </a:pPr>
            <a:r>
              <a:rPr lang="en-US" sz="2000" b="1" i="1" dirty="0">
                <a:solidFill>
                  <a:srgbClr val="FF0000"/>
                </a:solidFill>
                <a:latin typeface="Goudy ExtraBold" pitchFamily="18" charset="0"/>
              </a:rPr>
              <a:t>VoIP: 318.449.4658/59/60 or </a:t>
            </a:r>
            <a:r>
              <a:rPr lang="en-US" sz="2000" b="1" i="1" dirty="0" err="1">
                <a:solidFill>
                  <a:srgbClr val="FF0000"/>
                </a:solidFill>
                <a:latin typeface="Goudy ExtraBold" pitchFamily="18" charset="0"/>
              </a:rPr>
              <a:t>VoSIP</a:t>
            </a:r>
            <a:r>
              <a:rPr lang="en-US" sz="2000" b="1" i="1" dirty="0">
                <a:solidFill>
                  <a:srgbClr val="FF0000"/>
                </a:solidFill>
                <a:latin typeface="Goudy ExtraBold" pitchFamily="18" charset="0"/>
              </a:rPr>
              <a:t>: 308.449.4658/59/60 ***</a:t>
            </a:r>
          </a:p>
        </p:txBody>
      </p:sp>
      <p:pic>
        <p:nvPicPr>
          <p:cNvPr id="5" name="Picture 2" descr="C:\Documents and Settings\adam.j.swedenburg\Desktop\rc_IJ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04888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715962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Opening Remarks</a:t>
            </a:r>
            <a:endParaRPr kumimoji="0" lang="en-US" sz="3600" b="1" i="0" u="none" strike="noStrike" kern="1200" cap="all" spc="0" normalizeH="0" baseline="0" noProof="0" dirty="0" smtClean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944813"/>
            <a:ext cx="9144000" cy="1116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 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Thomas Weikert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0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24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Director, </a:t>
            </a:r>
            <a:r>
              <a:rPr lang="en-US" sz="2400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CJ7, ISAF Joint Command </a:t>
            </a:r>
            <a:endParaRPr lang="en-US" sz="2400" i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70625"/>
            <a:ext cx="9144000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000" i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NIPR:</a:t>
            </a:r>
            <a:r>
              <a:rPr lang="en-US" sz="1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					        </a:t>
            </a:r>
            <a:r>
              <a:rPr lang="en-US" sz="1000" i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SIPR: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000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John.t.Janiszewski@afghan.swa.army.mil	   	                             John.Janiszewski@afghan.swa.army.smil.mil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000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318-449-4700					        308-449-4700</a:t>
            </a:r>
          </a:p>
        </p:txBody>
      </p:sp>
      <p:pic>
        <p:nvPicPr>
          <p:cNvPr id="5" name="Picture 2" descr="C:\Documents and Settings\adam.j.swedenburg\Desktop\rc_IJ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04888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0292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  John S. Walsh, USMC</a:t>
            </a:r>
          </a:p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Commander, CAAT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DSN NIPR: (318) 237-1957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John.s.walsh@afghan.swa.army.mil</a:t>
            </a: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50" b="1" i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29000" y="2590800"/>
            <a:ext cx="2286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 Organization Symbol here</a:t>
            </a:r>
            <a:endParaRPr lang="en-US" dirty="0"/>
          </a:p>
        </p:txBody>
      </p:sp>
      <p:pic>
        <p:nvPicPr>
          <p:cNvPr id="4" name="Picture 2" descr="C:\Documents and Settings\adam.j.swedenburg\Desktop\rc_IJ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04888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274638"/>
            <a:ext cx="9144000" cy="71596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CAAT SFA Lessons Learned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934670"/>
            <a:ext cx="9144000" cy="923330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LTC Rudolf </a:t>
            </a:r>
            <a:r>
              <a:rPr lang="en-US" sz="1600" b="1" i="1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Keijzer</a:t>
            </a: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RNLMC</a:t>
            </a:r>
          </a:p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SFA SME, CAAT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DSN NIPR</a:t>
            </a:r>
            <a:r>
              <a:rPr lang="en-US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: (318) 237-9562</a:t>
            </a:r>
            <a:endParaRPr lang="en-US" sz="1100" b="1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4"/>
              </a:rPr>
              <a:t>Rudolf.keijzer@hq.nato.isaf.int</a:t>
            </a: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Mr. John </a:t>
            </a:r>
            <a:r>
              <a:rPr lang="en-US" sz="1600" b="1" i="1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Friberg</a:t>
            </a:r>
            <a:endParaRPr lang="en-US" sz="1600" b="1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CAAT-East COIN Advisor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DSN NIPR: (318) 491-7985</a:t>
            </a:r>
          </a:p>
          <a:p>
            <a:pPr algn="ctr">
              <a:defRPr/>
            </a:pP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5"/>
              </a:rPr>
              <a:t>John.k.friberg@afghan.swa.army.mil</a:t>
            </a:r>
            <a:r>
              <a:rPr lang="en-US" sz="1100" b="1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8" name="Picture 7" descr="CAAT logo.psd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524000"/>
            <a:ext cx="3393458" cy="3471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 txBox="1">
            <a:spLocks/>
          </p:cNvSpPr>
          <p:nvPr/>
        </p:nvSpPr>
        <p:spPr>
          <a:xfrm>
            <a:off x="228600" y="1219200"/>
            <a:ext cx="8610600" cy="5638800"/>
          </a:xfrm>
          <a:prstGeom prst="rect">
            <a:avLst/>
          </a:prstGeom>
        </p:spPr>
        <p:txBody>
          <a:bodyPr/>
          <a:lstStyle/>
          <a:p>
            <a:pPr marL="342900" indent="-2286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SFA is a top priority for COMISAF</a:t>
            </a:r>
          </a:p>
          <a:p>
            <a:pPr marL="800100" lvl="1" indent="-2286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CAAT observations based on 125 embeds with advisor teams </a:t>
            </a:r>
          </a:p>
          <a:p>
            <a:pPr marL="3429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Program is 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on track and achieving success</a:t>
            </a:r>
          </a:p>
          <a:p>
            <a:pPr marL="3429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Phase I of program implementation extremely fast</a:t>
            </a:r>
          </a:p>
          <a:p>
            <a:pPr marL="800100" lvl="1" indent="-2286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kern="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 Qtr FY11 orders initiated for teams</a:t>
            </a:r>
          </a:p>
          <a:p>
            <a:pPr marL="800100" lvl="1" indent="-2286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By end of 2d Qtr Advisor Teams had BOG</a:t>
            </a:r>
          </a:p>
          <a:p>
            <a:pPr marL="800100" lvl="1" indent="-2286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Initial problems corrected</a:t>
            </a:r>
            <a:endParaRPr kumimoji="0" lang="en-US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Personnel are high quality &amp; motivated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Teams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receiving good support from ANSF &amp; BSO/BSIs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kern="0" baseline="0" dirty="0" smtClean="0">
                <a:latin typeface="Arial" pitchFamily="34" charset="0"/>
                <a:cs typeface="Arial" pitchFamily="34" charset="0"/>
              </a:rPr>
              <a:t>Teams are better prepared to advise ANA than ANP </a:t>
            </a:r>
            <a:endParaRPr kumimoji="0" lang="en-US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89488"/>
            <a:ext cx="8229600" cy="624912"/>
          </a:xfrm>
          <a:prstGeom prst="rect">
            <a:avLst/>
          </a:prstGeom>
        </p:spPr>
        <p:txBody>
          <a:bodyPr/>
          <a:lstStyle/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Overall Trends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7" descr="CAAT logo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23"/>
            <a:ext cx="1143000" cy="1169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89488"/>
            <a:ext cx="8229600" cy="624912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Pre-Deployment Training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1219200"/>
            <a:ext cx="8534400" cy="56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 anchorCtr="0">
            <a:spAutoFit/>
          </a:bodyPr>
          <a:lstStyle/>
          <a:p>
            <a:pPr indent="-228600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Common complaints from SFA-ATs who deployed to RC-S April 2012</a:t>
            </a:r>
            <a:endParaRPr lang="en-US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682625" lvl="1" indent="-228600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Average amount of time from notification of deployment to boots on the ground is 90 days</a:t>
            </a:r>
          </a:p>
          <a:p>
            <a:pPr marL="682625" lvl="1" indent="-228600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Quality of training at JRTC in February &amp; March 2012</a:t>
            </a:r>
          </a:p>
          <a:p>
            <a:pPr marL="1146175" lvl="2" indent="-228600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Long days of PowerPoint Briefs</a:t>
            </a:r>
          </a:p>
          <a:p>
            <a:pPr marL="1146175" lvl="2" indent="-228600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Redundant training</a:t>
            </a:r>
          </a:p>
          <a:p>
            <a:pPr marL="682625" lvl="1" indent="-228600" eaLnBrk="0" fontAlgn="base" hangingPunct="0">
              <a:spcBef>
                <a:spcPts val="4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Uncertainty of where they would deploy</a:t>
            </a:r>
          </a:p>
          <a:p>
            <a:pPr marL="225425" indent="-225425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JRTC visit</a:t>
            </a:r>
          </a:p>
          <a:p>
            <a:pPr marL="682625" lvl="1" indent="-225425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RC-S SFA SMEs</a:t>
            </a:r>
          </a:p>
          <a:p>
            <a:pPr marL="682625" lvl="1" indent="-225425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162</a:t>
            </a:r>
            <a:r>
              <a:rPr lang="en-US" baseline="30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nd</a:t>
            </a: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a Learning Organization constantly looking for ways to make improvements to training</a:t>
            </a:r>
          </a:p>
          <a:p>
            <a:pPr marL="682625" lvl="1" indent="-225425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Afghan role players</a:t>
            </a:r>
          </a:p>
          <a:p>
            <a:pPr marL="682625" lvl="1" indent="-225425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Operations &amp; MDMP centric, but working to incorporate more logistics and administrative scenarios</a:t>
            </a:r>
          </a:p>
          <a:p>
            <a:pPr marL="682625" lvl="1" indent="-225425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162</a:t>
            </a:r>
            <a:r>
              <a:rPr lang="en-US" baseline="30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nd</a:t>
            </a: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operational tempo</a:t>
            </a:r>
          </a:p>
          <a:p>
            <a:pPr marL="682625" lvl="1" indent="-225425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SFA principles not integrated</a:t>
            </a:r>
          </a:p>
          <a:p>
            <a:pPr marL="682625" lvl="1" indent="-225425" eaLnBrk="0" hangingPunct="0">
              <a:spcBef>
                <a:spcPts val="4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BSI objectives vs. SFA-AT, Advisor Academy – 5 day MTT at home station</a:t>
            </a:r>
            <a:endParaRPr lang="en-US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pic>
        <p:nvPicPr>
          <p:cNvPr id="8" name="Picture 7" descr="CAAT logo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4"/>
            <a:ext cx="1143000" cy="1169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1216152"/>
            <a:ext cx="85344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Overall: program working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Initial problems: MAT-Vs, Interpreters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Continuing Problems: Low-density MOSs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Confusion on ground about “Master Plan” for follow-on SFA-ATs. Who decides what teams go where?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Notify the team early: Send folks to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CoIST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&amp; Language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How do you provide coalition enablers?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Use of EPMs and LEPs are critical in the advisory mission with ANP by US SFA-ATs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Shortfall in civilian police advisors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”Forming the Team” during pre-deployment is critical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89488"/>
            <a:ext cx="8229600" cy="624912"/>
          </a:xfrm>
          <a:prstGeom prst="rect">
            <a:avLst/>
          </a:prstGeom>
        </p:spPr>
        <p:txBody>
          <a:bodyPr/>
          <a:lstStyle/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SFA-ATs with ANA/ANP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Picture 6" descr="CAAT logo.ps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4"/>
            <a:ext cx="1143000" cy="1169251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89488"/>
            <a:ext cx="8229600" cy="624912"/>
          </a:xfrm>
          <a:prstGeom prst="rect">
            <a:avLst/>
          </a:prstGeom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SFA-ATs in RC-SW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5344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Personnel selection for ground advisor teams </a:t>
            </a:r>
          </a:p>
          <a:p>
            <a:pPr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UK Leadership selected for mission set/viewed as a positive for future promotions</a:t>
            </a:r>
          </a:p>
          <a:p>
            <a:pPr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USMC assigns most capable linguist to the ground teams</a:t>
            </a:r>
          </a:p>
          <a:p>
            <a:pPr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Recommend integration for specialty MOSs during pre-mission training</a:t>
            </a:r>
          </a:p>
          <a:p>
            <a:pPr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Enhanced training required for ground advisor teams </a:t>
            </a:r>
          </a:p>
          <a:p>
            <a:pPr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USMC and UK Forces are currently identifying gaps in required training</a:t>
            </a:r>
          </a:p>
          <a:p>
            <a:pPr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Clear understanding of the operational environment </a:t>
            </a:r>
          </a:p>
          <a:p>
            <a:pPr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UK conducting PDSS 9 months and 60 days prior with leaders</a:t>
            </a:r>
          </a:p>
          <a:p>
            <a:pPr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Recommend additional communication through the advisor chain</a:t>
            </a:r>
          </a:p>
        </p:txBody>
      </p:sp>
      <p:pic>
        <p:nvPicPr>
          <p:cNvPr id="7" name="Picture 6" descr="CAAT logo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4"/>
            <a:ext cx="1143000" cy="1169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89488"/>
            <a:ext cx="8229600" cy="624912"/>
          </a:xfrm>
          <a:prstGeom prst="rect">
            <a:avLst/>
          </a:prstGeom>
        </p:spPr>
        <p:txBody>
          <a:bodyPr/>
          <a:lstStyle/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Best Practices</a:t>
            </a:r>
            <a:endParaRPr lang="en-US" sz="3600" b="1" i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419600"/>
          </a:xfrm>
        </p:spPr>
        <p:txBody>
          <a:bodyPr>
            <a:normAutofit/>
          </a:bodyPr>
          <a:lstStyle/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RCs sending SFA-AT and BSI personnel back to training      centers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Early PDSSs – earlier the better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Getting closer to Afghan partners – good COIN practices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Focus on good Afghan leadership – lead by example</a:t>
            </a:r>
          </a:p>
          <a:p>
            <a:pPr marL="3429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BSO/BSIs integrating Afghans into planning for when and how to transition security lead to ANSF</a:t>
            </a:r>
          </a:p>
        </p:txBody>
      </p:sp>
      <p:pic>
        <p:nvPicPr>
          <p:cNvPr id="7" name="Picture 6" descr="CAAT logo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4"/>
            <a:ext cx="1143000" cy="1169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721</Words>
  <Application>Microsoft Office PowerPoint</Application>
  <PresentationFormat>On-screen Show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CENTCOM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larry.m.kay</dc:creator>
  <cp:lastModifiedBy>Curtis.McMahan</cp:lastModifiedBy>
  <cp:revision>19</cp:revision>
  <dcterms:created xsi:type="dcterms:W3CDTF">2012-07-02T04:55:39Z</dcterms:created>
  <dcterms:modified xsi:type="dcterms:W3CDTF">2013-01-08T18:51:06Z</dcterms:modified>
</cp:coreProperties>
</file>