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Lst>
  <p:notesMasterIdLst>
    <p:notesMasterId r:id="rId15"/>
  </p:notesMasterIdLst>
  <p:handoutMasterIdLst>
    <p:handoutMasterId r:id="rId16"/>
  </p:handoutMasterIdLst>
  <p:sldIdLst>
    <p:sldId id="480" r:id="rId5"/>
    <p:sldId id="496" r:id="rId6"/>
    <p:sldId id="501" r:id="rId7"/>
    <p:sldId id="498" r:id="rId8"/>
    <p:sldId id="506" r:id="rId9"/>
    <p:sldId id="499" r:id="rId10"/>
    <p:sldId id="500" r:id="rId11"/>
    <p:sldId id="505" r:id="rId12"/>
    <p:sldId id="459" r:id="rId13"/>
    <p:sldId id="507" r:id="rId14"/>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FF00"/>
    <a:srgbClr val="FFC000"/>
    <a:srgbClr val="FFFF99"/>
    <a:srgbClr val="800000"/>
    <a:srgbClr val="006600"/>
    <a:srgbClr val="FF0000"/>
    <a:srgbClr val="339933"/>
    <a:srgbClr val="FF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2042" autoAdjust="0"/>
  </p:normalViewPr>
  <p:slideViewPr>
    <p:cSldViewPr snapToGrid="0">
      <p:cViewPr varScale="1">
        <p:scale>
          <a:sx n="73" d="100"/>
          <a:sy n="73" d="100"/>
        </p:scale>
        <p:origin x="173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4"/>
    </p:cViewPr>
  </p:sorterViewPr>
  <p:notesViewPr>
    <p:cSldViewPr snapToGrid="0">
      <p:cViewPr varScale="1">
        <p:scale>
          <a:sx n="83" d="100"/>
          <a:sy n="83" d="100"/>
        </p:scale>
        <p:origin x="1914"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6"/>
            <a:ext cx="3012866" cy="462758"/>
          </a:xfrm>
          <a:prstGeom prst="rect">
            <a:avLst/>
          </a:prstGeom>
          <a:noFill/>
          <a:ln w="9525">
            <a:noFill/>
            <a:miter lim="800000"/>
            <a:headEnd/>
            <a:tailEnd/>
          </a:ln>
          <a:effectLst/>
        </p:spPr>
        <p:txBody>
          <a:bodyPr vert="horz" wrap="square" lIns="90869" tIns="45435" rIns="90869" bIns="45435" numCol="1" anchor="t" anchorCtr="0" compatLnSpc="1">
            <a:prstTxWarp prst="textNoShape">
              <a:avLst/>
            </a:prstTxWarp>
          </a:bodyPr>
          <a:lstStyle>
            <a:lvl1pPr>
              <a:defRPr sz="1200"/>
            </a:lvl1pPr>
          </a:lstStyle>
          <a:p>
            <a:pPr>
              <a:defRPr/>
            </a:pPr>
            <a:endParaRPr lang="en-US" dirty="0"/>
          </a:p>
        </p:txBody>
      </p:sp>
      <p:sp>
        <p:nvSpPr>
          <p:cNvPr id="64515" name="Rectangle 3"/>
          <p:cNvSpPr>
            <a:spLocks noGrp="1" noChangeArrowheads="1"/>
          </p:cNvSpPr>
          <p:nvPr>
            <p:ph type="dt" sz="quarter" idx="1"/>
          </p:nvPr>
        </p:nvSpPr>
        <p:spPr bwMode="auto">
          <a:xfrm>
            <a:off x="3937214" y="6"/>
            <a:ext cx="3012865" cy="462758"/>
          </a:xfrm>
          <a:prstGeom prst="rect">
            <a:avLst/>
          </a:prstGeom>
          <a:noFill/>
          <a:ln w="9525">
            <a:noFill/>
            <a:miter lim="800000"/>
            <a:headEnd/>
            <a:tailEnd/>
          </a:ln>
          <a:effectLst/>
        </p:spPr>
        <p:txBody>
          <a:bodyPr vert="horz" wrap="square" lIns="90869" tIns="45435" rIns="90869" bIns="45435" numCol="1" anchor="t" anchorCtr="0" compatLnSpc="1">
            <a:prstTxWarp prst="textNoShape">
              <a:avLst/>
            </a:prstTxWarp>
          </a:bodyPr>
          <a:lstStyle>
            <a:lvl1pPr algn="r">
              <a:defRPr sz="1200"/>
            </a:lvl1pPr>
          </a:lstStyle>
          <a:p>
            <a:pPr>
              <a:defRPr/>
            </a:pPr>
            <a:endParaRPr lang="en-US" dirty="0"/>
          </a:p>
        </p:txBody>
      </p:sp>
      <p:sp>
        <p:nvSpPr>
          <p:cNvPr id="64516" name="Rectangle 4"/>
          <p:cNvSpPr>
            <a:spLocks noGrp="1" noChangeArrowheads="1"/>
          </p:cNvSpPr>
          <p:nvPr>
            <p:ph type="ftr" sz="quarter" idx="2"/>
          </p:nvPr>
        </p:nvSpPr>
        <p:spPr bwMode="auto">
          <a:xfrm>
            <a:off x="0" y="8773321"/>
            <a:ext cx="3012866" cy="462757"/>
          </a:xfrm>
          <a:prstGeom prst="rect">
            <a:avLst/>
          </a:prstGeom>
          <a:noFill/>
          <a:ln w="9525">
            <a:noFill/>
            <a:miter lim="800000"/>
            <a:headEnd/>
            <a:tailEnd/>
          </a:ln>
          <a:effectLst/>
        </p:spPr>
        <p:txBody>
          <a:bodyPr vert="horz" wrap="square" lIns="90869" tIns="45435" rIns="90869" bIns="45435" numCol="1" anchor="b" anchorCtr="0" compatLnSpc="1">
            <a:prstTxWarp prst="textNoShape">
              <a:avLst/>
            </a:prstTxWarp>
          </a:bodyPr>
          <a:lstStyle>
            <a:lvl1pPr>
              <a:defRPr sz="1200"/>
            </a:lvl1pPr>
          </a:lstStyle>
          <a:p>
            <a:pPr>
              <a:defRPr/>
            </a:pPr>
            <a:endParaRPr lang="en-US" dirty="0"/>
          </a:p>
        </p:txBody>
      </p:sp>
      <p:sp>
        <p:nvSpPr>
          <p:cNvPr id="64517" name="Rectangle 5"/>
          <p:cNvSpPr>
            <a:spLocks noGrp="1" noChangeArrowheads="1"/>
          </p:cNvSpPr>
          <p:nvPr>
            <p:ph type="sldNum" sz="quarter" idx="3"/>
          </p:nvPr>
        </p:nvSpPr>
        <p:spPr bwMode="auto">
          <a:xfrm>
            <a:off x="3937214" y="8773321"/>
            <a:ext cx="3012865" cy="462757"/>
          </a:xfrm>
          <a:prstGeom prst="rect">
            <a:avLst/>
          </a:prstGeom>
          <a:noFill/>
          <a:ln w="9525">
            <a:noFill/>
            <a:miter lim="800000"/>
            <a:headEnd/>
            <a:tailEnd/>
          </a:ln>
          <a:effectLst/>
        </p:spPr>
        <p:txBody>
          <a:bodyPr vert="horz" wrap="square" lIns="90869" tIns="45435" rIns="90869" bIns="45435" numCol="1" anchor="b" anchorCtr="0" compatLnSpc="1">
            <a:prstTxWarp prst="textNoShape">
              <a:avLst/>
            </a:prstTxWarp>
          </a:bodyPr>
          <a:lstStyle>
            <a:lvl1pPr algn="r">
              <a:defRPr sz="1200"/>
            </a:lvl1pPr>
          </a:lstStyle>
          <a:p>
            <a:pPr>
              <a:defRPr/>
            </a:pPr>
            <a:fld id="{D061D691-D4D6-4E2C-BAD3-E7A928B9E2C5}" type="slidenum">
              <a:rPr lang="en-US"/>
              <a:pPr>
                <a:defRPr/>
              </a:pPr>
              <a:t>‹#›</a:t>
            </a:fld>
            <a:endParaRPr lang="en-US" dirty="0"/>
          </a:p>
        </p:txBody>
      </p:sp>
    </p:spTree>
    <p:extLst>
      <p:ext uri="{BB962C8B-B14F-4D97-AF65-F5344CB8AC3E}">
        <p14:creationId xmlns:p14="http://schemas.microsoft.com/office/powerpoint/2010/main" val="4146957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6"/>
            <a:ext cx="3012866" cy="462758"/>
          </a:xfrm>
          <a:prstGeom prst="rect">
            <a:avLst/>
          </a:prstGeom>
          <a:noFill/>
          <a:ln w="9525">
            <a:noFill/>
            <a:miter lim="800000"/>
            <a:headEnd/>
            <a:tailEnd/>
          </a:ln>
          <a:effectLst/>
        </p:spPr>
        <p:txBody>
          <a:bodyPr vert="horz" wrap="square" lIns="90869" tIns="45435" rIns="90869" bIns="45435" numCol="1" anchor="t" anchorCtr="0" compatLnSpc="1">
            <a:prstTxWarp prst="textNoShape">
              <a:avLst/>
            </a:prstTxWarp>
          </a:bodyPr>
          <a:lstStyle>
            <a:lvl1pPr>
              <a:defRPr sz="1200"/>
            </a:lvl1pPr>
          </a:lstStyle>
          <a:p>
            <a:pPr>
              <a:defRPr/>
            </a:pPr>
            <a:endParaRPr lang="en-US" dirty="0"/>
          </a:p>
        </p:txBody>
      </p:sp>
      <p:sp>
        <p:nvSpPr>
          <p:cNvPr id="55299" name="Rectangle 3"/>
          <p:cNvSpPr>
            <a:spLocks noGrp="1" noChangeArrowheads="1"/>
          </p:cNvSpPr>
          <p:nvPr>
            <p:ph type="dt" idx="1"/>
          </p:nvPr>
        </p:nvSpPr>
        <p:spPr bwMode="auto">
          <a:xfrm>
            <a:off x="3937214" y="6"/>
            <a:ext cx="3012865" cy="462758"/>
          </a:xfrm>
          <a:prstGeom prst="rect">
            <a:avLst/>
          </a:prstGeom>
          <a:noFill/>
          <a:ln w="9525">
            <a:noFill/>
            <a:miter lim="800000"/>
            <a:headEnd/>
            <a:tailEnd/>
          </a:ln>
          <a:effectLst/>
        </p:spPr>
        <p:txBody>
          <a:bodyPr vert="horz" wrap="square" lIns="90869" tIns="45435" rIns="90869" bIns="45435" numCol="1" anchor="t" anchorCtr="0" compatLnSpc="1">
            <a:prstTxWarp prst="textNoShape">
              <a:avLst/>
            </a:prstTxWarp>
          </a:bodyPr>
          <a:lstStyle>
            <a:lvl1pPr algn="r">
              <a:defRPr sz="120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66813" y="692150"/>
            <a:ext cx="4616450" cy="3462338"/>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27524" y="4387460"/>
            <a:ext cx="5095028" cy="4156870"/>
          </a:xfrm>
          <a:prstGeom prst="rect">
            <a:avLst/>
          </a:prstGeom>
          <a:noFill/>
          <a:ln w="9525">
            <a:noFill/>
            <a:miter lim="800000"/>
            <a:headEnd/>
            <a:tailEnd/>
          </a:ln>
          <a:effectLst/>
        </p:spPr>
        <p:txBody>
          <a:bodyPr vert="horz" wrap="square" lIns="90869" tIns="45435" rIns="90869" bIns="454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773321"/>
            <a:ext cx="3012866" cy="462757"/>
          </a:xfrm>
          <a:prstGeom prst="rect">
            <a:avLst/>
          </a:prstGeom>
          <a:noFill/>
          <a:ln w="9525">
            <a:noFill/>
            <a:miter lim="800000"/>
            <a:headEnd/>
            <a:tailEnd/>
          </a:ln>
          <a:effectLst/>
        </p:spPr>
        <p:txBody>
          <a:bodyPr vert="horz" wrap="square" lIns="90869" tIns="45435" rIns="90869" bIns="45435" numCol="1" anchor="b" anchorCtr="0" compatLnSpc="1">
            <a:prstTxWarp prst="textNoShape">
              <a:avLst/>
            </a:prstTxWarp>
          </a:bodyPr>
          <a:lstStyle>
            <a:lvl1pPr>
              <a:defRPr sz="1200"/>
            </a:lvl1pPr>
          </a:lstStyle>
          <a:p>
            <a:pPr>
              <a:defRPr/>
            </a:pPr>
            <a:endParaRPr lang="en-US" dirty="0"/>
          </a:p>
        </p:txBody>
      </p:sp>
      <p:sp>
        <p:nvSpPr>
          <p:cNvPr id="55303" name="Rectangle 7"/>
          <p:cNvSpPr>
            <a:spLocks noGrp="1" noChangeArrowheads="1"/>
          </p:cNvSpPr>
          <p:nvPr>
            <p:ph type="sldNum" sz="quarter" idx="5"/>
          </p:nvPr>
        </p:nvSpPr>
        <p:spPr bwMode="auto">
          <a:xfrm>
            <a:off x="3937214" y="8773321"/>
            <a:ext cx="3012865" cy="462757"/>
          </a:xfrm>
          <a:prstGeom prst="rect">
            <a:avLst/>
          </a:prstGeom>
          <a:noFill/>
          <a:ln w="9525">
            <a:noFill/>
            <a:miter lim="800000"/>
            <a:headEnd/>
            <a:tailEnd/>
          </a:ln>
          <a:effectLst/>
        </p:spPr>
        <p:txBody>
          <a:bodyPr vert="horz" wrap="square" lIns="90869" tIns="45435" rIns="90869" bIns="45435" numCol="1" anchor="b" anchorCtr="0" compatLnSpc="1">
            <a:prstTxWarp prst="textNoShape">
              <a:avLst/>
            </a:prstTxWarp>
          </a:bodyPr>
          <a:lstStyle>
            <a:lvl1pPr algn="r">
              <a:defRPr sz="1200"/>
            </a:lvl1pPr>
          </a:lstStyle>
          <a:p>
            <a:pPr>
              <a:defRPr/>
            </a:pPr>
            <a:fld id="{B89E2DEA-E0BA-4049-BDFF-448C5DAA0AD6}" type="slidenum">
              <a:rPr lang="en-US"/>
              <a:pPr>
                <a:defRPr/>
              </a:pPr>
              <a:t>‹#›</a:t>
            </a:fld>
            <a:endParaRPr lang="en-US" dirty="0"/>
          </a:p>
        </p:txBody>
      </p:sp>
    </p:spTree>
    <p:extLst>
      <p:ext uri="{BB962C8B-B14F-4D97-AF65-F5344CB8AC3E}">
        <p14:creationId xmlns:p14="http://schemas.microsoft.com/office/powerpoint/2010/main" val="2187230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B89E2DEA-E0BA-4049-BDFF-448C5DAA0AD6}" type="slidenum">
              <a:rPr lang="en-US" smtClean="0"/>
              <a:pPr>
                <a:defRPr/>
              </a:pPr>
              <a:t>1</a:t>
            </a:fld>
            <a:endParaRPr lang="en-US" dirty="0"/>
          </a:p>
        </p:txBody>
      </p:sp>
    </p:spTree>
    <p:extLst>
      <p:ext uri="{BB962C8B-B14F-4D97-AF65-F5344CB8AC3E}">
        <p14:creationId xmlns:p14="http://schemas.microsoft.com/office/powerpoint/2010/main" val="342887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55700"/>
            <a:ext cx="4165600" cy="3124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B6CC59-81B9-4E3C-BC77-223232732E3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8345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55700"/>
            <a:ext cx="4165600" cy="3124200"/>
          </a:xfrm>
        </p:spPr>
      </p:sp>
      <p:sp>
        <p:nvSpPr>
          <p:cNvPr id="3" name="Notes Placeholder 2"/>
          <p:cNvSpPr>
            <a:spLocks noGrp="1"/>
          </p:cNvSpPr>
          <p:nvPr>
            <p:ph type="body" idx="1"/>
          </p:nvPr>
        </p:nvSpPr>
        <p:spPr>
          <a:xfrm>
            <a:off x="128954" y="4568423"/>
            <a:ext cx="6832879" cy="432797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0B7480-E9E4-4DF1-8098-2324D868FF2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6646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BB6CC59-81B9-4E3C-BC77-223232732E3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5024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0B7480-E9E4-4DF1-8098-2324D868FF2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9820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FC6FDE-369D-4B14-A2BB-778BE9FB91C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1252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BA4AFE-853D-4038-B656-B4AC3789F47E}" type="slidenum">
              <a:rPr lang="en-US" smtClean="0"/>
              <a:pPr/>
              <a:t>9</a:t>
            </a:fld>
            <a:endParaRPr lang="en-US"/>
          </a:p>
        </p:txBody>
      </p:sp>
    </p:spTree>
    <p:extLst>
      <p:ext uri="{BB962C8B-B14F-4D97-AF65-F5344CB8AC3E}">
        <p14:creationId xmlns:p14="http://schemas.microsoft.com/office/powerpoint/2010/main" val="79885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6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32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982663"/>
            <a:ext cx="7772400" cy="4114800"/>
          </a:xfrm>
          <a:prstGeom prst="rect">
            <a:avLst/>
          </a:prstGeom>
        </p:spPr>
        <p:txBody>
          <a:bodyPr/>
          <a:lstStyle>
            <a:lvl1pPr marL="225425" indent="-225425">
              <a:defRPr sz="2000"/>
            </a:lvl1pPr>
            <a:lvl2pPr marL="688975" indent="-231775">
              <a:defRPr sz="1800"/>
            </a:lvl2pPr>
            <a:lvl3pPr marL="1139825" indent="-225425">
              <a:defRPr sz="1600"/>
            </a:lvl3pPr>
            <a:lvl4pPr marL="1603375" indent="-231775">
              <a:defRPr sz="1600"/>
            </a:lvl4pPr>
            <a:lvl5pPr marL="1997075" indent="-168275">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5"/>
          <p:cNvSpPr txBox="1">
            <a:spLocks/>
          </p:cNvSpPr>
          <p:nvPr userDrawn="1"/>
        </p:nvSpPr>
        <p:spPr bwMode="auto">
          <a:xfrm>
            <a:off x="6019800" y="6629400"/>
            <a:ext cx="2741613" cy="2286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chemeClr val="bg2"/>
              </a:solidFill>
              <a:effectLst/>
              <a:uLnTx/>
              <a:uFillTx/>
              <a:latin typeface="Arial" charset="0"/>
              <a:ea typeface="+mn-ea"/>
              <a:cs typeface="+mn-cs"/>
            </a:endParaRPr>
          </a:p>
        </p:txBody>
      </p:sp>
    </p:spTree>
    <p:extLst>
      <p:ext uri="{BB962C8B-B14F-4D97-AF65-F5344CB8AC3E}">
        <p14:creationId xmlns:p14="http://schemas.microsoft.com/office/powerpoint/2010/main" val="209413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w="9525">
            <a:noFill/>
            <a:miter lim="800000"/>
            <a:headEnd/>
            <a:tailEnd/>
          </a:ln>
        </p:spPr>
        <p:txBody>
          <a:bodyPr wrap="none">
            <a:spAutoFit/>
          </a:bodyPr>
          <a:lstStyle/>
          <a:p>
            <a:pPr fontAlgn="auto">
              <a:spcBef>
                <a:spcPts val="0"/>
              </a:spcBef>
              <a:spcAft>
                <a:spcPts val="0"/>
              </a:spcAft>
              <a:defRPr/>
            </a:pPr>
            <a:endParaRPr lang="en-US" dirty="0">
              <a:latin typeface="+mn-lt"/>
              <a:cs typeface="+mn-cs"/>
            </a:endParaRPr>
          </a:p>
        </p:txBody>
      </p:sp>
      <p:grpSp>
        <p:nvGrpSpPr>
          <p:cNvPr id="3" name="Group 23"/>
          <p:cNvGrpSpPr>
            <a:grpSpLocks/>
          </p:cNvGrpSpPr>
          <p:nvPr userDrawn="1"/>
        </p:nvGrpSpPr>
        <p:grpSpPr bwMode="auto">
          <a:xfrm>
            <a:off x="0" y="0"/>
            <a:ext cx="9144000" cy="868363"/>
            <a:chOff x="0" y="-13618"/>
            <a:chExt cx="9144000" cy="868583"/>
          </a:xfrm>
        </p:grpSpPr>
        <p:sp>
          <p:nvSpPr>
            <p:cNvPr id="4" name="Rectangle 10"/>
            <p:cNvSpPr>
              <a:spLocks noChangeArrowheads="1"/>
            </p:cNvSpPr>
            <p:nvPr/>
          </p:nvSpPr>
          <p:spPr bwMode="auto">
            <a:xfrm>
              <a:off x="1793875" y="577082"/>
              <a:ext cx="1325563" cy="277883"/>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fontAlgn="auto" hangingPunct="0">
                <a:spcBef>
                  <a:spcPts val="0"/>
                </a:spcBef>
                <a:spcAft>
                  <a:spcPts val="0"/>
                </a:spcAft>
                <a:defRPr/>
              </a:pPr>
              <a:r>
                <a:rPr lang="en-US" sz="1600" b="1" dirty="0">
                  <a:solidFill>
                    <a:srgbClr val="81AD00"/>
                  </a:solidFill>
                  <a:latin typeface="+mn-lt"/>
                  <a:cs typeface="+mn-cs"/>
                </a:rPr>
                <a:t>Army G-3/5/7</a:t>
              </a:r>
              <a:endParaRPr lang="en-US" sz="1600" b="1" dirty="0">
                <a:solidFill>
                  <a:srgbClr val="767900"/>
                </a:solidFill>
                <a:latin typeface="+mn-lt"/>
                <a:cs typeface="+mn-cs"/>
              </a:endParaRPr>
            </a:p>
          </p:txBody>
        </p:sp>
        <p:pic>
          <p:nvPicPr>
            <p:cNvPr id="5"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6" name="Group 8"/>
            <p:cNvGrpSpPr>
              <a:grpSpLocks/>
            </p:cNvGrpSpPr>
            <p:nvPr/>
          </p:nvGrpSpPr>
          <p:grpSpPr bwMode="auto">
            <a:xfrm>
              <a:off x="3383280" y="624308"/>
              <a:ext cx="5760720" cy="137162"/>
              <a:chOff x="192" y="1023"/>
              <a:chExt cx="5376" cy="96"/>
            </a:xfrm>
          </p:grpSpPr>
          <p:sp>
            <p:nvSpPr>
              <p:cNvPr id="12"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fontAlgn="auto">
                  <a:spcBef>
                    <a:spcPts val="0"/>
                  </a:spcBef>
                  <a:spcAft>
                    <a:spcPts val="0"/>
                  </a:spcAft>
                  <a:defRPr/>
                </a:pPr>
                <a:endParaRPr lang="en-US" dirty="0">
                  <a:latin typeface="+mn-lt"/>
                  <a:cs typeface="+mn-cs"/>
                </a:endParaRPr>
              </a:p>
            </p:txBody>
          </p:sp>
        </p:grpSp>
        <p:grpSp>
          <p:nvGrpSpPr>
            <p:cNvPr id="7" name="Group 9"/>
            <p:cNvGrpSpPr>
              <a:grpSpLocks/>
            </p:cNvGrpSpPr>
            <p:nvPr userDrawn="1"/>
          </p:nvGrpSpPr>
          <p:grpSpPr bwMode="auto">
            <a:xfrm>
              <a:off x="0" y="628358"/>
              <a:ext cx="1544761" cy="140020"/>
              <a:chOff x="192" y="1017"/>
              <a:chExt cx="5374" cy="98"/>
            </a:xfrm>
          </p:grpSpPr>
          <p:sp>
            <p:nvSpPr>
              <p:cNvPr id="10"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fontAlgn="auto">
                  <a:spcBef>
                    <a:spcPts val="0"/>
                  </a:spcBef>
                  <a:spcAft>
                    <a:spcPts val="0"/>
                  </a:spcAft>
                  <a:defRPr/>
                </a:pPr>
                <a:endParaRPr lang="en-US" dirty="0">
                  <a:latin typeface="+mn-lt"/>
                  <a:cs typeface="+mn-cs"/>
                </a:endParaRPr>
              </a:p>
            </p:txBody>
          </p:sp>
        </p:grpSp>
        <p:sp>
          <p:nvSpPr>
            <p:cNvPr id="8"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fontAlgn="auto">
                <a:spcBef>
                  <a:spcPts val="0"/>
                </a:spcBef>
                <a:spcAft>
                  <a:spcPts val="0"/>
                </a:spcAft>
                <a:defRPr/>
              </a:pPr>
              <a:endParaRPr lang="en-US" sz="1900" b="1" dirty="0">
                <a:latin typeface="+mn-lt"/>
                <a:cs typeface="+mn-cs"/>
              </a:endParaRPr>
            </a:p>
          </p:txBody>
        </p:sp>
        <p:sp>
          <p:nvSpPr>
            <p:cNvPr id="9" name="Rectangle 18"/>
            <p:cNvSpPr>
              <a:spLocks noChangeArrowheads="1"/>
            </p:cNvSpPr>
            <p:nvPr/>
          </p:nvSpPr>
          <p:spPr bwMode="auto">
            <a:xfrm>
              <a:off x="454025" y="-8854"/>
              <a:ext cx="3763963" cy="639924"/>
            </a:xfrm>
            <a:prstGeom prst="rect">
              <a:avLst/>
            </a:prstGeom>
            <a:solidFill>
              <a:schemeClr val="tx1"/>
            </a:solidFill>
            <a:ln w="9525">
              <a:noFill/>
              <a:miter lim="800000"/>
              <a:headEnd/>
              <a:tailEnd/>
            </a:ln>
          </p:spPr>
          <p:txBody>
            <a:bodyPr wrap="none" lIns="91432" tIns="45716" rIns="91432" bIns="45716" anchor="ctr"/>
            <a:lstStyle/>
            <a:p>
              <a:pPr fontAlgn="auto">
                <a:spcBef>
                  <a:spcPts val="0"/>
                </a:spcBef>
                <a:spcAft>
                  <a:spcPts val="0"/>
                </a:spcAft>
                <a:defRPr/>
              </a:pPr>
              <a:r>
                <a:rPr lang="en-US" sz="1700" b="1" dirty="0">
                  <a:solidFill>
                    <a:srgbClr val="F6C700"/>
                  </a:solidFill>
                  <a:latin typeface="+mn-lt"/>
                  <a:cs typeface="+mn-cs"/>
                </a:rPr>
                <a:t>AMERICA’S ARMY:</a:t>
              </a:r>
            </a:p>
            <a:p>
              <a:pPr fontAlgn="auto">
                <a:spcBef>
                  <a:spcPts val="0"/>
                </a:spcBef>
                <a:spcAft>
                  <a:spcPts val="0"/>
                </a:spcAft>
                <a:defRPr/>
              </a:pPr>
              <a:r>
                <a:rPr lang="en-US" sz="1700" b="1" dirty="0">
                  <a:solidFill>
                    <a:srgbClr val="969696"/>
                  </a:solidFill>
                  <a:latin typeface="+mn-lt"/>
                  <a:cs typeface="+mn-cs"/>
                </a:rPr>
                <a:t>THE STRENGTH OF THE NATION</a:t>
              </a:r>
            </a:p>
          </p:txBody>
        </p:sp>
      </p:grpSp>
      <p:sp>
        <p:nvSpPr>
          <p:cNvPr id="14"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fontAlgn="auto">
              <a:spcBef>
                <a:spcPts val="0"/>
              </a:spcBef>
              <a:spcAft>
                <a:spcPts val="0"/>
              </a:spcAft>
              <a:defRPr/>
            </a:pPr>
            <a:r>
              <a:rPr lang="en-US" sz="1000" b="1" dirty="0">
                <a:solidFill>
                  <a:srgbClr val="00CC00"/>
                </a:solidFill>
                <a:latin typeface="Arial" pitchFamily="34" charset="0"/>
                <a:cs typeface="Arial" pitchFamily="34" charset="0"/>
              </a:rPr>
              <a:t> UNCLASS/FOUO</a:t>
            </a:r>
          </a:p>
        </p:txBody>
      </p:sp>
      <p:sp>
        <p:nvSpPr>
          <p:cNvPr id="15"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fontAlgn="auto">
              <a:spcBef>
                <a:spcPts val="0"/>
              </a:spcBef>
              <a:spcAft>
                <a:spcPts val="0"/>
              </a:spcAft>
              <a:defRPr/>
            </a:pPr>
            <a:r>
              <a:rPr lang="en-US" sz="1000" b="1" dirty="0">
                <a:solidFill>
                  <a:srgbClr val="00CC00"/>
                </a:solidFill>
                <a:latin typeface="Arial" pitchFamily="34" charset="0"/>
                <a:cs typeface="Arial" pitchFamily="34" charset="0"/>
              </a:rPr>
              <a:t> UNCLASS/FOUO</a:t>
            </a:r>
          </a:p>
        </p:txBody>
      </p:sp>
      <p:sp>
        <p:nvSpPr>
          <p:cNvPr id="16" name="Date Placeholder 3"/>
          <p:cNvSpPr>
            <a:spLocks noGrp="1"/>
          </p:cNvSpPr>
          <p:nvPr>
            <p:ph type="dt" sz="quarter" idx="10"/>
          </p:nvPr>
        </p:nvSpPr>
        <p:spPr>
          <a:xfrm>
            <a:off x="-3175" y="6664325"/>
            <a:ext cx="2133600" cy="182563"/>
          </a:xfrm>
          <a:prstGeom prst="rect">
            <a:avLst/>
          </a:prstGeom>
        </p:spPr>
        <p:txBody>
          <a:bodyPr/>
          <a:lstStyle>
            <a:lvl1pPr>
              <a:defRPr sz="900">
                <a:solidFill>
                  <a:srgbClr val="808080"/>
                </a:solidFill>
                <a:latin typeface="Arial" charset="0"/>
              </a:defRPr>
            </a:lvl1pPr>
          </a:lstStyle>
          <a:p>
            <a:pPr>
              <a:defRPr/>
            </a:pPr>
            <a:r>
              <a:rPr lang="en-US"/>
              <a:t>AS OF: </a:t>
            </a:r>
            <a:fld id="{0972A1D8-1C63-43C5-BB7C-F41E5CF4FE62}" type="datetime8">
              <a:rPr lang="en-US" smtClean="0"/>
              <a:t>8/10/2016 3:54 PM</a:t>
            </a:fld>
            <a:endParaRPr lang="en-US"/>
          </a:p>
        </p:txBody>
      </p:sp>
      <p:sp>
        <p:nvSpPr>
          <p:cNvPr id="17" name="Slide Number Placeholder 4"/>
          <p:cNvSpPr>
            <a:spLocks noGrp="1"/>
          </p:cNvSpPr>
          <p:nvPr>
            <p:ph type="sldNum" sz="quarter" idx="11"/>
          </p:nvPr>
        </p:nvSpPr>
        <p:spPr>
          <a:xfrm>
            <a:off x="7010400" y="6657975"/>
            <a:ext cx="2133600" cy="182563"/>
          </a:xfrm>
          <a:prstGeom prst="rect">
            <a:avLst/>
          </a:prstGeom>
        </p:spPr>
        <p:txBody>
          <a:bodyPr/>
          <a:lstStyle>
            <a:lvl1pPr algn="r">
              <a:defRPr sz="900">
                <a:solidFill>
                  <a:srgbClr val="FFFFFF">
                    <a:lumMod val="50000"/>
                  </a:srgbClr>
                </a:solidFill>
                <a:latin typeface="Arial" charset="0"/>
              </a:defRPr>
            </a:lvl1pPr>
          </a:lstStyle>
          <a:p>
            <a:pPr>
              <a:defRPr/>
            </a:pPr>
            <a:fld id="{CA671D46-4436-4201-892B-7B65D5A85AC0}" type="slidenum">
              <a:rPr lang="en-US"/>
              <a:pPr>
                <a:defRPr/>
              </a:pPr>
              <a:t>‹#›</a:t>
            </a:fld>
            <a:endParaRPr lang="en-US" dirty="0"/>
          </a:p>
        </p:txBody>
      </p:sp>
    </p:spTree>
    <p:extLst>
      <p:ext uri="{BB962C8B-B14F-4D97-AF65-F5344CB8AC3E}">
        <p14:creationId xmlns:p14="http://schemas.microsoft.com/office/powerpoint/2010/main" val="180119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200" y="0"/>
            <a:ext cx="4876800" cy="762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35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fld id="{F90FA8D8-BB83-49A4-B5BE-F3A6C604EBE7}" type="datetimeFigureOut">
              <a:rPr lang="en-US" sz="1800">
                <a:ea typeface="ＭＳ Ｐゴシック" pitchFamily="34" charset="-128"/>
              </a:rPr>
              <a:pPr>
                <a:defRPr/>
              </a:pPr>
              <a:t>8/10/2016</a:t>
            </a:fld>
            <a:endParaRPr lang="en-US" sz="1800" dirty="0">
              <a:ea typeface="ＭＳ Ｐゴシック" pitchFamily="34" charset="-128"/>
            </a:endParaRPr>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sz="1800" dirty="0">
              <a:ea typeface="ＭＳ Ｐゴシック" pitchFamily="34" charset="-128"/>
            </a:endParaRPr>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fld id="{25BDDD40-D362-4C37-9F47-0D0A300E43B6}" type="slidenum">
              <a:rPr sz="1800">
                <a:ea typeface="ＭＳ Ｐゴシック" pitchFamily="34" charset="-128"/>
              </a:rPr>
              <a:pPr>
                <a:defRPr/>
              </a:pPr>
              <a:t>‹#›</a:t>
            </a:fld>
            <a:endParaRPr sz="1800" dirty="0">
              <a:ea typeface="ＭＳ Ｐゴシック" pitchFamily="34" charset="-128"/>
            </a:endParaRPr>
          </a:p>
        </p:txBody>
      </p:sp>
      <p:sp>
        <p:nvSpPr>
          <p:cNvPr id="5" name="Title 4"/>
          <p:cNvSpPr>
            <a:spLocks noGrp="1"/>
          </p:cNvSpPr>
          <p:nvPr>
            <p:ph type="title"/>
          </p:nvPr>
        </p:nvSpPr>
        <p:spPr>
          <a:xfrm>
            <a:off x="4206240" y="0"/>
            <a:ext cx="4937760" cy="640080"/>
          </a:xfrm>
          <a:prstGeom prst="rect">
            <a:avLst/>
          </a:prstGeom>
        </p:spPr>
        <p:txBody>
          <a:bodyPr anchor="ctr"/>
          <a:lstStyle>
            <a:lvl1pPr>
              <a:defRPr sz="21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6" name="Text Box 28"/>
          <p:cNvSpPr txBox="1">
            <a:spLocks noChangeArrowheads="1"/>
          </p:cNvSpPr>
          <p:nvPr userDrawn="1"/>
        </p:nvSpPr>
        <p:spPr bwMode="auto">
          <a:xfrm>
            <a:off x="2787651" y="-9525"/>
            <a:ext cx="1490663"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750" b="1" dirty="0" smtClean="0">
                <a:solidFill>
                  <a:srgbClr val="00CC00"/>
                </a:solidFill>
              </a:rPr>
              <a:t> </a:t>
            </a:r>
            <a:r>
              <a:rPr lang="en-US" sz="750" b="1" dirty="0" err="1" smtClean="0">
                <a:solidFill>
                  <a:srgbClr val="00CC00"/>
                </a:solidFill>
              </a:rPr>
              <a:t>UNCLASS</a:t>
            </a:r>
            <a:endParaRPr lang="en-US" sz="750" b="1" dirty="0" smtClean="0">
              <a:solidFill>
                <a:srgbClr val="00CC00"/>
              </a:solidFill>
            </a:endParaRPr>
          </a:p>
        </p:txBody>
      </p:sp>
    </p:spTree>
    <p:extLst>
      <p:ext uri="{BB962C8B-B14F-4D97-AF65-F5344CB8AC3E}">
        <p14:creationId xmlns:p14="http://schemas.microsoft.com/office/powerpoint/2010/main" val="301057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fld id="{25BDDD40-D362-4C37-9F47-0D0A300E43B6}" type="slidenum">
              <a:rPr/>
              <a:pPr>
                <a:defRPr/>
              </a:pPr>
              <a:t>‹#›</a:t>
            </a:fld>
            <a:endParaRPr dirty="0"/>
          </a:p>
        </p:txBody>
      </p:sp>
      <p:sp>
        <p:nvSpPr>
          <p:cNvPr id="5" name="Title 4"/>
          <p:cNvSpPr>
            <a:spLocks noGrp="1"/>
          </p:cNvSpPr>
          <p:nvPr>
            <p:ph type="title"/>
          </p:nvPr>
        </p:nvSpPr>
        <p:spPr>
          <a:xfrm>
            <a:off x="4206240" y="0"/>
            <a:ext cx="4937760" cy="64008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499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userDrawn="1"/>
        </p:nvSpPr>
        <p:spPr>
          <a:xfrm>
            <a:off x="8269288" y="6679044"/>
            <a:ext cx="874712" cy="2159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1822F0A5-21F9-427F-8526-99641BFAF614}" type="slidenum">
              <a:rPr lang="en-US" altLang="en-US" sz="800" b="1" smtClean="0">
                <a:solidFill>
                  <a:srgbClr val="000000"/>
                </a:solidFill>
              </a:rPr>
              <a:pPr algn="r" eaLnBrk="1" hangingPunct="1">
                <a:defRPr/>
              </a:pPr>
              <a:t>‹#›</a:t>
            </a:fld>
            <a:endParaRPr lang="en-US" altLang="en-US" sz="800" b="1" dirty="0" smtClean="0">
              <a:solidFill>
                <a:srgbClr val="000000"/>
              </a:solidFill>
            </a:endParaRPr>
          </a:p>
        </p:txBody>
      </p:sp>
      <p:sp>
        <p:nvSpPr>
          <p:cNvPr id="18" name="Text Box 28"/>
          <p:cNvSpPr txBox="1">
            <a:spLocks noChangeArrowheads="1"/>
          </p:cNvSpPr>
          <p:nvPr userDrawn="1"/>
        </p:nvSpPr>
        <p:spPr bwMode="auto">
          <a:xfrm>
            <a:off x="2827338" y="6716713"/>
            <a:ext cx="34972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b="1" dirty="0" smtClean="0">
                <a:solidFill>
                  <a:srgbClr val="00B050"/>
                </a:solidFill>
                <a:latin typeface=" Arial"/>
              </a:rPr>
              <a:t>UNCLASSIFIED</a:t>
            </a:r>
          </a:p>
        </p:txBody>
      </p:sp>
      <p:grpSp>
        <p:nvGrpSpPr>
          <p:cNvPr id="19" name="Group 23"/>
          <p:cNvGrpSpPr>
            <a:grpSpLocks/>
          </p:cNvGrpSpPr>
          <p:nvPr userDrawn="1"/>
        </p:nvGrpSpPr>
        <p:grpSpPr bwMode="auto">
          <a:xfrm>
            <a:off x="0" y="-4763"/>
            <a:ext cx="9150350" cy="868363"/>
            <a:chOff x="0" y="-13618"/>
            <a:chExt cx="9150560" cy="868583"/>
          </a:xfrm>
        </p:grpSpPr>
        <p:sp>
          <p:nvSpPr>
            <p:cNvPr id="22" name="Rectangle 10"/>
            <p:cNvSpPr>
              <a:spLocks noChangeArrowheads="1"/>
            </p:cNvSpPr>
            <p:nvPr/>
          </p:nvSpPr>
          <p:spPr bwMode="auto">
            <a:xfrm>
              <a:off x="1793916" y="577083"/>
              <a:ext cx="1325593" cy="27788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8575" tIns="15875" rIns="28575" bIns="15875">
              <a:spAutoFit/>
            </a:bodyPr>
            <a:lstStyle>
              <a:lvl1pPr defTabSz="84138">
                <a:defRPr>
                  <a:solidFill>
                    <a:schemeClr val="tx1"/>
                  </a:solidFill>
                  <a:latin typeface="Arial" panose="020B0604020202020204" pitchFamily="34" charset="0"/>
                  <a:cs typeface="Arial" panose="020B0604020202020204" pitchFamily="34" charset="0"/>
                </a:defRPr>
              </a:lvl1pPr>
              <a:lvl2pPr marL="742950" indent="-285750" defTabSz="84138">
                <a:defRPr>
                  <a:solidFill>
                    <a:schemeClr val="tx1"/>
                  </a:solidFill>
                  <a:latin typeface="Arial" panose="020B0604020202020204" pitchFamily="34" charset="0"/>
                  <a:cs typeface="Arial" panose="020B0604020202020204" pitchFamily="34" charset="0"/>
                </a:defRPr>
              </a:lvl2pPr>
              <a:lvl3pPr marL="1143000" indent="-228600" defTabSz="84138">
                <a:defRPr>
                  <a:solidFill>
                    <a:schemeClr val="tx1"/>
                  </a:solidFill>
                  <a:latin typeface="Arial" panose="020B0604020202020204" pitchFamily="34" charset="0"/>
                  <a:cs typeface="Arial" panose="020B0604020202020204" pitchFamily="34" charset="0"/>
                </a:defRPr>
              </a:lvl3pPr>
              <a:lvl4pPr marL="1600200" indent="-228600" defTabSz="84138">
                <a:defRPr>
                  <a:solidFill>
                    <a:schemeClr val="tx1"/>
                  </a:solidFill>
                  <a:latin typeface="Arial" panose="020B0604020202020204" pitchFamily="34" charset="0"/>
                  <a:cs typeface="Arial" panose="020B0604020202020204" pitchFamily="34" charset="0"/>
                </a:defRPr>
              </a:lvl4pPr>
              <a:lvl5pPr marL="2057400" indent="-228600" defTabSz="84138">
                <a:defRPr>
                  <a:solidFill>
                    <a:schemeClr val="tx1"/>
                  </a:solidFill>
                  <a:latin typeface="Arial" panose="020B0604020202020204" pitchFamily="34" charset="0"/>
                  <a:cs typeface="Arial" panose="020B0604020202020204" pitchFamily="34" charset="0"/>
                </a:defRPr>
              </a:lvl5pPr>
              <a:lvl6pPr marL="25146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600" b="1" dirty="0" smtClean="0">
                  <a:solidFill>
                    <a:srgbClr val="81AD00"/>
                  </a:solidFill>
                </a:rPr>
                <a:t>Army G-3/5/7</a:t>
              </a:r>
              <a:endParaRPr lang="en-US" altLang="en-US" sz="1600" b="1" dirty="0" smtClean="0">
                <a:solidFill>
                  <a:srgbClr val="767900"/>
                </a:solidFill>
              </a:endParaRPr>
            </a:p>
          </p:txBody>
        </p:sp>
        <p:pic>
          <p:nvPicPr>
            <p:cNvPr id="23" name="Picture 17" descr="P-300-Md-BOTG-Brand-Banner-Horz"/>
            <p:cNvPicPr>
              <a:picLocks noChangeAspect="1" noChangeArrowheads="1"/>
            </p:cNvPicPr>
            <p:nvPr/>
          </p:nvPicPr>
          <p:blipFill>
            <a:blip r:embed="rId9">
              <a:extLst>
                <a:ext uri="{28A0092B-C50C-407E-A947-70E740481C1C}">
                  <a14:useLocalDpi xmlns:a14="http://schemas.microsoft.com/office/drawing/2010/main" val="0"/>
                </a:ext>
              </a:extLst>
            </a:blip>
            <a:srcRect l="2744" t="10001" r="77745"/>
            <a:stretch>
              <a:fillRect/>
            </a:stretch>
          </p:blipFill>
          <p:spPr bwMode="auto">
            <a:xfrm>
              <a:off x="1" y="-8882"/>
              <a:ext cx="456688" cy="64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8"/>
            <p:cNvGrpSpPr>
              <a:grpSpLocks/>
            </p:cNvGrpSpPr>
            <p:nvPr/>
          </p:nvGrpSpPr>
          <p:grpSpPr bwMode="auto">
            <a:xfrm>
              <a:off x="3383280" y="624308"/>
              <a:ext cx="5760720" cy="137162"/>
              <a:chOff x="192" y="1023"/>
              <a:chExt cx="5376" cy="96"/>
            </a:xfrm>
          </p:grpSpPr>
          <p:sp>
            <p:nvSpPr>
              <p:cNvPr id="29"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solidFill>
                    <a:srgbClr val="000000"/>
                  </a:solidFill>
                  <a:latin typeface="Times New Roman" panose="02020603050405020304" pitchFamily="18" charset="0"/>
                </a:endParaRPr>
              </a:p>
            </p:txBody>
          </p:sp>
          <p:sp>
            <p:nvSpPr>
              <p:cNvPr id="30"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solidFill>
                    <a:srgbClr val="000000"/>
                  </a:solidFill>
                  <a:latin typeface="Times New Roman" panose="02020603050405020304" pitchFamily="18" charset="0"/>
                </a:endParaRPr>
              </a:p>
            </p:txBody>
          </p:sp>
        </p:grpSp>
        <p:grpSp>
          <p:nvGrpSpPr>
            <p:cNvPr id="25" name="Group 9"/>
            <p:cNvGrpSpPr>
              <a:grpSpLocks/>
            </p:cNvGrpSpPr>
            <p:nvPr userDrawn="1"/>
          </p:nvGrpSpPr>
          <p:grpSpPr bwMode="auto">
            <a:xfrm>
              <a:off x="0" y="628358"/>
              <a:ext cx="1544761" cy="140020"/>
              <a:chOff x="192" y="1017"/>
              <a:chExt cx="5374" cy="98"/>
            </a:xfrm>
          </p:grpSpPr>
          <p:sp>
            <p:nvSpPr>
              <p:cNvPr id="27"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solidFill>
                    <a:srgbClr val="000000"/>
                  </a:solidFill>
                  <a:latin typeface="Times New Roman" panose="02020603050405020304" pitchFamily="18" charset="0"/>
                </a:endParaRPr>
              </a:p>
            </p:txBody>
          </p:sp>
          <p:sp>
            <p:nvSpPr>
              <p:cNvPr id="28"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solidFill>
                    <a:srgbClr val="000000"/>
                  </a:solidFill>
                  <a:latin typeface="Times New Roman" panose="02020603050405020304" pitchFamily="18" charset="0"/>
                </a:endParaRPr>
              </a:p>
            </p:txBody>
          </p:sp>
        </p:grpSp>
        <p:sp>
          <p:nvSpPr>
            <p:cNvPr id="26" name="Rectangle 16"/>
            <p:cNvSpPr>
              <a:spLocks noChangeArrowheads="1"/>
            </p:cNvSpPr>
            <p:nvPr/>
          </p:nvSpPr>
          <p:spPr bwMode="auto">
            <a:xfrm>
              <a:off x="3389391" y="-13618"/>
              <a:ext cx="5761169" cy="6399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900" b="1" dirty="0" smtClean="0">
                <a:solidFill>
                  <a:srgbClr val="000000"/>
                </a:solidFill>
              </a:endParaRPr>
            </a:p>
          </p:txBody>
        </p:sp>
      </p:grpSp>
      <p:sp>
        <p:nvSpPr>
          <p:cNvPr id="31" name="Text Box 28"/>
          <p:cNvSpPr txBox="1">
            <a:spLocks noChangeArrowheads="1"/>
          </p:cNvSpPr>
          <p:nvPr userDrawn="1"/>
        </p:nvSpPr>
        <p:spPr bwMode="auto">
          <a:xfrm>
            <a:off x="2787650" y="-9525"/>
            <a:ext cx="1490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b="1" dirty="0" smtClean="0">
                <a:solidFill>
                  <a:srgbClr val="00CC00"/>
                </a:solidFill>
                <a:latin typeface="Times New Roman" panose="02020603050405020304" pitchFamily="18" charset="0"/>
              </a:rPr>
              <a:t> UNCLASS/FOUO</a:t>
            </a:r>
          </a:p>
        </p:txBody>
      </p:sp>
      <p:sp>
        <p:nvSpPr>
          <p:cNvPr id="32" name="Rectangle 32"/>
          <p:cNvSpPr>
            <a:spLocks noChangeArrowheads="1"/>
          </p:cNvSpPr>
          <p:nvPr userDrawn="1"/>
        </p:nvSpPr>
        <p:spPr bwMode="auto">
          <a:xfrm>
            <a:off x="454025" y="0"/>
            <a:ext cx="4022725" cy="6397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smtClean="0">
                <a:solidFill>
                  <a:srgbClr val="F6C700"/>
                </a:solidFill>
              </a:rPr>
              <a:t>AMERICA’S ARMY:</a:t>
            </a:r>
          </a:p>
          <a:p>
            <a:pPr eaLnBrk="1" hangingPunct="1">
              <a:defRPr/>
            </a:pPr>
            <a:r>
              <a:rPr lang="en-US" altLang="en-US" sz="1500" b="1" dirty="0" smtClean="0">
                <a:solidFill>
                  <a:srgbClr val="969696"/>
                </a:solidFill>
              </a:rPr>
              <a:t>Globally Responsive, Regionally Engaged</a:t>
            </a:r>
          </a:p>
        </p:txBody>
      </p:sp>
      <p:sp>
        <p:nvSpPr>
          <p:cNvPr id="34" name="TextBox 10"/>
          <p:cNvSpPr txBox="1">
            <a:spLocks noChangeArrowheads="1"/>
          </p:cNvSpPr>
          <p:nvPr userDrawn="1"/>
        </p:nvSpPr>
        <p:spPr bwMode="auto">
          <a:xfrm>
            <a:off x="-1" y="6675580"/>
            <a:ext cx="25215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 b="1" dirty="0" smtClean="0">
                <a:latin typeface=" Arial"/>
              </a:rPr>
              <a:t>DAMO-SSC//As </a:t>
            </a:r>
            <a:r>
              <a:rPr lang="en-US" altLang="en-US" sz="800" b="1" dirty="0">
                <a:latin typeface=" Arial"/>
              </a:rPr>
              <a:t>of </a:t>
            </a:r>
            <a:r>
              <a:rPr lang="en-US" altLang="en-US" sz="800" b="1" dirty="0" smtClean="0">
                <a:latin typeface=" Arial"/>
              </a:rPr>
              <a:t>10AUG2016//v1</a:t>
            </a:r>
            <a:endParaRPr lang="en-US" altLang="en-US" sz="800" b="1" dirty="0">
              <a:latin typeface=" Arial"/>
            </a:endParaRPr>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 id="2147484494" r:id="rId3"/>
    <p:sldLayoutId id="2147484496" r:id="rId4"/>
    <p:sldLayoutId id="2147484497" r:id="rId5"/>
    <p:sldLayoutId id="2147484498" r:id="rId6"/>
    <p:sldLayoutId id="2147484499" r:id="rId7"/>
  </p:sldLayoutIdLst>
  <p:timing>
    <p:tnLst>
      <p:par>
        <p:cTn id="1" dur="indefinite" restart="never" nodeType="tmRoot"/>
      </p:par>
    </p:tnLst>
  </p:timing>
  <p:hf hdr="0" ftr="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288925" indent="-288925"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b="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4324" y="790371"/>
            <a:ext cx="7253781" cy="5201424"/>
          </a:xfrm>
          <a:prstGeom prst="rect">
            <a:avLst/>
          </a:prstGeom>
          <a:noFill/>
        </p:spPr>
        <p:txBody>
          <a:bodyPr wrap="none" rtlCol="0">
            <a:spAutoFit/>
          </a:bodyPr>
          <a:lstStyle/>
          <a:p>
            <a:pPr algn="ctr"/>
            <a:endParaRPr lang="en-US" sz="3600" dirty="0" smtClean="0">
              <a:latin typeface="+mj-lt"/>
            </a:endParaRPr>
          </a:p>
          <a:p>
            <a:pPr algn="ctr"/>
            <a:r>
              <a:rPr lang="en-US" sz="4400" b="1" dirty="0" smtClean="0">
                <a:latin typeface="+mj-lt"/>
              </a:rPr>
              <a:t>Regionally Aligned Forces</a:t>
            </a:r>
          </a:p>
          <a:p>
            <a:pPr algn="ctr"/>
            <a:endParaRPr lang="en-US" sz="2800" b="1" dirty="0" smtClean="0">
              <a:latin typeface="+mj-lt"/>
            </a:endParaRPr>
          </a:p>
          <a:p>
            <a:pPr algn="ctr"/>
            <a:endParaRPr lang="en-US" sz="2800" b="1" dirty="0">
              <a:latin typeface="+mj-lt"/>
            </a:endParaRPr>
          </a:p>
          <a:p>
            <a:pPr algn="ctr"/>
            <a:endParaRPr lang="en-US" sz="2800" b="1" dirty="0" smtClean="0">
              <a:latin typeface="+mj-lt"/>
            </a:endParaRPr>
          </a:p>
          <a:p>
            <a:pPr algn="ctr"/>
            <a:endParaRPr lang="en-US" sz="2800" b="1" dirty="0">
              <a:latin typeface="+mj-lt"/>
            </a:endParaRPr>
          </a:p>
          <a:p>
            <a:pPr algn="ctr"/>
            <a:endParaRPr lang="en-US" sz="2800" b="1" dirty="0" smtClean="0">
              <a:latin typeface="+mj-lt"/>
            </a:endParaRPr>
          </a:p>
          <a:p>
            <a:pPr algn="ctr"/>
            <a:endParaRPr lang="en-US" sz="2800" b="1" dirty="0">
              <a:latin typeface="+mj-lt"/>
            </a:endParaRPr>
          </a:p>
          <a:p>
            <a:pPr algn="ctr"/>
            <a:endParaRPr lang="en-US" sz="2800" b="1" dirty="0" smtClean="0">
              <a:latin typeface="+mj-lt"/>
            </a:endParaRPr>
          </a:p>
          <a:p>
            <a:pPr algn="ctr"/>
            <a:r>
              <a:rPr lang="en-US" sz="2800" b="1" dirty="0" smtClean="0">
                <a:latin typeface="+mj-lt"/>
              </a:rPr>
              <a:t>HQDA G-3/5 (DAMO-SSC)</a:t>
            </a:r>
          </a:p>
          <a:p>
            <a:pPr algn="ctr"/>
            <a:r>
              <a:rPr lang="en-US" sz="2800" b="1" dirty="0" smtClean="0">
                <a:latin typeface="+mj-lt"/>
              </a:rPr>
              <a:t>As of 10 August 16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003" y="2376968"/>
            <a:ext cx="2526414" cy="2526414"/>
          </a:xfrm>
          <a:prstGeom prst="rect">
            <a:avLst/>
          </a:prstGeom>
        </p:spPr>
      </p:pic>
    </p:spTree>
    <p:extLst>
      <p:ext uri="{BB962C8B-B14F-4D97-AF65-F5344CB8AC3E}">
        <p14:creationId xmlns:p14="http://schemas.microsoft.com/office/powerpoint/2010/main" val="5096481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97213" y="1837519"/>
            <a:ext cx="8749430" cy="56543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sz="6000" b="1" dirty="0" smtClean="0">
                <a:solidFill>
                  <a:prstClr val="black"/>
                </a:solidFill>
                <a:effectLst>
                  <a:outerShdw blurRad="38100" dist="38100" dir="2700000" algn="tl">
                    <a:srgbClr val="000000">
                      <a:alpha val="43137"/>
                    </a:srgbClr>
                  </a:outerShdw>
                </a:effectLst>
                <a:latin typeface=" Arial"/>
              </a:rPr>
              <a:t>Questions?</a:t>
            </a:r>
            <a:endParaRPr lang="en-US" sz="6000" b="1" dirty="0">
              <a:solidFill>
                <a:prstClr val="black"/>
              </a:solidFill>
              <a:effectLst>
                <a:outerShdw blurRad="38100" dist="38100" dir="2700000" algn="tl">
                  <a:srgbClr val="000000">
                    <a:alpha val="43137"/>
                  </a:srgbClr>
                </a:outerShdw>
              </a:effectLst>
              <a:latin typeface=" Arial"/>
            </a:endParaRPr>
          </a:p>
          <a:p>
            <a:pPr>
              <a:lnSpc>
                <a:spcPct val="150000"/>
              </a:lnSpc>
            </a:pPr>
            <a:endParaRPr lang="en-US" sz="6000" b="1" dirty="0">
              <a:solidFill>
                <a:prstClr val="black"/>
              </a:solidFill>
              <a:effectLst>
                <a:outerShdw blurRad="38100" dist="38100" dir="2700000" algn="tl">
                  <a:srgbClr val="000000">
                    <a:alpha val="43137"/>
                  </a:srgbClr>
                </a:outerShdw>
              </a:effectLst>
              <a:latin typeface=" Arial"/>
            </a:endParaRPr>
          </a:p>
          <a:p>
            <a:pPr>
              <a:lnSpc>
                <a:spcPct val="150000"/>
              </a:lnSpc>
            </a:pPr>
            <a:endParaRPr lang="en-US" sz="6000" b="1" dirty="0">
              <a:solidFill>
                <a:prstClr val="black"/>
              </a:solidFill>
              <a:effectLst>
                <a:outerShdw blurRad="38100" dist="38100" dir="2700000" algn="tl">
                  <a:srgbClr val="000000">
                    <a:alpha val="43137"/>
                  </a:srgbClr>
                </a:outerShdw>
              </a:effectLst>
              <a:latin typeface=" Arial"/>
            </a:endParaRPr>
          </a:p>
          <a:p>
            <a:pPr>
              <a:lnSpc>
                <a:spcPct val="150000"/>
              </a:lnSpc>
            </a:pPr>
            <a:endParaRPr lang="en-US" sz="6000" b="1" dirty="0">
              <a:solidFill>
                <a:prstClr val="black"/>
              </a:solidFill>
              <a:effectLst>
                <a:outerShdw blurRad="38100" dist="38100" dir="2700000" algn="tl">
                  <a:srgbClr val="000000">
                    <a:alpha val="43137"/>
                  </a:srgbClr>
                </a:outerShdw>
              </a:effectLst>
              <a:latin typeface=" Arial"/>
            </a:endParaRPr>
          </a:p>
          <a:p>
            <a:pPr>
              <a:lnSpc>
                <a:spcPct val="150000"/>
              </a:lnSpc>
            </a:pPr>
            <a:endParaRPr lang="en-US" sz="6000" b="1" dirty="0">
              <a:solidFill>
                <a:prstClr val="black"/>
              </a:solidFill>
              <a:effectLst>
                <a:outerShdw blurRad="38100" dist="38100" dir="2700000" algn="tl">
                  <a:srgbClr val="000000">
                    <a:alpha val="43137"/>
                  </a:srgbClr>
                </a:outerShdw>
              </a:effectLst>
              <a:latin typeface=" Arial"/>
            </a:endParaRPr>
          </a:p>
        </p:txBody>
      </p:sp>
    </p:spTree>
    <p:extLst>
      <p:ext uri="{BB962C8B-B14F-4D97-AF65-F5344CB8AC3E}">
        <p14:creationId xmlns:p14="http://schemas.microsoft.com/office/powerpoint/2010/main" val="229124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14350" y="2438267"/>
            <a:ext cx="8319501" cy="18587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2400" dirty="0">
                <a:solidFill>
                  <a:prstClr val="black"/>
                </a:solidFill>
                <a:latin typeface="Arial" pitchFamily="34" charset="0"/>
                <a:cs typeface="Arial" pitchFamily="34" charset="0"/>
              </a:rPr>
              <a:t>Those Army units </a:t>
            </a:r>
            <a:r>
              <a:rPr lang="en-US" sz="2400" b="1" dirty="0">
                <a:solidFill>
                  <a:srgbClr val="0000FF"/>
                </a:solidFill>
                <a:latin typeface="Arial" pitchFamily="34" charset="0"/>
                <a:cs typeface="Arial" pitchFamily="34" charset="0"/>
              </a:rPr>
              <a:t>Assigned</a:t>
            </a:r>
            <a:r>
              <a:rPr lang="en-US" sz="2400" dirty="0">
                <a:solidFill>
                  <a:prstClr val="black"/>
                </a:solidFill>
                <a:latin typeface="Arial" pitchFamily="34" charset="0"/>
                <a:cs typeface="Arial" pitchFamily="34" charset="0"/>
              </a:rPr>
              <a:t> to a Combatant Command (CCMD), </a:t>
            </a:r>
            <a:r>
              <a:rPr lang="en-US" sz="2400" b="1" dirty="0">
                <a:solidFill>
                  <a:srgbClr val="FF0000"/>
                </a:solidFill>
                <a:latin typeface="Arial" pitchFamily="34" charset="0"/>
                <a:cs typeface="Arial" pitchFamily="34" charset="0"/>
              </a:rPr>
              <a:t>Allocated</a:t>
            </a:r>
            <a:r>
              <a:rPr lang="en-US" sz="2400" dirty="0">
                <a:solidFill>
                  <a:prstClr val="black"/>
                </a:solidFill>
                <a:latin typeface="Arial" pitchFamily="34" charset="0"/>
                <a:cs typeface="Arial" pitchFamily="34" charset="0"/>
              </a:rPr>
              <a:t> to a CCMD and those capabilities </a:t>
            </a:r>
            <a:r>
              <a:rPr lang="en-US" sz="2400" b="1" dirty="0">
                <a:solidFill>
                  <a:srgbClr val="006600"/>
                </a:solidFill>
                <a:latin typeface="Arial" pitchFamily="34" charset="0"/>
                <a:cs typeface="Arial" pitchFamily="34" charset="0"/>
              </a:rPr>
              <a:t>Service Retained CCMD Aligned </a:t>
            </a:r>
            <a:r>
              <a:rPr lang="en-US" sz="2400" dirty="0">
                <a:solidFill>
                  <a:prstClr val="black"/>
                </a:solidFill>
                <a:latin typeface="Arial" pitchFamily="34" charset="0"/>
                <a:cs typeface="Arial" pitchFamily="34" charset="0"/>
              </a:rPr>
              <a:t>and prepared by the Army for CCMD regional missions.  They are drawn from the </a:t>
            </a:r>
            <a:r>
              <a:rPr lang="en-US" sz="2400" b="1" dirty="0">
                <a:solidFill>
                  <a:prstClr val="black"/>
                </a:solidFill>
                <a:latin typeface="Arial" pitchFamily="34" charset="0"/>
                <a:cs typeface="Arial" pitchFamily="34" charset="0"/>
              </a:rPr>
              <a:t>Total Force </a:t>
            </a:r>
            <a:r>
              <a:rPr lang="en-US" sz="2400" dirty="0">
                <a:solidFill>
                  <a:prstClr val="black"/>
                </a:solidFill>
                <a:latin typeface="Arial" pitchFamily="34" charset="0"/>
                <a:cs typeface="Arial" pitchFamily="34" charset="0"/>
              </a:rPr>
              <a:t>including the Active Army, Army National Guard, and the Army Reserve.  </a:t>
            </a:r>
          </a:p>
        </p:txBody>
      </p:sp>
      <p:pic>
        <p:nvPicPr>
          <p:cNvPr id="15" name="Picture 14" descr="220px-United_States_AR_seal_svg.png"/>
          <p:cNvPicPr>
            <a:picLocks noChangeAspect="1"/>
          </p:cNvPicPr>
          <p:nvPr/>
        </p:nvPicPr>
        <p:blipFill>
          <a:blip r:embed="rId3" cstate="print"/>
          <a:stretch>
            <a:fillRect/>
          </a:stretch>
        </p:blipFill>
        <p:spPr>
          <a:xfrm>
            <a:off x="5454955" y="4872468"/>
            <a:ext cx="1298270" cy="1298270"/>
          </a:xfrm>
          <a:prstGeom prst="rect">
            <a:avLst/>
          </a:prstGeom>
        </p:spPr>
      </p:pic>
      <p:pic>
        <p:nvPicPr>
          <p:cNvPr id="16" name="Picture 15" descr="Army_National_Guard_logo.gif"/>
          <p:cNvPicPr>
            <a:picLocks noChangeAspect="1"/>
          </p:cNvPicPr>
          <p:nvPr/>
        </p:nvPicPr>
        <p:blipFill>
          <a:blip r:embed="rId4" cstate="print"/>
          <a:stretch>
            <a:fillRect/>
          </a:stretch>
        </p:blipFill>
        <p:spPr>
          <a:xfrm>
            <a:off x="3875110" y="4872468"/>
            <a:ext cx="1298270" cy="1298270"/>
          </a:xfrm>
          <a:prstGeom prst="rect">
            <a:avLst/>
          </a:prstGeom>
        </p:spPr>
      </p:pic>
      <p:pic>
        <p:nvPicPr>
          <p:cNvPr id="17" name="Picture 16" descr="U_S_ Army_Emblem.png"/>
          <p:cNvPicPr>
            <a:picLocks noChangeAspect="1"/>
          </p:cNvPicPr>
          <p:nvPr/>
        </p:nvPicPr>
        <p:blipFill>
          <a:blip r:embed="rId5" cstate="print"/>
          <a:stretch>
            <a:fillRect/>
          </a:stretch>
        </p:blipFill>
        <p:spPr>
          <a:xfrm>
            <a:off x="2349806" y="4872467"/>
            <a:ext cx="1298274" cy="1298274"/>
          </a:xfrm>
          <a:prstGeom prst="rect">
            <a:avLst/>
          </a:prstGeom>
        </p:spPr>
      </p:pic>
      <p:pic>
        <p:nvPicPr>
          <p:cNvPr id="4" name="Picture 3"/>
          <p:cNvPicPr>
            <a:picLocks noChangeAspect="1"/>
          </p:cNvPicPr>
          <p:nvPr/>
        </p:nvPicPr>
        <p:blipFill>
          <a:blip r:embed="rId6"/>
          <a:stretch>
            <a:fillRect/>
          </a:stretch>
        </p:blipFill>
        <p:spPr>
          <a:xfrm>
            <a:off x="3828386" y="1036955"/>
            <a:ext cx="1071172" cy="825865"/>
          </a:xfrm>
          <a:prstGeom prst="rect">
            <a:avLst/>
          </a:prstGeom>
        </p:spPr>
      </p:pic>
      <p:sp>
        <p:nvSpPr>
          <p:cNvPr id="5" name="TextBox 4"/>
          <p:cNvSpPr txBox="1"/>
          <p:nvPr/>
        </p:nvSpPr>
        <p:spPr>
          <a:xfrm>
            <a:off x="154366" y="1050859"/>
            <a:ext cx="3560524" cy="830997"/>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“Globally responsive…</a:t>
            </a:r>
          </a:p>
          <a:p>
            <a:r>
              <a:rPr lang="en-US" dirty="0" smtClean="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Regionally engaged”</a:t>
            </a:r>
          </a:p>
        </p:txBody>
      </p:sp>
      <p:sp>
        <p:nvSpPr>
          <p:cNvPr id="12" name="TextBox 11"/>
          <p:cNvSpPr txBox="1"/>
          <p:nvPr/>
        </p:nvSpPr>
        <p:spPr>
          <a:xfrm>
            <a:off x="4987654" y="1050859"/>
            <a:ext cx="4143646" cy="830997"/>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“…accessible, </a:t>
            </a:r>
            <a:r>
              <a:rPr lang="en-US" dirty="0" smtClean="0">
                <a:solidFill>
                  <a:srgbClr val="FF0000"/>
                </a:solidFill>
                <a:latin typeface="Arial" panose="020B0604020202020204" pitchFamily="34" charset="0"/>
                <a:cs typeface="Arial" panose="020B0604020202020204" pitchFamily="34" charset="0"/>
              </a:rPr>
              <a:t>scalable, and tailorable forces”</a:t>
            </a:r>
            <a:endParaRPr lang="en-US" dirty="0">
              <a:solidFill>
                <a:srgbClr val="FF0000"/>
              </a:solidFill>
              <a:latin typeface="Arial" panose="020B0604020202020204" pitchFamily="34" charset="0"/>
              <a:cs typeface="Arial" panose="020B0604020202020204" pitchFamily="34" charset="0"/>
            </a:endParaRPr>
          </a:p>
        </p:txBody>
      </p:sp>
      <p:sp>
        <p:nvSpPr>
          <p:cNvPr id="14" name="Title 1"/>
          <p:cNvSpPr txBox="1">
            <a:spLocks/>
          </p:cNvSpPr>
          <p:nvPr/>
        </p:nvSpPr>
        <p:spPr bwMode="auto">
          <a:xfrm>
            <a:off x="4267200" y="-22034"/>
            <a:ext cx="4876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700"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2700">
                <a:solidFill>
                  <a:schemeClr val="bg1"/>
                </a:solidFill>
                <a:latin typeface="Arial" pitchFamily="34" charset="0"/>
                <a:cs typeface="Arial" pitchFamily="34" charset="0"/>
              </a:defRPr>
            </a:lvl2pPr>
            <a:lvl3pPr algn="r" rtl="0" eaLnBrk="0" fontAlgn="base" hangingPunct="0">
              <a:spcBef>
                <a:spcPct val="0"/>
              </a:spcBef>
              <a:spcAft>
                <a:spcPct val="0"/>
              </a:spcAft>
              <a:defRPr sz="2700">
                <a:solidFill>
                  <a:schemeClr val="bg1"/>
                </a:solidFill>
                <a:latin typeface="Arial" pitchFamily="34" charset="0"/>
                <a:cs typeface="Arial" pitchFamily="34" charset="0"/>
              </a:defRPr>
            </a:lvl3pPr>
            <a:lvl4pPr algn="r" rtl="0" eaLnBrk="0" fontAlgn="base" hangingPunct="0">
              <a:spcBef>
                <a:spcPct val="0"/>
              </a:spcBef>
              <a:spcAft>
                <a:spcPct val="0"/>
              </a:spcAft>
              <a:defRPr sz="2700">
                <a:solidFill>
                  <a:schemeClr val="bg1"/>
                </a:solidFill>
                <a:latin typeface="Arial" pitchFamily="34" charset="0"/>
                <a:cs typeface="Arial" pitchFamily="34" charset="0"/>
              </a:defRPr>
            </a:lvl4pPr>
            <a:lvl5pPr algn="r" rtl="0" eaLnBrk="0" fontAlgn="base" hangingPunct="0">
              <a:spcBef>
                <a:spcPct val="0"/>
              </a:spcBef>
              <a:spcAft>
                <a:spcPct val="0"/>
              </a:spcAft>
              <a:defRPr sz="2700">
                <a:solidFill>
                  <a:schemeClr val="bg1"/>
                </a:solidFill>
                <a:latin typeface="Arial" pitchFamily="34" charset="0"/>
                <a:cs typeface="Arial" pitchFamily="34" charset="0"/>
              </a:defRPr>
            </a:lvl5pPr>
            <a:lvl6pPr marL="342900" algn="r" rtl="0" fontAlgn="base">
              <a:spcBef>
                <a:spcPct val="0"/>
              </a:spcBef>
              <a:spcAft>
                <a:spcPct val="0"/>
              </a:spcAft>
              <a:defRPr sz="2700">
                <a:solidFill>
                  <a:schemeClr val="bg1"/>
                </a:solidFill>
                <a:latin typeface="Arial" pitchFamily="34" charset="0"/>
                <a:cs typeface="Arial" pitchFamily="34" charset="0"/>
              </a:defRPr>
            </a:lvl6pPr>
            <a:lvl7pPr marL="685800" algn="r" rtl="0" fontAlgn="base">
              <a:spcBef>
                <a:spcPct val="0"/>
              </a:spcBef>
              <a:spcAft>
                <a:spcPct val="0"/>
              </a:spcAft>
              <a:defRPr sz="2700">
                <a:solidFill>
                  <a:schemeClr val="bg1"/>
                </a:solidFill>
                <a:latin typeface="Arial" pitchFamily="34" charset="0"/>
                <a:cs typeface="Arial" pitchFamily="34" charset="0"/>
              </a:defRPr>
            </a:lvl7pPr>
            <a:lvl8pPr marL="1028700" algn="r" rtl="0" fontAlgn="base">
              <a:spcBef>
                <a:spcPct val="0"/>
              </a:spcBef>
              <a:spcAft>
                <a:spcPct val="0"/>
              </a:spcAft>
              <a:defRPr sz="2700">
                <a:solidFill>
                  <a:schemeClr val="bg1"/>
                </a:solidFill>
                <a:latin typeface="Arial" pitchFamily="34" charset="0"/>
                <a:cs typeface="Arial" pitchFamily="34" charset="0"/>
              </a:defRPr>
            </a:lvl8pPr>
            <a:lvl9pPr marL="1371600" algn="r" rtl="0" fontAlgn="base">
              <a:spcBef>
                <a:spcPct val="0"/>
              </a:spcBef>
              <a:spcAft>
                <a:spcPct val="0"/>
              </a:spcAft>
              <a:defRPr sz="2700">
                <a:solidFill>
                  <a:schemeClr val="bg1"/>
                </a:solidFill>
                <a:latin typeface="Arial" pitchFamily="34" charset="0"/>
                <a:cs typeface="Arial" pitchFamily="34" charset="0"/>
              </a:defRPr>
            </a:lvl9pPr>
          </a:lstStyle>
          <a:p>
            <a:r>
              <a:rPr lang="en-US" sz="2000" b="1" dirty="0" smtClean="0"/>
              <a:t>RAF Defined</a:t>
            </a:r>
            <a:endParaRPr lang="en-US" sz="2000" b="1" dirty="0"/>
          </a:p>
        </p:txBody>
      </p:sp>
    </p:spTree>
    <p:extLst>
      <p:ext uri="{BB962C8B-B14F-4D97-AF65-F5344CB8AC3E}">
        <p14:creationId xmlns:p14="http://schemas.microsoft.com/office/powerpoint/2010/main" val="27467640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504825" y="727715"/>
            <a:ext cx="8305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a:solidFill>
                <a:prstClr val="black"/>
              </a:solidFill>
              <a:latin typeface="Arial" pitchFamily="34" charset="0"/>
              <a:ea typeface="ＭＳ Ｐゴシック" pitchFamily="34" charset="-128"/>
              <a:cs typeface="Arial" pitchFamily="34" charset="0"/>
            </a:endParaRPr>
          </a:p>
        </p:txBody>
      </p:sp>
      <p:sp>
        <p:nvSpPr>
          <p:cNvPr id="51" name="TextBox 50"/>
          <p:cNvSpPr txBox="1"/>
          <p:nvPr/>
        </p:nvSpPr>
        <p:spPr>
          <a:xfrm rot="16200000">
            <a:off x="8330000" y="2298312"/>
            <a:ext cx="1295400" cy="261610"/>
          </a:xfrm>
          <a:prstGeom prst="rect">
            <a:avLst/>
          </a:prstGeom>
          <a:noFill/>
        </p:spPr>
        <p:txBody>
          <a:bodyPr wrap="square" rtlCol="0">
            <a:spAutoFit/>
          </a:bodyPr>
          <a:lstStyle/>
          <a:p>
            <a:pPr algn="r" fontAlgn="base">
              <a:spcBef>
                <a:spcPct val="0"/>
              </a:spcBef>
              <a:spcAft>
                <a:spcPct val="0"/>
              </a:spcAft>
            </a:pPr>
            <a:r>
              <a:rPr lang="en-US" sz="1100" b="1" dirty="0">
                <a:solidFill>
                  <a:srgbClr val="9BBB59">
                    <a:lumMod val="50000"/>
                  </a:srgbClr>
                </a:solidFill>
                <a:latin typeface="Arial" pitchFamily="34" charset="0"/>
                <a:ea typeface="ＭＳ Ｐゴシック" pitchFamily="34" charset="-128"/>
                <a:cs typeface="Arial" pitchFamily="34" charset="0"/>
              </a:rPr>
              <a:t>Risk Differential</a:t>
            </a:r>
          </a:p>
        </p:txBody>
      </p:sp>
      <p:sp>
        <p:nvSpPr>
          <p:cNvPr id="1154" name="Rectangle 130"/>
          <p:cNvSpPr>
            <a:spLocks noChangeArrowheads="1"/>
          </p:cNvSpPr>
          <p:nvPr/>
        </p:nvSpPr>
        <p:spPr bwMode="auto">
          <a:xfrm>
            <a:off x="3508638" y="762000"/>
            <a:ext cx="2804294" cy="215444"/>
          </a:xfrm>
          <a:prstGeom prst="rect">
            <a:avLst/>
          </a:prstGeom>
          <a:noFill/>
          <a:ln w="9525">
            <a:noFill/>
            <a:miter lim="800000"/>
            <a:headEnd/>
            <a:tailEnd/>
          </a:ln>
        </p:spPr>
        <p:txBody>
          <a:bodyPr vert="horz" wrap="none" lIns="182880" tIns="0" rIns="182880" bIns="0" numCol="1" anchor="t" anchorCtr="0" compatLnSpc="1">
            <a:prstTxWarp prst="textNoShape">
              <a:avLst/>
            </a:prstTxWarp>
            <a:spAutoFit/>
          </a:bodyPr>
          <a:lstStyle/>
          <a:p>
            <a:pPr fontAlgn="base">
              <a:spcBef>
                <a:spcPct val="0"/>
              </a:spcBef>
              <a:spcAft>
                <a:spcPct val="0"/>
              </a:spcAft>
            </a:pPr>
            <a:r>
              <a:rPr lang="en-US" sz="1400" b="1" dirty="0">
                <a:solidFill>
                  <a:prstClr val="black">
                    <a:lumMod val="50000"/>
                    <a:lumOff val="50000"/>
                  </a:prstClr>
                </a:solidFill>
                <a:latin typeface="Arial" pitchFamily="34" charset="0"/>
                <a:ea typeface="ＭＳ Ｐゴシック" pitchFamily="34" charset="-128"/>
                <a:cs typeface="Arial" pitchFamily="34" charset="0"/>
              </a:rPr>
              <a:t>Range of Military Operations</a:t>
            </a:r>
            <a:endParaRPr lang="en-US" sz="2400" dirty="0">
              <a:solidFill>
                <a:prstClr val="black">
                  <a:lumMod val="50000"/>
                  <a:lumOff val="50000"/>
                </a:prstClr>
              </a:solidFill>
              <a:latin typeface="Arial" pitchFamily="34" charset="0"/>
              <a:ea typeface="ＭＳ Ｐゴシック" pitchFamily="34" charset="-128"/>
              <a:cs typeface="Arial" pitchFamily="34" charset="0"/>
            </a:endParaRPr>
          </a:p>
        </p:txBody>
      </p:sp>
      <p:sp>
        <p:nvSpPr>
          <p:cNvPr id="306" name="Rectangle 305"/>
          <p:cNvSpPr/>
          <p:nvPr/>
        </p:nvSpPr>
        <p:spPr>
          <a:xfrm rot="5400000">
            <a:off x="4556760" y="-2987417"/>
            <a:ext cx="182880" cy="8229600"/>
          </a:xfrm>
          <a:prstGeom prst="rect">
            <a:avLst/>
          </a:prstGeom>
          <a:gradFill>
            <a:gsLst>
              <a:gs pos="0">
                <a:schemeClr val="accent2">
                  <a:lumMod val="60000"/>
                  <a:lumOff val="40000"/>
                </a:schemeClr>
              </a:gs>
              <a:gs pos="70000">
                <a:schemeClr val="bg2">
                  <a:lumMod val="90000"/>
                </a:schemeClr>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4495800" y="1230253"/>
            <a:ext cx="4267200" cy="329184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prstClr val="white"/>
              </a:solidFill>
              <a:latin typeface="Arial" pitchFamily="34" charset="0"/>
              <a:cs typeface="Arial" pitchFamily="34" charset="0"/>
            </a:endParaRPr>
          </a:p>
        </p:txBody>
      </p:sp>
      <p:sp>
        <p:nvSpPr>
          <p:cNvPr id="75" name="Rectangle 74"/>
          <p:cNvSpPr/>
          <p:nvPr/>
        </p:nvSpPr>
        <p:spPr>
          <a:xfrm>
            <a:off x="533400" y="1230253"/>
            <a:ext cx="5486400" cy="3291840"/>
          </a:xfrm>
          <a:prstGeom prst="rect">
            <a:avLst/>
          </a:prstGeom>
          <a:solidFill>
            <a:schemeClr val="bg1">
              <a:lumMod val="75000"/>
              <a:alpha val="50196"/>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spcBef>
                <a:spcPct val="0"/>
              </a:spcBef>
              <a:spcAft>
                <a:spcPct val="0"/>
              </a:spcAft>
            </a:pPr>
            <a:endParaRPr lang="en-US" sz="1200" dirty="0">
              <a:solidFill>
                <a:srgbClr val="0000FF"/>
              </a:solidFill>
              <a:latin typeface="Arial" pitchFamily="34" charset="0"/>
              <a:cs typeface="Arial" pitchFamily="34" charset="0"/>
            </a:endParaRPr>
          </a:p>
        </p:txBody>
      </p:sp>
      <p:sp>
        <p:nvSpPr>
          <p:cNvPr id="22" name="TextBox 21"/>
          <p:cNvSpPr txBox="1"/>
          <p:nvPr/>
        </p:nvSpPr>
        <p:spPr>
          <a:xfrm>
            <a:off x="553406" y="3165080"/>
            <a:ext cx="1111202" cy="430887"/>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Build/ Maintain</a:t>
            </a:r>
          </a:p>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Relationships</a:t>
            </a:r>
          </a:p>
        </p:txBody>
      </p:sp>
      <p:cxnSp>
        <p:nvCxnSpPr>
          <p:cNvPr id="50" name="Straight Connector 49"/>
          <p:cNvCxnSpPr/>
          <p:nvPr/>
        </p:nvCxnSpPr>
        <p:spPr>
          <a:xfrm>
            <a:off x="6019800" y="1230253"/>
            <a:ext cx="0" cy="329184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514871" y="2483745"/>
            <a:ext cx="1000594" cy="430887"/>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Build Partner</a:t>
            </a:r>
          </a:p>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 Capacity</a:t>
            </a:r>
          </a:p>
        </p:txBody>
      </p:sp>
      <p:sp>
        <p:nvSpPr>
          <p:cNvPr id="53" name="TextBox 52"/>
          <p:cNvSpPr txBox="1"/>
          <p:nvPr/>
        </p:nvSpPr>
        <p:spPr>
          <a:xfrm>
            <a:off x="1905002" y="1905000"/>
            <a:ext cx="1180131" cy="600164"/>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Develop</a:t>
            </a:r>
          </a:p>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 interoperability </a:t>
            </a:r>
          </a:p>
          <a:p>
            <a:pPr algn="ctr" fontAlgn="base">
              <a:spcBef>
                <a:spcPct val="0"/>
              </a:spcBef>
              <a:spcAft>
                <a:spcPct val="0"/>
              </a:spcAft>
            </a:pPr>
            <a:endParaRPr lang="en-US" sz="1100" dirty="0">
              <a:solidFill>
                <a:prstClr val="white">
                  <a:lumMod val="65000"/>
                </a:prstClr>
              </a:solidFill>
              <a:latin typeface="Arial" pitchFamily="34" charset="0"/>
              <a:ea typeface="ＭＳ Ｐゴシック" pitchFamily="34" charset="-128"/>
              <a:cs typeface="Arial" pitchFamily="34" charset="0"/>
            </a:endParaRPr>
          </a:p>
        </p:txBody>
      </p:sp>
      <p:sp>
        <p:nvSpPr>
          <p:cNvPr id="54" name="TextBox 53"/>
          <p:cNvSpPr txBox="1"/>
          <p:nvPr/>
        </p:nvSpPr>
        <p:spPr>
          <a:xfrm>
            <a:off x="509098" y="4160143"/>
            <a:ext cx="639919" cy="261610"/>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Access</a:t>
            </a:r>
          </a:p>
        </p:txBody>
      </p:sp>
      <p:sp>
        <p:nvSpPr>
          <p:cNvPr id="67" name="TextBox 66"/>
          <p:cNvSpPr txBox="1"/>
          <p:nvPr/>
        </p:nvSpPr>
        <p:spPr>
          <a:xfrm rot="16200000">
            <a:off x="-1265543" y="2662634"/>
            <a:ext cx="3531864" cy="430887"/>
          </a:xfrm>
          <a:prstGeom prst="rect">
            <a:avLst/>
          </a:prstGeom>
          <a:noFill/>
        </p:spPr>
        <p:txBody>
          <a:bodyPr wrap="square" rtlCol="0">
            <a:spAutoFit/>
          </a:bodyPr>
          <a:lstStyle/>
          <a:p>
            <a:pPr algn="ctr" fontAlgn="base">
              <a:spcBef>
                <a:spcPct val="0"/>
              </a:spcBef>
              <a:spcAft>
                <a:spcPct val="0"/>
              </a:spcAft>
            </a:pPr>
            <a:r>
              <a:rPr lang="en-US" sz="1100" b="1" dirty="0">
                <a:solidFill>
                  <a:prstClr val="black">
                    <a:lumMod val="50000"/>
                    <a:lumOff val="50000"/>
                  </a:prstClr>
                </a:solidFill>
                <a:latin typeface="Arial" pitchFamily="34" charset="0"/>
                <a:ea typeface="ＭＳ Ｐゴシック" pitchFamily="34" charset="-128"/>
                <a:cs typeface="Arial" pitchFamily="34" charset="0"/>
              </a:rPr>
              <a:t>Military Expenditure ($ and human)</a:t>
            </a:r>
          </a:p>
          <a:p>
            <a:pPr algn="ctr" fontAlgn="base">
              <a:spcBef>
                <a:spcPct val="0"/>
              </a:spcBef>
              <a:spcAft>
                <a:spcPct val="0"/>
              </a:spcAft>
            </a:pPr>
            <a:endParaRPr lang="en-US" sz="1100" b="1" dirty="0">
              <a:solidFill>
                <a:prstClr val="black">
                  <a:lumMod val="50000"/>
                  <a:lumOff val="50000"/>
                </a:prstClr>
              </a:solidFill>
              <a:latin typeface="Arial" pitchFamily="34" charset="0"/>
              <a:ea typeface="ＭＳ Ｐゴシック" pitchFamily="34" charset="-128"/>
              <a:cs typeface="Arial" pitchFamily="34" charset="0"/>
            </a:endParaRPr>
          </a:p>
        </p:txBody>
      </p:sp>
      <p:sp>
        <p:nvSpPr>
          <p:cNvPr id="68" name="TextBox 67"/>
          <p:cNvSpPr txBox="1"/>
          <p:nvPr/>
        </p:nvSpPr>
        <p:spPr>
          <a:xfrm>
            <a:off x="2815171" y="1597144"/>
            <a:ext cx="670375" cy="261610"/>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Posture</a:t>
            </a:r>
          </a:p>
        </p:txBody>
      </p:sp>
      <p:sp>
        <p:nvSpPr>
          <p:cNvPr id="69" name="TextBox 68"/>
          <p:cNvSpPr txBox="1"/>
          <p:nvPr/>
        </p:nvSpPr>
        <p:spPr>
          <a:xfrm>
            <a:off x="611106" y="2130544"/>
            <a:ext cx="756937" cy="261610"/>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Influence</a:t>
            </a:r>
          </a:p>
        </p:txBody>
      </p:sp>
      <p:sp>
        <p:nvSpPr>
          <p:cNvPr id="71" name="TextBox 70"/>
          <p:cNvSpPr txBox="1"/>
          <p:nvPr/>
        </p:nvSpPr>
        <p:spPr>
          <a:xfrm rot="21166561" flipH="1">
            <a:off x="963998" y="3483912"/>
            <a:ext cx="3160323" cy="230832"/>
          </a:xfrm>
          <a:prstGeom prst="rect">
            <a:avLst/>
          </a:prstGeom>
          <a:noFill/>
        </p:spPr>
        <p:txBody>
          <a:bodyPr wrap="square" rtlCol="0">
            <a:spAutoFit/>
          </a:bodyPr>
          <a:lstStyle/>
          <a:p>
            <a:pPr algn="ctr" fontAlgn="base">
              <a:spcBef>
                <a:spcPct val="0"/>
              </a:spcBef>
              <a:spcAft>
                <a:spcPct val="0"/>
              </a:spcAft>
            </a:pPr>
            <a:r>
              <a:rPr lang="en-US" sz="900" b="1" dirty="0">
                <a:solidFill>
                  <a:srgbClr val="C0504D">
                    <a:lumMod val="75000"/>
                  </a:srgbClr>
                </a:solidFill>
                <a:latin typeface="Arial" pitchFamily="34" charset="0"/>
                <a:ea typeface="ＭＳ Ｐゴシック" pitchFamily="34" charset="-128"/>
                <a:cs typeface="Arial" pitchFamily="34" charset="0"/>
              </a:rPr>
              <a:t>Proactive/sustained engagement</a:t>
            </a:r>
            <a:r>
              <a:rPr lang="en-US" sz="900" dirty="0">
                <a:solidFill>
                  <a:srgbClr val="C0504D">
                    <a:lumMod val="75000"/>
                  </a:srgbClr>
                </a:solidFill>
                <a:latin typeface="Arial" pitchFamily="34" charset="0"/>
                <a:ea typeface="ＭＳ Ｐゴシック" pitchFamily="34" charset="-128"/>
                <a:cs typeface="Arial" pitchFamily="34" charset="0"/>
              </a:rPr>
              <a:t> (“Warm Start”)</a:t>
            </a:r>
          </a:p>
        </p:txBody>
      </p:sp>
      <p:cxnSp>
        <p:nvCxnSpPr>
          <p:cNvPr id="73" name="Straight Connector 72"/>
          <p:cNvCxnSpPr/>
          <p:nvPr/>
        </p:nvCxnSpPr>
        <p:spPr bwMode="auto">
          <a:xfrm>
            <a:off x="6019800" y="2026543"/>
            <a:ext cx="2743200" cy="0"/>
          </a:xfrm>
          <a:prstGeom prst="line">
            <a:avLst/>
          </a:prstGeom>
          <a:solidFill>
            <a:schemeClr val="bg1"/>
          </a:solidFill>
          <a:ln w="9525" cap="flat" cmpd="sng" algn="ctr">
            <a:solidFill>
              <a:schemeClr val="bg2">
                <a:lumMod val="50000"/>
              </a:schemeClr>
            </a:solidFill>
            <a:prstDash val="sysDot"/>
            <a:round/>
            <a:headEnd type="none" w="med" len="med"/>
            <a:tailEnd type="none" w="med" len="med"/>
          </a:ln>
          <a:effectLst/>
        </p:spPr>
      </p:cxnSp>
      <p:sp>
        <p:nvSpPr>
          <p:cNvPr id="99" name="TextBox 98"/>
          <p:cNvSpPr txBox="1"/>
          <p:nvPr/>
        </p:nvSpPr>
        <p:spPr>
          <a:xfrm rot="21253257" flipH="1">
            <a:off x="1236376" y="4039754"/>
            <a:ext cx="1795528" cy="369332"/>
          </a:xfrm>
          <a:prstGeom prst="rect">
            <a:avLst/>
          </a:prstGeom>
          <a:noFill/>
        </p:spPr>
        <p:txBody>
          <a:bodyPr wrap="square" rtlCol="0">
            <a:spAutoFit/>
          </a:bodyPr>
          <a:lstStyle/>
          <a:p>
            <a:pPr algn="ctr" fontAlgn="base">
              <a:spcBef>
                <a:spcPct val="0"/>
              </a:spcBef>
              <a:spcAft>
                <a:spcPct val="0"/>
              </a:spcAft>
            </a:pPr>
            <a:r>
              <a:rPr lang="en-US" sz="900" b="1" dirty="0">
                <a:solidFill>
                  <a:srgbClr val="EEECE1">
                    <a:lumMod val="25000"/>
                  </a:srgbClr>
                </a:solidFill>
                <a:latin typeface="Arial" pitchFamily="34" charset="0"/>
                <a:ea typeface="ＭＳ Ｐゴシック" pitchFamily="34" charset="-128"/>
                <a:cs typeface="Arial" pitchFamily="34" charset="0"/>
              </a:rPr>
              <a:t>Little to no engagement</a:t>
            </a:r>
            <a:br>
              <a:rPr lang="en-US" sz="900" b="1" dirty="0">
                <a:solidFill>
                  <a:srgbClr val="EEECE1">
                    <a:lumMod val="25000"/>
                  </a:srgbClr>
                </a:solidFill>
                <a:latin typeface="Arial" pitchFamily="34" charset="0"/>
                <a:ea typeface="ＭＳ Ｐゴシック" pitchFamily="34" charset="-128"/>
                <a:cs typeface="Arial" pitchFamily="34" charset="0"/>
              </a:rPr>
            </a:br>
            <a:r>
              <a:rPr lang="en-US" sz="900" dirty="0">
                <a:solidFill>
                  <a:srgbClr val="EEECE1">
                    <a:lumMod val="25000"/>
                  </a:srgbClr>
                </a:solidFill>
                <a:latin typeface="Arial" pitchFamily="34" charset="0"/>
                <a:ea typeface="ＭＳ Ｐゴシック" pitchFamily="34" charset="-128"/>
                <a:cs typeface="Arial" pitchFamily="34" charset="0"/>
              </a:rPr>
              <a:t>(“Cold Start”)</a:t>
            </a:r>
          </a:p>
        </p:txBody>
      </p:sp>
      <p:sp>
        <p:nvSpPr>
          <p:cNvPr id="80" name="TextBox 79"/>
          <p:cNvSpPr txBox="1"/>
          <p:nvPr/>
        </p:nvSpPr>
        <p:spPr>
          <a:xfrm>
            <a:off x="3565754" y="2895600"/>
            <a:ext cx="490840" cy="261610"/>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NEO</a:t>
            </a:r>
          </a:p>
        </p:txBody>
      </p:sp>
      <p:sp>
        <p:nvSpPr>
          <p:cNvPr id="83" name="TextBox 82"/>
          <p:cNvSpPr txBox="1"/>
          <p:nvPr/>
        </p:nvSpPr>
        <p:spPr>
          <a:xfrm>
            <a:off x="3802927" y="4035544"/>
            <a:ext cx="625491" cy="261610"/>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HA/DR</a:t>
            </a:r>
          </a:p>
        </p:txBody>
      </p:sp>
      <p:sp>
        <p:nvSpPr>
          <p:cNvPr id="86" name="TextBox 85"/>
          <p:cNvSpPr txBox="1"/>
          <p:nvPr/>
        </p:nvSpPr>
        <p:spPr>
          <a:xfrm>
            <a:off x="4419602" y="2102743"/>
            <a:ext cx="537327" cy="261610"/>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COIN</a:t>
            </a:r>
          </a:p>
        </p:txBody>
      </p:sp>
      <p:sp>
        <p:nvSpPr>
          <p:cNvPr id="87" name="TextBox 86"/>
          <p:cNvSpPr txBox="1"/>
          <p:nvPr/>
        </p:nvSpPr>
        <p:spPr>
          <a:xfrm>
            <a:off x="4644129" y="3698480"/>
            <a:ext cx="679994" cy="430887"/>
          </a:xfrm>
          <a:prstGeom prst="rect">
            <a:avLst/>
          </a:prstGeom>
          <a:noFill/>
        </p:spPr>
        <p:txBody>
          <a:bodyPr wrap="none" rtlCol="0">
            <a:spAutoFit/>
          </a:bodyPr>
          <a:lstStyle/>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Peace</a:t>
            </a:r>
          </a:p>
          <a:p>
            <a:pPr algn="ctr" fontAlgn="base">
              <a:spcBef>
                <a:spcPct val="0"/>
              </a:spcBef>
              <a:spcAft>
                <a:spcPct val="0"/>
              </a:spcAft>
            </a:pPr>
            <a:r>
              <a:rPr lang="en-US" sz="1100" dirty="0">
                <a:solidFill>
                  <a:prstClr val="white">
                    <a:lumMod val="65000"/>
                  </a:prstClr>
                </a:solidFill>
                <a:latin typeface="Arial" pitchFamily="34" charset="0"/>
                <a:ea typeface="ＭＳ Ｐゴシック" pitchFamily="34" charset="-128"/>
                <a:cs typeface="Arial" pitchFamily="34" charset="0"/>
              </a:rPr>
              <a:t>keeping</a:t>
            </a:r>
          </a:p>
        </p:txBody>
      </p:sp>
      <p:cxnSp>
        <p:nvCxnSpPr>
          <p:cNvPr id="90" name="Straight Arrow Connector 89"/>
          <p:cNvCxnSpPr/>
          <p:nvPr/>
        </p:nvCxnSpPr>
        <p:spPr>
          <a:xfrm>
            <a:off x="8839200" y="1645543"/>
            <a:ext cx="0" cy="1188720"/>
          </a:xfrm>
          <a:prstGeom prst="straightConnector1">
            <a:avLst/>
          </a:prstGeom>
          <a:ln>
            <a:solidFill>
              <a:schemeClr val="accent3">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8839200" y="2895223"/>
            <a:ext cx="0" cy="1417320"/>
          </a:xfrm>
          <a:prstGeom prst="straightConnector1">
            <a:avLst/>
          </a:prstGeom>
          <a:ln>
            <a:solidFill>
              <a:schemeClr val="accent3">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1219200" y="4160143"/>
            <a:ext cx="228600" cy="228600"/>
          </a:xfrm>
          <a:prstGeom prst="ellipse">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dirty="0">
                <a:solidFill>
                  <a:prstClr val="white"/>
                </a:solidFill>
                <a:latin typeface="Arial" pitchFamily="34" charset="0"/>
                <a:cs typeface="Arial" pitchFamily="34" charset="0"/>
              </a:rPr>
              <a:t>2</a:t>
            </a:r>
          </a:p>
        </p:txBody>
      </p:sp>
      <p:sp>
        <p:nvSpPr>
          <p:cNvPr id="107" name="Oval 106"/>
          <p:cNvSpPr/>
          <p:nvPr/>
        </p:nvSpPr>
        <p:spPr>
          <a:xfrm>
            <a:off x="990600" y="3702943"/>
            <a:ext cx="228600" cy="228600"/>
          </a:xfrm>
          <a:prstGeom prst="ellipse">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dirty="0">
                <a:solidFill>
                  <a:prstClr val="white"/>
                </a:solidFill>
                <a:latin typeface="Arial" pitchFamily="34" charset="0"/>
                <a:cs typeface="Arial" pitchFamily="34" charset="0"/>
              </a:rPr>
              <a:t>1</a:t>
            </a:r>
          </a:p>
        </p:txBody>
      </p:sp>
      <p:cxnSp>
        <p:nvCxnSpPr>
          <p:cNvPr id="56" name="Straight Connector 55"/>
          <p:cNvCxnSpPr/>
          <p:nvPr/>
        </p:nvCxnSpPr>
        <p:spPr bwMode="auto">
          <a:xfrm flipV="1">
            <a:off x="6019800" y="2872363"/>
            <a:ext cx="2743200" cy="0"/>
          </a:xfrm>
          <a:prstGeom prst="line">
            <a:avLst/>
          </a:prstGeom>
          <a:solidFill>
            <a:schemeClr val="bg1"/>
          </a:solidFill>
          <a:ln w="9525" cap="flat" cmpd="sng" algn="ctr">
            <a:solidFill>
              <a:schemeClr val="accent2">
                <a:lumMod val="75000"/>
              </a:schemeClr>
            </a:solidFill>
            <a:prstDash val="sysDot"/>
            <a:round/>
            <a:headEnd type="none" w="med" len="med"/>
            <a:tailEnd type="none" w="med" len="med"/>
          </a:ln>
          <a:effectLst/>
        </p:spPr>
      </p:cxnSp>
      <p:sp>
        <p:nvSpPr>
          <p:cNvPr id="82" name="Freeform 81"/>
          <p:cNvSpPr/>
          <p:nvPr/>
        </p:nvSpPr>
        <p:spPr>
          <a:xfrm>
            <a:off x="3515097" y="1327879"/>
            <a:ext cx="5237018" cy="3040083"/>
          </a:xfrm>
          <a:custGeom>
            <a:avLst/>
            <a:gdLst>
              <a:gd name="connsiteX0" fmla="*/ 0 w 8229600"/>
              <a:gd name="connsiteY0" fmla="*/ 3123210 h 3137065"/>
              <a:gd name="connsiteX1" fmla="*/ 1365663 w 8229600"/>
              <a:gd name="connsiteY1" fmla="*/ 3123210 h 3137065"/>
              <a:gd name="connsiteX2" fmla="*/ 2220686 w 8229600"/>
              <a:gd name="connsiteY2" fmla="*/ 3040083 h 3137065"/>
              <a:gd name="connsiteX3" fmla="*/ 2992582 w 8229600"/>
              <a:gd name="connsiteY3" fmla="*/ 3040083 h 3137065"/>
              <a:gd name="connsiteX4" fmla="*/ 3325091 w 8229600"/>
              <a:gd name="connsiteY4" fmla="*/ 2743200 h 3137065"/>
              <a:gd name="connsiteX5" fmla="*/ 3895107 w 8229600"/>
              <a:gd name="connsiteY5" fmla="*/ 1983179 h 3137065"/>
              <a:gd name="connsiteX6" fmla="*/ 4773881 w 8229600"/>
              <a:gd name="connsiteY6" fmla="*/ 1282535 h 3137065"/>
              <a:gd name="connsiteX7" fmla="*/ 5510151 w 8229600"/>
              <a:gd name="connsiteY7" fmla="*/ 688768 h 3137065"/>
              <a:gd name="connsiteX8" fmla="*/ 5961413 w 8229600"/>
              <a:gd name="connsiteY8" fmla="*/ 142503 h 3137065"/>
              <a:gd name="connsiteX9" fmla="*/ 6293922 w 8229600"/>
              <a:gd name="connsiteY9" fmla="*/ 11875 h 3137065"/>
              <a:gd name="connsiteX10" fmla="*/ 6828312 w 8229600"/>
              <a:gd name="connsiteY10" fmla="*/ 213755 h 3137065"/>
              <a:gd name="connsiteX11" fmla="*/ 7184572 w 8229600"/>
              <a:gd name="connsiteY11" fmla="*/ 285007 h 3137065"/>
              <a:gd name="connsiteX12" fmla="*/ 8229600 w 8229600"/>
              <a:gd name="connsiteY12" fmla="*/ 296883 h 3137065"/>
              <a:gd name="connsiteX0" fmla="*/ 0 w 6863937"/>
              <a:gd name="connsiteY0" fmla="*/ 3123210 h 3123210"/>
              <a:gd name="connsiteX1" fmla="*/ 855023 w 6863937"/>
              <a:gd name="connsiteY1" fmla="*/ 3040083 h 3123210"/>
              <a:gd name="connsiteX2" fmla="*/ 1626919 w 6863937"/>
              <a:gd name="connsiteY2" fmla="*/ 3040083 h 3123210"/>
              <a:gd name="connsiteX3" fmla="*/ 1959428 w 6863937"/>
              <a:gd name="connsiteY3" fmla="*/ 2743200 h 3123210"/>
              <a:gd name="connsiteX4" fmla="*/ 2529444 w 6863937"/>
              <a:gd name="connsiteY4" fmla="*/ 1983179 h 3123210"/>
              <a:gd name="connsiteX5" fmla="*/ 3408218 w 6863937"/>
              <a:gd name="connsiteY5" fmla="*/ 1282535 h 3123210"/>
              <a:gd name="connsiteX6" fmla="*/ 4144488 w 6863937"/>
              <a:gd name="connsiteY6" fmla="*/ 688768 h 3123210"/>
              <a:gd name="connsiteX7" fmla="*/ 4595750 w 6863937"/>
              <a:gd name="connsiteY7" fmla="*/ 142503 h 3123210"/>
              <a:gd name="connsiteX8" fmla="*/ 4928259 w 6863937"/>
              <a:gd name="connsiteY8" fmla="*/ 11875 h 3123210"/>
              <a:gd name="connsiteX9" fmla="*/ 5462649 w 6863937"/>
              <a:gd name="connsiteY9" fmla="*/ 213755 h 3123210"/>
              <a:gd name="connsiteX10" fmla="*/ 5818909 w 6863937"/>
              <a:gd name="connsiteY10" fmla="*/ 285007 h 3123210"/>
              <a:gd name="connsiteX11" fmla="*/ 6863937 w 6863937"/>
              <a:gd name="connsiteY11" fmla="*/ 296883 h 3123210"/>
              <a:gd name="connsiteX0" fmla="*/ 0 w 6863937"/>
              <a:gd name="connsiteY0" fmla="*/ 3123210 h 3123210"/>
              <a:gd name="connsiteX1" fmla="*/ 1626919 w 6863937"/>
              <a:gd name="connsiteY1" fmla="*/ 3040083 h 3123210"/>
              <a:gd name="connsiteX2" fmla="*/ 1959428 w 6863937"/>
              <a:gd name="connsiteY2" fmla="*/ 2743200 h 3123210"/>
              <a:gd name="connsiteX3" fmla="*/ 2529444 w 6863937"/>
              <a:gd name="connsiteY3" fmla="*/ 1983179 h 3123210"/>
              <a:gd name="connsiteX4" fmla="*/ 3408218 w 6863937"/>
              <a:gd name="connsiteY4" fmla="*/ 1282535 h 3123210"/>
              <a:gd name="connsiteX5" fmla="*/ 4144488 w 6863937"/>
              <a:gd name="connsiteY5" fmla="*/ 688768 h 3123210"/>
              <a:gd name="connsiteX6" fmla="*/ 4595750 w 6863937"/>
              <a:gd name="connsiteY6" fmla="*/ 142503 h 3123210"/>
              <a:gd name="connsiteX7" fmla="*/ 4928259 w 6863937"/>
              <a:gd name="connsiteY7" fmla="*/ 11875 h 3123210"/>
              <a:gd name="connsiteX8" fmla="*/ 5462649 w 6863937"/>
              <a:gd name="connsiteY8" fmla="*/ 213755 h 3123210"/>
              <a:gd name="connsiteX9" fmla="*/ 5818909 w 6863937"/>
              <a:gd name="connsiteY9" fmla="*/ 285007 h 3123210"/>
              <a:gd name="connsiteX10" fmla="*/ 6863937 w 6863937"/>
              <a:gd name="connsiteY10" fmla="*/ 296883 h 3123210"/>
              <a:gd name="connsiteX0" fmla="*/ 0 w 5237018"/>
              <a:gd name="connsiteY0" fmla="*/ 3040083 h 3040083"/>
              <a:gd name="connsiteX1" fmla="*/ 332509 w 5237018"/>
              <a:gd name="connsiteY1" fmla="*/ 2743200 h 3040083"/>
              <a:gd name="connsiteX2" fmla="*/ 902525 w 5237018"/>
              <a:gd name="connsiteY2" fmla="*/ 1983179 h 3040083"/>
              <a:gd name="connsiteX3" fmla="*/ 1781299 w 5237018"/>
              <a:gd name="connsiteY3" fmla="*/ 1282535 h 3040083"/>
              <a:gd name="connsiteX4" fmla="*/ 2517569 w 5237018"/>
              <a:gd name="connsiteY4" fmla="*/ 688768 h 3040083"/>
              <a:gd name="connsiteX5" fmla="*/ 2968831 w 5237018"/>
              <a:gd name="connsiteY5" fmla="*/ 142503 h 3040083"/>
              <a:gd name="connsiteX6" fmla="*/ 3301340 w 5237018"/>
              <a:gd name="connsiteY6" fmla="*/ 11875 h 3040083"/>
              <a:gd name="connsiteX7" fmla="*/ 3835730 w 5237018"/>
              <a:gd name="connsiteY7" fmla="*/ 213755 h 3040083"/>
              <a:gd name="connsiteX8" fmla="*/ 4191990 w 5237018"/>
              <a:gd name="connsiteY8" fmla="*/ 285007 h 3040083"/>
              <a:gd name="connsiteX9" fmla="*/ 5237018 w 5237018"/>
              <a:gd name="connsiteY9" fmla="*/ 296883 h 30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7018" h="3040083">
                <a:moveTo>
                  <a:pt x="0" y="3040083"/>
                </a:moveTo>
                <a:cubicBezTo>
                  <a:pt x="326571" y="2976748"/>
                  <a:pt x="182088" y="2919351"/>
                  <a:pt x="332509" y="2743200"/>
                </a:cubicBezTo>
                <a:cubicBezTo>
                  <a:pt x="482930" y="2567049"/>
                  <a:pt x="661060" y="2226623"/>
                  <a:pt x="902525" y="1983179"/>
                </a:cubicBezTo>
                <a:cubicBezTo>
                  <a:pt x="1143990" y="1739735"/>
                  <a:pt x="1781299" y="1282535"/>
                  <a:pt x="1781299" y="1282535"/>
                </a:cubicBezTo>
                <a:cubicBezTo>
                  <a:pt x="2050473" y="1066800"/>
                  <a:pt x="2319647" y="878773"/>
                  <a:pt x="2517569" y="688768"/>
                </a:cubicBezTo>
                <a:cubicBezTo>
                  <a:pt x="2715491" y="498763"/>
                  <a:pt x="2838203" y="255319"/>
                  <a:pt x="2968831" y="142503"/>
                </a:cubicBezTo>
                <a:cubicBezTo>
                  <a:pt x="3099460" y="29688"/>
                  <a:pt x="3156857" y="0"/>
                  <a:pt x="3301340" y="11875"/>
                </a:cubicBezTo>
                <a:cubicBezTo>
                  <a:pt x="3445823" y="23750"/>
                  <a:pt x="3687288" y="168233"/>
                  <a:pt x="3835730" y="213755"/>
                </a:cubicBezTo>
                <a:cubicBezTo>
                  <a:pt x="3984172" y="259277"/>
                  <a:pt x="3958442" y="271152"/>
                  <a:pt x="4191990" y="285007"/>
                </a:cubicBezTo>
                <a:cubicBezTo>
                  <a:pt x="4425538" y="298862"/>
                  <a:pt x="4831278" y="297872"/>
                  <a:pt x="5237018" y="296883"/>
                </a:cubicBezTo>
              </a:path>
            </a:pathLst>
          </a:cu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600">
              <a:solidFill>
                <a:prstClr val="black"/>
              </a:solidFill>
              <a:latin typeface="Arial" pitchFamily="34" charset="0"/>
              <a:cs typeface="Arial" pitchFamily="34" charset="0"/>
            </a:endParaRPr>
          </a:p>
        </p:txBody>
      </p:sp>
      <p:sp>
        <p:nvSpPr>
          <p:cNvPr id="84" name="Freeform 83"/>
          <p:cNvSpPr/>
          <p:nvPr/>
        </p:nvSpPr>
        <p:spPr>
          <a:xfrm>
            <a:off x="534391" y="3017142"/>
            <a:ext cx="8381010" cy="1128156"/>
          </a:xfrm>
          <a:custGeom>
            <a:avLst/>
            <a:gdLst>
              <a:gd name="connsiteX0" fmla="*/ 0 w 8241475"/>
              <a:gd name="connsiteY0" fmla="*/ 1128156 h 1270660"/>
              <a:gd name="connsiteX1" fmla="*/ 439387 w 8241475"/>
              <a:gd name="connsiteY1" fmla="*/ 1056904 h 1270660"/>
              <a:gd name="connsiteX2" fmla="*/ 760020 w 8241475"/>
              <a:gd name="connsiteY2" fmla="*/ 878774 h 1270660"/>
              <a:gd name="connsiteX3" fmla="*/ 1947553 w 8241475"/>
              <a:gd name="connsiteY3" fmla="*/ 676893 h 1270660"/>
              <a:gd name="connsiteX4" fmla="*/ 3004457 w 8241475"/>
              <a:gd name="connsiteY4" fmla="*/ 593766 h 1270660"/>
              <a:gd name="connsiteX5" fmla="*/ 3681350 w 8241475"/>
              <a:gd name="connsiteY5" fmla="*/ 344384 h 1270660"/>
              <a:gd name="connsiteX6" fmla="*/ 4560124 w 8241475"/>
              <a:gd name="connsiteY6" fmla="*/ 35626 h 1270660"/>
              <a:gd name="connsiteX7" fmla="*/ 5581402 w 8241475"/>
              <a:gd name="connsiteY7" fmla="*/ 130629 h 1270660"/>
              <a:gd name="connsiteX8" fmla="*/ 6258296 w 8241475"/>
              <a:gd name="connsiteY8" fmla="*/ 807522 h 1270660"/>
              <a:gd name="connsiteX9" fmla="*/ 7148945 w 8241475"/>
              <a:gd name="connsiteY9" fmla="*/ 1175657 h 1270660"/>
              <a:gd name="connsiteX10" fmla="*/ 8241475 w 8241475"/>
              <a:gd name="connsiteY10" fmla="*/ 1270660 h 1270660"/>
              <a:gd name="connsiteX0" fmla="*/ 0 w 8381010"/>
              <a:gd name="connsiteY0" fmla="*/ 1128156 h 1211313"/>
              <a:gd name="connsiteX1" fmla="*/ 439387 w 8381010"/>
              <a:gd name="connsiteY1" fmla="*/ 1056904 h 1211313"/>
              <a:gd name="connsiteX2" fmla="*/ 760020 w 8381010"/>
              <a:gd name="connsiteY2" fmla="*/ 878774 h 1211313"/>
              <a:gd name="connsiteX3" fmla="*/ 1947553 w 8381010"/>
              <a:gd name="connsiteY3" fmla="*/ 676893 h 1211313"/>
              <a:gd name="connsiteX4" fmla="*/ 3004457 w 8381010"/>
              <a:gd name="connsiteY4" fmla="*/ 593766 h 1211313"/>
              <a:gd name="connsiteX5" fmla="*/ 3681350 w 8381010"/>
              <a:gd name="connsiteY5" fmla="*/ 344384 h 1211313"/>
              <a:gd name="connsiteX6" fmla="*/ 4560124 w 8381010"/>
              <a:gd name="connsiteY6" fmla="*/ 35626 h 1211313"/>
              <a:gd name="connsiteX7" fmla="*/ 5581402 w 8381010"/>
              <a:gd name="connsiteY7" fmla="*/ 130629 h 1211313"/>
              <a:gd name="connsiteX8" fmla="*/ 6258296 w 8381010"/>
              <a:gd name="connsiteY8" fmla="*/ 807522 h 1211313"/>
              <a:gd name="connsiteX9" fmla="*/ 7148945 w 8381010"/>
              <a:gd name="connsiteY9" fmla="*/ 1175657 h 1211313"/>
              <a:gd name="connsiteX10" fmla="*/ 8381010 w 8381010"/>
              <a:gd name="connsiteY10" fmla="*/ 1021457 h 1211313"/>
              <a:gd name="connsiteX0" fmla="*/ 0 w 8381010"/>
              <a:gd name="connsiteY0" fmla="*/ 1128156 h 1128156"/>
              <a:gd name="connsiteX1" fmla="*/ 439387 w 8381010"/>
              <a:gd name="connsiteY1" fmla="*/ 1056904 h 1128156"/>
              <a:gd name="connsiteX2" fmla="*/ 760020 w 8381010"/>
              <a:gd name="connsiteY2" fmla="*/ 878774 h 1128156"/>
              <a:gd name="connsiteX3" fmla="*/ 1947553 w 8381010"/>
              <a:gd name="connsiteY3" fmla="*/ 676893 h 1128156"/>
              <a:gd name="connsiteX4" fmla="*/ 3004457 w 8381010"/>
              <a:gd name="connsiteY4" fmla="*/ 593766 h 1128156"/>
              <a:gd name="connsiteX5" fmla="*/ 3681350 w 8381010"/>
              <a:gd name="connsiteY5" fmla="*/ 344384 h 1128156"/>
              <a:gd name="connsiteX6" fmla="*/ 4560124 w 8381010"/>
              <a:gd name="connsiteY6" fmla="*/ 35626 h 1128156"/>
              <a:gd name="connsiteX7" fmla="*/ 5581402 w 8381010"/>
              <a:gd name="connsiteY7" fmla="*/ 130629 h 1128156"/>
              <a:gd name="connsiteX8" fmla="*/ 6258296 w 8381010"/>
              <a:gd name="connsiteY8" fmla="*/ 807522 h 1128156"/>
              <a:gd name="connsiteX9" fmla="*/ 7161809 w 8381010"/>
              <a:gd name="connsiteY9" fmla="*/ 1021458 h 1128156"/>
              <a:gd name="connsiteX10" fmla="*/ 8381010 w 8381010"/>
              <a:gd name="connsiteY10" fmla="*/ 1021457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1010" h="1128156">
                <a:moveTo>
                  <a:pt x="0" y="1128156"/>
                </a:moveTo>
                <a:cubicBezTo>
                  <a:pt x="156358" y="1113312"/>
                  <a:pt x="312717" y="1098468"/>
                  <a:pt x="439387" y="1056904"/>
                </a:cubicBezTo>
                <a:cubicBezTo>
                  <a:pt x="566057" y="1015340"/>
                  <a:pt x="508659" y="942109"/>
                  <a:pt x="760020" y="878774"/>
                </a:cubicBezTo>
                <a:cubicBezTo>
                  <a:pt x="1011381" y="815439"/>
                  <a:pt x="1573480" y="724394"/>
                  <a:pt x="1947553" y="676893"/>
                </a:cubicBezTo>
                <a:cubicBezTo>
                  <a:pt x="2321626" y="629392"/>
                  <a:pt x="2715491" y="649184"/>
                  <a:pt x="3004457" y="593766"/>
                </a:cubicBezTo>
                <a:cubicBezTo>
                  <a:pt x="3293423" y="538348"/>
                  <a:pt x="3681350" y="344384"/>
                  <a:pt x="3681350" y="344384"/>
                </a:cubicBezTo>
                <a:cubicBezTo>
                  <a:pt x="3940628" y="251361"/>
                  <a:pt x="4243449" y="71252"/>
                  <a:pt x="4560124" y="35626"/>
                </a:cubicBezTo>
                <a:cubicBezTo>
                  <a:pt x="4876799" y="0"/>
                  <a:pt x="5298373" y="1980"/>
                  <a:pt x="5581402" y="130629"/>
                </a:cubicBezTo>
                <a:cubicBezTo>
                  <a:pt x="5864431" y="259278"/>
                  <a:pt x="5994895" y="659051"/>
                  <a:pt x="6258296" y="807522"/>
                </a:cubicBezTo>
                <a:cubicBezTo>
                  <a:pt x="6521697" y="955993"/>
                  <a:pt x="6808023" y="985802"/>
                  <a:pt x="7161809" y="1021458"/>
                </a:cubicBezTo>
                <a:cubicBezTo>
                  <a:pt x="7515595" y="1057114"/>
                  <a:pt x="8000010" y="1012550"/>
                  <a:pt x="8381010" y="1021457"/>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155" name="Rectangle 131"/>
          <p:cNvSpPr>
            <a:spLocks noChangeArrowheads="1"/>
          </p:cNvSpPr>
          <p:nvPr/>
        </p:nvSpPr>
        <p:spPr bwMode="auto">
          <a:xfrm>
            <a:off x="1057277" y="832123"/>
            <a:ext cx="760465" cy="161583"/>
          </a:xfrm>
          <a:prstGeom prst="rect">
            <a:avLst/>
          </a:prstGeom>
          <a:noFill/>
          <a:ln w="9525">
            <a:noFill/>
            <a:miter lim="800000"/>
            <a:headEnd/>
            <a:tailEnd/>
          </a:ln>
        </p:spPr>
        <p:txBody>
          <a:bodyPr vert="horz" wrap="none" lIns="182880" tIns="0" rIns="182880" bIns="0" numCol="1" anchor="ctr" anchorCtr="0" compatLnSpc="1">
            <a:prstTxWarp prst="textNoShape">
              <a:avLst/>
            </a:prstTxWarp>
            <a:spAutoFit/>
          </a:bodyPr>
          <a:lstStyle/>
          <a:p>
            <a:pPr fontAlgn="base">
              <a:spcBef>
                <a:spcPct val="0"/>
              </a:spcBef>
              <a:spcAft>
                <a:spcPct val="0"/>
              </a:spcAft>
            </a:pPr>
            <a:r>
              <a:rPr lang="en-US" sz="1050" b="1" dirty="0">
                <a:solidFill>
                  <a:srgbClr val="9BBB59">
                    <a:lumMod val="75000"/>
                  </a:srgbClr>
                </a:solidFill>
                <a:latin typeface="Arial" pitchFamily="34" charset="0"/>
                <a:ea typeface="ＭＳ Ｐゴシック" pitchFamily="34" charset="-128"/>
                <a:cs typeface="Arial" pitchFamily="34" charset="0"/>
              </a:rPr>
              <a:t>Peace</a:t>
            </a:r>
            <a:endParaRPr lang="en-US" sz="1600" dirty="0">
              <a:solidFill>
                <a:srgbClr val="9BBB59">
                  <a:lumMod val="75000"/>
                </a:srgbClr>
              </a:solidFill>
              <a:latin typeface="Arial" pitchFamily="34" charset="0"/>
              <a:ea typeface="ＭＳ Ｐゴシック" pitchFamily="34" charset="-128"/>
              <a:cs typeface="Arial" pitchFamily="34" charset="0"/>
            </a:endParaRPr>
          </a:p>
        </p:txBody>
      </p:sp>
      <p:sp>
        <p:nvSpPr>
          <p:cNvPr id="1279" name="Rectangle 255"/>
          <p:cNvSpPr>
            <a:spLocks noChangeArrowheads="1"/>
          </p:cNvSpPr>
          <p:nvPr/>
        </p:nvSpPr>
        <p:spPr bwMode="auto">
          <a:xfrm>
            <a:off x="561977" y="1050232"/>
            <a:ext cx="2859757"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prstClr val="black"/>
                </a:solidFill>
                <a:latin typeface="Arial" pitchFamily="34" charset="0"/>
                <a:ea typeface="ＭＳ Ｐゴシック" pitchFamily="34" charset="-128"/>
                <a:cs typeface="Arial" pitchFamily="34" charset="0"/>
              </a:rPr>
              <a:t>Military Engagement, Security Cooperation , Deterrence</a:t>
            </a:r>
            <a:endParaRPr lang="en-US" dirty="0">
              <a:solidFill>
                <a:prstClr val="black"/>
              </a:solidFill>
              <a:latin typeface="Arial" pitchFamily="34" charset="0"/>
              <a:ea typeface="ＭＳ Ｐゴシック" pitchFamily="34" charset="-128"/>
              <a:cs typeface="Arial" pitchFamily="34" charset="0"/>
            </a:endParaRPr>
          </a:p>
        </p:txBody>
      </p:sp>
      <p:sp>
        <p:nvSpPr>
          <p:cNvPr id="1280" name="Rectangle 256"/>
          <p:cNvSpPr>
            <a:spLocks noChangeArrowheads="1"/>
          </p:cNvSpPr>
          <p:nvPr/>
        </p:nvSpPr>
        <p:spPr bwMode="auto">
          <a:xfrm>
            <a:off x="6934202" y="1050232"/>
            <a:ext cx="1725613"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prstClr val="black"/>
                </a:solidFill>
                <a:latin typeface="Arial" pitchFamily="34" charset="0"/>
                <a:ea typeface="ＭＳ Ｐゴシック" pitchFamily="34" charset="-128"/>
                <a:cs typeface="Arial" pitchFamily="34" charset="0"/>
              </a:rPr>
              <a:t>Major Operations and Campaigns</a:t>
            </a:r>
            <a:endParaRPr lang="en-US" dirty="0">
              <a:solidFill>
                <a:prstClr val="black"/>
              </a:solidFill>
              <a:latin typeface="Arial" pitchFamily="34" charset="0"/>
              <a:ea typeface="ＭＳ Ｐゴシック" pitchFamily="34" charset="-128"/>
              <a:cs typeface="Arial" pitchFamily="34" charset="0"/>
            </a:endParaRPr>
          </a:p>
        </p:txBody>
      </p:sp>
      <p:sp>
        <p:nvSpPr>
          <p:cNvPr id="1281" name="Rectangle 257"/>
          <p:cNvSpPr>
            <a:spLocks noChangeArrowheads="1"/>
          </p:cNvSpPr>
          <p:nvPr/>
        </p:nvSpPr>
        <p:spPr bwMode="auto">
          <a:xfrm>
            <a:off x="3622677" y="1050232"/>
            <a:ext cx="2386013"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prstClr val="black"/>
                </a:solidFill>
                <a:latin typeface="Arial" pitchFamily="34" charset="0"/>
                <a:ea typeface="ＭＳ Ｐゴシック" pitchFamily="34" charset="-128"/>
                <a:cs typeface="Arial" pitchFamily="34" charset="0"/>
              </a:rPr>
              <a:t>Crisis Response and Limited Contingency Ops</a:t>
            </a:r>
            <a:endParaRPr lang="en-US" dirty="0">
              <a:solidFill>
                <a:prstClr val="black"/>
              </a:solidFill>
              <a:latin typeface="Arial" pitchFamily="34" charset="0"/>
              <a:ea typeface="ＭＳ Ｐゴシック" pitchFamily="34" charset="-128"/>
              <a:cs typeface="Arial" pitchFamily="34" charset="0"/>
            </a:endParaRPr>
          </a:p>
        </p:txBody>
      </p:sp>
      <p:sp>
        <p:nvSpPr>
          <p:cNvPr id="1283" name="Rectangle 259"/>
          <p:cNvSpPr>
            <a:spLocks noChangeArrowheads="1"/>
          </p:cNvSpPr>
          <p:nvPr/>
        </p:nvSpPr>
        <p:spPr bwMode="auto">
          <a:xfrm>
            <a:off x="8001000" y="832123"/>
            <a:ext cx="624210" cy="161583"/>
          </a:xfrm>
          <a:prstGeom prst="rect">
            <a:avLst/>
          </a:prstGeom>
          <a:noFill/>
          <a:ln w="9525">
            <a:noFill/>
            <a:miter lim="800000"/>
            <a:headEnd/>
            <a:tailEnd/>
          </a:ln>
        </p:spPr>
        <p:txBody>
          <a:bodyPr vert="horz" wrap="none" lIns="182880" tIns="0" rIns="182880" bIns="0" numCol="1" anchor="ctr" anchorCtr="0" compatLnSpc="1">
            <a:prstTxWarp prst="textNoShape">
              <a:avLst/>
            </a:prstTxWarp>
            <a:spAutoFit/>
          </a:bodyPr>
          <a:lstStyle/>
          <a:p>
            <a:pPr fontAlgn="base">
              <a:spcBef>
                <a:spcPct val="0"/>
              </a:spcBef>
              <a:spcAft>
                <a:spcPct val="0"/>
              </a:spcAft>
            </a:pPr>
            <a:r>
              <a:rPr lang="en-US" sz="1050" b="1" dirty="0">
                <a:solidFill>
                  <a:srgbClr val="C0504D">
                    <a:lumMod val="75000"/>
                  </a:srgbClr>
                </a:solidFill>
                <a:latin typeface="Arial" pitchFamily="34" charset="0"/>
                <a:ea typeface="ＭＳ Ｐゴシック" pitchFamily="34" charset="-128"/>
                <a:cs typeface="Arial" pitchFamily="34" charset="0"/>
              </a:rPr>
              <a:t>War</a:t>
            </a:r>
            <a:endParaRPr lang="en-US" sz="1600" dirty="0">
              <a:solidFill>
                <a:srgbClr val="C0504D">
                  <a:lumMod val="75000"/>
                </a:srgbClr>
              </a:solidFill>
              <a:latin typeface="Arial" pitchFamily="34" charset="0"/>
              <a:ea typeface="ＭＳ Ｐゴシック" pitchFamily="34" charset="-128"/>
              <a:cs typeface="Arial" pitchFamily="34" charset="0"/>
            </a:endParaRPr>
          </a:p>
        </p:txBody>
      </p:sp>
      <p:sp>
        <p:nvSpPr>
          <p:cNvPr id="303" name="TextBox 302"/>
          <p:cNvSpPr txBox="1"/>
          <p:nvPr/>
        </p:nvSpPr>
        <p:spPr>
          <a:xfrm rot="16200000">
            <a:off x="2857117" y="3850776"/>
            <a:ext cx="761998" cy="313932"/>
          </a:xfrm>
          <a:prstGeom prst="rect">
            <a:avLst/>
          </a:prstGeom>
          <a:noFill/>
        </p:spPr>
        <p:txBody>
          <a:bodyPr wrap="square" rtlCol="0">
            <a:spAutoFit/>
          </a:bodyPr>
          <a:lstStyle/>
          <a:p>
            <a:pPr algn="ctr" fontAlgn="base">
              <a:lnSpc>
                <a:spcPct val="90000"/>
              </a:lnSpc>
              <a:spcBef>
                <a:spcPct val="0"/>
              </a:spcBef>
              <a:spcAft>
                <a:spcPct val="0"/>
              </a:spcAft>
            </a:pPr>
            <a:r>
              <a:rPr lang="en-US" sz="800" b="1" dirty="0">
                <a:solidFill>
                  <a:srgbClr val="9BBB59">
                    <a:lumMod val="50000"/>
                  </a:srgbClr>
                </a:solidFill>
                <a:latin typeface="Arial" pitchFamily="34" charset="0"/>
                <a:ea typeface="ＭＳ Ｐゴシック" pitchFamily="34" charset="-128"/>
                <a:cs typeface="Arial" pitchFamily="34" charset="0"/>
              </a:rPr>
              <a:t>Risk  Differential </a:t>
            </a:r>
          </a:p>
        </p:txBody>
      </p:sp>
      <p:cxnSp>
        <p:nvCxnSpPr>
          <p:cNvPr id="304" name="Straight Arrow Connector 303"/>
          <p:cNvCxnSpPr/>
          <p:nvPr/>
        </p:nvCxnSpPr>
        <p:spPr>
          <a:xfrm>
            <a:off x="3040305" y="3696594"/>
            <a:ext cx="0" cy="640080"/>
          </a:xfrm>
          <a:prstGeom prst="straightConnector1">
            <a:avLst/>
          </a:prstGeom>
          <a:ln>
            <a:solidFill>
              <a:schemeClr val="accent3">
                <a:lumMod val="50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1155" idx="3"/>
          </p:cNvCxnSpPr>
          <p:nvPr/>
        </p:nvCxnSpPr>
        <p:spPr>
          <a:xfrm>
            <a:off x="1817740" y="912913"/>
            <a:ext cx="1690898" cy="0"/>
          </a:xfrm>
          <a:prstGeom prst="straightConnector1">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1283" idx="1"/>
            <a:endCxn id="1154" idx="3"/>
          </p:cNvCxnSpPr>
          <p:nvPr/>
        </p:nvCxnSpPr>
        <p:spPr>
          <a:xfrm flipH="1" flipV="1">
            <a:off x="6312932" y="912914"/>
            <a:ext cx="1688068" cy="1"/>
          </a:xfrm>
          <a:prstGeom prst="straightConnector1">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H="1" flipV="1">
            <a:off x="1199082" y="4638938"/>
            <a:ext cx="7406640" cy="0"/>
          </a:xfrm>
          <a:prstGeom prst="straightConnector1">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4" name="Group 57"/>
          <p:cNvGrpSpPr/>
          <p:nvPr/>
        </p:nvGrpSpPr>
        <p:grpSpPr>
          <a:xfrm>
            <a:off x="3124200" y="1035943"/>
            <a:ext cx="822960" cy="3474720"/>
            <a:chOff x="3124200" y="1116335"/>
            <a:chExt cx="822960" cy="3474720"/>
          </a:xfrm>
        </p:grpSpPr>
        <p:cxnSp>
          <p:nvCxnSpPr>
            <p:cNvPr id="43" name="Straight Connector 42"/>
            <p:cNvCxnSpPr/>
            <p:nvPr/>
          </p:nvCxnSpPr>
          <p:spPr>
            <a:xfrm flipH="1">
              <a:off x="3528950" y="1116335"/>
              <a:ext cx="0" cy="347472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124200" y="1421135"/>
              <a:ext cx="822960" cy="184666"/>
            </a:xfrm>
            <a:prstGeom prst="rect">
              <a:avLst/>
            </a:prstGeom>
            <a:solidFill>
              <a:schemeClr val="bg1">
                <a:lumMod val="95000"/>
              </a:schemeClr>
            </a:solidFill>
          </p:spPr>
          <p:txBody>
            <a:bodyPr wrap="square" lIns="0" tIns="0" rIns="0" bIns="0" rtlCol="0">
              <a:spAutoFit/>
            </a:bodyPr>
            <a:lstStyle/>
            <a:p>
              <a:pPr algn="ctr" fontAlgn="base">
                <a:spcBef>
                  <a:spcPct val="0"/>
                </a:spcBef>
                <a:spcAft>
                  <a:spcPct val="0"/>
                </a:spcAft>
              </a:pPr>
              <a:r>
                <a:rPr lang="en-US" sz="1200" b="1" dirty="0">
                  <a:solidFill>
                    <a:srgbClr val="FF0000"/>
                  </a:solidFill>
                  <a:latin typeface="Arial" pitchFamily="34" charset="0"/>
                  <a:ea typeface="ＭＳ Ｐゴシック" pitchFamily="34" charset="-128"/>
                  <a:cs typeface="Arial" pitchFamily="34" charset="0"/>
                </a:rPr>
                <a:t>Event Line</a:t>
              </a:r>
            </a:p>
          </p:txBody>
        </p:sp>
      </p:grpSp>
      <p:sp>
        <p:nvSpPr>
          <p:cNvPr id="62" name="TextBox 61"/>
          <p:cNvSpPr txBox="1"/>
          <p:nvPr/>
        </p:nvSpPr>
        <p:spPr>
          <a:xfrm>
            <a:off x="705918" y="4491608"/>
            <a:ext cx="513282" cy="261610"/>
          </a:xfrm>
          <a:prstGeom prst="rect">
            <a:avLst/>
          </a:prstGeom>
          <a:noFill/>
        </p:spPr>
        <p:txBody>
          <a:bodyPr wrap="none" rtlCol="0">
            <a:spAutoFit/>
          </a:bodyPr>
          <a:lstStyle/>
          <a:p>
            <a:pPr fontAlgn="base">
              <a:spcBef>
                <a:spcPct val="0"/>
              </a:spcBef>
              <a:spcAft>
                <a:spcPct val="0"/>
              </a:spcAft>
            </a:pPr>
            <a:r>
              <a:rPr lang="en-US" sz="1100" b="1" dirty="0">
                <a:solidFill>
                  <a:prstClr val="white">
                    <a:lumMod val="50000"/>
                  </a:prstClr>
                </a:solidFill>
                <a:latin typeface="Arial" pitchFamily="34" charset="0"/>
                <a:ea typeface="ＭＳ Ｐゴシック" pitchFamily="34" charset="-128"/>
                <a:cs typeface="Arial" pitchFamily="34" charset="0"/>
              </a:rPr>
              <a:t>Time</a:t>
            </a:r>
          </a:p>
        </p:txBody>
      </p:sp>
      <p:grpSp>
        <p:nvGrpSpPr>
          <p:cNvPr id="5" name="Group 63"/>
          <p:cNvGrpSpPr/>
          <p:nvPr/>
        </p:nvGrpSpPr>
        <p:grpSpPr>
          <a:xfrm>
            <a:off x="5630290" y="1033713"/>
            <a:ext cx="822960" cy="3474720"/>
            <a:chOff x="3124200" y="1116335"/>
            <a:chExt cx="822960" cy="3474720"/>
          </a:xfrm>
        </p:grpSpPr>
        <p:cxnSp>
          <p:nvCxnSpPr>
            <p:cNvPr id="65" name="Straight Connector 64"/>
            <p:cNvCxnSpPr/>
            <p:nvPr/>
          </p:nvCxnSpPr>
          <p:spPr>
            <a:xfrm flipH="1">
              <a:off x="3528950" y="1116335"/>
              <a:ext cx="0" cy="34747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124200" y="1421135"/>
              <a:ext cx="822960" cy="184666"/>
            </a:xfrm>
            <a:prstGeom prst="rect">
              <a:avLst/>
            </a:prstGeom>
            <a:solidFill>
              <a:schemeClr val="bg1">
                <a:lumMod val="95000"/>
              </a:schemeClr>
            </a:solidFill>
          </p:spPr>
          <p:txBody>
            <a:bodyPr wrap="square" lIns="0" tIns="0" rIns="0" bIns="0" rtlCol="0">
              <a:spAutoFit/>
            </a:bodyPr>
            <a:lstStyle/>
            <a:p>
              <a:pPr algn="ctr" fontAlgn="base">
                <a:spcBef>
                  <a:spcPct val="0"/>
                </a:spcBef>
                <a:spcAft>
                  <a:spcPct val="0"/>
                </a:spcAft>
              </a:pPr>
              <a:r>
                <a:rPr lang="en-US" sz="1200" b="1" dirty="0">
                  <a:solidFill>
                    <a:srgbClr val="FF0000"/>
                  </a:solidFill>
                  <a:latin typeface="Arial" pitchFamily="34" charset="0"/>
                  <a:ea typeface="ＭＳ Ｐゴシック" pitchFamily="34" charset="-128"/>
                  <a:cs typeface="Arial" pitchFamily="34" charset="0"/>
                </a:rPr>
                <a:t>Crisis Line</a:t>
              </a:r>
            </a:p>
          </p:txBody>
        </p:sp>
      </p:grpSp>
      <p:sp>
        <p:nvSpPr>
          <p:cNvPr id="2" name="Freeform 1"/>
          <p:cNvSpPr/>
          <p:nvPr/>
        </p:nvSpPr>
        <p:spPr>
          <a:xfrm>
            <a:off x="6050280" y="2556465"/>
            <a:ext cx="2819400" cy="1207817"/>
          </a:xfrm>
          <a:custGeom>
            <a:avLst/>
            <a:gdLst>
              <a:gd name="connsiteX0" fmla="*/ 0 w 2819400"/>
              <a:gd name="connsiteY0" fmla="*/ 537257 h 1207817"/>
              <a:gd name="connsiteX1" fmla="*/ 548640 w 2819400"/>
              <a:gd name="connsiteY1" fmla="*/ 125777 h 1207817"/>
              <a:gd name="connsiteX2" fmla="*/ 1249680 w 2819400"/>
              <a:gd name="connsiteY2" fmla="*/ 19097 h 1207817"/>
              <a:gd name="connsiteX3" fmla="*/ 1874520 w 2819400"/>
              <a:gd name="connsiteY3" fmla="*/ 461057 h 1207817"/>
              <a:gd name="connsiteX4" fmla="*/ 2590800 w 2819400"/>
              <a:gd name="connsiteY4" fmla="*/ 979217 h 1207817"/>
              <a:gd name="connsiteX5" fmla="*/ 2819400 w 2819400"/>
              <a:gd name="connsiteY5" fmla="*/ 1207817 h 12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9400" h="1207817">
                <a:moveTo>
                  <a:pt x="0" y="537257"/>
                </a:moveTo>
                <a:cubicBezTo>
                  <a:pt x="170180" y="374697"/>
                  <a:pt x="340360" y="212137"/>
                  <a:pt x="548640" y="125777"/>
                </a:cubicBezTo>
                <a:cubicBezTo>
                  <a:pt x="756920" y="39417"/>
                  <a:pt x="1028700" y="-36783"/>
                  <a:pt x="1249680" y="19097"/>
                </a:cubicBezTo>
                <a:cubicBezTo>
                  <a:pt x="1470660" y="74977"/>
                  <a:pt x="1874520" y="461057"/>
                  <a:pt x="1874520" y="461057"/>
                </a:cubicBezTo>
                <a:cubicBezTo>
                  <a:pt x="2098040" y="621077"/>
                  <a:pt x="2433320" y="854757"/>
                  <a:pt x="2590800" y="979217"/>
                </a:cubicBezTo>
                <a:cubicBezTo>
                  <a:pt x="2748280" y="1103677"/>
                  <a:pt x="2783840" y="1155747"/>
                  <a:pt x="2819400" y="1207817"/>
                </a:cubicBezTo>
              </a:path>
            </a:pathLst>
          </a:cu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9" name="Freeform 78"/>
          <p:cNvSpPr/>
          <p:nvPr/>
        </p:nvSpPr>
        <p:spPr>
          <a:xfrm>
            <a:off x="533403" y="4367531"/>
            <a:ext cx="2971799" cy="52071"/>
          </a:xfrm>
          <a:custGeom>
            <a:avLst/>
            <a:gdLst>
              <a:gd name="connsiteX0" fmla="*/ 0 w 8229600"/>
              <a:gd name="connsiteY0" fmla="*/ 3123210 h 3137065"/>
              <a:gd name="connsiteX1" fmla="*/ 1365663 w 8229600"/>
              <a:gd name="connsiteY1" fmla="*/ 3123210 h 3137065"/>
              <a:gd name="connsiteX2" fmla="*/ 2220686 w 8229600"/>
              <a:gd name="connsiteY2" fmla="*/ 3040083 h 3137065"/>
              <a:gd name="connsiteX3" fmla="*/ 2992582 w 8229600"/>
              <a:gd name="connsiteY3" fmla="*/ 3040083 h 3137065"/>
              <a:gd name="connsiteX4" fmla="*/ 3325091 w 8229600"/>
              <a:gd name="connsiteY4" fmla="*/ 2743200 h 3137065"/>
              <a:gd name="connsiteX5" fmla="*/ 3895107 w 8229600"/>
              <a:gd name="connsiteY5" fmla="*/ 1983179 h 3137065"/>
              <a:gd name="connsiteX6" fmla="*/ 4773881 w 8229600"/>
              <a:gd name="connsiteY6" fmla="*/ 1282535 h 3137065"/>
              <a:gd name="connsiteX7" fmla="*/ 5510151 w 8229600"/>
              <a:gd name="connsiteY7" fmla="*/ 688768 h 3137065"/>
              <a:gd name="connsiteX8" fmla="*/ 5961413 w 8229600"/>
              <a:gd name="connsiteY8" fmla="*/ 142503 h 3137065"/>
              <a:gd name="connsiteX9" fmla="*/ 6293922 w 8229600"/>
              <a:gd name="connsiteY9" fmla="*/ 11875 h 3137065"/>
              <a:gd name="connsiteX10" fmla="*/ 6828312 w 8229600"/>
              <a:gd name="connsiteY10" fmla="*/ 213755 h 3137065"/>
              <a:gd name="connsiteX11" fmla="*/ 7184572 w 8229600"/>
              <a:gd name="connsiteY11" fmla="*/ 285007 h 3137065"/>
              <a:gd name="connsiteX12" fmla="*/ 8229600 w 8229600"/>
              <a:gd name="connsiteY12" fmla="*/ 296883 h 3137065"/>
              <a:gd name="connsiteX0" fmla="*/ 0 w 6863937"/>
              <a:gd name="connsiteY0" fmla="*/ 3123210 h 3123210"/>
              <a:gd name="connsiteX1" fmla="*/ 855023 w 6863937"/>
              <a:gd name="connsiteY1" fmla="*/ 3040083 h 3123210"/>
              <a:gd name="connsiteX2" fmla="*/ 1626919 w 6863937"/>
              <a:gd name="connsiteY2" fmla="*/ 3040083 h 3123210"/>
              <a:gd name="connsiteX3" fmla="*/ 1959428 w 6863937"/>
              <a:gd name="connsiteY3" fmla="*/ 2743200 h 3123210"/>
              <a:gd name="connsiteX4" fmla="*/ 2529444 w 6863937"/>
              <a:gd name="connsiteY4" fmla="*/ 1983179 h 3123210"/>
              <a:gd name="connsiteX5" fmla="*/ 3408218 w 6863937"/>
              <a:gd name="connsiteY5" fmla="*/ 1282535 h 3123210"/>
              <a:gd name="connsiteX6" fmla="*/ 4144488 w 6863937"/>
              <a:gd name="connsiteY6" fmla="*/ 688768 h 3123210"/>
              <a:gd name="connsiteX7" fmla="*/ 4595750 w 6863937"/>
              <a:gd name="connsiteY7" fmla="*/ 142503 h 3123210"/>
              <a:gd name="connsiteX8" fmla="*/ 4928259 w 6863937"/>
              <a:gd name="connsiteY8" fmla="*/ 11875 h 3123210"/>
              <a:gd name="connsiteX9" fmla="*/ 5462649 w 6863937"/>
              <a:gd name="connsiteY9" fmla="*/ 213755 h 3123210"/>
              <a:gd name="connsiteX10" fmla="*/ 5818909 w 6863937"/>
              <a:gd name="connsiteY10" fmla="*/ 285007 h 3123210"/>
              <a:gd name="connsiteX11" fmla="*/ 6863937 w 6863937"/>
              <a:gd name="connsiteY11" fmla="*/ 296883 h 3123210"/>
              <a:gd name="connsiteX0" fmla="*/ 0 w 6863937"/>
              <a:gd name="connsiteY0" fmla="*/ 3123210 h 3123210"/>
              <a:gd name="connsiteX1" fmla="*/ 1626919 w 6863937"/>
              <a:gd name="connsiteY1" fmla="*/ 3040083 h 3123210"/>
              <a:gd name="connsiteX2" fmla="*/ 1959428 w 6863937"/>
              <a:gd name="connsiteY2" fmla="*/ 2743200 h 3123210"/>
              <a:gd name="connsiteX3" fmla="*/ 2529444 w 6863937"/>
              <a:gd name="connsiteY3" fmla="*/ 1983179 h 3123210"/>
              <a:gd name="connsiteX4" fmla="*/ 3408218 w 6863937"/>
              <a:gd name="connsiteY4" fmla="*/ 1282535 h 3123210"/>
              <a:gd name="connsiteX5" fmla="*/ 4144488 w 6863937"/>
              <a:gd name="connsiteY5" fmla="*/ 688768 h 3123210"/>
              <a:gd name="connsiteX6" fmla="*/ 4595750 w 6863937"/>
              <a:gd name="connsiteY6" fmla="*/ 142503 h 3123210"/>
              <a:gd name="connsiteX7" fmla="*/ 4928259 w 6863937"/>
              <a:gd name="connsiteY7" fmla="*/ 11875 h 3123210"/>
              <a:gd name="connsiteX8" fmla="*/ 5462649 w 6863937"/>
              <a:gd name="connsiteY8" fmla="*/ 213755 h 3123210"/>
              <a:gd name="connsiteX9" fmla="*/ 5818909 w 6863937"/>
              <a:gd name="connsiteY9" fmla="*/ 285007 h 3123210"/>
              <a:gd name="connsiteX10" fmla="*/ 6863937 w 6863937"/>
              <a:gd name="connsiteY10" fmla="*/ 296883 h 3123210"/>
              <a:gd name="connsiteX0" fmla="*/ 0 w 5237018"/>
              <a:gd name="connsiteY0" fmla="*/ 3040083 h 3040083"/>
              <a:gd name="connsiteX1" fmla="*/ 332509 w 5237018"/>
              <a:gd name="connsiteY1" fmla="*/ 2743200 h 3040083"/>
              <a:gd name="connsiteX2" fmla="*/ 902525 w 5237018"/>
              <a:gd name="connsiteY2" fmla="*/ 1983179 h 3040083"/>
              <a:gd name="connsiteX3" fmla="*/ 1781299 w 5237018"/>
              <a:gd name="connsiteY3" fmla="*/ 1282535 h 3040083"/>
              <a:gd name="connsiteX4" fmla="*/ 2517569 w 5237018"/>
              <a:gd name="connsiteY4" fmla="*/ 688768 h 3040083"/>
              <a:gd name="connsiteX5" fmla="*/ 2968831 w 5237018"/>
              <a:gd name="connsiteY5" fmla="*/ 142503 h 3040083"/>
              <a:gd name="connsiteX6" fmla="*/ 3301340 w 5237018"/>
              <a:gd name="connsiteY6" fmla="*/ 11875 h 3040083"/>
              <a:gd name="connsiteX7" fmla="*/ 3835730 w 5237018"/>
              <a:gd name="connsiteY7" fmla="*/ 213755 h 3040083"/>
              <a:gd name="connsiteX8" fmla="*/ 4191990 w 5237018"/>
              <a:gd name="connsiteY8" fmla="*/ 285007 h 3040083"/>
              <a:gd name="connsiteX9" fmla="*/ 5237018 w 5237018"/>
              <a:gd name="connsiteY9" fmla="*/ 296883 h 3040083"/>
              <a:gd name="connsiteX0" fmla="*/ 0 w 5181600"/>
              <a:gd name="connsiteY0" fmla="*/ 3040083 h 3040083"/>
              <a:gd name="connsiteX1" fmla="*/ 332509 w 5181600"/>
              <a:gd name="connsiteY1" fmla="*/ 2743200 h 3040083"/>
              <a:gd name="connsiteX2" fmla="*/ 902525 w 5181600"/>
              <a:gd name="connsiteY2" fmla="*/ 1983179 h 3040083"/>
              <a:gd name="connsiteX3" fmla="*/ 1781299 w 5181600"/>
              <a:gd name="connsiteY3" fmla="*/ 1282535 h 3040083"/>
              <a:gd name="connsiteX4" fmla="*/ 2517569 w 5181600"/>
              <a:gd name="connsiteY4" fmla="*/ 688768 h 3040083"/>
              <a:gd name="connsiteX5" fmla="*/ 2968831 w 5181600"/>
              <a:gd name="connsiteY5" fmla="*/ 142503 h 3040083"/>
              <a:gd name="connsiteX6" fmla="*/ 3301340 w 5181600"/>
              <a:gd name="connsiteY6" fmla="*/ 11875 h 3040083"/>
              <a:gd name="connsiteX7" fmla="*/ 3835730 w 5181600"/>
              <a:gd name="connsiteY7" fmla="*/ 213755 h 3040083"/>
              <a:gd name="connsiteX8" fmla="*/ 4191990 w 5181600"/>
              <a:gd name="connsiteY8" fmla="*/ 285007 h 3040083"/>
              <a:gd name="connsiteX9" fmla="*/ 5181600 w 5181600"/>
              <a:gd name="connsiteY9" fmla="*/ 304800 h 3040083"/>
              <a:gd name="connsiteX0" fmla="*/ 0 w 4849091"/>
              <a:gd name="connsiteY0" fmla="*/ 2743200 h 2743200"/>
              <a:gd name="connsiteX1" fmla="*/ 570016 w 4849091"/>
              <a:gd name="connsiteY1" fmla="*/ 1983179 h 2743200"/>
              <a:gd name="connsiteX2" fmla="*/ 1448790 w 4849091"/>
              <a:gd name="connsiteY2" fmla="*/ 1282535 h 2743200"/>
              <a:gd name="connsiteX3" fmla="*/ 2185060 w 4849091"/>
              <a:gd name="connsiteY3" fmla="*/ 688768 h 2743200"/>
              <a:gd name="connsiteX4" fmla="*/ 2636322 w 4849091"/>
              <a:gd name="connsiteY4" fmla="*/ 142503 h 2743200"/>
              <a:gd name="connsiteX5" fmla="*/ 2968831 w 4849091"/>
              <a:gd name="connsiteY5" fmla="*/ 11875 h 2743200"/>
              <a:gd name="connsiteX6" fmla="*/ 3503221 w 4849091"/>
              <a:gd name="connsiteY6" fmla="*/ 213755 h 2743200"/>
              <a:gd name="connsiteX7" fmla="*/ 3859481 w 4849091"/>
              <a:gd name="connsiteY7" fmla="*/ 285007 h 2743200"/>
              <a:gd name="connsiteX8" fmla="*/ 4849091 w 4849091"/>
              <a:gd name="connsiteY8" fmla="*/ 304800 h 2743200"/>
              <a:gd name="connsiteX0" fmla="*/ 0 w 4279075"/>
              <a:gd name="connsiteY0" fmla="*/ 1983179 h 1983179"/>
              <a:gd name="connsiteX1" fmla="*/ 878774 w 4279075"/>
              <a:gd name="connsiteY1" fmla="*/ 1282535 h 1983179"/>
              <a:gd name="connsiteX2" fmla="*/ 1615044 w 4279075"/>
              <a:gd name="connsiteY2" fmla="*/ 688768 h 1983179"/>
              <a:gd name="connsiteX3" fmla="*/ 2066306 w 4279075"/>
              <a:gd name="connsiteY3" fmla="*/ 142503 h 1983179"/>
              <a:gd name="connsiteX4" fmla="*/ 2398815 w 4279075"/>
              <a:gd name="connsiteY4" fmla="*/ 11875 h 1983179"/>
              <a:gd name="connsiteX5" fmla="*/ 2933205 w 4279075"/>
              <a:gd name="connsiteY5" fmla="*/ 213755 h 1983179"/>
              <a:gd name="connsiteX6" fmla="*/ 3289465 w 4279075"/>
              <a:gd name="connsiteY6" fmla="*/ 285007 h 1983179"/>
              <a:gd name="connsiteX7" fmla="*/ 4279075 w 4279075"/>
              <a:gd name="connsiteY7" fmla="*/ 304800 h 1983179"/>
              <a:gd name="connsiteX0" fmla="*/ 0 w 3400301"/>
              <a:gd name="connsiteY0" fmla="*/ 1282535 h 1282535"/>
              <a:gd name="connsiteX1" fmla="*/ 736270 w 3400301"/>
              <a:gd name="connsiteY1" fmla="*/ 688768 h 1282535"/>
              <a:gd name="connsiteX2" fmla="*/ 1187532 w 3400301"/>
              <a:gd name="connsiteY2" fmla="*/ 142503 h 1282535"/>
              <a:gd name="connsiteX3" fmla="*/ 1520041 w 3400301"/>
              <a:gd name="connsiteY3" fmla="*/ 11875 h 1282535"/>
              <a:gd name="connsiteX4" fmla="*/ 2054431 w 3400301"/>
              <a:gd name="connsiteY4" fmla="*/ 213755 h 1282535"/>
              <a:gd name="connsiteX5" fmla="*/ 2410691 w 3400301"/>
              <a:gd name="connsiteY5" fmla="*/ 285007 h 1282535"/>
              <a:gd name="connsiteX6" fmla="*/ 3400301 w 3400301"/>
              <a:gd name="connsiteY6" fmla="*/ 304800 h 1282535"/>
              <a:gd name="connsiteX0" fmla="*/ 0 w 2664031"/>
              <a:gd name="connsiteY0" fmla="*/ 688768 h 688768"/>
              <a:gd name="connsiteX1" fmla="*/ 451262 w 2664031"/>
              <a:gd name="connsiteY1" fmla="*/ 142503 h 688768"/>
              <a:gd name="connsiteX2" fmla="*/ 783771 w 2664031"/>
              <a:gd name="connsiteY2" fmla="*/ 11875 h 688768"/>
              <a:gd name="connsiteX3" fmla="*/ 1318161 w 2664031"/>
              <a:gd name="connsiteY3" fmla="*/ 213755 h 688768"/>
              <a:gd name="connsiteX4" fmla="*/ 1674421 w 2664031"/>
              <a:gd name="connsiteY4" fmla="*/ 285007 h 688768"/>
              <a:gd name="connsiteX5" fmla="*/ 2664031 w 2664031"/>
              <a:gd name="connsiteY5" fmla="*/ 304800 h 688768"/>
              <a:gd name="connsiteX0" fmla="*/ 0 w 2212769"/>
              <a:gd name="connsiteY0" fmla="*/ 142503 h 305789"/>
              <a:gd name="connsiteX1" fmla="*/ 332509 w 2212769"/>
              <a:gd name="connsiteY1" fmla="*/ 11875 h 305789"/>
              <a:gd name="connsiteX2" fmla="*/ 866899 w 2212769"/>
              <a:gd name="connsiteY2" fmla="*/ 213755 h 305789"/>
              <a:gd name="connsiteX3" fmla="*/ 1223159 w 2212769"/>
              <a:gd name="connsiteY3" fmla="*/ 285007 h 305789"/>
              <a:gd name="connsiteX4" fmla="*/ 2212769 w 2212769"/>
              <a:gd name="connsiteY4" fmla="*/ 304800 h 305789"/>
              <a:gd name="connsiteX0" fmla="*/ 0 w 1880260"/>
              <a:gd name="connsiteY0" fmla="*/ 0 h 293914"/>
              <a:gd name="connsiteX1" fmla="*/ 534390 w 1880260"/>
              <a:gd name="connsiteY1" fmla="*/ 201880 h 293914"/>
              <a:gd name="connsiteX2" fmla="*/ 890650 w 1880260"/>
              <a:gd name="connsiteY2" fmla="*/ 273132 h 293914"/>
              <a:gd name="connsiteX3" fmla="*/ 1880260 w 1880260"/>
              <a:gd name="connsiteY3" fmla="*/ 292925 h 293914"/>
              <a:gd name="connsiteX0" fmla="*/ 0 w 1345870"/>
              <a:gd name="connsiteY0" fmla="*/ 0 h 92034"/>
              <a:gd name="connsiteX1" fmla="*/ 356260 w 1345870"/>
              <a:gd name="connsiteY1" fmla="*/ 71252 h 92034"/>
              <a:gd name="connsiteX2" fmla="*/ 1345870 w 1345870"/>
              <a:gd name="connsiteY2" fmla="*/ 91045 h 92034"/>
              <a:gd name="connsiteX0" fmla="*/ 0 w 989610"/>
              <a:gd name="connsiteY0" fmla="*/ 0 h 20782"/>
              <a:gd name="connsiteX1" fmla="*/ 989610 w 989610"/>
              <a:gd name="connsiteY1" fmla="*/ 19793 h 20782"/>
              <a:gd name="connsiteX0" fmla="*/ 0 w 1159871"/>
              <a:gd name="connsiteY0" fmla="*/ 0 h 22682"/>
              <a:gd name="connsiteX1" fmla="*/ 989610 w 1159871"/>
              <a:gd name="connsiteY1" fmla="*/ 19793 h 22682"/>
              <a:gd name="connsiteX2" fmla="*/ 1021564 w 1159871"/>
              <a:gd name="connsiteY2" fmla="*/ 17336 h 22682"/>
              <a:gd name="connsiteX0" fmla="*/ 0 w 2361209"/>
              <a:gd name="connsiteY0" fmla="*/ 0 h 22682"/>
              <a:gd name="connsiteX1" fmla="*/ 989610 w 2361209"/>
              <a:gd name="connsiteY1" fmla="*/ 19793 h 22682"/>
              <a:gd name="connsiteX2" fmla="*/ 2361209 w 2361209"/>
              <a:gd name="connsiteY2" fmla="*/ 19794 h 22682"/>
              <a:gd name="connsiteX0" fmla="*/ 0 w 2988145"/>
              <a:gd name="connsiteY0" fmla="*/ 123939 h 139113"/>
              <a:gd name="connsiteX1" fmla="*/ 1616546 w 2988145"/>
              <a:gd name="connsiteY1" fmla="*/ 0 h 139113"/>
              <a:gd name="connsiteX2" fmla="*/ 2988145 w 2988145"/>
              <a:gd name="connsiteY2" fmla="*/ 1 h 139113"/>
              <a:gd name="connsiteX0" fmla="*/ 0 w 2988145"/>
              <a:gd name="connsiteY0" fmla="*/ 123938 h 139112"/>
              <a:gd name="connsiteX1" fmla="*/ 1600200 w 2988145"/>
              <a:gd name="connsiteY1" fmla="*/ 123938 h 139112"/>
              <a:gd name="connsiteX2" fmla="*/ 2988145 w 2988145"/>
              <a:gd name="connsiteY2" fmla="*/ 0 h 139112"/>
              <a:gd name="connsiteX0" fmla="*/ 0 w 2988145"/>
              <a:gd name="connsiteY0" fmla="*/ 52071 h 126827"/>
              <a:gd name="connsiteX1" fmla="*/ 1600200 w 2988145"/>
              <a:gd name="connsiteY1" fmla="*/ 123938 h 126827"/>
              <a:gd name="connsiteX2" fmla="*/ 2988145 w 2988145"/>
              <a:gd name="connsiteY2" fmla="*/ 0 h 126827"/>
              <a:gd name="connsiteX0" fmla="*/ 0 w 2988145"/>
              <a:gd name="connsiteY0" fmla="*/ 52071 h 67245"/>
              <a:gd name="connsiteX1" fmla="*/ 1600200 w 2988145"/>
              <a:gd name="connsiteY1" fmla="*/ 52072 h 67245"/>
              <a:gd name="connsiteX2" fmla="*/ 2988145 w 2988145"/>
              <a:gd name="connsiteY2" fmla="*/ 0 h 67245"/>
            </a:gdLst>
            <a:ahLst/>
            <a:cxnLst>
              <a:cxn ang="0">
                <a:pos x="connsiteX0" y="connsiteY0"/>
              </a:cxn>
              <a:cxn ang="0">
                <a:pos x="connsiteX1" y="connsiteY1"/>
              </a:cxn>
              <a:cxn ang="0">
                <a:pos x="connsiteX2" y="connsiteY2"/>
              </a:cxn>
            </a:cxnLst>
            <a:rect l="l" t="t" r="r" b="b"/>
            <a:pathLst>
              <a:path w="2988145" h="67245">
                <a:moveTo>
                  <a:pt x="0" y="52071"/>
                </a:moveTo>
                <a:cubicBezTo>
                  <a:pt x="224312" y="67245"/>
                  <a:pt x="1194460" y="53061"/>
                  <a:pt x="1600200" y="52072"/>
                </a:cubicBezTo>
                <a:cubicBezTo>
                  <a:pt x="1770461" y="54961"/>
                  <a:pt x="2981488" y="512"/>
                  <a:pt x="2988145" y="0"/>
                </a:cubicBezTo>
              </a:path>
            </a:pathLst>
          </a:cu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600">
              <a:solidFill>
                <a:prstClr val="black"/>
              </a:solidFill>
              <a:latin typeface="Arial" pitchFamily="34" charset="0"/>
              <a:cs typeface="Arial" pitchFamily="34" charset="0"/>
            </a:endParaRPr>
          </a:p>
        </p:txBody>
      </p:sp>
      <p:sp>
        <p:nvSpPr>
          <p:cNvPr id="7" name="TextBox 6"/>
          <p:cNvSpPr txBox="1"/>
          <p:nvPr/>
        </p:nvSpPr>
        <p:spPr>
          <a:xfrm>
            <a:off x="321041" y="4930513"/>
            <a:ext cx="8787464" cy="1287532"/>
          </a:xfrm>
          <a:prstGeom prst="rect">
            <a:avLst/>
          </a:prstGeom>
          <a:noFill/>
        </p:spPr>
        <p:txBody>
          <a:bodyPr wrap="square" rtlCol="0">
            <a:spAutoFit/>
          </a:bodyPr>
          <a:lstStyle/>
          <a:p>
            <a:pPr>
              <a:lnSpc>
                <a:spcPct val="150000"/>
              </a:lnSpc>
            </a:pPr>
            <a:r>
              <a:rPr lang="en-US" sz="1800" dirty="0">
                <a:latin typeface="+mn-lt"/>
              </a:rPr>
              <a:t>“Show me the data!”</a:t>
            </a:r>
          </a:p>
          <a:p>
            <a:pPr>
              <a:lnSpc>
                <a:spcPct val="150000"/>
              </a:lnSpc>
            </a:pPr>
            <a:r>
              <a:rPr lang="en-US" sz="1800" dirty="0">
                <a:latin typeface="+mn-lt"/>
              </a:rPr>
              <a:t>How to measure the effects of “military diplomacy” a.k.a. security cooperation</a:t>
            </a:r>
          </a:p>
          <a:p>
            <a:pPr>
              <a:lnSpc>
                <a:spcPct val="150000"/>
              </a:lnSpc>
            </a:pPr>
            <a:r>
              <a:rPr lang="en-US" sz="1800" dirty="0">
                <a:latin typeface="+mn-lt"/>
              </a:rPr>
              <a:t>Have to have an accurate common operating picture    …G-TSCMIS </a:t>
            </a:r>
          </a:p>
        </p:txBody>
      </p:sp>
      <p:sp>
        <p:nvSpPr>
          <p:cNvPr id="52" name="Title 1"/>
          <p:cNvSpPr txBox="1">
            <a:spLocks/>
          </p:cNvSpPr>
          <p:nvPr/>
        </p:nvSpPr>
        <p:spPr bwMode="auto">
          <a:xfrm>
            <a:off x="4688266" y="38353"/>
            <a:ext cx="445573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eaLnBrk="0" fontAlgn="base" hangingPunct="0">
              <a:spcBef>
                <a:spcPct val="0"/>
              </a:spcBef>
              <a:spcAft>
                <a:spcPct val="0"/>
              </a:spcAft>
              <a:defRPr/>
            </a:pPr>
            <a:r>
              <a:rPr lang="en-US" sz="2000" b="1" dirty="0" smtClean="0">
                <a:solidFill>
                  <a:prstClr val="white"/>
                </a:solidFill>
                <a:latin typeface="Arial" pitchFamily="34" charset="0"/>
                <a:ea typeface="ＭＳ Ｐゴシック" pitchFamily="34" charset="-128"/>
                <a:cs typeface="Arial" pitchFamily="34" charset="0"/>
              </a:rPr>
              <a:t>The Theory of Engagement</a:t>
            </a:r>
            <a:endParaRPr lang="en-US" sz="2000" b="1" dirty="0">
              <a:solidFill>
                <a:prstClr val="white"/>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86673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42874" y="762824"/>
            <a:ext cx="5619896" cy="1334856"/>
          </a:xfrm>
        </p:spPr>
        <p:txBody>
          <a:bodyPr>
            <a:noAutofit/>
          </a:bodyPr>
          <a:lstStyle/>
          <a:p>
            <a:pPr>
              <a:buNone/>
            </a:pPr>
            <a:r>
              <a:rPr lang="en-US" sz="1600" b="1" u="sng" dirty="0"/>
              <a:t>AOC 2014:</a:t>
            </a:r>
          </a:p>
          <a:p>
            <a:pPr marL="0" indent="0" algn="just">
              <a:buNone/>
            </a:pPr>
            <a:r>
              <a:rPr lang="en-US" sz="1400" dirty="0"/>
              <a:t>The Army, </a:t>
            </a:r>
            <a:r>
              <a:rPr lang="en-US" sz="1400" b="1" dirty="0"/>
              <a:t>engages regionally </a:t>
            </a:r>
            <a:r>
              <a:rPr lang="en-US" sz="1400" dirty="0"/>
              <a:t>to </a:t>
            </a:r>
            <a:r>
              <a:rPr lang="en-US" sz="1400" u="sng" dirty="0"/>
              <a:t>prevent conflict, shape security environments, and create multiple options for responding to and resolving crises</a:t>
            </a:r>
            <a:r>
              <a:rPr lang="en-US" sz="1400" dirty="0"/>
              <a:t>.  </a:t>
            </a:r>
          </a:p>
          <a:p>
            <a:pPr marL="0" indent="0" algn="just">
              <a:buNone/>
            </a:pPr>
            <a:endParaRPr lang="en-US" sz="800" dirty="0"/>
          </a:p>
          <a:p>
            <a:pPr marL="0" indent="0" algn="just">
              <a:buNone/>
            </a:pPr>
            <a:r>
              <a:rPr lang="en-US" sz="1400" dirty="0"/>
              <a:t>Army forces </a:t>
            </a:r>
            <a:r>
              <a:rPr lang="en-US" sz="1400" b="1" dirty="0"/>
              <a:t>engage regionally </a:t>
            </a:r>
            <a:r>
              <a:rPr lang="en-US" sz="1400" dirty="0"/>
              <a:t>to ensure interoperability, build relationships base on common interest, enhance situational awareness, assure partners, and deter adversaries.</a:t>
            </a:r>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a:p>
        </p:txBody>
      </p:sp>
      <p:sp>
        <p:nvSpPr>
          <p:cNvPr id="3" name="Rectangle 2"/>
          <p:cNvSpPr/>
          <p:nvPr/>
        </p:nvSpPr>
        <p:spPr>
          <a:xfrm>
            <a:off x="149061" y="2820886"/>
            <a:ext cx="8915399" cy="3754874"/>
          </a:xfrm>
          <a:prstGeom prst="rect">
            <a:avLst/>
          </a:prstGeom>
        </p:spPr>
        <p:txBody>
          <a:bodyPr wrap="square">
            <a:spAutoFit/>
          </a:bodyPr>
          <a:lstStyle/>
          <a:p>
            <a:pPr fontAlgn="auto">
              <a:spcBef>
                <a:spcPts val="0"/>
              </a:spcBef>
              <a:spcAft>
                <a:spcPts val="0"/>
              </a:spcAft>
            </a:pPr>
            <a:r>
              <a:rPr lang="en-US" sz="1600" b="1" u="sng" dirty="0">
                <a:solidFill>
                  <a:prstClr val="black"/>
                </a:solidFill>
                <a:latin typeface=" Arial"/>
              </a:rPr>
              <a:t>The  Army </a:t>
            </a:r>
            <a:r>
              <a:rPr lang="en-US" sz="1600" b="1" u="sng" dirty="0" smtClean="0">
                <a:solidFill>
                  <a:prstClr val="black"/>
                </a:solidFill>
                <a:latin typeface=" Arial"/>
              </a:rPr>
              <a:t>Vision</a:t>
            </a:r>
            <a:r>
              <a:rPr lang="en-US" sz="1600" b="1" u="sng" dirty="0">
                <a:solidFill>
                  <a:prstClr val="black"/>
                </a:solidFill>
                <a:latin typeface=" Arial"/>
              </a:rPr>
              <a:t>: </a:t>
            </a:r>
          </a:p>
          <a:p>
            <a:pPr algn="just" fontAlgn="auto">
              <a:spcBef>
                <a:spcPts val="0"/>
              </a:spcBef>
              <a:spcAft>
                <a:spcPts val="0"/>
              </a:spcAft>
            </a:pPr>
            <a:r>
              <a:rPr lang="en-US" sz="1400" dirty="0">
                <a:solidFill>
                  <a:prstClr val="black"/>
                </a:solidFill>
                <a:latin typeface=" Arial"/>
              </a:rPr>
              <a:t>The Army of 2025 and Beyond will effectively employ lethal and non-lethal over-match against any adversary to </a:t>
            </a:r>
            <a:r>
              <a:rPr lang="en-US" sz="1400" i="1" dirty="0">
                <a:solidFill>
                  <a:prstClr val="black"/>
                </a:solidFill>
                <a:latin typeface=" Arial"/>
              </a:rPr>
              <a:t>prevent</a:t>
            </a:r>
            <a:r>
              <a:rPr lang="en-US" sz="1400" dirty="0">
                <a:solidFill>
                  <a:prstClr val="black"/>
                </a:solidFill>
                <a:latin typeface=" Arial"/>
              </a:rPr>
              <a:t>, </a:t>
            </a:r>
            <a:r>
              <a:rPr lang="en-US" sz="1400" i="1" dirty="0">
                <a:solidFill>
                  <a:prstClr val="black"/>
                </a:solidFill>
                <a:latin typeface=" Arial"/>
              </a:rPr>
              <a:t>shape</a:t>
            </a:r>
            <a:r>
              <a:rPr lang="en-US" sz="1400" dirty="0">
                <a:solidFill>
                  <a:prstClr val="black"/>
                </a:solidFill>
                <a:latin typeface=" Arial"/>
              </a:rPr>
              <a:t>, and </a:t>
            </a:r>
            <a:r>
              <a:rPr lang="en-US" sz="1400" i="1" dirty="0">
                <a:solidFill>
                  <a:prstClr val="black"/>
                </a:solidFill>
                <a:latin typeface=" Arial"/>
              </a:rPr>
              <a:t>win</a:t>
            </a:r>
            <a:r>
              <a:rPr lang="en-US" sz="1400" dirty="0">
                <a:solidFill>
                  <a:prstClr val="black"/>
                </a:solidFill>
                <a:latin typeface=" Arial"/>
              </a:rPr>
              <a:t> conflicts and achieve national interests. </a:t>
            </a:r>
            <a:r>
              <a:rPr lang="en-US" sz="1400" b="1" dirty="0">
                <a:solidFill>
                  <a:prstClr val="black">
                    <a:lumMod val="95000"/>
                    <a:lumOff val="5000"/>
                  </a:prstClr>
                </a:solidFill>
                <a:latin typeface=" Arial"/>
              </a:rPr>
              <a:t>It will leverage cross-cultural and regional experts </a:t>
            </a:r>
            <a:r>
              <a:rPr lang="en-US" sz="1400" b="1" dirty="0">
                <a:solidFill>
                  <a:prstClr val="black"/>
                </a:solidFill>
                <a:latin typeface=" Arial"/>
              </a:rPr>
              <a:t>to operate among populations, promote regional security, and be interoperable with the other Military Services, USG agencies and allied and partner nations</a:t>
            </a:r>
            <a:r>
              <a:rPr lang="en-US" sz="1400" dirty="0">
                <a:solidFill>
                  <a:prstClr val="black"/>
                </a:solidFill>
                <a:latin typeface=" Arial"/>
              </a:rPr>
              <a:t>. </a:t>
            </a:r>
          </a:p>
          <a:p>
            <a:pPr algn="just" fontAlgn="auto">
              <a:spcBef>
                <a:spcPts val="0"/>
              </a:spcBef>
              <a:spcAft>
                <a:spcPts val="0"/>
              </a:spcAft>
            </a:pPr>
            <a:endParaRPr lang="en-US" sz="900" dirty="0">
              <a:solidFill>
                <a:prstClr val="black"/>
              </a:solidFill>
              <a:latin typeface=" Arial"/>
            </a:endParaRPr>
          </a:p>
          <a:p>
            <a:pPr algn="just" fontAlgn="auto">
              <a:spcBef>
                <a:spcPts val="0"/>
              </a:spcBef>
              <a:spcAft>
                <a:spcPts val="0"/>
              </a:spcAft>
            </a:pPr>
            <a:r>
              <a:rPr lang="en-US" sz="1400" dirty="0">
                <a:solidFill>
                  <a:prstClr val="black"/>
                </a:solidFill>
                <a:latin typeface=" Arial"/>
              </a:rPr>
              <a:t>As it applies to organizations, improving expertise will require increased mastery of political-military affairs and institutional strategy throughout our tactical and operational headquarters. Additionally, we must build on the success the Army has enjoyed with </a:t>
            </a:r>
            <a:r>
              <a:rPr lang="en-US" sz="1400" b="1" i="1" dirty="0">
                <a:solidFill>
                  <a:prstClr val="black"/>
                </a:solidFill>
                <a:latin typeface=" Arial"/>
              </a:rPr>
              <a:t>Regionally Aligned Forces</a:t>
            </a:r>
            <a:r>
              <a:rPr lang="en-US" sz="1400" dirty="0">
                <a:solidFill>
                  <a:prstClr val="black"/>
                </a:solidFill>
                <a:latin typeface=" Arial"/>
              </a:rPr>
              <a:t> and expand the expertise of whole units, not just individual Soldiers, which possess a mastery of regions, languages, countries, and cultures. </a:t>
            </a:r>
          </a:p>
          <a:p>
            <a:pPr algn="just" fontAlgn="auto">
              <a:spcBef>
                <a:spcPts val="0"/>
              </a:spcBef>
              <a:spcAft>
                <a:spcPts val="0"/>
              </a:spcAft>
            </a:pPr>
            <a:endParaRPr lang="en-US" sz="1000" dirty="0">
              <a:solidFill>
                <a:prstClr val="black"/>
              </a:solidFill>
              <a:latin typeface=" Arial"/>
            </a:endParaRPr>
          </a:p>
          <a:p>
            <a:pPr algn="just" fontAlgn="auto">
              <a:spcBef>
                <a:spcPts val="0"/>
              </a:spcBef>
              <a:spcAft>
                <a:spcPts val="0"/>
              </a:spcAft>
            </a:pPr>
            <a:r>
              <a:rPr lang="en-US" sz="1400" dirty="0">
                <a:solidFill>
                  <a:prstClr val="black"/>
                </a:solidFill>
                <a:latin typeface=" Arial"/>
              </a:rPr>
              <a:t>Enhanced country access and theater presence is necessary to support the Army’s expeditionary capability. Therefore, even as we re-establish a greater presence within the continental United States, we must maintain a rotational presence with pre-positioned military equipment to expedite readiness in the event of crisis abroad. These deployments, and their associated operations, shape regional theaters of operation, promote interoperability, and shorten response times in the event of crisis. We must capitalize on our success with </a:t>
            </a:r>
            <a:r>
              <a:rPr lang="en-US" sz="1400" b="1" i="1" dirty="0">
                <a:solidFill>
                  <a:prstClr val="black"/>
                </a:solidFill>
                <a:latin typeface=" Arial"/>
              </a:rPr>
              <a:t>Regionally Aligned Forces </a:t>
            </a:r>
            <a:r>
              <a:rPr lang="en-US" sz="1400" dirty="0">
                <a:solidFill>
                  <a:prstClr val="black"/>
                </a:solidFill>
                <a:latin typeface=" Arial"/>
              </a:rPr>
              <a:t>to further augment this capability. </a:t>
            </a:r>
          </a:p>
        </p:txBody>
      </p:sp>
      <p:pic>
        <p:nvPicPr>
          <p:cNvPr id="4" name="Picture 3"/>
          <p:cNvPicPr>
            <a:picLocks noChangeAspect="1"/>
          </p:cNvPicPr>
          <p:nvPr/>
        </p:nvPicPr>
        <p:blipFill>
          <a:blip r:embed="rId3"/>
          <a:stretch>
            <a:fillRect/>
          </a:stretch>
        </p:blipFill>
        <p:spPr>
          <a:xfrm>
            <a:off x="7432807" y="835518"/>
            <a:ext cx="1673853" cy="1986237"/>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5750244" y="827734"/>
            <a:ext cx="1630705" cy="1995196"/>
          </a:xfrm>
          <a:prstGeom prst="rect">
            <a:avLst/>
          </a:prstGeom>
          <a:noFill/>
          <a:ln w="9525">
            <a:noFill/>
            <a:miter lim="800000"/>
            <a:headEnd/>
            <a:tailEnd/>
          </a:ln>
        </p:spPr>
      </p:pic>
      <p:sp>
        <p:nvSpPr>
          <p:cNvPr id="8" name="Title 1"/>
          <p:cNvSpPr txBox="1">
            <a:spLocks/>
          </p:cNvSpPr>
          <p:nvPr/>
        </p:nvSpPr>
        <p:spPr bwMode="auto">
          <a:xfrm>
            <a:off x="4267200" y="-44068"/>
            <a:ext cx="4876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700"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2700">
                <a:solidFill>
                  <a:schemeClr val="bg1"/>
                </a:solidFill>
                <a:latin typeface="Arial" pitchFamily="34" charset="0"/>
                <a:cs typeface="Arial" pitchFamily="34" charset="0"/>
              </a:defRPr>
            </a:lvl2pPr>
            <a:lvl3pPr algn="r" rtl="0" eaLnBrk="0" fontAlgn="base" hangingPunct="0">
              <a:spcBef>
                <a:spcPct val="0"/>
              </a:spcBef>
              <a:spcAft>
                <a:spcPct val="0"/>
              </a:spcAft>
              <a:defRPr sz="2700">
                <a:solidFill>
                  <a:schemeClr val="bg1"/>
                </a:solidFill>
                <a:latin typeface="Arial" pitchFamily="34" charset="0"/>
                <a:cs typeface="Arial" pitchFamily="34" charset="0"/>
              </a:defRPr>
            </a:lvl3pPr>
            <a:lvl4pPr algn="r" rtl="0" eaLnBrk="0" fontAlgn="base" hangingPunct="0">
              <a:spcBef>
                <a:spcPct val="0"/>
              </a:spcBef>
              <a:spcAft>
                <a:spcPct val="0"/>
              </a:spcAft>
              <a:defRPr sz="2700">
                <a:solidFill>
                  <a:schemeClr val="bg1"/>
                </a:solidFill>
                <a:latin typeface="Arial" pitchFamily="34" charset="0"/>
                <a:cs typeface="Arial" pitchFamily="34" charset="0"/>
              </a:defRPr>
            </a:lvl4pPr>
            <a:lvl5pPr algn="r" rtl="0" eaLnBrk="0" fontAlgn="base" hangingPunct="0">
              <a:spcBef>
                <a:spcPct val="0"/>
              </a:spcBef>
              <a:spcAft>
                <a:spcPct val="0"/>
              </a:spcAft>
              <a:defRPr sz="2700">
                <a:solidFill>
                  <a:schemeClr val="bg1"/>
                </a:solidFill>
                <a:latin typeface="Arial" pitchFamily="34" charset="0"/>
                <a:cs typeface="Arial" pitchFamily="34" charset="0"/>
              </a:defRPr>
            </a:lvl5pPr>
            <a:lvl6pPr marL="342900" algn="r" rtl="0" fontAlgn="base">
              <a:spcBef>
                <a:spcPct val="0"/>
              </a:spcBef>
              <a:spcAft>
                <a:spcPct val="0"/>
              </a:spcAft>
              <a:defRPr sz="2700">
                <a:solidFill>
                  <a:schemeClr val="bg1"/>
                </a:solidFill>
                <a:latin typeface="Arial" pitchFamily="34" charset="0"/>
                <a:cs typeface="Arial" pitchFamily="34" charset="0"/>
              </a:defRPr>
            </a:lvl6pPr>
            <a:lvl7pPr marL="685800" algn="r" rtl="0" fontAlgn="base">
              <a:spcBef>
                <a:spcPct val="0"/>
              </a:spcBef>
              <a:spcAft>
                <a:spcPct val="0"/>
              </a:spcAft>
              <a:defRPr sz="2700">
                <a:solidFill>
                  <a:schemeClr val="bg1"/>
                </a:solidFill>
                <a:latin typeface="Arial" pitchFamily="34" charset="0"/>
                <a:cs typeface="Arial" pitchFamily="34" charset="0"/>
              </a:defRPr>
            </a:lvl7pPr>
            <a:lvl8pPr marL="1028700" algn="r" rtl="0" fontAlgn="base">
              <a:spcBef>
                <a:spcPct val="0"/>
              </a:spcBef>
              <a:spcAft>
                <a:spcPct val="0"/>
              </a:spcAft>
              <a:defRPr sz="2700">
                <a:solidFill>
                  <a:schemeClr val="bg1"/>
                </a:solidFill>
                <a:latin typeface="Arial" pitchFamily="34" charset="0"/>
                <a:cs typeface="Arial" pitchFamily="34" charset="0"/>
              </a:defRPr>
            </a:lvl8pPr>
            <a:lvl9pPr marL="1371600" algn="r" rtl="0" fontAlgn="base">
              <a:spcBef>
                <a:spcPct val="0"/>
              </a:spcBef>
              <a:spcAft>
                <a:spcPct val="0"/>
              </a:spcAft>
              <a:defRPr sz="2700">
                <a:solidFill>
                  <a:schemeClr val="bg1"/>
                </a:solidFill>
                <a:latin typeface="Arial" pitchFamily="34" charset="0"/>
                <a:cs typeface="Arial" pitchFamily="34" charset="0"/>
              </a:defRPr>
            </a:lvl9pPr>
          </a:lstStyle>
          <a:p>
            <a:r>
              <a:rPr lang="en-US" sz="2000" b="1" dirty="0" smtClean="0">
                <a:solidFill>
                  <a:prstClr val="white"/>
                </a:solidFill>
              </a:rPr>
              <a:t>Army Vision</a:t>
            </a:r>
            <a:endParaRPr lang="en-US" sz="2000" b="1" dirty="0">
              <a:solidFill>
                <a:prstClr val="white"/>
              </a:solidFill>
            </a:endParaRPr>
          </a:p>
        </p:txBody>
      </p:sp>
    </p:spTree>
    <p:extLst>
      <p:ext uri="{BB962C8B-B14F-4D97-AF65-F5344CB8AC3E}">
        <p14:creationId xmlns:p14="http://schemas.microsoft.com/office/powerpoint/2010/main" val="15141111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spcAft>
                <a:spcPts val="1200"/>
              </a:spcAft>
            </a:pPr>
            <a:r>
              <a:rPr lang="en-US" sz="2000" dirty="0" smtClean="0">
                <a:latin typeface=" Arial"/>
              </a:rPr>
              <a:t>What is RAF? </a:t>
            </a:r>
          </a:p>
        </p:txBody>
      </p:sp>
      <p:sp>
        <p:nvSpPr>
          <p:cNvPr id="12" name="Content Placeholder 11"/>
          <p:cNvSpPr>
            <a:spLocks noGrp="1"/>
          </p:cNvSpPr>
          <p:nvPr>
            <p:ph idx="4294967295"/>
          </p:nvPr>
        </p:nvSpPr>
        <p:spPr>
          <a:xfrm>
            <a:off x="-12855" y="2791600"/>
            <a:ext cx="8915400" cy="3924151"/>
          </a:xfrm>
          <a:prstGeom prst="rect">
            <a:avLst/>
          </a:prstGeom>
          <a:solidFill>
            <a:schemeClr val="bg1"/>
          </a:solidFill>
          <a:ln w="9525">
            <a:noFill/>
            <a:miter lim="800000"/>
            <a:headEnd/>
            <a:tailEnd/>
          </a:ln>
        </p:spPr>
        <p:txBody>
          <a:bodyPr wrap="square" anchor="ctr">
            <a:spAutoFit/>
          </a:bodyPr>
          <a:lstStyle/>
          <a:p>
            <a:pPr marL="0" lvl="0" indent="0" algn="just" eaLnBrk="1" fontAlgn="auto" hangingPunct="1">
              <a:spcBef>
                <a:spcPts val="600"/>
              </a:spcBef>
              <a:spcAft>
                <a:spcPts val="600"/>
              </a:spcAft>
              <a:buFont typeface="Wingdings" pitchFamily="2" charset="2"/>
              <a:buChar char="q"/>
              <a:defRPr/>
            </a:pPr>
            <a:r>
              <a:rPr lang="en-US" sz="1400" dirty="0" smtClean="0">
                <a:latin typeface="Arial" pitchFamily="34" charset="0"/>
              </a:rPr>
              <a:t> RAF is a way </a:t>
            </a:r>
            <a:r>
              <a:rPr lang="en-US" sz="1400" dirty="0" smtClean="0"/>
              <a:t>to support CCMD requirements. </a:t>
            </a:r>
          </a:p>
          <a:p>
            <a:pPr marL="400050" lvl="1" indent="0" algn="just" eaLnBrk="1" fontAlgn="auto" hangingPunct="1">
              <a:spcBef>
                <a:spcPts val="0"/>
              </a:spcBef>
              <a:spcAft>
                <a:spcPts val="0"/>
              </a:spcAft>
              <a:buFont typeface="Wingdings" pitchFamily="2" charset="2"/>
              <a:buChar char="§"/>
              <a:defRPr/>
            </a:pPr>
            <a:r>
              <a:rPr lang="en-US" sz="1400" dirty="0" smtClean="0"/>
              <a:t> Includes the Total Army—Active, Guard, Reserve</a:t>
            </a:r>
          </a:p>
          <a:p>
            <a:pPr marL="400050" lvl="1" indent="0" algn="just" eaLnBrk="1" fontAlgn="auto" hangingPunct="1">
              <a:spcBef>
                <a:spcPts val="0"/>
              </a:spcBef>
              <a:spcAft>
                <a:spcPts val="0"/>
              </a:spcAft>
              <a:buFont typeface="Wingdings" pitchFamily="2" charset="2"/>
              <a:buChar char="§"/>
              <a:defRPr/>
            </a:pPr>
            <a:r>
              <a:rPr lang="en-US" sz="1400" dirty="0" smtClean="0"/>
              <a:t> Includes Assigned, Allocated, </a:t>
            </a:r>
            <a:r>
              <a:rPr lang="en-US" sz="1400" i="1" dirty="0" smtClean="0"/>
              <a:t>Service Retained-CCMD Aligned</a:t>
            </a:r>
            <a:r>
              <a:rPr lang="en-US" sz="1400" dirty="0" smtClean="0"/>
              <a:t> (SRCA) </a:t>
            </a:r>
          </a:p>
          <a:p>
            <a:pPr marL="400050" lvl="1" indent="0" algn="just" eaLnBrk="1" fontAlgn="auto" hangingPunct="1">
              <a:spcBef>
                <a:spcPts val="0"/>
              </a:spcBef>
              <a:spcAft>
                <a:spcPts val="0"/>
              </a:spcAft>
              <a:buFont typeface="Wingdings" pitchFamily="2" charset="2"/>
              <a:buChar char="§"/>
              <a:defRPr/>
            </a:pPr>
            <a:r>
              <a:rPr lang="en-US" sz="1400" dirty="0" smtClean="0"/>
              <a:t> Includes operations, operations support, force sustainment</a:t>
            </a:r>
          </a:p>
          <a:p>
            <a:pPr marL="400050" lvl="1" indent="0" algn="just" eaLnBrk="1" fontAlgn="auto" hangingPunct="1">
              <a:spcBef>
                <a:spcPts val="0"/>
              </a:spcBef>
              <a:spcAft>
                <a:spcPts val="0"/>
              </a:spcAft>
              <a:buFont typeface="Wingdings" pitchFamily="2" charset="2"/>
              <a:buChar char="§"/>
              <a:defRPr/>
            </a:pPr>
            <a:r>
              <a:rPr lang="en-US" sz="1400" dirty="0" smtClean="0"/>
              <a:t> Includes the Institutional, Generating, and Operating forces </a:t>
            </a:r>
          </a:p>
          <a:p>
            <a:pPr marL="400050" lvl="1" indent="0" algn="just" eaLnBrk="1" fontAlgn="auto" hangingPunct="1">
              <a:spcBef>
                <a:spcPts val="0"/>
              </a:spcBef>
              <a:spcAft>
                <a:spcPts val="0"/>
              </a:spcAft>
              <a:buNone/>
              <a:defRPr/>
            </a:pPr>
            <a:endParaRPr lang="en-US" sz="1400" dirty="0" smtClean="0"/>
          </a:p>
          <a:p>
            <a:pPr marL="0" indent="0" algn="just" eaLnBrk="1" fontAlgn="auto" hangingPunct="1">
              <a:spcBef>
                <a:spcPts val="600"/>
              </a:spcBef>
              <a:spcAft>
                <a:spcPts val="600"/>
              </a:spcAft>
              <a:buFont typeface="Wingdings" pitchFamily="2" charset="2"/>
              <a:buChar char="q"/>
              <a:defRPr/>
            </a:pPr>
            <a:r>
              <a:rPr lang="en-US" sz="1400" dirty="0" smtClean="0"/>
              <a:t> RAF training:  </a:t>
            </a:r>
          </a:p>
          <a:p>
            <a:pPr marL="400050" lvl="1" indent="0" algn="just" eaLnBrk="1" fontAlgn="auto" hangingPunct="1">
              <a:spcBef>
                <a:spcPts val="0"/>
              </a:spcBef>
              <a:spcAft>
                <a:spcPts val="0"/>
              </a:spcAft>
              <a:buFont typeface="Wingdings" pitchFamily="2" charset="2"/>
              <a:buChar char="§"/>
              <a:defRPr/>
            </a:pPr>
            <a:r>
              <a:rPr lang="en-US" sz="1400" dirty="0" smtClean="0"/>
              <a:t> Baseline of Decisive Action (CTC rotation)</a:t>
            </a:r>
          </a:p>
          <a:p>
            <a:pPr marL="400050" lvl="1" indent="0" algn="just" eaLnBrk="1" fontAlgn="auto" hangingPunct="1">
              <a:spcBef>
                <a:spcPts val="0"/>
              </a:spcBef>
              <a:spcAft>
                <a:spcPts val="0"/>
              </a:spcAft>
              <a:buFont typeface="Wingdings" pitchFamily="2" charset="2"/>
              <a:buChar char="§"/>
              <a:defRPr/>
            </a:pPr>
            <a:r>
              <a:rPr lang="en-US" sz="1400" dirty="0" smtClean="0"/>
              <a:t> Augmented by CCMD-specific training requirements </a:t>
            </a:r>
          </a:p>
          <a:p>
            <a:pPr marL="400050" lvl="1" indent="0" algn="just" eaLnBrk="1" fontAlgn="auto" hangingPunct="1">
              <a:spcBef>
                <a:spcPts val="0"/>
              </a:spcBef>
              <a:spcAft>
                <a:spcPts val="0"/>
              </a:spcAft>
              <a:buFont typeface="Wingdings" pitchFamily="2" charset="2"/>
              <a:buChar char="§"/>
              <a:defRPr/>
            </a:pPr>
            <a:r>
              <a:rPr lang="en-US" sz="1400" dirty="0" smtClean="0"/>
              <a:t> Augmented by Cultural, Regional, Language (</a:t>
            </a:r>
            <a:r>
              <a:rPr lang="en-US" sz="1400" dirty="0" err="1" smtClean="0"/>
              <a:t>CReL</a:t>
            </a:r>
            <a:r>
              <a:rPr lang="en-US" sz="1400" dirty="0" smtClean="0"/>
              <a:t>) training</a:t>
            </a:r>
          </a:p>
          <a:p>
            <a:pPr marL="400050" lvl="1" indent="0" algn="just" eaLnBrk="1" fontAlgn="auto" hangingPunct="1">
              <a:spcBef>
                <a:spcPts val="0"/>
              </a:spcBef>
              <a:spcAft>
                <a:spcPts val="0"/>
              </a:spcAft>
              <a:buNone/>
              <a:defRPr/>
            </a:pPr>
            <a:endParaRPr lang="en-US" sz="1400" dirty="0" smtClean="0">
              <a:latin typeface="Arial" pitchFamily="34" charset="0"/>
            </a:endParaRPr>
          </a:p>
          <a:p>
            <a:pPr marL="0" indent="0" algn="just" eaLnBrk="1" fontAlgn="auto" hangingPunct="1">
              <a:spcBef>
                <a:spcPts val="600"/>
              </a:spcBef>
              <a:spcAft>
                <a:spcPts val="600"/>
              </a:spcAft>
              <a:buFont typeface="Wingdings" pitchFamily="2" charset="2"/>
              <a:buChar char="q"/>
              <a:defRPr/>
            </a:pPr>
            <a:r>
              <a:rPr lang="en-US" sz="1400" dirty="0" smtClean="0"/>
              <a:t> RAF Employment</a:t>
            </a:r>
          </a:p>
          <a:p>
            <a:pPr marL="400050" lvl="1" indent="0" algn="just" eaLnBrk="1" fontAlgn="auto" hangingPunct="1">
              <a:spcBef>
                <a:spcPts val="0"/>
              </a:spcBef>
              <a:spcAft>
                <a:spcPts val="0"/>
              </a:spcAft>
              <a:buFont typeface="Wingdings" pitchFamily="2" charset="2"/>
              <a:buChar char="§"/>
              <a:defRPr/>
            </a:pPr>
            <a:r>
              <a:rPr lang="en-US" sz="1400" dirty="0" smtClean="0"/>
              <a:t> Tailored as required (individuals/ teams/ units)</a:t>
            </a:r>
          </a:p>
          <a:p>
            <a:pPr marL="400050" lvl="1" indent="0" algn="just" eaLnBrk="1" fontAlgn="auto" hangingPunct="1">
              <a:spcBef>
                <a:spcPts val="0"/>
              </a:spcBef>
              <a:spcAft>
                <a:spcPts val="0"/>
              </a:spcAft>
              <a:buFont typeface="Wingdings" pitchFamily="2" charset="2"/>
              <a:buChar char="§"/>
              <a:defRPr/>
            </a:pPr>
            <a:r>
              <a:rPr lang="en-US" sz="1400" dirty="0" smtClean="0"/>
              <a:t> Expeditionary/ Forward Presence</a:t>
            </a:r>
          </a:p>
          <a:p>
            <a:pPr marL="400050" lvl="1" indent="0" algn="just" eaLnBrk="1" fontAlgn="auto" hangingPunct="1">
              <a:spcBef>
                <a:spcPts val="0"/>
              </a:spcBef>
              <a:spcAft>
                <a:spcPts val="0"/>
              </a:spcAft>
              <a:buFont typeface="Wingdings" pitchFamily="2" charset="2"/>
              <a:buChar char="§"/>
              <a:defRPr/>
            </a:pPr>
            <a:r>
              <a:rPr lang="en-US" sz="1400" dirty="0" smtClean="0"/>
              <a:t> Focus on PREVENT/SHAPE (Sustained Engagement)</a:t>
            </a:r>
          </a:p>
          <a:p>
            <a:pPr marL="400050" lvl="1" indent="0" algn="just" eaLnBrk="1" fontAlgn="auto" hangingPunct="1">
              <a:spcBef>
                <a:spcPts val="0"/>
              </a:spcBef>
              <a:spcAft>
                <a:spcPts val="0"/>
              </a:spcAft>
              <a:buFont typeface="Wingdings" pitchFamily="2" charset="2"/>
              <a:buChar char="§"/>
              <a:defRPr/>
            </a:pPr>
            <a:r>
              <a:rPr lang="en-US" sz="1400" dirty="0" smtClean="0"/>
              <a:t> Prepared to WIN (Crisis Response/ MCO)</a:t>
            </a:r>
          </a:p>
        </p:txBody>
      </p:sp>
      <p:pic>
        <p:nvPicPr>
          <p:cNvPr id="8" name="Picture 7" descr="USARAF_photo_1.jpg"/>
          <p:cNvPicPr>
            <a:picLocks noChangeAspect="1"/>
          </p:cNvPicPr>
          <p:nvPr/>
        </p:nvPicPr>
        <p:blipFill>
          <a:blip r:embed="rId3" cstate="print">
            <a:lum bright="16000" contrast="21000"/>
          </a:blip>
          <a:stretch>
            <a:fillRect/>
          </a:stretch>
        </p:blipFill>
        <p:spPr>
          <a:xfrm>
            <a:off x="6324600" y="838201"/>
            <a:ext cx="2592866" cy="1511367"/>
          </a:xfrm>
          <a:prstGeom prst="roundRect">
            <a:avLst/>
          </a:prstGeom>
          <a:ln w="6350">
            <a:solidFill>
              <a:schemeClr val="bg2">
                <a:lumMod val="90000"/>
              </a:schemeClr>
            </a:solidFill>
          </a:ln>
        </p:spPr>
      </p:pic>
      <p:pic>
        <p:nvPicPr>
          <p:cNvPr id="13" name="Picture 12" descr="USARSOUTH_photo_2.jpg"/>
          <p:cNvPicPr>
            <a:picLocks noChangeAspect="1"/>
          </p:cNvPicPr>
          <p:nvPr/>
        </p:nvPicPr>
        <p:blipFill>
          <a:blip r:embed="rId4" cstate="print"/>
          <a:stretch>
            <a:fillRect/>
          </a:stretch>
        </p:blipFill>
        <p:spPr>
          <a:xfrm>
            <a:off x="3276600" y="838201"/>
            <a:ext cx="2595895" cy="1511465"/>
          </a:xfrm>
          <a:prstGeom prst="roundRect">
            <a:avLst/>
          </a:prstGeom>
          <a:ln w="6350">
            <a:solidFill>
              <a:schemeClr val="bg2">
                <a:lumMod val="90000"/>
              </a:schemeClr>
            </a:solidFill>
          </a:ln>
        </p:spPr>
      </p:pic>
      <p:pic>
        <p:nvPicPr>
          <p:cNvPr id="9" name="Picture 8" descr="2ID 5 SEP Sniper Tng (5th MPAD).jpg"/>
          <p:cNvPicPr>
            <a:picLocks noChangeAspect="1"/>
          </p:cNvPicPr>
          <p:nvPr/>
        </p:nvPicPr>
        <p:blipFill>
          <a:blip r:embed="rId5" cstate="print"/>
          <a:stretch>
            <a:fillRect/>
          </a:stretch>
        </p:blipFill>
        <p:spPr>
          <a:xfrm>
            <a:off x="304800" y="838200"/>
            <a:ext cx="2583614" cy="1511067"/>
          </a:xfrm>
          <a:prstGeom prst="roundRect">
            <a:avLst/>
          </a:prstGeom>
          <a:ln w="6350">
            <a:solidFill>
              <a:schemeClr val="bg2">
                <a:lumMod val="90000"/>
              </a:schemeClr>
            </a:solidFill>
          </a:ln>
        </p:spPr>
      </p:pic>
      <p:sp>
        <p:nvSpPr>
          <p:cNvPr id="10" name="Content Placeholder 2"/>
          <p:cNvSpPr txBox="1">
            <a:spLocks/>
          </p:cNvSpPr>
          <p:nvPr/>
        </p:nvSpPr>
        <p:spPr>
          <a:xfrm>
            <a:off x="457200" y="2397038"/>
            <a:ext cx="8382000" cy="424014"/>
          </a:xfrm>
          <a:prstGeom prst="rect">
            <a:avLst/>
          </a:prstGeom>
          <a:solidFill>
            <a:srgbClr val="FFFF00"/>
          </a:solidFill>
          <a:ln w="3175">
            <a:noFill/>
          </a:ln>
        </p:spPr>
        <p:txBody>
          <a:bodyPr vert="horz" lIns="91440" tIns="45720" rIns="91440" bIns="45720" rtlCol="0" anchor="ctr">
            <a:noAutofit/>
          </a:bodyPr>
          <a:lstStyle/>
          <a:p>
            <a:pPr algn="ctr">
              <a:defRPr/>
            </a:pPr>
            <a:r>
              <a:rPr lang="en-US" sz="1400" i="1" dirty="0" smtClean="0">
                <a:solidFill>
                  <a:prstClr val="black"/>
                </a:solidFill>
                <a:latin typeface="Arial" pitchFamily="34" charset="0"/>
                <a:cs typeface="Arial" charset="0"/>
              </a:rPr>
              <a:t>The U.S. Army’s regional alignment of forces provides Combatant Commanders (CCDRs) with </a:t>
            </a:r>
            <a:r>
              <a:rPr lang="en-US" sz="1400" b="1" i="1" u="sng" dirty="0" smtClean="0">
                <a:solidFill>
                  <a:prstClr val="black"/>
                </a:solidFill>
                <a:latin typeface="Arial" pitchFamily="34" charset="0"/>
                <a:cs typeface="Arial" charset="0"/>
              </a:rPr>
              <a:t>tailored</a:t>
            </a:r>
            <a:r>
              <a:rPr lang="en-US" sz="1400" b="1" i="1" dirty="0" smtClean="0">
                <a:solidFill>
                  <a:prstClr val="black"/>
                </a:solidFill>
                <a:latin typeface="Arial" pitchFamily="34" charset="0"/>
                <a:cs typeface="Arial" charset="0"/>
              </a:rPr>
              <a:t>,</a:t>
            </a:r>
            <a:r>
              <a:rPr lang="en-US" sz="1400" i="1" dirty="0" smtClean="0">
                <a:solidFill>
                  <a:prstClr val="black"/>
                </a:solidFill>
                <a:latin typeface="Arial" pitchFamily="34" charset="0"/>
                <a:cs typeface="Arial" charset="0"/>
              </a:rPr>
              <a:t> </a:t>
            </a:r>
          </a:p>
          <a:p>
            <a:pPr algn="ctr">
              <a:defRPr/>
            </a:pPr>
            <a:r>
              <a:rPr lang="en-US" sz="1400" b="1" i="1" u="sng" dirty="0" smtClean="0">
                <a:solidFill>
                  <a:prstClr val="black"/>
                </a:solidFill>
                <a:latin typeface="Arial" pitchFamily="34" charset="0"/>
                <a:cs typeface="Arial" charset="0"/>
              </a:rPr>
              <a:t>trained</a:t>
            </a:r>
            <a:r>
              <a:rPr lang="en-US" sz="1400" b="1" i="1" dirty="0" smtClean="0">
                <a:solidFill>
                  <a:prstClr val="black"/>
                </a:solidFill>
                <a:latin typeface="Arial" pitchFamily="34" charset="0"/>
                <a:cs typeface="Arial" charset="0"/>
              </a:rPr>
              <a:t>,  </a:t>
            </a:r>
            <a:r>
              <a:rPr lang="en-US" sz="1400" b="1" i="1" u="sng" dirty="0" smtClean="0">
                <a:solidFill>
                  <a:prstClr val="black"/>
                </a:solidFill>
                <a:latin typeface="Arial" pitchFamily="34" charset="0"/>
                <a:cs typeface="Arial" charset="0"/>
              </a:rPr>
              <a:t>responsive</a:t>
            </a:r>
            <a:r>
              <a:rPr lang="en-US" sz="1400" i="1" dirty="0" smtClean="0">
                <a:solidFill>
                  <a:prstClr val="black"/>
                </a:solidFill>
                <a:latin typeface="Arial" pitchFamily="34" charset="0"/>
                <a:cs typeface="Arial" charset="0"/>
              </a:rPr>
              <a:t> and </a:t>
            </a:r>
            <a:r>
              <a:rPr lang="en-US" sz="1400" b="1" i="1" u="sng" dirty="0" smtClean="0">
                <a:solidFill>
                  <a:prstClr val="black"/>
                </a:solidFill>
                <a:latin typeface="Arial" pitchFamily="34" charset="0"/>
                <a:cs typeface="Arial" charset="0"/>
              </a:rPr>
              <a:t>consistently available</a:t>
            </a:r>
            <a:r>
              <a:rPr lang="en-US" sz="1400" b="1" i="1" dirty="0" smtClean="0">
                <a:solidFill>
                  <a:prstClr val="black"/>
                </a:solidFill>
                <a:latin typeface="Arial" pitchFamily="34" charset="0"/>
                <a:cs typeface="Arial" charset="0"/>
              </a:rPr>
              <a:t> </a:t>
            </a:r>
            <a:r>
              <a:rPr lang="en-US" sz="1400" i="1" dirty="0" smtClean="0">
                <a:solidFill>
                  <a:prstClr val="black"/>
                </a:solidFill>
                <a:latin typeface="Arial" pitchFamily="34" charset="0"/>
                <a:cs typeface="Arial" charset="0"/>
              </a:rPr>
              <a:t>Army forces, to include JTF capable headquarters. </a:t>
            </a:r>
            <a:endParaRPr lang="en-US" sz="1400" i="1" u="sng" dirty="0" smtClean="0">
              <a:solidFill>
                <a:prstClr val="black"/>
              </a:solidFill>
              <a:latin typeface="Arial" pitchFamily="34" charset="0"/>
              <a:cs typeface="Arial" charset="0"/>
            </a:endParaRPr>
          </a:p>
        </p:txBody>
      </p:sp>
      <p:sp>
        <p:nvSpPr>
          <p:cNvPr id="18" name="Up Ribbon 17"/>
          <p:cNvSpPr/>
          <p:nvPr/>
        </p:nvSpPr>
        <p:spPr>
          <a:xfrm>
            <a:off x="6477000" y="3024702"/>
            <a:ext cx="2657475" cy="647700"/>
          </a:xfrm>
          <a:prstGeom prst="ribbon2">
            <a:avLst>
              <a:gd name="adj1" fmla="val 16667"/>
              <a:gd name="adj2" fmla="val 7007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latin typeface="Arial" pitchFamily="34" charset="0"/>
                <a:cs typeface="Arial" pitchFamily="34" charset="0"/>
              </a:rPr>
              <a:t>Tailored to Need</a:t>
            </a:r>
          </a:p>
          <a:p>
            <a:pPr algn="ctr"/>
            <a:r>
              <a:rPr lang="en-US" sz="1600" dirty="0" smtClean="0">
                <a:solidFill>
                  <a:prstClr val="white"/>
                </a:solidFill>
                <a:latin typeface="Arial" pitchFamily="34" charset="0"/>
                <a:cs typeface="Arial" pitchFamily="34" charset="0"/>
              </a:rPr>
              <a:t>(range of options)</a:t>
            </a:r>
            <a:endParaRPr lang="en-US" sz="1600" dirty="0">
              <a:solidFill>
                <a:prstClr val="white"/>
              </a:solidFill>
              <a:latin typeface="Arial" pitchFamily="34" charset="0"/>
              <a:cs typeface="Arial" pitchFamily="34" charset="0"/>
            </a:endParaRPr>
          </a:p>
        </p:txBody>
      </p:sp>
      <p:sp>
        <p:nvSpPr>
          <p:cNvPr id="19" name="Up Ribbon 18"/>
          <p:cNvSpPr/>
          <p:nvPr/>
        </p:nvSpPr>
        <p:spPr>
          <a:xfrm>
            <a:off x="5562600" y="4350741"/>
            <a:ext cx="3581400" cy="609600"/>
          </a:xfrm>
          <a:prstGeom prst="ribbon2">
            <a:avLst>
              <a:gd name="adj1" fmla="val 16667"/>
              <a:gd name="adj2" fmla="val 73798"/>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latin typeface="Arial" pitchFamily="34" charset="0"/>
                <a:cs typeface="Arial" pitchFamily="34" charset="0"/>
              </a:rPr>
              <a:t>Trained for range of ops</a:t>
            </a:r>
          </a:p>
          <a:p>
            <a:pPr algn="ctr"/>
            <a:r>
              <a:rPr lang="en-US" sz="1600" dirty="0" smtClean="0">
                <a:solidFill>
                  <a:prstClr val="white"/>
                </a:solidFill>
                <a:latin typeface="Arial" pitchFamily="34" charset="0"/>
                <a:cs typeface="Arial" pitchFamily="34" charset="0"/>
              </a:rPr>
              <a:t>CCMD-focused</a:t>
            </a:r>
            <a:endParaRPr lang="en-US" sz="1600" dirty="0">
              <a:solidFill>
                <a:prstClr val="white"/>
              </a:solidFill>
              <a:latin typeface="Arial" pitchFamily="34" charset="0"/>
              <a:cs typeface="Arial" pitchFamily="34" charset="0"/>
            </a:endParaRPr>
          </a:p>
        </p:txBody>
      </p:sp>
      <p:sp>
        <p:nvSpPr>
          <p:cNvPr id="20" name="Up Ribbon 19"/>
          <p:cNvSpPr/>
          <p:nvPr/>
        </p:nvSpPr>
        <p:spPr>
          <a:xfrm>
            <a:off x="5562600" y="5691128"/>
            <a:ext cx="3581400" cy="685800"/>
          </a:xfrm>
          <a:prstGeom prst="ribbon2">
            <a:avLst>
              <a:gd name="adj1" fmla="val 21250"/>
              <a:gd name="adj2" fmla="val 74773"/>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latin typeface="Arial" pitchFamily="34" charset="0"/>
                <a:cs typeface="Arial" pitchFamily="34" charset="0"/>
              </a:rPr>
              <a:t>Globally Responsive, Regionally Engaged</a:t>
            </a:r>
            <a:endParaRPr lang="en-US"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615526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6875" y="0"/>
            <a:ext cx="4937125" cy="639763"/>
          </a:xfrm>
          <a:prstGeom prst="rect">
            <a:avLst/>
          </a:prstGeom>
        </p:spPr>
        <p:txBody>
          <a:bodyPr/>
          <a:lstStyle/>
          <a:p>
            <a:pPr algn="r"/>
            <a:r>
              <a:rPr lang="en-US" sz="2000" dirty="0"/>
              <a:t>Misconceptions: </a:t>
            </a:r>
            <a:r>
              <a:rPr lang="en-US" sz="2000" dirty="0" smtClean="0"/>
              <a:t/>
            </a:r>
            <a:br>
              <a:rPr lang="en-US" sz="2000" dirty="0" smtClean="0"/>
            </a:br>
            <a:r>
              <a:rPr lang="en-US" sz="2000" i="1" dirty="0" smtClean="0"/>
              <a:t>What </a:t>
            </a:r>
            <a:r>
              <a:rPr lang="en-US" sz="2000" i="1" dirty="0"/>
              <a:t>it isn’t…</a:t>
            </a:r>
          </a:p>
        </p:txBody>
      </p:sp>
      <p:sp>
        <p:nvSpPr>
          <p:cNvPr id="6" name="Content Placeholder 2"/>
          <p:cNvSpPr txBox="1">
            <a:spLocks/>
          </p:cNvSpPr>
          <p:nvPr/>
        </p:nvSpPr>
        <p:spPr bwMode="auto">
          <a:xfrm>
            <a:off x="200416" y="1221047"/>
            <a:ext cx="8743167" cy="400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smtClean="0">
                <a:solidFill>
                  <a:prstClr val="black"/>
                </a:solidFill>
                <a:latin typeface=" Arial"/>
              </a:rPr>
              <a:t>Misconception: </a:t>
            </a:r>
            <a:r>
              <a:rPr lang="en-US" sz="1800" dirty="0" smtClean="0">
                <a:solidFill>
                  <a:prstClr val="black"/>
                </a:solidFill>
                <a:latin typeface=" Arial"/>
              </a:rPr>
              <a:t>RAF is merely attempt to preserve force structure.</a:t>
            </a:r>
          </a:p>
          <a:p>
            <a:r>
              <a:rPr lang="en-US" sz="1800" b="1" dirty="0" smtClean="0">
                <a:solidFill>
                  <a:prstClr val="black"/>
                </a:solidFill>
                <a:latin typeface=" Arial"/>
              </a:rPr>
              <a:t>Clarification:</a:t>
            </a:r>
            <a:r>
              <a:rPr lang="en-US" sz="1800" dirty="0" smtClean="0">
                <a:solidFill>
                  <a:prstClr val="black"/>
                </a:solidFill>
                <a:latin typeface=" Arial"/>
              </a:rPr>
              <a:t> RAF is the best way to employ the force, regardless of size.</a:t>
            </a:r>
          </a:p>
          <a:p>
            <a:pPr marL="0" indent="0">
              <a:buFont typeface="Arial" charset="0"/>
              <a:buNone/>
            </a:pPr>
            <a:endParaRPr lang="en-US" sz="1800" dirty="0" smtClean="0">
              <a:solidFill>
                <a:prstClr val="black"/>
              </a:solidFill>
              <a:latin typeface=" Arial"/>
            </a:endParaRPr>
          </a:p>
          <a:p>
            <a:r>
              <a:rPr lang="en-US" sz="1800" b="1" dirty="0" smtClean="0">
                <a:solidFill>
                  <a:prstClr val="black"/>
                </a:solidFill>
                <a:latin typeface=" Arial"/>
              </a:rPr>
              <a:t>Misconception:</a:t>
            </a:r>
            <a:r>
              <a:rPr lang="en-US" sz="1800" dirty="0" smtClean="0">
                <a:solidFill>
                  <a:prstClr val="black"/>
                </a:solidFill>
                <a:latin typeface=" Arial"/>
              </a:rPr>
              <a:t> RAF is Army’s way to compete with SOF, USMC, ASB.</a:t>
            </a:r>
          </a:p>
          <a:p>
            <a:r>
              <a:rPr lang="en-US" sz="1800" b="1" dirty="0" smtClean="0">
                <a:solidFill>
                  <a:prstClr val="black"/>
                </a:solidFill>
                <a:latin typeface=" Arial"/>
              </a:rPr>
              <a:t>Clarification: </a:t>
            </a:r>
            <a:r>
              <a:rPr lang="en-US" sz="1800" dirty="0" smtClean="0">
                <a:solidFill>
                  <a:prstClr val="black"/>
                </a:solidFill>
                <a:latin typeface=" Arial"/>
              </a:rPr>
              <a:t>RAF underpins Army contributions to Joint Force.</a:t>
            </a:r>
          </a:p>
          <a:p>
            <a:pPr marL="0" indent="0">
              <a:buFont typeface="Arial" charset="0"/>
              <a:buNone/>
            </a:pPr>
            <a:endParaRPr lang="en-US" sz="1800" dirty="0" smtClean="0">
              <a:solidFill>
                <a:prstClr val="black"/>
              </a:solidFill>
              <a:latin typeface=" Arial"/>
            </a:endParaRPr>
          </a:p>
          <a:p>
            <a:r>
              <a:rPr lang="en-US" sz="1800" b="1" dirty="0" smtClean="0">
                <a:solidFill>
                  <a:prstClr val="black"/>
                </a:solidFill>
                <a:latin typeface=" Arial"/>
              </a:rPr>
              <a:t>Misconception: </a:t>
            </a:r>
            <a:r>
              <a:rPr lang="en-US" sz="1800" dirty="0" smtClean="0">
                <a:solidFill>
                  <a:prstClr val="black"/>
                </a:solidFill>
                <a:latin typeface=" Arial"/>
              </a:rPr>
              <a:t>RAF is an idea, a concept.</a:t>
            </a:r>
          </a:p>
          <a:p>
            <a:r>
              <a:rPr lang="en-US" sz="1800" b="1" dirty="0" smtClean="0">
                <a:solidFill>
                  <a:prstClr val="black"/>
                </a:solidFill>
                <a:latin typeface=" Arial"/>
              </a:rPr>
              <a:t>Clarification: </a:t>
            </a:r>
            <a:r>
              <a:rPr lang="en-US" sz="1800" dirty="0" smtClean="0">
                <a:solidFill>
                  <a:prstClr val="black"/>
                </a:solidFill>
                <a:latin typeface=" Arial"/>
              </a:rPr>
              <a:t>RAF is grounded in guidance, policy, and strategy.</a:t>
            </a:r>
          </a:p>
          <a:p>
            <a:endParaRPr lang="en-US" sz="1800" dirty="0" smtClean="0">
              <a:solidFill>
                <a:prstClr val="black"/>
              </a:solidFill>
              <a:latin typeface=" Arial"/>
            </a:endParaRPr>
          </a:p>
          <a:p>
            <a:r>
              <a:rPr lang="en-US" sz="1800" b="1" dirty="0" smtClean="0">
                <a:solidFill>
                  <a:prstClr val="black"/>
                </a:solidFill>
                <a:latin typeface=" Arial"/>
              </a:rPr>
              <a:t>Misconception:</a:t>
            </a:r>
            <a:r>
              <a:rPr lang="en-US" sz="1800" dirty="0" smtClean="0">
                <a:solidFill>
                  <a:prstClr val="black"/>
                </a:solidFill>
                <a:latin typeface=" Arial"/>
              </a:rPr>
              <a:t> Readiness: Army will lose its ability to conduct Decisive Action.</a:t>
            </a:r>
          </a:p>
          <a:p>
            <a:r>
              <a:rPr lang="en-US" sz="1800" b="1" dirty="0" smtClean="0">
                <a:solidFill>
                  <a:prstClr val="black"/>
                </a:solidFill>
                <a:latin typeface=" Arial"/>
              </a:rPr>
              <a:t>Clarification: </a:t>
            </a:r>
            <a:r>
              <a:rPr lang="en-US" sz="1800" dirty="0" smtClean="0">
                <a:solidFill>
                  <a:prstClr val="black"/>
                </a:solidFill>
                <a:latin typeface=" Arial"/>
              </a:rPr>
              <a:t>RAF = DA (O, D, SO/DSCA) + CCMD-Specific Training + CREL.</a:t>
            </a:r>
          </a:p>
          <a:p>
            <a:pPr marL="0" indent="0">
              <a:buFont typeface="Arial" charset="0"/>
              <a:buNone/>
            </a:pPr>
            <a:endParaRPr lang="en-US" sz="1800" dirty="0" smtClean="0">
              <a:solidFill>
                <a:prstClr val="black"/>
              </a:solidFill>
              <a:latin typeface=" Arial"/>
            </a:endParaRPr>
          </a:p>
          <a:p>
            <a:r>
              <a:rPr lang="en-US" sz="1800" b="1" dirty="0" smtClean="0">
                <a:solidFill>
                  <a:prstClr val="black"/>
                </a:solidFill>
                <a:latin typeface=" Arial"/>
              </a:rPr>
              <a:t>Misconception: </a:t>
            </a:r>
            <a:r>
              <a:rPr lang="en-US" sz="1800" dirty="0" smtClean="0">
                <a:solidFill>
                  <a:prstClr val="black"/>
                </a:solidFill>
                <a:latin typeface=" Arial"/>
              </a:rPr>
              <a:t>“Send the RAF.”</a:t>
            </a:r>
          </a:p>
          <a:p>
            <a:r>
              <a:rPr lang="en-US" sz="1800" b="1" dirty="0" smtClean="0">
                <a:solidFill>
                  <a:prstClr val="black"/>
                </a:solidFill>
                <a:latin typeface=" Arial"/>
              </a:rPr>
              <a:t>Clarification: </a:t>
            </a:r>
            <a:r>
              <a:rPr lang="en-US" sz="1800" dirty="0" smtClean="0">
                <a:solidFill>
                  <a:prstClr val="black"/>
                </a:solidFill>
                <a:latin typeface=" Arial"/>
              </a:rPr>
              <a:t>RAF is not an isolated unit, RAF is a Total Army policy; it represents a transformation in how Army forces are sourced to CCDRs.</a:t>
            </a:r>
          </a:p>
          <a:p>
            <a:endParaRPr lang="en-US" sz="1800" dirty="0" smtClean="0">
              <a:solidFill>
                <a:prstClr val="black"/>
              </a:solidFill>
              <a:latin typeface=" Arial"/>
            </a:endParaRPr>
          </a:p>
          <a:p>
            <a:endParaRPr lang="en-US" sz="1800" dirty="0" smtClean="0">
              <a:solidFill>
                <a:prstClr val="black"/>
              </a:solidFill>
              <a:latin typeface=" Arial"/>
            </a:endParaRPr>
          </a:p>
          <a:p>
            <a:endParaRPr lang="en-US" sz="1800" dirty="0" smtClean="0">
              <a:solidFill>
                <a:prstClr val="black"/>
              </a:solidFill>
              <a:latin typeface=" Arial"/>
            </a:endParaRPr>
          </a:p>
          <a:p>
            <a:endParaRPr lang="en-US" sz="1800" dirty="0">
              <a:solidFill>
                <a:prstClr val="black"/>
              </a:solidFill>
              <a:latin typeface=" Arial"/>
            </a:endParaRPr>
          </a:p>
        </p:txBody>
      </p:sp>
    </p:spTree>
    <p:extLst>
      <p:ext uri="{BB962C8B-B14F-4D97-AF65-F5344CB8AC3E}">
        <p14:creationId xmlns:p14="http://schemas.microsoft.com/office/powerpoint/2010/main" val="1372971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158641" y="0"/>
            <a:ext cx="4985359" cy="64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100"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2700">
                <a:solidFill>
                  <a:schemeClr val="bg1"/>
                </a:solidFill>
                <a:latin typeface="Arial" pitchFamily="34" charset="0"/>
                <a:cs typeface="Arial" pitchFamily="34" charset="0"/>
              </a:defRPr>
            </a:lvl2pPr>
            <a:lvl3pPr algn="r" rtl="0" eaLnBrk="0" fontAlgn="base" hangingPunct="0">
              <a:spcBef>
                <a:spcPct val="0"/>
              </a:spcBef>
              <a:spcAft>
                <a:spcPct val="0"/>
              </a:spcAft>
              <a:defRPr sz="2700">
                <a:solidFill>
                  <a:schemeClr val="bg1"/>
                </a:solidFill>
                <a:latin typeface="Arial" pitchFamily="34" charset="0"/>
                <a:cs typeface="Arial" pitchFamily="34" charset="0"/>
              </a:defRPr>
            </a:lvl3pPr>
            <a:lvl4pPr algn="r" rtl="0" eaLnBrk="0" fontAlgn="base" hangingPunct="0">
              <a:spcBef>
                <a:spcPct val="0"/>
              </a:spcBef>
              <a:spcAft>
                <a:spcPct val="0"/>
              </a:spcAft>
              <a:defRPr sz="2700">
                <a:solidFill>
                  <a:schemeClr val="bg1"/>
                </a:solidFill>
                <a:latin typeface="Arial" pitchFamily="34" charset="0"/>
                <a:cs typeface="Arial" pitchFamily="34" charset="0"/>
              </a:defRPr>
            </a:lvl4pPr>
            <a:lvl5pPr algn="r" rtl="0" eaLnBrk="0" fontAlgn="base" hangingPunct="0">
              <a:spcBef>
                <a:spcPct val="0"/>
              </a:spcBef>
              <a:spcAft>
                <a:spcPct val="0"/>
              </a:spcAft>
              <a:defRPr sz="2700">
                <a:solidFill>
                  <a:schemeClr val="bg1"/>
                </a:solidFill>
                <a:latin typeface="Arial" pitchFamily="34" charset="0"/>
                <a:cs typeface="Arial" pitchFamily="34" charset="0"/>
              </a:defRPr>
            </a:lvl5pPr>
            <a:lvl6pPr marL="342900" algn="r" rtl="0" fontAlgn="base">
              <a:spcBef>
                <a:spcPct val="0"/>
              </a:spcBef>
              <a:spcAft>
                <a:spcPct val="0"/>
              </a:spcAft>
              <a:defRPr sz="2700">
                <a:solidFill>
                  <a:schemeClr val="bg1"/>
                </a:solidFill>
                <a:latin typeface="Arial" pitchFamily="34" charset="0"/>
                <a:cs typeface="Arial" pitchFamily="34" charset="0"/>
              </a:defRPr>
            </a:lvl6pPr>
            <a:lvl7pPr marL="685800" algn="r" rtl="0" fontAlgn="base">
              <a:spcBef>
                <a:spcPct val="0"/>
              </a:spcBef>
              <a:spcAft>
                <a:spcPct val="0"/>
              </a:spcAft>
              <a:defRPr sz="2700">
                <a:solidFill>
                  <a:schemeClr val="bg1"/>
                </a:solidFill>
                <a:latin typeface="Arial" pitchFamily="34" charset="0"/>
                <a:cs typeface="Arial" pitchFamily="34" charset="0"/>
              </a:defRPr>
            </a:lvl7pPr>
            <a:lvl8pPr marL="1028700" algn="r" rtl="0" fontAlgn="base">
              <a:spcBef>
                <a:spcPct val="0"/>
              </a:spcBef>
              <a:spcAft>
                <a:spcPct val="0"/>
              </a:spcAft>
              <a:defRPr sz="2700">
                <a:solidFill>
                  <a:schemeClr val="bg1"/>
                </a:solidFill>
                <a:latin typeface="Arial" pitchFamily="34" charset="0"/>
                <a:cs typeface="Arial" pitchFamily="34" charset="0"/>
              </a:defRPr>
            </a:lvl8pPr>
            <a:lvl9pPr marL="1371600" algn="r" rtl="0" fontAlgn="base">
              <a:spcBef>
                <a:spcPct val="0"/>
              </a:spcBef>
              <a:spcAft>
                <a:spcPct val="0"/>
              </a:spcAft>
              <a:defRPr sz="2700">
                <a:solidFill>
                  <a:schemeClr val="bg1"/>
                </a:solidFill>
                <a:latin typeface="Arial" pitchFamily="34" charset="0"/>
                <a:cs typeface="Arial" pitchFamily="34" charset="0"/>
              </a:defRPr>
            </a:lvl9pPr>
          </a:lstStyle>
          <a:p>
            <a:r>
              <a:rPr lang="en-US" sz="2000" b="1" dirty="0" smtClean="0">
                <a:solidFill>
                  <a:prstClr val="white"/>
                </a:solidFill>
              </a:rPr>
              <a:t>Misconceptions: </a:t>
            </a:r>
          </a:p>
          <a:p>
            <a:r>
              <a:rPr lang="en-US" sz="2000" b="1" i="1" dirty="0" smtClean="0">
                <a:solidFill>
                  <a:prstClr val="white"/>
                </a:solidFill>
              </a:rPr>
              <a:t>What it isn’t…</a:t>
            </a:r>
            <a:endParaRPr lang="en-US" sz="2000" b="1" i="1" dirty="0">
              <a:solidFill>
                <a:prstClr val="white"/>
              </a:solidFill>
            </a:endParaRPr>
          </a:p>
        </p:txBody>
      </p:sp>
      <p:sp>
        <p:nvSpPr>
          <p:cNvPr id="6" name="Content Placeholder 2"/>
          <p:cNvSpPr txBox="1">
            <a:spLocks/>
          </p:cNvSpPr>
          <p:nvPr/>
        </p:nvSpPr>
        <p:spPr bwMode="auto">
          <a:xfrm>
            <a:off x="130629" y="1106844"/>
            <a:ext cx="8770999" cy="400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smtClean="0">
                <a:solidFill>
                  <a:prstClr val="black"/>
                </a:solidFill>
                <a:latin typeface=" Arial"/>
              </a:rPr>
              <a:t>Misconception</a:t>
            </a:r>
            <a:r>
              <a:rPr lang="en-US" sz="1800" b="1" dirty="0">
                <a:solidFill>
                  <a:prstClr val="black"/>
                </a:solidFill>
                <a:latin typeface=" Arial"/>
              </a:rPr>
              <a:t>: </a:t>
            </a:r>
            <a:r>
              <a:rPr lang="en-US" sz="1800" dirty="0">
                <a:solidFill>
                  <a:prstClr val="black"/>
                </a:solidFill>
                <a:latin typeface=" Arial"/>
              </a:rPr>
              <a:t>RAF is only a TSC mission.</a:t>
            </a:r>
          </a:p>
          <a:p>
            <a:pPr>
              <a:spcBef>
                <a:spcPts val="0"/>
              </a:spcBef>
            </a:pPr>
            <a:r>
              <a:rPr lang="en-US" sz="1800" b="1" dirty="0">
                <a:solidFill>
                  <a:prstClr val="black"/>
                </a:solidFill>
                <a:latin typeface=" Arial"/>
              </a:rPr>
              <a:t>Clarification:</a:t>
            </a:r>
            <a:r>
              <a:rPr lang="en-US" sz="1800" dirty="0">
                <a:solidFill>
                  <a:prstClr val="black"/>
                </a:solidFill>
                <a:latin typeface=" Arial"/>
              </a:rPr>
              <a:t> RAF is NOT a mission, RAF </a:t>
            </a:r>
            <a:r>
              <a:rPr lang="en-US" sz="1800" dirty="0">
                <a:solidFill>
                  <a:prstClr val="black"/>
                </a:solidFill>
                <a:latin typeface=" Arial"/>
                <a:cs typeface="Times New Roman" panose="02020603050405020304" pitchFamily="18" charset="0"/>
              </a:rPr>
              <a:t>is more than </a:t>
            </a:r>
            <a:r>
              <a:rPr lang="en-US" sz="1800" dirty="0">
                <a:solidFill>
                  <a:prstClr val="black"/>
                </a:solidFill>
                <a:latin typeface=" Arial"/>
              </a:rPr>
              <a:t>TSC; Regionally aligned forces are conducting U.S.C </a:t>
            </a:r>
            <a:r>
              <a:rPr lang="en-US" sz="1800" dirty="0">
                <a:solidFill>
                  <a:prstClr val="black"/>
                </a:solidFill>
                <a:latin typeface=" Arial"/>
                <a:cs typeface="Times New Roman" panose="02020603050405020304" pitchFamily="18" charset="0"/>
              </a:rPr>
              <a:t>§</a:t>
            </a:r>
            <a:r>
              <a:rPr lang="en-US" sz="1800" dirty="0">
                <a:solidFill>
                  <a:prstClr val="black"/>
                </a:solidFill>
                <a:latin typeface=" Arial"/>
              </a:rPr>
              <a:t> 10 / 22 missions ISO CCDR’s Campaign Plan and/or to respond to emerging crises.</a:t>
            </a:r>
          </a:p>
          <a:p>
            <a:endParaRPr lang="en-US" sz="1800" dirty="0">
              <a:solidFill>
                <a:prstClr val="black"/>
              </a:solidFill>
              <a:latin typeface=" Arial"/>
            </a:endParaRPr>
          </a:p>
          <a:p>
            <a:r>
              <a:rPr lang="en-US" sz="1800" b="1" dirty="0">
                <a:solidFill>
                  <a:prstClr val="black"/>
                </a:solidFill>
                <a:latin typeface=" Arial"/>
              </a:rPr>
              <a:t>Misconception: </a:t>
            </a:r>
            <a:r>
              <a:rPr lang="en-US" sz="1800" dirty="0">
                <a:solidFill>
                  <a:prstClr val="black"/>
                </a:solidFill>
                <a:latin typeface=" Arial"/>
              </a:rPr>
              <a:t>RAF </a:t>
            </a:r>
            <a:r>
              <a:rPr lang="en-US" sz="1800" dirty="0" smtClean="0">
                <a:solidFill>
                  <a:prstClr val="black"/>
                </a:solidFill>
                <a:latin typeface=" Arial"/>
              </a:rPr>
              <a:t>is </a:t>
            </a:r>
            <a:r>
              <a:rPr lang="en-US" sz="1800" dirty="0">
                <a:solidFill>
                  <a:prstClr val="black"/>
                </a:solidFill>
                <a:latin typeface=" Arial"/>
              </a:rPr>
              <a:t>expensive and unsustainable in a fiscally austere era.</a:t>
            </a:r>
          </a:p>
          <a:p>
            <a:r>
              <a:rPr lang="en-US" sz="1800" b="1" dirty="0">
                <a:solidFill>
                  <a:prstClr val="black"/>
                </a:solidFill>
                <a:latin typeface=" Arial"/>
              </a:rPr>
              <a:t>Clarification: </a:t>
            </a:r>
            <a:r>
              <a:rPr lang="en-US" sz="1800" dirty="0">
                <a:solidFill>
                  <a:prstClr val="black"/>
                </a:solidFill>
                <a:latin typeface=" Arial"/>
              </a:rPr>
              <a:t>Engagement costs money up front as an investment to </a:t>
            </a:r>
            <a:r>
              <a:rPr lang="en-US" sz="1800" i="1" dirty="0">
                <a:solidFill>
                  <a:prstClr val="black"/>
                </a:solidFill>
                <a:latin typeface=" Arial"/>
              </a:rPr>
              <a:t>prevent</a:t>
            </a:r>
            <a:r>
              <a:rPr lang="en-US" sz="1800" dirty="0">
                <a:solidFill>
                  <a:prstClr val="black"/>
                </a:solidFill>
                <a:latin typeface=" Arial"/>
              </a:rPr>
              <a:t> and </a:t>
            </a:r>
            <a:r>
              <a:rPr lang="en-US" sz="1800" i="1" dirty="0">
                <a:solidFill>
                  <a:prstClr val="black"/>
                </a:solidFill>
                <a:latin typeface=" Arial"/>
              </a:rPr>
              <a:t>shape</a:t>
            </a:r>
            <a:r>
              <a:rPr lang="en-US" sz="1800" dirty="0">
                <a:solidFill>
                  <a:prstClr val="black"/>
                </a:solidFill>
                <a:latin typeface=" Arial"/>
              </a:rPr>
              <a:t> in order to </a:t>
            </a:r>
            <a:r>
              <a:rPr lang="en-US" sz="1800" i="1" dirty="0">
                <a:solidFill>
                  <a:prstClr val="black"/>
                </a:solidFill>
                <a:latin typeface=" Arial"/>
              </a:rPr>
              <a:t>win</a:t>
            </a:r>
            <a:r>
              <a:rPr lang="en-US" sz="1800" dirty="0">
                <a:solidFill>
                  <a:prstClr val="black"/>
                </a:solidFill>
                <a:latin typeface=" Arial"/>
              </a:rPr>
              <a:t>.</a:t>
            </a:r>
          </a:p>
          <a:p>
            <a:endParaRPr lang="en-US" sz="1800" dirty="0">
              <a:solidFill>
                <a:prstClr val="black"/>
              </a:solidFill>
              <a:latin typeface=" Arial"/>
            </a:endParaRPr>
          </a:p>
          <a:p>
            <a:r>
              <a:rPr lang="en-US" sz="1800" b="1" dirty="0">
                <a:solidFill>
                  <a:prstClr val="black"/>
                </a:solidFill>
                <a:latin typeface=" Arial"/>
              </a:rPr>
              <a:t>Misconception: </a:t>
            </a:r>
            <a:r>
              <a:rPr lang="en-US" sz="1800" dirty="0">
                <a:solidFill>
                  <a:prstClr val="black"/>
                </a:solidFill>
                <a:latin typeface=" Arial"/>
              </a:rPr>
              <a:t>RAF </a:t>
            </a:r>
            <a:r>
              <a:rPr lang="en-US" sz="1800" dirty="0" smtClean="0">
                <a:solidFill>
                  <a:prstClr val="black"/>
                </a:solidFill>
                <a:latin typeface=" Arial"/>
              </a:rPr>
              <a:t>is </a:t>
            </a:r>
            <a:r>
              <a:rPr lang="en-US" sz="1800" dirty="0">
                <a:solidFill>
                  <a:prstClr val="black"/>
                </a:solidFill>
                <a:latin typeface=" Arial"/>
              </a:rPr>
              <a:t>cost-neutral to the Army.</a:t>
            </a:r>
          </a:p>
          <a:p>
            <a:r>
              <a:rPr lang="en-US" sz="1800" b="1" dirty="0">
                <a:solidFill>
                  <a:prstClr val="black"/>
                </a:solidFill>
                <a:latin typeface=" Arial"/>
              </a:rPr>
              <a:t>Clarification: </a:t>
            </a:r>
            <a:r>
              <a:rPr lang="en-US" sz="1800" dirty="0">
                <a:solidFill>
                  <a:prstClr val="black"/>
                </a:solidFill>
                <a:latin typeface=" Arial"/>
              </a:rPr>
              <a:t>Partially true. Shifts in policy can incur shifts in budget.  Commands must consider the effective utilization of their regionally aligned forces when submitting their POM.</a:t>
            </a:r>
          </a:p>
          <a:p>
            <a:endParaRPr lang="en-US" sz="1800" dirty="0" smtClean="0">
              <a:solidFill>
                <a:prstClr val="black"/>
              </a:solidFill>
              <a:latin typeface=" Arial"/>
            </a:endParaRPr>
          </a:p>
          <a:p>
            <a:endParaRPr lang="en-US" sz="1800" dirty="0" smtClean="0">
              <a:solidFill>
                <a:prstClr val="black"/>
              </a:solidFill>
              <a:latin typeface=" Arial"/>
            </a:endParaRPr>
          </a:p>
          <a:p>
            <a:endParaRPr lang="en-US" sz="1800" dirty="0" smtClean="0">
              <a:solidFill>
                <a:prstClr val="black"/>
              </a:solidFill>
              <a:latin typeface=" Arial"/>
            </a:endParaRPr>
          </a:p>
          <a:p>
            <a:endParaRPr lang="en-US" sz="1800" dirty="0" smtClean="0">
              <a:solidFill>
                <a:prstClr val="black"/>
              </a:solidFill>
              <a:latin typeface=" Arial"/>
            </a:endParaRPr>
          </a:p>
          <a:p>
            <a:endParaRPr lang="en-US" sz="1800" dirty="0">
              <a:solidFill>
                <a:prstClr val="black"/>
              </a:solidFill>
              <a:latin typeface=" Arial"/>
            </a:endParaRPr>
          </a:p>
        </p:txBody>
      </p:sp>
    </p:spTree>
    <p:extLst>
      <p:ext uri="{BB962C8B-B14F-4D97-AF65-F5344CB8AC3E}">
        <p14:creationId xmlns:p14="http://schemas.microsoft.com/office/powerpoint/2010/main" val="158406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6875" y="0"/>
            <a:ext cx="4937125" cy="639763"/>
          </a:xfrm>
          <a:prstGeom prst="rect">
            <a:avLst/>
          </a:prstGeom>
        </p:spPr>
        <p:txBody>
          <a:bodyPr anchor="ctr"/>
          <a:lstStyle/>
          <a:p>
            <a:pPr algn="r"/>
            <a:r>
              <a:rPr lang="en-US" sz="2000" dirty="0" smtClean="0"/>
              <a:t>Enduring Challenges</a:t>
            </a:r>
            <a:endParaRPr lang="en-US" sz="2000" dirty="0"/>
          </a:p>
        </p:txBody>
      </p:sp>
      <p:sp>
        <p:nvSpPr>
          <p:cNvPr id="3" name="Content Placeholder 2"/>
          <p:cNvSpPr txBox="1">
            <a:spLocks/>
          </p:cNvSpPr>
          <p:nvPr/>
        </p:nvSpPr>
        <p:spPr bwMode="auto">
          <a:xfrm>
            <a:off x="144050" y="1231464"/>
            <a:ext cx="8749430" cy="43434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r>
              <a:rPr lang="en-US" sz="1800" dirty="0">
                <a:solidFill>
                  <a:prstClr val="black"/>
                </a:solidFill>
                <a:latin typeface=" Arial"/>
              </a:rPr>
              <a:t>Managing the </a:t>
            </a:r>
            <a:r>
              <a:rPr lang="en-US" sz="1800" dirty="0" smtClean="0">
                <a:solidFill>
                  <a:prstClr val="black"/>
                </a:solidFill>
                <a:latin typeface=" Arial"/>
              </a:rPr>
              <a:t>narrative to articulate and clarify RAF terminology, value, process</a:t>
            </a:r>
            <a:endParaRPr lang="en-US" sz="1800" dirty="0">
              <a:solidFill>
                <a:prstClr val="black"/>
              </a:solidFill>
              <a:latin typeface=" Arial"/>
            </a:endParaRPr>
          </a:p>
          <a:p>
            <a:pPr>
              <a:lnSpc>
                <a:spcPct val="150000"/>
              </a:lnSpc>
              <a:spcBef>
                <a:spcPts val="0"/>
              </a:spcBef>
            </a:pPr>
            <a:r>
              <a:rPr lang="en-US" sz="1800" dirty="0" smtClean="0">
                <a:solidFill>
                  <a:prstClr val="black"/>
                </a:solidFill>
                <a:latin typeface=" Arial"/>
              </a:rPr>
              <a:t>Working within GFM ‘business rules’ to provide the requested capabilities</a:t>
            </a:r>
            <a:endParaRPr lang="en-US" sz="1800" dirty="0">
              <a:solidFill>
                <a:prstClr val="black"/>
              </a:solidFill>
              <a:latin typeface=" Arial"/>
            </a:endParaRPr>
          </a:p>
          <a:p>
            <a:pPr>
              <a:lnSpc>
                <a:spcPct val="150000"/>
              </a:lnSpc>
              <a:spcBef>
                <a:spcPts val="0"/>
              </a:spcBef>
            </a:pPr>
            <a:r>
              <a:rPr lang="en-US" sz="1800" dirty="0" smtClean="0">
                <a:solidFill>
                  <a:prstClr val="black"/>
                </a:solidFill>
                <a:latin typeface=" Arial"/>
              </a:rPr>
              <a:t>Assignment or habitual allocation of sufficient forces (C2, setting the theater, </a:t>
            </a:r>
            <a:r>
              <a:rPr lang="en-US" sz="1800" dirty="0" err="1" smtClean="0">
                <a:solidFill>
                  <a:prstClr val="black"/>
                </a:solidFill>
                <a:latin typeface=" Arial"/>
              </a:rPr>
              <a:t>etc</a:t>
            </a:r>
            <a:r>
              <a:rPr lang="en-US" sz="1800" dirty="0" smtClean="0">
                <a:solidFill>
                  <a:prstClr val="black"/>
                </a:solidFill>
                <a:latin typeface=" Arial"/>
              </a:rPr>
              <a:t>)</a:t>
            </a:r>
            <a:endParaRPr lang="en-US" sz="1800" dirty="0">
              <a:solidFill>
                <a:prstClr val="black"/>
              </a:solidFill>
              <a:latin typeface=" Arial"/>
            </a:endParaRPr>
          </a:p>
          <a:p>
            <a:pPr>
              <a:lnSpc>
                <a:spcPct val="150000"/>
              </a:lnSpc>
              <a:spcBef>
                <a:spcPts val="0"/>
              </a:spcBef>
            </a:pPr>
            <a:r>
              <a:rPr lang="en-US" sz="1800" dirty="0" smtClean="0">
                <a:solidFill>
                  <a:prstClr val="black"/>
                </a:solidFill>
                <a:latin typeface=" Arial"/>
              </a:rPr>
              <a:t>Leveraging talent</a:t>
            </a:r>
            <a:r>
              <a:rPr lang="en-US" sz="1800" dirty="0">
                <a:solidFill>
                  <a:prstClr val="black"/>
                </a:solidFill>
                <a:latin typeface=" Arial"/>
              </a:rPr>
              <a:t> </a:t>
            </a:r>
            <a:r>
              <a:rPr lang="en-US" sz="1800" dirty="0" smtClean="0">
                <a:solidFill>
                  <a:prstClr val="black"/>
                </a:solidFill>
                <a:latin typeface=" Arial"/>
              </a:rPr>
              <a:t>while managing training and experience (Return on Investment)</a:t>
            </a:r>
            <a:endParaRPr lang="en-US" sz="1800" dirty="0">
              <a:solidFill>
                <a:prstClr val="black"/>
              </a:solidFill>
              <a:latin typeface=" Arial"/>
            </a:endParaRPr>
          </a:p>
          <a:p>
            <a:pPr>
              <a:lnSpc>
                <a:spcPct val="150000"/>
              </a:lnSpc>
              <a:spcBef>
                <a:spcPts val="0"/>
              </a:spcBef>
            </a:pPr>
            <a:r>
              <a:rPr lang="en-US" sz="1800" dirty="0" smtClean="0">
                <a:solidFill>
                  <a:prstClr val="black"/>
                </a:solidFill>
                <a:latin typeface=" Arial"/>
              </a:rPr>
              <a:t>Effectively integrating the Total Force (USAR/ARNG, SOF–GPF integration)</a:t>
            </a:r>
            <a:endParaRPr lang="en-US" sz="1800" dirty="0">
              <a:solidFill>
                <a:prstClr val="black"/>
              </a:solidFill>
              <a:latin typeface=" Arial"/>
            </a:endParaRPr>
          </a:p>
          <a:p>
            <a:pPr>
              <a:lnSpc>
                <a:spcPct val="150000"/>
              </a:lnSpc>
              <a:spcBef>
                <a:spcPts val="0"/>
              </a:spcBef>
            </a:pPr>
            <a:r>
              <a:rPr lang="en-US" sz="1800" dirty="0" smtClean="0">
                <a:solidFill>
                  <a:prstClr val="black"/>
                </a:solidFill>
                <a:latin typeface=" Arial"/>
              </a:rPr>
              <a:t>Defining readiness to encompass the full range of military operations</a:t>
            </a:r>
          </a:p>
          <a:p>
            <a:pPr>
              <a:lnSpc>
                <a:spcPct val="150000"/>
              </a:lnSpc>
              <a:spcBef>
                <a:spcPts val="0"/>
              </a:spcBef>
            </a:pPr>
            <a:r>
              <a:rPr lang="en-US" sz="1800" dirty="0" smtClean="0">
                <a:solidFill>
                  <a:prstClr val="black"/>
                </a:solidFill>
                <a:latin typeface=" Arial"/>
              </a:rPr>
              <a:t>Support to ASCCs (operational, institutional, regional equipment sets, </a:t>
            </a:r>
            <a:r>
              <a:rPr lang="en-US" sz="1800" dirty="0" err="1" smtClean="0">
                <a:solidFill>
                  <a:prstClr val="black"/>
                </a:solidFill>
                <a:latin typeface=" Arial"/>
              </a:rPr>
              <a:t>etc</a:t>
            </a:r>
            <a:r>
              <a:rPr lang="en-US" sz="1800" dirty="0" smtClean="0">
                <a:solidFill>
                  <a:prstClr val="black"/>
                </a:solidFill>
                <a:latin typeface=" Arial"/>
              </a:rPr>
              <a:t>)</a:t>
            </a:r>
            <a:endParaRPr lang="en-US" sz="1800" dirty="0">
              <a:solidFill>
                <a:prstClr val="black"/>
              </a:solidFill>
              <a:latin typeface=" Arial"/>
            </a:endParaRPr>
          </a:p>
          <a:p>
            <a:pPr>
              <a:lnSpc>
                <a:spcPct val="150000"/>
              </a:lnSpc>
              <a:spcBef>
                <a:spcPts val="0"/>
              </a:spcBef>
            </a:pPr>
            <a:r>
              <a:rPr lang="en-US" sz="1800" dirty="0">
                <a:solidFill>
                  <a:prstClr val="black"/>
                </a:solidFill>
                <a:latin typeface=" Arial"/>
              </a:rPr>
              <a:t>Closing the gap between “Intent” and “Reality</a:t>
            </a:r>
            <a:r>
              <a:rPr lang="en-US" sz="1800" dirty="0" smtClean="0">
                <a:solidFill>
                  <a:prstClr val="black"/>
                </a:solidFill>
                <a:latin typeface=" Arial"/>
              </a:rPr>
              <a:t>”</a:t>
            </a:r>
            <a:endParaRPr lang="en-US" sz="1800" dirty="0">
              <a:solidFill>
                <a:prstClr val="black"/>
              </a:solidFill>
              <a:latin typeface=" Arial"/>
            </a:endParaRPr>
          </a:p>
          <a:p>
            <a:pPr>
              <a:lnSpc>
                <a:spcPct val="150000"/>
              </a:lnSpc>
            </a:pPr>
            <a:endParaRPr lang="en-US" sz="1800" dirty="0">
              <a:solidFill>
                <a:prstClr val="black"/>
              </a:solidFill>
              <a:latin typeface=" Arial"/>
            </a:endParaRPr>
          </a:p>
          <a:p>
            <a:pPr>
              <a:lnSpc>
                <a:spcPct val="150000"/>
              </a:lnSpc>
            </a:pPr>
            <a:endParaRPr lang="en-US" sz="1800" dirty="0">
              <a:solidFill>
                <a:prstClr val="black"/>
              </a:solidFill>
              <a:latin typeface=" Arial"/>
            </a:endParaRPr>
          </a:p>
          <a:p>
            <a:pPr>
              <a:lnSpc>
                <a:spcPct val="150000"/>
              </a:lnSpc>
            </a:pPr>
            <a:endParaRPr lang="en-US" sz="1800" dirty="0">
              <a:solidFill>
                <a:prstClr val="black"/>
              </a:solidFill>
              <a:latin typeface=" Arial"/>
            </a:endParaRPr>
          </a:p>
          <a:p>
            <a:pPr>
              <a:lnSpc>
                <a:spcPct val="150000"/>
              </a:lnSpc>
            </a:pPr>
            <a:endParaRPr lang="en-US" sz="1800" dirty="0">
              <a:solidFill>
                <a:prstClr val="black"/>
              </a:solidFill>
              <a:latin typeface=" Arial"/>
            </a:endParaRPr>
          </a:p>
        </p:txBody>
      </p:sp>
    </p:spTree>
    <p:extLst>
      <p:ext uri="{BB962C8B-B14F-4D97-AF65-F5344CB8AC3E}">
        <p14:creationId xmlns:p14="http://schemas.microsoft.com/office/powerpoint/2010/main" val="42774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txBox="1">
            <a:spLocks/>
          </p:cNvSpPr>
          <p:nvPr/>
        </p:nvSpPr>
        <p:spPr bwMode="auto">
          <a:xfrm>
            <a:off x="4306185" y="40485"/>
            <a:ext cx="4872739"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r" eaLnBrk="0" hangingPunct="0">
              <a:defRPr/>
            </a:pPr>
            <a:r>
              <a:rPr lang="en-US" b="1" noProof="0" dirty="0" smtClean="0">
                <a:solidFill>
                  <a:schemeClr val="bg1"/>
                </a:solidFill>
                <a:effectLst>
                  <a:outerShdw blurRad="38100" dist="38100" dir="2700000" algn="tl">
                    <a:srgbClr val="000000">
                      <a:alpha val="43137"/>
                    </a:srgbClr>
                  </a:outerShdw>
                </a:effectLst>
                <a:latin typeface="+mj-lt"/>
                <a:cs typeface="Arial" charset="0"/>
              </a:rPr>
              <a:t>Impact of Engagement </a:t>
            </a:r>
          </a:p>
          <a:p>
            <a:pPr lvl="0" algn="r" eaLnBrk="0" hangingPunct="0">
              <a:defRPr/>
            </a:pPr>
            <a:r>
              <a:rPr lang="en-US" b="1" noProof="0" dirty="0" smtClean="0">
                <a:solidFill>
                  <a:schemeClr val="bg1"/>
                </a:solidFill>
                <a:effectLst>
                  <a:outerShdw blurRad="38100" dist="38100" dir="2700000" algn="tl">
                    <a:srgbClr val="000000">
                      <a:alpha val="43137"/>
                    </a:srgbClr>
                  </a:outerShdw>
                </a:effectLst>
                <a:latin typeface="+mj-lt"/>
                <a:cs typeface="Arial" charset="0"/>
              </a:rPr>
              <a:t>Through RAF</a:t>
            </a:r>
            <a:endParaRPr kumimoji="0" lang="en-US" b="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Arial" charset="0"/>
            </a:endParaRPr>
          </a:p>
        </p:txBody>
      </p:sp>
      <p:pic>
        <p:nvPicPr>
          <p:cNvPr id="53" name="Picture 52"/>
          <p:cNvPicPr>
            <a:picLocks noChangeAspect="1"/>
          </p:cNvPicPr>
          <p:nvPr/>
        </p:nvPicPr>
        <p:blipFill>
          <a:blip r:embed="rId3"/>
          <a:stretch>
            <a:fillRect/>
          </a:stretch>
        </p:blipFill>
        <p:spPr>
          <a:xfrm>
            <a:off x="1548144" y="880361"/>
            <a:ext cx="5730737" cy="5901439"/>
          </a:xfrm>
          <a:prstGeom prst="rect">
            <a:avLst/>
          </a:prstGeom>
        </p:spPr>
      </p:pic>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989" y="1181560"/>
            <a:ext cx="5873919" cy="6038389"/>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717" y="2005488"/>
            <a:ext cx="3954114" cy="3929303"/>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1462" y="2724837"/>
            <a:ext cx="2073343" cy="2181665"/>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9475" y="3594782"/>
            <a:ext cx="655275" cy="551408"/>
          </a:xfrm>
          <a:prstGeom prst="rect">
            <a:avLst/>
          </a:prstGeom>
        </p:spPr>
      </p:pic>
    </p:spTree>
    <p:extLst>
      <p:ext uri="{BB962C8B-B14F-4D97-AF65-F5344CB8AC3E}">
        <p14:creationId xmlns:p14="http://schemas.microsoft.com/office/powerpoint/2010/main" val="135711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ircle(out)">
                                      <p:cBhvr>
                                        <p:cTn id="7" dur="225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ircle(out)">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circle(out)">
                                      <p:cBhvr>
                                        <p:cTn id="17" dur="175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circle(out)">
                                      <p:cBhvr>
                                        <p:cTn id="22"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5D2AE81488C4DBA3C4080E7D036C5" ma:contentTypeVersion="0" ma:contentTypeDescription="Create a new document." ma:contentTypeScope="" ma:versionID="6452e1a7ef69399a047a60e33d95c9b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CA786B-BF16-4D06-A815-C4C629CF70A0}">
  <ds:schemaRefs>
    <ds:schemaRef ds:uri="http://schemas.microsoft.com/sharepoint/v3/contenttype/forms"/>
  </ds:schemaRefs>
</ds:datastoreItem>
</file>

<file path=customXml/itemProps2.xml><?xml version="1.0" encoding="utf-8"?>
<ds:datastoreItem xmlns:ds="http://schemas.openxmlformats.org/officeDocument/2006/customXml" ds:itemID="{F7826AA8-1785-4EA7-9199-888B01004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F77E4A5-70B0-4395-9923-A270324E23CE}">
  <ds:schemaRef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61503</TotalTime>
  <Words>1025</Words>
  <Application>Microsoft Office PowerPoint</Application>
  <PresentationFormat>On-screen Show (4:3)</PresentationFormat>
  <Paragraphs>142</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 Arial</vt:lpstr>
      <vt:lpstr>Arial</vt:lpstr>
      <vt:lpstr>Times New Roman</vt:lpstr>
      <vt:lpstr>Wingdings</vt:lpstr>
      <vt:lpstr>2_Default Design</vt:lpstr>
      <vt:lpstr>PowerPoint Presentation</vt:lpstr>
      <vt:lpstr>PowerPoint Presentation</vt:lpstr>
      <vt:lpstr>PowerPoint Presentation</vt:lpstr>
      <vt:lpstr>PowerPoint Presentation</vt:lpstr>
      <vt:lpstr>What is RAF? </vt:lpstr>
      <vt:lpstr>Misconceptions:  What it isn’t…</vt:lpstr>
      <vt:lpstr>PowerPoint Presentation</vt:lpstr>
      <vt:lpstr>Enduring Challenges</vt:lpstr>
      <vt:lpstr>PowerPoint Presentation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on the ACP</dc:title>
  <dc:creator>ODCSOPS</dc:creator>
  <cp:lastModifiedBy>McMahan, Curtis S CTR USA TRADOC</cp:lastModifiedBy>
  <cp:revision>3435</cp:revision>
  <cp:lastPrinted>2016-01-29T20:23:36Z</cp:lastPrinted>
  <dcterms:created xsi:type="dcterms:W3CDTF">2013-01-23T02:05:16Z</dcterms:created>
  <dcterms:modified xsi:type="dcterms:W3CDTF">2016-08-10T19:58:20Z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0x010100FDC5D2AE81488C4DBA3C4080E7D036C5</vt:lpwstr>
  </property>
</Properties>
</file>