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charts/chart7.xml" ContentType="application/vnd.openxmlformats-officedocument.drawingml.chart+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drawings/drawing3.xml" ContentType="application/vnd.openxmlformats-officedocument.drawingml.chartshape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4" r:id="rId2"/>
    <p:sldMasterId id="2147483700" r:id="rId3"/>
    <p:sldMasterId id="2147483713" r:id="rId4"/>
    <p:sldMasterId id="2147483726" r:id="rId5"/>
    <p:sldMasterId id="2147483740" r:id="rId6"/>
    <p:sldMasterId id="2147483757" r:id="rId7"/>
    <p:sldMasterId id="2147483769" r:id="rId8"/>
  </p:sldMasterIdLst>
  <p:notesMasterIdLst>
    <p:notesMasterId r:id="rId22"/>
  </p:notesMasterIdLst>
  <p:handoutMasterIdLst>
    <p:handoutMasterId r:id="rId23"/>
  </p:handoutMasterIdLst>
  <p:sldIdLst>
    <p:sldId id="944" r:id="rId9"/>
    <p:sldId id="966" r:id="rId10"/>
    <p:sldId id="967" r:id="rId11"/>
    <p:sldId id="952" r:id="rId12"/>
    <p:sldId id="951" r:id="rId13"/>
    <p:sldId id="968" r:id="rId14"/>
    <p:sldId id="969" r:id="rId15"/>
    <p:sldId id="946" r:id="rId16"/>
    <p:sldId id="947" r:id="rId17"/>
    <p:sldId id="971" r:id="rId18"/>
    <p:sldId id="972" r:id="rId19"/>
    <p:sldId id="959" r:id="rId20"/>
    <p:sldId id="963" r:id="rId21"/>
  </p:sldIdLst>
  <p:sldSz cx="9144000" cy="6858000" type="screen4x3"/>
  <p:notesSz cx="7010400" cy="9159875"/>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th.smith1"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28700"/>
    <a:srgbClr val="0033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7" autoAdjust="0"/>
    <p:restoredTop sz="86470" autoAdjust="0"/>
  </p:normalViewPr>
  <p:slideViewPr>
    <p:cSldViewPr>
      <p:cViewPr varScale="1">
        <p:scale>
          <a:sx n="107" d="100"/>
          <a:sy n="107" d="100"/>
        </p:scale>
        <p:origin x="-96" y="-15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Documents\From%20post\Tracking\2nd%20quarter%202012\cycle%20data\2012%202nd%20Quarter%20injuries%20by%20wee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Documents\From%20post\Tracking\2nd%20quarter%202012\cycle%20data\2012%202nd%20Quarter%20injuries%20by%20week.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ELLEN.SEFTON\Desktop\modified%20graphs%20for%20injuries%20through%20may%202012%20Non-FNSF%20database%204-5-1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OELLEN.SEFTON\Desktop\modified%20graphs%20for%20injuries%20through%20may%202012%20Non-FNSF%20database%204-5-1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OELLEN.SEFTON\Desktop\HGR%203rd%20QTR%2012%205-1-12\modified%20graphs%20for%20injuries%20through%20may%202012%20Non-FNSF%20database%205-10-1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JOELLEN.SEFTON\Desktop\HGR%203rd%20QTR%2012%205-1-12\modified%20graphs%20-%20for%20injuries%20through%20May%202012%20FNSF%20database%205-9-1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JOELLEN.SEFTON\Desktop\HGR%203rd%20QTR%2012%205-1-12\modified%20graphs%20-%20for%20injuries%20through%20May%202012%20FNSF%20database%205-9-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JOELLEN.SEFTON\Desktop\HGR%203rd%20QTR%2012%205-1-12\modified%20graphs%20-%20for%20injuries%20through%20May%202012%20FNSF%20database%205-9-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title>
      <c:tx>
        <c:strRef>
          <c:f>'ALL Weeks'!$DZ$4122</c:f>
          <c:strCache>
            <c:ptCount val="1"/>
            <c:pt idx="0">
              <c:v>2012: BCT Classes 2004B to 2012B By Training Week: # of Treatments Resulting From that Week's Injuries</c:v>
            </c:pt>
          </c:strCache>
        </c:strRef>
      </c:tx>
      <c:layout>
        <c:manualLayout>
          <c:xMode val="edge"/>
          <c:yMode val="edge"/>
          <c:x val="0.12455665028289149"/>
          <c:y val="0"/>
        </c:manualLayout>
      </c:layout>
      <c:overlay val="1"/>
      <c:txPr>
        <a:bodyPr/>
        <a:lstStyle/>
        <a:p>
          <a:pPr>
            <a:defRPr sz="1400"/>
          </a:pPr>
          <a:endParaRPr lang="en-US"/>
        </a:p>
      </c:txPr>
    </c:title>
    <c:view3D>
      <c:rAngAx val="1"/>
    </c:view3D>
    <c:plotArea>
      <c:layout>
        <c:manualLayout>
          <c:layoutTarget val="inner"/>
          <c:xMode val="edge"/>
          <c:yMode val="edge"/>
          <c:x val="3.0175197585985945E-2"/>
          <c:y val="9.3004650123706831E-2"/>
          <c:w val="0.94698531187273238"/>
          <c:h val="0.83809533373544065"/>
        </c:manualLayout>
      </c:layout>
      <c:bar3DChart>
        <c:barDir val="col"/>
        <c:grouping val="clustered"/>
        <c:ser>
          <c:idx val="0"/>
          <c:order val="0"/>
          <c:tx>
            <c:strRef>
              <c:f>'ALL Weeks'!$CX$4227</c:f>
              <c:strCache>
                <c:ptCount val="1"/>
                <c:pt idx="0">
                  <c:v>total</c:v>
                </c:pt>
              </c:strCache>
            </c:strRef>
          </c:tx>
          <c:cat>
            <c:strRef>
              <c:f>'ALL Weeks'!$DB$4202:$DK$4202</c:f>
              <c:strCache>
                <c:ptCount val="10"/>
                <c:pt idx="0">
                  <c:v>Pre-Fill</c:v>
                </c:pt>
                <c:pt idx="1">
                  <c:v>Week 1</c:v>
                </c:pt>
                <c:pt idx="2">
                  <c:v>Week 2</c:v>
                </c:pt>
                <c:pt idx="3">
                  <c:v>Week 3</c:v>
                </c:pt>
                <c:pt idx="4">
                  <c:v>Week 4</c:v>
                </c:pt>
                <c:pt idx="5">
                  <c:v>Week 5</c:v>
                </c:pt>
                <c:pt idx="6">
                  <c:v>Week 6</c:v>
                </c:pt>
                <c:pt idx="7">
                  <c:v>Week 7</c:v>
                </c:pt>
                <c:pt idx="8">
                  <c:v>Week 8</c:v>
                </c:pt>
                <c:pt idx="9">
                  <c:v>Week 9</c:v>
                </c:pt>
              </c:strCache>
            </c:strRef>
          </c:cat>
          <c:val>
            <c:numRef>
              <c:f>'ALL Weeks'!$DB$4227:$DK$4227</c:f>
              <c:numCache>
                <c:formatCode>General</c:formatCode>
                <c:ptCount val="10"/>
                <c:pt idx="0">
                  <c:v>200</c:v>
                </c:pt>
                <c:pt idx="1">
                  <c:v>365</c:v>
                </c:pt>
                <c:pt idx="2">
                  <c:v>548</c:v>
                </c:pt>
                <c:pt idx="3">
                  <c:v>481</c:v>
                </c:pt>
                <c:pt idx="4">
                  <c:v>308</c:v>
                </c:pt>
                <c:pt idx="5">
                  <c:v>274</c:v>
                </c:pt>
                <c:pt idx="6">
                  <c:v>270</c:v>
                </c:pt>
                <c:pt idx="7">
                  <c:v>73</c:v>
                </c:pt>
                <c:pt idx="8">
                  <c:v>146</c:v>
                </c:pt>
                <c:pt idx="9">
                  <c:v>46</c:v>
                </c:pt>
              </c:numCache>
            </c:numRef>
          </c:val>
        </c:ser>
        <c:dLbls>
          <c:showVal val="1"/>
        </c:dLbls>
        <c:shape val="cylinder"/>
        <c:axId val="82640256"/>
        <c:axId val="82191488"/>
        <c:axId val="0"/>
      </c:bar3DChart>
      <c:catAx>
        <c:axId val="82640256"/>
        <c:scaling>
          <c:orientation val="minMax"/>
        </c:scaling>
        <c:axPos val="b"/>
        <c:majorTickMark val="none"/>
        <c:tickLblPos val="nextTo"/>
        <c:txPr>
          <a:bodyPr/>
          <a:lstStyle/>
          <a:p>
            <a:pPr>
              <a:defRPr sz="900"/>
            </a:pPr>
            <a:endParaRPr lang="en-US"/>
          </a:p>
        </c:txPr>
        <c:crossAx val="82191488"/>
        <c:crosses val="autoZero"/>
        <c:auto val="1"/>
        <c:lblAlgn val="ctr"/>
        <c:lblOffset val="100"/>
      </c:catAx>
      <c:valAx>
        <c:axId val="82191488"/>
        <c:scaling>
          <c:orientation val="minMax"/>
        </c:scaling>
        <c:delete val="1"/>
        <c:axPos val="l"/>
        <c:numFmt formatCode="General" sourceLinked="1"/>
        <c:majorTickMark val="none"/>
        <c:tickLblPos val="none"/>
        <c:crossAx val="82640256"/>
        <c:crosses val="autoZero"/>
        <c:crossBetween val="between"/>
      </c:valAx>
    </c:plotArea>
    <c:legend>
      <c:legendPos val="r"/>
      <c:layout>
        <c:manualLayout>
          <c:xMode val="edge"/>
          <c:yMode val="edge"/>
          <c:x val="0.81653417779299298"/>
          <c:y val="0.10716092379478206"/>
          <c:w val="0.14057115143215793"/>
          <c:h val="5.4325455365169376E-2"/>
        </c:manualLayout>
      </c:layout>
      <c:overlay val="1"/>
      <c:txPr>
        <a:bodyPr/>
        <a:lstStyle/>
        <a:p>
          <a:pPr>
            <a:defRPr sz="12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title>
      <c:tx>
        <c:rich>
          <a:bodyPr/>
          <a:lstStyle/>
          <a:p>
            <a:pPr algn="ctr" rtl="0">
              <a:defRPr sz="1400"/>
            </a:pPr>
            <a:r>
              <a:rPr lang="en-US"/>
              <a:t>2012: BCT Classes 2004B to 2012B By Training Week: New Injuries (Thigh to Shoulder) - Location and Type</a:t>
            </a:r>
          </a:p>
        </c:rich>
      </c:tx>
      <c:layout>
        <c:manualLayout>
          <c:xMode val="edge"/>
          <c:yMode val="edge"/>
          <c:x val="0.11458905700226535"/>
          <c:y val="0"/>
        </c:manualLayout>
      </c:layout>
      <c:overlay val="1"/>
    </c:title>
    <c:view3D>
      <c:rAngAx val="1"/>
    </c:view3D>
    <c:plotArea>
      <c:layout>
        <c:manualLayout>
          <c:layoutTarget val="inner"/>
          <c:xMode val="edge"/>
          <c:yMode val="edge"/>
          <c:x val="8.7649728258091207E-4"/>
          <c:y val="0.1149098917494244"/>
          <c:w val="0.99912350271741857"/>
          <c:h val="0.77216092502543754"/>
        </c:manualLayout>
      </c:layout>
      <c:bar3DChart>
        <c:barDir val="col"/>
        <c:grouping val="clustered"/>
        <c:ser>
          <c:idx val="0"/>
          <c:order val="0"/>
          <c:tx>
            <c:strRef>
              <c:f>'ALL Weeks'!$DL$4247</c:f>
              <c:strCache>
                <c:ptCount val="1"/>
                <c:pt idx="0">
                  <c:v>Week 1</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Weeks'!$DM$4247:$DT$4247</c:f>
              <c:numCache>
                <c:formatCode>General</c:formatCode>
                <c:ptCount val="8"/>
                <c:pt idx="0">
                  <c:v>7</c:v>
                </c:pt>
                <c:pt idx="1">
                  <c:v>0</c:v>
                </c:pt>
                <c:pt idx="2">
                  <c:v>2</c:v>
                </c:pt>
                <c:pt idx="3">
                  <c:v>6</c:v>
                </c:pt>
                <c:pt idx="4">
                  <c:v>6</c:v>
                </c:pt>
                <c:pt idx="5">
                  <c:v>8</c:v>
                </c:pt>
                <c:pt idx="6">
                  <c:v>5</c:v>
                </c:pt>
                <c:pt idx="7">
                  <c:v>8</c:v>
                </c:pt>
              </c:numCache>
            </c:numRef>
          </c:val>
        </c:ser>
        <c:ser>
          <c:idx val="1"/>
          <c:order val="1"/>
          <c:tx>
            <c:strRef>
              <c:f>'ALL Weeks'!$DL$4248</c:f>
              <c:strCache>
                <c:ptCount val="1"/>
                <c:pt idx="0">
                  <c:v>Week 2</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Weeks'!$DM$4248:$DT$4248</c:f>
              <c:numCache>
                <c:formatCode>General</c:formatCode>
                <c:ptCount val="8"/>
                <c:pt idx="0">
                  <c:v>5</c:v>
                </c:pt>
                <c:pt idx="1">
                  <c:v>0</c:v>
                </c:pt>
                <c:pt idx="2">
                  <c:v>6</c:v>
                </c:pt>
                <c:pt idx="3">
                  <c:v>5</c:v>
                </c:pt>
                <c:pt idx="4">
                  <c:v>1</c:v>
                </c:pt>
                <c:pt idx="5">
                  <c:v>8</c:v>
                </c:pt>
                <c:pt idx="6">
                  <c:v>0</c:v>
                </c:pt>
                <c:pt idx="7">
                  <c:v>8</c:v>
                </c:pt>
              </c:numCache>
            </c:numRef>
          </c:val>
        </c:ser>
        <c:ser>
          <c:idx val="2"/>
          <c:order val="2"/>
          <c:tx>
            <c:strRef>
              <c:f>'ALL Weeks'!$DL$4249</c:f>
              <c:strCache>
                <c:ptCount val="1"/>
                <c:pt idx="0">
                  <c:v>Week 3</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Weeks'!$DM$4249:$DT$4249</c:f>
              <c:numCache>
                <c:formatCode>General</c:formatCode>
                <c:ptCount val="8"/>
                <c:pt idx="0">
                  <c:v>12</c:v>
                </c:pt>
                <c:pt idx="1">
                  <c:v>0</c:v>
                </c:pt>
                <c:pt idx="2">
                  <c:v>11</c:v>
                </c:pt>
                <c:pt idx="3">
                  <c:v>15</c:v>
                </c:pt>
                <c:pt idx="4">
                  <c:v>0</c:v>
                </c:pt>
                <c:pt idx="5">
                  <c:v>4</c:v>
                </c:pt>
                <c:pt idx="6">
                  <c:v>2</c:v>
                </c:pt>
                <c:pt idx="7">
                  <c:v>4</c:v>
                </c:pt>
              </c:numCache>
            </c:numRef>
          </c:val>
        </c:ser>
        <c:ser>
          <c:idx val="3"/>
          <c:order val="3"/>
          <c:tx>
            <c:strRef>
              <c:f>'ALL Weeks'!$DL$4250</c:f>
              <c:strCache>
                <c:ptCount val="1"/>
                <c:pt idx="0">
                  <c:v>Week 4</c:v>
                </c:pt>
              </c:strCache>
            </c:strRef>
          </c:tx>
          <c:dLbls>
            <c:dLbl>
              <c:idx val="0"/>
              <c:layout>
                <c:manualLayout>
                  <c:x val="3.2051282051282146E-3"/>
                  <c:y val="0"/>
                </c:manualLayout>
              </c:layout>
              <c:showVal val="1"/>
            </c:dLbl>
            <c:showVal val="1"/>
          </c:dLbls>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Weeks'!$DM$4250:$DT$4250</c:f>
              <c:numCache>
                <c:formatCode>General</c:formatCode>
                <c:ptCount val="8"/>
                <c:pt idx="0">
                  <c:v>9</c:v>
                </c:pt>
                <c:pt idx="1">
                  <c:v>0</c:v>
                </c:pt>
                <c:pt idx="2">
                  <c:v>0</c:v>
                </c:pt>
                <c:pt idx="3">
                  <c:v>4</c:v>
                </c:pt>
                <c:pt idx="4">
                  <c:v>1</c:v>
                </c:pt>
                <c:pt idx="5">
                  <c:v>6</c:v>
                </c:pt>
                <c:pt idx="6">
                  <c:v>0</c:v>
                </c:pt>
                <c:pt idx="7">
                  <c:v>6</c:v>
                </c:pt>
              </c:numCache>
            </c:numRef>
          </c:val>
        </c:ser>
        <c:ser>
          <c:idx val="4"/>
          <c:order val="4"/>
          <c:tx>
            <c:strRef>
              <c:f>'ALL Weeks'!$DL$4251</c:f>
              <c:strCache>
                <c:ptCount val="1"/>
                <c:pt idx="0">
                  <c:v>Week 5</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Weeks'!$DM$4251:$DT$4251</c:f>
              <c:numCache>
                <c:formatCode>General</c:formatCode>
                <c:ptCount val="8"/>
                <c:pt idx="0">
                  <c:v>1</c:v>
                </c:pt>
                <c:pt idx="1">
                  <c:v>0</c:v>
                </c:pt>
                <c:pt idx="2">
                  <c:v>1</c:v>
                </c:pt>
                <c:pt idx="3">
                  <c:v>4</c:v>
                </c:pt>
                <c:pt idx="4">
                  <c:v>1</c:v>
                </c:pt>
                <c:pt idx="5">
                  <c:v>3</c:v>
                </c:pt>
                <c:pt idx="6">
                  <c:v>0</c:v>
                </c:pt>
                <c:pt idx="7">
                  <c:v>3</c:v>
                </c:pt>
              </c:numCache>
            </c:numRef>
          </c:val>
        </c:ser>
        <c:ser>
          <c:idx val="5"/>
          <c:order val="5"/>
          <c:tx>
            <c:strRef>
              <c:f>'ALL Weeks'!$DL$4252</c:f>
              <c:strCache>
                <c:ptCount val="1"/>
                <c:pt idx="0">
                  <c:v>Week 6</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Weeks'!$DM$4252:$DT$4252</c:f>
              <c:numCache>
                <c:formatCode>General</c:formatCode>
                <c:ptCount val="8"/>
                <c:pt idx="0">
                  <c:v>4</c:v>
                </c:pt>
                <c:pt idx="1">
                  <c:v>1</c:v>
                </c:pt>
                <c:pt idx="2">
                  <c:v>1</c:v>
                </c:pt>
                <c:pt idx="3">
                  <c:v>3</c:v>
                </c:pt>
                <c:pt idx="4">
                  <c:v>0</c:v>
                </c:pt>
                <c:pt idx="5">
                  <c:v>4</c:v>
                </c:pt>
                <c:pt idx="6">
                  <c:v>0</c:v>
                </c:pt>
                <c:pt idx="7">
                  <c:v>4</c:v>
                </c:pt>
              </c:numCache>
            </c:numRef>
          </c:val>
        </c:ser>
        <c:ser>
          <c:idx val="6"/>
          <c:order val="6"/>
          <c:tx>
            <c:strRef>
              <c:f>'ALL Weeks'!$DL$4253</c:f>
              <c:strCache>
                <c:ptCount val="1"/>
                <c:pt idx="0">
                  <c:v>Week 7</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Weeks'!$DM$4253:$DT$4253</c:f>
              <c:numCache>
                <c:formatCode>General</c:formatCode>
                <c:ptCount val="8"/>
                <c:pt idx="0">
                  <c:v>1</c:v>
                </c:pt>
                <c:pt idx="1">
                  <c:v>1</c:v>
                </c:pt>
                <c:pt idx="2">
                  <c:v>0</c:v>
                </c:pt>
                <c:pt idx="3">
                  <c:v>0</c:v>
                </c:pt>
                <c:pt idx="4">
                  <c:v>0</c:v>
                </c:pt>
                <c:pt idx="5">
                  <c:v>3</c:v>
                </c:pt>
                <c:pt idx="6">
                  <c:v>0</c:v>
                </c:pt>
                <c:pt idx="7">
                  <c:v>3</c:v>
                </c:pt>
              </c:numCache>
            </c:numRef>
          </c:val>
        </c:ser>
        <c:ser>
          <c:idx val="7"/>
          <c:order val="7"/>
          <c:tx>
            <c:strRef>
              <c:f>'ALL Weeks'!$DL$4254</c:f>
              <c:strCache>
                <c:ptCount val="1"/>
                <c:pt idx="0">
                  <c:v>Week 8</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Weeks'!$DM$4254:$DT$4254</c:f>
              <c:numCache>
                <c:formatCode>General</c:formatCode>
                <c:ptCount val="8"/>
                <c:pt idx="0">
                  <c:v>0</c:v>
                </c:pt>
                <c:pt idx="1">
                  <c:v>0</c:v>
                </c:pt>
                <c:pt idx="2">
                  <c:v>0</c:v>
                </c:pt>
                <c:pt idx="3">
                  <c:v>2</c:v>
                </c:pt>
                <c:pt idx="4">
                  <c:v>2</c:v>
                </c:pt>
                <c:pt idx="5">
                  <c:v>0</c:v>
                </c:pt>
                <c:pt idx="6">
                  <c:v>0</c:v>
                </c:pt>
                <c:pt idx="7">
                  <c:v>0</c:v>
                </c:pt>
              </c:numCache>
            </c:numRef>
          </c:val>
        </c:ser>
        <c:ser>
          <c:idx val="8"/>
          <c:order val="8"/>
          <c:tx>
            <c:strRef>
              <c:f>'ALL Weeks'!$DL$4255</c:f>
              <c:strCache>
                <c:ptCount val="1"/>
                <c:pt idx="0">
                  <c:v>Week 9</c:v>
                </c:pt>
              </c:strCache>
            </c:strRef>
          </c:tx>
          <c:cat>
            <c:strRef>
              <c:f>'ALL Weeks'!$DM$4246:$DT$4246</c:f>
              <c:strCache>
                <c:ptCount val="8"/>
                <c:pt idx="0">
                  <c:v>Thigh Strain</c:v>
                </c:pt>
                <c:pt idx="1">
                  <c:v>Hip Stress Rxn/Fx</c:v>
                </c:pt>
                <c:pt idx="2">
                  <c:v>Hip Overuse</c:v>
                </c:pt>
                <c:pt idx="3">
                  <c:v>Hip Strain</c:v>
                </c:pt>
                <c:pt idx="4">
                  <c:v>Back Overuse</c:v>
                </c:pt>
                <c:pt idx="5">
                  <c:v>Back Strain</c:v>
                </c:pt>
                <c:pt idx="6">
                  <c:v>Hand/Arm Sprain</c:v>
                </c:pt>
                <c:pt idx="7">
                  <c:v>Shoulder Strain</c:v>
                </c:pt>
              </c:strCache>
            </c:strRef>
          </c:cat>
          <c:val>
            <c:numRef>
              <c:f>'ALL Weeks'!$DM$4255:$DT$4255</c:f>
              <c:numCache>
                <c:formatCode>General</c:formatCode>
                <c:ptCount val="8"/>
                <c:pt idx="0">
                  <c:v>0</c:v>
                </c:pt>
                <c:pt idx="1">
                  <c:v>0</c:v>
                </c:pt>
                <c:pt idx="2">
                  <c:v>1</c:v>
                </c:pt>
                <c:pt idx="3">
                  <c:v>0</c:v>
                </c:pt>
                <c:pt idx="4">
                  <c:v>0</c:v>
                </c:pt>
                <c:pt idx="5">
                  <c:v>0</c:v>
                </c:pt>
                <c:pt idx="6">
                  <c:v>0</c:v>
                </c:pt>
                <c:pt idx="7">
                  <c:v>1</c:v>
                </c:pt>
              </c:numCache>
            </c:numRef>
          </c:val>
        </c:ser>
        <c:dLbls>
          <c:showVal val="1"/>
        </c:dLbls>
        <c:shape val="cylinder"/>
        <c:axId val="36244864"/>
        <c:axId val="36279424"/>
        <c:axId val="0"/>
      </c:bar3DChart>
      <c:catAx>
        <c:axId val="36244864"/>
        <c:scaling>
          <c:orientation val="minMax"/>
        </c:scaling>
        <c:axPos val="b"/>
        <c:numFmt formatCode="0" sourceLinked="1"/>
        <c:majorTickMark val="none"/>
        <c:tickLblPos val="nextTo"/>
        <c:txPr>
          <a:bodyPr/>
          <a:lstStyle/>
          <a:p>
            <a:pPr>
              <a:defRPr sz="900"/>
            </a:pPr>
            <a:endParaRPr lang="en-US"/>
          </a:p>
        </c:txPr>
        <c:crossAx val="36279424"/>
        <c:crosses val="autoZero"/>
        <c:auto val="1"/>
        <c:lblAlgn val="ctr"/>
        <c:lblOffset val="100"/>
      </c:catAx>
      <c:valAx>
        <c:axId val="36279424"/>
        <c:scaling>
          <c:orientation val="minMax"/>
        </c:scaling>
        <c:delete val="1"/>
        <c:axPos val="l"/>
        <c:numFmt formatCode="General" sourceLinked="1"/>
        <c:majorTickMark val="none"/>
        <c:tickLblPos val="none"/>
        <c:crossAx val="36244864"/>
        <c:crosses val="autoZero"/>
        <c:crossBetween val="between"/>
      </c:valAx>
    </c:plotArea>
    <c:legend>
      <c:legendPos val="t"/>
      <c:layout>
        <c:manualLayout>
          <c:xMode val="edge"/>
          <c:yMode val="edge"/>
          <c:x val="0.60793477609956725"/>
          <c:y val="0.12744030036997744"/>
          <c:w val="0.37169035005849643"/>
          <c:h val="0.16502466972192739"/>
        </c:manualLayout>
      </c:layout>
    </c:legend>
    <c:plotVisOnly val="1"/>
    <c:dispBlanksAs val="gap"/>
  </c:chart>
  <c:txPr>
    <a:bodyPr/>
    <a:lstStyle/>
    <a:p>
      <a:pPr>
        <a:defRPr sz="12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5.3769633712980512E-2"/>
          <c:y val="1.604418226051936E-2"/>
          <c:w val="0.94078220514602651"/>
          <c:h val="0.93069899489414865"/>
        </c:manualLayout>
      </c:layout>
      <c:bar3DChart>
        <c:barDir val="col"/>
        <c:grouping val="standard"/>
        <c:ser>
          <c:idx val="0"/>
          <c:order val="0"/>
          <c:tx>
            <c:strRef>
              <c:f>'Foot-Tibia 2012 '!$A$141</c:f>
              <c:strCache>
                <c:ptCount val="1"/>
                <c:pt idx="0">
                  <c:v>1-378/2-46</c:v>
                </c:pt>
              </c:strCache>
            </c:strRef>
          </c:tx>
          <c:spPr>
            <a:solidFill>
              <a:srgbClr val="FFC000"/>
            </a:solidFill>
          </c:spPr>
          <c:cat>
            <c:strRef>
              <c:f>'Foot-Tibia 2012 '!$B$140:$M$140</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'!$B$141:$M$141</c:f>
              <c:numCache>
                <c:formatCode>0.00%</c:formatCode>
                <c:ptCount val="12"/>
                <c:pt idx="0">
                  <c:v>0</c:v>
                </c:pt>
                <c:pt idx="1">
                  <c:v>0</c:v>
                </c:pt>
                <c:pt idx="2">
                  <c:v>0</c:v>
                </c:pt>
                <c:pt idx="3">
                  <c:v>0</c:v>
                </c:pt>
                <c:pt idx="4">
                  <c:v>1.0438413361169102E-2</c:v>
                </c:pt>
                <c:pt idx="5">
                  <c:v>3.1880977683315637E-3</c:v>
                </c:pt>
                <c:pt idx="6">
                  <c:v>0</c:v>
                </c:pt>
                <c:pt idx="7">
                  <c:v>0</c:v>
                </c:pt>
                <c:pt idx="8">
                  <c:v>4.9180327868852472E-3</c:v>
                </c:pt>
                <c:pt idx="9">
                  <c:v>5.7355893318038441E-3</c:v>
                </c:pt>
                <c:pt idx="10">
                  <c:v>0</c:v>
                </c:pt>
                <c:pt idx="11">
                  <c:v>0</c:v>
                </c:pt>
              </c:numCache>
            </c:numRef>
          </c:val>
        </c:ser>
        <c:ser>
          <c:idx val="1"/>
          <c:order val="1"/>
          <c:tx>
            <c:strRef>
              <c:f>'Foot-Tibia 2012 '!$A$142</c:f>
              <c:strCache>
                <c:ptCount val="1"/>
                <c:pt idx="0">
                  <c:v>2-47</c:v>
                </c:pt>
              </c:strCache>
            </c:strRef>
          </c:tx>
          <c:spPr>
            <a:solidFill>
              <a:srgbClr val="00B050"/>
            </a:solidFill>
          </c:spPr>
          <c:cat>
            <c:strRef>
              <c:f>'Foot-Tibia 2012 '!$B$140:$M$140</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'!$B$142:$M$142</c:f>
              <c:numCache>
                <c:formatCode>0.00%</c:formatCode>
                <c:ptCount val="12"/>
                <c:pt idx="0">
                  <c:v>0</c:v>
                </c:pt>
                <c:pt idx="1">
                  <c:v>7.1581961345740892E-4</c:v>
                </c:pt>
                <c:pt idx="2">
                  <c:v>0</c:v>
                </c:pt>
                <c:pt idx="3">
                  <c:v>3.5087719298245619E-3</c:v>
                </c:pt>
                <c:pt idx="4">
                  <c:v>0</c:v>
                </c:pt>
                <c:pt idx="5">
                  <c:v>5.9084194977843448E-3</c:v>
                </c:pt>
                <c:pt idx="6">
                  <c:v>0</c:v>
                </c:pt>
                <c:pt idx="7">
                  <c:v>2.7855153203342618E-3</c:v>
                </c:pt>
                <c:pt idx="8">
                  <c:v>0</c:v>
                </c:pt>
                <c:pt idx="9">
                  <c:v>0</c:v>
                </c:pt>
                <c:pt idx="10">
                  <c:v>0</c:v>
                </c:pt>
                <c:pt idx="11">
                  <c:v>0</c:v>
                </c:pt>
              </c:numCache>
            </c:numRef>
          </c:val>
        </c:ser>
        <c:ser>
          <c:idx val="2"/>
          <c:order val="2"/>
          <c:tx>
            <c:strRef>
              <c:f>'Foot-Tibia 2012 '!$A$143</c:f>
              <c:strCache>
                <c:ptCount val="1"/>
                <c:pt idx="0">
                  <c:v>2-54</c:v>
                </c:pt>
              </c:strCache>
            </c:strRef>
          </c:tx>
          <c:spPr>
            <a:solidFill>
              <a:srgbClr val="C00000"/>
            </a:solidFill>
          </c:spPr>
          <c:cat>
            <c:strRef>
              <c:f>'Foot-Tibia 2012 '!$B$140:$M$140</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'!$B$143:$M$143</c:f>
              <c:numCache>
                <c:formatCode>0.00%</c:formatCode>
                <c:ptCount val="12"/>
                <c:pt idx="0">
                  <c:v>4.6605561597017255E-3</c:v>
                </c:pt>
                <c:pt idx="1">
                  <c:v>2.3892959541255178E-3</c:v>
                </c:pt>
                <c:pt idx="2">
                  <c:v>9.1486658195679815E-3</c:v>
                </c:pt>
                <c:pt idx="3">
                  <c:v>3.0133340029631127E-3</c:v>
                </c:pt>
                <c:pt idx="4">
                  <c:v>1.0277492291880781E-3</c:v>
                </c:pt>
                <c:pt idx="5">
                  <c:v>3.1813361611877002E-3</c:v>
                </c:pt>
                <c:pt idx="6">
                  <c:v>1.5060240963855422E-3</c:v>
                </c:pt>
                <c:pt idx="7">
                  <c:v>8.5197018104366373E-3</c:v>
                </c:pt>
                <c:pt idx="8">
                  <c:v>1.2610340479192938E-3</c:v>
                </c:pt>
                <c:pt idx="9">
                  <c:v>2.5510204081632647E-3</c:v>
                </c:pt>
                <c:pt idx="10">
                  <c:v>1.1713030746705714E-2</c:v>
                </c:pt>
                <c:pt idx="11">
                  <c:v>1.7286084701815044E-3</c:v>
                </c:pt>
              </c:numCache>
            </c:numRef>
          </c:val>
        </c:ser>
        <c:ser>
          <c:idx val="3"/>
          <c:order val="3"/>
          <c:tx>
            <c:strRef>
              <c:f>'Foot-Tibia 2012 '!$A$144</c:f>
              <c:strCache>
                <c:ptCount val="1"/>
                <c:pt idx="0">
                  <c:v>3-47</c:v>
                </c:pt>
              </c:strCache>
            </c:strRef>
          </c:tx>
          <c:cat>
            <c:strRef>
              <c:f>'Foot-Tibia 2012 '!$B$140:$M$140</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'!$B$144:$M$144</c:f>
              <c:numCache>
                <c:formatCode>0.00%</c:formatCode>
                <c:ptCount val="12"/>
                <c:pt idx="0">
                  <c:v>5.0675675675675678E-3</c:v>
                </c:pt>
                <c:pt idx="1">
                  <c:v>2.349256068911512E-3</c:v>
                </c:pt>
                <c:pt idx="2">
                  <c:v>9.3109869646182538E-4</c:v>
                </c:pt>
                <c:pt idx="3">
                  <c:v>6.3063063063063069E-3</c:v>
                </c:pt>
                <c:pt idx="4">
                  <c:v>1.1547344110854504E-2</c:v>
                </c:pt>
                <c:pt idx="5">
                  <c:v>1.1173184357541901E-3</c:v>
                </c:pt>
                <c:pt idx="6">
                  <c:v>7.9113924050632943E-4</c:v>
                </c:pt>
                <c:pt idx="7">
                  <c:v>5.1194539249146782E-3</c:v>
                </c:pt>
                <c:pt idx="8">
                  <c:v>0</c:v>
                </c:pt>
                <c:pt idx="9">
                  <c:v>0</c:v>
                </c:pt>
                <c:pt idx="10">
                  <c:v>0</c:v>
                </c:pt>
                <c:pt idx="11">
                  <c:v>0</c:v>
                </c:pt>
              </c:numCache>
            </c:numRef>
          </c:val>
        </c:ser>
        <c:shape val="box"/>
        <c:axId val="36445184"/>
        <c:axId val="36455168"/>
        <c:axId val="36302848"/>
      </c:bar3DChart>
      <c:catAx>
        <c:axId val="36445184"/>
        <c:scaling>
          <c:orientation val="minMax"/>
        </c:scaling>
        <c:axPos val="b"/>
        <c:tickLblPos val="nextTo"/>
        <c:crossAx val="36455168"/>
        <c:crosses val="autoZero"/>
        <c:auto val="1"/>
        <c:lblAlgn val="ctr"/>
        <c:lblOffset val="100"/>
      </c:catAx>
      <c:valAx>
        <c:axId val="36455168"/>
        <c:scaling>
          <c:orientation val="minMax"/>
          <c:max val="1.8000000000000006E-2"/>
        </c:scaling>
        <c:axPos val="l"/>
        <c:majorGridlines/>
        <c:numFmt formatCode="0.00%" sourceLinked="1"/>
        <c:tickLblPos val="nextTo"/>
        <c:crossAx val="36445184"/>
        <c:crosses val="autoZero"/>
        <c:crossBetween val="between"/>
      </c:valAx>
      <c:serAx>
        <c:axId val="36302848"/>
        <c:scaling>
          <c:orientation val="minMax"/>
        </c:scaling>
        <c:delete val="1"/>
        <c:axPos val="b"/>
        <c:tickLblPos val="none"/>
        <c:crossAx val="36455168"/>
        <c:crosses val="autoZero"/>
      </c:serAx>
      <c:spPr>
        <a:gradFill>
          <a:gsLst>
            <a:gs pos="0">
              <a:srgbClr val="5E9EFF"/>
            </a:gs>
            <a:gs pos="39999">
              <a:srgbClr val="85C2FF"/>
            </a:gs>
            <a:gs pos="70000">
              <a:srgbClr val="C4D6EB"/>
            </a:gs>
            <a:gs pos="100000">
              <a:srgbClr val="FFEBFA"/>
            </a:gs>
          </a:gsLst>
          <a:lin ang="5400000" scaled="0"/>
        </a:gradFill>
      </c:spPr>
    </c:plotArea>
    <c:plotVisOnly val="1"/>
    <c:dispBlanksAs val="gap"/>
  </c:chart>
  <c:spPr>
    <a:solidFill>
      <a:schemeClr val="accent2"/>
    </a:solidFill>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5.4305153715556442E-2"/>
          <c:y val="1.8465233315946648E-2"/>
          <c:w val="0.87059808272511563"/>
          <c:h val="0.92367169952532002"/>
        </c:manualLayout>
      </c:layout>
      <c:bar3DChart>
        <c:barDir val="col"/>
        <c:grouping val="standard"/>
        <c:ser>
          <c:idx val="0"/>
          <c:order val="0"/>
          <c:tx>
            <c:strRef>
              <c:f>'Foot-Tibia 2012 '!$A$154</c:f>
              <c:strCache>
                <c:ptCount val="1"/>
                <c:pt idx="0">
                  <c:v>1-378/2-46</c:v>
                </c:pt>
              </c:strCache>
            </c:strRef>
          </c:tx>
          <c:spPr>
            <a:solidFill>
              <a:srgbClr val="FFC000"/>
            </a:solidFill>
          </c:spPr>
          <c:cat>
            <c:strRef>
              <c:f>'Foot-Tibia 2012 '!$B$153:$M$153</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'!$B$154:$M$154</c:f>
              <c:numCache>
                <c:formatCode>0.00%</c:formatCode>
                <c:ptCount val="12"/>
                <c:pt idx="0">
                  <c:v>0</c:v>
                </c:pt>
                <c:pt idx="1">
                  <c:v>5.0847457627118658E-3</c:v>
                </c:pt>
                <c:pt idx="2">
                  <c:v>0</c:v>
                </c:pt>
                <c:pt idx="3">
                  <c:v>0</c:v>
                </c:pt>
                <c:pt idx="4">
                  <c:v>1.1607661056297161E-3</c:v>
                </c:pt>
                <c:pt idx="5">
                  <c:v>1.6228497241155472E-3</c:v>
                </c:pt>
                <c:pt idx="6">
                  <c:v>1.8544274455261941E-3</c:v>
                </c:pt>
                <c:pt idx="7">
                  <c:v>2.2516183506895585E-3</c:v>
                </c:pt>
                <c:pt idx="8">
                  <c:v>4.3377674956622354E-3</c:v>
                </c:pt>
                <c:pt idx="9">
                  <c:v>1.4378145219266717E-3</c:v>
                </c:pt>
                <c:pt idx="10">
                  <c:v>0</c:v>
                </c:pt>
                <c:pt idx="11">
                  <c:v>0</c:v>
                </c:pt>
              </c:numCache>
            </c:numRef>
          </c:val>
        </c:ser>
        <c:ser>
          <c:idx val="1"/>
          <c:order val="1"/>
          <c:tx>
            <c:strRef>
              <c:f>'Foot-Tibia 2012 '!$A$155</c:f>
              <c:strCache>
                <c:ptCount val="1"/>
                <c:pt idx="0">
                  <c:v>2-47</c:v>
                </c:pt>
              </c:strCache>
            </c:strRef>
          </c:tx>
          <c:spPr>
            <a:solidFill>
              <a:srgbClr val="00B050"/>
            </a:solidFill>
          </c:spPr>
          <c:cat>
            <c:strRef>
              <c:f>'Foot-Tibia 2012 '!$B$153:$M$153</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'!$B$155:$M$155</c:f>
              <c:numCache>
                <c:formatCode>0.00%</c:formatCode>
                <c:ptCount val="12"/>
                <c:pt idx="0">
                  <c:v>0</c:v>
                </c:pt>
                <c:pt idx="1">
                  <c:v>0</c:v>
                </c:pt>
                <c:pt idx="2">
                  <c:v>0</c:v>
                </c:pt>
                <c:pt idx="3">
                  <c:v>2.0639834881320961E-3</c:v>
                </c:pt>
                <c:pt idx="4">
                  <c:v>3.971208736659221E-3</c:v>
                </c:pt>
                <c:pt idx="5">
                  <c:v>0</c:v>
                </c:pt>
                <c:pt idx="6">
                  <c:v>0</c:v>
                </c:pt>
                <c:pt idx="7">
                  <c:v>1.1135857461024501E-3</c:v>
                </c:pt>
                <c:pt idx="8">
                  <c:v>2.1057064645188463E-3</c:v>
                </c:pt>
                <c:pt idx="9">
                  <c:v>0</c:v>
                </c:pt>
                <c:pt idx="10">
                  <c:v>0</c:v>
                </c:pt>
                <c:pt idx="11">
                  <c:v>0</c:v>
                </c:pt>
              </c:numCache>
            </c:numRef>
          </c:val>
        </c:ser>
        <c:ser>
          <c:idx val="2"/>
          <c:order val="2"/>
          <c:tx>
            <c:strRef>
              <c:f>'Foot-Tibia 2012 '!$A$156</c:f>
              <c:strCache>
                <c:ptCount val="1"/>
                <c:pt idx="0">
                  <c:v>2-54</c:v>
                </c:pt>
              </c:strCache>
            </c:strRef>
          </c:tx>
          <c:spPr>
            <a:solidFill>
              <a:srgbClr val="C00000"/>
            </a:solidFill>
          </c:spPr>
          <c:cat>
            <c:strRef>
              <c:f>'Foot-Tibia 2012 '!$B$153:$M$153</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'!$B$156:$M$156</c:f>
              <c:numCache>
                <c:formatCode>0.00%</c:formatCode>
                <c:ptCount val="12"/>
                <c:pt idx="0">
                  <c:v>0</c:v>
                </c:pt>
                <c:pt idx="1">
                  <c:v>0</c:v>
                </c:pt>
                <c:pt idx="2">
                  <c:v>1.0224948875255623E-3</c:v>
                </c:pt>
                <c:pt idx="3">
                  <c:v>0</c:v>
                </c:pt>
                <c:pt idx="4">
                  <c:v>1.0940919037199126E-3</c:v>
                </c:pt>
                <c:pt idx="5">
                  <c:v>3.8226299694189606E-3</c:v>
                </c:pt>
                <c:pt idx="6">
                  <c:v>2.3923444976076554E-3</c:v>
                </c:pt>
                <c:pt idx="7">
                  <c:v>3.8582107547624799E-3</c:v>
                </c:pt>
                <c:pt idx="8">
                  <c:v>0</c:v>
                </c:pt>
                <c:pt idx="9">
                  <c:v>9.8716683119447223E-4</c:v>
                </c:pt>
                <c:pt idx="10">
                  <c:v>0</c:v>
                </c:pt>
                <c:pt idx="11">
                  <c:v>0</c:v>
                </c:pt>
              </c:numCache>
            </c:numRef>
          </c:val>
        </c:ser>
        <c:ser>
          <c:idx val="3"/>
          <c:order val="3"/>
          <c:tx>
            <c:strRef>
              <c:f>'Foot-Tibia 2012 '!$A$157</c:f>
              <c:strCache>
                <c:ptCount val="1"/>
                <c:pt idx="0">
                  <c:v>3-47</c:v>
                </c:pt>
              </c:strCache>
            </c:strRef>
          </c:tx>
          <c:cat>
            <c:strRef>
              <c:f>'Foot-Tibia 2012 '!$B$153:$M$153</c:f>
              <c:strCache>
                <c:ptCount val="12"/>
                <c:pt idx="0">
                  <c:v>Jan </c:v>
                </c:pt>
                <c:pt idx="1">
                  <c:v>Feb </c:v>
                </c:pt>
                <c:pt idx="2">
                  <c:v>March </c:v>
                </c:pt>
                <c:pt idx="3">
                  <c:v>Apr </c:v>
                </c:pt>
                <c:pt idx="4">
                  <c:v>May </c:v>
                </c:pt>
                <c:pt idx="5">
                  <c:v>Jun </c:v>
                </c:pt>
                <c:pt idx="6">
                  <c:v>Jul </c:v>
                </c:pt>
                <c:pt idx="7">
                  <c:v>Aug </c:v>
                </c:pt>
                <c:pt idx="8">
                  <c:v>Sept </c:v>
                </c:pt>
                <c:pt idx="9">
                  <c:v>Oct </c:v>
                </c:pt>
                <c:pt idx="10">
                  <c:v>Nov </c:v>
                </c:pt>
                <c:pt idx="11">
                  <c:v>Dec </c:v>
                </c:pt>
              </c:strCache>
            </c:strRef>
          </c:cat>
          <c:val>
            <c:numRef>
              <c:f>'Foot-Tibia 2012 '!$B$157:$M$157</c:f>
              <c:numCache>
                <c:formatCode>0.00%</c:formatCode>
                <c:ptCount val="12"/>
                <c:pt idx="0">
                  <c:v>0</c:v>
                </c:pt>
                <c:pt idx="1">
                  <c:v>0</c:v>
                </c:pt>
                <c:pt idx="2">
                  <c:v>2.2123893805309743E-3</c:v>
                </c:pt>
                <c:pt idx="3">
                  <c:v>1.5600624024961003E-3</c:v>
                </c:pt>
                <c:pt idx="4">
                  <c:v>1.2690355329949242E-3</c:v>
                </c:pt>
                <c:pt idx="5">
                  <c:v>1.6172506738544479E-3</c:v>
                </c:pt>
                <c:pt idx="6">
                  <c:v>1.5390534821085038E-3</c:v>
                </c:pt>
                <c:pt idx="7">
                  <c:v>0</c:v>
                </c:pt>
                <c:pt idx="8">
                  <c:v>0</c:v>
                </c:pt>
                <c:pt idx="9">
                  <c:v>0</c:v>
                </c:pt>
                <c:pt idx="10">
                  <c:v>0</c:v>
                </c:pt>
                <c:pt idx="11">
                  <c:v>0</c:v>
                </c:pt>
              </c:numCache>
            </c:numRef>
          </c:val>
        </c:ser>
        <c:shape val="box"/>
        <c:axId val="36496128"/>
        <c:axId val="36497664"/>
        <c:axId val="36305984"/>
      </c:bar3DChart>
      <c:catAx>
        <c:axId val="36496128"/>
        <c:scaling>
          <c:orientation val="minMax"/>
        </c:scaling>
        <c:axPos val="b"/>
        <c:tickLblPos val="nextTo"/>
        <c:crossAx val="36497664"/>
        <c:crosses val="autoZero"/>
        <c:auto val="1"/>
        <c:lblAlgn val="ctr"/>
        <c:lblOffset val="100"/>
      </c:catAx>
      <c:valAx>
        <c:axId val="36497664"/>
        <c:scaling>
          <c:orientation val="minMax"/>
          <c:max val="1.8000000000000023E-2"/>
        </c:scaling>
        <c:axPos val="l"/>
        <c:majorGridlines/>
        <c:numFmt formatCode="0.00%" sourceLinked="1"/>
        <c:tickLblPos val="nextTo"/>
        <c:crossAx val="36496128"/>
        <c:crosses val="autoZero"/>
        <c:crossBetween val="between"/>
      </c:valAx>
      <c:serAx>
        <c:axId val="36305984"/>
        <c:scaling>
          <c:orientation val="minMax"/>
        </c:scaling>
        <c:delete val="1"/>
        <c:axPos val="b"/>
        <c:tickLblPos val="none"/>
        <c:crossAx val="36497664"/>
        <c:crosses val="autoZero"/>
      </c:serAx>
      <c:spPr>
        <a:gradFill>
          <a:gsLst>
            <a:gs pos="0">
              <a:srgbClr val="5E9EFF"/>
            </a:gs>
            <a:gs pos="39999">
              <a:srgbClr val="85C2FF"/>
            </a:gs>
            <a:gs pos="70000">
              <a:srgbClr val="C4D6EB"/>
            </a:gs>
            <a:gs pos="100000">
              <a:srgbClr val="FFEBFA"/>
            </a:gs>
          </a:gsLst>
          <a:lin ang="5400000" scaled="0"/>
        </a:gradFill>
      </c:spPr>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5.4554902898744449E-2"/>
          <c:y val="1.8465173703099243E-2"/>
          <c:w val="0.94158698145168895"/>
          <c:h val="0.92367169952532091"/>
        </c:manualLayout>
      </c:layout>
      <c:bar3DChart>
        <c:barDir val="col"/>
        <c:grouping val="standard"/>
        <c:ser>
          <c:idx val="0"/>
          <c:order val="0"/>
          <c:tx>
            <c:strRef>
              <c:f>'Foot-Tibia 2012 '!$A$167</c:f>
              <c:strCache>
                <c:ptCount val="1"/>
                <c:pt idx="0">
                  <c:v>2-46</c:v>
                </c:pt>
              </c:strCache>
            </c:strRef>
          </c:tx>
          <c:spPr>
            <a:solidFill>
              <a:srgbClr val="FFC000"/>
            </a:solidFill>
          </c:spPr>
          <c:cat>
            <c:strRef>
              <c:f>'Foot-Tibia 2012 '!$B$166:$E$166</c:f>
              <c:strCache>
                <c:ptCount val="4"/>
                <c:pt idx="0">
                  <c:v>Jan </c:v>
                </c:pt>
                <c:pt idx="1">
                  <c:v>Feb </c:v>
                </c:pt>
                <c:pt idx="2">
                  <c:v>March </c:v>
                </c:pt>
                <c:pt idx="3">
                  <c:v>Apr </c:v>
                </c:pt>
              </c:strCache>
            </c:strRef>
          </c:cat>
          <c:val>
            <c:numRef>
              <c:f>'Foot-Tibia 2012 '!$B$167:$E$167</c:f>
              <c:numCache>
                <c:formatCode>0.00%</c:formatCode>
                <c:ptCount val="4"/>
                <c:pt idx="0">
                  <c:v>1.2562814070351759E-2</c:v>
                </c:pt>
                <c:pt idx="1">
                  <c:v>3.619254433586681E-3</c:v>
                </c:pt>
                <c:pt idx="2">
                  <c:v>7.0546737213403876E-3</c:v>
                </c:pt>
                <c:pt idx="3">
                  <c:v>0</c:v>
                </c:pt>
              </c:numCache>
            </c:numRef>
          </c:val>
        </c:ser>
        <c:ser>
          <c:idx val="1"/>
          <c:order val="1"/>
          <c:tx>
            <c:strRef>
              <c:f>'Foot-Tibia 2012 '!$A$168</c:f>
              <c:strCache>
                <c:ptCount val="1"/>
                <c:pt idx="0">
                  <c:v>2-47</c:v>
                </c:pt>
              </c:strCache>
            </c:strRef>
          </c:tx>
          <c:spPr>
            <a:solidFill>
              <a:srgbClr val="00B050"/>
            </a:solidFill>
          </c:spPr>
          <c:cat>
            <c:strRef>
              <c:f>'Foot-Tibia 2012 '!$B$166:$E$166</c:f>
              <c:strCache>
                <c:ptCount val="4"/>
                <c:pt idx="0">
                  <c:v>Jan </c:v>
                </c:pt>
                <c:pt idx="1">
                  <c:v>Feb </c:v>
                </c:pt>
                <c:pt idx="2">
                  <c:v>March </c:v>
                </c:pt>
                <c:pt idx="3">
                  <c:v>Apr </c:v>
                </c:pt>
              </c:strCache>
            </c:strRef>
          </c:cat>
          <c:val>
            <c:numRef>
              <c:f>'Foot-Tibia 2012 '!$B$168:$E$168</c:f>
              <c:numCache>
                <c:formatCode>0.00%</c:formatCode>
                <c:ptCount val="4"/>
                <c:pt idx="0">
                  <c:v>5.859375E-3</c:v>
                </c:pt>
                <c:pt idx="1">
                  <c:v>0</c:v>
                </c:pt>
                <c:pt idx="2">
                  <c:v>1.2215812690872073E-2</c:v>
                </c:pt>
                <c:pt idx="3">
                  <c:v>2.4060150375939848E-3</c:v>
                </c:pt>
              </c:numCache>
            </c:numRef>
          </c:val>
        </c:ser>
        <c:ser>
          <c:idx val="2"/>
          <c:order val="2"/>
          <c:tx>
            <c:strRef>
              <c:f>'Foot-Tibia 2012 '!$A$169</c:f>
              <c:strCache>
                <c:ptCount val="1"/>
                <c:pt idx="0">
                  <c:v>2-54</c:v>
                </c:pt>
              </c:strCache>
            </c:strRef>
          </c:tx>
          <c:spPr>
            <a:solidFill>
              <a:srgbClr val="C00000"/>
            </a:solidFill>
          </c:spPr>
          <c:cat>
            <c:strRef>
              <c:f>'Foot-Tibia 2012 '!$B$166:$E$166</c:f>
              <c:strCache>
                <c:ptCount val="4"/>
                <c:pt idx="0">
                  <c:v>Jan </c:v>
                </c:pt>
                <c:pt idx="1">
                  <c:v>Feb </c:v>
                </c:pt>
                <c:pt idx="2">
                  <c:v>March </c:v>
                </c:pt>
                <c:pt idx="3">
                  <c:v>Apr </c:v>
                </c:pt>
              </c:strCache>
            </c:strRef>
          </c:cat>
          <c:val>
            <c:numRef>
              <c:f>'Foot-Tibia 2012 '!$B$169:$E$169</c:f>
              <c:numCache>
                <c:formatCode>0.00%</c:formatCode>
                <c:ptCount val="4"/>
                <c:pt idx="0">
                  <c:v>1.6051364365971107E-3</c:v>
                </c:pt>
                <c:pt idx="1">
                  <c:v>4.1590417567792378E-3</c:v>
                </c:pt>
                <c:pt idx="2">
                  <c:v>3.5579275072270401E-3</c:v>
                </c:pt>
                <c:pt idx="3">
                  <c:v>0</c:v>
                </c:pt>
              </c:numCache>
            </c:numRef>
          </c:val>
        </c:ser>
        <c:ser>
          <c:idx val="3"/>
          <c:order val="3"/>
          <c:tx>
            <c:strRef>
              <c:f>'Foot-Tibia 2012 '!$A$170</c:f>
              <c:strCache>
                <c:ptCount val="1"/>
                <c:pt idx="0">
                  <c:v>3-47</c:v>
                </c:pt>
              </c:strCache>
            </c:strRef>
          </c:tx>
          <c:cat>
            <c:strRef>
              <c:f>'Foot-Tibia 2012 '!$B$166:$E$166</c:f>
              <c:strCache>
                <c:ptCount val="4"/>
                <c:pt idx="0">
                  <c:v>Jan </c:v>
                </c:pt>
                <c:pt idx="1">
                  <c:v>Feb </c:v>
                </c:pt>
                <c:pt idx="2">
                  <c:v>March </c:v>
                </c:pt>
                <c:pt idx="3">
                  <c:v>Apr </c:v>
                </c:pt>
              </c:strCache>
            </c:strRef>
          </c:cat>
          <c:val>
            <c:numRef>
              <c:f>'Foot-Tibia 2012 '!$B$170:$E$170</c:f>
              <c:numCache>
                <c:formatCode>0.00%</c:formatCode>
                <c:ptCount val="4"/>
                <c:pt idx="0">
                  <c:v>9.6525096525096523E-3</c:v>
                </c:pt>
                <c:pt idx="1">
                  <c:v>3.4048348655090228E-3</c:v>
                </c:pt>
                <c:pt idx="2">
                  <c:v>1.6306563391765185E-3</c:v>
                </c:pt>
                <c:pt idx="3">
                  <c:v>1.7248814144027599E-3</c:v>
                </c:pt>
              </c:numCache>
            </c:numRef>
          </c:val>
        </c:ser>
        <c:shape val="box"/>
        <c:axId val="47372160"/>
        <c:axId val="47373696"/>
        <c:axId val="40228608"/>
      </c:bar3DChart>
      <c:catAx>
        <c:axId val="47372160"/>
        <c:scaling>
          <c:orientation val="minMax"/>
        </c:scaling>
        <c:axPos val="b"/>
        <c:tickLblPos val="nextTo"/>
        <c:crossAx val="47373696"/>
        <c:crosses val="autoZero"/>
        <c:auto val="1"/>
        <c:lblAlgn val="ctr"/>
        <c:lblOffset val="100"/>
      </c:catAx>
      <c:valAx>
        <c:axId val="47373696"/>
        <c:scaling>
          <c:orientation val="minMax"/>
          <c:max val="1.8000000000000023E-2"/>
        </c:scaling>
        <c:axPos val="l"/>
        <c:majorGridlines/>
        <c:numFmt formatCode="0.00%" sourceLinked="1"/>
        <c:tickLblPos val="nextTo"/>
        <c:crossAx val="47372160"/>
        <c:crosses val="autoZero"/>
        <c:crossBetween val="between"/>
      </c:valAx>
      <c:serAx>
        <c:axId val="40228608"/>
        <c:scaling>
          <c:orientation val="minMax"/>
        </c:scaling>
        <c:delete val="1"/>
        <c:axPos val="b"/>
        <c:tickLblPos val="none"/>
        <c:crossAx val="47373696"/>
        <c:crosses val="autoZero"/>
      </c:serAx>
      <c:spPr>
        <a:gradFill>
          <a:gsLst>
            <a:gs pos="0">
              <a:srgbClr val="5E9EFF"/>
            </a:gs>
            <a:gs pos="39999">
              <a:srgbClr val="85C2FF"/>
            </a:gs>
            <a:gs pos="70000">
              <a:srgbClr val="C4D6EB"/>
            </a:gs>
            <a:gs pos="100000">
              <a:srgbClr val="FFEBFA"/>
            </a:gs>
          </a:gsLst>
          <a:lin ang="5400000" scaled="0"/>
        </a:gradFill>
      </c:spPr>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6.2105423304206854E-2"/>
          <c:y val="1.6868756408601675E-2"/>
          <c:w val="0.93304765678886203"/>
          <c:h val="0.9277038993681721"/>
        </c:manualLayout>
      </c:layout>
      <c:bar3DChart>
        <c:barDir val="col"/>
        <c:grouping val="standard"/>
        <c:ser>
          <c:idx val="2"/>
          <c:order val="0"/>
          <c:tx>
            <c:strRef>
              <c:f>'FNSF All resources, 192d BDE'!$AN$268:$AO$268</c:f>
              <c:strCache>
                <c:ptCount val="1"/>
                <c:pt idx="0">
                  <c:v>192d 2012</c:v>
                </c:pt>
              </c:strCache>
            </c:strRef>
          </c:tx>
          <c:spPr>
            <a:solidFill>
              <a:srgbClr val="92D050"/>
            </a:solidFill>
          </c:spPr>
          <c:cat>
            <c:strRef>
              <c:f>'FNSF All resources, 192d BDE'!$AP$265:$BA$265</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'FNSF All resources, 192d BDE'!$AP$268:$BA$268</c:f>
              <c:numCache>
                <c:formatCode>0.00%</c:formatCode>
                <c:ptCount val="12"/>
                <c:pt idx="0">
                  <c:v>5.3182059918454173E-4</c:v>
                </c:pt>
                <c:pt idx="1">
                  <c:v>1.1182346801848814E-3</c:v>
                </c:pt>
                <c:pt idx="2">
                  <c:v>3.6261445018583992E-4</c:v>
                </c:pt>
                <c:pt idx="3">
                  <c:v>7.8454447386486225E-4</c:v>
                </c:pt>
                <c:pt idx="4">
                  <c:v>4.1562759767248546E-4</c:v>
                </c:pt>
                <c:pt idx="5">
                  <c:v>0</c:v>
                </c:pt>
                <c:pt idx="6">
                  <c:v>0</c:v>
                </c:pt>
                <c:pt idx="7">
                  <c:v>0</c:v>
                </c:pt>
                <c:pt idx="8">
                  <c:v>0</c:v>
                </c:pt>
                <c:pt idx="9">
                  <c:v>0</c:v>
                </c:pt>
                <c:pt idx="10">
                  <c:v>0</c:v>
                </c:pt>
                <c:pt idx="11">
                  <c:v>0</c:v>
                </c:pt>
              </c:numCache>
            </c:numRef>
          </c:val>
        </c:ser>
        <c:ser>
          <c:idx val="1"/>
          <c:order val="1"/>
          <c:tx>
            <c:strRef>
              <c:f>'FNSF All resources, 192d BDE'!$AN$267:$AO$267</c:f>
              <c:strCache>
                <c:ptCount val="1"/>
                <c:pt idx="0">
                  <c:v>192d 2011</c:v>
                </c:pt>
              </c:strCache>
            </c:strRef>
          </c:tx>
          <c:spPr>
            <a:solidFill>
              <a:srgbClr val="C00000"/>
            </a:solidFill>
          </c:spPr>
          <c:cat>
            <c:strRef>
              <c:f>'FNSF All resources, 192d BDE'!$AP$265:$BA$265</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'FNSF All resources, 192d BDE'!$AP$267:$BA$267</c:f>
              <c:numCache>
                <c:formatCode>0.00%</c:formatCode>
                <c:ptCount val="12"/>
                <c:pt idx="0">
                  <c:v>0</c:v>
                </c:pt>
                <c:pt idx="1">
                  <c:v>4.5167118337850043E-4</c:v>
                </c:pt>
                <c:pt idx="2">
                  <c:v>1.5537600994406464E-3</c:v>
                </c:pt>
                <c:pt idx="3">
                  <c:v>1.4009526478005044E-3</c:v>
                </c:pt>
                <c:pt idx="4">
                  <c:v>1.6803192606595252E-3</c:v>
                </c:pt>
                <c:pt idx="5">
                  <c:v>1.2489332028891987E-3</c:v>
                </c:pt>
                <c:pt idx="6">
                  <c:v>7.7389397652521605E-4</c:v>
                </c:pt>
                <c:pt idx="7">
                  <c:v>6.4412238325281806E-4</c:v>
                </c:pt>
                <c:pt idx="8">
                  <c:v>0</c:v>
                </c:pt>
                <c:pt idx="9">
                  <c:v>3.7757221068529355E-4</c:v>
                </c:pt>
                <c:pt idx="10">
                  <c:v>6.7064583193615461E-4</c:v>
                </c:pt>
                <c:pt idx="11">
                  <c:v>1.470227885322225E-3</c:v>
                </c:pt>
              </c:numCache>
            </c:numRef>
          </c:val>
        </c:ser>
        <c:ser>
          <c:idx val="0"/>
          <c:order val="2"/>
          <c:tx>
            <c:strRef>
              <c:f>'FNSF All resources, 192d BDE'!$AN$266:$AO$266</c:f>
              <c:strCache>
                <c:ptCount val="1"/>
                <c:pt idx="0">
                  <c:v>192d 2010</c:v>
                </c:pt>
              </c:strCache>
            </c:strRef>
          </c:tx>
          <c:spPr>
            <a:solidFill>
              <a:srgbClr val="0070C0"/>
            </a:solidFill>
          </c:spPr>
          <c:cat>
            <c:strRef>
              <c:f>'FNSF All resources, 192d BDE'!$AP$265:$BA$265</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'FNSF All resources, 192d BDE'!$AP$266:$BA$266</c:f>
              <c:numCache>
                <c:formatCode>0.00%</c:formatCode>
                <c:ptCount val="12"/>
                <c:pt idx="0">
                  <c:v>4.3053343092091102E-4</c:v>
                </c:pt>
                <c:pt idx="1">
                  <c:v>2.5447882736156347E-4</c:v>
                </c:pt>
                <c:pt idx="2">
                  <c:v>2.975526296213643E-4</c:v>
                </c:pt>
                <c:pt idx="3">
                  <c:v>3.3777222330121684E-4</c:v>
                </c:pt>
                <c:pt idx="4">
                  <c:v>7.3286918285086111E-4</c:v>
                </c:pt>
                <c:pt idx="5">
                  <c:v>5.7870370370370367E-4</c:v>
                </c:pt>
                <c:pt idx="6">
                  <c:v>6.3518949820029643E-4</c:v>
                </c:pt>
                <c:pt idx="7">
                  <c:v>1.22040517451794E-3</c:v>
                </c:pt>
                <c:pt idx="8">
                  <c:v>6.0845756008518403E-4</c:v>
                </c:pt>
                <c:pt idx="9">
                  <c:v>9.623404118816964E-4</c:v>
                </c:pt>
                <c:pt idx="10">
                  <c:v>3.4962256654747716E-3</c:v>
                </c:pt>
                <c:pt idx="11">
                  <c:v>0</c:v>
                </c:pt>
              </c:numCache>
            </c:numRef>
          </c:val>
        </c:ser>
        <c:shape val="box"/>
        <c:axId val="39749888"/>
        <c:axId val="39765120"/>
        <c:axId val="38718528"/>
      </c:bar3DChart>
      <c:catAx>
        <c:axId val="39749888"/>
        <c:scaling>
          <c:orientation val="minMax"/>
        </c:scaling>
        <c:axPos val="b"/>
        <c:tickLblPos val="nextTo"/>
        <c:crossAx val="39765120"/>
        <c:crosses val="autoZero"/>
        <c:auto val="1"/>
        <c:lblAlgn val="ctr"/>
        <c:lblOffset val="100"/>
      </c:catAx>
      <c:valAx>
        <c:axId val="39765120"/>
        <c:scaling>
          <c:orientation val="minMax"/>
        </c:scaling>
        <c:axPos val="l"/>
        <c:majorGridlines/>
        <c:numFmt formatCode="0.00%" sourceLinked="1"/>
        <c:tickLblPos val="nextTo"/>
        <c:crossAx val="39749888"/>
        <c:crosses val="autoZero"/>
        <c:crossBetween val="between"/>
      </c:valAx>
      <c:serAx>
        <c:axId val="38718528"/>
        <c:scaling>
          <c:orientation val="minMax"/>
        </c:scaling>
        <c:delete val="1"/>
        <c:axPos val="b"/>
        <c:tickLblPos val="none"/>
        <c:crossAx val="39765120"/>
        <c:crosses val="autoZero"/>
      </c:serAx>
      <c:spPr>
        <a:gradFill>
          <a:gsLst>
            <a:gs pos="0">
              <a:srgbClr val="5E9EFF"/>
            </a:gs>
            <a:gs pos="39999">
              <a:srgbClr val="85C2FF"/>
            </a:gs>
            <a:gs pos="70000">
              <a:srgbClr val="C4D6EB"/>
            </a:gs>
            <a:gs pos="100000">
              <a:srgbClr val="FFEBFA"/>
            </a:gs>
          </a:gsLst>
          <a:lin ang="5400000" scaled="0"/>
        </a:gradFill>
      </c:spPr>
    </c:plotArea>
    <c:legend>
      <c:legendPos val="r"/>
      <c:layout>
        <c:manualLayout>
          <c:xMode val="edge"/>
          <c:yMode val="edge"/>
          <c:x val="1.7975839302424343E-2"/>
          <c:y val="0.7651365974876867"/>
          <c:w val="0.10808687918419824"/>
          <c:h val="0.17002941182232181"/>
        </c:manualLayout>
      </c:layout>
      <c:txPr>
        <a:bodyPr/>
        <a:lstStyle/>
        <a:p>
          <a:pPr>
            <a:defRPr sz="1200"/>
          </a:pPr>
          <a:endParaRPr lang="en-US"/>
        </a:p>
      </c:txP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view3D>
      <c:perspective val="30"/>
    </c:view3D>
    <c:plotArea>
      <c:layout>
        <c:manualLayout>
          <c:layoutTarget val="inner"/>
          <c:xMode val="edge"/>
          <c:yMode val="edge"/>
          <c:x val="7.2896261093911979E-2"/>
          <c:y val="3.1372302554882547E-2"/>
          <c:w val="0.92710373890608833"/>
          <c:h val="0.8645956207307065"/>
        </c:manualLayout>
      </c:layout>
      <c:bar3DChart>
        <c:barDir val="col"/>
        <c:grouping val="clustered"/>
        <c:ser>
          <c:idx val="0"/>
          <c:order val="0"/>
          <c:tx>
            <c:strRef>
              <c:f>'FNSF All resources, 192d BDE'!$AI$353</c:f>
              <c:strCache>
                <c:ptCount val="1"/>
                <c:pt idx="0">
                  <c:v>2010</c:v>
                </c:pt>
              </c:strCache>
            </c:strRef>
          </c:tx>
          <c:spPr>
            <a:solidFill>
              <a:srgbClr val="92D050"/>
            </a:solidFill>
          </c:spPr>
          <c:cat>
            <c:numRef>
              <c:f>'FNSF All resources, 192d BDE'!$AG$354</c:f>
              <c:numCache>
                <c:formatCode>@</c:formatCode>
                <c:ptCount val="1"/>
                <c:pt idx="0">
                  <c:v>192</c:v>
                </c:pt>
              </c:numCache>
            </c:numRef>
          </c:cat>
          <c:val>
            <c:numRef>
              <c:f>'FNSF All resources, 192d BDE'!$AI$354</c:f>
              <c:numCache>
                <c:formatCode>0.000</c:formatCode>
                <c:ptCount val="1"/>
                <c:pt idx="0">
                  <c:v>8.0721906096458902</c:v>
                </c:pt>
              </c:numCache>
            </c:numRef>
          </c:val>
        </c:ser>
        <c:ser>
          <c:idx val="1"/>
          <c:order val="1"/>
          <c:tx>
            <c:strRef>
              <c:f>'FNSF All resources, 192d BDE'!$AJ$353</c:f>
              <c:strCache>
                <c:ptCount val="1"/>
                <c:pt idx="0">
                  <c:v>2011</c:v>
                </c:pt>
              </c:strCache>
            </c:strRef>
          </c:tx>
          <c:spPr>
            <a:solidFill>
              <a:srgbClr val="C00000"/>
            </a:solidFill>
          </c:spPr>
          <c:cat>
            <c:numRef>
              <c:f>'FNSF All resources, 192d BDE'!$AG$354</c:f>
              <c:numCache>
                <c:formatCode>@</c:formatCode>
                <c:ptCount val="1"/>
                <c:pt idx="0">
                  <c:v>192</c:v>
                </c:pt>
              </c:numCache>
            </c:numRef>
          </c:cat>
          <c:val>
            <c:numRef>
              <c:f>'FNSF All resources, 192d BDE'!$AJ$354</c:f>
              <c:numCache>
                <c:formatCode>0.000</c:formatCode>
                <c:ptCount val="1"/>
                <c:pt idx="0">
                  <c:v>9.2755818857547823</c:v>
                </c:pt>
              </c:numCache>
            </c:numRef>
          </c:val>
        </c:ser>
        <c:ser>
          <c:idx val="2"/>
          <c:order val="2"/>
          <c:tx>
            <c:strRef>
              <c:f>'FNSF All resources, 192d BDE'!$AH$353</c:f>
              <c:strCache>
                <c:ptCount val="1"/>
                <c:pt idx="0">
                  <c:v>2012</c:v>
                </c:pt>
              </c:strCache>
            </c:strRef>
          </c:tx>
          <c:spPr>
            <a:solidFill>
              <a:srgbClr val="0070C0"/>
            </a:solidFill>
          </c:spPr>
          <c:cat>
            <c:numRef>
              <c:f>'FNSF All resources, 192d BDE'!$AG$354</c:f>
              <c:numCache>
                <c:formatCode>@</c:formatCode>
                <c:ptCount val="1"/>
                <c:pt idx="0">
                  <c:v>192</c:v>
                </c:pt>
              </c:numCache>
            </c:numRef>
          </c:cat>
          <c:val>
            <c:numRef>
              <c:f>'FNSF All resources, 192d BDE'!$AH$354</c:f>
              <c:numCache>
                <c:formatCode>General</c:formatCode>
                <c:ptCount val="1"/>
                <c:pt idx="0">
                  <c:v>6.5167099303798164</c:v>
                </c:pt>
              </c:numCache>
            </c:numRef>
          </c:val>
        </c:ser>
        <c:gapWidth val="75"/>
        <c:shape val="box"/>
        <c:axId val="97170560"/>
        <c:axId val="97190272"/>
        <c:axId val="0"/>
      </c:bar3DChart>
      <c:catAx>
        <c:axId val="97170560"/>
        <c:scaling>
          <c:orientation val="minMax"/>
        </c:scaling>
        <c:axPos val="b"/>
        <c:numFmt formatCode="@" sourceLinked="1"/>
        <c:majorTickMark val="none"/>
        <c:tickLblPos val="nextTo"/>
        <c:txPr>
          <a:bodyPr/>
          <a:lstStyle/>
          <a:p>
            <a:pPr>
              <a:defRPr sz="1200"/>
            </a:pPr>
            <a:endParaRPr lang="en-US"/>
          </a:p>
        </c:txPr>
        <c:crossAx val="97190272"/>
        <c:crosses val="autoZero"/>
        <c:auto val="1"/>
        <c:lblAlgn val="ctr"/>
        <c:lblOffset val="100"/>
      </c:catAx>
      <c:valAx>
        <c:axId val="97190272"/>
        <c:scaling>
          <c:orientation val="minMax"/>
          <c:max val="14"/>
        </c:scaling>
        <c:axPos val="l"/>
        <c:majorGridlines/>
        <c:numFmt formatCode="0.000" sourceLinked="1"/>
        <c:majorTickMark val="none"/>
        <c:tickLblPos val="nextTo"/>
        <c:spPr>
          <a:ln w="9525">
            <a:noFill/>
          </a:ln>
        </c:spPr>
        <c:crossAx val="97170560"/>
        <c:crosses val="autoZero"/>
        <c:crossBetween val="between"/>
      </c:valAx>
      <c:spPr>
        <a:gradFill>
          <a:gsLst>
            <a:gs pos="0">
              <a:srgbClr val="5E9EFF"/>
            </a:gs>
            <a:gs pos="39999">
              <a:srgbClr val="85C2FF"/>
            </a:gs>
            <a:gs pos="70000">
              <a:srgbClr val="C4D6EB"/>
            </a:gs>
            <a:gs pos="100000">
              <a:srgbClr val="FFEBFA"/>
            </a:gs>
          </a:gsLst>
          <a:lin ang="5400000" scaled="0"/>
        </a:gradFill>
      </c:spPr>
    </c:plotArea>
    <c:legend>
      <c:legendPos val="b"/>
      <c:layout>
        <c:manualLayout>
          <c:xMode val="edge"/>
          <c:yMode val="edge"/>
          <c:x val="0"/>
          <c:y val="0.83474585045470717"/>
          <c:w val="0.29812944780054873"/>
          <c:h val="0.10312313475264391"/>
        </c:manualLayout>
      </c:layout>
      <c:txPr>
        <a:bodyPr/>
        <a:lstStyle/>
        <a:p>
          <a:pPr>
            <a:defRPr sz="1200"/>
          </a:pPr>
          <a:endParaRPr lang="en-US"/>
        </a:p>
      </c:txPr>
    </c:legend>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view3D>
      <c:perspective val="30"/>
    </c:view3D>
    <c:plotArea>
      <c:layout>
        <c:manualLayout>
          <c:layoutTarget val="inner"/>
          <c:xMode val="edge"/>
          <c:yMode val="edge"/>
          <c:x val="5.7370786716245098E-2"/>
          <c:y val="2.6171880541959278E-2"/>
          <c:w val="0.88518459131076255"/>
          <c:h val="0.94770624955664329"/>
        </c:manualLayout>
      </c:layout>
      <c:bar3DChart>
        <c:barDir val="col"/>
        <c:grouping val="standard"/>
        <c:ser>
          <c:idx val="2"/>
          <c:order val="0"/>
          <c:tx>
            <c:strRef>
              <c:f>'FNSF All resources, 192d BDE'!$AH$340</c:f>
              <c:strCache>
                <c:ptCount val="1"/>
                <c:pt idx="0">
                  <c:v>2012</c:v>
                </c:pt>
              </c:strCache>
            </c:strRef>
          </c:tx>
          <c:spPr>
            <a:solidFill>
              <a:srgbClr val="92D050"/>
            </a:solidFill>
          </c:spPr>
          <c:cat>
            <c:strRef>
              <c:f>'FNSF All resources, 192d BDE'!$AG$341:$AG$344</c:f>
              <c:strCache>
                <c:ptCount val="4"/>
                <c:pt idx="0">
                  <c:v>1-378/2-46</c:v>
                </c:pt>
                <c:pt idx="1">
                  <c:v>2-47</c:v>
                </c:pt>
                <c:pt idx="2">
                  <c:v>2-54</c:v>
                </c:pt>
                <c:pt idx="3">
                  <c:v>3-47</c:v>
                </c:pt>
              </c:strCache>
            </c:strRef>
          </c:cat>
          <c:val>
            <c:numRef>
              <c:f>'FNSF All resources, 192d BDE'!$AH$341:$AH$344</c:f>
              <c:numCache>
                <c:formatCode>0.0</c:formatCode>
                <c:ptCount val="4"/>
                <c:pt idx="0">
                  <c:v>12.027543073638633</c:v>
                </c:pt>
                <c:pt idx="1">
                  <c:v>0</c:v>
                </c:pt>
                <c:pt idx="2">
                  <c:v>6.5402936591852976</c:v>
                </c:pt>
                <c:pt idx="3">
                  <c:v>9.9820323417847856</c:v>
                </c:pt>
              </c:numCache>
            </c:numRef>
          </c:val>
        </c:ser>
        <c:ser>
          <c:idx val="1"/>
          <c:order val="1"/>
          <c:tx>
            <c:strRef>
              <c:f>'FNSF All resources, 192d BDE'!$AJ$340</c:f>
              <c:strCache>
                <c:ptCount val="1"/>
                <c:pt idx="0">
                  <c:v>2011</c:v>
                </c:pt>
              </c:strCache>
            </c:strRef>
          </c:tx>
          <c:spPr>
            <a:solidFill>
              <a:srgbClr val="C00000"/>
            </a:solidFill>
          </c:spPr>
          <c:cat>
            <c:strRef>
              <c:f>'FNSF All resources, 192d BDE'!$AG$341:$AG$344</c:f>
              <c:strCache>
                <c:ptCount val="4"/>
                <c:pt idx="0">
                  <c:v>1-378/2-46</c:v>
                </c:pt>
                <c:pt idx="1">
                  <c:v>2-47</c:v>
                </c:pt>
                <c:pt idx="2">
                  <c:v>2-54</c:v>
                </c:pt>
                <c:pt idx="3">
                  <c:v>3-47</c:v>
                </c:pt>
              </c:strCache>
            </c:strRef>
          </c:cat>
          <c:val>
            <c:numRef>
              <c:f>'FNSF All resources, 192d BDE'!$AJ$341:$AJ$344</c:f>
              <c:numCache>
                <c:formatCode>0.0</c:formatCode>
                <c:ptCount val="4"/>
                <c:pt idx="0">
                  <c:v>13.64705006606413</c:v>
                </c:pt>
                <c:pt idx="1">
                  <c:v>8.5653512507792087</c:v>
                </c:pt>
                <c:pt idx="2">
                  <c:v>5.4107186336131878</c:v>
                </c:pt>
                <c:pt idx="3">
                  <c:v>12.390848669876815</c:v>
                </c:pt>
              </c:numCache>
            </c:numRef>
          </c:val>
        </c:ser>
        <c:ser>
          <c:idx val="0"/>
          <c:order val="2"/>
          <c:tx>
            <c:strRef>
              <c:f>'FNSF All resources, 192d BDE'!$AI$340</c:f>
              <c:strCache>
                <c:ptCount val="1"/>
                <c:pt idx="0">
                  <c:v>2010</c:v>
                </c:pt>
              </c:strCache>
            </c:strRef>
          </c:tx>
          <c:spPr>
            <a:solidFill>
              <a:srgbClr val="0070C0"/>
            </a:solidFill>
          </c:spPr>
          <c:cat>
            <c:strRef>
              <c:f>'FNSF All resources, 192d BDE'!$AG$341:$AG$344</c:f>
              <c:strCache>
                <c:ptCount val="4"/>
                <c:pt idx="0">
                  <c:v>1-378/2-46</c:v>
                </c:pt>
                <c:pt idx="1">
                  <c:v>2-47</c:v>
                </c:pt>
                <c:pt idx="2">
                  <c:v>2-54</c:v>
                </c:pt>
                <c:pt idx="3">
                  <c:v>3-47</c:v>
                </c:pt>
              </c:strCache>
            </c:strRef>
          </c:cat>
          <c:val>
            <c:numRef>
              <c:f>'FNSF All resources, 192d BDE'!$AI$341:$AI$344</c:f>
              <c:numCache>
                <c:formatCode>0.0</c:formatCode>
                <c:ptCount val="4"/>
                <c:pt idx="0">
                  <c:v>13.083133971291867</c:v>
                </c:pt>
                <c:pt idx="1">
                  <c:v>6.6592859580631467</c:v>
                </c:pt>
                <c:pt idx="2">
                  <c:v>6.514582194250881</c:v>
                </c:pt>
                <c:pt idx="3">
                  <c:v>8.6704325245264862</c:v>
                </c:pt>
              </c:numCache>
            </c:numRef>
          </c:val>
        </c:ser>
        <c:shape val="box"/>
        <c:axId val="78383744"/>
        <c:axId val="78503936"/>
        <c:axId val="103137280"/>
      </c:bar3DChart>
      <c:catAx>
        <c:axId val="78383744"/>
        <c:scaling>
          <c:orientation val="minMax"/>
        </c:scaling>
        <c:delete val="1"/>
        <c:axPos val="b"/>
        <c:numFmt formatCode="General" sourceLinked="1"/>
        <c:tickLblPos val="none"/>
        <c:crossAx val="78503936"/>
        <c:crosses val="autoZero"/>
        <c:auto val="1"/>
        <c:lblAlgn val="ctr"/>
        <c:lblOffset val="100"/>
      </c:catAx>
      <c:valAx>
        <c:axId val="78503936"/>
        <c:scaling>
          <c:orientation val="minMax"/>
        </c:scaling>
        <c:axPos val="l"/>
        <c:majorGridlines/>
        <c:numFmt formatCode="0.0" sourceLinked="1"/>
        <c:tickLblPos val="nextTo"/>
        <c:crossAx val="78383744"/>
        <c:crosses val="autoZero"/>
        <c:crossBetween val="between"/>
      </c:valAx>
      <c:serAx>
        <c:axId val="103137280"/>
        <c:scaling>
          <c:orientation val="minMax"/>
        </c:scaling>
        <c:axPos val="b"/>
        <c:tickLblPos val="nextTo"/>
        <c:txPr>
          <a:bodyPr/>
          <a:lstStyle/>
          <a:p>
            <a:pPr>
              <a:defRPr sz="800"/>
            </a:pPr>
            <a:endParaRPr lang="en-US"/>
          </a:p>
        </c:txPr>
        <c:crossAx val="78503936"/>
        <c:crosses val="autoZero"/>
      </c:serAx>
      <c:spPr>
        <a:gradFill>
          <a:gsLst>
            <a:gs pos="0">
              <a:srgbClr val="5E9EFF"/>
            </a:gs>
            <a:gs pos="39999">
              <a:srgbClr val="85C2FF"/>
            </a:gs>
            <a:gs pos="70000">
              <a:srgbClr val="C4D6EB"/>
            </a:gs>
            <a:gs pos="100000">
              <a:srgbClr val="FFEBFA"/>
            </a:gs>
          </a:gsLst>
          <a:lin ang="5400000" scaled="0"/>
        </a:gradFill>
      </c:spPr>
    </c:plotArea>
    <c:legend>
      <c:legendPos val="r"/>
      <c:layout>
        <c:manualLayout>
          <c:xMode val="edge"/>
          <c:yMode val="edge"/>
          <c:x val="5.1795591052814947E-4"/>
          <c:y val="0.82530783258314966"/>
          <c:w val="8.7542946451376225E-2"/>
          <c:h val="0.16069852515825481"/>
        </c:manualLayout>
      </c:layout>
      <c:txPr>
        <a:bodyPr/>
        <a:lstStyle/>
        <a:p>
          <a:pPr>
            <a:defRPr sz="1100"/>
          </a:pPr>
          <a:endParaRPr lang="en-US"/>
        </a:p>
      </c:txP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0.00485</cdr:x>
      <cdr:y>0.00282</cdr:y>
    </cdr:from>
    <cdr:to>
      <cdr:x>1</cdr:x>
      <cdr:y>0.21222</cdr:y>
    </cdr:to>
    <cdr:sp macro="" textlink="">
      <cdr:nvSpPr>
        <cdr:cNvPr id="2" name="TextBox 1"/>
        <cdr:cNvSpPr txBox="1"/>
      </cdr:nvSpPr>
      <cdr:spPr>
        <a:xfrm xmlns:a="http://schemas.openxmlformats.org/drawingml/2006/main">
          <a:off x="22084" y="8100"/>
          <a:ext cx="4531267" cy="60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192d 2010</a:t>
          </a:r>
          <a:r>
            <a:rPr lang="en-US" sz="1200" b="1" baseline="0" dirty="0"/>
            <a:t> Tibia/Foot Stress Fractures by BN   </a:t>
          </a:r>
          <a:endParaRPr lang="en-US" sz="1200" b="1" baseline="0" dirty="0" smtClean="0"/>
        </a:p>
        <a:p xmlns:a="http://schemas.openxmlformats.org/drawingml/2006/main">
          <a:pPr algn="ctr"/>
          <a:r>
            <a:rPr lang="en-US" sz="1000" b="1" baseline="0" dirty="0" smtClean="0"/>
            <a:t>(% </a:t>
          </a:r>
          <a:r>
            <a:rPr lang="en-US" sz="1000" b="1" baseline="0" dirty="0"/>
            <a:t>Soldiers Training) </a:t>
          </a:r>
          <a:endParaRPr 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0.21622</cdr:y>
    </cdr:to>
    <cdr:sp macro="" textlink="">
      <cdr:nvSpPr>
        <cdr:cNvPr id="2" name="TextBox 1"/>
        <cdr:cNvSpPr txBox="1"/>
      </cdr:nvSpPr>
      <cdr:spPr>
        <a:xfrm xmlns:a="http://schemas.openxmlformats.org/drawingml/2006/main">
          <a:off x="0" y="0"/>
          <a:ext cx="45720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smtClean="0"/>
            <a:t>192d 2011</a:t>
          </a:r>
          <a:r>
            <a:rPr lang="en-US" sz="1600" b="1" baseline="0" dirty="0" smtClean="0"/>
            <a:t> </a:t>
          </a:r>
          <a:r>
            <a:rPr lang="en-US" sz="1600" b="1" baseline="0" dirty="0"/>
            <a:t>Tibia/Foot Stress Fractures by BN </a:t>
          </a:r>
          <a:r>
            <a:rPr lang="en-US" sz="1100" b="1" baseline="0" dirty="0">
              <a:latin typeface="Calibri"/>
              <a:ea typeface="+mn-ea"/>
              <a:cs typeface="+mn-cs"/>
            </a:rPr>
            <a:t> </a:t>
          </a:r>
          <a:endParaRPr lang="en-US" sz="1100" b="1" baseline="0" dirty="0" smtClean="0">
            <a:latin typeface="Calibri"/>
            <a:ea typeface="+mn-ea"/>
            <a:cs typeface="+mn-cs"/>
          </a:endParaRPr>
        </a:p>
        <a:p xmlns:a="http://schemas.openxmlformats.org/drawingml/2006/main">
          <a:pPr algn="ctr"/>
          <a:r>
            <a:rPr lang="en-US" sz="1000" b="1" baseline="0" dirty="0" smtClean="0">
              <a:latin typeface="Calibri"/>
              <a:ea typeface="+mn-ea"/>
              <a:cs typeface="+mn-cs"/>
            </a:rPr>
            <a:t>(% </a:t>
          </a:r>
          <a:r>
            <a:rPr lang="en-US" sz="1000" b="1" baseline="0" dirty="0">
              <a:latin typeface="Calibri"/>
              <a:ea typeface="+mn-ea"/>
              <a:cs typeface="+mn-cs"/>
            </a:rPr>
            <a:t>Soldiers Training) </a:t>
          </a:r>
          <a:r>
            <a:rPr lang="en-US" sz="1000" b="1" baseline="0" dirty="0"/>
            <a:t> </a:t>
          </a:r>
          <a:endParaRPr lang="en-US" sz="1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0.0079</cdr:y>
    </cdr:from>
    <cdr:to>
      <cdr:x>1</cdr:x>
      <cdr:y>0.16216</cdr:y>
    </cdr:to>
    <cdr:sp macro="" textlink="">
      <cdr:nvSpPr>
        <cdr:cNvPr id="3" name="TextBox 1"/>
        <cdr:cNvSpPr txBox="1"/>
      </cdr:nvSpPr>
      <cdr:spPr>
        <a:xfrm xmlns:a="http://schemas.openxmlformats.org/drawingml/2006/main">
          <a:off x="0" y="22273"/>
          <a:ext cx="4572000" cy="434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a:t>Sand Hill 2012</a:t>
          </a:r>
          <a:r>
            <a:rPr lang="en-US" sz="1400" b="1" baseline="0" dirty="0"/>
            <a:t> Tibia/Foot Stress Fractures by BN </a:t>
          </a:r>
          <a:r>
            <a:rPr lang="en-US" sz="1400" b="1" baseline="0" dirty="0">
              <a:latin typeface="Calibri"/>
              <a:ea typeface="+mn-ea"/>
              <a:cs typeface="+mn-cs"/>
            </a:rPr>
            <a:t> </a:t>
          </a:r>
          <a:endParaRPr lang="en-US" sz="1400" b="1" baseline="0" dirty="0" smtClean="0">
            <a:latin typeface="Calibri"/>
            <a:ea typeface="+mn-ea"/>
            <a:cs typeface="+mn-cs"/>
          </a:endParaRPr>
        </a:p>
        <a:p xmlns:a="http://schemas.openxmlformats.org/drawingml/2006/main">
          <a:pPr algn="ctr"/>
          <a:r>
            <a:rPr lang="en-US" sz="1000" b="1" baseline="0" dirty="0" smtClean="0">
              <a:latin typeface="Calibri"/>
              <a:ea typeface="+mn-ea"/>
              <a:cs typeface="+mn-cs"/>
            </a:rPr>
            <a:t>(% </a:t>
          </a:r>
          <a:r>
            <a:rPr lang="en-US" sz="1000" b="1" baseline="0" dirty="0">
              <a:latin typeface="Calibri"/>
              <a:ea typeface="+mn-ea"/>
              <a:cs typeface="+mn-cs"/>
            </a:rPr>
            <a:t>Soldiers Training) </a:t>
          </a:r>
          <a:r>
            <a:rPr lang="en-US" sz="1000" b="1" baseline="0" dirty="0"/>
            <a:t> </a:t>
          </a:r>
          <a:endParaRPr lang="en-U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0.28152</cdr:x>
      <cdr:y>0.05311</cdr:y>
    </cdr:from>
    <cdr:to>
      <cdr:x>0.75073</cdr:x>
      <cdr:y>0.14951</cdr:y>
    </cdr:to>
    <cdr:sp macro="" textlink="">
      <cdr:nvSpPr>
        <cdr:cNvPr id="2" name="TextBox 1"/>
        <cdr:cNvSpPr txBox="1"/>
      </cdr:nvSpPr>
      <cdr:spPr>
        <a:xfrm xmlns:a="http://schemas.openxmlformats.org/drawingml/2006/main">
          <a:off x="3926862" y="389806"/>
          <a:ext cx="6545036" cy="707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0.0035</cdr:x>
      <cdr:y>0.00862</cdr:y>
    </cdr:from>
    <cdr:to>
      <cdr:x>1</cdr:x>
      <cdr:y>0.15136</cdr:y>
    </cdr:to>
    <cdr:sp macro="" textlink="">
      <cdr:nvSpPr>
        <cdr:cNvPr id="3" name="TextBox 2"/>
        <cdr:cNvSpPr txBox="1"/>
      </cdr:nvSpPr>
      <cdr:spPr>
        <a:xfrm xmlns:a="http://schemas.openxmlformats.org/drawingml/2006/main">
          <a:off x="48826" y="63234"/>
          <a:ext cx="13900097" cy="1047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baseline="0" dirty="0"/>
            <a:t>2010-2012 / 192d IN BDE: </a:t>
          </a:r>
          <a:r>
            <a:rPr lang="en-US" sz="2000" b="1" dirty="0">
              <a:latin typeface="+mn-lt"/>
              <a:ea typeface="+mn-ea"/>
              <a:cs typeface="+mn-cs"/>
            </a:rPr>
            <a:t># FNSF</a:t>
          </a:r>
          <a:r>
            <a:rPr lang="en-US" sz="2000" b="1" baseline="0" dirty="0">
              <a:latin typeface="+mn-lt"/>
              <a:ea typeface="+mn-ea"/>
              <a:cs typeface="+mn-cs"/>
            </a:rPr>
            <a:t> by Month/Year </a:t>
          </a:r>
          <a:endParaRPr lang="en-US" sz="2000" b="1" baseline="0" dirty="0"/>
        </a:p>
        <a:p xmlns:a="http://schemas.openxmlformats.org/drawingml/2006/main">
          <a:pPr algn="ctr"/>
          <a:r>
            <a:rPr lang="en-US" sz="1600" b="1" baseline="0" dirty="0"/>
            <a:t>(</a:t>
          </a:r>
          <a:r>
            <a:rPr lang="en-US" sz="1600" b="1" dirty="0"/>
            <a:t>% of Soldiers Training)</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0.1122</cdr:y>
    </cdr:to>
    <cdr:sp macro="" textlink="">
      <cdr:nvSpPr>
        <cdr:cNvPr id="2" name="TextBox 1"/>
        <cdr:cNvSpPr txBox="1"/>
      </cdr:nvSpPr>
      <cdr:spPr>
        <a:xfrm xmlns:a="http://schemas.openxmlformats.org/drawingml/2006/main">
          <a:off x="0" y="0"/>
          <a:ext cx="6733761" cy="4107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baseline="0" dirty="0">
              <a:latin typeface="Calibri"/>
              <a:ea typeface="+mn-ea"/>
              <a:cs typeface="+mn-cs"/>
            </a:rPr>
            <a:t>2010-2012: </a:t>
          </a:r>
          <a:r>
            <a:rPr lang="en-US" sz="1400" b="1" dirty="0">
              <a:latin typeface="Calibri"/>
              <a:ea typeface="+mn-ea"/>
              <a:cs typeface="+mn-cs"/>
            </a:rPr>
            <a:t># FNSF</a:t>
          </a:r>
          <a:r>
            <a:rPr lang="en-US" sz="1400" b="1" baseline="0" dirty="0">
              <a:latin typeface="Calibri"/>
              <a:ea typeface="+mn-ea"/>
              <a:cs typeface="+mn-cs"/>
            </a:rPr>
            <a:t>/10,000 Soldiers Training</a:t>
          </a:r>
          <a:endParaRPr lang="en-US" sz="1400" b="1" dirty="0">
            <a:latin typeface="Calibri"/>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0.08108</cdr:y>
    </cdr:to>
    <cdr:sp macro="" textlink="">
      <cdr:nvSpPr>
        <cdr:cNvPr id="2" name="TextBox 1"/>
        <cdr:cNvSpPr txBox="1"/>
      </cdr:nvSpPr>
      <cdr:spPr>
        <a:xfrm xmlns:a="http://schemas.openxmlformats.org/drawingml/2006/main">
          <a:off x="0" y="0"/>
          <a:ext cx="5638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baseline="0" dirty="0" smtClean="0"/>
            <a:t>2010-2012 by BN: </a:t>
          </a:r>
          <a:r>
            <a:rPr lang="en-US" sz="1400" b="1" dirty="0">
              <a:latin typeface="Calibri"/>
            </a:rPr>
            <a:t># FNSF</a:t>
          </a:r>
          <a:r>
            <a:rPr lang="en-US" sz="1400" b="1" baseline="0" dirty="0">
              <a:latin typeface="Calibri"/>
            </a:rPr>
            <a:t>/10,000 Soldiers Training</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6" y="0"/>
            <a:ext cx="3038885" cy="458410"/>
          </a:xfrm>
          <a:prstGeom prst="rect">
            <a:avLst/>
          </a:prstGeom>
          <a:noFill/>
          <a:ln w="9525">
            <a:noFill/>
            <a:miter lim="800000"/>
            <a:headEnd/>
            <a:tailEnd/>
          </a:ln>
          <a:effectLst/>
        </p:spPr>
        <p:txBody>
          <a:bodyPr vert="horz" wrap="square" lIns="95322" tIns="47661" rIns="95322" bIns="47661" numCol="1" anchor="t"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26627" name="Rectangle 3"/>
          <p:cNvSpPr>
            <a:spLocks noGrp="1" noChangeArrowheads="1"/>
          </p:cNvSpPr>
          <p:nvPr>
            <p:ph type="dt" sz="quarter" idx="1"/>
          </p:nvPr>
        </p:nvSpPr>
        <p:spPr bwMode="auto">
          <a:xfrm>
            <a:off x="3971517" y="0"/>
            <a:ext cx="3038885" cy="458410"/>
          </a:xfrm>
          <a:prstGeom prst="rect">
            <a:avLst/>
          </a:prstGeom>
          <a:noFill/>
          <a:ln w="9525">
            <a:noFill/>
            <a:miter lim="800000"/>
            <a:headEnd/>
            <a:tailEnd/>
          </a:ln>
          <a:effectLst/>
        </p:spPr>
        <p:txBody>
          <a:bodyPr vert="horz" wrap="square" lIns="95322" tIns="47661" rIns="95322" bIns="47661" numCol="1" anchor="t" anchorCtr="0" compatLnSpc="1">
            <a:prstTxWarp prst="textNoShape">
              <a:avLst/>
            </a:prstTxWarp>
          </a:bodyPr>
          <a:lstStyle>
            <a:lvl1pPr algn="r" eaLnBrk="0" hangingPunct="0">
              <a:defRPr sz="1300">
                <a:latin typeface="Times New Roman"/>
                <a:cs typeface="+mn-cs"/>
              </a:defRPr>
            </a:lvl1pPr>
          </a:lstStyle>
          <a:p>
            <a:pPr>
              <a:defRPr/>
            </a:pPr>
            <a:endParaRPr lang="en-US" dirty="0"/>
          </a:p>
        </p:txBody>
      </p:sp>
      <p:sp>
        <p:nvSpPr>
          <p:cNvPr id="26628" name="Rectangle 4"/>
          <p:cNvSpPr>
            <a:spLocks noGrp="1" noChangeArrowheads="1"/>
          </p:cNvSpPr>
          <p:nvPr>
            <p:ph type="ftr" sz="quarter" idx="2"/>
          </p:nvPr>
        </p:nvSpPr>
        <p:spPr bwMode="auto">
          <a:xfrm>
            <a:off x="6" y="8701473"/>
            <a:ext cx="3038885" cy="458408"/>
          </a:xfrm>
          <a:prstGeom prst="rect">
            <a:avLst/>
          </a:prstGeom>
          <a:noFill/>
          <a:ln w="9525">
            <a:noFill/>
            <a:miter lim="800000"/>
            <a:headEnd/>
            <a:tailEnd/>
          </a:ln>
          <a:effectLst/>
        </p:spPr>
        <p:txBody>
          <a:bodyPr vert="horz" wrap="square" lIns="95322" tIns="47661" rIns="95322" bIns="47661" numCol="1" anchor="b"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26629" name="Rectangle 5"/>
          <p:cNvSpPr>
            <a:spLocks noGrp="1" noChangeArrowheads="1"/>
          </p:cNvSpPr>
          <p:nvPr>
            <p:ph type="sldNum" sz="quarter" idx="3"/>
          </p:nvPr>
        </p:nvSpPr>
        <p:spPr bwMode="auto">
          <a:xfrm>
            <a:off x="3971517" y="8701473"/>
            <a:ext cx="3038885" cy="458408"/>
          </a:xfrm>
          <a:prstGeom prst="rect">
            <a:avLst/>
          </a:prstGeom>
          <a:noFill/>
          <a:ln w="9525">
            <a:noFill/>
            <a:miter lim="800000"/>
            <a:headEnd/>
            <a:tailEnd/>
          </a:ln>
          <a:effectLst/>
        </p:spPr>
        <p:txBody>
          <a:bodyPr vert="horz" wrap="square" lIns="95322" tIns="47661" rIns="95322" bIns="47661" numCol="1" anchor="b" anchorCtr="0" compatLnSpc="1">
            <a:prstTxWarp prst="textNoShape">
              <a:avLst/>
            </a:prstTxWarp>
          </a:bodyPr>
          <a:lstStyle>
            <a:lvl1pPr algn="r" eaLnBrk="0" hangingPunct="0">
              <a:defRPr sz="1300">
                <a:latin typeface="Times New Roman"/>
                <a:cs typeface="+mn-cs"/>
              </a:defRPr>
            </a:lvl1pPr>
          </a:lstStyle>
          <a:p>
            <a:pPr>
              <a:defRPr/>
            </a:pPr>
            <a:fld id="{7071EB99-DF14-4961-A7D4-CBD0B103F0B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 y="0"/>
            <a:ext cx="3038885" cy="458410"/>
          </a:xfrm>
          <a:prstGeom prst="rect">
            <a:avLst/>
          </a:prstGeom>
          <a:noFill/>
          <a:ln w="9525">
            <a:noFill/>
            <a:miter lim="800000"/>
            <a:headEnd/>
            <a:tailEnd/>
          </a:ln>
          <a:effectLst/>
        </p:spPr>
        <p:txBody>
          <a:bodyPr vert="horz" wrap="square" lIns="95322" tIns="47661" rIns="95322" bIns="47661" numCol="1" anchor="t"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3075" name="Rectangle 3"/>
          <p:cNvSpPr>
            <a:spLocks noGrp="1" noChangeArrowheads="1"/>
          </p:cNvSpPr>
          <p:nvPr>
            <p:ph type="dt" idx="1"/>
          </p:nvPr>
        </p:nvSpPr>
        <p:spPr bwMode="auto">
          <a:xfrm>
            <a:off x="3971517" y="0"/>
            <a:ext cx="3038885" cy="458410"/>
          </a:xfrm>
          <a:prstGeom prst="rect">
            <a:avLst/>
          </a:prstGeom>
          <a:noFill/>
          <a:ln w="9525">
            <a:noFill/>
            <a:miter lim="800000"/>
            <a:headEnd/>
            <a:tailEnd/>
          </a:ln>
          <a:effectLst/>
        </p:spPr>
        <p:txBody>
          <a:bodyPr vert="horz" wrap="square" lIns="95322" tIns="47661" rIns="95322" bIns="47661" numCol="1" anchor="t" anchorCtr="0" compatLnSpc="1">
            <a:prstTxWarp prst="textNoShape">
              <a:avLst/>
            </a:prstTxWarp>
          </a:bodyPr>
          <a:lstStyle>
            <a:lvl1pPr algn="r" eaLnBrk="0" hangingPunct="0">
              <a:defRPr sz="1300">
                <a:latin typeface="Times New Roman"/>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16025" y="688975"/>
            <a:ext cx="4579938" cy="34353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9" y="4351777"/>
            <a:ext cx="5140317" cy="4119454"/>
          </a:xfrm>
          <a:prstGeom prst="rect">
            <a:avLst/>
          </a:prstGeom>
          <a:noFill/>
          <a:ln w="9525">
            <a:noFill/>
            <a:miter lim="800000"/>
            <a:headEnd/>
            <a:tailEnd/>
          </a:ln>
          <a:effectLst/>
        </p:spPr>
        <p:txBody>
          <a:bodyPr vert="horz" wrap="square" lIns="95322" tIns="47661" rIns="95322" bIns="476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6" y="8701473"/>
            <a:ext cx="3038885" cy="458408"/>
          </a:xfrm>
          <a:prstGeom prst="rect">
            <a:avLst/>
          </a:prstGeom>
          <a:noFill/>
          <a:ln w="9525">
            <a:noFill/>
            <a:miter lim="800000"/>
            <a:headEnd/>
            <a:tailEnd/>
          </a:ln>
          <a:effectLst/>
        </p:spPr>
        <p:txBody>
          <a:bodyPr vert="horz" wrap="square" lIns="95322" tIns="47661" rIns="95322" bIns="47661" numCol="1" anchor="b" anchorCtr="0" compatLnSpc="1">
            <a:prstTxWarp prst="textNoShape">
              <a:avLst/>
            </a:prstTxWarp>
          </a:bodyPr>
          <a:lstStyle>
            <a:lvl1pPr eaLnBrk="0" hangingPunct="0">
              <a:defRPr sz="1300">
                <a:latin typeface="Times New Roman"/>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517" y="8701473"/>
            <a:ext cx="3038885" cy="458408"/>
          </a:xfrm>
          <a:prstGeom prst="rect">
            <a:avLst/>
          </a:prstGeom>
          <a:noFill/>
          <a:ln w="9525">
            <a:noFill/>
            <a:miter lim="800000"/>
            <a:headEnd/>
            <a:tailEnd/>
          </a:ln>
          <a:effectLst/>
        </p:spPr>
        <p:txBody>
          <a:bodyPr vert="horz" wrap="square" lIns="95322" tIns="47661" rIns="95322" bIns="47661" numCol="1" anchor="b" anchorCtr="0" compatLnSpc="1">
            <a:prstTxWarp prst="textNoShape">
              <a:avLst/>
            </a:prstTxWarp>
          </a:bodyPr>
          <a:lstStyle>
            <a:lvl1pPr algn="r" eaLnBrk="0" hangingPunct="0">
              <a:defRPr sz="1300">
                <a:latin typeface="Times New Roman"/>
                <a:cs typeface="+mn-cs"/>
              </a:defRPr>
            </a:lvl1pPr>
          </a:lstStyle>
          <a:p>
            <a:pPr>
              <a:defRPr/>
            </a:pPr>
            <a:fld id="{B2371C78-C8CE-489A-965E-E13857F0DFA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700292"/>
            <a:ext cx="3037840" cy="457994"/>
          </a:xfrm>
          <a:prstGeom prst="rect">
            <a:avLst/>
          </a:prstGeom>
          <a:noFill/>
          <a:ln w="9525">
            <a:noFill/>
            <a:miter lim="800000"/>
            <a:headEnd/>
            <a:tailEnd/>
          </a:ln>
        </p:spPr>
        <p:txBody>
          <a:bodyPr lIns="93177" tIns="46589" rIns="93177" bIns="46589" anchor="b"/>
          <a:lstStyle/>
          <a:p>
            <a:pPr algn="r"/>
            <a:fld id="{329D5FAE-2B7B-442D-8D06-1C724F547C78}" type="slidenum">
              <a:rPr lang="en-US" sz="1200"/>
              <a:pPr algn="r"/>
              <a:t>8</a:t>
            </a:fld>
            <a:endParaRPr lang="en-US" sz="1200" dirty="0"/>
          </a:p>
        </p:txBody>
      </p:sp>
      <p:sp>
        <p:nvSpPr>
          <p:cNvPr id="36867" name="Rectangle 1031"/>
          <p:cNvSpPr txBox="1">
            <a:spLocks noGrp="1" noChangeArrowheads="1"/>
          </p:cNvSpPr>
          <p:nvPr/>
        </p:nvSpPr>
        <p:spPr bwMode="auto">
          <a:xfrm>
            <a:off x="3970938" y="8700292"/>
            <a:ext cx="3037840" cy="457994"/>
          </a:xfrm>
          <a:prstGeom prst="rect">
            <a:avLst/>
          </a:prstGeom>
          <a:noFill/>
          <a:ln w="9525">
            <a:noFill/>
            <a:miter lim="800000"/>
            <a:headEnd/>
            <a:tailEnd/>
          </a:ln>
        </p:spPr>
        <p:txBody>
          <a:bodyPr lIns="93177" tIns="46589" rIns="93177" bIns="46589" anchor="b"/>
          <a:lstStyle/>
          <a:p>
            <a:pPr algn="r"/>
            <a:fld id="{B33771B4-4A1E-4F42-A42C-9D6BF54780E4}" type="slidenum">
              <a:rPr lang="en-US" sz="1200"/>
              <a:pPr algn="r"/>
              <a:t>8</a:t>
            </a:fld>
            <a:endParaRPr lang="en-US" sz="1200" dirty="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a:spcBef>
                <a:spcPct val="0"/>
              </a:spcBef>
            </a:pPr>
            <a:endParaRPr lang="en-US" sz="1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pitchFamily="34" charset="-128"/>
                <a:cs typeface="Arial" pitchFamily="34" charset="0"/>
              </a:rPr>
              <a:t>See Load force per step.  I usually demonstrate this by walking and then jogging loudly across the stage.  You can hear the difference. Units were conducting relay races in IBA at the height of the hip fracture epidemic.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4AC2B1DF-51FC-4352-87D1-08258B08814E}"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vmlDrawing" Target="../drawings/vmlDrawing2.vml"/><Relationship Id="rId4" Type="http://schemas.openxmlformats.org/officeDocument/2006/relationships/image" Target="../media/image10.jpeg"/></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vmlDrawing" Target="../drawings/vmlDrawing3.vml"/><Relationship Id="rId4" Type="http://schemas.openxmlformats.org/officeDocument/2006/relationships/image" Target="../media/image10.jpeg"/></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vmlDrawing" Target="../drawings/vmlDrawing4.vml"/><Relationship Id="rId4" Type="http://schemas.openxmlformats.org/officeDocument/2006/relationships/image" Target="../media/image10.jpeg"/></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vmlDrawing" Target="../drawings/vmlDrawing5.vml"/><Relationship Id="rId4" Type="http://schemas.openxmlformats.org/officeDocument/2006/relationships/image" Target="../media/image10.jpeg"/></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vmlDrawing" Target="../drawings/vmlDrawing6.vml"/><Relationship Id="rId4" Type="http://schemas.openxmlformats.org/officeDocument/2006/relationships/image" Target="../media/image10.jpeg"/></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vmlDrawing" Target="../drawings/vmlDrawing7.vml"/><Relationship Id="rId4" Type="http://schemas.openxmlformats.org/officeDocument/2006/relationships/image" Target="../media/image10.jpeg"/></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7.xml"/><Relationship Id="rId1" Type="http://schemas.openxmlformats.org/officeDocument/2006/relationships/vmlDrawing" Target="../drawings/vmlDrawing8.vml"/><Relationship Id="rId4" Type="http://schemas.openxmlformats.org/officeDocument/2006/relationships/image" Target="../media/image10.jpeg"/></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7.xml"/><Relationship Id="rId1" Type="http://schemas.openxmlformats.org/officeDocument/2006/relationships/vmlDrawing" Target="../drawings/vmlDrawing9.vml"/><Relationship Id="rId4" Type="http://schemas.openxmlformats.org/officeDocument/2006/relationships/image" Target="../media/image10.jpeg"/></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7.xml"/><Relationship Id="rId1" Type="http://schemas.openxmlformats.org/officeDocument/2006/relationships/vmlDrawing" Target="../drawings/vmlDrawing10.vml"/><Relationship Id="rId4" Type="http://schemas.openxmlformats.org/officeDocument/2006/relationships/image" Target="../media/image10.jpeg"/></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7.xml"/><Relationship Id="rId1" Type="http://schemas.openxmlformats.org/officeDocument/2006/relationships/vmlDrawing" Target="../drawings/vmlDrawing11.v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7.xml"/><Relationship Id="rId1" Type="http://schemas.openxmlformats.org/officeDocument/2006/relationships/vmlDrawing" Target="../drawings/vmlDrawing12.vml"/><Relationship Id="rId4" Type="http://schemas.openxmlformats.org/officeDocument/2006/relationships/image" Target="../media/image10.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35AE640D-AEF4-46F0-B1C8-DE21FDF1C1CF}"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7A1E6EB8-592C-45E5-B24F-35EF1EA2FC8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1B67D0C9-368E-4B60-83B9-F267AEC853E7}"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EEB5042F-A346-4BE4-BF2A-951D7C536433}"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F9A4E942-4922-409E-8108-78AFB96429A9}" type="slidenum">
              <a:rPr lang="en-US" smtClean="0"/>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2E0AF57F-4156-4AF4-A286-DD945AD758BD}" type="slidenum">
              <a:rPr lang="en-US" smtClean="0"/>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962353ED-1426-4771-A67E-9ADFC456376F}"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3038"/>
            <a:ext cx="8229600" cy="595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70329425-59D2-438C-9DE7-001A02E14B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7DE4AE9C-EEBC-4B53-BFA8-3EE03D845B99}"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F1C0D269-A0F5-4FEE-979F-AA61FD3AF9E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4BF53FD1-D2A8-444E-BD4A-740900254C4B}"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B61F10C3-1573-4F0B-86A7-91AEBA62E65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A1E6EB8-592C-45E5-B24F-35EF1EA2FC8F}"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B61F10C3-1573-4F0B-86A7-91AEBA62E654}"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8BE6604-1920-408E-972A-C9109A2D020B}"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87570D4-5F35-447B-B941-2D63AC5F1F5B}"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246767CE-9A8F-4693-8E7C-604BCF165425}"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0EA46F56-DC0D-4F53-8593-F7CD2AA9451B}"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80F63EF4-1C55-4AF0-B576-5A685FAFE7A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4BF53FD1-D2A8-444E-BD4A-740900254C4B}"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B61F10C3-1573-4F0B-86A7-91AEBA62E65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1675FBC3-EC94-493C-8265-45A4CEEB9103}"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E18327C0-33CB-4269-A3E8-EE6419A90513}"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EB5042F-A346-4BE4-BF2A-951D7C536433}"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1C0D269-A0F5-4FEE-979F-AA61FD3AF9EE}"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962353ED-1426-4771-A67E-9ADFC456376F}" type="slidenum">
              <a:rPr lang="en-US"/>
              <a:pPr>
                <a:defRPr/>
              </a:pPr>
              <a:t>‹#›</a:t>
            </a:fld>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3038"/>
            <a:ext cx="8229600" cy="595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70329425-59D2-438C-9DE7-001A02E14BBB}" type="slidenum">
              <a:rPr lang="en-US"/>
              <a:pPr>
                <a:defRPr/>
              </a:pPr>
              <a:t>‹#›</a:t>
            </a:fld>
            <a:endParaRPr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D16074DE-AF9F-462B-A4B4-F0AD8AFAB021}" type="datetime1">
              <a:rPr lang="en-US" smtClean="0"/>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B61F10C3-1573-4F0B-86A7-91AEBA62E654}" type="slidenum">
              <a:rPr lang="en-US"/>
              <a:pPr>
                <a:defRPr/>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AD40856B-2C79-4FF4-A3F9-2A187AFEF453}" type="datetime1">
              <a:rPr lang="en-US"/>
              <a:pPr>
                <a:defRPr/>
              </a:pPr>
              <a:t>5/10/2012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9280F39-DB07-4BEE-B3CB-35D9DF191ED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676C1E95-407B-4049-B2C8-0AAD97F14A0B}" type="datetime1">
              <a:rPr lang="en-US"/>
              <a:pPr>
                <a:defRPr/>
              </a:pPr>
              <a:t>5/10/2012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6CB4657-E89A-4A1A-9013-5DF30817209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34711FA8-05D4-46F5-AB05-918F624F32FF}" type="datetime1">
              <a:rPr lang="en-US"/>
              <a:pPr>
                <a:defRPr/>
              </a:pPr>
              <a:t>5/10/2012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F4D59DC3-4B56-45D3-BD14-24EC212572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DB2C2A63-1699-4C14-BD6F-2A5B5F059BD8}"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48BE6604-1920-408E-972A-C9109A2D020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D405A070-1BF2-489B-B591-CBD566C17B0C}" type="datetime1">
              <a:rPr lang="en-US"/>
              <a:pPr>
                <a:defRPr/>
              </a:pPr>
              <a:t>5/10/2012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270AF77-C970-4109-B5C6-DF2D0B57E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F6DE49EB-3786-4319-B9E4-4C199020B341}" type="datetime1">
              <a:rPr lang="en-US"/>
              <a:pPr>
                <a:defRPr/>
              </a:pPr>
              <a:t>5/10/2012</a:t>
            </a:fld>
            <a:endParaRPr lang="en-US" dirty="0"/>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579826DE-8BF2-4210-A6DA-FD743F66A92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5142FF55-EF74-4694-B02C-8E4B57DBA46E}" type="datetime1">
              <a:rPr lang="en-US"/>
              <a:pPr>
                <a:defRPr/>
              </a:pPr>
              <a:t>5/10/2012</a:t>
            </a:fld>
            <a:endParaRPr lang="en-US" dirty="0"/>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D4D1C6B2-A78A-480E-8C5B-0A4A0568845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9CD87397-185F-4615-B747-CD4872C0BFFA}" type="datetime1">
              <a:rPr lang="en-US"/>
              <a:pPr>
                <a:defRPr/>
              </a:pPr>
              <a:t>5/10/2012</a:t>
            </a:fld>
            <a:endParaRPr lang="en-US" dirty="0"/>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56AE0050-3B83-48A0-B74A-732F87C0F44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32EAB2EA-AF50-431C-9217-6E973FA469B4}" type="datetime1">
              <a:rPr lang="en-US"/>
              <a:pPr>
                <a:defRPr/>
              </a:pPr>
              <a:t>5/10/2012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1806396A-9251-429C-9B35-7BE833D8B22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450AF06-B65F-4586-941D-360AC985E29E}" type="datetime1">
              <a:rPr lang="en-US"/>
              <a:pPr>
                <a:defRPr/>
              </a:pPr>
              <a:t>5/10/2012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3138FA68-6C8A-4B8B-ACA9-3C2636BCBAF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514E0B88-84BF-4B4B-AD3B-056D0C6F4EC6}" type="datetime1">
              <a:rPr lang="en-US"/>
              <a:pPr>
                <a:defRPr/>
              </a:pPr>
              <a:t>5/10/2012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71EC8C5-7DC2-4E85-9EE7-12AEAC9AC70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500A9463-FAEA-425F-B4C6-2EF2D33E8546}" type="datetime1">
              <a:rPr lang="en-US"/>
              <a:pPr>
                <a:defRPr/>
              </a:pPr>
              <a:t>5/10/2012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EB1FCD41-129E-4891-8317-148231C21AD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72AECD2-E6CE-405F-B2E0-42E55461FA6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E686E6C6-71AC-4950-8404-B07F98E964EE}"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23B47F62-F640-475A-9C40-202CEC89E8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9EFF5BAC-1DCA-4F10-8896-2F776C74D87D}"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587570D4-5F35-447B-B941-2D63AC5F1F5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68FBA9AE-C77E-4C8B-865F-25232E405426}"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A1835408-5BC4-485D-AE77-417B274827D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A3190B3C-837C-4A4B-86AA-45747C06E32E}"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051C4992-CB03-49AF-8D12-33BC182FA52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66F75B46-A092-4243-82C8-59499DA94FA1}"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141983B3-A681-4753-A611-A6680B48CC1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B60D38BE-8349-4C05-9279-5FE6604AA1DD}" type="datetime1">
              <a:rPr lang="en-US"/>
              <a:pPr>
                <a:defRPr/>
              </a:pPr>
              <a:t>5/10/2012</a:t>
            </a:fld>
            <a:endParaRPr lang="en-US" dirty="0"/>
          </a:p>
        </p:txBody>
      </p:sp>
      <p:sp>
        <p:nvSpPr>
          <p:cNvPr id="8"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5B33FB25-34C6-4608-8E5F-46E819D6DFF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0ECA0F87-A0F6-4286-B586-EE0AA7D0BAFC}" type="datetime1">
              <a:rPr lang="en-US"/>
              <a:pPr>
                <a:defRPr/>
              </a:pPr>
              <a:t>5/10/2012</a:t>
            </a:fld>
            <a:endParaRPr lang="en-US" dirty="0"/>
          </a:p>
        </p:txBody>
      </p:sp>
      <p:sp>
        <p:nvSpPr>
          <p:cNvPr id="4"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54254689-B19A-415F-A94A-3F254B2A938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5F755762-0B37-4C75-8AF9-65194F23A273}" type="datetime1">
              <a:rPr lang="en-US"/>
              <a:pPr>
                <a:defRPr/>
              </a:pPr>
              <a:t>5/10/2012</a:t>
            </a:fld>
            <a:endParaRPr lang="en-US" dirty="0"/>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31834769-59FC-46B1-87C1-806C04FBFE2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D66C0E0A-4AA8-4B1F-95CC-3479B430570D}"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36F1C2E5-9EB6-404F-9592-1EA240A04A0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5FA3BFD5-A5A8-4338-B5E6-7A3849437BF2}"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929C0FA7-53D1-4C51-9D9B-779FBB1B1BA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971F880A-EE02-4238-9013-CFBE1E1ADFB4}"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469B87FC-7423-4DA9-B380-68BB1521852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25A12BA1-8DC5-472C-9760-6FE476E73356}"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DAF7CB72-FCFD-4142-94CE-C851B20432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2BBD2624-9715-4C6B-ADCE-2CE2DF21192A}" type="datetime1">
              <a:rPr lang="en-US"/>
              <a:pPr>
                <a:defRPr/>
              </a:pPr>
              <a:t>5/10/2012</a:t>
            </a:fld>
            <a:endParaRPr lang="en-US" dirty="0"/>
          </a:p>
        </p:txBody>
      </p:sp>
      <p:sp>
        <p:nvSpPr>
          <p:cNvPr id="8"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246767CE-9A8F-4693-8E7C-604BCF16542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38797012-7D5C-4F4E-888B-6D7CE80A781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A03F060F-EFD7-4801-8AC7-814DD018DDD7}"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D3BABD0E-FF69-4B05-8913-6C03C33300C1}"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46FE84D7-EC99-468B-A7EF-2BED3C81311E}"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C3066A8F-4460-41EB-AE98-C5C07C7413E6}"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1D7DA8FE-8C14-4767-8637-21F930D2FE3D}"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06FA324B-AEAE-4D9E-A4C6-E763169D62C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90270E3-56C2-409D-A0E4-A06DCAEB85C5}"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E49C5071-3D22-4E64-8A51-4176D68B7C1F}"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1E2E6610-16E0-474F-BEDC-696CD1442D07}" type="datetime1">
              <a:rPr lang="en-US"/>
              <a:pPr>
                <a:defRPr/>
              </a:pPr>
              <a:t>5/10/2012</a:t>
            </a:fld>
            <a:endParaRPr lang="en-US" dirty="0"/>
          </a:p>
        </p:txBody>
      </p:sp>
      <p:sp>
        <p:nvSpPr>
          <p:cNvPr id="8"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FF983028-FD74-44D8-BCD6-7F792EA882F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5E844DBB-FBFC-4B87-8531-105AE8F64E2E}" type="datetime1">
              <a:rPr lang="en-US"/>
              <a:pPr>
                <a:defRPr/>
              </a:pPr>
              <a:t>5/10/2012</a:t>
            </a:fld>
            <a:endParaRPr lang="en-US" dirty="0"/>
          </a:p>
        </p:txBody>
      </p:sp>
      <p:sp>
        <p:nvSpPr>
          <p:cNvPr id="4"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DE2C0AFC-A820-4EE2-94B6-590388B6530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C66111A8-136A-4298-BC8E-C25EF26437FD}" type="datetime1">
              <a:rPr lang="en-US"/>
              <a:pPr>
                <a:defRPr/>
              </a:pPr>
              <a:t>5/10/2012</a:t>
            </a:fld>
            <a:endParaRPr lang="en-US" dirty="0"/>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A57A2A46-C57D-4949-9780-173755DFF070}"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DC78B184-FF5A-4522-82B4-6E960584C041}"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4EE86079-B5BF-49B0-A182-CE14BC97770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126D8BEC-30A8-418B-9070-38D2AF45C4BA}"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967BD324-569C-4190-9165-1C254C7CF0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7E7147A0-7F83-4C4B-B59A-59528CDD7FB7}" type="datetime1">
              <a:rPr lang="en-US"/>
              <a:pPr>
                <a:defRPr/>
              </a:pPr>
              <a:t>5/10/2012</a:t>
            </a:fld>
            <a:endParaRPr lang="en-US" dirty="0"/>
          </a:p>
        </p:txBody>
      </p:sp>
      <p:sp>
        <p:nvSpPr>
          <p:cNvPr id="4"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0EA46F56-DC0D-4F53-8593-F7CD2AA9451B}"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477F85BD-3F14-482A-AFEC-A65D96D62CB4}"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936C3C44-F01C-4BC1-9318-C2D0B81E1DC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358E2FB4-95F5-4558-983C-1D82DC8DF073}"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C9B85777-FFD5-4BC5-9142-B1AE98F51333}"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90DC7CAC-6473-4751-A790-919405D737C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3038"/>
            <a:ext cx="8229600" cy="595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2339ECDB-2AD8-4EC7-B139-ABA09B7D2F8B}"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3C848BD-DE6F-41E1-8CB6-D57F73DE81BF}"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D71EDC32-999C-4F01-A8A1-25BE1266AE0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E4E0AE30-8F2D-483B-A783-BB6EF26DF8F7}"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648C37FE-7F28-4C64-B345-87DEAD866EE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4DF5AFBE-57B5-45F7-831F-0631A998D841}"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3CC18CCD-2716-423B-8F11-A2934761F9C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B7FF7224-D6C1-4CBC-A64C-65818AF7A688}"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9A3F42C6-E346-42B6-A1AE-38F7B913AE0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F42C972D-BF8A-4341-914D-B0E83F6A5DA3}" type="datetime1">
              <a:rPr lang="en-US"/>
              <a:pPr>
                <a:defRPr/>
              </a:pPr>
              <a:t>5/10/2012</a:t>
            </a:fld>
            <a:endParaRPr lang="en-US" dirty="0"/>
          </a:p>
        </p:txBody>
      </p:sp>
      <p:sp>
        <p:nvSpPr>
          <p:cNvPr id="8"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F1689B63-5041-4F4A-A109-C35590027BA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F3E30CC4-92C9-4BC4-A710-F2C14C83C24E}" type="datetime1">
              <a:rPr lang="en-US"/>
              <a:pPr>
                <a:defRPr/>
              </a:pPr>
              <a:t>5/10/2012</a:t>
            </a:fld>
            <a:endParaRPr lang="en-US" dirty="0"/>
          </a:p>
        </p:txBody>
      </p:sp>
      <p:sp>
        <p:nvSpPr>
          <p:cNvPr id="4"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CDD865B0-9F04-47DC-86F0-8BD3F21A9F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9508CB5B-FF21-4247-A6D7-E8183CD0C70E}" type="datetime1">
              <a:rPr lang="en-US"/>
              <a:pPr>
                <a:defRPr/>
              </a:pPr>
              <a:t>5/10/2012</a:t>
            </a:fld>
            <a:endParaRPr lang="en-US" dirty="0"/>
          </a:p>
        </p:txBody>
      </p:sp>
      <p:sp>
        <p:nvSpPr>
          <p:cNvPr id="3"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80F63EF4-1C55-4AF0-B576-5A685FAFE7A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36AF3506-1257-4220-AD86-8ECBC5516C93}" type="datetime1">
              <a:rPr lang="en-US"/>
              <a:pPr>
                <a:defRPr/>
              </a:pPr>
              <a:t>5/10/2012</a:t>
            </a:fld>
            <a:endParaRPr lang="en-US" dirty="0"/>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7548F96E-8644-436A-84E5-47F54BE75018}"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DF902CB-23F1-41E1-8EAC-01A6DA7CECED}"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096E3A55-02E0-4133-860B-9FDC3A6DD51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6631F23A-62BB-4C0B-BA1E-DFEBDD40DED8}"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6D501F6B-8E49-492B-8950-519F4515F1D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0D94FD21-D24E-443A-A0D5-C1BE281566C6}"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F9A4E942-4922-409E-8108-78AFB96429A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5AA679C-13EF-4EFE-A742-B68F1BE3B648}" type="datetime1">
              <a:rPr lang="en-US"/>
              <a:pPr>
                <a:defRPr/>
              </a:pPr>
              <a:t>5/10/2012</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pPr>
              <a:defRPr/>
            </a:pPr>
            <a:fld id="{2E0AF57F-4156-4AF4-A286-DD945AD758BD}"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304800"/>
            <a:ext cx="687228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962353ED-1426-4771-A67E-9ADFC456376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3038"/>
            <a:ext cx="8229600" cy="595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70329425-59D2-438C-9DE7-001A02E14BBB}"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06231"/>
            <a:ext cx="7772400" cy="3696510"/>
          </a:xfrm>
          <a:prstGeom prst="rect">
            <a:avLst/>
          </a:prstGeom>
        </p:spPr>
        <p:txBody>
          <a:bodyPr/>
          <a:lstStyle>
            <a:lvl1pPr>
              <a:defRPr sz="4800"/>
            </a:lvl1pPr>
          </a:lstStyle>
          <a:p>
            <a:pPr lvl="0"/>
            <a:r>
              <a:rPr lang="en-US" dirty="0" smtClean="0"/>
              <a:t>192d Infantry Brigade</a:t>
            </a:r>
            <a:br>
              <a:rPr lang="en-US" dirty="0" smtClean="0"/>
            </a:br>
            <a:r>
              <a:rPr lang="en-US" dirty="0" smtClean="0"/>
              <a:t>Training Meeting</a:t>
            </a:r>
            <a:br>
              <a:rPr lang="en-US" dirty="0" smtClean="0"/>
            </a:br>
            <a:r>
              <a:rPr lang="en-US" dirty="0" smtClean="0"/>
              <a:t>21 July 11</a:t>
            </a:r>
            <a:endParaRPr lang="en-US" dirty="0"/>
          </a:p>
        </p:txBody>
      </p:sp>
      <p:sp>
        <p:nvSpPr>
          <p:cNvPr id="5" name="Slide Number Placeholder 5"/>
          <p:cNvSpPr>
            <a:spLocks noGrp="1"/>
          </p:cNvSpPr>
          <p:nvPr>
            <p:ph type="sldNum" sz="quarter" idx="11"/>
          </p:nvPr>
        </p:nvSpPr>
        <p:spPr>
          <a:xfrm>
            <a:off x="8763000" y="6553200"/>
            <a:ext cx="381000" cy="304800"/>
          </a:xfrm>
          <a:prstGeom prst="rect">
            <a:avLst/>
          </a:prstGeo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06231"/>
            <a:ext cx="7772400" cy="3696510"/>
          </a:xfrm>
          <a:prstGeom prst="rect">
            <a:avLst/>
          </a:prstGeom>
        </p:spPr>
        <p:txBody>
          <a:bodyPr/>
          <a:lstStyle>
            <a:lvl1pPr>
              <a:defRPr sz="4800"/>
            </a:lvl1pPr>
          </a:lstStyle>
          <a:p>
            <a:pPr lvl="0"/>
            <a:r>
              <a:rPr lang="en-US" dirty="0" smtClean="0"/>
              <a:t>192d Infantry Brigade</a:t>
            </a:r>
            <a:br>
              <a:rPr lang="en-US" dirty="0" smtClean="0"/>
            </a:br>
            <a:r>
              <a:rPr lang="en-US" dirty="0" smtClean="0"/>
              <a:t>Training Meeting</a:t>
            </a:r>
            <a:br>
              <a:rPr lang="en-US" dirty="0" smtClean="0"/>
            </a:br>
            <a:r>
              <a:rPr lang="en-US" dirty="0" smtClean="0"/>
              <a:t>21 July 11</a:t>
            </a:r>
            <a:endParaRPr lang="en-US" dirty="0"/>
          </a:p>
        </p:txBody>
      </p:sp>
      <p:sp>
        <p:nvSpPr>
          <p:cNvPr id="5" name="Slide Number Placeholder 5"/>
          <p:cNvSpPr>
            <a:spLocks noGrp="1"/>
          </p:cNvSpPr>
          <p:nvPr>
            <p:ph type="sldNum" sz="quarter" idx="11"/>
          </p:nvPr>
        </p:nvSpPr>
        <p:spPr>
          <a:xfrm>
            <a:off x="8763000" y="6553200"/>
            <a:ext cx="381000" cy="304800"/>
          </a:xfrm>
          <a:prstGeom prst="rect">
            <a:avLst/>
          </a:prstGeo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06231"/>
            <a:ext cx="7772400" cy="3696510"/>
          </a:xfrm>
          <a:prstGeom prst="rect">
            <a:avLst/>
          </a:prstGeom>
        </p:spPr>
        <p:txBody>
          <a:bodyPr/>
          <a:lstStyle>
            <a:lvl1pPr>
              <a:defRPr sz="4800"/>
            </a:lvl1pPr>
          </a:lstStyle>
          <a:p>
            <a:pPr lvl="0"/>
            <a:r>
              <a:rPr lang="en-US" dirty="0" smtClean="0"/>
              <a:t>192d Infantry Brigade</a:t>
            </a:r>
            <a:br>
              <a:rPr lang="en-US" dirty="0" smtClean="0"/>
            </a:br>
            <a:r>
              <a:rPr lang="en-US" dirty="0" smtClean="0"/>
              <a:t>Training Meeting</a:t>
            </a:r>
            <a:br>
              <a:rPr lang="en-US" dirty="0" smtClean="0"/>
            </a:br>
            <a:r>
              <a:rPr lang="en-US" dirty="0" smtClean="0"/>
              <a:t>21 July 11</a:t>
            </a:r>
            <a:endParaRPr lang="en-US" dirty="0"/>
          </a:p>
        </p:txBody>
      </p:sp>
      <p:sp>
        <p:nvSpPr>
          <p:cNvPr id="5" name="Slide Number Placeholder 5"/>
          <p:cNvSpPr>
            <a:spLocks noGrp="1"/>
          </p:cNvSpPr>
          <p:nvPr>
            <p:ph type="sldNum" sz="quarter" idx="11"/>
          </p:nvPr>
        </p:nvSpPr>
        <p:spPr>
          <a:xfrm>
            <a:off x="8763000" y="6553200"/>
            <a:ext cx="381000" cy="304800"/>
          </a:xfrm>
          <a:prstGeom prst="rect">
            <a:avLst/>
          </a:prstGeo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6471CFC5-9789-4CC9-9BAE-538D39E4737A}"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1675FBC3-EC94-493C-8265-45A4CEEB910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5"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2050" name="CorelDRAW!" r:id="rId3" imgW="2519280" imgH="3857400" progId="">
              <p:embed/>
            </p:oleObj>
          </a:graphicData>
        </a:graphic>
      </p:graphicFrame>
      <p:pic>
        <p:nvPicPr>
          <p:cNvPr id="7"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9" name="Rectangle 5"/>
          <p:cNvSpPr>
            <a:spLocks noGrp="1" noChangeArrowheads="1"/>
          </p:cNvSpPr>
          <p:nvPr>
            <p:ph type="sldNum" sz="quarter" idx="11"/>
          </p:nvPr>
        </p:nvSpPr>
        <p:spPr/>
        <p:txBody>
          <a:bodyPr/>
          <a:lstStyle>
            <a:lvl1pPr>
              <a:defRPr>
                <a:cs typeface="Arial" charset="0"/>
              </a:defRPr>
            </a:lvl1pPr>
          </a:lstStyle>
          <a:p>
            <a:pPr>
              <a:defRPr/>
            </a:pPr>
            <a:fld id="{10EEE47C-DCB5-406A-85D8-48497903A25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5"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3074" name="CorelDRAW!" r:id="rId3" imgW="2519280" imgH="3857400" progId="">
              <p:embed/>
            </p:oleObj>
          </a:graphicData>
        </a:graphic>
      </p:graphicFrame>
      <p:pic>
        <p:nvPicPr>
          <p:cNvPr id="7"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9" name="Rectangle 5"/>
          <p:cNvSpPr>
            <a:spLocks noGrp="1" noChangeArrowheads="1"/>
          </p:cNvSpPr>
          <p:nvPr>
            <p:ph type="sldNum" sz="quarter" idx="11"/>
          </p:nvPr>
        </p:nvSpPr>
        <p:spPr/>
        <p:txBody>
          <a:bodyPr/>
          <a:lstStyle>
            <a:lvl1pPr>
              <a:defRPr>
                <a:cs typeface="Arial" charset="0"/>
              </a:defRPr>
            </a:lvl1pPr>
          </a:lstStyle>
          <a:p>
            <a:pPr>
              <a:defRPr/>
            </a:pPr>
            <a:fld id="{D4547239-1596-49A7-BF0A-22306A41591B}"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5"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4098" name="CorelDRAW!" r:id="rId3" imgW="2519280" imgH="3857400" progId="">
              <p:embed/>
            </p:oleObj>
          </a:graphicData>
        </a:graphic>
      </p:graphicFrame>
      <p:pic>
        <p:nvPicPr>
          <p:cNvPr id="7"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9" name="Rectangle 5"/>
          <p:cNvSpPr>
            <a:spLocks noGrp="1" noChangeArrowheads="1"/>
          </p:cNvSpPr>
          <p:nvPr>
            <p:ph type="sldNum" sz="quarter" idx="11"/>
          </p:nvPr>
        </p:nvSpPr>
        <p:spPr/>
        <p:txBody>
          <a:bodyPr/>
          <a:lstStyle>
            <a:lvl1pPr>
              <a:defRPr>
                <a:cs typeface="Arial" charset="0"/>
              </a:defRPr>
            </a:lvl1pPr>
          </a:lstStyle>
          <a:p>
            <a:pPr>
              <a:defRPr/>
            </a:pPr>
            <a:fld id="{277F5AB2-D8FB-49F5-BCDF-F13A6C6BF79C}"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6"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7"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5122" name="CorelDRAW!" r:id="rId3" imgW="2519280" imgH="3857400" progId="">
              <p:embed/>
            </p:oleObj>
          </a:graphicData>
        </a:graphic>
      </p:graphicFrame>
      <p:pic>
        <p:nvPicPr>
          <p:cNvPr id="8"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10" name="Rectangle 9"/>
          <p:cNvSpPr>
            <a:spLocks noGrp="1" noChangeArrowheads="1"/>
          </p:cNvSpPr>
          <p:nvPr>
            <p:ph type="sldNum" sz="quarter" idx="11"/>
          </p:nvPr>
        </p:nvSpPr>
        <p:spPr/>
        <p:txBody>
          <a:bodyPr/>
          <a:lstStyle>
            <a:lvl1pPr>
              <a:defRPr>
                <a:cs typeface="Arial" charset="0"/>
              </a:defRPr>
            </a:lvl1pPr>
          </a:lstStyle>
          <a:p>
            <a:pPr>
              <a:defRPr/>
            </a:pPr>
            <a:fld id="{9768A7F2-C5A9-424D-880F-DAD63073CA2D}"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8"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9"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6146" name="CorelDRAW!" r:id="rId3" imgW="2519280" imgH="3857400" progId="">
              <p:embed/>
            </p:oleObj>
          </a:graphicData>
        </a:graphic>
      </p:graphicFrame>
      <p:pic>
        <p:nvPicPr>
          <p:cNvPr id="10"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12" name="Rectangle 5"/>
          <p:cNvSpPr>
            <a:spLocks noGrp="1" noChangeArrowheads="1"/>
          </p:cNvSpPr>
          <p:nvPr>
            <p:ph type="sldNum" sz="quarter" idx="11"/>
          </p:nvPr>
        </p:nvSpPr>
        <p:spPr/>
        <p:txBody>
          <a:bodyPr/>
          <a:lstStyle>
            <a:lvl1pPr>
              <a:defRPr>
                <a:cs typeface="Arial" charset="0"/>
              </a:defRPr>
            </a:lvl1pPr>
          </a:lstStyle>
          <a:p>
            <a:pPr>
              <a:defRPr/>
            </a:pPr>
            <a:fld id="{33E272A1-DDB6-4EDA-A7C8-9F82E06B3B97}"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4"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5"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7170" name="CorelDRAW!" r:id="rId3" imgW="2519280" imgH="3857400" progId="">
              <p:embed/>
            </p:oleObj>
          </a:graphicData>
        </a:graphic>
      </p:graphicFrame>
      <p:pic>
        <p:nvPicPr>
          <p:cNvPr id="6"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8" name="Rectangle 5"/>
          <p:cNvSpPr>
            <a:spLocks noGrp="1" noChangeArrowheads="1"/>
          </p:cNvSpPr>
          <p:nvPr>
            <p:ph type="sldNum" sz="quarter" idx="11"/>
          </p:nvPr>
        </p:nvSpPr>
        <p:spPr/>
        <p:txBody>
          <a:bodyPr/>
          <a:lstStyle>
            <a:lvl1pPr>
              <a:defRPr>
                <a:cs typeface="Arial" charset="0"/>
              </a:defRPr>
            </a:lvl1pPr>
          </a:lstStyle>
          <a:p>
            <a:pPr>
              <a:defRPr/>
            </a:pPr>
            <a:fld id="{70F0E27D-78DF-42D3-ADD1-07F743ACC1A7}"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3"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4"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8194" name="CorelDRAW!" r:id="rId3" imgW="2519280" imgH="3857400" progId="">
              <p:embed/>
            </p:oleObj>
          </a:graphicData>
        </a:graphic>
      </p:graphicFrame>
      <p:pic>
        <p:nvPicPr>
          <p:cNvPr id="5"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6"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7" name="Rectangle 5"/>
          <p:cNvSpPr>
            <a:spLocks noGrp="1" noChangeArrowheads="1"/>
          </p:cNvSpPr>
          <p:nvPr>
            <p:ph type="sldNum" sz="quarter" idx="11"/>
          </p:nvPr>
        </p:nvSpPr>
        <p:spPr/>
        <p:txBody>
          <a:bodyPr/>
          <a:lstStyle>
            <a:lvl1pPr>
              <a:defRPr>
                <a:cs typeface="Arial" charset="0"/>
              </a:defRPr>
            </a:lvl1pPr>
          </a:lstStyle>
          <a:p>
            <a:pPr>
              <a:defRPr/>
            </a:pPr>
            <a:fld id="{1E05D141-D0A7-4A99-9560-B26131B73C12}"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6"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7"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9218" name="CorelDRAW!" r:id="rId3" imgW="2519280" imgH="3857400" progId="">
              <p:embed/>
            </p:oleObj>
          </a:graphicData>
        </a:graphic>
      </p:graphicFrame>
      <p:pic>
        <p:nvPicPr>
          <p:cNvPr id="8"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10" name="Rectangle 9"/>
          <p:cNvSpPr>
            <a:spLocks noGrp="1" noChangeArrowheads="1"/>
          </p:cNvSpPr>
          <p:nvPr>
            <p:ph type="sldNum" sz="quarter" idx="11"/>
          </p:nvPr>
        </p:nvSpPr>
        <p:spPr/>
        <p:txBody>
          <a:bodyPr/>
          <a:lstStyle>
            <a:lvl1pPr>
              <a:defRPr>
                <a:cs typeface="Arial" charset="0"/>
              </a:defRPr>
            </a:lvl1pPr>
          </a:lstStyle>
          <a:p>
            <a:pPr>
              <a:defRPr/>
            </a:pPr>
            <a:fld id="{AD8D07E8-86D8-4344-B393-EC940E0D680F}"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6"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7"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10242" name="CorelDRAW!" r:id="rId3" imgW="2519280" imgH="3857400" progId="">
              <p:embed/>
            </p:oleObj>
          </a:graphicData>
        </a:graphic>
      </p:graphicFrame>
      <p:pic>
        <p:nvPicPr>
          <p:cNvPr id="8"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10" name="Rectangle 9"/>
          <p:cNvSpPr>
            <a:spLocks noGrp="1" noChangeArrowheads="1"/>
          </p:cNvSpPr>
          <p:nvPr>
            <p:ph type="sldNum" sz="quarter" idx="11"/>
          </p:nvPr>
        </p:nvSpPr>
        <p:spPr/>
        <p:txBody>
          <a:bodyPr/>
          <a:lstStyle>
            <a:lvl1pPr>
              <a:defRPr>
                <a:cs typeface="Arial" charset="0"/>
              </a:defRPr>
            </a:lvl1pPr>
          </a:lstStyle>
          <a:p>
            <a:pPr>
              <a:defRPr/>
            </a:pPr>
            <a:fld id="{7CA8D63F-B37D-4AC0-A0C1-7903FC037DF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5"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11266" name="CorelDRAW!" r:id="rId3" imgW="2519280" imgH="3857400" progId="">
              <p:embed/>
            </p:oleObj>
          </a:graphicData>
        </a:graphic>
      </p:graphicFrame>
      <p:pic>
        <p:nvPicPr>
          <p:cNvPr id="7"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9" name="Rectangle 5"/>
          <p:cNvSpPr>
            <a:spLocks noGrp="1" noChangeArrowheads="1"/>
          </p:cNvSpPr>
          <p:nvPr>
            <p:ph type="sldNum" sz="quarter" idx="11"/>
          </p:nvPr>
        </p:nvSpPr>
        <p:spPr/>
        <p:txBody>
          <a:bodyPr/>
          <a:lstStyle>
            <a:lvl1pPr>
              <a:defRPr>
                <a:cs typeface="Arial" charset="0"/>
              </a:defRPr>
            </a:lvl1pPr>
          </a:lstStyle>
          <a:p>
            <a:pPr>
              <a:defRPr/>
            </a:pPr>
            <a:fld id="{1F205DD7-7730-4193-85BD-27B3BD2277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a:ln/>
        </p:spPr>
        <p:txBody>
          <a:bodyPr/>
          <a:lstStyle>
            <a:lvl1pPr>
              <a:defRPr/>
            </a:lvl1pPr>
          </a:lstStyle>
          <a:p>
            <a:pPr>
              <a:defRPr/>
            </a:pPr>
            <a:fld id="{6FB90645-2D12-410C-B6A5-9DC3E66CD08B}" type="datetime1">
              <a:rPr lang="en-US"/>
              <a:pPr>
                <a:defRPr/>
              </a:pPr>
              <a:t>5/10/2012</a:t>
            </a:fld>
            <a:endParaRPr lang="en-US" dirty="0"/>
          </a:p>
        </p:txBody>
      </p:sp>
      <p:sp>
        <p:nvSpPr>
          <p:cNvPr id="6" name="Footer Placeholder 4"/>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934200" y="6534150"/>
            <a:ext cx="2133600" cy="476250"/>
          </a:xfrm>
          <a:prstGeom prst="rect">
            <a:avLst/>
          </a:prstGeom>
          <a:ln/>
        </p:spPr>
        <p:txBody>
          <a:bodyPr/>
          <a:lstStyle>
            <a:lvl1pPr>
              <a:defRPr/>
            </a:lvl1pPr>
          </a:lstStyle>
          <a:p>
            <a:pPr>
              <a:defRPr/>
            </a:pPr>
            <a:fld id="{E18327C0-33CB-4269-A3E8-EE6419A90513}"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5"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12290" name="CorelDRAW!" r:id="rId3" imgW="2519280" imgH="3857400" progId="">
              <p:embed/>
            </p:oleObj>
          </a:graphicData>
        </a:graphic>
      </p:graphicFrame>
      <p:pic>
        <p:nvPicPr>
          <p:cNvPr id="7" name="Picture 13" descr="192d new logo"/>
          <p:cNvPicPr>
            <a:picLocks noChangeAspect="1" noChangeArrowheads="1"/>
          </p:cNvPicPr>
          <p:nvPr userDrawn="1"/>
        </p:nvPicPr>
        <p:blipFill>
          <a:blip r:embed="rId4" cstate="print"/>
          <a:srcRect/>
          <a:stretch>
            <a:fillRect/>
          </a:stretch>
        </p:blipFill>
        <p:spPr bwMode="auto">
          <a:xfrm>
            <a:off x="8029575" y="47625"/>
            <a:ext cx="990600" cy="977900"/>
          </a:xfrm>
          <a:prstGeom prst="rect">
            <a:avLst/>
          </a:prstGeom>
          <a:noFill/>
          <a:ln w="9525">
            <a:noFill/>
            <a:miter lim="800000"/>
            <a:headEnd/>
            <a:tailEnd/>
          </a:ln>
        </p:spPr>
      </p:pic>
      <p:sp>
        <p:nvSpPr>
          <p:cNvPr id="2" name="Vertical Title 1"/>
          <p:cNvSpPr>
            <a:spLocks noGrp="1"/>
          </p:cNvSpPr>
          <p:nvPr>
            <p:ph type="title" orient="vert"/>
          </p:nvPr>
        </p:nvSpPr>
        <p:spPr>
          <a:xfrm>
            <a:off x="6515100" y="304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p:txBody>
          <a:bodyPr/>
          <a:lstStyle>
            <a:lvl1pPr algn="l">
              <a:defRPr>
                <a:cs typeface="Arial" charset="0"/>
              </a:defRPr>
            </a:lvl1pPr>
          </a:lstStyle>
          <a:p>
            <a:pPr>
              <a:defRPr/>
            </a:pPr>
            <a:endParaRPr lang="en-US"/>
          </a:p>
        </p:txBody>
      </p:sp>
      <p:sp>
        <p:nvSpPr>
          <p:cNvPr id="9" name="Rectangle 5"/>
          <p:cNvSpPr>
            <a:spLocks noGrp="1" noChangeArrowheads="1"/>
          </p:cNvSpPr>
          <p:nvPr>
            <p:ph type="sldNum" sz="quarter" idx="11"/>
          </p:nvPr>
        </p:nvSpPr>
        <p:spPr/>
        <p:txBody>
          <a:bodyPr/>
          <a:lstStyle>
            <a:lvl1pPr>
              <a:defRPr>
                <a:cs typeface="Arial" charset="0"/>
              </a:defRPr>
            </a:lvl1pPr>
          </a:lstStyle>
          <a:p>
            <a:pPr>
              <a:defRPr/>
            </a:pPr>
            <a:fld id="{20DA6594-B530-4680-9997-C9651A7723B5}"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D71EDC32-999C-4F01-A8A1-25BE1266AE02}" type="slidenum">
              <a:rPr lang="en-US" smtClean="0"/>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648C37FE-7F28-4C64-B345-87DEAD866EE2}" type="slidenum">
              <a:rPr lang="en-US" smtClean="0"/>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3CC18CCD-2716-423B-8F11-A2934761F9CB}" type="slidenum">
              <a:rPr lang="en-US" smtClean="0"/>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p:cNvSpPr>
          <p:nvPr>
            <p:ph type="sldNum" sz="quarter" idx="11"/>
          </p:nvPr>
        </p:nvSpPr>
        <p:spPr>
          <a:ln/>
        </p:spPr>
        <p:txBody>
          <a:bodyPr/>
          <a:lstStyle>
            <a:lvl1pPr>
              <a:defRPr/>
            </a:lvl1pPr>
          </a:lstStyle>
          <a:p>
            <a:pPr>
              <a:defRPr/>
            </a:pPr>
            <a:fld id="{9A3F42C6-E346-42B6-A1AE-38F7B913AE05}" type="slidenum">
              <a:rPr lang="en-US" smtClean="0"/>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8" name="Slide Number Placeholder 5"/>
          <p:cNvSpPr>
            <a:spLocks noGrp="1"/>
          </p:cNvSpPr>
          <p:nvPr>
            <p:ph type="sldNum" sz="quarter" idx="11"/>
          </p:nvPr>
        </p:nvSpPr>
        <p:spPr>
          <a:ln/>
        </p:spPr>
        <p:txBody>
          <a:bodyPr/>
          <a:lstStyle>
            <a:lvl1pPr>
              <a:defRPr/>
            </a:lvl1pPr>
          </a:lstStyle>
          <a:p>
            <a:pPr>
              <a:defRPr/>
            </a:pPr>
            <a:fld id="{F1689B63-5041-4F4A-A109-C35590027BA8}" type="slidenum">
              <a:rPr lang="en-US" smtClean="0"/>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0" y="173038"/>
            <a:ext cx="5773738" cy="579437"/>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4" name="Slide Number Placeholder 5"/>
          <p:cNvSpPr>
            <a:spLocks noGrp="1"/>
          </p:cNvSpPr>
          <p:nvPr>
            <p:ph type="sldNum" sz="quarter" idx="11"/>
          </p:nvPr>
        </p:nvSpPr>
        <p:spPr>
          <a:ln/>
        </p:spPr>
        <p:txBody>
          <a:bodyPr/>
          <a:lstStyle>
            <a:lvl1pPr>
              <a:defRPr/>
            </a:lvl1pPr>
          </a:lstStyle>
          <a:p>
            <a:pPr>
              <a:defRPr/>
            </a:pPr>
            <a:fld id="{CDD865B0-9F04-47DC-86F0-8BD3F21A9F52}" type="slidenum">
              <a:rPr lang="en-US" smtClean="0"/>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3" name="Slide Number Placeholder 5"/>
          <p:cNvSpPr>
            <a:spLocks noGrp="1"/>
          </p:cNvSpPr>
          <p:nvPr>
            <p:ph type="sldNum" sz="quarter" idx="11"/>
          </p:nvPr>
        </p:nvSpPr>
        <p:spPr>
          <a:ln/>
        </p:spPr>
        <p:txBody>
          <a:bodyPr/>
          <a:lstStyle>
            <a:lvl1pPr>
              <a:defRPr/>
            </a:lvl1pPr>
          </a:lstStyle>
          <a:p>
            <a:pPr>
              <a:defRPr/>
            </a:pPr>
            <a:fld id="{7548F96E-8644-436A-84E5-47F54BE75018}" type="slidenum">
              <a:rPr lang="en-US" smtClean="0"/>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p:cNvSpPr>
          <p:nvPr>
            <p:ph type="sldNum" sz="quarter" idx="11"/>
          </p:nvPr>
        </p:nvSpPr>
        <p:spPr>
          <a:ln/>
        </p:spPr>
        <p:txBody>
          <a:bodyPr/>
          <a:lstStyle>
            <a:lvl1pPr>
              <a:defRPr/>
            </a:lvl1pPr>
          </a:lstStyle>
          <a:p>
            <a:pPr>
              <a:defRPr/>
            </a:pPr>
            <a:fld id="{096E3A55-02E0-4133-860B-9FDC3A6DD513}" type="slidenum">
              <a:rPr lang="en-US" smtClean="0"/>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p:cNvSpPr>
          <p:nvPr>
            <p:ph type="sldNum" sz="quarter" idx="11"/>
          </p:nvPr>
        </p:nvSpPr>
        <p:spPr>
          <a:ln/>
        </p:spPr>
        <p:txBody>
          <a:bodyPr/>
          <a:lstStyle>
            <a:lvl1pPr>
              <a:defRPr/>
            </a:lvl1pPr>
          </a:lstStyle>
          <a:p>
            <a:pPr>
              <a:defRPr/>
            </a:pPr>
            <a:fld id="{6D501F6B-8E49-492B-8950-519F4515F1D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5.jpeg"/><Relationship Id="rId3" Type="http://schemas.openxmlformats.org/officeDocument/2006/relationships/slideLayout" Target="../slideLayouts/slideLayout15.xml"/><Relationship Id="rId21" Type="http://schemas.openxmlformats.org/officeDocument/2006/relationships/image" Target="../media/image8.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20" Type="http://schemas.openxmlformats.org/officeDocument/2006/relationships/image" Target="../media/image7.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image" Target="../media/image6.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1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6.jpeg"/><Relationship Id="rId2" Type="http://schemas.openxmlformats.org/officeDocument/2006/relationships/slideLayout" Target="../slideLayouts/slideLayout28.xml"/><Relationship Id="rId16"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eg"/><Relationship Id="rId10" Type="http://schemas.openxmlformats.org/officeDocument/2006/relationships/slideLayout" Target="../slideLayouts/slideLayout36.xml"/><Relationship Id="rId19"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7.emf"/><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vmlDrawing" Target="../drawings/vmlDrawing1.v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0.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1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1.png"/><Relationship Id="rId2" Type="http://schemas.openxmlformats.org/officeDocument/2006/relationships/slideLayout" Target="../slideLayouts/slideLayout92.xml"/><Relationship Id="rId16" Type="http://schemas.openxmlformats.org/officeDocument/2006/relationships/image" Target="../media/image8.png"/><Relationship Id="rId20" Type="http://schemas.openxmlformats.org/officeDocument/2006/relationships/image" Target="../media/image14.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7.emf"/><Relationship Id="rId10" Type="http://schemas.openxmlformats.org/officeDocument/2006/relationships/slideLayout" Target="../slideLayouts/slideLayout100.xml"/><Relationship Id="rId19" Type="http://schemas.openxmlformats.org/officeDocument/2006/relationships/image" Target="../media/image13.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dirty="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pic>
        <p:nvPicPr>
          <p:cNvPr id="1038" name="Picture 2" descr="C:\Users\Bryon.bonnell\Desktop\MCOE Logo- Drum.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6200" y="73025"/>
            <a:ext cx="914400" cy="917575"/>
          </a:xfrm>
          <a:prstGeom prst="rect">
            <a:avLst/>
          </a:prstGeom>
          <a:noFill/>
          <a:ln w="9525">
            <a:noFill/>
            <a:miter lim="800000"/>
            <a:headEnd/>
            <a:tailEnd/>
          </a:ln>
        </p:spPr>
      </p:pic>
      <p:pic>
        <p:nvPicPr>
          <p:cNvPr id="1039" name="Picture 8" descr="BDE logo"/>
          <p:cNvPicPr>
            <a:picLocks noChangeAspect="1" noChangeArrowheads="1"/>
          </p:cNvPicPr>
          <p:nvPr/>
        </p:nvPicPr>
        <p:blipFill>
          <a:blip r:embed="rId15" cstate="print">
            <a:lum bright="-10000" contrast="10000"/>
          </a:blip>
          <a:srcRect/>
          <a:stretch>
            <a:fillRect/>
          </a:stretch>
        </p:blipFill>
        <p:spPr bwMode="auto">
          <a:xfrm>
            <a:off x="8216900" y="71438"/>
            <a:ext cx="838200" cy="833437"/>
          </a:xfrm>
          <a:prstGeom prst="rect">
            <a:avLst/>
          </a:prstGeom>
          <a:noFill/>
          <a:ln w="9525">
            <a:noFill/>
            <a:miter lim="800000"/>
            <a:headEnd/>
            <a:tailEnd/>
          </a:ln>
        </p:spPr>
      </p:pic>
      <p:sp>
        <p:nvSpPr>
          <p:cNvPr id="7" name="Title 1"/>
          <p:cNvSpPr txBox="1">
            <a:spLocks/>
          </p:cNvSpPr>
          <p:nvPr userDrawn="1"/>
        </p:nvSpPr>
        <p:spPr>
          <a:xfrm>
            <a:off x="1587500" y="173038"/>
            <a:ext cx="5773738" cy="5794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83"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6"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7"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8"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p:nvPicPr>
        <p:blipFill>
          <a:blip r:embed="rId19"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dirty="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a:defRPr/>
            </a:pPr>
            <a:fld id="{CFFCC1E8-4F66-4523-9268-CED92FC0F118}" type="slidenum">
              <a:rPr lang="en-US" smtClean="0"/>
              <a:pPr>
                <a:defRPr/>
              </a:pPr>
              <a:t>‹#›</a:t>
            </a:fld>
            <a:endParaRPr lang="en-US"/>
          </a:p>
        </p:txBody>
      </p:sp>
      <p:sp>
        <p:nvSpPr>
          <p:cNvPr id="21" name="TextBox 20"/>
          <p:cNvSpPr txBox="1"/>
          <p:nvPr/>
        </p:nvSpPr>
        <p:spPr>
          <a:xfrm>
            <a:off x="7543800" y="6553200"/>
            <a:ext cx="1219200" cy="276225"/>
          </a:xfrm>
          <a:prstGeom prst="rect">
            <a:avLst/>
          </a:prstGeom>
          <a:noFill/>
        </p:spPr>
        <p:txBody>
          <a:bodyPr>
            <a:spAutoFit/>
          </a:bodyPr>
          <a:lstStyle/>
          <a:p>
            <a:pPr algn="r" eaLnBrk="0" hangingPunct="0">
              <a:defRPr/>
            </a:pPr>
            <a:fld id="{9ACCD400-B4C4-404B-B4E0-10EC01AC6B89}" type="datetime5">
              <a:rPr lang="en-US" sz="1200" b="1">
                <a:latin typeface="+mn-lt"/>
                <a:cs typeface="+mn-cs"/>
              </a:rPr>
              <a:pPr algn="r" eaLnBrk="0" hangingPunct="0">
                <a:defRPr/>
              </a:pPr>
              <a:t>10-May-12</a:t>
            </a:fld>
            <a:endParaRPr lang="en-US" sz="1200" b="1" dirty="0">
              <a:latin typeface="+mn-lt"/>
              <a:cs typeface="+mn-cs"/>
            </a:endParaRPr>
          </a:p>
        </p:txBody>
      </p:sp>
      <p:pic>
        <p:nvPicPr>
          <p:cNvPr id="18" name="Picture 17"/>
          <p:cNvPicPr/>
          <p:nvPr/>
        </p:nvPicPr>
        <p:blipFill>
          <a:blip r:embed="rId20"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
        <p:nvSpPr>
          <p:cNvPr id="16" name="Title 1"/>
          <p:cNvSpPr txBox="1">
            <a:spLocks/>
          </p:cNvSpPr>
          <p:nvPr userDrawn="1"/>
        </p:nvSpPr>
        <p:spPr>
          <a:xfrm>
            <a:off x="1587500" y="173038"/>
            <a:ext cx="5773738" cy="5794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16" descr="top-corner"/>
          <p:cNvPicPr>
            <a:picLocks noChangeAspect="1" noChangeArrowheads="1"/>
          </p:cNvPicPr>
          <p:nvPr/>
        </p:nvPicPr>
        <p:blipFill>
          <a:blip r:embed="rId14" cstate="print"/>
          <a:srcRect/>
          <a:stretch>
            <a:fillRect/>
          </a:stretch>
        </p:blipFill>
        <p:spPr bwMode="auto">
          <a:xfrm>
            <a:off x="5848350" y="0"/>
            <a:ext cx="3295650" cy="3810000"/>
          </a:xfrm>
          <a:prstGeom prst="rect">
            <a:avLst/>
          </a:prstGeom>
          <a:noFill/>
          <a:ln w="9525">
            <a:noFill/>
            <a:miter lim="800000"/>
            <a:headEnd/>
            <a:tailEnd/>
          </a:ln>
        </p:spPr>
      </p:pic>
      <p:pic>
        <p:nvPicPr>
          <p:cNvPr id="26627" name="Picture 15" descr="top-corner"/>
          <p:cNvPicPr>
            <a:picLocks noChangeAspect="1" noChangeArrowheads="1"/>
          </p:cNvPicPr>
          <p:nvPr/>
        </p:nvPicPr>
        <p:blipFill>
          <a:blip r:embed="rId15" cstate="print"/>
          <a:srcRect/>
          <a:stretch>
            <a:fillRect/>
          </a:stretch>
        </p:blipFill>
        <p:spPr bwMode="auto">
          <a:xfrm>
            <a:off x="0" y="3048000"/>
            <a:ext cx="3295650" cy="3810000"/>
          </a:xfrm>
          <a:prstGeom prst="rect">
            <a:avLst/>
          </a:prstGeom>
          <a:noFill/>
          <a:ln w="9525">
            <a:noFill/>
            <a:miter lim="800000"/>
            <a:headEnd/>
            <a:tailEnd/>
          </a:ln>
        </p:spPr>
      </p:pic>
      <p:pic>
        <p:nvPicPr>
          <p:cNvPr id="26628" name="Picture 9" descr="top-corner"/>
          <p:cNvPicPr>
            <a:picLocks noChangeAspect="1" noChangeArrowheads="1"/>
          </p:cNvPicPr>
          <p:nvPr/>
        </p:nvPicPr>
        <p:blipFill>
          <a:blip r:embed="rId16" cstate="print"/>
          <a:srcRect/>
          <a:stretch>
            <a:fillRect/>
          </a:stretch>
        </p:blipFill>
        <p:spPr bwMode="auto">
          <a:xfrm>
            <a:off x="5334000" y="3556000"/>
            <a:ext cx="3810000" cy="3295650"/>
          </a:xfrm>
          <a:prstGeom prst="rect">
            <a:avLst/>
          </a:prstGeom>
          <a:noFill/>
          <a:ln w="9525">
            <a:noFill/>
            <a:miter lim="800000"/>
            <a:headEnd/>
            <a:tailEnd/>
          </a:ln>
        </p:spPr>
      </p:pic>
      <p:pic>
        <p:nvPicPr>
          <p:cNvPr id="26629" name="Picture 3" descr="top-corner"/>
          <p:cNvPicPr>
            <a:picLocks noChangeAspect="1" noChangeArrowheads="1"/>
          </p:cNvPicPr>
          <p:nvPr/>
        </p:nvPicPr>
        <p:blipFill>
          <a:blip r:embed="rId17"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sp>
        <p:nvSpPr>
          <p:cNvPr id="266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26634" name="Rectangle 5"/>
          <p:cNvSpPr>
            <a:spLocks noGrp="1" noChangeArrowheads="1"/>
          </p:cNvSpPr>
          <p:nvPr>
            <p:ph type="body" idx="1"/>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DA4272FF-FD61-4258-8A0E-C4BE2DED6C9D}" type="datetime1">
              <a:rPr lang="en-US"/>
              <a:pPr>
                <a:defRPr/>
              </a:pPr>
              <a:t>5/10/2012</a:t>
            </a:fld>
            <a:endParaRPr lang="en-US" dirty="0"/>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20" name="Slide Number Placeholder 5"/>
          <p:cNvSpPr>
            <a:spLocks noGrp="1"/>
          </p:cNvSpPr>
          <p:nvPr>
            <p:ph type="sldNum" sz="quarter" idx="4"/>
          </p:nvPr>
        </p:nvSpPr>
        <p:spPr bwMode="auto">
          <a:xfrm>
            <a:off x="6934200" y="65341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b="1" i="1">
                <a:solidFill>
                  <a:srgbClr val="000000"/>
                </a:solidFill>
                <a:latin typeface="+mn-lt"/>
                <a:cs typeface="+mn-cs"/>
              </a:defRPr>
            </a:lvl1pPr>
          </a:lstStyle>
          <a:p>
            <a:pPr>
              <a:defRPr/>
            </a:pPr>
            <a:fld id="{CFFCC1E8-4F66-4523-9268-CED92FC0F118}" type="slidenum">
              <a:rPr lang="en-US"/>
              <a:pPr>
                <a:defRPr/>
              </a:pPr>
              <a:t>‹#›</a:t>
            </a:fld>
            <a:endParaRPr lang="en-US"/>
          </a:p>
        </p:txBody>
      </p:sp>
      <p:pic>
        <p:nvPicPr>
          <p:cNvPr id="26638" name="Picture 2" descr="C:\Users\Bryon.bonnell\Desktop\MCOE Logo- Drum.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76200" y="73025"/>
            <a:ext cx="914400" cy="917575"/>
          </a:xfrm>
          <a:prstGeom prst="rect">
            <a:avLst/>
          </a:prstGeom>
          <a:noFill/>
          <a:ln w="9525">
            <a:noFill/>
            <a:miter lim="800000"/>
            <a:headEnd/>
            <a:tailEnd/>
          </a:ln>
        </p:spPr>
      </p:pic>
      <p:pic>
        <p:nvPicPr>
          <p:cNvPr id="26639" name="Picture 8" descr="BDE logo"/>
          <p:cNvPicPr>
            <a:picLocks noChangeAspect="1" noChangeArrowheads="1"/>
          </p:cNvPicPr>
          <p:nvPr/>
        </p:nvPicPr>
        <p:blipFill>
          <a:blip r:embed="rId19" cstate="print">
            <a:lum bright="-10000" contrast="10000"/>
          </a:blip>
          <a:srcRect/>
          <a:stretch>
            <a:fillRect/>
          </a:stretch>
        </p:blipFill>
        <p:spPr bwMode="auto">
          <a:xfrm>
            <a:off x="8216900" y="71438"/>
            <a:ext cx="838200" cy="83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pic>
        <p:nvPicPr>
          <p:cNvPr id="27653" name="Picture 2" descr="C:\Users\Bryon.bonnell\Desktop\MCOE Logo- Drum.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6200" y="73025"/>
            <a:ext cx="914400" cy="917575"/>
          </a:xfrm>
          <a:prstGeom prst="rect">
            <a:avLst/>
          </a:prstGeom>
          <a:noFill/>
          <a:ln w="9525">
            <a:noFill/>
            <a:miter lim="800000"/>
            <a:headEnd/>
            <a:tailEnd/>
          </a:ln>
        </p:spPr>
      </p:pic>
      <p:pic>
        <p:nvPicPr>
          <p:cNvPr id="27654" name="Picture 8" descr="BDE logo"/>
          <p:cNvPicPr>
            <a:picLocks noChangeAspect="1" noChangeArrowheads="1"/>
          </p:cNvPicPr>
          <p:nvPr/>
        </p:nvPicPr>
        <p:blipFill>
          <a:blip r:embed="rId15" cstate="print">
            <a:lum bright="-10000" contrast="10000"/>
          </a:blip>
          <a:srcRect/>
          <a:stretch>
            <a:fillRect/>
          </a:stretch>
        </p:blipFill>
        <p:spPr bwMode="auto">
          <a:xfrm>
            <a:off x="8216900" y="71438"/>
            <a:ext cx="838200" cy="83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pic>
        <p:nvPicPr>
          <p:cNvPr id="28677" name="Picture 2" descr="C:\Users\Bryon.bonnell\Desktop\MCOE Logo- Drum.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6200" y="73025"/>
            <a:ext cx="914400" cy="917575"/>
          </a:xfrm>
          <a:prstGeom prst="rect">
            <a:avLst/>
          </a:prstGeom>
          <a:noFill/>
          <a:ln w="9525">
            <a:noFill/>
            <a:miter lim="800000"/>
            <a:headEnd/>
            <a:tailEnd/>
          </a:ln>
        </p:spPr>
      </p:pic>
      <p:pic>
        <p:nvPicPr>
          <p:cNvPr id="28678" name="Picture 7" descr="BDE logo"/>
          <p:cNvPicPr>
            <a:picLocks noChangeAspect="1" noChangeArrowheads="1"/>
          </p:cNvPicPr>
          <p:nvPr/>
        </p:nvPicPr>
        <p:blipFill>
          <a:blip r:embed="rId16" cstate="print"/>
          <a:srcRect/>
          <a:stretch>
            <a:fillRect/>
          </a:stretch>
        </p:blipFill>
        <p:spPr bwMode="auto">
          <a:xfrm>
            <a:off x="8153400" y="152400"/>
            <a:ext cx="838200" cy="833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pic>
        <p:nvPicPr>
          <p:cNvPr id="29701" name="Picture 2" descr="C:\Users\Bryon.bonnell\Desktop\MCOE Logo- Drum.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76200" y="73025"/>
            <a:ext cx="914400" cy="917575"/>
          </a:xfrm>
          <a:prstGeom prst="rect">
            <a:avLst/>
          </a:prstGeom>
          <a:noFill/>
          <a:ln w="9525">
            <a:noFill/>
            <a:miter lim="800000"/>
            <a:headEnd/>
            <a:tailEnd/>
          </a:ln>
        </p:spPr>
      </p:pic>
      <p:pic>
        <p:nvPicPr>
          <p:cNvPr id="29702" name="Picture 7"/>
          <p:cNvPicPr>
            <a:picLocks noChangeAspect="1" noChangeArrowheads="1"/>
          </p:cNvPicPr>
          <p:nvPr/>
        </p:nvPicPr>
        <p:blipFill>
          <a:blip r:embed="rId19" cstate="print"/>
          <a:srcRect/>
          <a:stretch>
            <a:fillRect/>
          </a:stretch>
        </p:blipFill>
        <p:spPr bwMode="auto">
          <a:xfrm>
            <a:off x="8153400" y="762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976313" y="304800"/>
            <a:ext cx="6872287"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4605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a:p>
        </p:txBody>
      </p:sp>
      <p:sp>
        <p:nvSpPr>
          <p:cNvPr id="2946053" name="Rectangle 5"/>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CE1FF064-58F6-4A32-82D8-A3E00459E89E}" type="slidenum">
              <a:rPr lang="en-US"/>
              <a:pPr>
                <a:defRPr/>
              </a:pPr>
              <a:t>‹#›</a:t>
            </a:fld>
            <a:endParaRPr lang="en-US"/>
          </a:p>
        </p:txBody>
      </p:sp>
      <p:sp>
        <p:nvSpPr>
          <p:cNvPr id="2946055" name="Text Box 7"/>
          <p:cNvSpPr txBox="1">
            <a:spLocks noChangeAspect="1" noChangeArrowheads="1"/>
          </p:cNvSpPr>
          <p:nvPr/>
        </p:nvSpPr>
        <p:spPr bwMode="auto">
          <a:xfrm>
            <a:off x="7494588" y="1673225"/>
            <a:ext cx="184150" cy="455613"/>
          </a:xfrm>
          <a:prstGeom prst="rect">
            <a:avLst/>
          </a:prstGeom>
          <a:noFill/>
          <a:ln w="9525">
            <a:noFill/>
            <a:miter lim="800000"/>
            <a:headEnd/>
            <a:tailEnd/>
          </a:ln>
          <a:effectLst/>
        </p:spPr>
        <p:txBody>
          <a:bodyPr wrap="none">
            <a:spAutoFit/>
          </a:bodyPr>
          <a:lstStyle/>
          <a:p>
            <a:pPr>
              <a:defRPr/>
            </a:pPr>
            <a:endParaRPr lang="en-US" sz="2400">
              <a:solidFill>
                <a:srgbClr val="000000"/>
              </a:solidFill>
              <a:cs typeface="+mn-cs"/>
            </a:endParaRPr>
          </a:p>
        </p:txBody>
      </p:sp>
      <p:sp>
        <p:nvSpPr>
          <p:cNvPr id="2946056" name="Rectangle 8"/>
          <p:cNvSpPr>
            <a:spLocks noChangeAspect="1" noChangeArrowheads="1"/>
          </p:cNvSpPr>
          <p:nvPr/>
        </p:nvSpPr>
        <p:spPr bwMode="auto">
          <a:xfrm>
            <a:off x="8143875" y="1663700"/>
            <a:ext cx="184150" cy="455613"/>
          </a:xfrm>
          <a:prstGeom prst="rect">
            <a:avLst/>
          </a:prstGeom>
          <a:noFill/>
          <a:ln w="9525">
            <a:noFill/>
            <a:miter lim="800000"/>
            <a:headEnd/>
            <a:tailEnd/>
          </a:ln>
          <a:effectLst/>
        </p:spPr>
        <p:txBody>
          <a:bodyPr wrap="none">
            <a:spAutoFit/>
          </a:bodyPr>
          <a:lstStyle/>
          <a:p>
            <a:pPr algn="ctr">
              <a:defRPr/>
            </a:pPr>
            <a:endParaRPr lang="en-US" sz="2400">
              <a:solidFill>
                <a:srgbClr val="000000"/>
              </a:solidFill>
              <a:cs typeface="+mn-cs"/>
            </a:endParaRPr>
          </a:p>
        </p:txBody>
      </p:sp>
      <p:graphicFrame>
        <p:nvGraphicFramePr>
          <p:cNvPr id="1026" name="Object 11">
            <a:hlinkClick r:id="" action="ppaction://ole?verb=0"/>
          </p:cNvPr>
          <p:cNvGraphicFramePr>
            <a:graphicFrameLocks/>
          </p:cNvGraphicFramePr>
          <p:nvPr/>
        </p:nvGraphicFramePr>
        <p:xfrm>
          <a:off x="128588" y="38100"/>
          <a:ext cx="561975" cy="914400"/>
        </p:xfrm>
        <a:graphic>
          <a:graphicData uri="http://schemas.openxmlformats.org/presentationml/2006/ole">
            <p:oleObj spid="_x0000_s1026" name="CorelDRAW!" r:id="rId14" imgW="2519280" imgH="3857400" progId="">
              <p:embed/>
            </p:oleObj>
          </a:graphicData>
        </a:graphic>
      </p:graphicFrame>
      <p:pic>
        <p:nvPicPr>
          <p:cNvPr id="1034" name="Picture 13" descr="192d new logo"/>
          <p:cNvPicPr>
            <a:picLocks noChangeAspect="1" noChangeArrowheads="1"/>
          </p:cNvPicPr>
          <p:nvPr/>
        </p:nvPicPr>
        <p:blipFill>
          <a:blip r:embed="rId15" cstate="print"/>
          <a:srcRect/>
          <a:stretch>
            <a:fillRect/>
          </a:stretch>
        </p:blipFill>
        <p:spPr bwMode="auto">
          <a:xfrm>
            <a:off x="8029575" y="47625"/>
            <a:ext cx="990600" cy="977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dirty="0">
              <a:solidFill>
                <a:srgbClr val="000000"/>
              </a:solidFill>
              <a:latin typeface="Arial" charset="0"/>
              <a:cs typeface="+mn-cs"/>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Benning, Home of the MCOE </a:t>
            </a:r>
            <a:endParaRPr lang="en-US" sz="1200" dirty="0">
              <a:solidFill>
                <a:srgbClr val="000000"/>
              </a:solidFill>
              <a:latin typeface="Arial" charset="0"/>
              <a:cs typeface="+mn-cs"/>
            </a:endParaRPr>
          </a:p>
        </p:txBody>
      </p:sp>
      <p:sp>
        <p:nvSpPr>
          <p:cNvPr id="1034" name="Rectangle 5"/>
          <p:cNvSpPr>
            <a:spLocks noGrp="1" noChangeArrowheads="1"/>
          </p:cNvSpPr>
          <p:nvPr>
            <p:ph type="body" idx="1"/>
          </p:nvPr>
        </p:nvSpPr>
        <p:spPr bwMode="auto">
          <a:xfrm>
            <a:off x="457200" y="1225685"/>
            <a:ext cx="8229600" cy="5632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192d IN Brigade</a:t>
            </a:r>
          </a:p>
          <a:p>
            <a:pPr lvl="0"/>
            <a:r>
              <a:rPr lang="en-US" dirty="0" smtClean="0"/>
              <a:t>Training Meeting</a:t>
            </a:r>
          </a:p>
          <a:p>
            <a:pPr lvl="0"/>
            <a:r>
              <a:rPr lang="en-US" dirty="0" smtClean="0"/>
              <a:t>21 July 11</a:t>
            </a:r>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a:defRPr/>
            </a:pPr>
            <a:fld id="{CFFCC1E8-4F66-4523-9268-CED92FC0F118}" type="slidenum">
              <a:rPr lang="en-US" smtClean="0"/>
              <a:pPr>
                <a:defRPr/>
              </a:pPr>
              <a:t>‹#›</a:t>
            </a:fld>
            <a:endParaRPr lang="en-US"/>
          </a:p>
        </p:txBody>
      </p:sp>
      <p:sp>
        <p:nvSpPr>
          <p:cNvPr id="21" name="TextBox 20"/>
          <p:cNvSpPr txBox="1"/>
          <p:nvPr/>
        </p:nvSpPr>
        <p:spPr>
          <a:xfrm>
            <a:off x="7543800" y="6553200"/>
            <a:ext cx="1219200" cy="276225"/>
          </a:xfrm>
          <a:prstGeom prst="rect">
            <a:avLst/>
          </a:prstGeom>
          <a:noFill/>
        </p:spPr>
        <p:txBody>
          <a:bodyPr>
            <a:spAutoFit/>
          </a:bodyPr>
          <a:lstStyle/>
          <a:p>
            <a:pPr algn="r" eaLnBrk="0" hangingPunct="0">
              <a:defRPr/>
            </a:pPr>
            <a:fld id="{9ACCD400-B4C4-404B-B4E0-10EC01AC6B89}" type="datetime5">
              <a:rPr lang="en-US" sz="1200" b="1">
                <a:latin typeface="+mn-lt"/>
                <a:cs typeface="+mn-cs"/>
              </a:rPr>
              <a:pPr algn="r" eaLnBrk="0" hangingPunct="0">
                <a:defRPr/>
              </a:pPr>
              <a:t>10-May-12</a:t>
            </a:fld>
            <a:endParaRPr lang="en-US" sz="1200" b="1" dirty="0">
              <a:latin typeface="+mn-lt"/>
              <a:cs typeface="+mn-cs"/>
            </a:endParaRPr>
          </a:p>
        </p:txBody>
      </p:sp>
      <p:pic>
        <p:nvPicPr>
          <p:cNvPr id="18" name="Picture 17"/>
          <p:cNvPicPr/>
          <p:nvPr/>
        </p:nvPicPr>
        <p:blipFill>
          <a:blip r:embed="rId15"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grpSp>
        <p:nvGrpSpPr>
          <p:cNvPr id="2" name="Group 26"/>
          <p:cNvGrpSpPr>
            <a:grpSpLocks/>
          </p:cNvGrpSpPr>
          <p:nvPr/>
        </p:nvGrpSpPr>
        <p:grpSpPr bwMode="auto">
          <a:xfrm>
            <a:off x="1284288" y="5021263"/>
            <a:ext cx="6704012" cy="1146175"/>
            <a:chOff x="1284459" y="5020754"/>
            <a:chExt cx="6704465" cy="1146292"/>
          </a:xfrm>
        </p:grpSpPr>
        <p:grpSp>
          <p:nvGrpSpPr>
            <p:cNvPr id="3" name="Group 7"/>
            <p:cNvGrpSpPr>
              <a:grpSpLocks/>
            </p:cNvGrpSpPr>
            <p:nvPr/>
          </p:nvGrpSpPr>
          <p:grpSpPr bwMode="auto">
            <a:xfrm>
              <a:off x="1485300" y="5020751"/>
              <a:ext cx="6503620" cy="1088753"/>
              <a:chOff x="2047878" y="4687887"/>
              <a:chExt cx="7275524" cy="1339850"/>
            </a:xfrm>
          </p:grpSpPr>
          <p:pic>
            <p:nvPicPr>
              <p:cNvPr id="27" name="Picture 6"/>
              <p:cNvPicPr>
                <a:picLocks noChangeAspect="1" noChangeArrowheads="1"/>
              </p:cNvPicPr>
              <p:nvPr/>
            </p:nvPicPr>
            <p:blipFill>
              <a:blip r:embed="rId17" cstate="print"/>
              <a:srcRect/>
              <a:stretch>
                <a:fillRect/>
              </a:stretch>
            </p:blipFill>
            <p:spPr bwMode="auto">
              <a:xfrm>
                <a:off x="5927149" y="4792061"/>
                <a:ext cx="1066799" cy="965201"/>
              </a:xfrm>
              <a:prstGeom prst="rect">
                <a:avLst/>
              </a:prstGeom>
              <a:noFill/>
              <a:ln w="9525">
                <a:noFill/>
                <a:miter lim="800000"/>
                <a:headEnd/>
                <a:tailEnd/>
              </a:ln>
            </p:spPr>
          </p:pic>
          <p:grpSp>
            <p:nvGrpSpPr>
              <p:cNvPr id="4" name="Group 9"/>
              <p:cNvGrpSpPr>
                <a:grpSpLocks/>
              </p:cNvGrpSpPr>
              <p:nvPr/>
            </p:nvGrpSpPr>
            <p:grpSpPr bwMode="auto">
              <a:xfrm>
                <a:off x="7546988" y="4687887"/>
                <a:ext cx="1776414" cy="1339850"/>
                <a:chOff x="4754" y="2953"/>
                <a:chExt cx="1119" cy="844"/>
              </a:xfrm>
            </p:grpSpPr>
            <p:pic>
              <p:nvPicPr>
                <p:cNvPr id="32" name="Picture 11"/>
                <p:cNvPicPr>
                  <a:picLocks noChangeAspect="1" noChangeArrowheads="1"/>
                </p:cNvPicPr>
                <p:nvPr/>
              </p:nvPicPr>
              <p:blipFill>
                <a:blip r:embed="rId18" cstate="print"/>
                <a:srcRect/>
                <a:stretch>
                  <a:fillRect/>
                </a:stretch>
              </p:blipFill>
              <p:spPr bwMode="auto">
                <a:xfrm>
                  <a:off x="4754" y="2953"/>
                  <a:ext cx="864" cy="660"/>
                </a:xfrm>
                <a:prstGeom prst="rect">
                  <a:avLst/>
                </a:prstGeom>
                <a:noFill/>
                <a:ln w="9525">
                  <a:noFill/>
                  <a:miter lim="800000"/>
                  <a:headEnd/>
                  <a:tailEnd/>
                </a:ln>
              </p:spPr>
            </p:pic>
            <p:sp>
              <p:nvSpPr>
                <p:cNvPr id="33" name="Text Box 12"/>
                <p:cNvSpPr txBox="1">
                  <a:spLocks noChangeArrowheads="1"/>
                </p:cNvSpPr>
                <p:nvPr/>
              </p:nvSpPr>
              <p:spPr bwMode="auto">
                <a:xfrm>
                  <a:off x="4817" y="3605"/>
                  <a:ext cx="1056" cy="192"/>
                </a:xfrm>
                <a:prstGeom prst="rect">
                  <a:avLst/>
                </a:prstGeom>
                <a:noFill/>
                <a:ln w="9525">
                  <a:noFill/>
                  <a:miter lim="800000"/>
                  <a:headEnd/>
                  <a:tailEnd/>
                </a:ln>
              </p:spPr>
              <p:txBody>
                <a:bodyPr>
                  <a:spAutoFit/>
                </a:bodyPr>
                <a:lstStyle/>
                <a:p>
                  <a:pPr eaLnBrk="0" hangingPunct="0"/>
                  <a:r>
                    <a:rPr lang="en-US" sz="1400" b="1"/>
                    <a:t>30</a:t>
                  </a:r>
                  <a:r>
                    <a:rPr lang="en-US" sz="1400" b="1" baseline="30000"/>
                    <a:t>th</a:t>
                  </a:r>
                  <a:r>
                    <a:rPr lang="en-US" sz="1400" b="1"/>
                    <a:t> AG BN</a:t>
                  </a:r>
                </a:p>
              </p:txBody>
            </p:sp>
          </p:grpSp>
          <p:grpSp>
            <p:nvGrpSpPr>
              <p:cNvPr id="5" name="Group 13"/>
              <p:cNvGrpSpPr>
                <a:grpSpLocks/>
              </p:cNvGrpSpPr>
              <p:nvPr/>
            </p:nvGrpSpPr>
            <p:grpSpPr bwMode="auto">
              <a:xfrm>
                <a:off x="2047878" y="4862521"/>
                <a:ext cx="895350" cy="954089"/>
                <a:chOff x="1290" y="3063"/>
                <a:chExt cx="564" cy="601"/>
              </a:xfrm>
            </p:grpSpPr>
            <p:pic>
              <p:nvPicPr>
                <p:cNvPr id="30" name="Picture 15"/>
                <p:cNvPicPr>
                  <a:picLocks noChangeAspect="1" noChangeArrowheads="1"/>
                </p:cNvPicPr>
                <p:nvPr/>
              </p:nvPicPr>
              <p:blipFill>
                <a:blip r:embed="rId19" cstate="print"/>
                <a:srcRect/>
                <a:stretch>
                  <a:fillRect/>
                </a:stretch>
              </p:blipFill>
              <p:spPr bwMode="auto">
                <a:xfrm>
                  <a:off x="1290" y="3088"/>
                  <a:ext cx="564" cy="576"/>
                </a:xfrm>
                <a:prstGeom prst="rect">
                  <a:avLst/>
                </a:prstGeom>
                <a:noFill/>
                <a:ln w="9525">
                  <a:noFill/>
                  <a:miter lim="800000"/>
                  <a:headEnd/>
                  <a:tailEnd/>
                </a:ln>
              </p:spPr>
            </p:pic>
            <p:sp>
              <p:nvSpPr>
                <p:cNvPr id="31" name="Text Box 16"/>
                <p:cNvSpPr txBox="1">
                  <a:spLocks noChangeArrowheads="1"/>
                </p:cNvSpPr>
                <p:nvPr/>
              </p:nvSpPr>
              <p:spPr bwMode="auto">
                <a:xfrm>
                  <a:off x="1645" y="3063"/>
                  <a:ext cx="130" cy="406"/>
                </a:xfrm>
                <a:prstGeom prst="rect">
                  <a:avLst/>
                </a:prstGeom>
                <a:noFill/>
                <a:ln w="57150" algn="ctr">
                  <a:noFill/>
                  <a:miter lim="800000"/>
                  <a:headEnd/>
                  <a:tailEnd/>
                </a:ln>
              </p:spPr>
              <p:txBody>
                <a:bodyPr wrap="none">
                  <a:spAutoFit/>
                </a:bodyPr>
                <a:lstStyle/>
                <a:p>
                  <a:pPr algn="ctr" eaLnBrk="0" hangingPunct="0"/>
                  <a:endParaRPr lang="en-US" dirty="0"/>
                </a:p>
              </p:txBody>
            </p:sp>
          </p:grpSp>
        </p:grpSp>
        <p:sp>
          <p:nvSpPr>
            <p:cNvPr id="22" name="Text Box 12"/>
            <p:cNvSpPr txBox="1">
              <a:spLocks noChangeArrowheads="1"/>
            </p:cNvSpPr>
            <p:nvPr/>
          </p:nvSpPr>
          <p:spPr bwMode="auto">
            <a:xfrm>
              <a:off x="4724400" y="5859440"/>
              <a:ext cx="1498541" cy="307606"/>
            </a:xfrm>
            <a:prstGeom prst="rect">
              <a:avLst/>
            </a:prstGeom>
            <a:noFill/>
            <a:ln w="9525">
              <a:noFill/>
              <a:miter lim="800000"/>
              <a:headEnd/>
              <a:tailEnd/>
            </a:ln>
          </p:spPr>
          <p:txBody>
            <a:bodyPr>
              <a:spAutoFit/>
            </a:bodyPr>
            <a:lstStyle/>
            <a:p>
              <a:pPr algn="ctr" eaLnBrk="0" hangingPunct="0"/>
              <a:r>
                <a:rPr lang="en-US" sz="1400" b="1"/>
                <a:t>2-54</a:t>
              </a:r>
              <a:r>
                <a:rPr lang="en-US" sz="1400" b="1" baseline="30000"/>
                <a:t>th</a:t>
              </a:r>
              <a:r>
                <a:rPr lang="en-US" sz="1400" b="1"/>
                <a:t> IN BN</a:t>
              </a:r>
            </a:p>
          </p:txBody>
        </p:sp>
        <p:sp>
          <p:nvSpPr>
            <p:cNvPr id="24" name="Text Box 12"/>
            <p:cNvSpPr txBox="1">
              <a:spLocks noChangeArrowheads="1"/>
            </p:cNvSpPr>
            <p:nvPr/>
          </p:nvSpPr>
          <p:spPr bwMode="auto">
            <a:xfrm>
              <a:off x="1284459" y="5832144"/>
              <a:ext cx="1498541" cy="307606"/>
            </a:xfrm>
            <a:prstGeom prst="rect">
              <a:avLst/>
            </a:prstGeom>
            <a:noFill/>
            <a:ln w="9525">
              <a:noFill/>
              <a:miter lim="800000"/>
              <a:headEnd/>
              <a:tailEnd/>
            </a:ln>
          </p:spPr>
          <p:txBody>
            <a:bodyPr>
              <a:spAutoFit/>
            </a:bodyPr>
            <a:lstStyle/>
            <a:p>
              <a:pPr eaLnBrk="0" hangingPunct="0"/>
              <a:r>
                <a:rPr lang="en-US" sz="1400" b="1"/>
                <a:t>2-47</a:t>
              </a:r>
              <a:r>
                <a:rPr lang="en-US" sz="1400" b="1" baseline="30000"/>
                <a:t>th</a:t>
              </a:r>
              <a:r>
                <a:rPr lang="en-US" sz="1400" b="1"/>
                <a:t> IN BN</a:t>
              </a:r>
            </a:p>
          </p:txBody>
        </p:sp>
        <p:pic>
          <p:nvPicPr>
            <p:cNvPr id="25" name="Picture 24" descr="C:\Users\teddy.borawski\AppData\Local\Microsoft\Windows\Temporary Internet Files\Content.Outlook\RQ6CJX9S\46th IN crest.png"/>
            <p:cNvPicPr>
              <a:picLocks noChangeAspect="1" noChangeArrowheads="1"/>
            </p:cNvPicPr>
            <p:nvPr/>
          </p:nvPicPr>
          <p:blipFill>
            <a:blip r:embed="rId20" cstate="print"/>
            <a:srcRect/>
            <a:stretch>
              <a:fillRect/>
            </a:stretch>
          </p:blipFill>
          <p:spPr bwMode="auto">
            <a:xfrm>
              <a:off x="3352800" y="5029200"/>
              <a:ext cx="694036" cy="839331"/>
            </a:xfrm>
            <a:prstGeom prst="rect">
              <a:avLst/>
            </a:prstGeom>
            <a:noFill/>
            <a:ln w="9525">
              <a:noFill/>
              <a:miter lim="800000"/>
              <a:headEnd/>
              <a:tailEnd/>
            </a:ln>
          </p:spPr>
        </p:pic>
        <p:sp>
          <p:nvSpPr>
            <p:cNvPr id="26" name="Text Box 12"/>
            <p:cNvSpPr txBox="1">
              <a:spLocks noChangeArrowheads="1"/>
            </p:cNvSpPr>
            <p:nvPr/>
          </p:nvSpPr>
          <p:spPr bwMode="auto">
            <a:xfrm>
              <a:off x="3198128" y="5848064"/>
              <a:ext cx="1498540" cy="307777"/>
            </a:xfrm>
            <a:prstGeom prst="rect">
              <a:avLst/>
            </a:prstGeom>
            <a:noFill/>
            <a:ln w="9525">
              <a:noFill/>
              <a:miter lim="800000"/>
              <a:headEnd/>
              <a:tailEnd/>
            </a:ln>
          </p:spPr>
          <p:txBody>
            <a:bodyPr>
              <a:spAutoFit/>
            </a:bodyPr>
            <a:lstStyle/>
            <a:p>
              <a:pPr eaLnBrk="0" hangingPunct="0"/>
              <a:r>
                <a:rPr lang="en-US" sz="1400" b="1"/>
                <a:t>2-46</a:t>
              </a:r>
              <a:r>
                <a:rPr lang="en-US" sz="1400" b="1" baseline="30000"/>
                <a:t>th</a:t>
              </a:r>
              <a:r>
                <a:rPr lang="en-US" sz="1400" b="1"/>
                <a:t> IN BN</a:t>
              </a:r>
            </a:p>
          </p:txBody>
        </p:sp>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ctr" rtl="0" eaLnBrk="1" fontAlgn="base" hangingPunct="1">
        <a:spcBef>
          <a:spcPct val="20000"/>
        </a:spcBef>
        <a:spcAft>
          <a:spcPct val="0"/>
        </a:spcAft>
        <a:buNone/>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5"/>
          <p:cNvPicPr>
            <a:picLocks noChangeAspect="1" noChangeArrowheads="1"/>
          </p:cNvPicPr>
          <p:nvPr/>
        </p:nvPicPr>
        <p:blipFill>
          <a:blip r:embed="rId2" cstate="print"/>
          <a:srcRect/>
          <a:stretch>
            <a:fillRect/>
          </a:stretch>
        </p:blipFill>
        <p:spPr bwMode="auto">
          <a:xfrm>
            <a:off x="4648200" y="5105400"/>
            <a:ext cx="800303" cy="742961"/>
          </a:xfrm>
          <a:prstGeom prst="rect">
            <a:avLst/>
          </a:prstGeom>
          <a:noFill/>
          <a:ln w="9525">
            <a:noFill/>
            <a:miter lim="800000"/>
            <a:headEnd/>
            <a:tailEnd/>
          </a:ln>
        </p:spPr>
      </p:pic>
      <p:sp>
        <p:nvSpPr>
          <p:cNvPr id="21"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a:defRPr/>
            </a:pPr>
            <a:r>
              <a:rPr lang="en-US" sz="1200" b="1" i="1" dirty="0">
                <a:solidFill>
                  <a:srgbClr val="000000"/>
                </a:solidFill>
                <a:latin typeface="Arial" charset="0"/>
                <a:cs typeface="+mn-cs"/>
              </a:rPr>
              <a:t>We Build the World’s Best Soldiers!</a:t>
            </a:r>
          </a:p>
        </p:txBody>
      </p:sp>
      <p:sp>
        <p:nvSpPr>
          <p:cNvPr id="25"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800">
              <a:solidFill>
                <a:srgbClr val="000000"/>
              </a:solidFill>
              <a:latin typeface="Arial" charset="0"/>
              <a:cs typeface="+mn-cs"/>
            </a:endParaRPr>
          </a:p>
        </p:txBody>
      </p:sp>
      <p:sp>
        <p:nvSpPr>
          <p:cNvPr id="22"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a:defRPr/>
            </a:pPr>
            <a:r>
              <a:rPr lang="en-US" sz="1200" b="1" i="1" dirty="0">
                <a:solidFill>
                  <a:srgbClr val="000000"/>
                </a:solidFill>
                <a:latin typeface="Arial" charset="0"/>
                <a:cs typeface="+mn-cs"/>
              </a:rPr>
              <a:t>  Fort </a:t>
            </a:r>
            <a:r>
              <a:rPr lang="en-US" sz="1200" b="1" i="1" dirty="0" err="1">
                <a:solidFill>
                  <a:srgbClr val="000000"/>
                </a:solidFill>
                <a:latin typeface="Arial" charset="0"/>
                <a:cs typeface="+mn-cs"/>
              </a:rPr>
              <a:t>Benning</a:t>
            </a:r>
            <a:r>
              <a:rPr lang="en-US" sz="1200" b="1" i="1" dirty="0">
                <a:solidFill>
                  <a:srgbClr val="000000"/>
                </a:solidFill>
                <a:latin typeface="Arial" charset="0"/>
                <a:cs typeface="+mn-cs"/>
              </a:rPr>
              <a:t>, Home of the MCOE </a:t>
            </a:r>
            <a:endParaRPr lang="en-US" sz="1200" dirty="0">
              <a:solidFill>
                <a:srgbClr val="000000"/>
              </a:solidFill>
              <a:latin typeface="Arial" charset="0"/>
              <a:cs typeface="+mn-cs"/>
            </a:endParaRPr>
          </a:p>
        </p:txBody>
      </p:sp>
      <p:grpSp>
        <p:nvGrpSpPr>
          <p:cNvPr id="2" name="Group 26"/>
          <p:cNvGrpSpPr>
            <a:grpSpLocks/>
          </p:cNvGrpSpPr>
          <p:nvPr/>
        </p:nvGrpSpPr>
        <p:grpSpPr bwMode="auto">
          <a:xfrm>
            <a:off x="863761" y="1981062"/>
            <a:ext cx="7124544" cy="4128845"/>
            <a:chOff x="863910" y="1980243"/>
            <a:chExt cx="7125018" cy="4129265"/>
          </a:xfrm>
        </p:grpSpPr>
        <p:grpSp>
          <p:nvGrpSpPr>
            <p:cNvPr id="3" name="Group 7"/>
            <p:cNvGrpSpPr>
              <a:grpSpLocks/>
            </p:cNvGrpSpPr>
            <p:nvPr/>
          </p:nvGrpSpPr>
          <p:grpSpPr bwMode="auto">
            <a:xfrm>
              <a:off x="2921407" y="1980243"/>
              <a:ext cx="5067521" cy="4129265"/>
              <a:chOff x="3654428" y="946152"/>
              <a:chExt cx="5668974" cy="5081585"/>
            </a:xfrm>
          </p:grpSpPr>
          <p:grpSp>
            <p:nvGrpSpPr>
              <p:cNvPr id="4" name="Group 9"/>
              <p:cNvGrpSpPr>
                <a:grpSpLocks/>
              </p:cNvGrpSpPr>
              <p:nvPr/>
            </p:nvGrpSpPr>
            <p:grpSpPr bwMode="auto">
              <a:xfrm>
                <a:off x="7546988" y="4687887"/>
                <a:ext cx="1776414" cy="1339850"/>
                <a:chOff x="4754" y="2953"/>
                <a:chExt cx="1119" cy="844"/>
              </a:xfrm>
            </p:grpSpPr>
            <p:pic>
              <p:nvPicPr>
                <p:cNvPr id="32786" name="Picture 11"/>
                <p:cNvPicPr>
                  <a:picLocks noChangeAspect="1" noChangeArrowheads="1"/>
                </p:cNvPicPr>
                <p:nvPr/>
              </p:nvPicPr>
              <p:blipFill>
                <a:blip r:embed="rId3" cstate="print"/>
                <a:srcRect/>
                <a:stretch>
                  <a:fillRect/>
                </a:stretch>
              </p:blipFill>
              <p:spPr bwMode="auto">
                <a:xfrm>
                  <a:off x="4754" y="2953"/>
                  <a:ext cx="864" cy="660"/>
                </a:xfrm>
                <a:prstGeom prst="rect">
                  <a:avLst/>
                </a:prstGeom>
                <a:noFill/>
                <a:ln w="9525">
                  <a:noFill/>
                  <a:miter lim="800000"/>
                  <a:headEnd/>
                  <a:tailEnd/>
                </a:ln>
              </p:spPr>
            </p:pic>
            <p:sp>
              <p:nvSpPr>
                <p:cNvPr id="32787" name="Text Box 12"/>
                <p:cNvSpPr txBox="1">
                  <a:spLocks noChangeArrowheads="1"/>
                </p:cNvSpPr>
                <p:nvPr/>
              </p:nvSpPr>
              <p:spPr bwMode="auto">
                <a:xfrm>
                  <a:off x="4817" y="3605"/>
                  <a:ext cx="1056" cy="192"/>
                </a:xfrm>
                <a:prstGeom prst="rect">
                  <a:avLst/>
                </a:prstGeom>
                <a:noFill/>
                <a:ln w="9525">
                  <a:noFill/>
                  <a:miter lim="800000"/>
                  <a:headEnd/>
                  <a:tailEnd/>
                </a:ln>
              </p:spPr>
              <p:txBody>
                <a:bodyPr>
                  <a:spAutoFit/>
                </a:bodyPr>
                <a:lstStyle/>
                <a:p>
                  <a:pPr eaLnBrk="0" hangingPunct="0"/>
                  <a:r>
                    <a:rPr lang="en-US" sz="1400" b="1"/>
                    <a:t>30</a:t>
                  </a:r>
                  <a:r>
                    <a:rPr lang="en-US" sz="1400" b="1" baseline="30000"/>
                    <a:t>th</a:t>
                  </a:r>
                  <a:r>
                    <a:rPr lang="en-US" sz="1400" b="1"/>
                    <a:t> AG BN</a:t>
                  </a:r>
                </a:p>
              </p:txBody>
            </p:sp>
          </p:grpSp>
          <p:grpSp>
            <p:nvGrpSpPr>
              <p:cNvPr id="5" name="Group 13"/>
              <p:cNvGrpSpPr>
                <a:grpSpLocks/>
              </p:cNvGrpSpPr>
              <p:nvPr/>
            </p:nvGrpSpPr>
            <p:grpSpPr bwMode="auto">
              <a:xfrm>
                <a:off x="3654428" y="946152"/>
                <a:ext cx="5292727" cy="4759333"/>
                <a:chOff x="2302" y="596"/>
                <a:chExt cx="3334" cy="2998"/>
              </a:xfrm>
            </p:grpSpPr>
            <p:pic>
              <p:nvPicPr>
                <p:cNvPr id="32784" name="Picture 15"/>
                <p:cNvPicPr>
                  <a:picLocks noChangeAspect="1" noChangeArrowheads="1"/>
                </p:cNvPicPr>
                <p:nvPr/>
              </p:nvPicPr>
              <p:blipFill>
                <a:blip r:embed="rId2" cstate="print"/>
                <a:srcRect/>
                <a:stretch>
                  <a:fillRect/>
                </a:stretch>
              </p:blipFill>
              <p:spPr bwMode="auto">
                <a:xfrm>
                  <a:off x="2302" y="3018"/>
                  <a:ext cx="564" cy="576"/>
                </a:xfrm>
                <a:prstGeom prst="rect">
                  <a:avLst/>
                </a:prstGeom>
                <a:noFill/>
                <a:ln w="9525">
                  <a:noFill/>
                  <a:miter lim="800000"/>
                  <a:headEnd/>
                  <a:tailEnd/>
                </a:ln>
              </p:spPr>
            </p:pic>
            <p:sp>
              <p:nvSpPr>
                <p:cNvPr id="32785" name="Text Box 16"/>
                <p:cNvSpPr txBox="1">
                  <a:spLocks noChangeArrowheads="1"/>
                </p:cNvSpPr>
                <p:nvPr/>
              </p:nvSpPr>
              <p:spPr bwMode="auto">
                <a:xfrm>
                  <a:off x="5506" y="596"/>
                  <a:ext cx="130" cy="406"/>
                </a:xfrm>
                <a:prstGeom prst="rect">
                  <a:avLst/>
                </a:prstGeom>
                <a:noFill/>
                <a:ln w="57150" algn="ctr">
                  <a:noFill/>
                  <a:miter lim="800000"/>
                  <a:headEnd/>
                  <a:tailEnd/>
                </a:ln>
              </p:spPr>
              <p:txBody>
                <a:bodyPr wrap="none">
                  <a:spAutoFit/>
                </a:bodyPr>
                <a:lstStyle/>
                <a:p>
                  <a:pPr algn="ctr" eaLnBrk="0" hangingPunct="0"/>
                  <a:endParaRPr lang="en-US" dirty="0"/>
                </a:p>
              </p:txBody>
            </p:sp>
          </p:grpSp>
        </p:grpSp>
        <p:sp>
          <p:nvSpPr>
            <p:cNvPr id="32777" name="Text Box 12"/>
            <p:cNvSpPr txBox="1">
              <a:spLocks noChangeArrowheads="1"/>
            </p:cNvSpPr>
            <p:nvPr/>
          </p:nvSpPr>
          <p:spPr bwMode="auto">
            <a:xfrm>
              <a:off x="4419986" y="5787993"/>
              <a:ext cx="1498541" cy="307606"/>
            </a:xfrm>
            <a:prstGeom prst="rect">
              <a:avLst/>
            </a:prstGeom>
            <a:noFill/>
            <a:ln w="9525">
              <a:noFill/>
              <a:miter lim="800000"/>
              <a:headEnd/>
              <a:tailEnd/>
            </a:ln>
          </p:spPr>
          <p:txBody>
            <a:bodyPr>
              <a:spAutoFit/>
            </a:bodyPr>
            <a:lstStyle/>
            <a:p>
              <a:pPr algn="ctr" eaLnBrk="0" hangingPunct="0"/>
              <a:r>
                <a:rPr lang="en-US" sz="1400" b="1" dirty="0" smtClean="0"/>
                <a:t>3-47</a:t>
              </a:r>
              <a:r>
                <a:rPr lang="en-US" sz="1400" b="1" baseline="30000" dirty="0" smtClean="0"/>
                <a:t>th</a:t>
              </a:r>
              <a:r>
                <a:rPr lang="en-US" sz="1400" b="1" dirty="0" smtClean="0"/>
                <a:t> </a:t>
              </a:r>
              <a:r>
                <a:rPr lang="en-US" sz="1400" b="1" dirty="0"/>
                <a:t>IN BN</a:t>
              </a:r>
            </a:p>
          </p:txBody>
        </p:sp>
        <p:sp>
          <p:nvSpPr>
            <p:cNvPr id="32778" name="Text Box 12"/>
            <p:cNvSpPr txBox="1">
              <a:spLocks noChangeArrowheads="1"/>
            </p:cNvSpPr>
            <p:nvPr/>
          </p:nvSpPr>
          <p:spPr bwMode="auto">
            <a:xfrm>
              <a:off x="2769035" y="5790769"/>
              <a:ext cx="1498541" cy="307606"/>
            </a:xfrm>
            <a:prstGeom prst="rect">
              <a:avLst/>
            </a:prstGeom>
            <a:noFill/>
            <a:ln w="9525">
              <a:noFill/>
              <a:miter lim="800000"/>
              <a:headEnd/>
              <a:tailEnd/>
            </a:ln>
          </p:spPr>
          <p:txBody>
            <a:bodyPr>
              <a:spAutoFit/>
            </a:bodyPr>
            <a:lstStyle/>
            <a:p>
              <a:pPr eaLnBrk="0" hangingPunct="0"/>
              <a:r>
                <a:rPr lang="en-US" sz="1400" b="1" dirty="0"/>
                <a:t>2-47</a:t>
              </a:r>
              <a:r>
                <a:rPr lang="en-US" sz="1400" b="1" baseline="30000" dirty="0"/>
                <a:t>th</a:t>
              </a:r>
              <a:r>
                <a:rPr lang="en-US" sz="1400" b="1" dirty="0"/>
                <a:t> IN BN</a:t>
              </a:r>
            </a:p>
          </p:txBody>
        </p:sp>
        <p:pic>
          <p:nvPicPr>
            <p:cNvPr id="32779" name="Picture 24" descr="C:\Users\teddy.borawski\AppData\Local\Microsoft\Windows\Temporary Internet Files\Content.Outlook\RQ6CJX9S\46th IN crest.png"/>
            <p:cNvPicPr>
              <a:picLocks noChangeAspect="1" noChangeArrowheads="1"/>
            </p:cNvPicPr>
            <p:nvPr/>
          </p:nvPicPr>
          <p:blipFill>
            <a:blip r:embed="rId4" cstate="print"/>
            <a:srcRect/>
            <a:stretch>
              <a:fillRect/>
            </a:stretch>
          </p:blipFill>
          <p:spPr bwMode="auto">
            <a:xfrm>
              <a:off x="1092526" y="5028691"/>
              <a:ext cx="694035" cy="839331"/>
            </a:xfrm>
            <a:prstGeom prst="rect">
              <a:avLst/>
            </a:prstGeom>
            <a:noFill/>
            <a:ln w="9525">
              <a:noFill/>
              <a:miter lim="800000"/>
              <a:headEnd/>
              <a:tailEnd/>
            </a:ln>
          </p:spPr>
        </p:pic>
        <p:sp>
          <p:nvSpPr>
            <p:cNvPr id="32780" name="Text Box 12"/>
            <p:cNvSpPr txBox="1">
              <a:spLocks noChangeArrowheads="1"/>
            </p:cNvSpPr>
            <p:nvPr/>
          </p:nvSpPr>
          <p:spPr bwMode="auto">
            <a:xfrm>
              <a:off x="863910" y="5790768"/>
              <a:ext cx="1498539" cy="307777"/>
            </a:xfrm>
            <a:prstGeom prst="rect">
              <a:avLst/>
            </a:prstGeom>
            <a:noFill/>
            <a:ln w="9525">
              <a:noFill/>
              <a:miter lim="800000"/>
              <a:headEnd/>
              <a:tailEnd/>
            </a:ln>
          </p:spPr>
          <p:txBody>
            <a:bodyPr>
              <a:spAutoFit/>
            </a:bodyPr>
            <a:lstStyle/>
            <a:p>
              <a:pPr eaLnBrk="0" hangingPunct="0"/>
              <a:r>
                <a:rPr lang="en-US" sz="1400" b="1" dirty="0"/>
                <a:t>2-46</a:t>
              </a:r>
              <a:r>
                <a:rPr lang="en-US" sz="1400" b="1" baseline="30000" dirty="0"/>
                <a:t>th</a:t>
              </a:r>
              <a:r>
                <a:rPr lang="en-US" sz="1400" b="1" dirty="0"/>
                <a:t> IN BN</a:t>
              </a:r>
            </a:p>
          </p:txBody>
        </p:sp>
      </p:grpSp>
      <p:sp>
        <p:nvSpPr>
          <p:cNvPr id="20" name="Text Box 16"/>
          <p:cNvSpPr txBox="1">
            <a:spLocks noChangeArrowheads="1"/>
          </p:cNvSpPr>
          <p:nvPr/>
        </p:nvSpPr>
        <p:spPr bwMode="auto">
          <a:xfrm>
            <a:off x="3352800" y="5105400"/>
            <a:ext cx="267770" cy="276999"/>
          </a:xfrm>
          <a:prstGeom prst="rect">
            <a:avLst/>
          </a:prstGeom>
          <a:noFill/>
          <a:ln w="57150" algn="ctr">
            <a:noFill/>
            <a:miter lim="800000"/>
            <a:headEnd/>
            <a:tailEnd/>
          </a:ln>
        </p:spPr>
        <p:txBody>
          <a:bodyPr wrap="square">
            <a:spAutoFit/>
          </a:bodyPr>
          <a:lstStyle/>
          <a:p>
            <a:pPr algn="ctr" eaLnBrk="0" hangingPunct="0"/>
            <a:r>
              <a:rPr lang="en-US" sz="1200" b="1" dirty="0">
                <a:latin typeface="+mn-lt"/>
              </a:rPr>
              <a:t>2</a:t>
            </a:r>
          </a:p>
        </p:txBody>
      </p:sp>
      <p:sp>
        <p:nvSpPr>
          <p:cNvPr id="24" name="Text Box 16"/>
          <p:cNvSpPr txBox="1">
            <a:spLocks noChangeArrowheads="1"/>
          </p:cNvSpPr>
          <p:nvPr/>
        </p:nvSpPr>
        <p:spPr bwMode="auto">
          <a:xfrm>
            <a:off x="5189834" y="5092192"/>
            <a:ext cx="184467" cy="523685"/>
          </a:xfrm>
          <a:prstGeom prst="rect">
            <a:avLst/>
          </a:prstGeom>
          <a:noFill/>
          <a:ln w="57150" algn="ctr">
            <a:noFill/>
            <a:miter lim="800000"/>
            <a:headEnd/>
            <a:tailEnd/>
          </a:ln>
        </p:spPr>
        <p:txBody>
          <a:bodyPr wrap="none">
            <a:spAutoFit/>
          </a:bodyPr>
          <a:lstStyle/>
          <a:p>
            <a:pPr algn="ctr" eaLnBrk="0" hangingPunct="0"/>
            <a:endParaRPr lang="en-US" dirty="0"/>
          </a:p>
        </p:txBody>
      </p:sp>
      <p:sp>
        <p:nvSpPr>
          <p:cNvPr id="26" name="Text Box 16"/>
          <p:cNvSpPr txBox="1">
            <a:spLocks noChangeArrowheads="1"/>
          </p:cNvSpPr>
          <p:nvPr/>
        </p:nvSpPr>
        <p:spPr bwMode="auto">
          <a:xfrm>
            <a:off x="5029200" y="5105400"/>
            <a:ext cx="381000" cy="276999"/>
          </a:xfrm>
          <a:prstGeom prst="rect">
            <a:avLst/>
          </a:prstGeom>
          <a:noFill/>
          <a:ln w="57150" algn="ctr">
            <a:noFill/>
            <a:miter lim="800000"/>
            <a:headEnd/>
            <a:tailEnd/>
          </a:ln>
        </p:spPr>
        <p:txBody>
          <a:bodyPr wrap="square">
            <a:spAutoFit/>
          </a:bodyPr>
          <a:lstStyle/>
          <a:p>
            <a:pPr algn="ctr" eaLnBrk="0" hangingPunct="0"/>
            <a:r>
              <a:rPr lang="en-US" sz="1200" b="1" dirty="0">
                <a:latin typeface="+mn-lt"/>
              </a:rPr>
              <a:t>3</a:t>
            </a:r>
          </a:p>
        </p:txBody>
      </p:sp>
      <p:pic>
        <p:nvPicPr>
          <p:cNvPr id="100354" name="Picture 2" descr="C:\Users\JOELLEN.SEFTON\Desktop\HGR 3rd QTR 12 5-1-12\pic 20.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27" name="Picture 8" descr="BDE logo"/>
          <p:cNvPicPr>
            <a:picLocks noChangeAspect="1" noChangeArrowheads="1"/>
          </p:cNvPicPr>
          <p:nvPr/>
        </p:nvPicPr>
        <p:blipFill>
          <a:blip r:embed="rId6" cstate="print">
            <a:lum bright="-10000" contrast="10000"/>
          </a:blip>
          <a:srcRect/>
          <a:stretch>
            <a:fillRect/>
          </a:stretch>
        </p:blipFill>
        <p:spPr bwMode="auto">
          <a:xfrm>
            <a:off x="25400" y="25400"/>
            <a:ext cx="838200" cy="833437"/>
          </a:xfrm>
          <a:prstGeom prst="rect">
            <a:avLst/>
          </a:prstGeom>
          <a:noFill/>
          <a:ln w="9525">
            <a:noFill/>
            <a:miter lim="800000"/>
            <a:headEnd/>
            <a:tailEnd/>
          </a:ln>
        </p:spPr>
      </p:pic>
      <p:pic>
        <p:nvPicPr>
          <p:cNvPr id="28" name="Picture 15" descr="Picture 13.png"/>
          <p:cNvPicPr>
            <a:picLocks noChangeAspect="1"/>
          </p:cNvPicPr>
          <p:nvPr/>
        </p:nvPicPr>
        <p:blipFill>
          <a:blip r:embed="rId7" cstate="print"/>
          <a:srcRect/>
          <a:stretch>
            <a:fillRect/>
          </a:stretch>
        </p:blipFill>
        <p:spPr bwMode="auto">
          <a:xfrm>
            <a:off x="7999048" y="11724"/>
            <a:ext cx="1117600" cy="830439"/>
          </a:xfrm>
          <a:prstGeom prst="rect">
            <a:avLst/>
          </a:prstGeom>
          <a:noFill/>
          <a:ln w="9525">
            <a:noFill/>
            <a:miter lim="800000"/>
            <a:headEnd/>
            <a:tailEnd/>
          </a:ln>
        </p:spPr>
      </p:pic>
      <p:sp>
        <p:nvSpPr>
          <p:cNvPr id="33" name="Rectangle 3"/>
          <p:cNvSpPr txBox="1">
            <a:spLocks noChangeArrowheads="1"/>
          </p:cNvSpPr>
          <p:nvPr/>
        </p:nvSpPr>
        <p:spPr bwMode="auto">
          <a:xfrm>
            <a:off x="5410200" y="2895600"/>
            <a:ext cx="3733800" cy="1524000"/>
          </a:xfrm>
          <a:prstGeom prst="rect">
            <a:avLst/>
          </a:prstGeom>
          <a:noFill/>
          <a:ln w="9525">
            <a:noFill/>
            <a:miter lim="800000"/>
            <a:headEnd/>
            <a:tailEnd/>
          </a:ln>
        </p:spPr>
        <p:txBody>
          <a:bodyPr/>
          <a:lstStyle/>
          <a:p>
            <a:pPr algn="r">
              <a:spcBef>
                <a:spcPct val="20000"/>
              </a:spcBef>
              <a:defRPr/>
            </a:pPr>
            <a:r>
              <a:rPr lang="en-US" sz="3200" b="1" kern="0" dirty="0" smtClean="0">
                <a:solidFill>
                  <a:srgbClr val="003300"/>
                </a:solidFill>
                <a:latin typeface="+mn-lt"/>
                <a:cs typeface="+mn-cs"/>
              </a:rPr>
              <a:t>Warrior Athletic Training Program Update</a:t>
            </a:r>
            <a:endParaRPr lang="en-US" sz="3200" b="1" kern="0" dirty="0">
              <a:solidFill>
                <a:srgbClr val="003300"/>
              </a:solidFill>
              <a:latin typeface="+mn-lt"/>
              <a:cs typeface="+mn-cs"/>
            </a:endParaRPr>
          </a:p>
        </p:txBody>
      </p:sp>
      <p:sp>
        <p:nvSpPr>
          <p:cNvPr id="34" name="Rectangle 3"/>
          <p:cNvSpPr txBox="1">
            <a:spLocks noChangeArrowheads="1"/>
          </p:cNvSpPr>
          <p:nvPr/>
        </p:nvSpPr>
        <p:spPr bwMode="auto">
          <a:xfrm>
            <a:off x="0" y="5943600"/>
            <a:ext cx="3962400" cy="914400"/>
          </a:xfrm>
          <a:prstGeom prst="rect">
            <a:avLst/>
          </a:prstGeom>
          <a:noFill/>
          <a:ln w="9525">
            <a:noFill/>
            <a:miter lim="800000"/>
            <a:headEnd/>
            <a:tailEnd/>
          </a:ln>
        </p:spPr>
        <p:txBody>
          <a:bodyPr/>
          <a:lstStyle/>
          <a:p>
            <a:pPr>
              <a:spcBef>
                <a:spcPct val="20000"/>
              </a:spcBef>
              <a:defRPr/>
            </a:pPr>
            <a:r>
              <a:rPr lang="en-US" sz="2000" b="1" kern="0" dirty="0" err="1" smtClean="0">
                <a:solidFill>
                  <a:schemeClr val="bg1"/>
                </a:solidFill>
                <a:latin typeface="+mn-lt"/>
                <a:cs typeface="+mn-cs"/>
              </a:rPr>
              <a:t>JoEllen</a:t>
            </a:r>
            <a:r>
              <a:rPr lang="en-US" sz="2000" b="1" kern="0" dirty="0" smtClean="0">
                <a:solidFill>
                  <a:schemeClr val="bg1"/>
                </a:solidFill>
                <a:latin typeface="+mn-lt"/>
                <a:cs typeface="+mn-cs"/>
              </a:rPr>
              <a:t> </a:t>
            </a:r>
            <a:r>
              <a:rPr lang="en-US" sz="2000" b="1" kern="0" dirty="0" err="1" smtClean="0">
                <a:solidFill>
                  <a:schemeClr val="bg1"/>
                </a:solidFill>
                <a:latin typeface="+mn-lt"/>
                <a:cs typeface="+mn-cs"/>
              </a:rPr>
              <a:t>Sefton</a:t>
            </a:r>
            <a:r>
              <a:rPr lang="en-US" sz="2000" b="1" kern="0" dirty="0" smtClean="0">
                <a:solidFill>
                  <a:schemeClr val="bg1"/>
                </a:solidFill>
                <a:latin typeface="+mn-lt"/>
                <a:cs typeface="+mn-cs"/>
              </a:rPr>
              <a:t>, PhD, ATC, CMT</a:t>
            </a:r>
          </a:p>
          <a:p>
            <a:pPr>
              <a:spcBef>
                <a:spcPct val="20000"/>
              </a:spcBef>
              <a:defRPr/>
            </a:pPr>
            <a:r>
              <a:rPr lang="en-US" sz="2000" b="1" kern="0" dirty="0" smtClean="0">
                <a:solidFill>
                  <a:schemeClr val="bg1"/>
                </a:solidFill>
                <a:latin typeface="+mn-lt"/>
                <a:cs typeface="+mn-cs"/>
              </a:rPr>
              <a:t>2012 3</a:t>
            </a:r>
            <a:r>
              <a:rPr lang="en-US" sz="2000" b="1" kern="0" baseline="30000" dirty="0" smtClean="0">
                <a:solidFill>
                  <a:schemeClr val="bg1"/>
                </a:solidFill>
                <a:latin typeface="+mn-lt"/>
                <a:cs typeface="+mn-cs"/>
              </a:rPr>
              <a:t>rd</a:t>
            </a:r>
            <a:r>
              <a:rPr lang="en-US" sz="2000" b="1" kern="0" dirty="0" smtClean="0">
                <a:solidFill>
                  <a:schemeClr val="bg1"/>
                </a:solidFill>
                <a:latin typeface="+mn-lt"/>
                <a:cs typeface="+mn-cs"/>
              </a:rPr>
              <a:t> QTR HGR</a:t>
            </a:r>
            <a:endParaRPr lang="en-US" sz="2000" b="1" kern="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675FBC3-EC94-493C-8265-45A4CEEB9103}" type="slidenum">
              <a:rPr lang="en-US" smtClean="0"/>
              <a:pPr>
                <a:defRPr/>
              </a:pPr>
              <a:t>10</a:t>
            </a:fld>
            <a:endParaRPr lang="en-US" dirty="0"/>
          </a:p>
        </p:txBody>
      </p:sp>
      <p:graphicFrame>
        <p:nvGraphicFramePr>
          <p:cNvPr id="3" name="Chart 2"/>
          <p:cNvGraphicFramePr>
            <a:graphicFrameLocks/>
          </p:cNvGraphicFramePr>
          <p:nvPr/>
        </p:nvGraphicFramePr>
        <p:xfrm>
          <a:off x="457200" y="1524000"/>
          <a:ext cx="8276665" cy="459441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2861065" y="238780"/>
            <a:ext cx="3498073" cy="523220"/>
          </a:xfrm>
        </p:spPr>
        <p:txBody>
          <a:bodyPr/>
          <a:lstStyle/>
          <a:p>
            <a:pPr algn="ctr" eaLnBrk="1" hangingPunct="1">
              <a:defRPr/>
            </a:pPr>
            <a:r>
              <a:rPr lang="en-US" sz="2800" dirty="0" smtClean="0"/>
              <a:t>FNSF Injury Trends</a:t>
            </a:r>
            <a:endParaRPr lang="en-US" sz="2800" dirty="0" smtClean="0"/>
          </a:p>
        </p:txBody>
      </p:sp>
      <p:sp>
        <p:nvSpPr>
          <p:cNvPr id="6" name="TextBox 5"/>
          <p:cNvSpPr txBox="1"/>
          <p:nvPr/>
        </p:nvSpPr>
        <p:spPr>
          <a:xfrm>
            <a:off x="3581400" y="5715000"/>
            <a:ext cx="2133600" cy="276999"/>
          </a:xfrm>
          <a:prstGeom prst="rect">
            <a:avLst/>
          </a:prstGeom>
          <a:noFill/>
        </p:spPr>
        <p:txBody>
          <a:bodyPr wrap="square" rtlCol="0">
            <a:spAutoFit/>
          </a:bodyPr>
          <a:lstStyle/>
          <a:p>
            <a:r>
              <a:rPr lang="en-US" sz="1200" dirty="0" smtClean="0">
                <a:latin typeface="+mn-lt"/>
              </a:rPr>
              <a:t>Injuries to date</a:t>
            </a:r>
            <a:endParaRPr lang="en-US" sz="1200" dirty="0" smtClean="0">
              <a:latin typeface="+mn-lt"/>
            </a:endParaRPr>
          </a:p>
        </p:txBody>
      </p:sp>
      <p:cxnSp>
        <p:nvCxnSpPr>
          <p:cNvPr id="8" name="Straight Arrow Connector 7"/>
          <p:cNvCxnSpPr/>
          <p:nvPr/>
        </p:nvCxnSpPr>
        <p:spPr bwMode="auto">
          <a:xfrm flipH="1" flipV="1">
            <a:off x="3581400" y="5105400"/>
            <a:ext cx="1524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675FBC3-EC94-493C-8265-45A4CEEB9103}" type="slidenum">
              <a:rPr lang="en-US" smtClean="0"/>
              <a:pPr>
                <a:defRPr/>
              </a:pPr>
              <a:t>11</a:t>
            </a:fld>
            <a:endParaRPr lang="en-US" dirty="0"/>
          </a:p>
        </p:txBody>
      </p:sp>
      <p:sp>
        <p:nvSpPr>
          <p:cNvPr id="8" name="Rectangle 7"/>
          <p:cNvSpPr/>
          <p:nvPr/>
        </p:nvSpPr>
        <p:spPr bwMode="auto">
          <a:xfrm>
            <a:off x="0" y="6477000"/>
            <a:ext cx="9144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aphicFrame>
        <p:nvGraphicFramePr>
          <p:cNvPr id="9" name="Chart 8"/>
          <p:cNvGraphicFramePr>
            <a:graphicFrameLocks/>
          </p:cNvGraphicFramePr>
          <p:nvPr/>
        </p:nvGraphicFramePr>
        <p:xfrm>
          <a:off x="3832948" y="4105349"/>
          <a:ext cx="5311052" cy="27526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152400" y="1219200"/>
          <a:ext cx="56388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57200" y="4495800"/>
            <a:ext cx="3124200" cy="1200329"/>
          </a:xfrm>
          <a:prstGeom prst="rect">
            <a:avLst/>
          </a:prstGeom>
          <a:noFill/>
        </p:spPr>
        <p:txBody>
          <a:bodyPr wrap="square" rtlCol="0">
            <a:spAutoFit/>
          </a:bodyPr>
          <a:lstStyle/>
          <a:p>
            <a:r>
              <a:rPr lang="en-US" sz="1800" dirty="0" smtClean="0">
                <a:latin typeface="+mn-lt"/>
              </a:rPr>
              <a:t>FNSF data added through April only, will be some additions as injuries progress through the system</a:t>
            </a:r>
            <a:endParaRPr lang="en-US" sz="1800" dirty="0" smtClean="0">
              <a:latin typeface="+mn-lt"/>
            </a:endParaRPr>
          </a:p>
        </p:txBody>
      </p:sp>
      <p:sp>
        <p:nvSpPr>
          <p:cNvPr id="12" name="TextBox 11"/>
          <p:cNvSpPr txBox="1"/>
          <p:nvPr/>
        </p:nvSpPr>
        <p:spPr>
          <a:xfrm>
            <a:off x="7848600" y="4572000"/>
            <a:ext cx="762000" cy="276999"/>
          </a:xfrm>
          <a:prstGeom prst="rect">
            <a:avLst/>
          </a:prstGeom>
          <a:noFill/>
        </p:spPr>
        <p:txBody>
          <a:bodyPr wrap="square" rtlCol="0">
            <a:spAutoFit/>
          </a:bodyPr>
          <a:lstStyle/>
          <a:p>
            <a:r>
              <a:rPr lang="en-US" sz="1200" dirty="0" smtClean="0">
                <a:latin typeface="+mn-lt"/>
              </a:rPr>
              <a:t>To date</a:t>
            </a:r>
            <a:endParaRPr lang="en-US" sz="1200" dirty="0" smtClean="0">
              <a:latin typeface="+mn-lt"/>
            </a:endParaRPr>
          </a:p>
        </p:txBody>
      </p:sp>
      <p:cxnSp>
        <p:nvCxnSpPr>
          <p:cNvPr id="14" name="Straight Arrow Connector 13"/>
          <p:cNvCxnSpPr/>
          <p:nvPr/>
        </p:nvCxnSpPr>
        <p:spPr bwMode="auto">
          <a:xfrm flipH="1">
            <a:off x="8229600" y="4953000"/>
            <a:ext cx="152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8800" y="0"/>
            <a:ext cx="5105400" cy="12192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Remember the Goal</a:t>
            </a:r>
          </a:p>
        </p:txBody>
      </p:sp>
      <p:pic>
        <p:nvPicPr>
          <p:cNvPr id="103426" name="Picture 2" descr="C:\Users\JOELLEN.SEFTON\Desktop\HGR 3rd QTR 12 5-1-12\pic 21.jpg"/>
          <p:cNvPicPr>
            <a:picLocks noChangeAspect="1" noChangeArrowheads="1"/>
          </p:cNvPicPr>
          <p:nvPr/>
        </p:nvPicPr>
        <p:blipFill>
          <a:blip r:embed="rId2" cstate="print"/>
          <a:srcRect/>
          <a:stretch>
            <a:fillRect/>
          </a:stretch>
        </p:blipFill>
        <p:spPr bwMode="auto">
          <a:xfrm>
            <a:off x="228600" y="1371600"/>
            <a:ext cx="3962400" cy="2629218"/>
          </a:xfrm>
          <a:prstGeom prst="rect">
            <a:avLst/>
          </a:prstGeom>
          <a:noFill/>
          <a:ln w="25400">
            <a:solidFill>
              <a:schemeClr val="tx1"/>
            </a:solidFill>
          </a:ln>
        </p:spPr>
      </p:pic>
      <p:sp>
        <p:nvSpPr>
          <p:cNvPr id="7" name="Rectangle 6"/>
          <p:cNvSpPr/>
          <p:nvPr/>
        </p:nvSpPr>
        <p:spPr bwMode="auto">
          <a:xfrm>
            <a:off x="0" y="6477000"/>
            <a:ext cx="9144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pic>
        <p:nvPicPr>
          <p:cNvPr id="8" name="Picture 4" descr="C:\Users\JOELLEN.SEFTON\Desktop\HGR 3rd QTR 12 5-1-12\pic 8.jpg"/>
          <p:cNvPicPr>
            <a:picLocks noChangeAspect="1" noChangeArrowheads="1"/>
          </p:cNvPicPr>
          <p:nvPr/>
        </p:nvPicPr>
        <p:blipFill>
          <a:blip r:embed="rId3" cstate="print"/>
          <a:srcRect/>
          <a:stretch>
            <a:fillRect/>
          </a:stretch>
        </p:blipFill>
        <p:spPr bwMode="auto">
          <a:xfrm>
            <a:off x="1447800" y="4191000"/>
            <a:ext cx="3657243" cy="2441972"/>
          </a:xfrm>
          <a:prstGeom prst="rect">
            <a:avLst/>
          </a:prstGeom>
          <a:noFill/>
          <a:ln w="25400">
            <a:solidFill>
              <a:schemeClr val="tx1"/>
            </a:solidFill>
          </a:ln>
        </p:spPr>
      </p:pic>
      <p:sp>
        <p:nvSpPr>
          <p:cNvPr id="9" name="TextBox 8"/>
          <p:cNvSpPr txBox="1"/>
          <p:nvPr/>
        </p:nvSpPr>
        <p:spPr>
          <a:xfrm>
            <a:off x="4572000" y="1371600"/>
            <a:ext cx="4419600" cy="1631216"/>
          </a:xfrm>
          <a:prstGeom prst="rect">
            <a:avLst/>
          </a:prstGeom>
          <a:noFill/>
        </p:spPr>
        <p:txBody>
          <a:bodyPr wrap="square" rtlCol="0">
            <a:spAutoFit/>
          </a:bodyPr>
          <a:lstStyle/>
          <a:p>
            <a:r>
              <a:rPr lang="en-US" sz="2000" b="1" dirty="0" smtClean="0">
                <a:latin typeface="+mn-lt"/>
              </a:rPr>
              <a:t>New research indicates that an injury sustained in BCT directly influences Army career advancement, longevity, retention and readiness.</a:t>
            </a:r>
          </a:p>
        </p:txBody>
      </p:sp>
      <p:pic>
        <p:nvPicPr>
          <p:cNvPr id="10" name="Picture 3" descr="C:\Users\JOELLEN.SEFTON\Desktop\HGR 3rd QTR 12 5-1-12\pic 10.jpg"/>
          <p:cNvPicPr>
            <a:picLocks noChangeAspect="1" noChangeArrowheads="1"/>
          </p:cNvPicPr>
          <p:nvPr/>
        </p:nvPicPr>
        <p:blipFill>
          <a:blip r:embed="rId4" cstate="print"/>
          <a:srcRect/>
          <a:stretch>
            <a:fillRect/>
          </a:stretch>
        </p:blipFill>
        <p:spPr bwMode="auto">
          <a:xfrm>
            <a:off x="5334000" y="3276600"/>
            <a:ext cx="3674826" cy="2438400"/>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C:\Users\JOELLEN.SEFTON\Desktop\HGR 3rd QTR 12 5-1-12\pic 2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3794" name="Title 4"/>
          <p:cNvSpPr>
            <a:spLocks noGrp="1"/>
          </p:cNvSpPr>
          <p:nvPr>
            <p:ph type="title"/>
          </p:nvPr>
        </p:nvSpPr>
        <p:spPr>
          <a:xfrm>
            <a:off x="3085770" y="-125780"/>
            <a:ext cx="2989922" cy="830997"/>
          </a:xfrm>
        </p:spPr>
        <p:txBody>
          <a:bodyPr/>
          <a:lstStyle/>
          <a:p>
            <a:r>
              <a:rPr lang="en-US" sz="4800" dirty="0" smtClean="0">
                <a:solidFill>
                  <a:schemeClr val="bg1"/>
                </a:solidFill>
              </a:rPr>
              <a:t>Summary</a:t>
            </a:r>
          </a:p>
        </p:txBody>
      </p:sp>
      <p:sp>
        <p:nvSpPr>
          <p:cNvPr id="8" name="Content Placeholder 5"/>
          <p:cNvSpPr txBox="1">
            <a:spLocks/>
          </p:cNvSpPr>
          <p:nvPr/>
        </p:nvSpPr>
        <p:spPr bwMode="auto">
          <a:xfrm>
            <a:off x="0" y="4724400"/>
            <a:ext cx="9296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New afternoon program – take advantage!</a:t>
            </a:r>
          </a:p>
          <a:p>
            <a:pPr marL="342900" marR="0" lvl="0" indent="-342900" algn="l" defTabSz="914400" rtl="0" eaLnBrk="1" fontAlgn="base" latinLnBrk="0" hangingPunct="1">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Injuries: </a:t>
            </a:r>
          </a:p>
          <a:p>
            <a:pPr marL="742950" marR="0" lvl="1" indent="-285750" algn="l" defTabSz="914400" rtl="0" eaLnBrk="1" fontAlgn="base" latinLnBrk="0" hangingPunct="1">
              <a:spcBef>
                <a:spcPts val="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rPr>
              <a:t>Train new Cadre                   - Work</a:t>
            </a:r>
            <a:r>
              <a:rPr kumimoji="0" lang="en-US" sz="2400" b="0" i="0" u="none" strike="noStrike" kern="0" cap="none" spc="0" normalizeH="0" noProof="0" dirty="0" smtClean="0">
                <a:ln>
                  <a:noFill/>
                </a:ln>
                <a:solidFill>
                  <a:schemeClr val="bg1"/>
                </a:solidFill>
                <a:effectLst/>
                <a:uLnTx/>
                <a:uFillTx/>
                <a:latin typeface="+mn-lt"/>
              </a:rPr>
              <a:t> on no-shows</a:t>
            </a:r>
            <a:endParaRPr kumimoji="0" lang="en-US" sz="2400" b="0" i="0" u="none" strike="noStrike" kern="0" cap="none" spc="0" normalizeH="0" baseline="0" noProof="0" dirty="0" smtClean="0">
              <a:ln>
                <a:noFill/>
              </a:ln>
              <a:solidFill>
                <a:schemeClr val="bg1"/>
              </a:solidFill>
              <a:effectLst/>
              <a:uLnTx/>
              <a:uFillTx/>
              <a:latin typeface="+mn-lt"/>
            </a:endParaRPr>
          </a:p>
          <a:p>
            <a:pPr marL="742950" marR="0" lvl="1" indent="-285750" algn="l" defTabSz="914400" rtl="0" eaLnBrk="1" fontAlgn="base" latinLnBrk="0" hangingPunct="1">
              <a:spcBef>
                <a:spcPts val="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rPr>
              <a:t>Stay vigilant                          - Communication</a:t>
            </a:r>
          </a:p>
          <a:p>
            <a:pPr marL="342900" marR="0" lvl="0" indent="-342900" algn="l" defTabSz="914400" rtl="0" eaLnBrk="1" fontAlgn="base" latinLnBrk="0" hangingPunct="1">
              <a:spcBef>
                <a:spcPts val="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spcBef>
                <a:spcPts val="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755" y="170369"/>
            <a:ext cx="2621230" cy="584775"/>
          </a:xfrm>
        </p:spPr>
        <p:txBody>
          <a:bodyPr/>
          <a:lstStyle/>
          <a:p>
            <a:r>
              <a:rPr lang="en-US" dirty="0" smtClean="0"/>
              <a:t>WAT Update</a:t>
            </a:r>
            <a:endParaRPr lang="en-US" dirty="0"/>
          </a:p>
        </p:txBody>
      </p:sp>
      <p:sp>
        <p:nvSpPr>
          <p:cNvPr id="3" name="Content Placeholder 2"/>
          <p:cNvSpPr>
            <a:spLocks noGrp="1"/>
          </p:cNvSpPr>
          <p:nvPr>
            <p:ph idx="1"/>
          </p:nvPr>
        </p:nvSpPr>
        <p:spPr>
          <a:xfrm>
            <a:off x="0" y="1371600"/>
            <a:ext cx="5334000" cy="4525963"/>
          </a:xfrm>
        </p:spPr>
        <p:txBody>
          <a:bodyPr/>
          <a:lstStyle/>
          <a:p>
            <a:r>
              <a:rPr lang="en-US" sz="3200" dirty="0" smtClean="0"/>
              <a:t>WAT Afternoon Program</a:t>
            </a:r>
          </a:p>
          <a:p>
            <a:pPr lvl="1"/>
            <a:r>
              <a:rPr lang="en-US" dirty="0" smtClean="0"/>
              <a:t>Pilot trials – lessons learned</a:t>
            </a:r>
          </a:p>
          <a:p>
            <a:pPr lvl="1"/>
            <a:r>
              <a:rPr lang="en-US" dirty="0" smtClean="0"/>
              <a:t>Key: Cadre Training (all)</a:t>
            </a:r>
          </a:p>
          <a:p>
            <a:pPr lvl="1"/>
            <a:r>
              <a:rPr lang="en-US" dirty="0" smtClean="0"/>
              <a:t>ATs assist</a:t>
            </a:r>
          </a:p>
          <a:p>
            <a:pPr lvl="1"/>
            <a:r>
              <a:rPr lang="en-US" dirty="0" smtClean="0"/>
              <a:t>Remedial PT – 3 phases</a:t>
            </a:r>
          </a:p>
          <a:p>
            <a:pPr lvl="2"/>
            <a:r>
              <a:rPr lang="en-US" dirty="0" smtClean="0"/>
              <a:t>Harder than it looks</a:t>
            </a:r>
          </a:p>
          <a:p>
            <a:pPr lvl="2"/>
            <a:r>
              <a:rPr lang="en-US" dirty="0" smtClean="0"/>
              <a:t>Can make a difference</a:t>
            </a:r>
          </a:p>
          <a:p>
            <a:pPr lvl="2"/>
            <a:r>
              <a:rPr lang="en-US" dirty="0" smtClean="0"/>
              <a:t>Let us know what you’re doing, where and when</a:t>
            </a:r>
          </a:p>
          <a:p>
            <a:pPr lvl="1"/>
            <a:r>
              <a:rPr lang="en-US" dirty="0" smtClean="0"/>
              <a:t>Afternoon Treatments</a:t>
            </a:r>
          </a:p>
          <a:p>
            <a:pPr lvl="1"/>
            <a:r>
              <a:rPr lang="en-US" dirty="0" smtClean="0"/>
              <a:t>Event Coverage</a:t>
            </a:r>
          </a:p>
        </p:txBody>
      </p:sp>
      <p:sp>
        <p:nvSpPr>
          <p:cNvPr id="4" name="Slide Number Placeholder 3"/>
          <p:cNvSpPr>
            <a:spLocks noGrp="1"/>
          </p:cNvSpPr>
          <p:nvPr>
            <p:ph type="sldNum" sz="quarter" idx="11"/>
          </p:nvPr>
        </p:nvSpPr>
        <p:spPr/>
        <p:txBody>
          <a:bodyPr/>
          <a:lstStyle/>
          <a:p>
            <a:pPr>
              <a:defRPr/>
            </a:pPr>
            <a:fld id="{B61F10C3-1573-4F0B-86A7-91AEBA62E654}" type="slidenum">
              <a:rPr lang="en-US" smtClean="0"/>
              <a:pPr>
                <a:defRPr/>
              </a:pPr>
              <a:t>2</a:t>
            </a:fld>
            <a:endParaRPr lang="en-US" dirty="0"/>
          </a:p>
        </p:txBody>
      </p:sp>
      <p:pic>
        <p:nvPicPr>
          <p:cNvPr id="107522" name="Picture 2" descr="C:\Users\JOELLEN.SEFTON\Desktop\Army\army pics-images\background\wall (2).jpg"/>
          <p:cNvPicPr>
            <a:picLocks noChangeAspect="1" noChangeArrowheads="1"/>
          </p:cNvPicPr>
          <p:nvPr/>
        </p:nvPicPr>
        <p:blipFill>
          <a:blip r:embed="rId2" cstate="print"/>
          <a:srcRect/>
          <a:stretch>
            <a:fillRect/>
          </a:stretch>
        </p:blipFill>
        <p:spPr bwMode="auto">
          <a:xfrm>
            <a:off x="5391150" y="1406768"/>
            <a:ext cx="3676650" cy="5334000"/>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lstStyle/>
          <a:p>
            <a:pPr>
              <a:buNone/>
            </a:pPr>
            <a:r>
              <a:rPr lang="en-US" sz="2000" b="1" dirty="0" smtClean="0"/>
              <a:t>BLUF: </a:t>
            </a:r>
          </a:p>
          <a:p>
            <a:pPr marL="0" indent="342900">
              <a:buNone/>
            </a:pPr>
            <a:r>
              <a:rPr lang="en-US" sz="800" dirty="0" smtClean="0"/>
              <a:t/>
            </a:r>
            <a:br>
              <a:rPr lang="en-US" sz="800" dirty="0" smtClean="0"/>
            </a:br>
            <a:r>
              <a:rPr lang="en-US" sz="1600" b="1" dirty="0" smtClean="0"/>
              <a:t>Second Treatments </a:t>
            </a:r>
          </a:p>
          <a:p>
            <a:pPr marL="0" indent="342900">
              <a:buNone/>
            </a:pPr>
            <a:r>
              <a:rPr lang="en-US" sz="1600" b="1" dirty="0" smtClean="0"/>
              <a:t>1700 - 1800: Mon at 3-47, Wed at 2-47, Fri at 1-46</a:t>
            </a:r>
          </a:p>
          <a:p>
            <a:pPr marL="0" indent="0">
              <a:buNone/>
            </a:pPr>
            <a:r>
              <a:rPr lang="en-US" sz="1600" dirty="0" smtClean="0"/>
              <a:t>	     1) For new injuries (since morning) or 2</a:t>
            </a:r>
            <a:r>
              <a:rPr lang="en-US" sz="1600" baseline="30000" dirty="0" smtClean="0"/>
              <a:t>nd</a:t>
            </a:r>
            <a:r>
              <a:rPr lang="en-US" sz="1600" dirty="0" smtClean="0"/>
              <a:t> </a:t>
            </a:r>
            <a:r>
              <a:rPr lang="en-US" sz="1600" dirty="0" err="1" smtClean="0"/>
              <a:t>tx</a:t>
            </a:r>
            <a:r>
              <a:rPr lang="en-US" sz="1600" dirty="0" smtClean="0"/>
              <a:t> as directed by ATs</a:t>
            </a:r>
          </a:p>
          <a:p>
            <a:pPr marL="0" indent="0">
              <a:buNone/>
            </a:pPr>
            <a:r>
              <a:rPr lang="en-US" sz="1600" dirty="0" smtClean="0"/>
              <a:t>	     2) Trainee from any BN can go to any session</a:t>
            </a:r>
          </a:p>
          <a:p>
            <a:pPr marL="0" indent="0">
              <a:buNone/>
              <a:tabLst>
                <a:tab pos="1206500" algn="l"/>
              </a:tabLst>
            </a:pPr>
            <a:r>
              <a:rPr lang="en-US" sz="1600" dirty="0" smtClean="0"/>
              <a:t>	3) Assessment of imbalances, tightness, weakness, run, etc</a:t>
            </a:r>
          </a:p>
          <a:p>
            <a:pPr marL="0" indent="0">
              <a:buNone/>
              <a:tabLst>
                <a:tab pos="1206500" algn="l"/>
              </a:tabLst>
            </a:pPr>
            <a:r>
              <a:rPr lang="en-US" sz="1600" dirty="0" smtClean="0"/>
              <a:t>	4) Con leave returns should report for initial </a:t>
            </a:r>
            <a:r>
              <a:rPr lang="en-US" sz="1600" dirty="0" err="1" smtClean="0"/>
              <a:t>eval</a:t>
            </a:r>
            <a:r>
              <a:rPr lang="en-US" sz="1600" dirty="0" smtClean="0"/>
              <a:t>/planning</a:t>
            </a:r>
          </a:p>
          <a:p>
            <a:pPr marL="0" indent="0">
              <a:buNone/>
              <a:tabLst>
                <a:tab pos="1206500" algn="l"/>
              </a:tabLst>
            </a:pPr>
            <a:endParaRPr lang="en-US" sz="800" dirty="0" smtClean="0"/>
          </a:p>
          <a:p>
            <a:pPr marL="0" indent="0">
              <a:buNone/>
              <a:tabLst>
                <a:tab pos="1206500" algn="l"/>
              </a:tabLst>
            </a:pPr>
            <a:r>
              <a:rPr lang="en-US" sz="800" dirty="0" smtClean="0"/>
              <a:t/>
            </a:r>
            <a:br>
              <a:rPr lang="en-US" sz="800" dirty="0" smtClean="0"/>
            </a:br>
            <a:r>
              <a:rPr lang="en-US" sz="1600" b="1" dirty="0" smtClean="0"/>
              <a:t>Remedial PT Assistance</a:t>
            </a:r>
          </a:p>
          <a:p>
            <a:pPr marL="0" indent="0">
              <a:buNone/>
              <a:tabLst>
                <a:tab pos="1206500" algn="l"/>
              </a:tabLst>
            </a:pPr>
            <a:r>
              <a:rPr lang="en-US" sz="1600" b="1" dirty="0" smtClean="0"/>
              <a:t>      1600-1700 and 1800 -1930</a:t>
            </a:r>
            <a:r>
              <a:rPr lang="en-US" sz="1600" dirty="0" smtClean="0"/>
              <a:t>: (need additional times? – let us know) </a:t>
            </a:r>
          </a:p>
          <a:p>
            <a:pPr marL="0" indent="0">
              <a:buNone/>
              <a:tabLst>
                <a:tab pos="1206500" algn="l"/>
              </a:tabLst>
            </a:pPr>
            <a:r>
              <a:rPr lang="en-US" sz="1600" dirty="0" smtClean="0"/>
              <a:t>         	1) Let us know where/when/what you are doing – we visit each BN</a:t>
            </a:r>
            <a:endParaRPr lang="en-US" sz="800" dirty="0" smtClean="0"/>
          </a:p>
          <a:p>
            <a:pPr marL="0" indent="0">
              <a:buNone/>
              <a:tabLst>
                <a:tab pos="1206500" algn="l"/>
              </a:tabLst>
            </a:pPr>
            <a:r>
              <a:rPr lang="en-US" sz="1600" dirty="0" smtClean="0"/>
              <a:t>	2) APFT section failures</a:t>
            </a:r>
          </a:p>
          <a:p>
            <a:pPr marL="0" indent="0">
              <a:buNone/>
              <a:tabLst>
                <a:tab pos="1206500" algn="l"/>
              </a:tabLst>
            </a:pPr>
            <a:r>
              <a:rPr lang="en-US" sz="1600" dirty="0" smtClean="0"/>
              <a:t>	3) Con leave returns that need general re-conditioning, etc</a:t>
            </a:r>
          </a:p>
          <a:p>
            <a:pPr marL="0" indent="0">
              <a:buNone/>
              <a:tabLst>
                <a:tab pos="1206500" algn="l"/>
              </a:tabLst>
            </a:pPr>
            <a:r>
              <a:rPr lang="en-US" sz="1600" dirty="0" smtClean="0"/>
              <a:t>	4) Injured individual APFT failures that FTU won't accept</a:t>
            </a:r>
          </a:p>
          <a:p>
            <a:pPr marL="0" indent="0">
              <a:buNone/>
              <a:tabLst>
                <a:tab pos="1206500" algn="l"/>
              </a:tabLst>
            </a:pPr>
            <a:r>
              <a:rPr lang="en-US" sz="1600" dirty="0" smtClean="0"/>
              <a:t>	5) 2nd cardio workout for non-running profiles as directed by ATCs </a:t>
            </a:r>
            <a:r>
              <a:rPr lang="en-US" sz="1200" dirty="0" smtClean="0"/>
              <a:t/>
            </a:r>
            <a:br>
              <a:rPr lang="en-US" sz="1200" dirty="0" smtClean="0"/>
            </a:br>
            <a:endParaRPr lang="en-US" sz="800" dirty="0" smtClean="0"/>
          </a:p>
          <a:p>
            <a:endParaRPr lang="en-US" sz="1200" dirty="0"/>
          </a:p>
        </p:txBody>
      </p:sp>
      <p:sp>
        <p:nvSpPr>
          <p:cNvPr id="4" name="Slide Number Placeholder 3"/>
          <p:cNvSpPr>
            <a:spLocks noGrp="1"/>
          </p:cNvSpPr>
          <p:nvPr>
            <p:ph type="sldNum" sz="quarter" idx="11"/>
          </p:nvPr>
        </p:nvSpPr>
        <p:spPr/>
        <p:txBody>
          <a:bodyPr/>
          <a:lstStyle/>
          <a:p>
            <a:pPr>
              <a:defRPr/>
            </a:pPr>
            <a:fld id="{B61F10C3-1573-4F0B-86A7-91AEBA62E654}" type="slidenum">
              <a:rPr lang="en-US" smtClean="0"/>
              <a:pPr>
                <a:defRPr/>
              </a:pPr>
              <a:t>3</a:t>
            </a:fld>
            <a:endParaRPr lang="en-US" dirty="0"/>
          </a:p>
        </p:txBody>
      </p:sp>
      <p:sp>
        <p:nvSpPr>
          <p:cNvPr id="6" name="Title 1"/>
          <p:cNvSpPr txBox="1">
            <a:spLocks/>
          </p:cNvSpPr>
          <p:nvPr/>
        </p:nvSpPr>
        <p:spPr bwMode="auto">
          <a:xfrm>
            <a:off x="1951084" y="152400"/>
            <a:ext cx="4992072" cy="584775"/>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WAT Afternoon Program</a:t>
            </a: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143000"/>
            <a:ext cx="5486400" cy="5486399"/>
          </a:xfrm>
        </p:spPr>
        <p:txBody>
          <a:bodyPr/>
          <a:lstStyle/>
          <a:p>
            <a:pPr>
              <a:spcAft>
                <a:spcPts val="800"/>
              </a:spcAft>
            </a:pPr>
            <a:r>
              <a:rPr lang="en-US" sz="3200" dirty="0" smtClean="0"/>
              <a:t>Sustain</a:t>
            </a:r>
          </a:p>
          <a:p>
            <a:pPr lvl="1">
              <a:spcAft>
                <a:spcPts val="800"/>
              </a:spcAft>
            </a:pPr>
            <a:r>
              <a:rPr lang="en-US" dirty="0" smtClean="0"/>
              <a:t>Companies doing the remedial PT are having success</a:t>
            </a:r>
          </a:p>
          <a:p>
            <a:pPr lvl="1">
              <a:spcAft>
                <a:spcPts val="800"/>
              </a:spcAft>
            </a:pPr>
            <a:r>
              <a:rPr lang="en-US" dirty="0" smtClean="0"/>
              <a:t>Communication</a:t>
            </a:r>
          </a:p>
          <a:p>
            <a:pPr lvl="1">
              <a:spcAft>
                <a:spcPts val="800"/>
              </a:spcAft>
            </a:pPr>
            <a:r>
              <a:rPr lang="en-US" dirty="0" smtClean="0"/>
              <a:t>Getting Trainees into </a:t>
            </a:r>
            <a:r>
              <a:rPr lang="en-US" dirty="0" err="1" smtClean="0"/>
              <a:t>tx</a:t>
            </a:r>
            <a:r>
              <a:rPr lang="en-US" dirty="0" smtClean="0"/>
              <a:t> soon after injury</a:t>
            </a:r>
          </a:p>
          <a:p>
            <a:pPr lvl="1">
              <a:spcAft>
                <a:spcPts val="800"/>
              </a:spcAft>
            </a:pPr>
            <a:r>
              <a:rPr lang="en-US" dirty="0" smtClean="0"/>
              <a:t>Getting Trainees to us first thing in the am</a:t>
            </a:r>
          </a:p>
          <a:p>
            <a:pPr lvl="1">
              <a:spcAft>
                <a:spcPts val="800"/>
              </a:spcAft>
            </a:pPr>
            <a:r>
              <a:rPr lang="en-US" dirty="0" smtClean="0"/>
              <a:t>Reminder: </a:t>
            </a:r>
          </a:p>
          <a:p>
            <a:pPr lvl="2">
              <a:spcAft>
                <a:spcPts val="800"/>
              </a:spcAft>
            </a:pPr>
            <a:r>
              <a:rPr lang="en-US" dirty="0" smtClean="0"/>
              <a:t>Cadre TX daily 0800 - 0900</a:t>
            </a:r>
          </a:p>
        </p:txBody>
      </p:sp>
      <p:sp>
        <p:nvSpPr>
          <p:cNvPr id="7" name="Rectangle 2"/>
          <p:cNvSpPr>
            <a:spLocks noGrp="1" noChangeArrowheads="1"/>
          </p:cNvSpPr>
          <p:nvPr>
            <p:ph type="title"/>
          </p:nvPr>
        </p:nvSpPr>
        <p:spPr>
          <a:xfrm>
            <a:off x="457200" y="0"/>
            <a:ext cx="8229600" cy="1143000"/>
          </a:xfrm>
        </p:spPr>
        <p:txBody>
          <a:bodyPr/>
          <a:lstStyle/>
          <a:p>
            <a:r>
              <a:rPr lang="en-US" sz="4000" dirty="0" smtClean="0"/>
              <a:t>How are we doing?</a:t>
            </a:r>
          </a:p>
        </p:txBody>
      </p:sp>
      <p:pic>
        <p:nvPicPr>
          <p:cNvPr id="104450" name="Picture 2" descr="C:\Users\JOELLEN.SEFTON\Desktop\HGR 3rd QTR 12 5-1-12\pic 3.jpg"/>
          <p:cNvPicPr>
            <a:picLocks noChangeAspect="1" noChangeArrowheads="1"/>
          </p:cNvPicPr>
          <p:nvPr/>
        </p:nvPicPr>
        <p:blipFill>
          <a:blip r:embed="rId2" cstate="print"/>
          <a:srcRect/>
          <a:stretch>
            <a:fillRect/>
          </a:stretch>
        </p:blipFill>
        <p:spPr bwMode="auto">
          <a:xfrm>
            <a:off x="5811328" y="1447800"/>
            <a:ext cx="3235960" cy="4876800"/>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sz="4000" dirty="0" smtClean="0"/>
              <a:t>How are we doing?</a:t>
            </a:r>
          </a:p>
        </p:txBody>
      </p:sp>
      <p:pic>
        <p:nvPicPr>
          <p:cNvPr id="8" name="Picture 3" descr="C:\Users\JOELLEN.SEFTON\Desktop\HGR 3rd QTR 12 5-1-12\pic 1.jpg"/>
          <p:cNvPicPr>
            <a:picLocks noChangeAspect="1" noChangeArrowheads="1"/>
          </p:cNvPicPr>
          <p:nvPr/>
        </p:nvPicPr>
        <p:blipFill>
          <a:blip r:embed="rId2" cstate="print"/>
          <a:srcRect/>
          <a:stretch>
            <a:fillRect/>
          </a:stretch>
        </p:blipFill>
        <p:spPr bwMode="auto">
          <a:xfrm>
            <a:off x="4777152" y="2438400"/>
            <a:ext cx="4242358" cy="2819400"/>
          </a:xfrm>
          <a:prstGeom prst="rect">
            <a:avLst/>
          </a:prstGeom>
          <a:noFill/>
          <a:ln w="25400">
            <a:solidFill>
              <a:schemeClr val="tx1"/>
            </a:solidFill>
          </a:ln>
        </p:spPr>
      </p:pic>
      <p:sp>
        <p:nvSpPr>
          <p:cNvPr id="4" name="Content Placeholder 2"/>
          <p:cNvSpPr>
            <a:spLocks noGrp="1"/>
          </p:cNvSpPr>
          <p:nvPr>
            <p:ph idx="1"/>
          </p:nvPr>
        </p:nvSpPr>
        <p:spPr>
          <a:xfrm>
            <a:off x="0" y="1371600"/>
            <a:ext cx="4876800" cy="4525963"/>
          </a:xfrm>
        </p:spPr>
        <p:txBody>
          <a:bodyPr/>
          <a:lstStyle/>
          <a:p>
            <a:r>
              <a:rPr lang="en-US" sz="3200" dirty="0" smtClean="0"/>
              <a:t>Improve</a:t>
            </a:r>
          </a:p>
          <a:p>
            <a:pPr lvl="1"/>
            <a:r>
              <a:rPr lang="en-US" dirty="0" smtClean="0"/>
              <a:t>Self RTD</a:t>
            </a:r>
          </a:p>
          <a:p>
            <a:pPr lvl="1"/>
            <a:r>
              <a:rPr lang="en-US" dirty="0" smtClean="0"/>
              <a:t>No – shows</a:t>
            </a:r>
          </a:p>
          <a:p>
            <a:pPr lvl="2"/>
            <a:r>
              <a:rPr lang="en-US" dirty="0" smtClean="0"/>
              <a:t>Communication is vital here</a:t>
            </a:r>
          </a:p>
          <a:p>
            <a:pPr lvl="1"/>
            <a:r>
              <a:rPr lang="en-US" dirty="0" smtClean="0"/>
              <a:t>Afternoon program</a:t>
            </a:r>
          </a:p>
          <a:p>
            <a:pPr lvl="2"/>
            <a:r>
              <a:rPr lang="en-US" dirty="0" smtClean="0"/>
              <a:t>Remedial PT Training Cadre off cycle works best</a:t>
            </a:r>
          </a:p>
          <a:p>
            <a:pPr lvl="2"/>
            <a:r>
              <a:rPr lang="en-US" dirty="0" smtClean="0"/>
              <a:t>Afternoon PT - communication</a:t>
            </a:r>
          </a:p>
          <a:p>
            <a:pPr lvl="2"/>
            <a:r>
              <a:rPr lang="en-US" dirty="0" smtClean="0"/>
              <a:t>Events – keep us in the loop</a:t>
            </a:r>
          </a:p>
          <a:p>
            <a:pPr lvl="2"/>
            <a:r>
              <a:rPr lang="en-US" dirty="0" smtClean="0"/>
              <a:t>TXs – make use of this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095" y="170369"/>
            <a:ext cx="5466561" cy="584775"/>
          </a:xfrm>
        </p:spPr>
        <p:txBody>
          <a:bodyPr/>
          <a:lstStyle/>
          <a:p>
            <a:r>
              <a:rPr lang="en-US" dirty="0" smtClean="0"/>
              <a:t>Completed Cycles - Trends</a:t>
            </a:r>
            <a:endParaRPr lang="en-US" dirty="0"/>
          </a:p>
        </p:txBody>
      </p:sp>
      <p:sp>
        <p:nvSpPr>
          <p:cNvPr id="4" name="Slide Number Placeholder 3"/>
          <p:cNvSpPr>
            <a:spLocks noGrp="1"/>
          </p:cNvSpPr>
          <p:nvPr>
            <p:ph type="sldNum" sz="quarter" idx="11"/>
          </p:nvPr>
        </p:nvSpPr>
        <p:spPr/>
        <p:txBody>
          <a:bodyPr/>
          <a:lstStyle/>
          <a:p>
            <a:pPr>
              <a:defRPr/>
            </a:pPr>
            <a:fld id="{B61F10C3-1573-4F0B-86A7-91AEBA62E654}" type="slidenum">
              <a:rPr lang="en-US" smtClean="0"/>
              <a:pPr>
                <a:defRPr/>
              </a:pPr>
              <a:t>6</a:t>
            </a:fld>
            <a:endParaRPr lang="en-US" dirty="0"/>
          </a:p>
        </p:txBody>
      </p:sp>
      <p:graphicFrame>
        <p:nvGraphicFramePr>
          <p:cNvPr id="5" name="Chart 4"/>
          <p:cNvGraphicFramePr/>
          <p:nvPr/>
        </p:nvGraphicFramePr>
        <p:xfrm>
          <a:off x="0" y="1219200"/>
          <a:ext cx="8763000" cy="5105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bwMode="auto">
          <a:xfrm>
            <a:off x="2743200" y="1905000"/>
            <a:ext cx="5486400" cy="3124200"/>
          </a:xfrm>
          <a:prstGeom prst="straightConnector1">
            <a:avLst/>
          </a:prstGeom>
          <a:solidFill>
            <a:schemeClr val="accent1"/>
          </a:solidFill>
          <a:ln w="25400" cap="flat" cmpd="sng" algn="ctr">
            <a:solidFill>
              <a:srgbClr val="E287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095" y="170369"/>
            <a:ext cx="5466561" cy="584775"/>
          </a:xfrm>
        </p:spPr>
        <p:txBody>
          <a:bodyPr/>
          <a:lstStyle/>
          <a:p>
            <a:r>
              <a:rPr lang="en-US" dirty="0" smtClean="0"/>
              <a:t>Completed Cycles - Trends</a:t>
            </a:r>
            <a:endParaRPr lang="en-US" dirty="0"/>
          </a:p>
        </p:txBody>
      </p:sp>
      <p:sp>
        <p:nvSpPr>
          <p:cNvPr id="4" name="Slide Number Placeholder 3"/>
          <p:cNvSpPr>
            <a:spLocks noGrp="1"/>
          </p:cNvSpPr>
          <p:nvPr>
            <p:ph type="sldNum" sz="quarter" idx="11"/>
          </p:nvPr>
        </p:nvSpPr>
        <p:spPr/>
        <p:txBody>
          <a:bodyPr/>
          <a:lstStyle/>
          <a:p>
            <a:pPr>
              <a:defRPr/>
            </a:pPr>
            <a:fld id="{B61F10C3-1573-4F0B-86A7-91AEBA62E654}" type="slidenum">
              <a:rPr lang="en-US" smtClean="0"/>
              <a:pPr>
                <a:defRPr/>
              </a:pPr>
              <a:t>7</a:t>
            </a:fld>
            <a:endParaRPr lang="en-US" dirty="0"/>
          </a:p>
        </p:txBody>
      </p:sp>
      <p:graphicFrame>
        <p:nvGraphicFramePr>
          <p:cNvPr id="5" name="Chart 4"/>
          <p:cNvGraphicFramePr/>
          <p:nvPr/>
        </p:nvGraphicFramePr>
        <p:xfrm>
          <a:off x="685800" y="1371600"/>
          <a:ext cx="7924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bwMode="auto">
          <a:xfrm>
            <a:off x="685800" y="1905000"/>
            <a:ext cx="4419600" cy="1752600"/>
          </a:xfrm>
          <a:prstGeom prst="ellipse">
            <a:avLst/>
          </a:prstGeom>
          <a:noFill/>
          <a:ln w="28575" cap="flat" cmpd="sng" algn="ctr">
            <a:solidFill>
              <a:srgbClr val="E287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1143000" y="2286000"/>
            <a:ext cx="2743200" cy="276999"/>
          </a:xfrm>
          <a:prstGeom prst="rect">
            <a:avLst/>
          </a:prstGeom>
          <a:noFill/>
        </p:spPr>
        <p:txBody>
          <a:bodyPr wrap="square" rtlCol="0">
            <a:spAutoFit/>
          </a:bodyPr>
          <a:lstStyle/>
          <a:p>
            <a:r>
              <a:rPr lang="en-US" sz="1200" dirty="0" smtClean="0">
                <a:latin typeface="+mn-lt"/>
              </a:rPr>
              <a:t>Week 3 seems to stress hips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6477000"/>
            <a:ext cx="9144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 name="Title 1"/>
          <p:cNvSpPr txBox="1">
            <a:spLocks/>
          </p:cNvSpPr>
          <p:nvPr/>
        </p:nvSpPr>
        <p:spPr>
          <a:xfrm>
            <a:off x="0" y="170369"/>
            <a:ext cx="9144000" cy="5847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2"/>
                </a:solidFill>
                <a:latin typeface="+mj-lt"/>
                <a:ea typeface="+mj-ea"/>
                <a:cs typeface="+mj-cs"/>
              </a:rPr>
              <a:t>Stress Fractures: How are we doing?</a:t>
            </a: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6" name="Chart 5"/>
          <p:cNvGraphicFramePr/>
          <p:nvPr/>
        </p:nvGraphicFramePr>
        <p:xfrm>
          <a:off x="0" y="1143000"/>
          <a:ext cx="4553351" cy="2872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572000" y="1143000"/>
          <a:ext cx="45720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2286000" y="4038600"/>
          <a:ext cx="4572000" cy="2819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Oval 11"/>
          <p:cNvSpPr/>
          <p:nvPr/>
        </p:nvSpPr>
        <p:spPr bwMode="auto">
          <a:xfrm>
            <a:off x="5181600" y="1752600"/>
            <a:ext cx="1600200" cy="2057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609600" y="1524000"/>
            <a:ext cx="1524000" cy="2057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228600" y="4876800"/>
            <a:ext cx="1905000" cy="338554"/>
          </a:xfrm>
          <a:prstGeom prst="rect">
            <a:avLst/>
          </a:prstGeom>
          <a:noFill/>
        </p:spPr>
        <p:txBody>
          <a:bodyPr wrap="square" rtlCol="0">
            <a:spAutoFit/>
          </a:bodyPr>
          <a:lstStyle/>
          <a:p>
            <a:r>
              <a:rPr lang="en-US" sz="1600" dirty="0" smtClean="0">
                <a:latin typeface="+mn-lt"/>
              </a:rPr>
              <a:t>(Stress </a:t>
            </a:r>
            <a:r>
              <a:rPr lang="en-US" sz="1600" dirty="0" err="1" smtClean="0">
                <a:latin typeface="+mn-lt"/>
              </a:rPr>
              <a:t>Fx</a:t>
            </a:r>
            <a:r>
              <a:rPr lang="en-US" sz="1600" dirty="0" smtClean="0">
                <a:latin typeface="+mn-lt"/>
              </a:rPr>
              <a:t> By BN)</a:t>
            </a:r>
            <a:endParaRPr lang="en-US" sz="1600" dirty="0" smtClean="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533400" y="152400"/>
            <a:ext cx="8153400" cy="609600"/>
          </a:xfrm>
        </p:spPr>
        <p:txBody>
          <a:bodyPr/>
          <a:lstStyle/>
          <a:p>
            <a:pPr algn="ctr" eaLnBrk="1" hangingPunct="1">
              <a:defRPr/>
            </a:pPr>
            <a:r>
              <a:rPr lang="en-US" sz="2800" dirty="0" smtClean="0"/>
              <a:t>Femoral Neck Hip Stress Fracture</a:t>
            </a:r>
          </a:p>
        </p:txBody>
      </p:sp>
      <p:sp>
        <p:nvSpPr>
          <p:cNvPr id="19460" name="Text Placeholder 5"/>
          <p:cNvSpPr>
            <a:spLocks noGrp="1"/>
          </p:cNvSpPr>
          <p:nvPr>
            <p:ph type="body" idx="2"/>
          </p:nvPr>
        </p:nvSpPr>
        <p:spPr>
          <a:xfrm>
            <a:off x="228600" y="4191000"/>
            <a:ext cx="3657600" cy="1219200"/>
          </a:xfrm>
        </p:spPr>
        <p:txBody>
          <a:bodyPr/>
          <a:lstStyle/>
          <a:p>
            <a:pPr eaLnBrk="1" hangingPunct="1"/>
            <a:r>
              <a:rPr lang="en-US" sz="2400" dirty="0" smtClean="0">
                <a:ea typeface="ＭＳ Ｐゴシック" pitchFamily="34" charset="-128"/>
              </a:rPr>
              <a:t>Fracture due to repetitive load (stress) on bone over time</a:t>
            </a:r>
          </a:p>
          <a:p>
            <a:pPr eaLnBrk="1" hangingPunct="1"/>
            <a:endParaRPr lang="en-US" sz="2400" dirty="0" smtClean="0">
              <a:ea typeface="ＭＳ Ｐゴシック" pitchFamily="34" charset="-128"/>
            </a:endParaRPr>
          </a:p>
        </p:txBody>
      </p:sp>
      <p:pic>
        <p:nvPicPr>
          <p:cNvPr id="7" name="Picture 3" descr="hip-stress-fracture.JPG"/>
          <p:cNvPicPr>
            <a:picLocks noChangeAspect="1"/>
          </p:cNvPicPr>
          <p:nvPr/>
        </p:nvPicPr>
        <p:blipFill>
          <a:blip r:embed="rId3" cstate="print"/>
          <a:srcRect/>
          <a:stretch>
            <a:fillRect/>
          </a:stretch>
        </p:blipFill>
        <p:spPr bwMode="auto">
          <a:xfrm>
            <a:off x="914400" y="1600200"/>
            <a:ext cx="1981200" cy="2492562"/>
          </a:xfrm>
          <a:prstGeom prst="rect">
            <a:avLst/>
          </a:prstGeom>
          <a:noFill/>
          <a:ln w="25400">
            <a:solidFill>
              <a:schemeClr val="tx1"/>
            </a:solidFill>
            <a:miter lim="800000"/>
            <a:headEnd/>
            <a:tailEnd/>
          </a:ln>
        </p:spPr>
      </p:pic>
      <p:pic>
        <p:nvPicPr>
          <p:cNvPr id="9" name="Content Placeholder 5" descr="ORIF Femoral Neck.jpg"/>
          <p:cNvPicPr>
            <a:picLocks noGrp="1" noChangeAspect="1"/>
          </p:cNvPicPr>
          <p:nvPr>
            <p:ph sz="half" idx="1"/>
          </p:nvPr>
        </p:nvPicPr>
        <p:blipFill>
          <a:blip r:embed="rId4" cstate="print"/>
          <a:srcRect/>
          <a:stretch>
            <a:fillRect/>
          </a:stretch>
        </p:blipFill>
        <p:spPr>
          <a:xfrm>
            <a:off x="3997568" y="1318250"/>
            <a:ext cx="5029200" cy="4472949"/>
          </a:xfrm>
          <a:ln w="12700">
            <a:solidFill>
              <a:schemeClr val="tx1"/>
            </a:solidFill>
          </a:ln>
        </p:spPr>
      </p:pic>
      <p:sp>
        <p:nvSpPr>
          <p:cNvPr id="6" name="Text Placeholder 5"/>
          <p:cNvSpPr txBox="1">
            <a:spLocks/>
          </p:cNvSpPr>
          <p:nvPr/>
        </p:nvSpPr>
        <p:spPr bwMode="auto">
          <a:xfrm>
            <a:off x="0" y="6096000"/>
            <a:ext cx="9144000" cy="762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New</a:t>
            </a:r>
            <a:r>
              <a:rPr kumimoji="0" lang="en-US" sz="2400" b="0" i="0" u="none" strike="noStrike" kern="0" cap="none" spc="0" normalizeH="0" noProof="0" dirty="0" smtClean="0">
                <a:ln>
                  <a:noFill/>
                </a:ln>
                <a:solidFill>
                  <a:schemeClr val="tx1"/>
                </a:solidFill>
                <a:effectLst/>
                <a:uLnTx/>
                <a:uFillTx/>
                <a:latin typeface="+mn-lt"/>
                <a:ea typeface="ＭＳ Ｐゴシック" pitchFamily="34" charset="-128"/>
                <a:cs typeface="+mn-cs"/>
              </a:rPr>
              <a:t> to 192d?  This picture is required by law at every AT brief…..</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2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6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715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10107</TotalTime>
  <Words>445</Words>
  <Application>Microsoft Office PowerPoint</Application>
  <PresentationFormat>On-screen Show (4:3)</PresentationFormat>
  <Paragraphs>97</Paragraphs>
  <Slides>13</Slides>
  <Notes>3</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22" baseType="lpstr">
      <vt:lpstr>22_Default Design</vt:lpstr>
      <vt:lpstr>27_Default Design</vt:lpstr>
      <vt:lpstr>23_Default Design</vt:lpstr>
      <vt:lpstr>24_Default Design</vt:lpstr>
      <vt:lpstr>25_Default Design</vt:lpstr>
      <vt:lpstr>26_Default Design</vt:lpstr>
      <vt:lpstr>1_Default Design</vt:lpstr>
      <vt:lpstr>28_Default Design</vt:lpstr>
      <vt:lpstr>CorelDRAW!</vt:lpstr>
      <vt:lpstr>Slide 1</vt:lpstr>
      <vt:lpstr>WAT Update</vt:lpstr>
      <vt:lpstr>Slide 3</vt:lpstr>
      <vt:lpstr>How are we doing?</vt:lpstr>
      <vt:lpstr>How are we doing?</vt:lpstr>
      <vt:lpstr>Completed Cycles - Trends</vt:lpstr>
      <vt:lpstr>Completed Cycles - Trends</vt:lpstr>
      <vt:lpstr>Slide 8</vt:lpstr>
      <vt:lpstr>Femoral Neck Hip Stress Fracture</vt:lpstr>
      <vt:lpstr>FNSF Injury Trends</vt:lpstr>
      <vt:lpstr>Slide 11</vt:lpstr>
      <vt:lpstr>Slide 12</vt:lpstr>
      <vt:lpstr>Summary</vt:lpstr>
    </vt:vector>
  </TitlesOfParts>
  <Company>dot, otd, tmb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 McCaffrie</dc:creator>
  <cp:lastModifiedBy>JOELLEN.SEFTON</cp:lastModifiedBy>
  <cp:revision>1213</cp:revision>
  <cp:lastPrinted>2003-08-20T14:29:26Z</cp:lastPrinted>
  <dcterms:created xsi:type="dcterms:W3CDTF">2003-08-18T15:18:00Z</dcterms:created>
  <dcterms:modified xsi:type="dcterms:W3CDTF">2012-05-10T12:30:34Z</dcterms:modified>
</cp:coreProperties>
</file>