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79" r:id="rId5"/>
  </p:sldMasterIdLst>
  <p:notesMasterIdLst>
    <p:notesMasterId r:id="rId37"/>
  </p:notesMasterIdLst>
  <p:handoutMasterIdLst>
    <p:handoutMasterId r:id="rId38"/>
  </p:handoutMasterIdLst>
  <p:sldIdLst>
    <p:sldId id="609" r:id="rId6"/>
    <p:sldId id="646" r:id="rId7"/>
    <p:sldId id="654" r:id="rId8"/>
    <p:sldId id="613" r:id="rId9"/>
    <p:sldId id="651" r:id="rId10"/>
    <p:sldId id="615" r:id="rId11"/>
    <p:sldId id="655" r:id="rId12"/>
    <p:sldId id="656" r:id="rId13"/>
    <p:sldId id="658" r:id="rId14"/>
    <p:sldId id="667" r:id="rId15"/>
    <p:sldId id="659" r:id="rId16"/>
    <p:sldId id="665" r:id="rId17"/>
    <p:sldId id="622" r:id="rId18"/>
    <p:sldId id="623" r:id="rId19"/>
    <p:sldId id="666" r:id="rId20"/>
    <p:sldId id="660" r:id="rId21"/>
    <p:sldId id="626" r:id="rId22"/>
    <p:sldId id="627" r:id="rId23"/>
    <p:sldId id="652" r:id="rId24"/>
    <p:sldId id="629" r:id="rId25"/>
    <p:sldId id="642" r:id="rId26"/>
    <p:sldId id="661" r:id="rId27"/>
    <p:sldId id="644" r:id="rId28"/>
    <p:sldId id="663" r:id="rId29"/>
    <p:sldId id="662" r:id="rId30"/>
    <p:sldId id="637" r:id="rId31"/>
    <p:sldId id="645" r:id="rId32"/>
    <p:sldId id="639" r:id="rId33"/>
    <p:sldId id="653" r:id="rId34"/>
    <p:sldId id="640" r:id="rId35"/>
    <p:sldId id="641" r:id="rId36"/>
  </p:sldIdLst>
  <p:sldSz cx="9144000" cy="6858000" type="overhead"/>
  <p:notesSz cx="6881813" cy="9296400"/>
  <p:custDataLst>
    <p:tags r:id="rId39"/>
  </p:custDataLst>
  <p:defaultTex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0000"/>
    <a:srgbClr val="FFFF99"/>
    <a:srgbClr val="660066"/>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71634" autoAdjust="0"/>
  </p:normalViewPr>
  <p:slideViewPr>
    <p:cSldViewPr snapToGrid="0">
      <p:cViewPr varScale="1">
        <p:scale>
          <a:sx n="50" d="100"/>
          <a:sy n="50" d="100"/>
        </p:scale>
        <p:origin x="1926" y="42"/>
      </p:cViewPr>
      <p:guideLst>
        <p:guide orient="horz" pos="2160"/>
        <p:guide pos="2880"/>
      </p:guideLst>
    </p:cSldViewPr>
  </p:slideViewPr>
  <p:outlineViewPr>
    <p:cViewPr>
      <p:scale>
        <a:sx n="33" d="100"/>
        <a:sy n="33" d="100"/>
      </p:scale>
      <p:origin x="0" y="8154"/>
    </p:cViewPr>
  </p:outlineViewPr>
  <p:notesTextViewPr>
    <p:cViewPr>
      <p:scale>
        <a:sx n="3" d="2"/>
        <a:sy n="3" d="2"/>
      </p:scale>
      <p:origin x="0" y="0"/>
    </p:cViewPr>
  </p:notesTextViewPr>
  <p:sorterViewPr>
    <p:cViewPr>
      <p:scale>
        <a:sx n="160" d="100"/>
        <a:sy n="160" d="100"/>
      </p:scale>
      <p:origin x="0" y="0"/>
    </p:cViewPr>
  </p:sorterViewPr>
  <p:notesViewPr>
    <p:cSldViewPr snapToGrid="0">
      <p:cViewPr varScale="1">
        <p:scale>
          <a:sx n="64" d="100"/>
          <a:sy n="64" d="100"/>
        </p:scale>
        <p:origin x="-1092" y="-12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50" name="Rectangle 6"/>
          <p:cNvSpPr>
            <a:spLocks noGrp="1" noChangeArrowheads="1"/>
          </p:cNvSpPr>
          <p:nvPr>
            <p:ph type="hdr" sz="quarter"/>
          </p:nvPr>
        </p:nvSpPr>
        <p:spPr bwMode="auto">
          <a:xfrm>
            <a:off x="673547" y="442686"/>
            <a:ext cx="2982417" cy="465743"/>
          </a:xfrm>
          <a:prstGeom prst="rect">
            <a:avLst/>
          </a:prstGeom>
          <a:noFill/>
          <a:ln w="9525">
            <a:noFill/>
            <a:miter lim="800000"/>
            <a:headEnd/>
            <a:tailEnd/>
          </a:ln>
          <a:effectLst/>
        </p:spPr>
        <p:txBody>
          <a:bodyPr vert="horz" wrap="square" lIns="92422" tIns="46210" rIns="92422" bIns="46210" numCol="1" anchor="t" anchorCtr="0" compatLnSpc="1">
            <a:prstTxWarp prst="textNoShape">
              <a:avLst/>
            </a:prstTxWarp>
          </a:bodyPr>
          <a:lstStyle>
            <a:lvl1pPr algn="l" defTabSz="923021">
              <a:lnSpc>
                <a:spcPct val="100000"/>
              </a:lnSpc>
              <a:defRPr sz="800" i="1">
                <a:solidFill>
                  <a:schemeClr val="tx1"/>
                </a:solidFill>
                <a:effectLst/>
                <a:latin typeface="Arial" charset="0"/>
                <a:cs typeface="+mn-cs"/>
              </a:defRPr>
            </a:lvl1pPr>
          </a:lstStyle>
          <a:p>
            <a:pPr>
              <a:defRPr/>
            </a:pPr>
            <a:r>
              <a:rPr lang="en-US" dirty="0"/>
              <a:t>Search/Tactical Site Exploitation Course</a:t>
            </a:r>
          </a:p>
          <a:p>
            <a:pPr>
              <a:defRPr/>
            </a:pPr>
            <a:r>
              <a:rPr lang="en-US" dirty="0"/>
              <a:t>Module 03 – Document  Media Exploitation (DOMEX)</a:t>
            </a:r>
          </a:p>
        </p:txBody>
      </p:sp>
      <p:sp>
        <p:nvSpPr>
          <p:cNvPr id="262151" name="Rectangle 7"/>
          <p:cNvSpPr>
            <a:spLocks noGrp="1" noChangeArrowheads="1"/>
          </p:cNvSpPr>
          <p:nvPr>
            <p:ph type="sldNum" sz="quarter" idx="3"/>
          </p:nvPr>
        </p:nvSpPr>
        <p:spPr bwMode="auto">
          <a:xfrm>
            <a:off x="0" y="8910588"/>
            <a:ext cx="6880320" cy="385812"/>
          </a:xfrm>
          <a:prstGeom prst="rect">
            <a:avLst/>
          </a:prstGeom>
          <a:noFill/>
          <a:ln w="9525">
            <a:noFill/>
            <a:miter lim="800000"/>
            <a:headEnd/>
            <a:tailEnd/>
          </a:ln>
          <a:effectLst/>
        </p:spPr>
        <p:txBody>
          <a:bodyPr vert="horz" wrap="square" lIns="92422" tIns="46210" rIns="92422" bIns="46210" numCol="1" anchor="b" anchorCtr="0" compatLnSpc="1">
            <a:prstTxWarp prst="textNoShape">
              <a:avLst/>
            </a:prstTxWarp>
          </a:bodyPr>
          <a:lstStyle>
            <a:lvl1pPr algn="ctr" defTabSz="923021">
              <a:lnSpc>
                <a:spcPct val="100000"/>
              </a:lnSpc>
              <a:defRPr sz="800" b="0">
                <a:solidFill>
                  <a:schemeClr val="tx1"/>
                </a:solidFill>
                <a:effectLst/>
                <a:latin typeface="Arial" charset="0"/>
                <a:cs typeface="+mn-cs"/>
              </a:defRPr>
            </a:lvl1pPr>
          </a:lstStyle>
          <a:p>
            <a:pPr>
              <a:defRPr/>
            </a:pPr>
            <a:r>
              <a:rPr lang="en-US" dirty="0"/>
              <a:t>FOR OFFICIAL USE ONLY</a:t>
            </a:r>
          </a:p>
          <a:p>
            <a:pPr>
              <a:defRPr/>
            </a:pPr>
            <a:r>
              <a:rPr lang="en-US" dirty="0"/>
              <a:t>E - </a:t>
            </a:r>
            <a:fld id="{9FF3D371-2FE6-4FD9-84E4-6594CF885BBC}" type="slidenum">
              <a:rPr lang="en-US"/>
              <a:pPr>
                <a:defRPr/>
              </a:pPr>
              <a:t>‹#›</a:t>
            </a:fld>
            <a:endParaRPr lang="en-US" dirty="0"/>
          </a:p>
        </p:txBody>
      </p:sp>
    </p:spTree>
    <p:extLst>
      <p:ext uri="{BB962C8B-B14F-4D97-AF65-F5344CB8AC3E}">
        <p14:creationId xmlns:p14="http://schemas.microsoft.com/office/powerpoint/2010/main" val="2695354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1"/>
            <a:ext cx="2982418" cy="464205"/>
          </a:xfrm>
          <a:prstGeom prst="rect">
            <a:avLst/>
          </a:prstGeom>
          <a:noFill/>
          <a:ln w="9525">
            <a:noFill/>
            <a:miter lim="800000"/>
            <a:headEnd/>
            <a:tailEnd/>
          </a:ln>
          <a:effectLst/>
        </p:spPr>
        <p:txBody>
          <a:bodyPr vert="horz" wrap="square" lIns="92431" tIns="46216" rIns="92431" bIns="46216" numCol="1" anchor="t" anchorCtr="0" compatLnSpc="1">
            <a:prstTxWarp prst="textNoShape">
              <a:avLst/>
            </a:prstTxWarp>
          </a:bodyPr>
          <a:lstStyle>
            <a:lvl1pPr algn="l" defTabSz="924539">
              <a:lnSpc>
                <a:spcPct val="100000"/>
              </a:lnSpc>
              <a:defRPr sz="1100" b="0">
                <a:solidFill>
                  <a:schemeClr val="tx1"/>
                </a:solidFill>
                <a:effectLst/>
                <a:latin typeface="Arial" charset="0"/>
                <a:cs typeface="+mn-cs"/>
              </a:defRPr>
            </a:lvl1pPr>
          </a:lstStyle>
          <a:p>
            <a:pPr>
              <a:defRPr/>
            </a:pPr>
            <a:r>
              <a:rPr lang="en-US" dirty="0"/>
              <a:t>Search / Tactical Site Exploitation (TSE)</a:t>
            </a:r>
          </a:p>
        </p:txBody>
      </p:sp>
      <p:sp>
        <p:nvSpPr>
          <p:cNvPr id="32771" name="Rectangle 3"/>
          <p:cNvSpPr>
            <a:spLocks noGrp="1" noChangeArrowheads="1"/>
          </p:cNvSpPr>
          <p:nvPr>
            <p:ph type="dt" idx="1"/>
          </p:nvPr>
        </p:nvSpPr>
        <p:spPr bwMode="auto">
          <a:xfrm>
            <a:off x="3897902" y="1"/>
            <a:ext cx="2982418" cy="464205"/>
          </a:xfrm>
          <a:prstGeom prst="rect">
            <a:avLst/>
          </a:prstGeom>
          <a:noFill/>
          <a:ln w="9525">
            <a:noFill/>
            <a:miter lim="800000"/>
            <a:headEnd/>
            <a:tailEnd/>
          </a:ln>
          <a:effectLst/>
        </p:spPr>
        <p:txBody>
          <a:bodyPr vert="horz" wrap="square" lIns="92431" tIns="46216" rIns="92431" bIns="46216" numCol="1" anchor="t" anchorCtr="0" compatLnSpc="1">
            <a:prstTxWarp prst="textNoShape">
              <a:avLst/>
            </a:prstTxWarp>
          </a:bodyPr>
          <a:lstStyle>
            <a:lvl1pPr algn="r" defTabSz="924539">
              <a:lnSpc>
                <a:spcPct val="100000"/>
              </a:lnSpc>
              <a:defRPr sz="1100" b="0">
                <a:solidFill>
                  <a:schemeClr val="tx1"/>
                </a:solidFill>
                <a:effectLst/>
                <a:latin typeface="Arial" charset="0"/>
                <a:cs typeface="+mn-cs"/>
              </a:defRPr>
            </a:lvl1pPr>
          </a:lstStyle>
          <a:p>
            <a:pPr>
              <a:defRPr/>
            </a:pPr>
            <a:endParaRPr lang="en-US" dirty="0"/>
          </a:p>
        </p:txBody>
      </p:sp>
      <p:sp>
        <p:nvSpPr>
          <p:cNvPr id="62468" name="Rectangle 4"/>
          <p:cNvSpPr>
            <a:spLocks noGrp="1" noRot="1" noChangeAspect="1" noChangeArrowheads="1" noTextEdit="1"/>
          </p:cNvSpPr>
          <p:nvPr>
            <p:ph type="sldImg" idx="2"/>
          </p:nvPr>
        </p:nvSpPr>
        <p:spPr bwMode="auto">
          <a:xfrm>
            <a:off x="1117600" y="698500"/>
            <a:ext cx="4646613" cy="348615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8481" y="4414561"/>
            <a:ext cx="5504853" cy="4183995"/>
          </a:xfrm>
          <a:prstGeom prst="rect">
            <a:avLst/>
          </a:prstGeom>
          <a:noFill/>
          <a:ln w="9525">
            <a:noFill/>
            <a:miter lim="800000"/>
            <a:headEnd/>
            <a:tailEnd/>
          </a:ln>
          <a:effectLst/>
        </p:spPr>
        <p:txBody>
          <a:bodyPr vert="horz" wrap="square" lIns="92431" tIns="46216" rIns="92431" bIns="462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0" y="8830659"/>
            <a:ext cx="2982418" cy="464205"/>
          </a:xfrm>
          <a:prstGeom prst="rect">
            <a:avLst/>
          </a:prstGeom>
          <a:noFill/>
          <a:ln w="9525">
            <a:noFill/>
            <a:miter lim="800000"/>
            <a:headEnd/>
            <a:tailEnd/>
          </a:ln>
          <a:effectLst/>
        </p:spPr>
        <p:txBody>
          <a:bodyPr vert="horz" wrap="square" lIns="92431" tIns="46216" rIns="92431" bIns="46216" numCol="1" anchor="b" anchorCtr="0" compatLnSpc="1">
            <a:prstTxWarp prst="textNoShape">
              <a:avLst/>
            </a:prstTxWarp>
          </a:bodyPr>
          <a:lstStyle>
            <a:lvl1pPr algn="l" defTabSz="924539">
              <a:lnSpc>
                <a:spcPct val="100000"/>
              </a:lnSpc>
              <a:defRPr sz="1100" b="0">
                <a:solidFill>
                  <a:schemeClr val="tx1"/>
                </a:solidFill>
                <a:effectLst/>
                <a:latin typeface="Arial" charset="0"/>
                <a:cs typeface="+mn-cs"/>
              </a:defRPr>
            </a:lvl1pPr>
          </a:lstStyle>
          <a:p>
            <a:pPr>
              <a:defRPr/>
            </a:pPr>
            <a:endParaRPr lang="en-US" dirty="0"/>
          </a:p>
        </p:txBody>
      </p:sp>
      <p:sp>
        <p:nvSpPr>
          <p:cNvPr id="32775" name="Rectangle 7"/>
          <p:cNvSpPr>
            <a:spLocks noGrp="1" noChangeArrowheads="1"/>
          </p:cNvSpPr>
          <p:nvPr>
            <p:ph type="sldNum" sz="quarter" idx="5"/>
          </p:nvPr>
        </p:nvSpPr>
        <p:spPr bwMode="auto">
          <a:xfrm>
            <a:off x="3897902" y="8830659"/>
            <a:ext cx="2982418" cy="464205"/>
          </a:xfrm>
          <a:prstGeom prst="rect">
            <a:avLst/>
          </a:prstGeom>
          <a:noFill/>
          <a:ln w="9525">
            <a:noFill/>
            <a:miter lim="800000"/>
            <a:headEnd/>
            <a:tailEnd/>
          </a:ln>
          <a:effectLst/>
        </p:spPr>
        <p:txBody>
          <a:bodyPr vert="horz" wrap="square" lIns="92431" tIns="46216" rIns="92431" bIns="46216" numCol="1" anchor="b" anchorCtr="0" compatLnSpc="1">
            <a:prstTxWarp prst="textNoShape">
              <a:avLst/>
            </a:prstTxWarp>
          </a:bodyPr>
          <a:lstStyle>
            <a:lvl1pPr algn="r" defTabSz="924539">
              <a:lnSpc>
                <a:spcPct val="100000"/>
              </a:lnSpc>
              <a:defRPr sz="1100" b="0">
                <a:solidFill>
                  <a:schemeClr val="tx1"/>
                </a:solidFill>
                <a:effectLst/>
                <a:latin typeface="Arial" charset="0"/>
                <a:cs typeface="+mn-cs"/>
              </a:defRPr>
            </a:lvl1pPr>
          </a:lstStyle>
          <a:p>
            <a:pPr>
              <a:defRPr/>
            </a:pPr>
            <a:fld id="{10E315F7-9AEE-4973-9E37-34375D762EC9}" type="slidenum">
              <a:rPr lang="en-US"/>
              <a:pPr>
                <a:defRPr/>
              </a:pPr>
              <a:t>‹#›</a:t>
            </a:fld>
            <a:endParaRPr lang="en-US" dirty="0"/>
          </a:p>
        </p:txBody>
      </p:sp>
    </p:spTree>
    <p:extLst>
      <p:ext uri="{BB962C8B-B14F-4D97-AF65-F5344CB8AC3E}">
        <p14:creationId xmlns:p14="http://schemas.microsoft.com/office/powerpoint/2010/main" val="380172022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17600" y="698500"/>
            <a:ext cx="4646613" cy="3486150"/>
          </a:xfrm>
          <a:ln/>
        </p:spPr>
      </p:sp>
      <p:sp>
        <p:nvSpPr>
          <p:cNvPr id="23555" name="Rectangle 3"/>
          <p:cNvSpPr>
            <a:spLocks noGrp="1" noChangeArrowheads="1"/>
          </p:cNvSpPr>
          <p:nvPr>
            <p:ph type="body" idx="1"/>
          </p:nvPr>
        </p:nvSpPr>
        <p:spPr>
          <a:xfrm>
            <a:off x="688805" y="4414838"/>
            <a:ext cx="5504204" cy="4183062"/>
          </a:xfrm>
          <a:noFill/>
          <a:ln/>
        </p:spPr>
        <p:txBody>
          <a:bodyPr lIns="92424" tIns="46212" rIns="92424" bIns="46212"/>
          <a:lstStyle/>
          <a:p>
            <a:pPr marL="232943" indent="-232943"/>
            <a:r>
              <a:rPr lang="en-US" b="1" dirty="0" smtClean="0"/>
              <a:t>Slide 1</a:t>
            </a:r>
          </a:p>
          <a:p>
            <a:pPr marL="232943" indent="-232943"/>
            <a:endParaRPr lang="en-US" dirty="0" smtClean="0"/>
          </a:p>
          <a:p>
            <a:pPr marL="232943" indent="-232943"/>
            <a:r>
              <a:rPr lang="en-US" b="1" u="sng" dirty="0" smtClean="0"/>
              <a:t>Instructor/</a:t>
            </a:r>
            <a:r>
              <a:rPr lang="en-US" b="1" u="sng" baseline="0" dirty="0" smtClean="0"/>
              <a:t>Facilitator’s (I/F) Note</a:t>
            </a:r>
            <a:endParaRPr lang="en-US" b="1" u="sng" dirty="0" smtClean="0"/>
          </a:p>
          <a:p>
            <a:pPr marL="228600" indent="-228600">
              <a:buAutoNum type="arabicPeriod"/>
            </a:pPr>
            <a:endParaRPr lang="en-US" b="0" u="none" dirty="0" smtClean="0"/>
          </a:p>
          <a:p>
            <a:pPr marL="228600" indent="-228600">
              <a:buAutoNum type="arabicPeriod"/>
            </a:pPr>
            <a:endParaRPr lang="en-US" b="0" u="none" dirty="0" smtClean="0"/>
          </a:p>
          <a:p>
            <a:pPr marL="228600" indent="-228600">
              <a:buNone/>
            </a:pPr>
            <a:r>
              <a:rPr lang="en-US" b="0" u="none" dirty="0" smtClean="0"/>
              <a:t>1. Introduce yourself before presenting the motivator. Only needed for the first time delivering instruction to the students.</a:t>
            </a:r>
          </a:p>
          <a:p>
            <a:pPr marL="228600" indent="-228600">
              <a:buNone/>
            </a:pPr>
            <a:r>
              <a:rPr lang="en-US" b="0" u="none" dirty="0" smtClean="0"/>
              <a:t>2.</a:t>
            </a:r>
            <a:r>
              <a:rPr lang="en-US" b="0" u="none" baseline="0" dirty="0" smtClean="0"/>
              <a:t> </a:t>
            </a:r>
            <a:r>
              <a:rPr lang="en-US" b="0" u="none" dirty="0" smtClean="0"/>
              <a:t>This lesson will give you, the student, the basic knowledge of HME and HME Precursors to enable to you to identify possible HME manufacturing facilities and storage areas.</a:t>
            </a:r>
          </a:p>
          <a:p>
            <a:pPr marL="228600" marR="0" indent="-228600" algn="l" defTabSz="914400" rtl="0" eaLnBrk="0" fontAlgn="base" latinLnBrk="0" hangingPunct="0">
              <a:lnSpc>
                <a:spcPct val="100000"/>
              </a:lnSpc>
              <a:spcBef>
                <a:spcPct val="30000"/>
              </a:spcBef>
              <a:spcAft>
                <a:spcPct val="0"/>
              </a:spcAft>
              <a:buClrTx/>
              <a:buSzTx/>
              <a:buFontTx/>
              <a:buNone/>
              <a:tabLst/>
              <a:defRPr/>
            </a:pPr>
            <a:r>
              <a:rPr lang="en-US" baseline="0" dirty="0" smtClean="0"/>
              <a:t>3. Use the statement above or create your own as long as it is related to the TLO.</a:t>
            </a:r>
            <a:endParaRPr lang="en-US" dirty="0" smtClean="0"/>
          </a:p>
        </p:txBody>
      </p:sp>
    </p:spTree>
    <p:extLst>
      <p:ext uri="{BB962C8B-B14F-4D97-AF65-F5344CB8AC3E}">
        <p14:creationId xmlns:p14="http://schemas.microsoft.com/office/powerpoint/2010/main" val="288948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C263B14-0A1B-4DCD-877A-557BEE1C0BB9}" type="slidenum">
              <a:rPr lang="en-US" smtClean="0"/>
              <a:pPr/>
              <a:t>10</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ln/>
        </p:spPr>
        <p:txBody>
          <a:bodyPr/>
          <a:lstStyle/>
          <a:p>
            <a:pPr marL="232943" indent="-232943"/>
            <a:r>
              <a:rPr lang="en-US" sz="2800" b="1" dirty="0" smtClean="0"/>
              <a:t>Slide 10</a:t>
            </a:r>
          </a:p>
          <a:p>
            <a:pPr marL="232943" indent="-232943"/>
            <a:endParaRPr lang="en-US" sz="2800" dirty="0" smtClean="0"/>
          </a:p>
          <a:p>
            <a:pPr marL="232943" indent="-232943"/>
            <a:r>
              <a:rPr lang="en-US" sz="2800" b="1" u="sng" dirty="0" smtClean="0"/>
              <a:t>Instructor/</a:t>
            </a:r>
            <a:r>
              <a:rPr lang="en-US" sz="2800" b="1" u="sng" baseline="0" dirty="0" smtClean="0"/>
              <a:t>Facilitator’s (I/F) Note</a:t>
            </a:r>
            <a:endParaRPr lang="en-US" sz="2800" b="1" u="sng"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2800" b="0" u="none"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2800" b="0" u="none" dirty="0" smtClean="0">
                <a:solidFill>
                  <a:schemeClr val="tx1"/>
                </a:solidFill>
              </a:rPr>
              <a:t>1. The Oklahoma City bombing was a terrorist bomb attack on the Alfred P. Murrah Federal Building in downtown Oklahoma City on April 19, 1995. It was the most destructive act of terrorism on American soil until the September 11, 2001 attacks. The Oklahoma blast claimed 168 lives, including 19 children under the age of 6, and injured more than 680 people. The blast destroyed or damaged 324 buildings within a sixteen-block radius, destroyed or burned 86 cars, and shattered glass in 258 nearby buildings.</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2800" dirty="0" smtClean="0">
              <a:solidFill>
                <a:schemeClr val="bg1"/>
              </a:solidFill>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2800" dirty="0" smtClean="0">
                <a:solidFill>
                  <a:schemeClr val="bg1"/>
                </a:solidFill>
              </a:rPr>
              <a:t>2. 4,800 pounds of ammonium nitrate fertilizer Prills, Nitromethane, and diesel fuel mixture (ANFO). </a:t>
            </a:r>
            <a:r>
              <a:rPr lang="en-US" sz="2800" dirty="0" smtClean="0"/>
              <a:t>The effects of the blast were equivalent to over 5,000 pounds (2,300 kg) of TNT, and could be heard and felt up to 55 miles.</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280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2800" dirty="0" smtClean="0"/>
              <a:t>3. The mixture consisted of prills and fuel creating ANFO. If the prills were ground to a power before mixing this charge could have had a multiplied</a:t>
            </a:r>
            <a:r>
              <a:rPr lang="en-US" sz="2800" baseline="0" dirty="0" smtClean="0"/>
              <a:t> effect of up to 4 times. </a:t>
            </a:r>
            <a:r>
              <a:rPr lang="en-US" sz="2800" dirty="0" smtClean="0"/>
              <a:t>   </a:t>
            </a:r>
            <a:endParaRPr lang="en-US" sz="2800" dirty="0" smtClean="0">
              <a:solidFill>
                <a:schemeClr val="bg1"/>
              </a:solidFill>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2800" b="0" dirty="0" smtClean="0">
              <a:solidFill>
                <a:schemeClr val="bg1"/>
              </a:solidFill>
            </a:endParaRPr>
          </a:p>
          <a:p>
            <a:pPr marL="514350" indent="-514350">
              <a:buNone/>
            </a:pPr>
            <a:endParaRPr lang="en-US" sz="2800" dirty="0"/>
          </a:p>
        </p:txBody>
      </p:sp>
    </p:spTree>
    <p:extLst>
      <p:ext uri="{BB962C8B-B14F-4D97-AF65-F5344CB8AC3E}">
        <p14:creationId xmlns:p14="http://schemas.microsoft.com/office/powerpoint/2010/main" val="1163481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034D4C5-F9E9-41D5-93ED-A37AF80C0541}" type="slidenum">
              <a:rPr lang="en-US" smtClean="0"/>
              <a:pPr/>
              <a:t>11</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ln/>
        </p:spPr>
        <p:txBody>
          <a:bodyPr/>
          <a:lstStyle/>
          <a:p>
            <a:pPr marL="232943" indent="-232943"/>
            <a:r>
              <a:rPr lang="en-US" sz="1200" b="1" dirty="0" smtClean="0"/>
              <a:t>Slide 11</a:t>
            </a:r>
          </a:p>
          <a:p>
            <a:pPr marL="232943" indent="-232943"/>
            <a:endParaRPr lang="en-US" sz="1200" dirty="0" smtClean="0"/>
          </a:p>
          <a:p>
            <a:pPr marL="232943" indent="-232943"/>
            <a:r>
              <a:rPr lang="en-US" sz="1200" b="1" u="sng" dirty="0" smtClean="0"/>
              <a:t>Instructor/</a:t>
            </a:r>
            <a:r>
              <a:rPr lang="en-US" sz="1200" b="1" u="sng" baseline="0" dirty="0" smtClean="0"/>
              <a:t>Facilitator’s (I/F) Note</a:t>
            </a:r>
            <a:endParaRPr lang="en-US" sz="1200" b="1" u="sng" dirty="0" smtClean="0"/>
          </a:p>
          <a:p>
            <a:pPr marL="228600" indent="-228600">
              <a:buAutoNum type="arabicPeriod"/>
            </a:pPr>
            <a:endParaRPr lang="en-US" sz="1200" kern="1200" baseline="0" dirty="0" smtClean="0">
              <a:solidFill>
                <a:schemeClr val="tx1"/>
              </a:solidFill>
              <a:latin typeface="Arial" charset="0"/>
              <a:ea typeface="+mn-ea"/>
              <a:cs typeface="+mn-cs"/>
            </a:endParaRPr>
          </a:p>
          <a:p>
            <a:pPr marL="228600" indent="-228600">
              <a:buAutoNum type="arabicPeriod"/>
            </a:pPr>
            <a:r>
              <a:rPr lang="en-US" sz="1200" kern="1200" baseline="0" dirty="0" smtClean="0">
                <a:solidFill>
                  <a:schemeClr val="tx1"/>
                </a:solidFill>
                <a:latin typeface="Arial" charset="0"/>
                <a:ea typeface="+mn-ea"/>
                <a:cs typeface="+mn-cs"/>
              </a:rPr>
              <a:t>Urea Nitrate, most common fertilizer in Mid-East.  140,000 pounds produced annually in the Afghan fertilizer market, which makes it legal to possess in Afghanistan. </a:t>
            </a:r>
          </a:p>
          <a:p>
            <a:pPr marL="228600" indent="-228600">
              <a:buAutoNum type="arabicPeriod"/>
            </a:pPr>
            <a:endParaRPr lang="en-US" sz="1200" kern="1200" baseline="0" dirty="0" smtClean="0">
              <a:solidFill>
                <a:schemeClr val="tx1"/>
              </a:solidFill>
              <a:latin typeface="Arial" charset="0"/>
              <a:ea typeface="+mn-ea"/>
              <a:cs typeface="+mn-cs"/>
            </a:endParaRPr>
          </a:p>
          <a:p>
            <a:pPr marL="228600" indent="-228600">
              <a:buAutoNum type="arabicPeriod"/>
            </a:pPr>
            <a:r>
              <a:rPr lang="en-US" sz="1200" kern="1200" baseline="0" dirty="0" smtClean="0">
                <a:solidFill>
                  <a:schemeClr val="tx1"/>
                </a:solidFill>
                <a:latin typeface="Arial" charset="0"/>
                <a:ea typeface="+mn-ea"/>
                <a:cs typeface="+mn-cs"/>
              </a:rPr>
              <a:t>Nitric Acid and Urea Nitrate is the simplest explosive to produce in quantity due to the ease of acquiring the materials. </a:t>
            </a:r>
          </a:p>
          <a:p>
            <a:pPr marL="685800" lvl="1" indent="-228600">
              <a:buFont typeface="+mj-lt"/>
              <a:buAutoNum type="alphaLcPeriod"/>
            </a:pPr>
            <a:r>
              <a:rPr lang="en-US" sz="1200" kern="1200" baseline="0" dirty="0" smtClean="0">
                <a:solidFill>
                  <a:schemeClr val="tx1"/>
                </a:solidFill>
                <a:latin typeface="Arial" charset="0"/>
                <a:ea typeface="+mn-ea"/>
                <a:cs typeface="+mn-cs"/>
              </a:rPr>
              <a:t>Used in many industrial applications</a:t>
            </a:r>
          </a:p>
          <a:p>
            <a:pPr marL="685800" lvl="1" indent="-228600">
              <a:buFont typeface="+mj-lt"/>
              <a:buAutoNum type="alphaLcPeriod"/>
            </a:pPr>
            <a:r>
              <a:rPr lang="en-US" sz="1200" kern="1200" baseline="0" dirty="0" smtClean="0">
                <a:solidFill>
                  <a:schemeClr val="tx1"/>
                </a:solidFill>
                <a:latin typeface="Arial" charset="0"/>
                <a:ea typeface="+mn-ea"/>
                <a:cs typeface="+mn-cs"/>
              </a:rPr>
              <a:t>Process of manufacturing fertilizers used as a component of rocket fuels and artificially age wood. </a:t>
            </a:r>
          </a:p>
          <a:p>
            <a:pPr marL="685800" lvl="1" indent="-228600">
              <a:buFont typeface="+mj-lt"/>
              <a:buAutoNum type="alphaLcPeriod"/>
            </a:pPr>
            <a:r>
              <a:rPr lang="en-US" sz="1200" kern="1200" baseline="0" dirty="0" smtClean="0">
                <a:solidFill>
                  <a:schemeClr val="tx1"/>
                </a:solidFill>
                <a:latin typeface="Arial" charset="0"/>
                <a:ea typeface="+mn-ea"/>
                <a:cs typeface="+mn-cs"/>
              </a:rPr>
              <a:t>It is also a little bit more sensitive to initiation than AN.</a:t>
            </a:r>
          </a:p>
          <a:p>
            <a:pPr marL="228600" indent="-228600">
              <a:buAutoNum type="arabicPeriod"/>
            </a:pPr>
            <a:endParaRPr lang="en-US" sz="1200" kern="1200" baseline="0" dirty="0" smtClean="0">
              <a:solidFill>
                <a:schemeClr val="tx1"/>
              </a:solidFill>
              <a:latin typeface="Arial" charset="0"/>
              <a:ea typeface="+mn-ea"/>
              <a:cs typeface="+mn-cs"/>
            </a:endParaRPr>
          </a:p>
          <a:p>
            <a:pPr marL="228600" indent="-228600">
              <a:buAutoNum type="arabicPeriod"/>
            </a:pPr>
            <a:r>
              <a:rPr lang="en-US" sz="1200" kern="1200" baseline="0" dirty="0" smtClean="0">
                <a:solidFill>
                  <a:schemeClr val="tx1"/>
                </a:solidFill>
                <a:latin typeface="Arial" charset="0"/>
                <a:ea typeface="+mn-ea"/>
                <a:cs typeface="+mn-cs"/>
              </a:rPr>
              <a:t>Urea Nitrate Explosives is a mixture of UN and Nitric Acid, although other acids can be used to produce the explosive compound.  Urea Nitrate on its own is a white odorless pill, when mixed with nitric acid it has a strong industrial chemical odor picked up from the nitric acid.</a:t>
            </a:r>
          </a:p>
          <a:p>
            <a:pPr marL="228600" indent="-228600">
              <a:buAutoNum type="arabicPeriod"/>
            </a:pPr>
            <a:endParaRPr lang="en-US" sz="1200" kern="1200" baseline="0" dirty="0" smtClean="0">
              <a:solidFill>
                <a:schemeClr val="tx1"/>
              </a:solidFill>
              <a:latin typeface="Arial" charset="0"/>
              <a:ea typeface="+mn-ea"/>
              <a:cs typeface="+mn-cs"/>
            </a:endParaRPr>
          </a:p>
          <a:p>
            <a:pPr marL="228600" lvl="0" indent="-228600">
              <a:buFont typeface="+mj-lt"/>
              <a:buAutoNum type="arabicPeriod"/>
            </a:pPr>
            <a:r>
              <a:rPr lang="en-US" sz="1200" kern="1200" baseline="0" dirty="0" smtClean="0">
                <a:solidFill>
                  <a:schemeClr val="tx1"/>
                </a:solidFill>
                <a:latin typeface="Arial" charset="0"/>
                <a:ea typeface="+mn-ea"/>
                <a:cs typeface="+mn-cs"/>
              </a:rPr>
              <a:t>This is a very easy and effective explosive to produce, burning at a rate of 11,155 ft/s. Urea is dissolved in water. You then add a concentrated amount of nitric acid in an ice bath, dry it out, and you have </a:t>
            </a:r>
            <a:r>
              <a:rPr lang="it-IT" sz="1200" kern="1200" baseline="0" dirty="0" smtClean="0">
                <a:solidFill>
                  <a:schemeClr val="tx1"/>
                </a:solidFill>
                <a:latin typeface="Arial" charset="0"/>
                <a:ea typeface="+mn-ea"/>
                <a:cs typeface="+mn-cs"/>
              </a:rPr>
              <a:t>Urea Nitrate ($23.95 500 ML).  Due to the strong acid content this compound must be mixed in plastic containers.  When mixed with nitric acid is an explosive compound on its own and does not require an additional fuel to enhance its explosive sensitivity.  The explosive compound must be stored in airtight containers and must be used within 30 days of manufacture. </a:t>
            </a:r>
          </a:p>
          <a:p>
            <a:pPr marL="228600" lvl="0" indent="-228600">
              <a:buFont typeface="+mj-lt"/>
              <a:buAutoNum type="arabicPeriod"/>
            </a:pPr>
            <a:endParaRPr lang="it-IT" sz="1200" kern="1200" baseline="0" dirty="0" smtClean="0">
              <a:solidFill>
                <a:schemeClr val="tx1"/>
              </a:solidFill>
              <a:latin typeface="Arial" charset="0"/>
              <a:ea typeface="+mn-ea"/>
              <a:cs typeface="+mn-cs"/>
            </a:endParaRPr>
          </a:p>
          <a:p>
            <a:pPr marL="228600" lvl="0" indent="-228600">
              <a:buFont typeface="+mj-lt"/>
              <a:buAutoNum type="arabicPeriod"/>
            </a:pPr>
            <a:r>
              <a:rPr lang="it-IT" sz="1200" kern="1200" baseline="0" dirty="0" smtClean="0">
                <a:solidFill>
                  <a:schemeClr val="tx1"/>
                </a:solidFill>
                <a:latin typeface="Arial" charset="0"/>
                <a:ea typeface="+mn-ea"/>
                <a:cs typeface="+mn-cs"/>
              </a:rPr>
              <a:t>The nitric acid normally ships in black plastic containers with red caps, although it can be stored in other plastic or glass containers.  The acid will also leave bright yellow stains on an individuals skin and fingernails when they come in contact with it.</a:t>
            </a:r>
          </a:p>
          <a:p>
            <a:pPr marL="228600" lvl="0" indent="-228600">
              <a:buFont typeface="+mj-lt"/>
              <a:buAutoNum type="arabicPeriod"/>
            </a:pPr>
            <a:endParaRPr lang="it-IT" sz="1200" kern="1200" baseline="0" dirty="0" smtClean="0">
              <a:solidFill>
                <a:schemeClr val="tx1"/>
              </a:solidFill>
              <a:latin typeface="Arial" charset="0"/>
              <a:ea typeface="+mn-ea"/>
              <a:cs typeface="+mn-cs"/>
            </a:endParaRPr>
          </a:p>
          <a:p>
            <a:pPr marL="228600" lvl="0" indent="-228600">
              <a:buFont typeface="+mj-lt"/>
              <a:buAutoNum type="arabicPeriod"/>
            </a:pPr>
            <a:r>
              <a:rPr lang="it-IT" sz="1200" kern="1200" baseline="0" dirty="0" smtClean="0">
                <a:solidFill>
                  <a:schemeClr val="tx1"/>
                </a:solidFill>
                <a:latin typeface="Arial" charset="0"/>
                <a:ea typeface="+mn-ea"/>
                <a:cs typeface="+mn-cs"/>
              </a:rPr>
              <a:t>Left Picture- Nitric Acid Jug, most common nitric acid container in Afghanistan.</a:t>
            </a:r>
          </a:p>
          <a:p>
            <a:pPr marL="228600" lvl="0" indent="-228600">
              <a:buFont typeface="+mj-lt"/>
              <a:buAutoNum type="arabicPeriod"/>
            </a:pPr>
            <a:endParaRPr lang="it-IT" sz="1200" kern="1200" baseline="0" dirty="0" smtClean="0">
              <a:solidFill>
                <a:schemeClr val="tx1"/>
              </a:solidFill>
              <a:latin typeface="Arial" charset="0"/>
              <a:ea typeface="+mn-ea"/>
              <a:cs typeface="+mn-cs"/>
            </a:endParaRPr>
          </a:p>
          <a:p>
            <a:pPr marL="228600" lvl="0" indent="-228600">
              <a:buFont typeface="+mj-lt"/>
              <a:buAutoNum type="arabicPeriod"/>
            </a:pPr>
            <a:r>
              <a:rPr lang="it-IT" sz="1200" kern="1200" baseline="0" dirty="0" smtClean="0">
                <a:solidFill>
                  <a:schemeClr val="tx1"/>
                </a:solidFill>
                <a:latin typeface="Arial" charset="0"/>
                <a:ea typeface="+mn-ea"/>
                <a:cs typeface="+mn-cs"/>
              </a:rPr>
              <a:t>Right Picture- Urea fertilizer, legal to possess.</a:t>
            </a:r>
          </a:p>
          <a:p>
            <a:pPr marL="228600" lvl="0" indent="-228600">
              <a:buFont typeface="+mj-lt"/>
              <a:buAutoNum type="arabicPeriod"/>
            </a:pPr>
            <a:endParaRPr lang="it-IT" sz="1200" kern="1200" baseline="0" dirty="0" smtClean="0">
              <a:solidFill>
                <a:schemeClr val="tx1"/>
              </a:solidFill>
              <a:latin typeface="Arial" charset="0"/>
              <a:ea typeface="+mn-ea"/>
              <a:cs typeface="+mn-cs"/>
            </a:endParaRPr>
          </a:p>
          <a:p>
            <a:pPr marL="228600" lvl="0" indent="-228600">
              <a:buFont typeface="+mj-lt"/>
              <a:buAutoNum type="arabicPeriod"/>
            </a:pPr>
            <a:r>
              <a:rPr lang="en-US" dirty="0" smtClean="0"/>
              <a:t>February 26, 1993, A VBIED was detonated below the North Tower of the World Trade Center in New York, NY. The 1,336 lb (606 kg) </a:t>
            </a:r>
            <a:r>
              <a:rPr lang="en-US" dirty="0" smtClean="0">
                <a:solidFill>
                  <a:schemeClr val="tx1"/>
                </a:solidFill>
              </a:rPr>
              <a:t>urea nitrate-hydrogen</a:t>
            </a:r>
            <a:r>
              <a:rPr lang="en-US" dirty="0" smtClean="0"/>
              <a:t> gas enhanced device was intended to knock the North Tower (Tower One) into the South Tower.  </a:t>
            </a:r>
          </a:p>
        </p:txBody>
      </p:sp>
    </p:spTree>
    <p:extLst>
      <p:ext uri="{BB962C8B-B14F-4D97-AF65-F5344CB8AC3E}">
        <p14:creationId xmlns:p14="http://schemas.microsoft.com/office/powerpoint/2010/main" val="3110796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034D4C5-F9E9-41D5-93ED-A37AF80C0541}" type="slidenum">
              <a:rPr lang="en-US" smtClean="0"/>
              <a:pPr/>
              <a:t>12</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ln/>
        </p:spPr>
        <p:txBody>
          <a:bodyPr/>
          <a:lstStyle/>
          <a:p>
            <a:pPr marL="232943" indent="-232943"/>
            <a:r>
              <a:rPr lang="en-US" sz="1200" b="1" dirty="0" smtClean="0"/>
              <a:t>Slide 12</a:t>
            </a:r>
          </a:p>
          <a:p>
            <a:pPr marL="232943" indent="-232943"/>
            <a:endParaRPr lang="en-US" sz="1200" dirty="0" smtClean="0"/>
          </a:p>
          <a:p>
            <a:pPr marL="232943" indent="-232943"/>
            <a:r>
              <a:rPr lang="en-US" sz="1200" b="1" u="sng" dirty="0" smtClean="0"/>
              <a:t>Instructor/</a:t>
            </a:r>
            <a:r>
              <a:rPr lang="en-US" sz="1200" b="1" u="sng" baseline="0" dirty="0" smtClean="0"/>
              <a:t>Facilitator’s (I/F) Note</a:t>
            </a:r>
            <a:endParaRPr lang="en-US" sz="1200" b="1" u="sng" dirty="0" smtClean="0"/>
          </a:p>
          <a:p>
            <a:pPr marL="228600" indent="-228600">
              <a:buNone/>
            </a:pPr>
            <a:endParaRPr lang="en-US" dirty="0" smtClean="0"/>
          </a:p>
          <a:p>
            <a:pPr marL="228600" indent="-228600">
              <a:buNone/>
            </a:pPr>
            <a:r>
              <a:rPr lang="en-US" dirty="0" smtClean="0"/>
              <a:t>1. The </a:t>
            </a:r>
            <a:r>
              <a:rPr lang="en-US" b="0" dirty="0" smtClean="0"/>
              <a:t>World Trade Center bombing </a:t>
            </a:r>
            <a:r>
              <a:rPr lang="en-US" dirty="0" smtClean="0"/>
              <a:t>occurred on February 26, 1993, when a truck bomb was detonated below the North</a:t>
            </a:r>
            <a:r>
              <a:rPr lang="en-US" baseline="0" dirty="0" smtClean="0"/>
              <a:t> Tower</a:t>
            </a:r>
            <a:r>
              <a:rPr lang="en-US" dirty="0" smtClean="0"/>
              <a:t> of the World Trade Center in New York</a:t>
            </a:r>
            <a:r>
              <a:rPr lang="en-US" baseline="0" dirty="0" smtClean="0"/>
              <a:t>. NY.</a:t>
            </a:r>
            <a:r>
              <a:rPr lang="en-US" dirty="0" smtClean="0"/>
              <a:t> The 1,336 lb (606 kg) urea nitrate-hydrogen</a:t>
            </a:r>
            <a:r>
              <a:rPr lang="en-US" baseline="0" dirty="0" smtClean="0"/>
              <a:t> </a:t>
            </a:r>
            <a:r>
              <a:rPr lang="en-US" dirty="0" smtClean="0"/>
              <a:t>gas enhanced device was intended to knock the North Tower (Tower One) into the South Tower (Tower Two), bringing both towers down and killing tens of thousands of people.  </a:t>
            </a:r>
          </a:p>
          <a:p>
            <a:pPr marL="228600" indent="-228600">
              <a:buNone/>
            </a:pPr>
            <a:r>
              <a:rPr lang="en-US" dirty="0" smtClean="0"/>
              <a:t>2. It failed to do so, but did kill six people and injured more than a thousand.  </a:t>
            </a:r>
          </a:p>
          <a:p>
            <a:pPr marL="228600" indent="-228600">
              <a:buNone/>
            </a:pPr>
            <a:r>
              <a:rPr lang="en-US" dirty="0" smtClean="0"/>
              <a:t>3. The attack was planned by a group of Muslim terrorists including Ramzi Yousef, Mahmud Abouhalima, Mohammad</a:t>
            </a:r>
            <a:r>
              <a:rPr lang="en-US" baseline="0" dirty="0" smtClean="0"/>
              <a:t> Salameh</a:t>
            </a:r>
            <a:r>
              <a:rPr lang="en-US" dirty="0" smtClean="0"/>
              <a:t>, Nidal A. Ayyad, Abdul Rahman Yasin and Ahmad Ajaj. They received financing from Khaled</a:t>
            </a:r>
            <a:r>
              <a:rPr lang="en-US" baseline="0" dirty="0" smtClean="0"/>
              <a:t> Sheikh Mohammed</a:t>
            </a:r>
            <a:r>
              <a:rPr lang="en-US" dirty="0" smtClean="0"/>
              <a:t>, Yousef's uncle.</a:t>
            </a:r>
          </a:p>
          <a:p>
            <a:pPr marL="228600" indent="-228600">
              <a:buNone/>
            </a:pPr>
            <a:r>
              <a:rPr lang="en-US" dirty="0" smtClean="0"/>
              <a:t>4.  In March 1994, four men were convicted of carrying out the bombing: Abouhalima, Ajaj, Ayyad and Salameh. The charges included conspiracy, explosive destruction of property, and interstate transportation of explosives. In November 1997, two more were convicted: Ramzi Yousef, the mastermind behind the bombings, and Eyad Ismoil, who drove the truck carrying the bomb.</a:t>
            </a:r>
          </a:p>
        </p:txBody>
      </p:sp>
    </p:spTree>
    <p:extLst>
      <p:ext uri="{BB962C8B-B14F-4D97-AF65-F5344CB8AC3E}">
        <p14:creationId xmlns:p14="http://schemas.microsoft.com/office/powerpoint/2010/main" val="4173107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0D466CD-5F17-4215-8337-FE06352CC333}" type="slidenum">
              <a:rPr lang="en-US" smtClean="0"/>
              <a:pPr/>
              <a:t>13</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marL="232943" indent="-232943"/>
            <a:r>
              <a:rPr lang="en-US" sz="1200" b="1" dirty="0" smtClean="0"/>
              <a:t>Slide 13</a:t>
            </a:r>
          </a:p>
          <a:p>
            <a:pPr marL="232943" indent="-232943"/>
            <a:endParaRPr lang="en-US" sz="1200" dirty="0" smtClean="0"/>
          </a:p>
          <a:p>
            <a:pPr marL="232943" indent="-232943"/>
            <a:r>
              <a:rPr lang="en-US" sz="1200" b="1" u="sng" dirty="0" smtClean="0"/>
              <a:t>Instructor/</a:t>
            </a:r>
            <a:r>
              <a:rPr lang="en-US" sz="1200" b="1" u="sng" baseline="0" dirty="0" smtClean="0"/>
              <a:t>Facilitator’s (I/F) Note</a:t>
            </a:r>
            <a:endParaRPr lang="en-US" sz="1200" b="1" u="sng" dirty="0" smtClean="0"/>
          </a:p>
          <a:p>
            <a:pPr marL="228600" indent="-228600">
              <a:buAutoNum type="arabicPeriod"/>
            </a:pPr>
            <a:endParaRPr lang="en-US" sz="1200" kern="1200" baseline="0" dirty="0" smtClean="0">
              <a:solidFill>
                <a:schemeClr val="tx1"/>
              </a:solidFill>
              <a:latin typeface="Arial" charset="0"/>
              <a:ea typeface="+mn-ea"/>
              <a:cs typeface="+mn-cs"/>
            </a:endParaRPr>
          </a:p>
          <a:p>
            <a:pPr marL="228600" indent="-228600">
              <a:buAutoNum type="arabicPeriod"/>
            </a:pPr>
            <a:r>
              <a:rPr lang="en-US" sz="1200" kern="1200" baseline="0" dirty="0" smtClean="0">
                <a:solidFill>
                  <a:schemeClr val="tx1"/>
                </a:solidFill>
                <a:latin typeface="Arial" charset="0"/>
                <a:ea typeface="+mn-ea"/>
                <a:cs typeface="+mn-cs"/>
              </a:rPr>
              <a:t>Hydrogen Peroxide comes in various percentage by volume grades.  The higher the percentage by volume the less hydrogen peroxide is needed to synthesize the explosive compound.</a:t>
            </a:r>
          </a:p>
          <a:p>
            <a:pPr marL="228600" indent="-228600">
              <a:buAutoNum type="arabicPeriod"/>
            </a:pPr>
            <a:endParaRPr lang="en-US" sz="1200" kern="1200" baseline="0" dirty="0" smtClean="0">
              <a:solidFill>
                <a:schemeClr val="tx1"/>
              </a:solidFill>
              <a:latin typeface="Arial" charset="0"/>
              <a:ea typeface="+mn-ea"/>
              <a:cs typeface="+mn-cs"/>
            </a:endParaRPr>
          </a:p>
          <a:p>
            <a:pPr marL="228600" indent="-228600">
              <a:buAutoNum type="arabicPeriod"/>
            </a:pPr>
            <a:r>
              <a:rPr lang="en-US" dirty="0" smtClean="0"/>
              <a:t>Three basic percentage</a:t>
            </a:r>
            <a:r>
              <a:rPr lang="en-US" baseline="0" dirty="0" smtClean="0"/>
              <a:t> by volume hydrogen peroxides that are easily acquired.  There are higher percentages of industrial solutions available, but due to strict requirements they are harder to acquire.</a:t>
            </a:r>
            <a:endParaRPr lang="en-US" dirty="0" smtClean="0"/>
          </a:p>
          <a:p>
            <a:pPr marL="228600" indent="-228600">
              <a:buAutoNum type="arabicPeriod"/>
            </a:pPr>
            <a:endParaRPr lang="en-US" dirty="0" smtClean="0"/>
          </a:p>
          <a:p>
            <a:pPr marL="685800" lvl="1" indent="-228600">
              <a:buFont typeface="+mj-lt"/>
              <a:buAutoNum type="alphaLcPeriod"/>
            </a:pPr>
            <a:r>
              <a:rPr lang="en-US" dirty="0" smtClean="0"/>
              <a:t>Home use = 1-3% solution.  </a:t>
            </a:r>
          </a:p>
          <a:p>
            <a:pPr marL="685800" lvl="1" indent="-228600">
              <a:buFont typeface="+mj-lt"/>
              <a:buAutoNum type="alphaLcPeriod"/>
            </a:pPr>
            <a:r>
              <a:rPr lang="en-US" dirty="0" smtClean="0"/>
              <a:t>Food grade = 35% solution.  </a:t>
            </a:r>
          </a:p>
          <a:p>
            <a:pPr marL="685800" lvl="1" indent="-228600">
              <a:buFont typeface="+mj-lt"/>
              <a:buAutoNum type="alphaLcPeriod"/>
            </a:pPr>
            <a:r>
              <a:rPr lang="en-US" dirty="0" smtClean="0"/>
              <a:t>Beauty supply = 40% solution.  </a:t>
            </a:r>
          </a:p>
          <a:p>
            <a:pPr marL="685800" lvl="1" indent="-228600">
              <a:buFont typeface="+mj-lt"/>
              <a:buAutoNum type="alphaLcPeriod"/>
            </a:pPr>
            <a:endParaRPr lang="en-US" dirty="0" smtClean="0"/>
          </a:p>
          <a:p>
            <a:pPr marL="228600" lvl="0" indent="-228600">
              <a:buFont typeface="+mj-lt"/>
              <a:buAutoNum type="arabicPeriod"/>
            </a:pPr>
            <a:r>
              <a:rPr lang="en-US" dirty="0" smtClean="0"/>
              <a:t>Would need to evaporate off all the water to increase the solution. </a:t>
            </a:r>
          </a:p>
        </p:txBody>
      </p:sp>
    </p:spTree>
    <p:extLst>
      <p:ext uri="{BB962C8B-B14F-4D97-AF65-F5344CB8AC3E}">
        <p14:creationId xmlns:p14="http://schemas.microsoft.com/office/powerpoint/2010/main" val="312189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8B24C42-F7D6-4F01-ADE0-37B2350EE20D}" type="slidenum">
              <a:rPr lang="en-US" smtClean="0"/>
              <a:pPr/>
              <a:t>14</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ln/>
        </p:spPr>
        <p:txBody>
          <a:bodyPr/>
          <a:lstStyle/>
          <a:p>
            <a:pPr marL="232943" indent="-232943"/>
            <a:r>
              <a:rPr lang="en-US" sz="1200" b="1" dirty="0" smtClean="0"/>
              <a:t>Slide 14</a:t>
            </a:r>
          </a:p>
          <a:p>
            <a:pPr marL="232943" indent="-232943"/>
            <a:endParaRPr lang="en-US" sz="1200" dirty="0" smtClean="0"/>
          </a:p>
          <a:p>
            <a:pPr marL="232943" indent="-232943"/>
            <a:r>
              <a:rPr lang="en-US" sz="1200" b="1" u="sng" dirty="0" smtClean="0"/>
              <a:t>Instructor/</a:t>
            </a:r>
            <a:r>
              <a:rPr lang="en-US" sz="1200" b="1" u="sng" baseline="0" dirty="0" smtClean="0"/>
              <a:t>Facilitator’s (I/F) Note</a:t>
            </a:r>
            <a:endParaRPr lang="en-US" sz="1200" b="1" u="sng" dirty="0" smtClean="0"/>
          </a:p>
          <a:p>
            <a:pPr marL="228600" indent="-228600">
              <a:buAutoNum type="arabicPeriod"/>
            </a:pPr>
            <a:endParaRPr lang="en-US" sz="1200" kern="1200" baseline="0" dirty="0" smtClean="0">
              <a:solidFill>
                <a:schemeClr val="tx1"/>
              </a:solidFill>
              <a:latin typeface="Arial" charset="0"/>
              <a:ea typeface="+mn-ea"/>
              <a:cs typeface="+mn-cs"/>
            </a:endParaRPr>
          </a:p>
          <a:p>
            <a:pPr marL="228600" indent="-228600">
              <a:buAutoNum type="arabicPeriod"/>
            </a:pPr>
            <a:r>
              <a:rPr lang="en-US" sz="1200" kern="1200" baseline="0" dirty="0" smtClean="0">
                <a:solidFill>
                  <a:schemeClr val="tx1"/>
                </a:solidFill>
                <a:latin typeface="Arial" charset="0"/>
                <a:ea typeface="+mn-ea"/>
                <a:cs typeface="+mn-cs"/>
              </a:rPr>
              <a:t>TATP is the most commonly produced form of acetone peroxide, which takes the form of a white crystalline powder with a distinctive bleach like smell.  It begins to breakdown and degrade around two weeks after mixing is complete.</a:t>
            </a:r>
          </a:p>
          <a:p>
            <a:pPr marL="228600" indent="-228600">
              <a:buAutoNum type="arabicPeriod"/>
            </a:pPr>
            <a:endParaRPr lang="en-US" sz="1200" kern="1200" baseline="0" dirty="0" smtClean="0">
              <a:solidFill>
                <a:schemeClr val="tx1"/>
              </a:solidFill>
              <a:latin typeface="Arial" charset="0"/>
              <a:ea typeface="+mn-ea"/>
              <a:cs typeface="+mn-cs"/>
            </a:endParaRPr>
          </a:p>
          <a:p>
            <a:pPr marL="228600" indent="-228600">
              <a:buAutoNum type="arabicPeriod"/>
            </a:pPr>
            <a:r>
              <a:rPr lang="en-US" sz="1200" kern="1200" baseline="0" dirty="0" smtClean="0">
                <a:solidFill>
                  <a:schemeClr val="tx1"/>
                </a:solidFill>
                <a:latin typeface="Arial" charset="0"/>
                <a:ea typeface="+mn-ea"/>
                <a:cs typeface="+mn-cs"/>
              </a:rPr>
              <a:t>Due to its chemical instability it has also been called “Mother of Satan”. </a:t>
            </a:r>
          </a:p>
          <a:p>
            <a:pPr marL="228600" indent="-228600">
              <a:buAutoNum type="arabicPeriod"/>
            </a:pPr>
            <a:endParaRPr lang="en-US" sz="1200" kern="1200" baseline="0" dirty="0" smtClean="0">
              <a:solidFill>
                <a:schemeClr val="tx1"/>
              </a:solidFill>
              <a:latin typeface="Arial" charset="0"/>
              <a:ea typeface="+mn-ea"/>
              <a:cs typeface="+mn-cs"/>
            </a:endParaRPr>
          </a:p>
          <a:p>
            <a:pPr marL="228600" indent="-228600">
              <a:buAutoNum type="arabicPeriod"/>
            </a:pPr>
            <a:r>
              <a:rPr lang="en-US" sz="1200" kern="1200" baseline="0" dirty="0" smtClean="0">
                <a:solidFill>
                  <a:schemeClr val="tx1"/>
                </a:solidFill>
                <a:latin typeface="Arial" charset="0"/>
                <a:ea typeface="+mn-ea"/>
                <a:cs typeface="+mn-cs"/>
              </a:rPr>
              <a:t>Because of varying recipes and different purities in reagents, diacetone diperoxide (DADP) is formed as a by-product during the synthesis of TATP. </a:t>
            </a:r>
          </a:p>
          <a:p>
            <a:pPr marL="228600" indent="-228600">
              <a:buAutoNum type="arabicPeriod"/>
            </a:pPr>
            <a:endParaRPr lang="en-US" sz="1200" kern="1200" baseline="0" dirty="0" smtClean="0">
              <a:solidFill>
                <a:schemeClr val="tx1"/>
              </a:solidFill>
              <a:latin typeface="Arial" charset="0"/>
              <a:ea typeface="+mn-ea"/>
              <a:cs typeface="+mn-cs"/>
            </a:endParaRPr>
          </a:p>
          <a:p>
            <a:pPr marL="228600" indent="-228600">
              <a:buAutoNum type="arabicPeriod"/>
            </a:pPr>
            <a:r>
              <a:rPr lang="en-US" sz="1200" kern="1200" baseline="0" dirty="0" smtClean="0">
                <a:solidFill>
                  <a:schemeClr val="tx1"/>
                </a:solidFill>
                <a:latin typeface="Arial" charset="0"/>
                <a:ea typeface="+mn-ea"/>
                <a:cs typeface="+mn-cs"/>
              </a:rPr>
              <a:t>In whatever form, acetone peroxide compounds are incredibly unstable and dangerous. </a:t>
            </a:r>
          </a:p>
          <a:p>
            <a:pPr marL="228600" indent="-228600">
              <a:buAutoNum type="arabicPeriod"/>
            </a:pPr>
            <a:endParaRPr lang="en-US" sz="1200" kern="1200" baseline="0" dirty="0" smtClean="0">
              <a:solidFill>
                <a:schemeClr val="tx1"/>
              </a:solidFill>
              <a:latin typeface="Arial" charset="0"/>
              <a:ea typeface="+mn-ea"/>
              <a:cs typeface="+mn-cs"/>
            </a:endParaRPr>
          </a:p>
          <a:p>
            <a:pPr marL="228600" indent="-228600">
              <a:buAutoNum type="arabicPeriod"/>
            </a:pPr>
            <a:r>
              <a:rPr lang="en-US" sz="1200" kern="1200" baseline="0" dirty="0" smtClean="0">
                <a:solidFill>
                  <a:schemeClr val="tx1"/>
                </a:solidFill>
                <a:latin typeface="Arial" charset="0"/>
                <a:ea typeface="+mn-ea"/>
                <a:cs typeface="+mn-cs"/>
              </a:rPr>
              <a:t>Large crystals, typically seen in older mixtures, are more dangerous as they are easier to shatter. </a:t>
            </a:r>
          </a:p>
          <a:p>
            <a:pPr marL="228600" indent="-228600">
              <a:buAutoNum type="arabicPeriod"/>
            </a:pPr>
            <a:endParaRPr lang="en-US" sz="1200" kern="1200" baseline="0" dirty="0" smtClean="0">
              <a:solidFill>
                <a:schemeClr val="tx1"/>
              </a:solidFill>
              <a:latin typeface="Arial" charset="0"/>
              <a:ea typeface="+mn-ea"/>
              <a:cs typeface="+mn-cs"/>
            </a:endParaRPr>
          </a:p>
          <a:p>
            <a:pPr marL="228600" indent="-228600">
              <a:buAutoNum type="arabicPeriod"/>
            </a:pPr>
            <a:r>
              <a:rPr lang="en-US" sz="1200" kern="1200" baseline="0" dirty="0" smtClean="0">
                <a:solidFill>
                  <a:schemeClr val="tx1"/>
                </a:solidFill>
                <a:latin typeface="Arial" charset="0"/>
                <a:ea typeface="+mn-ea"/>
                <a:cs typeface="+mn-cs"/>
              </a:rPr>
              <a:t>There is a common myth that the only “safe” acetone peroxide is the trimetric TATP form, made at low temperatures, but the reality is the acid-catalyzed per oxidation of acetone always produces a mixture of diametric and trimetric forms. </a:t>
            </a:r>
          </a:p>
          <a:p>
            <a:pPr marL="228600" indent="-228600">
              <a:buAutoNum type="arabicPeriod"/>
            </a:pPr>
            <a:endParaRPr lang="en-US" sz="1200" kern="1200" baseline="0" dirty="0" smtClean="0">
              <a:solidFill>
                <a:schemeClr val="tx1"/>
              </a:solidFill>
              <a:latin typeface="Arial" charset="0"/>
              <a:ea typeface="+mn-ea"/>
              <a:cs typeface="+mn-cs"/>
            </a:endParaRPr>
          </a:p>
          <a:p>
            <a:pPr marL="228600" indent="-228600">
              <a:buAutoNum type="arabicPeriod"/>
            </a:pPr>
            <a:r>
              <a:rPr lang="en-US" sz="1200" kern="1200" baseline="0" dirty="0" smtClean="0">
                <a:solidFill>
                  <a:schemeClr val="tx1"/>
                </a:solidFill>
                <a:latin typeface="Arial" charset="0"/>
                <a:ea typeface="+mn-ea"/>
                <a:cs typeface="+mn-cs"/>
              </a:rPr>
              <a:t>Hydrogen peroxide can be found on the internet, home depot, or beauty supply stores. </a:t>
            </a:r>
          </a:p>
          <a:p>
            <a:pPr marL="228600" indent="-228600">
              <a:buAutoNum type="arabicPeriod"/>
            </a:pPr>
            <a:endParaRPr lang="en-US" sz="1200" kern="1200" baseline="0" dirty="0" smtClean="0">
              <a:solidFill>
                <a:schemeClr val="tx1"/>
              </a:solidFill>
              <a:latin typeface="Arial" charset="0"/>
              <a:ea typeface="+mn-ea"/>
              <a:cs typeface="+mn-cs"/>
            </a:endParaRPr>
          </a:p>
          <a:p>
            <a:pPr marL="228600" indent="-228600">
              <a:buAutoNum type="arabicPeriod"/>
            </a:pPr>
            <a:r>
              <a:rPr lang="en-US" sz="1200" kern="1200" baseline="0" dirty="0" smtClean="0">
                <a:solidFill>
                  <a:schemeClr val="tx1"/>
                </a:solidFill>
                <a:latin typeface="Arial" charset="0"/>
                <a:ea typeface="+mn-ea"/>
                <a:cs typeface="+mn-cs"/>
              </a:rPr>
              <a:t>Reference IED Components. </a:t>
            </a:r>
          </a:p>
          <a:p>
            <a:pPr marL="685800" lvl="1" indent="-228600">
              <a:buFont typeface="+mj-lt"/>
              <a:buAutoNum type="alphaLcPeriod"/>
            </a:pPr>
            <a:endParaRPr lang="en-US" sz="1200" b="1" kern="1200" baseline="0" dirty="0" smtClean="0">
              <a:solidFill>
                <a:schemeClr val="tx1"/>
              </a:solidFill>
              <a:latin typeface="Arial" charset="0"/>
              <a:ea typeface="+mn-ea"/>
              <a:cs typeface="+mn-cs"/>
            </a:endParaRPr>
          </a:p>
          <a:p>
            <a:pPr marL="685800" lvl="1" indent="-228600">
              <a:buFont typeface="+mj-lt"/>
              <a:buAutoNum type="alphaLcPeriod"/>
            </a:pPr>
            <a:r>
              <a:rPr lang="en-US" dirty="0" smtClean="0"/>
              <a:t>On Dec. 22, 2001, American Airlines Flight 63, carrying a crew of 14 and a passenger complement of 184, including "shoe bomber" Richard Reid, departed Charles de Gaulle Airport in Paris, France, bound for Miami, Florida. Approximately one and a half hours into the flight, a flight attendant smelled what she thought was a burnt match. After the flight attendant determined that it was coming from where Reid was seated, she confronted Reid, at which time he put a match into his mouth. The flight attendant alerted the captain over the intercom system. Reid went on to light another match in an apparent attempt to set fire to his shoe. The flight attendant then noticed a wire protruding from the shoe. A struggle ensued among several of the flight attendants, passengers and Reid. Ultimately Reid was subdued and restrained for the remainder of the flight. The flight was diverted for landing to Boston's Logan International Airport, where Reid was taken into federal custody. Later analysis by the FBI laboratory in Washington determined that there were two functional improvised explosive devices hidden in Reid's shoes made of the explosive material Triacetone Triperoxide, known as "TATP," and other components. Richard Reid's shoe had 8 or 10 ounces of plastic explosives,</a:t>
            </a:r>
            <a:r>
              <a:rPr lang="en-US" baseline="0" dirty="0" smtClean="0"/>
              <a:t> a short length of detonating cord and improvised blasting cap containing TATP</a:t>
            </a:r>
            <a:r>
              <a:rPr lang="en-US" dirty="0" smtClean="0"/>
              <a:t>.</a:t>
            </a:r>
            <a:r>
              <a:rPr lang="en-US" baseline="0" dirty="0" smtClean="0"/>
              <a:t>  The same red detonation cord that was found in his shoe, in which the lot numbers matched detonating cord that was found in Kandahar, Afghanistan.</a:t>
            </a:r>
            <a:endParaRPr lang="en-US" b="0" dirty="0" smtClean="0"/>
          </a:p>
        </p:txBody>
      </p:sp>
    </p:spTree>
    <p:extLst>
      <p:ext uri="{BB962C8B-B14F-4D97-AF65-F5344CB8AC3E}">
        <p14:creationId xmlns:p14="http://schemas.microsoft.com/office/powerpoint/2010/main" val="1537723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8B24C42-F7D6-4F01-ADE0-37B2350EE20D}" type="slidenum">
              <a:rPr lang="en-US" smtClean="0"/>
              <a:pPr/>
              <a:t>15</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ln/>
        </p:spPr>
        <p:txBody>
          <a:bodyPr/>
          <a:lstStyle/>
          <a:p>
            <a:pPr marL="232943" marR="0" indent="-232943" algn="l" defTabSz="914400" rtl="0" eaLnBrk="0" fontAlgn="base" latinLnBrk="0" hangingPunct="0">
              <a:lnSpc>
                <a:spcPct val="100000"/>
              </a:lnSpc>
              <a:spcBef>
                <a:spcPct val="30000"/>
              </a:spcBef>
              <a:spcAft>
                <a:spcPct val="0"/>
              </a:spcAft>
              <a:buClrTx/>
              <a:buSzTx/>
              <a:buFontTx/>
              <a:buNone/>
              <a:tabLst/>
              <a:defRPr/>
            </a:pPr>
            <a:r>
              <a:rPr lang="en-US" sz="2800" b="1" dirty="0" smtClean="0"/>
              <a:t>Slide 15</a:t>
            </a:r>
          </a:p>
          <a:p>
            <a:pPr marL="232943" indent="-232943"/>
            <a:endParaRPr lang="en-US" sz="2800" b="1" u="sng" dirty="0" smtClean="0"/>
          </a:p>
          <a:p>
            <a:pPr marL="232943" indent="-232943"/>
            <a:endParaRPr lang="en-US" sz="2800" b="1" u="sng" dirty="0" smtClean="0"/>
          </a:p>
          <a:p>
            <a:pPr marL="232943" indent="-232943"/>
            <a:r>
              <a:rPr lang="en-US" sz="2800" b="1" u="sng" dirty="0" smtClean="0"/>
              <a:t>Instructor/Facilitator's Note:</a:t>
            </a:r>
            <a:r>
              <a:rPr lang="en-US" sz="2800" b="1" dirty="0" smtClean="0"/>
              <a:t/>
            </a:r>
            <a:br>
              <a:rPr lang="en-US" sz="2800" b="1" dirty="0" smtClean="0"/>
            </a:br>
            <a:endParaRPr lang="en-US" sz="1200" b="1" kern="1200" baseline="0" dirty="0" smtClean="0">
              <a:solidFill>
                <a:schemeClr val="tx1"/>
              </a:solidFill>
              <a:latin typeface="Arial" charset="0"/>
              <a:ea typeface="+mn-ea"/>
              <a:cs typeface="+mn-cs"/>
            </a:endParaRPr>
          </a:p>
          <a:p>
            <a:pPr marL="685800" lvl="1" indent="-228600">
              <a:buFont typeface="+mj-lt"/>
              <a:buNone/>
            </a:pPr>
            <a:endParaRPr lang="en-US" dirty="0" smtClean="0"/>
          </a:p>
          <a:p>
            <a:pPr marL="685800" lvl="1" indent="-228600">
              <a:buFont typeface="+mj-lt"/>
              <a:buNone/>
            </a:pPr>
            <a:r>
              <a:rPr lang="en-US" dirty="0" smtClean="0"/>
              <a:t>1. On Dec. 22, 2001, American Airlines Flight 63, carrying a crew of 14 and a passenger complement of 184, including "shoe bomber" Richard Reid, departed Charles de Gaulle Airport in Paris, France, bound for Miami, Florida.</a:t>
            </a:r>
          </a:p>
          <a:p>
            <a:pPr marL="685800" lvl="1" indent="-228600">
              <a:buFont typeface="+mj-lt"/>
              <a:buNone/>
            </a:pPr>
            <a:r>
              <a:rPr lang="en-US" dirty="0" smtClean="0"/>
              <a:t>2.  Approximately one and a half hours into the flight, a flight attendant smelled what she thought was a burnt match. </a:t>
            </a:r>
          </a:p>
          <a:p>
            <a:pPr marL="685800" lvl="1" indent="-228600">
              <a:buFont typeface="+mj-lt"/>
              <a:buNone/>
            </a:pPr>
            <a:r>
              <a:rPr lang="en-US" dirty="0" smtClean="0"/>
              <a:t>3. After the flight attendant determined that it was coming from where Reid was seated, she confronted Reid, at which time he put a match into his mouth. </a:t>
            </a:r>
          </a:p>
          <a:p>
            <a:pPr marL="685800" lvl="1" indent="-228600">
              <a:buFont typeface="+mj-lt"/>
              <a:buNone/>
            </a:pPr>
            <a:r>
              <a:rPr lang="en-US" dirty="0" smtClean="0"/>
              <a:t>4. The flight attendant alerted the captain over the intercom system. </a:t>
            </a:r>
          </a:p>
          <a:p>
            <a:pPr marL="685800" lvl="1" indent="-228600">
              <a:buFont typeface="+mj-lt"/>
              <a:buNone/>
            </a:pPr>
            <a:r>
              <a:rPr lang="en-US" dirty="0" smtClean="0"/>
              <a:t>5. Reid went on to light another match in an apparent attempt to set fire to his shoe. </a:t>
            </a:r>
          </a:p>
          <a:p>
            <a:pPr marL="685800" lvl="1" indent="-228600">
              <a:buFont typeface="+mj-lt"/>
              <a:buNone/>
            </a:pPr>
            <a:r>
              <a:rPr lang="en-US" dirty="0" smtClean="0"/>
              <a:t>6. The flight attendant then noticed a wire protruding from the shoe. A struggle ensued among several of the flight attendants, passengers and Reid. </a:t>
            </a:r>
          </a:p>
          <a:p>
            <a:pPr marL="685800" lvl="1" indent="-228600">
              <a:buFont typeface="+mj-lt"/>
              <a:buNone/>
            </a:pPr>
            <a:r>
              <a:rPr lang="en-US" dirty="0" smtClean="0"/>
              <a:t>7. Ultimately Reid was subdued and restrained for the remainder of the flight. </a:t>
            </a:r>
          </a:p>
          <a:p>
            <a:pPr marL="685800" lvl="1" indent="-228600">
              <a:buFont typeface="+mj-lt"/>
              <a:buNone/>
            </a:pPr>
            <a:r>
              <a:rPr lang="en-US" dirty="0" smtClean="0"/>
              <a:t>8. The flight was diverted for landing to Boston's Logan International Airport, where Reid was taken into federal custody. </a:t>
            </a:r>
          </a:p>
          <a:p>
            <a:pPr marL="685800" lvl="1" indent="-228600">
              <a:buFont typeface="+mj-lt"/>
              <a:buNone/>
            </a:pPr>
            <a:r>
              <a:rPr lang="en-US" dirty="0" smtClean="0"/>
              <a:t>9. Later analysis by the FBI laboratory in Washington determined that there were two functional improvised explosive devices hidden in Reid's shoes made of the explosive material Triacetone Triperoxide, known as "TATP," and other components. Richard Reid's shoe had 8 or 10 ounces of plastic explosives,</a:t>
            </a:r>
            <a:r>
              <a:rPr lang="en-US" baseline="0" dirty="0" smtClean="0"/>
              <a:t> a short length of detonating cord and improvised blasting cap containing TATP</a:t>
            </a:r>
            <a:r>
              <a:rPr lang="en-US" dirty="0" smtClean="0"/>
              <a:t>.</a:t>
            </a:r>
            <a:r>
              <a:rPr lang="en-US" baseline="0" dirty="0" smtClean="0"/>
              <a:t>  </a:t>
            </a:r>
          </a:p>
          <a:p>
            <a:pPr marL="685800" lvl="1" indent="-228600">
              <a:buFont typeface="+mj-lt"/>
              <a:buNone/>
            </a:pPr>
            <a:r>
              <a:rPr lang="en-US" baseline="0" dirty="0" smtClean="0"/>
              <a:t>10. The same red detonation cord that was found in his shoe, in which the lot numbers matched detonating cord that was found in Kandahar, Afghanistan.</a:t>
            </a:r>
            <a:endParaRPr lang="en-US" b="0" dirty="0" smtClean="0"/>
          </a:p>
        </p:txBody>
      </p:sp>
    </p:spTree>
    <p:extLst>
      <p:ext uri="{BB962C8B-B14F-4D97-AF65-F5344CB8AC3E}">
        <p14:creationId xmlns:p14="http://schemas.microsoft.com/office/powerpoint/2010/main" val="2067053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8B24C42-F7D6-4F01-ADE0-37B2350EE20D}" type="slidenum">
              <a:rPr lang="en-US" smtClean="0"/>
              <a:pPr/>
              <a:t>16</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ln/>
        </p:spPr>
        <p:txBody>
          <a:bodyPr/>
          <a:lstStyle/>
          <a:p>
            <a:pPr marL="337859" indent="-337859" eaLnBrk="1" hangingPunct="1">
              <a:spcBef>
                <a:spcPct val="20000"/>
              </a:spcBef>
              <a:buFontTx/>
              <a:buNone/>
              <a:defRPr/>
            </a:pPr>
            <a:r>
              <a:rPr lang="en-US" sz="2800" b="1" u="none" dirty="0" smtClean="0"/>
              <a:t>Slide 16</a:t>
            </a:r>
          </a:p>
          <a:p>
            <a:pPr marL="337859" indent="-337859" eaLnBrk="1" hangingPunct="1">
              <a:spcBef>
                <a:spcPct val="20000"/>
              </a:spcBef>
              <a:buFontTx/>
              <a:buNone/>
              <a:defRPr/>
            </a:pPr>
            <a:r>
              <a:rPr lang="en-US" sz="2800" b="1" u="sng" dirty="0" smtClean="0"/>
              <a:t>Instructor/Facilitator's Note:</a:t>
            </a:r>
            <a:r>
              <a:rPr lang="en-US" sz="2800" b="1" dirty="0" smtClean="0"/>
              <a:t/>
            </a:r>
            <a:br>
              <a:rPr lang="en-US" sz="2800" b="1" dirty="0" smtClean="0"/>
            </a:br>
            <a:endParaRPr lang="en-US" sz="2800" kern="0" dirty="0" smtClean="0">
              <a:solidFill>
                <a:srgbClr val="000000"/>
              </a:solidFill>
              <a:latin typeface="Arial"/>
            </a:endParaRPr>
          </a:p>
          <a:p>
            <a:pPr marL="337859" indent="-337859" eaLnBrk="1" hangingPunct="1">
              <a:spcBef>
                <a:spcPct val="20000"/>
              </a:spcBef>
              <a:buFontTx/>
              <a:buNone/>
              <a:defRPr/>
            </a:pPr>
            <a:r>
              <a:rPr lang="en-US" sz="2800" kern="0" dirty="0" smtClean="0">
                <a:solidFill>
                  <a:srgbClr val="000000"/>
                </a:solidFill>
                <a:latin typeface="Arial"/>
              </a:rPr>
              <a:t>1. HMTD- Hexamethylene Triperoxide Diamine</a:t>
            </a:r>
          </a:p>
          <a:p>
            <a:pPr marL="914400" lvl="1" indent="-457200" eaLnBrk="1" hangingPunct="1">
              <a:spcBef>
                <a:spcPct val="20000"/>
              </a:spcBef>
              <a:buFont typeface="+mj-lt"/>
              <a:buAutoNum type="alphaLcPeriod"/>
              <a:defRPr/>
            </a:pPr>
            <a:r>
              <a:rPr lang="en-US" sz="2400" kern="0" dirty="0" smtClean="0">
                <a:solidFill>
                  <a:srgbClr val="000000"/>
                </a:solidFill>
                <a:latin typeface="Arial"/>
              </a:rPr>
              <a:t>Citric Acid, Hexamine, Hydrogen Peroxide</a:t>
            </a:r>
          </a:p>
          <a:p>
            <a:pPr marL="914400" lvl="1" indent="-457200" eaLnBrk="1" hangingPunct="1">
              <a:spcBef>
                <a:spcPct val="20000"/>
              </a:spcBef>
              <a:buFont typeface="+mj-lt"/>
              <a:buAutoNum type="alphaLcPeriod"/>
              <a:defRPr/>
            </a:pPr>
            <a:r>
              <a:rPr lang="en-US" sz="2400" kern="0" dirty="0" smtClean="0">
                <a:solidFill>
                  <a:srgbClr val="000000"/>
                </a:solidFill>
                <a:latin typeface="Arial"/>
              </a:rPr>
              <a:t>Very sensitive to heat, shock, and friction</a:t>
            </a:r>
          </a:p>
          <a:p>
            <a:pPr marL="914400" lvl="1" indent="-457200" eaLnBrk="1" hangingPunct="1">
              <a:spcBef>
                <a:spcPct val="20000"/>
              </a:spcBef>
              <a:buFont typeface="+mj-lt"/>
              <a:buAutoNum type="alphaLcPeriod"/>
              <a:defRPr/>
            </a:pPr>
            <a:r>
              <a:rPr lang="en-US" sz="2400" kern="0" dirty="0" smtClean="0">
                <a:solidFill>
                  <a:srgbClr val="000000"/>
                </a:solidFill>
                <a:latin typeface="Arial"/>
              </a:rPr>
              <a:t>HMTD is corrosive to Aluminum, Zinc, Copper, Lead, Iron and Brass</a:t>
            </a:r>
          </a:p>
          <a:p>
            <a:pPr marL="914400" lvl="1" indent="-457200" eaLnBrk="1" hangingPunct="1">
              <a:spcBef>
                <a:spcPct val="20000"/>
              </a:spcBef>
              <a:buFont typeface="+mj-lt"/>
              <a:buAutoNum type="alphaLcPeriod"/>
              <a:defRPr/>
            </a:pPr>
            <a:r>
              <a:rPr lang="en-US" sz="2400" kern="0" dirty="0" smtClean="0">
                <a:solidFill>
                  <a:srgbClr val="000000"/>
                </a:solidFill>
                <a:latin typeface="Arial"/>
              </a:rPr>
              <a:t>Becomes more sensitive and unstable over time</a:t>
            </a:r>
            <a:endParaRPr lang="en-US" dirty="0" smtClean="0"/>
          </a:p>
          <a:p>
            <a:pPr eaLnBrk="1" hangingPunct="1">
              <a:defRPr/>
            </a:pPr>
            <a:r>
              <a:rPr lang="en-US" dirty="0" smtClean="0"/>
              <a:t>2. Like other organic peroxides such as acetone peroxide, HMTD is an unstable compound that is sensitive to shock, friction, and heat. This makes the substance extremely dangerous to manufacture. It also reacts with most common metals, which can lead to detonation. HMTD degrades too quickly for modern commercial and industrial applications, becoming useless in a matter of weeks.</a:t>
            </a:r>
          </a:p>
          <a:p>
            <a:pPr eaLnBrk="1" hangingPunct="1">
              <a:defRPr/>
            </a:pPr>
            <a:endParaRPr lang="en-US" dirty="0" smtClean="0"/>
          </a:p>
          <a:p>
            <a:pPr>
              <a:defRPr/>
            </a:pPr>
            <a:r>
              <a:rPr lang="en-US" dirty="0" smtClean="0"/>
              <a:t>3. Despite no longer being used in any official application, and despite its shock-sensitivity, HMTD remains a common home-made explosive and has been used in a large number of suicide bombings throughout the world, and was used in the 7 July 2005 London bombings.</a:t>
            </a:r>
          </a:p>
          <a:p>
            <a:pPr marL="228600" indent="-228600">
              <a:buAutoNum type="arabicPeriod"/>
            </a:pPr>
            <a:endParaRPr lang="en-US" b="0" dirty="0" smtClean="0"/>
          </a:p>
        </p:txBody>
      </p:sp>
    </p:spTree>
    <p:extLst>
      <p:ext uri="{BB962C8B-B14F-4D97-AF65-F5344CB8AC3E}">
        <p14:creationId xmlns:p14="http://schemas.microsoft.com/office/powerpoint/2010/main" val="2170366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B0AD3CB-2F04-45D9-9CE9-BD689C911BAF}" type="slidenum">
              <a:rPr lang="en-US" smtClean="0"/>
              <a:pPr/>
              <a:t>17</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ln/>
        </p:spPr>
        <p:txBody>
          <a:bodyPr/>
          <a:lstStyle/>
          <a:p>
            <a:pPr marL="232943" indent="-232943"/>
            <a:r>
              <a:rPr lang="en-US" sz="1200" b="1" dirty="0" smtClean="0"/>
              <a:t>Slide 17</a:t>
            </a:r>
          </a:p>
          <a:p>
            <a:pPr marL="232943" indent="-232943"/>
            <a:endParaRPr lang="en-US" sz="1200" dirty="0" smtClean="0"/>
          </a:p>
          <a:p>
            <a:pPr marL="232943" indent="-232943"/>
            <a:r>
              <a:rPr lang="en-US" sz="1200" b="1" u="sng" dirty="0" smtClean="0"/>
              <a:t>Instructor/</a:t>
            </a:r>
            <a:r>
              <a:rPr lang="en-US" sz="1200" b="1" u="sng" baseline="0" dirty="0" smtClean="0"/>
              <a:t>Facilitator’s (I/F) Note</a:t>
            </a:r>
            <a:endParaRPr lang="en-US" sz="1200" b="1" u="sng" dirty="0" smtClean="0"/>
          </a:p>
          <a:p>
            <a:pPr marL="228600" indent="-228600">
              <a:buAutoNum type="arabicPeriod"/>
            </a:pPr>
            <a:endParaRPr lang="en-US" sz="1200" kern="1200" baseline="0" dirty="0" smtClean="0">
              <a:solidFill>
                <a:schemeClr val="tx1"/>
              </a:solidFill>
              <a:latin typeface="Arial" charset="0"/>
              <a:ea typeface="+mn-ea"/>
              <a:cs typeface="+mn-cs"/>
            </a:endParaRPr>
          </a:p>
          <a:p>
            <a:pPr marL="228600" indent="-228600">
              <a:buAutoNum type="arabicPeriod"/>
            </a:pPr>
            <a:r>
              <a:rPr lang="en-US" sz="1200" kern="1200" baseline="0" dirty="0" smtClean="0">
                <a:solidFill>
                  <a:schemeClr val="tx1"/>
                </a:solidFill>
                <a:latin typeface="Arial" charset="0"/>
                <a:ea typeface="+mn-ea"/>
                <a:cs typeface="+mn-cs"/>
              </a:rPr>
              <a:t>Potassium Chlorate is a white odorless powder or fine crystals (odor and color influenced by additive) </a:t>
            </a:r>
          </a:p>
          <a:p>
            <a:pPr marL="228600" indent="-228600">
              <a:buAutoNum type="arabicPeriod"/>
            </a:pPr>
            <a:r>
              <a:rPr lang="en-US" sz="1200" kern="1200" baseline="0" dirty="0" smtClean="0">
                <a:solidFill>
                  <a:schemeClr val="tx1"/>
                </a:solidFill>
                <a:latin typeface="Arial" charset="0"/>
                <a:ea typeface="+mn-ea"/>
                <a:cs typeface="+mn-cs"/>
              </a:rPr>
              <a:t>Potassium chlorate is a powerful oxidizing agent, and is used to manufacture explosives because of its ability to produce oxygen. </a:t>
            </a:r>
          </a:p>
          <a:p>
            <a:pPr marL="228600" indent="-228600">
              <a:buAutoNum type="arabicPeriod"/>
            </a:pPr>
            <a:r>
              <a:rPr lang="en-US" sz="1200" kern="1200" baseline="0" dirty="0" smtClean="0">
                <a:solidFill>
                  <a:schemeClr val="tx1"/>
                </a:solidFill>
                <a:latin typeface="Arial" charset="0"/>
                <a:ea typeface="+mn-ea"/>
                <a:cs typeface="+mn-cs"/>
              </a:rPr>
              <a:t>It is the principal component of chlorate-based explosives. </a:t>
            </a:r>
          </a:p>
          <a:p>
            <a:pPr marL="228600" indent="-228600">
              <a:buAutoNum type="arabicPeriod"/>
            </a:pPr>
            <a:r>
              <a:rPr lang="en-US" sz="1200" kern="1200" baseline="0" dirty="0" smtClean="0">
                <a:solidFill>
                  <a:schemeClr val="tx1"/>
                </a:solidFill>
                <a:latin typeface="Arial" charset="0"/>
                <a:ea typeface="+mn-ea"/>
                <a:cs typeface="+mn-cs"/>
              </a:rPr>
              <a:t>Potassium chlorate and an energy source, in the form of a sugar mixture or combustible material (such as oils, greases, paraffin, or liquid nitrogen compounds) are widely used as incendiary and explosive materials.  If mixed with sulfur, which will give it a pale yellow color, it will be extremely sensitive to friction. </a:t>
            </a:r>
          </a:p>
          <a:p>
            <a:pPr marL="228600" indent="-228600">
              <a:buAutoNum type="arabicPeriod"/>
            </a:pPr>
            <a:r>
              <a:rPr lang="en-US" sz="1200" kern="1200" baseline="0" dirty="0" smtClean="0">
                <a:solidFill>
                  <a:schemeClr val="tx1"/>
                </a:solidFill>
                <a:latin typeface="Arial" charset="0"/>
                <a:ea typeface="+mn-ea"/>
                <a:cs typeface="+mn-cs"/>
              </a:rPr>
              <a:t>The addition of sulfuric acid (H2SO4) to either potassium chlorate alone or potassium chlorate mixed with an energy source additive creates powerful, volatile explosives.</a:t>
            </a:r>
          </a:p>
          <a:p>
            <a:pPr marL="228600" indent="-228600">
              <a:buAutoNum type="arabicPeriod"/>
            </a:pPr>
            <a:r>
              <a:rPr lang="en-US" sz="1200" kern="1200" baseline="0" dirty="0" smtClean="0">
                <a:solidFill>
                  <a:schemeClr val="tx1"/>
                </a:solidFill>
                <a:latin typeface="Arial" charset="0"/>
                <a:ea typeface="+mn-ea"/>
                <a:cs typeface="+mn-cs"/>
              </a:rPr>
              <a:t>Chlorates are the easiest to prepare, but again, the use of chlorates is not recommended for amateur use. Potassium chlorate is extensively used commercially since it is cheaper to produce than potassium per chlorate. </a:t>
            </a:r>
          </a:p>
          <a:p>
            <a:pPr marL="228600" indent="-228600">
              <a:buAutoNum type="arabicPeriod"/>
            </a:pPr>
            <a:r>
              <a:rPr lang="en-US" sz="1200" kern="1200" baseline="0" dirty="0" smtClean="0">
                <a:solidFill>
                  <a:schemeClr val="tx1"/>
                </a:solidFill>
                <a:latin typeface="Arial" charset="0"/>
                <a:ea typeface="+mn-ea"/>
                <a:cs typeface="+mn-cs"/>
              </a:rPr>
              <a:t>Potassium chlorate, KClO3 Oxidizer. </a:t>
            </a:r>
          </a:p>
          <a:p>
            <a:pPr marL="685800" lvl="1" indent="-228600">
              <a:buFont typeface="+mj-lt"/>
              <a:buAutoNum type="alphaLcPeriod"/>
            </a:pPr>
            <a:r>
              <a:rPr lang="en-US" sz="1200" kern="1200" baseline="0" dirty="0" smtClean="0">
                <a:solidFill>
                  <a:schemeClr val="tx1"/>
                </a:solidFill>
                <a:latin typeface="Arial" charset="0"/>
                <a:ea typeface="+mn-ea"/>
                <a:cs typeface="+mn-cs"/>
              </a:rPr>
              <a:t>Originally used very commonly in pyrotechnics, potassium chlorate has gradually been phased out due to its sensitivity, in favor of potassium per chlorate.</a:t>
            </a:r>
          </a:p>
          <a:p>
            <a:pPr marL="685800" lvl="1" indent="-228600">
              <a:buFont typeface="+mj-lt"/>
              <a:buAutoNum type="alphaLcPeriod"/>
            </a:pPr>
            <a:r>
              <a:rPr lang="en-US" sz="1200" kern="1200" baseline="0" dirty="0" smtClean="0">
                <a:solidFill>
                  <a:schemeClr val="tx1"/>
                </a:solidFill>
                <a:latin typeface="Arial" charset="0"/>
                <a:ea typeface="+mn-ea"/>
                <a:cs typeface="+mn-cs"/>
              </a:rPr>
              <a:t>Mixtures containing potassium chlorate and ammonium salts, phosphorus or anything acidic are particularly dangerous. </a:t>
            </a:r>
          </a:p>
          <a:p>
            <a:pPr marL="685800" lvl="1" indent="-228600">
              <a:buFont typeface="+mj-lt"/>
              <a:buAutoNum type="alphaLcPeriod"/>
            </a:pPr>
            <a:r>
              <a:rPr lang="en-US" sz="1200" kern="1200" baseline="0" dirty="0" smtClean="0">
                <a:solidFill>
                  <a:schemeClr val="tx1"/>
                </a:solidFill>
                <a:latin typeface="Arial" charset="0"/>
                <a:ea typeface="+mn-ea"/>
                <a:cs typeface="+mn-cs"/>
              </a:rPr>
              <a:t>For this reason mixtures containing potassium chlorate and sulfur are to be avoided, as sulfur (especially the common "flowers" of sulfur) may contain residual amounts of acid that can sensitize the mixture. </a:t>
            </a:r>
          </a:p>
          <a:p>
            <a:pPr marL="228600" lvl="0" indent="-228600">
              <a:buFont typeface="+mj-lt"/>
              <a:buAutoNum type="arabicPeriod"/>
            </a:pPr>
            <a:r>
              <a:rPr lang="en-US" sz="1200" kern="1200" baseline="0" dirty="0" smtClean="0">
                <a:solidFill>
                  <a:schemeClr val="tx1"/>
                </a:solidFill>
                <a:latin typeface="Arial" charset="0"/>
                <a:ea typeface="+mn-ea"/>
                <a:cs typeface="+mn-cs"/>
              </a:rPr>
              <a:t>In general, potassium chlorate should be avoided unless absolutely necessary. </a:t>
            </a:r>
          </a:p>
          <a:p>
            <a:pPr marL="228600" lvl="0" indent="-228600">
              <a:buFont typeface="+mj-lt"/>
              <a:buAutoNum type="arabicPeriod"/>
            </a:pPr>
            <a:r>
              <a:rPr lang="en-US" sz="1200" kern="1200" baseline="0" dirty="0" smtClean="0">
                <a:solidFill>
                  <a:schemeClr val="tx1"/>
                </a:solidFill>
                <a:latin typeface="Arial" charset="0"/>
                <a:ea typeface="+mn-ea"/>
                <a:cs typeface="+mn-cs"/>
              </a:rPr>
              <a:t>Chlorates have probably caused more accidents in the industry than all other classes of oxidizers together. </a:t>
            </a:r>
          </a:p>
          <a:p>
            <a:pPr marL="228600" lvl="0" indent="-228600">
              <a:buFont typeface="+mj-lt"/>
              <a:buAutoNum type="arabicPeriod"/>
            </a:pPr>
            <a:r>
              <a:rPr lang="en-US" sz="1200" kern="1200" baseline="0" dirty="0" smtClean="0">
                <a:solidFill>
                  <a:schemeClr val="tx1"/>
                </a:solidFill>
                <a:latin typeface="Arial" charset="0"/>
                <a:ea typeface="+mn-ea"/>
                <a:cs typeface="+mn-cs"/>
              </a:rPr>
              <a:t>The reason lies in their sensitivity to acids and their low decomposition temperature. </a:t>
            </a:r>
          </a:p>
          <a:p>
            <a:pPr marL="228600" lvl="0" indent="-228600">
              <a:buFont typeface="+mj-lt"/>
              <a:buAutoNum type="arabicPeriod"/>
            </a:pPr>
            <a:r>
              <a:rPr lang="en-US" sz="1200" kern="1200" baseline="0" dirty="0" smtClean="0">
                <a:solidFill>
                  <a:schemeClr val="tx1"/>
                </a:solidFill>
                <a:latin typeface="Arial" charset="0"/>
                <a:ea typeface="+mn-ea"/>
                <a:cs typeface="+mn-cs"/>
              </a:rPr>
              <a:t>When mixed with an easily ignitable fuel, such as sugar or sulfur, chlorates will ignite from a fingernail striking a wire screen. </a:t>
            </a:r>
          </a:p>
          <a:p>
            <a:pPr marL="228600" lvl="0" indent="-228600">
              <a:buFont typeface="+mj-lt"/>
              <a:buAutoNum type="arabicPeriod"/>
            </a:pPr>
            <a:r>
              <a:rPr lang="en-US" sz="1200" kern="1200" baseline="0" dirty="0" smtClean="0">
                <a:solidFill>
                  <a:schemeClr val="tx1"/>
                </a:solidFill>
                <a:latin typeface="Arial" charset="0"/>
                <a:ea typeface="+mn-ea"/>
                <a:cs typeface="+mn-cs"/>
              </a:rPr>
              <a:t>Sulfur is often acidic, a fact that has lead to spontaneous ignition of sulfur-chlorate compositions. </a:t>
            </a:r>
          </a:p>
          <a:p>
            <a:pPr marL="228600" lvl="0" indent="-228600">
              <a:buFont typeface="+mj-lt"/>
              <a:buAutoNum type="arabicPeriod"/>
            </a:pPr>
            <a:r>
              <a:rPr lang="en-US" sz="1200" kern="1200" baseline="0" dirty="0" smtClean="0">
                <a:solidFill>
                  <a:schemeClr val="tx1"/>
                </a:solidFill>
                <a:latin typeface="Arial" charset="0"/>
                <a:ea typeface="+mn-ea"/>
                <a:cs typeface="+mn-cs"/>
              </a:rPr>
              <a:t>If you intend to use chlorates, pay extra attention to safety.</a:t>
            </a:r>
          </a:p>
        </p:txBody>
      </p:sp>
    </p:spTree>
    <p:extLst>
      <p:ext uri="{BB962C8B-B14F-4D97-AF65-F5344CB8AC3E}">
        <p14:creationId xmlns:p14="http://schemas.microsoft.com/office/powerpoint/2010/main" val="705488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AC139D48-7F07-4104-8365-69CEA7F9E798}" type="slidenum">
              <a:rPr lang="en-US" smtClean="0"/>
              <a:pPr/>
              <a:t>18</a:t>
            </a:fld>
            <a:endParaRPr lang="en-US" dirty="0" smtClean="0"/>
          </a:p>
        </p:txBody>
      </p:sp>
      <p:sp>
        <p:nvSpPr>
          <p:cNvPr id="72706"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ln/>
        </p:spPr>
        <p:txBody>
          <a:bodyPr/>
          <a:lstStyle/>
          <a:p>
            <a:pPr marL="232943" indent="-232943"/>
            <a:r>
              <a:rPr lang="en-US" sz="1200" b="1" dirty="0" smtClean="0"/>
              <a:t>Slide 18</a:t>
            </a:r>
          </a:p>
          <a:p>
            <a:pPr marL="232943" indent="-232943"/>
            <a:endParaRPr lang="en-US" sz="1200" dirty="0" smtClean="0"/>
          </a:p>
          <a:p>
            <a:pPr marL="232943" indent="-232943"/>
            <a:r>
              <a:rPr lang="en-US" sz="1200" b="1" u="sng" dirty="0" smtClean="0"/>
              <a:t>Instructor/</a:t>
            </a:r>
            <a:r>
              <a:rPr lang="en-US" sz="1200" b="1" u="sng" baseline="0" dirty="0" smtClean="0"/>
              <a:t>Facilitator’s (I/F) Note</a:t>
            </a:r>
            <a:endParaRPr lang="en-US" sz="1200" b="1" u="sng" dirty="0" smtClean="0"/>
          </a:p>
          <a:p>
            <a:pPr marL="228600" indent="-228600" eaLnBrk="1" hangingPunct="1">
              <a:buFont typeface="+mj-lt"/>
              <a:buAutoNum type="arabicPeriod"/>
              <a:defRPr/>
            </a:pPr>
            <a:endParaRPr lang="en-US" dirty="0" smtClean="0"/>
          </a:p>
          <a:p>
            <a:pPr marL="228600" indent="-228600" eaLnBrk="1" hangingPunct="1">
              <a:buFont typeface="+mj-lt"/>
              <a:buAutoNum type="arabicPeriod"/>
              <a:defRPr/>
            </a:pPr>
            <a:r>
              <a:rPr lang="en-US" dirty="0" smtClean="0"/>
              <a:t>Potassium</a:t>
            </a:r>
            <a:r>
              <a:rPr lang="en-US" baseline="0" dirty="0" smtClean="0"/>
              <a:t> chlorates can be easily purchased, terrorist prefer to us this because it is cheap and easy to obtain.  China is a prime producer and seller of potassium chlorates.</a:t>
            </a:r>
          </a:p>
          <a:p>
            <a:pPr marL="228600" indent="-228600" eaLnBrk="1" hangingPunct="1">
              <a:buFont typeface="+mj-lt"/>
              <a:buAutoNum type="arabicPeriod"/>
              <a:defRPr/>
            </a:pPr>
            <a:endParaRPr lang="en-US" baseline="0" dirty="0" smtClean="0"/>
          </a:p>
          <a:p>
            <a:pPr marL="228600" indent="-228600" eaLnBrk="1" hangingPunct="1">
              <a:buFont typeface="+mj-lt"/>
              <a:buAutoNum type="arabicPeriod"/>
              <a:defRPr/>
            </a:pPr>
            <a:r>
              <a:rPr lang="en-US" sz="1200" kern="1200" baseline="0" dirty="0" smtClean="0">
                <a:solidFill>
                  <a:schemeClr val="tx1"/>
                </a:solidFill>
                <a:latin typeface="Arial" charset="0"/>
                <a:ea typeface="+mn-ea"/>
                <a:cs typeface="+mn-cs"/>
              </a:rPr>
              <a:t>The Boston Marathon bombings contained chlorates that were recovered from large amounts of fireworks purchased, disassembled and packed into the pressure cookers that were used by the bombers.</a:t>
            </a:r>
            <a:endParaRPr lang="en-US" sz="2800" dirty="0" smtClean="0"/>
          </a:p>
          <a:p>
            <a:pPr marL="337036" indent="-337036" eaLnBrk="1" hangingPunct="1">
              <a:spcBef>
                <a:spcPct val="20000"/>
              </a:spcBef>
              <a:buFontTx/>
              <a:buChar char="•"/>
              <a:defRPr/>
            </a:pPr>
            <a:endParaRPr lang="en-US" dirty="0" smtClean="0"/>
          </a:p>
        </p:txBody>
      </p:sp>
    </p:spTree>
    <p:extLst>
      <p:ext uri="{BB962C8B-B14F-4D97-AF65-F5344CB8AC3E}">
        <p14:creationId xmlns:p14="http://schemas.microsoft.com/office/powerpoint/2010/main" val="1394065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r>
              <a:rPr lang="en-US" sz="1200" b="1" dirty="0" smtClean="0"/>
              <a:t>Slide 19</a:t>
            </a:r>
          </a:p>
          <a:p>
            <a:pPr marL="232943" indent="-232943"/>
            <a:endParaRPr lang="en-US" sz="1200" dirty="0" smtClean="0"/>
          </a:p>
          <a:p>
            <a:pPr marL="232943" indent="-232943"/>
            <a:r>
              <a:rPr lang="en-US" sz="1200" b="1" u="sng" dirty="0" smtClean="0"/>
              <a:t>Instructor/</a:t>
            </a:r>
            <a:r>
              <a:rPr lang="en-US" sz="1200" b="1" u="sng" baseline="0" dirty="0" smtClean="0"/>
              <a:t>Facilitator’s (I/F) Note</a:t>
            </a:r>
            <a:endParaRPr lang="en-US" sz="1200" b="1" u="sng" dirty="0" smtClean="0"/>
          </a:p>
          <a:p>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19</a:t>
            </a:fld>
            <a:endParaRPr lang="en-US" dirty="0"/>
          </a:p>
        </p:txBody>
      </p:sp>
    </p:spTree>
    <p:extLst>
      <p:ext uri="{BB962C8B-B14F-4D97-AF65-F5344CB8AC3E}">
        <p14:creationId xmlns:p14="http://schemas.microsoft.com/office/powerpoint/2010/main" val="2578387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r>
              <a:rPr lang="en-US" b="1" dirty="0" smtClean="0"/>
              <a:t>Slide 2</a:t>
            </a:r>
          </a:p>
          <a:p>
            <a:pPr marL="232943" indent="-232943"/>
            <a:endParaRPr lang="en-US" dirty="0" smtClean="0"/>
          </a:p>
          <a:p>
            <a:pPr marL="232943" indent="-232943"/>
            <a:r>
              <a:rPr lang="en-US" b="1" u="sng" dirty="0" smtClean="0"/>
              <a:t>Instructor/</a:t>
            </a:r>
            <a:r>
              <a:rPr lang="en-US" b="1" u="sng" baseline="0" dirty="0" smtClean="0"/>
              <a:t>Facilitator’s (I/F) Note</a:t>
            </a:r>
            <a:endParaRPr lang="en-US" b="1" u="sng" dirty="0" smtClean="0"/>
          </a:p>
          <a:p>
            <a:endParaRPr lang="en-US" dirty="0"/>
          </a:p>
        </p:txBody>
      </p:sp>
      <p:sp>
        <p:nvSpPr>
          <p:cNvPr id="4" name="Header Placeholder 3"/>
          <p:cNvSpPr>
            <a:spLocks noGrp="1"/>
          </p:cNvSpPr>
          <p:nvPr>
            <p:ph type="hdr" sz="quarter" idx="10"/>
          </p:nvPr>
        </p:nvSpPr>
        <p:spPr/>
        <p:txBody>
          <a:bodyPr/>
          <a:lstStyle/>
          <a:p>
            <a:pPr>
              <a:defRPr/>
            </a:pPr>
            <a:r>
              <a:rPr lang="en-US" dirty="0" smtClean="0"/>
              <a:t>Search / Tactical Site Exploitation (TSE)</a:t>
            </a:r>
            <a:endParaRPr lang="en-US" dirty="0"/>
          </a:p>
        </p:txBody>
      </p:sp>
      <p:sp>
        <p:nvSpPr>
          <p:cNvPr id="5" name="Slide Number Placeholder 4"/>
          <p:cNvSpPr>
            <a:spLocks noGrp="1"/>
          </p:cNvSpPr>
          <p:nvPr>
            <p:ph type="sldNum" sz="quarter" idx="11"/>
          </p:nvPr>
        </p:nvSpPr>
        <p:spPr/>
        <p:txBody>
          <a:bodyPr/>
          <a:lstStyle/>
          <a:p>
            <a:pPr>
              <a:defRPr/>
            </a:pPr>
            <a:fld id="{10E315F7-9AEE-4973-9E37-34375D762EC9}" type="slidenum">
              <a:rPr lang="en-US" smtClean="0"/>
              <a:pPr>
                <a:defRPr/>
              </a:pPr>
              <a:t>2</a:t>
            </a:fld>
            <a:endParaRPr lang="en-US" dirty="0"/>
          </a:p>
        </p:txBody>
      </p:sp>
    </p:spTree>
    <p:extLst>
      <p:ext uri="{BB962C8B-B14F-4D97-AF65-F5344CB8AC3E}">
        <p14:creationId xmlns:p14="http://schemas.microsoft.com/office/powerpoint/2010/main" val="2193469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ln/>
        </p:spPr>
        <p:txBody>
          <a:bodyPr/>
          <a:lstStyle/>
          <a:p>
            <a:pPr marL="232943" indent="-232943"/>
            <a:r>
              <a:rPr lang="en-US" sz="1200" b="1" dirty="0" smtClean="0"/>
              <a:t>Slide 20</a:t>
            </a:r>
          </a:p>
          <a:p>
            <a:pPr marL="232943" indent="-232943"/>
            <a:endParaRPr lang="en-US" sz="1200" dirty="0" smtClean="0"/>
          </a:p>
          <a:p>
            <a:pPr marL="232943" indent="-232943"/>
            <a:r>
              <a:rPr lang="en-US" sz="1200" b="1" u="sng" dirty="0" smtClean="0"/>
              <a:t>Instructor/</a:t>
            </a:r>
            <a:r>
              <a:rPr lang="en-US" sz="1200" b="1" u="sng" baseline="0" dirty="0" smtClean="0"/>
              <a:t>Facilitator’s (I/F) Note</a:t>
            </a:r>
            <a:endParaRPr lang="en-US" sz="1200" b="1" u="sng" dirty="0" smtClean="0"/>
          </a:p>
          <a:p>
            <a:pPr marL="228600" lvl="0" indent="-228600">
              <a:buFont typeface="+mj-lt"/>
              <a:buAutoNum type="arabicPeriod"/>
            </a:pPr>
            <a:endParaRPr lang="en-US" sz="1200" kern="1200" baseline="0" dirty="0" smtClean="0">
              <a:solidFill>
                <a:schemeClr val="tx1"/>
              </a:solidFill>
              <a:latin typeface="Arial" charset="0"/>
              <a:ea typeface="+mn-ea"/>
              <a:cs typeface="+mn-cs"/>
            </a:endParaRPr>
          </a:p>
          <a:p>
            <a:pPr marL="337859" indent="-337859" eaLnBrk="1" hangingPunct="1">
              <a:spcBef>
                <a:spcPct val="20000"/>
              </a:spcBef>
              <a:buFontTx/>
              <a:buNone/>
              <a:defRPr/>
            </a:pPr>
            <a:r>
              <a:rPr lang="en-US" sz="1200" kern="0" dirty="0" smtClean="0">
                <a:solidFill>
                  <a:srgbClr val="000000"/>
                </a:solidFill>
                <a:latin typeface="Arial"/>
              </a:rPr>
              <a:t>1. What are you looking for?</a:t>
            </a:r>
          </a:p>
          <a:p>
            <a:pPr marL="285750" indent="-228600">
              <a:buFont typeface="+mj-lt"/>
              <a:buAutoNum type="alphaLcPeriod"/>
            </a:pPr>
            <a:r>
              <a:rPr lang="en-US" sz="1200" dirty="0" smtClean="0">
                <a:solidFill>
                  <a:schemeClr val="tx1"/>
                </a:solidFill>
              </a:rPr>
              <a:t>Mixing capability (Beakers, Funnel, Graduated Cylinder, Erlenmeyer Flask, Dropper, Watch Glass)</a:t>
            </a:r>
          </a:p>
          <a:p>
            <a:pPr marL="285750" indent="-228600">
              <a:buFont typeface="+mj-lt"/>
              <a:buAutoNum type="alphaLcPeriod"/>
            </a:pPr>
            <a:r>
              <a:rPr lang="en-US" sz="1200" dirty="0" smtClean="0">
                <a:solidFill>
                  <a:schemeClr val="tx1"/>
                </a:solidFill>
              </a:rPr>
              <a:t>Large amounts of ice or cool down containers (coolers) (Peroxide base chemicals</a:t>
            </a:r>
            <a:r>
              <a:rPr lang="en-US" sz="1200" baseline="0" dirty="0" smtClean="0">
                <a:solidFill>
                  <a:schemeClr val="tx1"/>
                </a:solidFill>
              </a:rPr>
              <a:t> must reach room temperature or cooler in order to crystallize)</a:t>
            </a:r>
            <a:endParaRPr lang="en-US" sz="1200" dirty="0" smtClean="0">
              <a:solidFill>
                <a:schemeClr val="tx1"/>
              </a:solidFill>
            </a:endParaRPr>
          </a:p>
          <a:p>
            <a:pPr marL="285750" indent="-228600">
              <a:buFont typeface="+mj-lt"/>
              <a:buAutoNum type="alphaLcPeriod"/>
            </a:pPr>
            <a:r>
              <a:rPr lang="en-US" sz="1200" dirty="0" smtClean="0">
                <a:solidFill>
                  <a:schemeClr val="tx1"/>
                </a:solidFill>
              </a:rPr>
              <a:t>Burners, fuels in excessive amount for heating. (Some chemicals</a:t>
            </a:r>
            <a:r>
              <a:rPr lang="en-US" sz="1200" baseline="0" dirty="0" smtClean="0">
                <a:solidFill>
                  <a:schemeClr val="tx1"/>
                </a:solidFill>
              </a:rPr>
              <a:t> must be boiled to a certain temperature in order to produce the right composition)</a:t>
            </a:r>
            <a:endParaRPr lang="en-US" sz="1200" dirty="0" smtClean="0">
              <a:solidFill>
                <a:schemeClr val="tx1"/>
              </a:solidFill>
            </a:endParaRPr>
          </a:p>
          <a:p>
            <a:pPr marL="285750" indent="-228600">
              <a:buFont typeface="+mj-lt"/>
              <a:buAutoNum type="alphaLcPeriod"/>
            </a:pPr>
            <a:r>
              <a:rPr lang="en-US" sz="1200" dirty="0" smtClean="0">
                <a:solidFill>
                  <a:schemeClr val="tx1"/>
                </a:solidFill>
              </a:rPr>
              <a:t>Large steel or plastic containers for mixing,</a:t>
            </a:r>
            <a:r>
              <a:rPr lang="en-US" sz="1200" baseline="0" dirty="0" smtClean="0">
                <a:solidFill>
                  <a:schemeClr val="tx1"/>
                </a:solidFill>
              </a:rPr>
              <a:t> </a:t>
            </a:r>
            <a:r>
              <a:rPr lang="en-US" sz="1200" dirty="0" smtClean="0">
                <a:solidFill>
                  <a:schemeClr val="tx1"/>
                </a:solidFill>
              </a:rPr>
              <a:t>boiling and storing HME</a:t>
            </a:r>
          </a:p>
          <a:p>
            <a:pPr marL="285750" indent="-228600">
              <a:buFont typeface="+mj-lt"/>
              <a:buAutoNum type="alphaLcPeriod"/>
            </a:pPr>
            <a:r>
              <a:rPr lang="en-US" sz="1200" dirty="0" smtClean="0">
                <a:solidFill>
                  <a:schemeClr val="tx1"/>
                </a:solidFill>
              </a:rPr>
              <a:t>Strange odors (chemicals), your nose</a:t>
            </a:r>
            <a:r>
              <a:rPr lang="en-US" sz="1200" baseline="0" dirty="0" smtClean="0">
                <a:solidFill>
                  <a:schemeClr val="tx1"/>
                </a:solidFill>
              </a:rPr>
              <a:t> and eyes will let you know when you are close to an HME Lab</a:t>
            </a:r>
            <a:endParaRPr lang="en-US" sz="1200" dirty="0" smtClean="0">
              <a:solidFill>
                <a:schemeClr val="tx1"/>
              </a:solidFill>
            </a:endParaRPr>
          </a:p>
          <a:p>
            <a:pPr marL="285750" indent="-228600">
              <a:buFont typeface="+mj-lt"/>
              <a:buAutoNum type="alphaLcPeriod"/>
            </a:pPr>
            <a:r>
              <a:rPr lang="en-US" sz="1200" dirty="0" smtClean="0">
                <a:solidFill>
                  <a:schemeClr val="tx1"/>
                </a:solidFill>
              </a:rPr>
              <a:t>Slurry or burn pits (Slurry pits would be a much stronger indicator)</a:t>
            </a:r>
          </a:p>
          <a:p>
            <a:pPr marL="285750" indent="-228600">
              <a:buFont typeface="+mj-lt"/>
              <a:buAutoNum type="alphaLcPeriod"/>
            </a:pPr>
            <a:r>
              <a:rPr lang="en-US" sz="1200" dirty="0" smtClean="0">
                <a:solidFill>
                  <a:schemeClr val="tx1"/>
                </a:solidFill>
              </a:rPr>
              <a:t>Safety equipment that could be used if mixing chemicals</a:t>
            </a:r>
          </a:p>
          <a:p>
            <a:pPr marL="285750" indent="-228600">
              <a:lnSpc>
                <a:spcPct val="100000"/>
              </a:lnSpc>
              <a:buFont typeface="+mj-lt"/>
              <a:buAutoNum type="alphaLcPeriod"/>
            </a:pPr>
            <a:r>
              <a:rPr lang="en-US" sz="1200" dirty="0" smtClean="0">
                <a:solidFill>
                  <a:schemeClr val="tx1"/>
                </a:solidFill>
              </a:rPr>
              <a:t>Detached labels laying on the ground or floor</a:t>
            </a:r>
            <a:r>
              <a:rPr lang="en-US" sz="1200" baseline="0" dirty="0" smtClean="0">
                <a:solidFill>
                  <a:schemeClr val="tx1"/>
                </a:solidFill>
              </a:rPr>
              <a:t> (Acid base chemicals cause oxidation and labels tend to fall off the metal containers)</a:t>
            </a:r>
            <a:endParaRPr lang="en-US" sz="1800" dirty="0" smtClean="0">
              <a:solidFill>
                <a:schemeClr val="tx1"/>
              </a:solidFill>
            </a:endParaRPr>
          </a:p>
          <a:p>
            <a:pPr>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2. PPE, depending on the circumstance, is a give away. We want to find it before the explosives have been made. </a:t>
            </a:r>
          </a:p>
          <a:p>
            <a:pPr marL="228600" lvl="0" indent="-228600">
              <a:buFont typeface="+mj-lt"/>
              <a:buNone/>
            </a:pPr>
            <a:endParaRPr lang="en-US" sz="1200" kern="1200" baseline="0" dirty="0" smtClean="0">
              <a:solidFill>
                <a:schemeClr val="tx1"/>
              </a:solidFill>
              <a:latin typeface="Arial" charset="0"/>
              <a:ea typeface="+mn-ea"/>
              <a:cs typeface="+mn-cs"/>
            </a:endParaRPr>
          </a:p>
          <a:p>
            <a:pPr marL="228600" lvl="0" indent="-228600">
              <a:buFont typeface="+mj-lt"/>
              <a:buNone/>
            </a:pPr>
            <a:r>
              <a:rPr lang="en-US" sz="1200" kern="1200" baseline="0" dirty="0" smtClean="0">
                <a:solidFill>
                  <a:srgbClr val="FF0000"/>
                </a:solidFill>
                <a:latin typeface="Arial" charset="0"/>
                <a:ea typeface="+mn-ea"/>
                <a:cs typeface="+mn-cs"/>
              </a:rPr>
              <a:t>3. If there is a abundance of these types of products you need to evacuate the area and start the 5 Cs.  </a:t>
            </a:r>
            <a:endParaRPr lang="en-US" dirty="0" smtClean="0">
              <a:solidFill>
                <a:srgbClr val="FF0000"/>
              </a:solidFill>
            </a:endParaRPr>
          </a:p>
        </p:txBody>
      </p:sp>
      <p:sp>
        <p:nvSpPr>
          <p:cNvPr id="39940" name="Slide Number Placeholder 3"/>
          <p:cNvSpPr>
            <a:spLocks noGrp="1"/>
          </p:cNvSpPr>
          <p:nvPr>
            <p:ph type="sldNum" sz="quarter" idx="5"/>
          </p:nvPr>
        </p:nvSpPr>
        <p:spPr>
          <a:noFill/>
        </p:spPr>
        <p:txBody>
          <a:bodyPr/>
          <a:lstStyle/>
          <a:p>
            <a:fld id="{212E9AF2-5666-458E-9B53-DE9566BE9691}" type="slidenum">
              <a:rPr lang="en-US" smtClean="0"/>
              <a:pPr/>
              <a:t>20</a:t>
            </a:fld>
            <a:endParaRPr lang="en-US" dirty="0" smtClean="0"/>
          </a:p>
        </p:txBody>
      </p:sp>
    </p:spTree>
    <p:extLst>
      <p:ext uri="{BB962C8B-B14F-4D97-AF65-F5344CB8AC3E}">
        <p14:creationId xmlns:p14="http://schemas.microsoft.com/office/powerpoint/2010/main" val="2595873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C542E10-A950-4362-80CB-1416F73CD08F}" type="slidenum">
              <a:rPr lang="en-US" smtClean="0"/>
              <a:pPr/>
              <a:t>21</a:t>
            </a:fld>
            <a:endParaRPr lang="en-US" dirty="0" smtClean="0"/>
          </a:p>
        </p:txBody>
      </p:sp>
      <p:sp>
        <p:nvSpPr>
          <p:cNvPr id="40963" name="Rectangle 2"/>
          <p:cNvSpPr>
            <a:spLocks noGrp="1" noRot="1" noChangeAspect="1" noChangeArrowheads="1" noTextEdit="1"/>
          </p:cNvSpPr>
          <p:nvPr>
            <p:ph type="sldImg"/>
          </p:nvPr>
        </p:nvSpPr>
        <p:spPr>
          <a:xfrm>
            <a:off x="1119188" y="696913"/>
            <a:ext cx="4646612" cy="3486150"/>
          </a:xfrm>
          <a:ln/>
        </p:spPr>
      </p:sp>
      <p:sp>
        <p:nvSpPr>
          <p:cNvPr id="40964" name="Rectangle 3"/>
          <p:cNvSpPr>
            <a:spLocks noGrp="1" noChangeArrowheads="1"/>
          </p:cNvSpPr>
          <p:nvPr>
            <p:ph type="body" idx="1"/>
          </p:nvPr>
        </p:nvSpPr>
        <p:spPr>
          <a:noFill/>
          <a:ln/>
        </p:spPr>
        <p:txBody>
          <a:bodyPr/>
          <a:lstStyle/>
          <a:p>
            <a:pPr marL="232943" indent="-232943"/>
            <a:r>
              <a:rPr lang="en-US" sz="1200" b="1" dirty="0" smtClean="0"/>
              <a:t>Slide 21</a:t>
            </a:r>
          </a:p>
          <a:p>
            <a:pPr marL="232943" indent="-232943"/>
            <a:endParaRPr lang="en-US" sz="1200" dirty="0" smtClean="0"/>
          </a:p>
          <a:p>
            <a:pPr marL="232943" indent="-232943"/>
            <a:r>
              <a:rPr lang="en-US" sz="1200" b="1" u="sng" dirty="0" smtClean="0"/>
              <a:t>Instructor/</a:t>
            </a:r>
            <a:r>
              <a:rPr lang="en-US" sz="1200" b="1" u="sng" baseline="0" dirty="0" smtClean="0"/>
              <a:t>Facilitator’s (I/F) Note</a:t>
            </a:r>
            <a:endParaRPr lang="en-US" sz="1200" b="1" u="sng" dirty="0" smtClean="0"/>
          </a:p>
          <a:p>
            <a:pPr marL="228600" indent="-228600" eaLnBrk="1" hangingPunct="1">
              <a:buAutoNum type="arabicPeriod"/>
            </a:pPr>
            <a:endParaRPr lang="en-US" dirty="0" smtClean="0"/>
          </a:p>
          <a:p>
            <a:pPr marL="228600" indent="-228600" eaLnBrk="1" hangingPunct="1">
              <a:buAutoNum type="arabicPeriod"/>
            </a:pPr>
            <a:r>
              <a:rPr lang="en-US" dirty="0" smtClean="0"/>
              <a:t>Look for large quantities of chemicals that do not fit with the individuals job. </a:t>
            </a:r>
          </a:p>
          <a:p>
            <a:pPr marL="228600" indent="-228600" eaLnBrk="1" hangingPunct="1">
              <a:buAutoNum type="arabicPeriod"/>
            </a:pPr>
            <a:r>
              <a:rPr lang="en-US" dirty="0" smtClean="0"/>
              <a:t>Look for excess or high grade chemicals when commercial off the shelf items would normally do the job.  </a:t>
            </a:r>
          </a:p>
          <a:p>
            <a:pPr marL="228600" indent="-228600" eaLnBrk="1" hangingPunct="1">
              <a:buAutoNum type="arabicPeriod"/>
            </a:pPr>
            <a:r>
              <a:rPr lang="en-US" dirty="0" smtClean="0"/>
              <a:t>Items shown on this slide have all been used in the manufacturing of HME.  </a:t>
            </a:r>
          </a:p>
          <a:p>
            <a:pPr marL="228600" indent="-228600" eaLnBrk="1" hangingPunct="1">
              <a:buAutoNum type="arabicPeriod"/>
            </a:pPr>
            <a:r>
              <a:rPr lang="en-US" dirty="0" smtClean="0"/>
              <a:t>Why glass / plastic containers?...some chemicals are reactive to metals, light or moisture</a:t>
            </a:r>
            <a:r>
              <a:rPr lang="en-US" baseline="0" dirty="0" smtClean="0"/>
              <a:t> </a:t>
            </a:r>
            <a:r>
              <a:rPr lang="en-US" dirty="0" smtClean="0"/>
              <a:t>Think PPE and HAZMAT safety (no flame 50’).</a:t>
            </a:r>
          </a:p>
          <a:p>
            <a:pPr marL="228600" indent="-228600" eaLnBrk="1" hangingPunct="1">
              <a:buAutoNum type="arabicPeriod"/>
            </a:pPr>
            <a:r>
              <a:rPr lang="en-US" dirty="0" smtClean="0"/>
              <a:t>Tractor trailer was carrying approx 2500kg (5511 lbs) of Ammonium Nitrate (AN), and approx 2500kg (5511 lbs) Potassium Chlorate . </a:t>
            </a:r>
          </a:p>
          <a:p>
            <a:pPr marL="685800" lvl="1" indent="-228600" eaLnBrk="1" hangingPunct="1">
              <a:buFont typeface="+mj-lt"/>
              <a:buAutoNum type="alphaLcPeriod"/>
            </a:pPr>
            <a:r>
              <a:rPr lang="en-US" dirty="0" smtClean="0"/>
              <a:t>The jingle truck was determined to be carrying approx 19500kg (42990 lbs) of Ammonium Chloride. </a:t>
            </a:r>
          </a:p>
          <a:p>
            <a:pPr marL="685800" lvl="1" indent="-228600" eaLnBrk="1" hangingPunct="1">
              <a:buFont typeface="+mj-lt"/>
              <a:buAutoNum type="alphaLcPeriod"/>
            </a:pPr>
            <a:r>
              <a:rPr lang="en-US" dirty="0" smtClean="0"/>
              <a:t>The 25kg bags of Ammonium Chloride were each hidden inside of 50kg bags of flour. </a:t>
            </a:r>
          </a:p>
          <a:p>
            <a:endParaRPr lang="en-US" dirty="0" smtClean="0"/>
          </a:p>
        </p:txBody>
      </p:sp>
    </p:spTree>
    <p:extLst>
      <p:ext uri="{BB962C8B-B14F-4D97-AF65-F5344CB8AC3E}">
        <p14:creationId xmlns:p14="http://schemas.microsoft.com/office/powerpoint/2010/main" val="1338350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38FC531-C93F-4821-8DD1-FB0795B13BEF}" type="slidenum">
              <a:rPr lang="en-US" smtClean="0"/>
              <a:pPr/>
              <a:t>22</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marL="232943" indent="-232943"/>
            <a:r>
              <a:rPr lang="en-US" sz="1200" b="1" dirty="0" smtClean="0"/>
              <a:t>Slide 22</a:t>
            </a:r>
          </a:p>
          <a:p>
            <a:pPr marL="232943" indent="-232943"/>
            <a:endParaRPr lang="en-US" sz="1200" dirty="0" smtClean="0"/>
          </a:p>
          <a:p>
            <a:pPr marL="232943" indent="-232943"/>
            <a:r>
              <a:rPr lang="en-US" sz="1200" b="1" u="sng" dirty="0" smtClean="0"/>
              <a:t>Instructor/</a:t>
            </a:r>
            <a:r>
              <a:rPr lang="en-US" sz="1200" b="1" u="sng" baseline="0" dirty="0" smtClean="0"/>
              <a:t>Facilitator’s (I/F) Note</a:t>
            </a:r>
            <a:endParaRPr lang="en-US" sz="1200" b="1" u="sng" dirty="0" smtClean="0"/>
          </a:p>
          <a:p>
            <a:pPr marL="228600" indent="-228600" eaLnBrk="1" hangingPunct="1">
              <a:buAutoNum type="arabicPeriod"/>
            </a:pPr>
            <a:endParaRPr lang="en-AU" dirty="0" smtClean="0"/>
          </a:p>
          <a:p>
            <a:pPr marL="228600" indent="-228600" eaLnBrk="1" hangingPunct="1">
              <a:buAutoNum type="arabicPeriod"/>
            </a:pPr>
            <a:r>
              <a:rPr lang="en-AU" dirty="0" smtClean="0"/>
              <a:t>Drying rooms, depending on the type of HME do not enter. Urea Nitrate, is not that unstable. </a:t>
            </a:r>
          </a:p>
          <a:p>
            <a:pPr marL="228600" indent="-228600" eaLnBrk="1" hangingPunct="1">
              <a:buAutoNum type="arabicPeriod"/>
            </a:pPr>
            <a:r>
              <a:rPr lang="en-AU" dirty="0" smtClean="0"/>
              <a:t>If they are mixing TATP or HMTD, Do Not Enter. </a:t>
            </a:r>
          </a:p>
          <a:p>
            <a:pPr marL="685800" lvl="1" indent="-228600" eaLnBrk="1" hangingPunct="1">
              <a:buFont typeface="+mj-lt"/>
              <a:buAutoNum type="alphaLcPeriod"/>
            </a:pPr>
            <a:r>
              <a:rPr lang="en-AU" dirty="0" smtClean="0"/>
              <a:t>Stand in the doorway and take a picture. </a:t>
            </a:r>
          </a:p>
          <a:p>
            <a:pPr marL="685800" lvl="1" indent="-228600" eaLnBrk="1" hangingPunct="1">
              <a:buFont typeface="+mj-lt"/>
              <a:buAutoNum type="alphaLcPeriod"/>
            </a:pPr>
            <a:r>
              <a:rPr lang="en-AU" dirty="0" smtClean="0"/>
              <a:t>Report to EOD immediately. </a:t>
            </a:r>
          </a:p>
          <a:p>
            <a:pPr marL="685800" lvl="1" indent="-228600" eaLnBrk="1" hangingPunct="1">
              <a:buFont typeface="+mj-lt"/>
              <a:buAutoNum type="alphaLcPeriod"/>
            </a:pPr>
            <a:r>
              <a:rPr lang="en-AU" dirty="0" smtClean="0"/>
              <a:t>Be</a:t>
            </a:r>
            <a:r>
              <a:rPr lang="en-AU" baseline="0" dirty="0" smtClean="0"/>
              <a:t> aware of odors. </a:t>
            </a:r>
            <a:r>
              <a:rPr lang="en-AU" dirty="0" smtClean="0"/>
              <a:t> </a:t>
            </a:r>
          </a:p>
          <a:p>
            <a:pPr marL="228600" indent="-228600" eaLnBrk="1" hangingPunct="1">
              <a:buAutoNum type="arabicPeriod"/>
            </a:pPr>
            <a:r>
              <a:rPr lang="en-US" dirty="0" smtClean="0"/>
              <a:t>Note the M4 in the picture…you have the rest of your life to get the moto-photo=NOT worth it! Drying rooms can be smelled before seen, sometimes blocks away (acetone/urea).</a:t>
            </a:r>
          </a:p>
          <a:p>
            <a:pPr eaLnBrk="1" hangingPunct="1"/>
            <a:endParaRPr lang="en-AU" dirty="0" smtClean="0"/>
          </a:p>
          <a:p>
            <a:r>
              <a:rPr lang="en-US" dirty="0" smtClean="0"/>
              <a:t>﻿</a:t>
            </a:r>
            <a:endParaRPr lang="en-AU" dirty="0" smtClean="0"/>
          </a:p>
        </p:txBody>
      </p:sp>
    </p:spTree>
    <p:extLst>
      <p:ext uri="{BB962C8B-B14F-4D97-AF65-F5344CB8AC3E}">
        <p14:creationId xmlns:p14="http://schemas.microsoft.com/office/powerpoint/2010/main" val="381057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740F98E-9FE5-40F3-899A-68A9054B1312}" type="slidenum">
              <a:rPr lang="en-US" smtClean="0"/>
              <a:pPr/>
              <a:t>23</a:t>
            </a:fld>
            <a:endParaRPr lang="en-US" dirty="0" smtClean="0"/>
          </a:p>
        </p:txBody>
      </p:sp>
      <p:sp>
        <p:nvSpPr>
          <p:cNvPr id="45059" name="Rectangle 2"/>
          <p:cNvSpPr>
            <a:spLocks noGrp="1" noRot="1" noChangeAspect="1" noChangeArrowheads="1" noTextEdit="1"/>
          </p:cNvSpPr>
          <p:nvPr>
            <p:ph type="sldImg"/>
          </p:nvPr>
        </p:nvSpPr>
        <p:spPr>
          <a:xfrm>
            <a:off x="1119188" y="696913"/>
            <a:ext cx="4646612" cy="3486150"/>
          </a:xfrm>
          <a:ln/>
        </p:spPr>
      </p:sp>
      <p:sp>
        <p:nvSpPr>
          <p:cNvPr id="45060" name="Rectangle 3"/>
          <p:cNvSpPr>
            <a:spLocks noGrp="1" noChangeArrowheads="1"/>
          </p:cNvSpPr>
          <p:nvPr>
            <p:ph type="body" idx="1"/>
          </p:nvPr>
        </p:nvSpPr>
        <p:spPr>
          <a:ln/>
        </p:spPr>
        <p:txBody>
          <a:bodyPr/>
          <a:lstStyle/>
          <a:p>
            <a:pPr marL="232943" indent="-232943"/>
            <a:r>
              <a:rPr lang="en-US" sz="2800" b="1" dirty="0" smtClean="0"/>
              <a:t>Slide 23</a:t>
            </a:r>
          </a:p>
          <a:p>
            <a:pPr marL="232943" indent="-232943"/>
            <a:endParaRPr lang="en-US" sz="2800" dirty="0" smtClean="0"/>
          </a:p>
          <a:p>
            <a:pPr marL="232943" indent="-232943"/>
            <a:r>
              <a:rPr lang="en-US" sz="2800" b="1" u="sng" dirty="0" smtClean="0"/>
              <a:t>Instructor/</a:t>
            </a:r>
            <a:r>
              <a:rPr lang="en-US" sz="2800" b="1" u="sng" baseline="0" dirty="0" smtClean="0"/>
              <a:t>Facilitator’s (I/F) Note</a:t>
            </a:r>
            <a:endParaRPr lang="en-US" sz="2800" b="1" u="sng" dirty="0" smtClean="0"/>
          </a:p>
          <a:p>
            <a:pPr marL="333362" indent="-333362">
              <a:spcBef>
                <a:spcPct val="20000"/>
              </a:spcBef>
              <a:buFontTx/>
              <a:buNone/>
              <a:defRPr/>
            </a:pPr>
            <a:endParaRPr lang="en-US" sz="2800" kern="0" dirty="0" smtClean="0">
              <a:solidFill>
                <a:srgbClr val="000000"/>
              </a:solidFill>
              <a:latin typeface="Arial"/>
            </a:endParaRPr>
          </a:p>
          <a:p>
            <a:pPr marL="333362" indent="-333362">
              <a:spcBef>
                <a:spcPct val="20000"/>
              </a:spcBef>
              <a:buFontTx/>
              <a:buNone/>
              <a:defRPr/>
            </a:pPr>
            <a:r>
              <a:rPr lang="en-US" sz="2800" kern="0" dirty="0" smtClean="0">
                <a:solidFill>
                  <a:srgbClr val="000000"/>
                </a:solidFill>
                <a:latin typeface="Arial"/>
              </a:rPr>
              <a:t>1.       Storage Areas</a:t>
            </a:r>
          </a:p>
          <a:p>
            <a:pPr marL="914400" lvl="1" indent="-457200">
              <a:spcBef>
                <a:spcPct val="20000"/>
              </a:spcBef>
              <a:buFont typeface="+mj-lt"/>
              <a:buAutoNum type="alphaLcPeriod"/>
              <a:defRPr/>
            </a:pPr>
            <a:r>
              <a:rPr lang="en-US" sz="2400" kern="0" dirty="0" smtClean="0">
                <a:solidFill>
                  <a:srgbClr val="000000"/>
                </a:solidFill>
                <a:latin typeface="Arial"/>
              </a:rPr>
              <a:t>Large quantity of containers</a:t>
            </a:r>
          </a:p>
          <a:p>
            <a:pPr marL="914400" lvl="1" indent="-457200">
              <a:spcBef>
                <a:spcPct val="20000"/>
              </a:spcBef>
              <a:buFont typeface="+mj-lt"/>
              <a:buAutoNum type="alphaLcPeriod"/>
              <a:defRPr/>
            </a:pPr>
            <a:r>
              <a:rPr lang="en-US" sz="2400" kern="0" dirty="0" smtClean="0">
                <a:solidFill>
                  <a:srgbClr val="000000"/>
                </a:solidFill>
                <a:latin typeface="Arial"/>
              </a:rPr>
              <a:t>Burn marks on walls</a:t>
            </a:r>
          </a:p>
          <a:p>
            <a:pPr marL="914400" lvl="1" indent="-457200">
              <a:spcBef>
                <a:spcPct val="20000"/>
              </a:spcBef>
              <a:buFont typeface="+mj-lt"/>
              <a:buAutoNum type="alphaLcPeriod"/>
              <a:defRPr/>
            </a:pPr>
            <a:r>
              <a:rPr lang="en-US" sz="2400" dirty="0" smtClean="0"/>
              <a:t>Pressure cookers with explosives and safety fuses</a:t>
            </a:r>
          </a:p>
          <a:p>
            <a:pPr marL="457200" lvl="0" indent="-457200">
              <a:spcBef>
                <a:spcPct val="20000"/>
              </a:spcBef>
              <a:buFont typeface="+mj-lt"/>
              <a:buAutoNum type="arabicPeriod" startAt="2"/>
              <a:defRPr/>
            </a:pPr>
            <a:r>
              <a:rPr lang="en-US" sz="1200" kern="1200" baseline="0" dirty="0" smtClean="0">
                <a:solidFill>
                  <a:schemeClr val="tx1"/>
                </a:solidFill>
                <a:latin typeface="Arial" charset="0"/>
                <a:ea typeface="+mn-ea"/>
                <a:cs typeface="+mn-cs"/>
              </a:rPr>
              <a:t>Urea can be used as a stabilizer in nitrocellulose explosives. FYI…</a:t>
            </a:r>
          </a:p>
          <a:p>
            <a:pPr marL="457200" lvl="0" indent="-457200">
              <a:spcBef>
                <a:spcPct val="20000"/>
              </a:spcBef>
              <a:buFont typeface="+mj-lt"/>
              <a:buAutoNum type="arabicPeriod" startAt="2"/>
              <a:defRPr/>
            </a:pPr>
            <a:r>
              <a:rPr lang="en-US" sz="1200" kern="1200" baseline="0" dirty="0" smtClean="0">
                <a:solidFill>
                  <a:schemeClr val="tx1"/>
                </a:solidFill>
                <a:latin typeface="Arial" charset="0"/>
                <a:ea typeface="+mn-ea"/>
                <a:cs typeface="+mn-cs"/>
              </a:rPr>
              <a:t>Urea can also be used as an additive ingredient in cigarettes to enhance flavor. </a:t>
            </a:r>
          </a:p>
          <a:p>
            <a:pPr marL="457200" lvl="0" indent="-457200">
              <a:spcBef>
                <a:spcPct val="20000"/>
              </a:spcBef>
              <a:buFont typeface="+mj-lt"/>
              <a:buAutoNum type="arabicPeriod" startAt="2"/>
              <a:defRPr/>
            </a:pPr>
            <a:r>
              <a:rPr lang="en-US" sz="1200" kern="1200" baseline="0" dirty="0" smtClean="0">
                <a:solidFill>
                  <a:schemeClr val="tx1"/>
                </a:solidFill>
                <a:latin typeface="Arial" charset="0"/>
                <a:ea typeface="+mn-ea"/>
                <a:cs typeface="+mn-cs"/>
              </a:rPr>
              <a:t>Photos were taken in Iraq. </a:t>
            </a:r>
          </a:p>
          <a:p>
            <a:pPr marL="914400" lvl="1" indent="-457200">
              <a:spcBef>
                <a:spcPct val="20000"/>
              </a:spcBef>
              <a:buFont typeface="+mj-lt"/>
              <a:buAutoNum type="alphaLcPeriod"/>
              <a:defRPr/>
            </a:pPr>
            <a:r>
              <a:rPr lang="en-US" sz="1200" kern="1200" baseline="0" dirty="0" smtClean="0">
                <a:solidFill>
                  <a:schemeClr val="tx1"/>
                </a:solidFill>
                <a:latin typeface="Arial" charset="0"/>
                <a:ea typeface="+mn-ea"/>
                <a:cs typeface="+mn-cs"/>
              </a:rPr>
              <a:t>Note the chemical (vs. thermal) burns from the nitric acid. </a:t>
            </a:r>
          </a:p>
          <a:p>
            <a:pPr marL="914400" lvl="1" indent="-457200">
              <a:spcBef>
                <a:spcPct val="20000"/>
              </a:spcBef>
              <a:buFont typeface="+mj-lt"/>
              <a:buAutoNum type="alphaLcPeriod"/>
              <a:defRPr/>
            </a:pPr>
            <a:r>
              <a:rPr lang="en-US" sz="1200" kern="1200" baseline="0" dirty="0" smtClean="0">
                <a:solidFill>
                  <a:schemeClr val="tx1"/>
                </a:solidFill>
                <a:latin typeface="Arial" charset="0"/>
                <a:ea typeface="+mn-ea"/>
                <a:cs typeface="+mn-cs"/>
              </a:rPr>
              <a:t>Think Hazardous Material (HAZMAT) and PPE (photos from Iraq).</a:t>
            </a:r>
            <a:endParaRPr lang="en-US" dirty="0" smtClean="0"/>
          </a:p>
        </p:txBody>
      </p:sp>
    </p:spTree>
    <p:extLst>
      <p:ext uri="{BB962C8B-B14F-4D97-AF65-F5344CB8AC3E}">
        <p14:creationId xmlns:p14="http://schemas.microsoft.com/office/powerpoint/2010/main" val="1759616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25ED58A-A9F0-4B22-B56B-EF20C25E6663}" type="slidenum">
              <a:rPr lang="en-US" smtClean="0"/>
              <a:pPr/>
              <a:t>24</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marL="232943" indent="-232943"/>
            <a:r>
              <a:rPr lang="en-US" sz="1200" b="1" dirty="0" smtClean="0"/>
              <a:t>Slide 24</a:t>
            </a:r>
          </a:p>
          <a:p>
            <a:pPr marL="232943" indent="-232943"/>
            <a:endParaRPr lang="en-US" sz="1200" dirty="0" smtClean="0"/>
          </a:p>
          <a:p>
            <a:pPr marL="232943" indent="-232943"/>
            <a:r>
              <a:rPr lang="en-US" sz="1200" b="1" u="sng" dirty="0" smtClean="0"/>
              <a:t>Instructor/</a:t>
            </a:r>
            <a:r>
              <a:rPr lang="en-US" sz="1200" b="1" u="sng" baseline="0" dirty="0" smtClean="0"/>
              <a:t>Facilitator’s (I/F) Note</a:t>
            </a:r>
            <a:endParaRPr lang="en-US" sz="1200" b="1" u="sng" dirty="0" smtClean="0"/>
          </a:p>
          <a:p>
            <a:pPr marL="228600" indent="-228600">
              <a:buAutoNum type="arabicPeriod"/>
            </a:pPr>
            <a:endParaRPr lang="en-US" sz="1200" kern="1200" baseline="0" dirty="0" smtClean="0">
              <a:solidFill>
                <a:schemeClr val="tx1"/>
              </a:solidFill>
              <a:latin typeface="Arial" charset="0"/>
              <a:ea typeface="+mn-ea"/>
              <a:cs typeface="+mn-cs"/>
            </a:endParaRPr>
          </a:p>
          <a:p>
            <a:pPr marL="228600" indent="-228600">
              <a:buAutoNum type="arabicPeriod"/>
            </a:pPr>
            <a:r>
              <a:rPr lang="en-US" sz="1200" kern="1200" baseline="0" dirty="0" smtClean="0">
                <a:solidFill>
                  <a:schemeClr val="tx1"/>
                </a:solidFill>
                <a:latin typeface="Arial" charset="0"/>
                <a:ea typeface="+mn-ea"/>
                <a:cs typeface="+mn-cs"/>
              </a:rPr>
              <a:t>There are many possible setups for an HME lab. </a:t>
            </a:r>
          </a:p>
          <a:p>
            <a:pPr marL="228600" indent="-228600">
              <a:buAutoNum type="arabicPeriod"/>
            </a:pPr>
            <a:r>
              <a:rPr lang="en-US" sz="1200" kern="1200" baseline="0" dirty="0" smtClean="0">
                <a:solidFill>
                  <a:schemeClr val="tx1"/>
                </a:solidFill>
                <a:latin typeface="Arial" charset="0"/>
                <a:ea typeface="+mn-ea"/>
                <a:cs typeface="+mn-cs"/>
              </a:rPr>
              <a:t>They range from the very basic in the top two pictures (this is what you most likely will find) to the more advanced in the bottom two pictures. </a:t>
            </a:r>
          </a:p>
          <a:p>
            <a:pPr marL="228600" indent="-228600">
              <a:buAutoNum type="arabicPeriod"/>
            </a:pPr>
            <a:r>
              <a:rPr lang="en-US" sz="1200" kern="1200" baseline="0" dirty="0" smtClean="0">
                <a:solidFill>
                  <a:schemeClr val="tx1"/>
                </a:solidFill>
                <a:latin typeface="Arial" charset="0"/>
                <a:ea typeface="+mn-ea"/>
                <a:cs typeface="+mn-cs"/>
              </a:rPr>
              <a:t>DO NOT INFLUENCE ANYTHING!! </a:t>
            </a:r>
          </a:p>
          <a:p>
            <a:pPr marL="228600" indent="-228600">
              <a:buAutoNum type="arabicPeriod"/>
            </a:pPr>
            <a:r>
              <a:rPr lang="en-US" sz="1200" kern="1200" baseline="0" dirty="0" smtClean="0">
                <a:solidFill>
                  <a:schemeClr val="tx1"/>
                </a:solidFill>
                <a:latin typeface="Arial" charset="0"/>
                <a:ea typeface="+mn-ea"/>
                <a:cs typeface="+mn-cs"/>
              </a:rPr>
              <a:t>Treat like a VOIED…if it's being cooled, stirred, heated, etc. leave it alone and call HIGHER ASAP.</a:t>
            </a:r>
          </a:p>
        </p:txBody>
      </p:sp>
    </p:spTree>
    <p:extLst>
      <p:ext uri="{BB962C8B-B14F-4D97-AF65-F5344CB8AC3E}">
        <p14:creationId xmlns:p14="http://schemas.microsoft.com/office/powerpoint/2010/main" val="960055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263CCC-483B-4DC5-86B6-6DC769626803}" type="slidenum">
              <a:rPr lang="en-US" smtClean="0"/>
              <a:pPr/>
              <a:t>25</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ln/>
        </p:spPr>
        <p:txBody>
          <a:bodyPr/>
          <a:lstStyle/>
          <a:p>
            <a:pPr marL="232943" indent="-232943"/>
            <a:r>
              <a:rPr lang="en-US" sz="1200" b="1" dirty="0" smtClean="0"/>
              <a:t>Slide 25</a:t>
            </a:r>
          </a:p>
          <a:p>
            <a:pPr marL="232943" indent="-232943"/>
            <a:endParaRPr lang="en-US" sz="1200" dirty="0" smtClean="0"/>
          </a:p>
          <a:p>
            <a:pPr marL="232943" indent="-232943"/>
            <a:r>
              <a:rPr lang="en-US" sz="1200" b="1" u="sng" dirty="0" smtClean="0"/>
              <a:t>Instructor/</a:t>
            </a:r>
            <a:r>
              <a:rPr lang="en-US" sz="1200" b="1" u="sng" baseline="0" dirty="0" smtClean="0"/>
              <a:t>Facilitator’s (I/F) Note</a:t>
            </a:r>
            <a:endParaRPr lang="en-US" sz="1200" b="1" u="sng" dirty="0" smtClean="0"/>
          </a:p>
          <a:p>
            <a:pPr marL="228600" indent="-228600">
              <a:buAutoNum type="arabicPeriod"/>
            </a:pPr>
            <a:endParaRPr lang="en-US" sz="1200" kern="1200" baseline="0" dirty="0" smtClean="0">
              <a:solidFill>
                <a:schemeClr val="tx1"/>
              </a:solidFill>
              <a:latin typeface="Arial" charset="0"/>
              <a:ea typeface="+mn-ea"/>
              <a:cs typeface="+mn-cs"/>
            </a:endParaRPr>
          </a:p>
          <a:p>
            <a:pPr marL="228600" indent="-228600">
              <a:buAutoNum type="arabicPeriod"/>
            </a:pPr>
            <a:r>
              <a:rPr lang="en-US" sz="1200" kern="1200" baseline="0" dirty="0" smtClean="0">
                <a:solidFill>
                  <a:schemeClr val="tx1"/>
                </a:solidFill>
                <a:latin typeface="Arial" charset="0"/>
                <a:ea typeface="+mn-ea"/>
                <a:cs typeface="+mn-cs"/>
              </a:rPr>
              <a:t>The production pictured here depicts steps required to chemically combine fuels and oxidizers. </a:t>
            </a:r>
          </a:p>
          <a:p>
            <a:pPr marL="228600" indent="-228600">
              <a:buAutoNum type="arabicPeriod"/>
            </a:pPr>
            <a:r>
              <a:rPr lang="en-US" sz="1200" kern="1200" baseline="0" dirty="0" smtClean="0">
                <a:solidFill>
                  <a:schemeClr val="tx1"/>
                </a:solidFill>
                <a:latin typeface="Arial" charset="0"/>
                <a:ea typeface="+mn-ea"/>
                <a:cs typeface="+mn-cs"/>
              </a:rPr>
              <a:t>To create these compounds not only is heating necessary but a resultant exothermic reaction (an undesirable result) continues after production (hence cooling steps are taken). </a:t>
            </a:r>
          </a:p>
          <a:p>
            <a:pPr marL="228600" indent="-228600">
              <a:buAutoNum type="arabicPeriod"/>
            </a:pPr>
            <a:r>
              <a:rPr lang="en-US" sz="1200" kern="1200" baseline="0" dirty="0" smtClean="0">
                <a:solidFill>
                  <a:schemeClr val="tx1"/>
                </a:solidFill>
                <a:latin typeface="Arial" charset="0"/>
                <a:ea typeface="+mn-ea"/>
                <a:cs typeface="+mn-cs"/>
              </a:rPr>
              <a:t>These processes are extremely hazardous and the compounds at every step are highly toxic/sensitive.  Compounds can detonate during the mixing or cooking process</a:t>
            </a:r>
            <a:endParaRPr lang="en-AU" dirty="0" smtClean="0"/>
          </a:p>
        </p:txBody>
      </p:sp>
    </p:spTree>
    <p:extLst>
      <p:ext uri="{BB962C8B-B14F-4D97-AF65-F5344CB8AC3E}">
        <p14:creationId xmlns:p14="http://schemas.microsoft.com/office/powerpoint/2010/main" val="3167909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ln/>
        </p:spPr>
        <p:txBody>
          <a:bodyPr/>
          <a:lstStyle/>
          <a:p>
            <a:pPr marL="232943" indent="-232943"/>
            <a:r>
              <a:rPr lang="en-US" sz="1200" b="1" dirty="0" smtClean="0"/>
              <a:t>Slide 26</a:t>
            </a:r>
          </a:p>
          <a:p>
            <a:pPr marL="232943" indent="-232943"/>
            <a:endParaRPr lang="en-US" sz="1200" dirty="0" smtClean="0"/>
          </a:p>
          <a:p>
            <a:pPr marL="232943" indent="-232943"/>
            <a:r>
              <a:rPr lang="en-US" sz="1200" b="1" u="sng" dirty="0" smtClean="0"/>
              <a:t>Instructor/</a:t>
            </a:r>
            <a:r>
              <a:rPr lang="en-US" sz="1200" b="1" u="sng" baseline="0" dirty="0" smtClean="0"/>
              <a:t>Facilitator’s (I/F) Note</a:t>
            </a:r>
            <a:endParaRPr lang="en-US" sz="1200" b="1" u="sng" dirty="0" smtClean="0"/>
          </a:p>
          <a:p>
            <a:pPr marL="228600" indent="-228600">
              <a:buAutoNum type="arabicPeriod"/>
            </a:pPr>
            <a:endParaRPr lang="en-US" sz="1200" kern="1200" baseline="0" dirty="0" smtClean="0">
              <a:solidFill>
                <a:schemeClr val="tx1"/>
              </a:solidFill>
              <a:latin typeface="Arial" charset="0"/>
              <a:ea typeface="+mn-ea"/>
              <a:cs typeface="+mn-cs"/>
            </a:endParaRPr>
          </a:p>
          <a:p>
            <a:pPr marL="228600" indent="-228600">
              <a:buAutoNum type="arabicPeriod"/>
            </a:pPr>
            <a:r>
              <a:rPr lang="en-US" sz="1200" kern="1200" baseline="0" dirty="0" smtClean="0">
                <a:solidFill>
                  <a:schemeClr val="tx1"/>
                </a:solidFill>
                <a:latin typeface="Arial" charset="0"/>
                <a:ea typeface="+mn-ea"/>
                <a:cs typeface="+mn-cs"/>
              </a:rPr>
              <a:t>These may not be present. </a:t>
            </a:r>
          </a:p>
          <a:p>
            <a:pPr marL="228600" indent="-228600">
              <a:buAutoNum type="arabicPeriod"/>
            </a:pPr>
            <a:r>
              <a:rPr lang="en-US" sz="1200" kern="1200" baseline="0" dirty="0" smtClean="0">
                <a:solidFill>
                  <a:schemeClr val="tx1"/>
                </a:solidFill>
                <a:latin typeface="Arial" charset="0"/>
                <a:ea typeface="+mn-ea"/>
                <a:cs typeface="+mn-cs"/>
              </a:rPr>
              <a:t>The TSE operator needs to consider the occupation of the owner. </a:t>
            </a:r>
          </a:p>
          <a:p>
            <a:pPr marL="228600" indent="-228600">
              <a:buAutoNum type="arabicPeriod"/>
            </a:pPr>
            <a:r>
              <a:rPr lang="en-US" sz="1200" kern="1200" baseline="0" dirty="0" smtClean="0">
                <a:solidFill>
                  <a:schemeClr val="tx1"/>
                </a:solidFill>
                <a:latin typeface="Arial" charset="0"/>
                <a:ea typeface="+mn-ea"/>
                <a:cs typeface="+mn-cs"/>
              </a:rPr>
              <a:t>For example, if he works in a chemical plant, their respirator, gloves and apron would be justified, but for a farmer it would not. </a:t>
            </a:r>
          </a:p>
          <a:p>
            <a:pPr marL="228600" indent="-228600">
              <a:buAutoNum type="arabicPeriod"/>
            </a:pPr>
            <a:r>
              <a:rPr lang="en-US" sz="1200" kern="1200" baseline="0" dirty="0" smtClean="0">
                <a:solidFill>
                  <a:schemeClr val="tx1"/>
                </a:solidFill>
                <a:latin typeface="Arial" charset="0"/>
                <a:ea typeface="+mn-ea"/>
                <a:cs typeface="+mn-cs"/>
              </a:rPr>
              <a:t>Our posture should include applicable PPE HAZMAT awareness. </a:t>
            </a:r>
          </a:p>
          <a:p>
            <a:pPr marL="228600" indent="-228600">
              <a:buAutoNum type="arabicPeriod"/>
            </a:pPr>
            <a:r>
              <a:rPr lang="en-US" sz="1200" kern="1200" baseline="0" dirty="0" smtClean="0">
                <a:solidFill>
                  <a:schemeClr val="tx1"/>
                </a:solidFill>
                <a:latin typeface="Arial" charset="0"/>
                <a:ea typeface="+mn-ea"/>
                <a:cs typeface="+mn-cs"/>
              </a:rPr>
              <a:t>Individuals who do not use PPE will commonly have chemical burns on their hands (bright yellow stains) and clothing.</a:t>
            </a:r>
            <a:endParaRPr lang="en-US" dirty="0" smtClean="0"/>
          </a:p>
        </p:txBody>
      </p:sp>
      <p:sp>
        <p:nvSpPr>
          <p:cNvPr id="48132" name="Slide Number Placeholder 3"/>
          <p:cNvSpPr>
            <a:spLocks noGrp="1"/>
          </p:cNvSpPr>
          <p:nvPr>
            <p:ph type="sldNum" sz="quarter" idx="5"/>
          </p:nvPr>
        </p:nvSpPr>
        <p:spPr>
          <a:noFill/>
        </p:spPr>
        <p:txBody>
          <a:bodyPr/>
          <a:lstStyle/>
          <a:p>
            <a:fld id="{C3B659D7-EA6B-4958-9151-403E36D2864B}" type="slidenum">
              <a:rPr lang="en-US" smtClean="0"/>
              <a:pPr/>
              <a:t>26</a:t>
            </a:fld>
            <a:endParaRPr lang="en-US" dirty="0" smtClean="0"/>
          </a:p>
        </p:txBody>
      </p:sp>
    </p:spTree>
    <p:extLst>
      <p:ext uri="{BB962C8B-B14F-4D97-AF65-F5344CB8AC3E}">
        <p14:creationId xmlns:p14="http://schemas.microsoft.com/office/powerpoint/2010/main" val="1726514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232943" indent="-232943"/>
            <a:r>
              <a:rPr lang="en-US" sz="1200" b="1" dirty="0" smtClean="0"/>
              <a:t>Slide 27</a:t>
            </a:r>
          </a:p>
          <a:p>
            <a:pPr marL="232943" indent="-232943"/>
            <a:endParaRPr lang="en-US" sz="1200" dirty="0" smtClean="0"/>
          </a:p>
          <a:p>
            <a:pPr marL="232943" indent="-232943"/>
            <a:r>
              <a:rPr lang="en-US" sz="1200" b="1" u="sng" dirty="0" smtClean="0"/>
              <a:t>Instructor/</a:t>
            </a:r>
            <a:r>
              <a:rPr lang="en-US" sz="1200" b="1" u="sng" baseline="0" dirty="0" smtClean="0"/>
              <a:t>Facilitator’s (I/F) Note</a:t>
            </a:r>
            <a:endParaRPr lang="en-US" sz="1200" b="1" u="sng" dirty="0" smtClean="0"/>
          </a:p>
          <a:p>
            <a:pPr marL="228600" indent="-228600">
              <a:buAutoNum type="arabicPeriod"/>
              <a:defRPr/>
            </a:pPr>
            <a:endParaRPr lang="en-US" dirty="0" smtClean="0"/>
          </a:p>
          <a:p>
            <a:pPr marL="228600" indent="-228600">
              <a:buAutoNum type="arabicPeriod"/>
              <a:defRPr/>
            </a:pPr>
            <a:r>
              <a:rPr lang="en-US" dirty="0" smtClean="0"/>
              <a:t>Some</a:t>
            </a:r>
            <a:r>
              <a:rPr lang="en-US" baseline="0" dirty="0" smtClean="0"/>
              <a:t> of the common precursor chemicals used in the manufacturing of heroin are also the same precursors used in the manufacturing of HME.  </a:t>
            </a:r>
          </a:p>
          <a:p>
            <a:pPr marL="228600" indent="-228600">
              <a:buAutoNum type="arabicPeriod"/>
              <a:defRPr/>
            </a:pPr>
            <a:r>
              <a:rPr lang="en-US" baseline="0" dirty="0" smtClean="0"/>
              <a:t>They include Acetic Anhydride, Hydrogen Peroxide, Nitric Acid, and Formaldehyde.  </a:t>
            </a:r>
          </a:p>
          <a:p>
            <a:pPr marL="228600" indent="-228600">
              <a:buAutoNum type="arabicPeriod"/>
              <a:defRPr/>
            </a:pPr>
            <a:r>
              <a:rPr lang="en-US" baseline="0" dirty="0" smtClean="0"/>
              <a:t>Heroin chemists possess the formal education to synthesis heroin and understand the entire manufacturing/synthesis process from the beginning to end stages.  </a:t>
            </a:r>
          </a:p>
          <a:p>
            <a:pPr marL="228600" indent="-228600">
              <a:buAutoNum type="arabicPeriod"/>
              <a:defRPr/>
            </a:pPr>
            <a:r>
              <a:rPr lang="en-US" baseline="0" dirty="0" smtClean="0"/>
              <a:t>It is believed by JIEDDO that these same chemists (up to several hundred) could be instructing insurgents on the manufacturing and/or synthesis of HME found in Afghanistan.</a:t>
            </a:r>
          </a:p>
          <a:p>
            <a:pPr marL="228600" indent="-228600">
              <a:buAutoNum type="arabicPeriod"/>
              <a:defRPr/>
            </a:pPr>
            <a:r>
              <a:rPr lang="en-US" dirty="0" smtClean="0"/>
              <a:t>The entire opium process</a:t>
            </a:r>
            <a:r>
              <a:rPr lang="en-US" baseline="0" dirty="0" smtClean="0"/>
              <a:t> is summed up in the following…</a:t>
            </a:r>
            <a:r>
              <a:rPr lang="en-US" dirty="0" smtClean="0"/>
              <a:t>Just before reaching maturity, the poppy plant produces a flower. After about a week, the flower petals fall off, leaving a capsule. Raw opium gum is harvested from this capsule. </a:t>
            </a:r>
          </a:p>
          <a:p>
            <a:pPr marL="228600" indent="-228600">
              <a:buAutoNum type="arabicPeriod"/>
              <a:defRPr/>
            </a:pPr>
            <a:r>
              <a:rPr lang="en-US" dirty="0" smtClean="0"/>
              <a:t>The surface of the capsule is cut, or "scored," with a knife containing three or four small blades, and the opium gum oozes out through these cuts. </a:t>
            </a:r>
          </a:p>
          <a:p>
            <a:pPr marL="228600" indent="-228600">
              <a:buAutoNum type="arabicPeriod"/>
              <a:defRPr/>
            </a:pPr>
            <a:r>
              <a:rPr lang="en-US" dirty="0" smtClean="0"/>
              <a:t>The next day, the farmer scrapes the gum off the capsules with a flat tool called a scraper. </a:t>
            </a:r>
          </a:p>
          <a:p>
            <a:pPr marL="228600" indent="-228600">
              <a:buAutoNum type="arabicPeriod"/>
              <a:defRPr/>
            </a:pPr>
            <a:r>
              <a:rPr lang="en-US" dirty="0" smtClean="0"/>
              <a:t>Each capsule is usually scored in this manner three to five times, or until scoring produces no more gum. Poppy fields contain thousands of poppy capsules, so harvesting is very labor intensive.</a:t>
            </a:r>
          </a:p>
          <a:p>
            <a:pPr marL="228600" indent="-228600">
              <a:buAutoNum type="arabicPeriod"/>
              <a:defRPr/>
            </a:pPr>
            <a:r>
              <a:rPr lang="en-US" dirty="0" smtClean="0"/>
              <a:t> Once the gum is collected, the farmer sets it out to dry for several days, then wraps it in plastic. The gum is stored until a trader comes to the village--opium gum has a very long shelf life and can gain value over time. </a:t>
            </a:r>
          </a:p>
          <a:p>
            <a:pPr marL="228600" indent="-228600">
              <a:buAutoNum type="arabicPeriod"/>
              <a:defRPr/>
            </a:pPr>
            <a:r>
              <a:rPr lang="en-US" dirty="0" smtClean="0"/>
              <a:t>After the harvesting process is complete, the capsules are cut from the stem, allowed to dry, then broken open so that the seeds inside the capsule can be used for next year's crop. </a:t>
            </a:r>
          </a:p>
          <a:p>
            <a:pPr marL="228600" indent="-228600">
              <a:buAutoNum type="arabicPeriod"/>
              <a:defRPr/>
            </a:pPr>
            <a:r>
              <a:rPr lang="en-US" dirty="0" smtClean="0"/>
              <a:t>Refining raw opium into heroin is a tedious, multistep process. Once the opium gum is transported to a refinery, it is converted into morphine, an intermediate product. </a:t>
            </a:r>
          </a:p>
          <a:p>
            <a:pPr marL="228600" indent="-228600">
              <a:buAutoNum type="arabicPeriod"/>
              <a:defRPr/>
            </a:pPr>
            <a:r>
              <a:rPr lang="en-US" dirty="0" smtClean="0"/>
              <a:t>This conversion is achieved primarily by chemical processes and requires several basic elements and implements. </a:t>
            </a:r>
          </a:p>
          <a:p>
            <a:pPr marL="228600" indent="-228600">
              <a:buAutoNum type="arabicPeriod"/>
              <a:defRPr/>
            </a:pPr>
            <a:r>
              <a:rPr lang="en-US" dirty="0" smtClean="0"/>
              <a:t>Boiling water is used to dissolve opium gum; 55-gallon drums are used for boiling vessels; and burlap sacks are used to filter and strain liquids. </a:t>
            </a:r>
          </a:p>
          <a:p>
            <a:pPr marL="228600" indent="-228600">
              <a:buAutoNum type="arabicPeriod"/>
              <a:defRPr/>
            </a:pPr>
            <a:r>
              <a:rPr lang="en-US" dirty="0" smtClean="0"/>
              <a:t>When dried, the morphine resulting from this initial process is pressed into bricks. </a:t>
            </a:r>
          </a:p>
          <a:p>
            <a:pPr marL="228600" indent="-228600">
              <a:buAutoNum type="arabicPeriod"/>
              <a:defRPr/>
            </a:pPr>
            <a:r>
              <a:rPr lang="en-US" dirty="0" smtClean="0"/>
              <a:t>The conversion of morphine bricks into heroin is also primarily a chemical process. </a:t>
            </a:r>
          </a:p>
          <a:p>
            <a:pPr marL="228600" indent="-228600">
              <a:buAutoNum type="arabicPeriod"/>
              <a:defRPr/>
            </a:pPr>
            <a:r>
              <a:rPr lang="en-US" dirty="0" smtClean="0"/>
              <a:t>The main chemical used is acetic anhydride, along with sodium carbonate, activated charcoal, chloroform, ethyl alcohol, ether, and acetone. </a:t>
            </a:r>
          </a:p>
          <a:p>
            <a:pPr marL="228600" indent="-228600">
              <a:buAutoNum type="arabicPeriod"/>
              <a:defRPr/>
            </a:pPr>
            <a:r>
              <a:rPr lang="en-US" dirty="0" smtClean="0"/>
              <a:t>The two most commonly produced heroin varieties are No. 3 heroin, or smoking heroin, and No. 4 heroin, or injected heroin.</a:t>
            </a:r>
          </a:p>
          <a:p>
            <a:pPr marL="228600" indent="-228600">
              <a:buAutoNum type="arabicPeriod"/>
              <a:defRPr/>
            </a:pPr>
            <a:r>
              <a:rPr lang="en-US" dirty="0" smtClean="0"/>
              <a:t>The refining process has been perfected to the point where heroin purity levels are above 90 percent, as the product leaves the refinery. However, as the heroin makes its way to the US, it passes through many hands. </a:t>
            </a:r>
          </a:p>
          <a:p>
            <a:pPr marL="228600" indent="-228600">
              <a:buAutoNum type="arabicPeriod"/>
              <a:defRPr/>
            </a:pPr>
            <a:r>
              <a:rPr lang="en-US" dirty="0" smtClean="0"/>
              <a:t>To maximize individual profit, substances that make the heroin less pure and more bulky are added at each stop. </a:t>
            </a:r>
          </a:p>
          <a:p>
            <a:pPr marL="228600" indent="-228600">
              <a:buAutoNum type="arabicPeriod"/>
              <a:defRPr/>
            </a:pPr>
            <a:r>
              <a:rPr lang="en-US" dirty="0" smtClean="0"/>
              <a:t>These dilutants are white and powdery just like the heroin and include caffeine, baking soda, powdered milk, and quinine. </a:t>
            </a:r>
          </a:p>
          <a:p>
            <a:pPr marL="228600" indent="-228600">
              <a:buAutoNum type="arabicPeriod"/>
              <a:defRPr/>
            </a:pPr>
            <a:r>
              <a:rPr lang="en-US" dirty="0" smtClean="0"/>
              <a:t>By the time the heroin gets to the user, it is often only about 40 percent pure, and little is known by anyone involved in the production or trafficking of the drug about the components of the other 60 percent.</a:t>
            </a:r>
          </a:p>
          <a:p>
            <a:pPr>
              <a:defRPr/>
            </a:pPr>
            <a:endParaRPr lang="en-US" dirty="0" smtClean="0"/>
          </a:p>
        </p:txBody>
      </p:sp>
      <p:sp>
        <p:nvSpPr>
          <p:cNvPr id="4" name="Slide Number Placeholder 3"/>
          <p:cNvSpPr>
            <a:spLocks noGrp="1"/>
          </p:cNvSpPr>
          <p:nvPr>
            <p:ph type="sldNum" sz="quarter" idx="10"/>
          </p:nvPr>
        </p:nvSpPr>
        <p:spPr/>
        <p:txBody>
          <a:bodyPr/>
          <a:lstStyle/>
          <a:p>
            <a:pPr>
              <a:defRPr/>
            </a:pPr>
            <a:fld id="{51E8D6C8-0D3B-4997-8B5D-788E879BE05F}" type="slidenum">
              <a:rPr lang="en-US" smtClean="0"/>
              <a:pPr>
                <a:defRPr/>
              </a:pPr>
              <a:t>27</a:t>
            </a:fld>
            <a:endParaRPr lang="en-US" dirty="0"/>
          </a:p>
        </p:txBody>
      </p:sp>
    </p:spTree>
    <p:extLst>
      <p:ext uri="{BB962C8B-B14F-4D97-AF65-F5344CB8AC3E}">
        <p14:creationId xmlns:p14="http://schemas.microsoft.com/office/powerpoint/2010/main" val="1044746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EB6AAFD-23F5-44DE-9E91-2F3A467C652E}" type="slidenum">
              <a:rPr lang="en-US" smtClean="0"/>
              <a:pPr/>
              <a:t>28</a:t>
            </a:fld>
            <a:endParaRPr lang="en-US" dirty="0" smtClean="0"/>
          </a:p>
        </p:txBody>
      </p:sp>
      <p:sp>
        <p:nvSpPr>
          <p:cNvPr id="36867" name="Rectangle 2"/>
          <p:cNvSpPr>
            <a:spLocks noGrp="1" noRot="1" noChangeAspect="1" noChangeArrowheads="1" noTextEdit="1"/>
          </p:cNvSpPr>
          <p:nvPr>
            <p:ph type="sldImg"/>
          </p:nvPr>
        </p:nvSpPr>
        <p:spPr>
          <a:xfrm>
            <a:off x="1117600" y="695325"/>
            <a:ext cx="4646613" cy="3486150"/>
          </a:xfrm>
          <a:ln/>
        </p:spPr>
      </p:sp>
      <p:sp>
        <p:nvSpPr>
          <p:cNvPr id="36868" name="Rectangle 3"/>
          <p:cNvSpPr>
            <a:spLocks noGrp="1" noChangeArrowheads="1"/>
          </p:cNvSpPr>
          <p:nvPr>
            <p:ph type="body" idx="1"/>
          </p:nvPr>
        </p:nvSpPr>
        <p:spPr>
          <a:xfrm>
            <a:off x="687565" y="4415160"/>
            <a:ext cx="5506684" cy="4185270"/>
          </a:xfrm>
          <a:noFill/>
          <a:ln/>
        </p:spPr>
        <p:txBody>
          <a:bodyPr/>
          <a:lstStyle/>
          <a:p>
            <a:pPr marL="232943" indent="-232943"/>
            <a:r>
              <a:rPr lang="en-US" sz="1200" b="1" dirty="0" smtClean="0"/>
              <a:t>Slide 28</a:t>
            </a:r>
          </a:p>
          <a:p>
            <a:pPr marL="232943" indent="-232943"/>
            <a:endParaRPr lang="en-US" sz="1200" dirty="0" smtClean="0"/>
          </a:p>
          <a:p>
            <a:pPr marL="232943" indent="-232943"/>
            <a:r>
              <a:rPr lang="en-US" sz="1200" b="1" u="sng" dirty="0" smtClean="0"/>
              <a:t>Instructor/</a:t>
            </a:r>
            <a:r>
              <a:rPr lang="en-US" sz="1200" b="1" u="sng" baseline="0" dirty="0" smtClean="0"/>
              <a:t>Facilitator’s (I/F) Note</a:t>
            </a:r>
            <a:endParaRPr lang="en-US" sz="1200" b="1" u="sng" dirty="0" smtClean="0"/>
          </a:p>
          <a:p>
            <a:pPr marL="228600" indent="-228600">
              <a:buFont typeface="+mj-lt"/>
              <a:buAutoNum type="arabicPeriod"/>
            </a:pPr>
            <a:endParaRPr lang="en-US" dirty="0" smtClean="0"/>
          </a:p>
          <a:p>
            <a:pPr marL="228600" indent="-228600">
              <a:buFont typeface="+mj-lt"/>
              <a:buAutoNum type="arabicPeriod"/>
            </a:pPr>
            <a:r>
              <a:rPr lang="en-US" dirty="0" smtClean="0"/>
              <a:t>The</a:t>
            </a:r>
            <a:r>
              <a:rPr lang="en-US" baseline="0" dirty="0" smtClean="0"/>
              <a:t> safety of you and your Soldiers should be paramount in and around suspected HME manufacturing facilities.  </a:t>
            </a:r>
          </a:p>
          <a:p>
            <a:pPr marL="228600" indent="-228600">
              <a:buFont typeface="+mj-lt"/>
              <a:buAutoNum type="arabicPeriod"/>
            </a:pPr>
            <a:endParaRPr lang="en-US" baseline="0" dirty="0" smtClean="0"/>
          </a:p>
          <a:p>
            <a:pPr marL="228600" indent="-228600">
              <a:buFont typeface="+mj-lt"/>
              <a:buAutoNum type="arabicPeriod"/>
            </a:pPr>
            <a:r>
              <a:rPr lang="en-US" baseline="0" dirty="0" smtClean="0"/>
              <a:t>Most of the chemicals used are very dangerous and can cause short term and well as long term damage to your health.  </a:t>
            </a:r>
          </a:p>
          <a:p>
            <a:pPr marL="228600" indent="-228600">
              <a:buFont typeface="+mj-lt"/>
              <a:buAutoNum type="arabicPeriod"/>
            </a:pPr>
            <a:endParaRPr lang="en-US" baseline="0" dirty="0" smtClean="0"/>
          </a:p>
          <a:p>
            <a:pPr marL="228600" indent="-228600">
              <a:buFont typeface="+mj-lt"/>
              <a:buAutoNum type="arabicPeriod"/>
            </a:pPr>
            <a:r>
              <a:rPr lang="en-US" baseline="0" dirty="0" smtClean="0"/>
              <a:t>If you know your mission is going to look for an HME lab you should prepare your PPE accordingly </a:t>
            </a:r>
            <a:r>
              <a:rPr lang="en-US" baseline="0" dirty="0" smtClean="0"/>
              <a:t>(i.e. </a:t>
            </a:r>
            <a:r>
              <a:rPr lang="en-US" baseline="0" dirty="0" smtClean="0"/>
              <a:t>pro-mask, gloves, MOPP suit).  </a:t>
            </a:r>
          </a:p>
          <a:p>
            <a:pPr marL="228600" indent="-228600">
              <a:buFont typeface="+mj-lt"/>
              <a:buAutoNum type="arabicPeriod"/>
            </a:pPr>
            <a:endParaRPr lang="en-US" baseline="0" dirty="0" smtClean="0"/>
          </a:p>
          <a:p>
            <a:pPr marL="228600" indent="-228600">
              <a:buFont typeface="+mj-lt"/>
              <a:buAutoNum type="arabicPeriod"/>
            </a:pPr>
            <a:r>
              <a:rPr lang="en-US" baseline="0" dirty="0" smtClean="0"/>
              <a:t>If necessary refresh yourself and your Soldiers on the precursors and what to look for.    </a:t>
            </a:r>
            <a:endParaRPr lang="en-US" dirty="0" smtClean="0"/>
          </a:p>
        </p:txBody>
      </p:sp>
    </p:spTree>
    <p:extLst>
      <p:ext uri="{BB962C8B-B14F-4D97-AF65-F5344CB8AC3E}">
        <p14:creationId xmlns:p14="http://schemas.microsoft.com/office/powerpoint/2010/main" val="824390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r>
              <a:rPr lang="en-US" sz="1200" b="1" dirty="0" smtClean="0"/>
              <a:t>Slide 29</a:t>
            </a:r>
          </a:p>
          <a:p>
            <a:pPr marL="232943" indent="-232943"/>
            <a:endParaRPr lang="en-US" sz="1200" dirty="0" smtClean="0"/>
          </a:p>
          <a:p>
            <a:pPr marL="232943" indent="-232943"/>
            <a:r>
              <a:rPr lang="en-US" sz="1200" b="1" u="sng" dirty="0" smtClean="0"/>
              <a:t>Instructor/</a:t>
            </a:r>
            <a:r>
              <a:rPr lang="en-US" sz="1200" b="1" u="sng" baseline="0" dirty="0" smtClean="0"/>
              <a:t>Facilitator’s (I/F) Note</a:t>
            </a:r>
            <a:endParaRPr lang="en-US" sz="1200" b="1" u="sng" dirty="0" smtClean="0"/>
          </a:p>
          <a:p>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29</a:t>
            </a:fld>
            <a:endParaRPr lang="en-US" dirty="0"/>
          </a:p>
        </p:txBody>
      </p:sp>
    </p:spTree>
    <p:extLst>
      <p:ext uri="{BB962C8B-B14F-4D97-AF65-F5344CB8AC3E}">
        <p14:creationId xmlns:p14="http://schemas.microsoft.com/office/powerpoint/2010/main" val="1851859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32943" indent="-232943"/>
            <a:r>
              <a:rPr lang="en-US" b="1" dirty="0" smtClean="0"/>
              <a:t>Slide 3</a:t>
            </a:r>
          </a:p>
          <a:p>
            <a:pPr marL="232943" indent="-232943"/>
            <a:endParaRPr lang="en-US" dirty="0" smtClean="0"/>
          </a:p>
          <a:p>
            <a:pPr marL="232943" indent="-232943"/>
            <a:r>
              <a:rPr lang="en-US" b="1" u="sng" dirty="0" smtClean="0"/>
              <a:t>Instructor/</a:t>
            </a:r>
            <a:r>
              <a:rPr lang="en-US" b="1" u="sng" baseline="0" dirty="0" smtClean="0"/>
              <a:t>Facilitator’s (I/F) Note</a:t>
            </a:r>
            <a:endParaRPr lang="en-US" b="1" u="sng" dirty="0" smtClean="0"/>
          </a:p>
          <a:p>
            <a:pPr marL="228600" indent="-228600">
              <a:buAutoNum type="arabicPeriod"/>
              <a:defRPr/>
            </a:pPr>
            <a:endParaRPr lang="en-US" dirty="0" smtClean="0"/>
          </a:p>
          <a:p>
            <a:pPr marL="228600" indent="-228600">
              <a:buAutoNum type="arabicPeriod"/>
              <a:defRPr/>
            </a:pPr>
            <a:r>
              <a:rPr lang="en-US" dirty="0" smtClean="0"/>
              <a:t>Definition – A combination of commercially available ingredients combined to create an explosive substance.</a:t>
            </a:r>
            <a:r>
              <a:rPr lang="en-US" baseline="0" dirty="0" smtClean="0"/>
              <a:t> </a:t>
            </a:r>
          </a:p>
          <a:p>
            <a:pPr marL="228600" indent="-228600">
              <a:buAutoNum type="arabicPeriod"/>
              <a:defRPr/>
            </a:pPr>
            <a:r>
              <a:rPr lang="en-US" dirty="0" smtClean="0"/>
              <a:t>Of primary importance in Tactical Site Exploitation (TSE ) is the word ‘combination’ because:</a:t>
            </a:r>
          </a:p>
          <a:p>
            <a:pPr marL="688295" lvl="1" indent="-231095">
              <a:buFont typeface="+mj-lt"/>
              <a:buAutoNum type="alphaLcPeriod"/>
              <a:defRPr/>
            </a:pPr>
            <a:r>
              <a:rPr lang="en-US" dirty="0" smtClean="0"/>
              <a:t>Recognition of equipment/PPE needed</a:t>
            </a:r>
          </a:p>
          <a:p>
            <a:pPr marL="688295" lvl="1" indent="-231095">
              <a:buFont typeface="+mj-lt"/>
              <a:buAutoNum type="alphaLcPeriod"/>
              <a:defRPr/>
            </a:pPr>
            <a:r>
              <a:rPr lang="en-US" dirty="0" smtClean="0"/>
              <a:t>Identifying multiple precursors at or In</a:t>
            </a:r>
            <a:r>
              <a:rPr lang="en-US" baseline="0" dirty="0" smtClean="0"/>
              <a:t> Vicinity Of (</a:t>
            </a:r>
            <a:r>
              <a:rPr lang="en-US" dirty="0" smtClean="0"/>
              <a:t>IVO) TSE objective (knowledge=power)</a:t>
            </a:r>
          </a:p>
          <a:p>
            <a:pPr>
              <a:defRPr/>
            </a:pPr>
            <a:endParaRPr lang="en-US" dirty="0"/>
          </a:p>
        </p:txBody>
      </p:sp>
      <p:sp>
        <p:nvSpPr>
          <p:cNvPr id="35844" name="Slide Number Placeholder 3"/>
          <p:cNvSpPr>
            <a:spLocks noGrp="1"/>
          </p:cNvSpPr>
          <p:nvPr>
            <p:ph type="sldNum" sz="quarter" idx="5"/>
          </p:nvPr>
        </p:nvSpPr>
        <p:spPr>
          <a:noFill/>
        </p:spPr>
        <p:txBody>
          <a:bodyPr/>
          <a:lstStyle/>
          <a:p>
            <a:fld id="{727FD1CA-04B5-4DFE-83E0-28597719BA3F}" type="slidenum">
              <a:rPr lang="en-US" smtClean="0"/>
              <a:pPr/>
              <a:t>3</a:t>
            </a:fld>
            <a:endParaRPr lang="en-US" dirty="0" smtClean="0"/>
          </a:p>
        </p:txBody>
      </p:sp>
    </p:spTree>
    <p:extLst>
      <p:ext uri="{BB962C8B-B14F-4D97-AF65-F5344CB8AC3E}">
        <p14:creationId xmlns:p14="http://schemas.microsoft.com/office/powerpoint/2010/main" val="1036780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27686D9-C2C6-41E3-88AA-F31F196DDF0C}" type="slidenum">
              <a:rPr lang="en-US" smtClean="0"/>
              <a:pPr/>
              <a:t>30</a:t>
            </a:fld>
            <a:endParaRPr lang="en-US" dirty="0" smtClean="0"/>
          </a:p>
        </p:txBody>
      </p:sp>
      <p:sp>
        <p:nvSpPr>
          <p:cNvPr id="59395" name="Rectangle 2"/>
          <p:cNvSpPr>
            <a:spLocks noGrp="1" noRot="1" noChangeAspect="1" noChangeArrowheads="1" noTextEdit="1"/>
          </p:cNvSpPr>
          <p:nvPr>
            <p:ph type="sldImg"/>
          </p:nvPr>
        </p:nvSpPr>
        <p:spPr>
          <a:xfrm>
            <a:off x="1117600" y="695325"/>
            <a:ext cx="4646613" cy="3486150"/>
          </a:xfrm>
          <a:ln/>
        </p:spPr>
      </p:sp>
      <p:sp>
        <p:nvSpPr>
          <p:cNvPr id="59396" name="Rectangle 3"/>
          <p:cNvSpPr>
            <a:spLocks noGrp="1" noChangeArrowheads="1"/>
          </p:cNvSpPr>
          <p:nvPr>
            <p:ph type="body" idx="1"/>
          </p:nvPr>
        </p:nvSpPr>
        <p:spPr>
          <a:xfrm>
            <a:off x="687565" y="4415160"/>
            <a:ext cx="5506684" cy="4185270"/>
          </a:xfrm>
          <a:noFill/>
          <a:ln/>
        </p:spPr>
        <p:txBody>
          <a:bodyPr/>
          <a:lstStyle/>
          <a:p>
            <a:pPr marL="232943" indent="-232943"/>
            <a:r>
              <a:rPr lang="en-US" sz="2800" b="1" dirty="0" smtClean="0"/>
              <a:t>Slide 30</a:t>
            </a:r>
          </a:p>
          <a:p>
            <a:pPr marL="232943" indent="-232943"/>
            <a:endParaRPr lang="en-US" sz="2800" dirty="0" smtClean="0"/>
          </a:p>
          <a:p>
            <a:pPr marL="232943" indent="-232943"/>
            <a:r>
              <a:rPr lang="en-US" sz="2800" b="1" u="sng" dirty="0" smtClean="0"/>
              <a:t>Instructor/</a:t>
            </a:r>
            <a:r>
              <a:rPr lang="en-US" sz="2800" b="1" u="sng" baseline="0" dirty="0" smtClean="0"/>
              <a:t>Facilitator’s (I/F) Note</a:t>
            </a:r>
            <a:endParaRPr lang="en-US" sz="2800" b="1" u="sng" dirty="0" smtClean="0"/>
          </a:p>
          <a:p>
            <a:pPr marL="228600" marR="0" lvl="1" indent="-228600" algn="l" defTabSz="914400" rtl="0" eaLnBrk="0" fontAlgn="base" latinLnBrk="0" hangingPunct="0">
              <a:lnSpc>
                <a:spcPct val="100000"/>
              </a:lnSpc>
              <a:spcBef>
                <a:spcPct val="30000"/>
              </a:spcBef>
              <a:spcAft>
                <a:spcPct val="0"/>
              </a:spcAft>
              <a:buClrTx/>
              <a:buSzTx/>
              <a:buFontTx/>
              <a:buAutoNum type="arabicPeriod"/>
              <a:tabLst/>
              <a:defRPr/>
            </a:pPr>
            <a:endParaRPr lang="en-AU" dirty="0" smtClean="0"/>
          </a:p>
          <a:p>
            <a:pPr marL="228600" marR="0" lvl="1" indent="-228600" algn="l" defTabSz="914400" rtl="0" eaLnBrk="0" fontAlgn="base" latinLnBrk="0" hangingPunct="0">
              <a:lnSpc>
                <a:spcPct val="100000"/>
              </a:lnSpc>
              <a:spcBef>
                <a:spcPct val="30000"/>
              </a:spcBef>
              <a:spcAft>
                <a:spcPct val="0"/>
              </a:spcAft>
              <a:buClrTx/>
              <a:buSzTx/>
              <a:buFontTx/>
              <a:buAutoNum type="arabicPeriod"/>
              <a:tabLst/>
              <a:defRPr/>
            </a:pPr>
            <a:r>
              <a:rPr lang="en-AU" dirty="0" smtClean="0"/>
              <a:t>Reiterate: </a:t>
            </a:r>
            <a:r>
              <a:rPr lang="en-US" sz="2400" b="0" dirty="0" smtClean="0">
                <a:solidFill>
                  <a:schemeClr val="tx1"/>
                </a:solidFill>
              </a:rPr>
              <a:t>Identify indicators and hazards of Homemade Explosive (HME) precursors and manufacturing</a:t>
            </a:r>
          </a:p>
          <a:p>
            <a:pPr marL="228600" marR="0" lvl="1" indent="-228600" algn="l" defTabSz="914400" rtl="0" eaLnBrk="0" fontAlgn="base" latinLnBrk="0" hangingPunct="0">
              <a:lnSpc>
                <a:spcPct val="100000"/>
              </a:lnSpc>
              <a:spcBef>
                <a:spcPct val="30000"/>
              </a:spcBef>
              <a:spcAft>
                <a:spcPct val="0"/>
              </a:spcAft>
              <a:buClrTx/>
              <a:buSzTx/>
              <a:buFontTx/>
              <a:buAutoNum type="arabicPeriod"/>
              <a:tabLst/>
              <a:defRPr/>
            </a:pPr>
            <a:r>
              <a:rPr lang="en-AU" dirty="0" smtClean="0"/>
              <a:t>Recite definition - </a:t>
            </a:r>
            <a:r>
              <a:rPr lang="en-US" dirty="0" smtClean="0"/>
              <a:t>A combination of commercially available ingredients combined to create an explosive substance.</a:t>
            </a:r>
          </a:p>
          <a:p>
            <a:pPr marL="228600" marR="0" lvl="1" indent="-228600" algn="l" defTabSz="914400" rtl="0" eaLnBrk="0" fontAlgn="base" latinLnBrk="0" hangingPunct="0">
              <a:lnSpc>
                <a:spcPct val="100000"/>
              </a:lnSpc>
              <a:spcBef>
                <a:spcPct val="30000"/>
              </a:spcBef>
              <a:spcAft>
                <a:spcPct val="0"/>
              </a:spcAft>
              <a:buClrTx/>
              <a:buSzTx/>
              <a:buFontTx/>
              <a:buNone/>
              <a:tabLst/>
              <a:defRPr/>
            </a:pPr>
            <a:r>
              <a:rPr lang="en-US" dirty="0" smtClean="0"/>
              <a:t>Check on</a:t>
            </a:r>
            <a:r>
              <a:rPr lang="en-US" baseline="0" dirty="0" smtClean="0"/>
              <a:t> Learning</a:t>
            </a:r>
            <a:endParaRPr lang="en-US" dirty="0" smtClean="0"/>
          </a:p>
          <a:p>
            <a:pPr marL="228600" marR="0" lvl="1"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t>What sensory indications will occur if HME or HME manufacturing is present?</a:t>
            </a:r>
          </a:p>
          <a:p>
            <a:pPr marL="685800" marR="0" lvl="2" indent="-228600" algn="l" defTabSz="914400" rtl="0" eaLnBrk="0" fontAlgn="base" latinLnBrk="0" hangingPunct="0">
              <a:lnSpc>
                <a:spcPct val="100000"/>
              </a:lnSpc>
              <a:spcBef>
                <a:spcPct val="30000"/>
              </a:spcBef>
              <a:spcAft>
                <a:spcPct val="0"/>
              </a:spcAft>
              <a:buClrTx/>
              <a:buSzTx/>
              <a:buFont typeface="+mj-lt"/>
              <a:buAutoNum type="alphaLcPeriod"/>
              <a:tabLst/>
              <a:defRPr/>
            </a:pPr>
            <a:r>
              <a:rPr lang="en-US" dirty="0" smtClean="0"/>
              <a:t>Answer: The eyes and respiratory tract often give the first indication that HME or its manufacture is present.</a:t>
            </a:r>
          </a:p>
          <a:p>
            <a:pPr marL="2286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What are the four basic steps in HME production?</a:t>
            </a:r>
          </a:p>
          <a:p>
            <a:pPr marL="685800" marR="0" lvl="2" indent="-228600" algn="l" defTabSz="914400" rtl="0" eaLnBrk="0" fontAlgn="base" latinLnBrk="0" hangingPunct="0">
              <a:lnSpc>
                <a:spcPct val="100000"/>
              </a:lnSpc>
              <a:spcBef>
                <a:spcPct val="30000"/>
              </a:spcBef>
              <a:spcAft>
                <a:spcPct val="0"/>
              </a:spcAft>
              <a:buClrTx/>
              <a:buSzTx/>
              <a:buFont typeface="+mj-lt"/>
              <a:buAutoNum type="alphaLcPeriod"/>
              <a:tabLst/>
              <a:defRPr/>
            </a:pPr>
            <a:r>
              <a:rPr lang="en-US" dirty="0" smtClean="0"/>
              <a:t>Obtain the ingredients</a:t>
            </a:r>
          </a:p>
          <a:p>
            <a:pPr marL="685800" marR="0" lvl="2" indent="-228600" algn="l" defTabSz="914400" rtl="0" eaLnBrk="0" fontAlgn="base" latinLnBrk="0" hangingPunct="0">
              <a:lnSpc>
                <a:spcPct val="100000"/>
              </a:lnSpc>
              <a:spcBef>
                <a:spcPct val="30000"/>
              </a:spcBef>
              <a:spcAft>
                <a:spcPct val="0"/>
              </a:spcAft>
              <a:buClrTx/>
              <a:buSzTx/>
              <a:buFont typeface="+mj-lt"/>
              <a:buAutoNum type="alphaLcPeriod"/>
              <a:tabLst/>
              <a:defRPr/>
            </a:pPr>
            <a:r>
              <a:rPr lang="en-US" dirty="0" smtClean="0"/>
              <a:t>Mix the compounds</a:t>
            </a:r>
          </a:p>
          <a:p>
            <a:pPr marL="685800" marR="0" lvl="2" indent="-228600" algn="l" defTabSz="914400" rtl="0" eaLnBrk="0" fontAlgn="base" latinLnBrk="0" hangingPunct="0">
              <a:lnSpc>
                <a:spcPct val="100000"/>
              </a:lnSpc>
              <a:spcBef>
                <a:spcPct val="30000"/>
              </a:spcBef>
              <a:spcAft>
                <a:spcPct val="0"/>
              </a:spcAft>
              <a:buClrTx/>
              <a:buSzTx/>
              <a:buFont typeface="+mj-lt"/>
              <a:buAutoNum type="alphaLcPeriod"/>
              <a:tabLst/>
              <a:defRPr/>
            </a:pPr>
            <a:r>
              <a:rPr lang="en-US" dirty="0" smtClean="0"/>
              <a:t>Cook, cool, or dry the mixture </a:t>
            </a:r>
          </a:p>
          <a:p>
            <a:pPr marL="685800" marR="0" lvl="2" indent="-228600" algn="l" defTabSz="914400" rtl="0" eaLnBrk="0" fontAlgn="base" latinLnBrk="0" hangingPunct="0">
              <a:lnSpc>
                <a:spcPct val="100000"/>
              </a:lnSpc>
              <a:spcBef>
                <a:spcPct val="30000"/>
              </a:spcBef>
              <a:spcAft>
                <a:spcPct val="0"/>
              </a:spcAft>
              <a:buClrTx/>
              <a:buSzTx/>
              <a:buFont typeface="+mj-lt"/>
              <a:buAutoNum type="alphaLcPeriod"/>
              <a:tabLst/>
              <a:defRPr/>
            </a:pPr>
            <a:r>
              <a:rPr lang="en-US" dirty="0" smtClean="0"/>
              <a:t>Package mixture	</a:t>
            </a:r>
          </a:p>
          <a:p>
            <a:pPr marL="2286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Three common chemicals used in HME production? NOT including the fuels listed on slide 11.</a:t>
            </a:r>
          </a:p>
          <a:p>
            <a:pPr marL="685800" marR="0" lvl="2" indent="-228600" algn="l" defTabSz="914400" rtl="0" eaLnBrk="0" fontAlgn="base" latinLnBrk="0" hangingPunct="0">
              <a:lnSpc>
                <a:spcPct val="100000"/>
              </a:lnSpc>
              <a:spcBef>
                <a:spcPct val="30000"/>
              </a:spcBef>
              <a:spcAft>
                <a:spcPct val="0"/>
              </a:spcAft>
              <a:buClrTx/>
              <a:buSzTx/>
              <a:buFont typeface="+mj-lt"/>
              <a:buAutoNum type="alphaLcPeriod"/>
              <a:tabLst/>
              <a:defRPr/>
            </a:pPr>
            <a:r>
              <a:rPr lang="en-US" dirty="0" smtClean="0"/>
              <a:t>Hydrogen Peroxide, Hexamine, Acetone, etc.</a:t>
            </a:r>
          </a:p>
          <a:p>
            <a:pPr marL="2286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What are the two general classes of HME we’ve discussed?</a:t>
            </a:r>
          </a:p>
          <a:p>
            <a:pPr marL="685800" marR="0" lvl="2" indent="-228600" algn="l" defTabSz="914400" rtl="0" eaLnBrk="0" fontAlgn="base" latinLnBrk="0" hangingPunct="0">
              <a:lnSpc>
                <a:spcPct val="100000"/>
              </a:lnSpc>
              <a:spcBef>
                <a:spcPct val="30000"/>
              </a:spcBef>
              <a:spcAft>
                <a:spcPct val="0"/>
              </a:spcAft>
              <a:buClrTx/>
              <a:buSzTx/>
              <a:buFont typeface="+mj-lt"/>
              <a:buAutoNum type="alphaLcPeriod"/>
              <a:tabLst/>
              <a:defRPr/>
            </a:pPr>
            <a:r>
              <a:rPr lang="en-US" dirty="0" smtClean="0"/>
              <a:t>Nitrates and Peroxides</a:t>
            </a:r>
          </a:p>
          <a:p>
            <a:pPr marL="2286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Provide at least THREE fuels that HME can utilize?</a:t>
            </a:r>
          </a:p>
          <a:p>
            <a:pPr marL="685800" marR="0" lvl="2" indent="-228600" algn="l" defTabSz="914400" rtl="0" eaLnBrk="0" fontAlgn="base" latinLnBrk="0" hangingPunct="0">
              <a:lnSpc>
                <a:spcPct val="100000"/>
              </a:lnSpc>
              <a:spcBef>
                <a:spcPct val="30000"/>
              </a:spcBef>
              <a:spcAft>
                <a:spcPct val="0"/>
              </a:spcAft>
              <a:buClrTx/>
              <a:buSzTx/>
              <a:buFont typeface="+mj-lt"/>
              <a:buAutoNum type="alphaLcPeriod"/>
              <a:tabLst/>
              <a:defRPr/>
            </a:pPr>
            <a:r>
              <a:rPr lang="en-US" dirty="0" smtClean="0"/>
              <a:t>Alum. powder, Icing sugar, Flour, Pepper, etc.</a:t>
            </a:r>
          </a:p>
          <a:p>
            <a:pPr marL="2286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TRUE/FALSE:  fertilizer grade AN can be used for HME?</a:t>
            </a:r>
          </a:p>
          <a:p>
            <a:pPr marL="228600" marR="0" lvl="1" indent="-228600" algn="l" defTabSz="914400" rtl="0" eaLnBrk="0" fontAlgn="base" latinLnBrk="0" hangingPunct="0">
              <a:lnSpc>
                <a:spcPct val="100000"/>
              </a:lnSpc>
              <a:spcBef>
                <a:spcPct val="30000"/>
              </a:spcBef>
              <a:spcAft>
                <a:spcPct val="0"/>
              </a:spcAft>
              <a:buClrTx/>
              <a:buSzTx/>
              <a:buFont typeface="+mj-lt"/>
              <a:buNone/>
              <a:tabLst/>
              <a:defRPr/>
            </a:pPr>
            <a:r>
              <a:rPr lang="en-US" dirty="0" smtClean="0"/>
              <a:t>          a.</a:t>
            </a:r>
            <a:r>
              <a:rPr lang="en-US" baseline="0" dirty="0" smtClean="0"/>
              <a:t> </a:t>
            </a:r>
            <a:r>
              <a:rPr lang="en-US" dirty="0" smtClean="0"/>
              <a:t>TRUE, but it must be pulverized.</a:t>
            </a:r>
          </a:p>
          <a:p>
            <a:endParaRPr lang="en-AU" dirty="0" smtClean="0"/>
          </a:p>
        </p:txBody>
      </p:sp>
    </p:spTree>
    <p:extLst>
      <p:ext uri="{BB962C8B-B14F-4D97-AF65-F5344CB8AC3E}">
        <p14:creationId xmlns:p14="http://schemas.microsoft.com/office/powerpoint/2010/main" val="3988534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40018D5-3BAA-4986-A17B-ED7D487F02A3}" type="slidenum">
              <a:rPr lang="en-US" smtClean="0"/>
              <a:pPr/>
              <a:t>31</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marL="232943" indent="-232943"/>
            <a:r>
              <a:rPr lang="en-US" sz="1200" b="1" dirty="0" smtClean="0"/>
              <a:t>Slide 31</a:t>
            </a:r>
          </a:p>
          <a:p>
            <a:pPr marL="232943" indent="-232943"/>
            <a:endParaRPr lang="en-US" sz="1200" dirty="0" smtClean="0"/>
          </a:p>
          <a:p>
            <a:pPr marL="232943" indent="-232943"/>
            <a:r>
              <a:rPr lang="en-US" sz="1200" b="1" u="sng" dirty="0" smtClean="0"/>
              <a:t>Instructor/</a:t>
            </a:r>
            <a:r>
              <a:rPr lang="en-US" sz="1200" b="1" u="sng" baseline="0" dirty="0" smtClean="0"/>
              <a:t>Facilitator’s (I/F) Note</a:t>
            </a:r>
            <a:endParaRPr lang="en-US" sz="1200" b="1" u="sng" dirty="0" smtClean="0"/>
          </a:p>
          <a:p>
            <a:pPr marL="228600" indent="-228600" eaLnBrk="1" hangingPunct="1">
              <a:buAutoNum type="arabicPeriod"/>
            </a:pPr>
            <a:endParaRPr lang="en-AU" dirty="0" smtClean="0"/>
          </a:p>
          <a:p>
            <a:pPr marL="228600" indent="-228600" eaLnBrk="1" hangingPunct="1">
              <a:buAutoNum type="arabicPeriod"/>
            </a:pPr>
            <a:r>
              <a:rPr lang="en-AU" dirty="0" smtClean="0"/>
              <a:t>Ask the students if there are any questions or input about the material just covered in this module. </a:t>
            </a:r>
          </a:p>
          <a:p>
            <a:pPr eaLnBrk="1" hangingPunct="1"/>
            <a:endParaRPr lang="en-AU" dirty="0" smtClean="0"/>
          </a:p>
        </p:txBody>
      </p:sp>
    </p:spTree>
    <p:extLst>
      <p:ext uri="{BB962C8B-B14F-4D97-AF65-F5344CB8AC3E}">
        <p14:creationId xmlns:p14="http://schemas.microsoft.com/office/powerpoint/2010/main" val="1302857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ln/>
        </p:spPr>
        <p:txBody>
          <a:bodyPr/>
          <a:lstStyle/>
          <a:p>
            <a:pPr marL="232943" indent="-232943"/>
            <a:r>
              <a:rPr lang="en-US" b="1" dirty="0" smtClean="0"/>
              <a:t>Slide 4</a:t>
            </a:r>
          </a:p>
          <a:p>
            <a:pPr marL="232943" indent="-232943"/>
            <a:endParaRPr lang="en-US" dirty="0" smtClean="0"/>
          </a:p>
          <a:p>
            <a:pPr marL="232943" indent="-232943"/>
            <a:r>
              <a:rPr lang="en-US" b="1" u="sng" dirty="0" smtClean="0"/>
              <a:t>Note for the Instructor/</a:t>
            </a:r>
            <a:r>
              <a:rPr lang="en-US" b="1" u="sng" baseline="0" dirty="0" smtClean="0"/>
              <a:t>Facilitator (I/F)</a:t>
            </a:r>
            <a:endParaRPr lang="en-US" b="1" u="sng" dirty="0" smtClean="0"/>
          </a:p>
          <a:p>
            <a:pPr marL="228600" indent="-228600">
              <a:buAutoNum type="arabicPeriod"/>
              <a:defRPr/>
            </a:pPr>
            <a:endParaRPr lang="en-US" dirty="0" smtClean="0"/>
          </a:p>
          <a:p>
            <a:pPr marL="228600" indent="-228600">
              <a:buAutoNum type="arabicPeriod"/>
              <a:defRPr/>
            </a:pPr>
            <a:r>
              <a:rPr lang="en-US" dirty="0" smtClean="0"/>
              <a:t>Again, HME can be made from easily obtainable</a:t>
            </a:r>
            <a:r>
              <a:rPr lang="en-US" baseline="0" dirty="0" smtClean="0"/>
              <a:t> chemicals.  The mixing of these chemicals involves either a physical or chemical process to manufacture the explosive compounds.   </a:t>
            </a:r>
          </a:p>
          <a:p>
            <a:pPr marL="228600" indent="-228600">
              <a:buAutoNum type="arabicPeriod"/>
              <a:defRPr/>
            </a:pPr>
            <a:r>
              <a:rPr lang="en-US" dirty="0" smtClean="0"/>
              <a:t>Chemical processes are more complicated</a:t>
            </a:r>
            <a:r>
              <a:rPr lang="en-US" baseline="0" dirty="0" smtClean="0"/>
              <a:t> and an inherently dangerous process</a:t>
            </a:r>
            <a:r>
              <a:rPr lang="en-US" dirty="0" smtClean="0"/>
              <a:t> and may require cooking, cooling and drying, whereas physical combinations like (ANFO) needs only to be mixed. </a:t>
            </a:r>
          </a:p>
          <a:p>
            <a:pPr marL="228600" indent="-228600">
              <a:buAutoNum type="arabicPeriod"/>
              <a:defRPr/>
            </a:pPr>
            <a:r>
              <a:rPr lang="en-US" dirty="0" smtClean="0"/>
              <a:t>Unfortunately</a:t>
            </a:r>
            <a:r>
              <a:rPr lang="en-US" baseline="0" dirty="0" smtClean="0"/>
              <a:t> the types and amount of chemicals required and the mixing and/or cooking processes can be found online, and in books, </a:t>
            </a:r>
            <a:r>
              <a:rPr lang="en-US" baseline="0" dirty="0" smtClean="0"/>
              <a:t>i.e. </a:t>
            </a:r>
            <a:r>
              <a:rPr lang="en-US" baseline="0" dirty="0" smtClean="0"/>
              <a:t>(Anarchist Cookbook).  But the purchase of some materials are reported to the authorities and internet is tracked on certain key words.    </a:t>
            </a:r>
            <a:endParaRPr lang="en-US" dirty="0" smtClean="0"/>
          </a:p>
        </p:txBody>
      </p:sp>
      <p:sp>
        <p:nvSpPr>
          <p:cNvPr id="37892" name="Slide Number Placeholder 3"/>
          <p:cNvSpPr>
            <a:spLocks noGrp="1"/>
          </p:cNvSpPr>
          <p:nvPr>
            <p:ph type="sldNum" sz="quarter" idx="5"/>
          </p:nvPr>
        </p:nvSpPr>
        <p:spPr>
          <a:noFill/>
        </p:spPr>
        <p:txBody>
          <a:bodyPr/>
          <a:lstStyle/>
          <a:p>
            <a:fld id="{E322BE1B-AE17-438E-B562-6A52FFDD5130}" type="slidenum">
              <a:rPr lang="en-US" smtClean="0"/>
              <a:pPr/>
              <a:t>4</a:t>
            </a:fld>
            <a:endParaRPr lang="en-US" dirty="0" smtClean="0"/>
          </a:p>
        </p:txBody>
      </p:sp>
    </p:spTree>
    <p:extLst>
      <p:ext uri="{BB962C8B-B14F-4D97-AF65-F5344CB8AC3E}">
        <p14:creationId xmlns:p14="http://schemas.microsoft.com/office/powerpoint/2010/main" val="136753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r>
              <a:rPr lang="en-US" b="1" dirty="0" smtClean="0"/>
              <a:t>Slide 5</a:t>
            </a:r>
          </a:p>
          <a:p>
            <a:pPr marL="232943" indent="-232943"/>
            <a:endParaRPr lang="en-US" dirty="0" smtClean="0"/>
          </a:p>
          <a:p>
            <a:pPr marL="232943" indent="-232943"/>
            <a:r>
              <a:rPr lang="en-US" b="1" u="sng" dirty="0" smtClean="0"/>
              <a:t>Instructor/</a:t>
            </a:r>
            <a:r>
              <a:rPr lang="en-US" b="1" u="sng" baseline="0" dirty="0" smtClean="0"/>
              <a:t>Facilitator’s (I/F) Note</a:t>
            </a:r>
            <a:endParaRPr lang="en-US" b="1" u="sng" dirty="0" smtClean="0"/>
          </a:p>
          <a:p>
            <a:endParaRPr lang="en-US" dirty="0"/>
          </a:p>
        </p:txBody>
      </p:sp>
      <p:sp>
        <p:nvSpPr>
          <p:cNvPr id="4" name="Slide Number Placeholder 3"/>
          <p:cNvSpPr>
            <a:spLocks noGrp="1"/>
          </p:cNvSpPr>
          <p:nvPr>
            <p:ph type="sldNum" sz="quarter" idx="10"/>
          </p:nvPr>
        </p:nvSpPr>
        <p:spPr/>
        <p:txBody>
          <a:bodyPr/>
          <a:lstStyle/>
          <a:p>
            <a:fld id="{4A32B0CE-B076-499F-9D75-81A1ADFFDAC1}" type="slidenum">
              <a:rPr lang="en-US" smtClean="0"/>
              <a:pPr/>
              <a:t>5</a:t>
            </a:fld>
            <a:endParaRPr lang="en-US" dirty="0"/>
          </a:p>
        </p:txBody>
      </p:sp>
    </p:spTree>
    <p:extLst>
      <p:ext uri="{BB962C8B-B14F-4D97-AF65-F5344CB8AC3E}">
        <p14:creationId xmlns:p14="http://schemas.microsoft.com/office/powerpoint/2010/main" val="3430340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p:spPr>
        <p:txBody>
          <a:bodyPr/>
          <a:lstStyle/>
          <a:p>
            <a:pPr marL="232943" indent="-232943"/>
            <a:r>
              <a:rPr lang="en-US" sz="2800" b="1" dirty="0" smtClean="0"/>
              <a:t>Slide 6</a:t>
            </a:r>
          </a:p>
          <a:p>
            <a:pPr marL="232943" indent="-232943"/>
            <a:endParaRPr lang="en-US" sz="2800" dirty="0" smtClean="0"/>
          </a:p>
          <a:p>
            <a:pPr marL="232943" indent="-232943"/>
            <a:r>
              <a:rPr lang="en-US" sz="2800" b="1" u="sng" dirty="0" smtClean="0"/>
              <a:t>Instructor/</a:t>
            </a:r>
            <a:r>
              <a:rPr lang="en-US" sz="2800" b="1" u="sng" baseline="0" dirty="0" smtClean="0"/>
              <a:t>Facilitator’s (I/F) Note</a:t>
            </a:r>
            <a:endParaRPr lang="en-US" sz="2800" b="1" u="sng" dirty="0" smtClean="0"/>
          </a:p>
          <a:p>
            <a:pPr marL="514350" indent="-514350">
              <a:spcBef>
                <a:spcPct val="20000"/>
              </a:spcBef>
              <a:buFontTx/>
              <a:buNone/>
              <a:defRPr/>
            </a:pPr>
            <a:endParaRPr lang="en-US" sz="2800" kern="0" dirty="0" smtClean="0">
              <a:solidFill>
                <a:srgbClr val="000000"/>
              </a:solidFill>
              <a:latin typeface="Arial"/>
            </a:endParaRPr>
          </a:p>
          <a:p>
            <a:pPr marL="514350" indent="-514350">
              <a:spcBef>
                <a:spcPct val="20000"/>
              </a:spcBef>
              <a:buFontTx/>
              <a:buNone/>
              <a:defRPr/>
            </a:pPr>
            <a:r>
              <a:rPr lang="en-US" sz="2800" kern="0" dirty="0" smtClean="0">
                <a:solidFill>
                  <a:srgbClr val="000000"/>
                </a:solidFill>
                <a:latin typeface="Arial"/>
              </a:rPr>
              <a:t>1.  Common classes of HME:</a:t>
            </a:r>
          </a:p>
          <a:p>
            <a:pPr marL="971550" lvl="1" indent="-514350">
              <a:spcBef>
                <a:spcPct val="20000"/>
              </a:spcBef>
              <a:buFont typeface="+mj-lt"/>
              <a:buNone/>
              <a:defRPr/>
            </a:pPr>
            <a:r>
              <a:rPr lang="en-US" sz="2400" kern="0" dirty="0" smtClean="0">
                <a:solidFill>
                  <a:srgbClr val="000000"/>
                </a:solidFill>
                <a:latin typeface="Arial"/>
              </a:rPr>
              <a:t>a.  Nitrate base:  Fertilizers, Ammonium Nitrate (AN) and Urea Nitrate (UN)</a:t>
            </a:r>
          </a:p>
          <a:p>
            <a:pPr marL="971550" lvl="1" indent="-514350">
              <a:spcBef>
                <a:spcPct val="20000"/>
              </a:spcBef>
              <a:buFont typeface="+mj-lt"/>
              <a:buNone/>
              <a:defRPr/>
            </a:pPr>
            <a:r>
              <a:rPr lang="en-US" sz="2400" kern="0" dirty="0" smtClean="0">
                <a:solidFill>
                  <a:srgbClr val="000000"/>
                </a:solidFill>
                <a:latin typeface="Arial"/>
              </a:rPr>
              <a:t>b.  Peroxide base:  Derived</a:t>
            </a:r>
            <a:r>
              <a:rPr lang="en-US" sz="2400" kern="0" baseline="0" dirty="0" smtClean="0">
                <a:solidFill>
                  <a:srgbClr val="000000"/>
                </a:solidFill>
                <a:latin typeface="Arial"/>
              </a:rPr>
              <a:t> from common Hydrogen Peroxide</a:t>
            </a:r>
            <a:endParaRPr lang="en-US" sz="2400" kern="0" dirty="0" smtClean="0">
              <a:solidFill>
                <a:srgbClr val="000000"/>
              </a:solidFill>
              <a:latin typeface="Arial"/>
            </a:endParaRPr>
          </a:p>
          <a:p>
            <a:pPr marL="971550" lvl="1" indent="-514350">
              <a:spcBef>
                <a:spcPct val="20000"/>
              </a:spcBef>
              <a:buFont typeface="+mj-lt"/>
              <a:buNone/>
              <a:defRPr/>
            </a:pPr>
            <a:r>
              <a:rPr lang="en-US" sz="2400" kern="0" dirty="0" smtClean="0">
                <a:solidFill>
                  <a:srgbClr val="000000"/>
                </a:solidFill>
                <a:latin typeface="Arial"/>
              </a:rPr>
              <a:t>c.  Chlorate base:</a:t>
            </a:r>
            <a:r>
              <a:rPr lang="en-US" sz="2400" kern="0" baseline="0" dirty="0" smtClean="0">
                <a:solidFill>
                  <a:srgbClr val="000000"/>
                </a:solidFill>
                <a:latin typeface="Arial"/>
              </a:rPr>
              <a:t> Oxidizer used in fireworks</a:t>
            </a:r>
          </a:p>
          <a:p>
            <a:pPr marL="971550" lvl="1" indent="-514350">
              <a:spcBef>
                <a:spcPct val="20000"/>
              </a:spcBef>
              <a:buFont typeface="+mj-lt"/>
              <a:buNone/>
              <a:defRPr/>
            </a:pPr>
            <a:endParaRPr lang="en-US" sz="2400" kern="0" dirty="0" smtClean="0">
              <a:solidFill>
                <a:srgbClr val="000000"/>
              </a:solidFill>
              <a:latin typeface="Arial"/>
            </a:endParaRPr>
          </a:p>
          <a:p>
            <a:pPr marL="514350" lvl="0" indent="-514350">
              <a:spcBef>
                <a:spcPct val="20000"/>
              </a:spcBef>
              <a:buFont typeface="+mj-lt"/>
              <a:buNone/>
              <a:defRPr/>
            </a:pPr>
            <a:r>
              <a:rPr lang="en-US" dirty="0" smtClean="0"/>
              <a:t>2.  These are the three most common classes of HME.  </a:t>
            </a:r>
          </a:p>
          <a:p>
            <a:pPr>
              <a:defRPr/>
            </a:pPr>
            <a:endParaRPr lang="en-US" dirty="0" smtClean="0"/>
          </a:p>
        </p:txBody>
      </p:sp>
      <p:sp>
        <p:nvSpPr>
          <p:cNvPr id="49156" name="Slide Number Placeholder 3"/>
          <p:cNvSpPr>
            <a:spLocks noGrp="1"/>
          </p:cNvSpPr>
          <p:nvPr>
            <p:ph type="sldNum" sz="quarter" idx="5"/>
          </p:nvPr>
        </p:nvSpPr>
        <p:spPr>
          <a:noFill/>
        </p:spPr>
        <p:txBody>
          <a:bodyPr/>
          <a:lstStyle/>
          <a:p>
            <a:fld id="{810D458E-73B1-49A5-B2F7-421A3FD874C3}" type="slidenum">
              <a:rPr lang="en-US" smtClean="0"/>
              <a:pPr/>
              <a:t>6</a:t>
            </a:fld>
            <a:endParaRPr lang="en-US" dirty="0" smtClean="0"/>
          </a:p>
        </p:txBody>
      </p:sp>
    </p:spTree>
    <p:extLst>
      <p:ext uri="{BB962C8B-B14F-4D97-AF65-F5344CB8AC3E}">
        <p14:creationId xmlns:p14="http://schemas.microsoft.com/office/powerpoint/2010/main" val="572122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C263B14-0A1B-4DCD-877A-557BEE1C0BB9}" type="slidenum">
              <a:rPr lang="en-US" smtClean="0"/>
              <a:pPr/>
              <a:t>7</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ln/>
        </p:spPr>
        <p:txBody>
          <a:bodyPr/>
          <a:lstStyle/>
          <a:p>
            <a:pPr marL="232943" indent="-232943"/>
            <a:r>
              <a:rPr lang="en-US" sz="1200" b="1" dirty="0" smtClean="0"/>
              <a:t>Slide 7</a:t>
            </a:r>
          </a:p>
          <a:p>
            <a:pPr marL="232943" indent="-232943"/>
            <a:endParaRPr lang="en-US" sz="1200" dirty="0" smtClean="0"/>
          </a:p>
          <a:p>
            <a:pPr marL="232943" indent="-232943"/>
            <a:r>
              <a:rPr lang="en-US" sz="1200" b="1" u="sng" dirty="0" smtClean="0"/>
              <a:t>Instructor/</a:t>
            </a:r>
            <a:r>
              <a:rPr lang="en-US" sz="1200" b="1" u="sng" baseline="0" dirty="0" smtClean="0"/>
              <a:t>Facilitator’s (I/F) Note</a:t>
            </a:r>
            <a:endParaRPr lang="en-US" sz="1200" b="1" u="sng" dirty="0" smtClean="0"/>
          </a:p>
          <a:p>
            <a:pPr marL="228600" indent="-228600">
              <a:buAutoNum type="arabicPeriod"/>
            </a:pPr>
            <a:endParaRPr lang="en-US" sz="1200" kern="1200" baseline="0" dirty="0" smtClean="0">
              <a:solidFill>
                <a:schemeClr val="tx1"/>
              </a:solidFill>
              <a:latin typeface="Arial" charset="0"/>
              <a:ea typeface="+mn-ea"/>
              <a:cs typeface="+mn-cs"/>
            </a:endParaRPr>
          </a:p>
          <a:p>
            <a:pPr marL="228600" indent="-228600">
              <a:buAutoNum type="arabicPeriod"/>
            </a:pPr>
            <a:r>
              <a:rPr lang="en-US" sz="1200" kern="1200" baseline="0" dirty="0" smtClean="0">
                <a:solidFill>
                  <a:schemeClr val="tx1"/>
                </a:solidFill>
                <a:latin typeface="Arial" charset="0"/>
                <a:ea typeface="+mn-ea"/>
                <a:cs typeface="+mn-cs"/>
              </a:rPr>
              <a:t>AN comes in two basic forms: </a:t>
            </a:r>
          </a:p>
          <a:p>
            <a:pPr marL="685800" lvl="1" indent="-228600">
              <a:buFont typeface="+mj-lt"/>
              <a:buAutoNum type="alphaLcPeriod"/>
            </a:pPr>
            <a:r>
              <a:rPr lang="en-US" sz="1200" kern="1200" baseline="0" dirty="0" smtClean="0">
                <a:solidFill>
                  <a:schemeClr val="tx1"/>
                </a:solidFill>
                <a:latin typeface="Arial" charset="0"/>
                <a:ea typeface="+mn-ea"/>
                <a:cs typeface="+mn-cs"/>
              </a:rPr>
              <a:t>Fertilizer</a:t>
            </a:r>
          </a:p>
          <a:p>
            <a:pPr marL="685800" lvl="1" indent="-228600">
              <a:buFont typeface="+mj-lt"/>
              <a:buAutoNum type="alphaLcPeriod"/>
            </a:pPr>
            <a:r>
              <a:rPr lang="en-US" sz="1200" kern="1200" baseline="0" dirty="0" smtClean="0">
                <a:solidFill>
                  <a:schemeClr val="tx1"/>
                </a:solidFill>
                <a:latin typeface="Arial" charset="0"/>
                <a:ea typeface="+mn-ea"/>
                <a:cs typeface="+mn-cs"/>
              </a:rPr>
              <a:t>Explosive Grade</a:t>
            </a:r>
          </a:p>
          <a:p>
            <a:pPr marL="685800" lvl="1" indent="-228600">
              <a:buFont typeface="+mj-lt"/>
              <a:buAutoNum type="alphaLcPeriod"/>
            </a:pPr>
            <a:r>
              <a:rPr lang="en-US" sz="1200" kern="1200" baseline="0" dirty="0" smtClean="0">
                <a:solidFill>
                  <a:schemeClr val="tx1"/>
                </a:solidFill>
                <a:latin typeface="Arial" charset="0"/>
                <a:ea typeface="+mn-ea"/>
                <a:cs typeface="+mn-cs"/>
              </a:rPr>
              <a:t>Both can be used to manufacture HME, the only difference being the ease of use. </a:t>
            </a:r>
          </a:p>
          <a:p>
            <a:pPr marL="228600" indent="-228600">
              <a:buFont typeface="+mj-lt"/>
              <a:buAutoNum type="arabicPeriod" startAt="2"/>
            </a:pPr>
            <a:r>
              <a:rPr lang="en-US" sz="1200" kern="1200" baseline="0" dirty="0" smtClean="0">
                <a:solidFill>
                  <a:schemeClr val="tx1"/>
                </a:solidFill>
                <a:latin typeface="Arial" charset="0"/>
                <a:ea typeface="+mn-ea"/>
                <a:cs typeface="+mn-cs"/>
              </a:rPr>
              <a:t>Ammonium Nitrate (AN), Fertilizer Grade. </a:t>
            </a:r>
          </a:p>
          <a:p>
            <a:pPr marL="228600" indent="-228600">
              <a:buAutoNum type="arabicPeriod" startAt="2"/>
            </a:pPr>
            <a:r>
              <a:rPr lang="en-US" sz="1200" kern="1200" baseline="0" dirty="0" smtClean="0">
                <a:solidFill>
                  <a:schemeClr val="tx1"/>
                </a:solidFill>
                <a:latin typeface="Arial" charset="0"/>
                <a:ea typeface="+mn-ea"/>
                <a:cs typeface="+mn-cs"/>
              </a:rPr>
              <a:t>AN is coated with a substance for time-release, the prills are a white to off white in color, however the color can change with fuel additives.  Common fuels added are Diesel, Kerosene (ANFO), Sugar (ANS) and aluminum powder (ANAL).  AN has a strong acidic/caustic odor, smells like ammonia, the odor can be masked with an additive.  </a:t>
            </a:r>
          </a:p>
          <a:p>
            <a:pPr marL="228600" indent="-228600">
              <a:buAutoNum type="arabicPeriod" startAt="2"/>
            </a:pPr>
            <a:r>
              <a:rPr lang="en-US" sz="1200" kern="1200" baseline="0" dirty="0" smtClean="0">
                <a:solidFill>
                  <a:schemeClr val="tx1"/>
                </a:solidFill>
                <a:latin typeface="Arial" charset="0"/>
                <a:ea typeface="+mn-ea"/>
                <a:cs typeface="+mn-cs"/>
              </a:rPr>
              <a:t>The coated prills should be ground down into powder form before mixing with a fuel.  Fertilizer grade AN can be detonated without being mixed with a fuel additive, just requires a larger booster.  The addition of a fuel into AN only enhances the sensitivity, therefore a smaller booster can be used to achieve the desired explosive affect.</a:t>
            </a:r>
          </a:p>
          <a:p>
            <a:pPr marL="228600" indent="-228600">
              <a:buAutoNum type="arabicPeriod" startAt="2"/>
            </a:pPr>
            <a:r>
              <a:rPr lang="en-US" sz="1200" kern="1200" baseline="0" dirty="0" smtClean="0">
                <a:solidFill>
                  <a:schemeClr val="tx1"/>
                </a:solidFill>
                <a:latin typeface="Arial" charset="0"/>
                <a:ea typeface="+mn-ea"/>
                <a:cs typeface="+mn-cs"/>
              </a:rPr>
              <a:t>Calcium Ammonium Nitrate (CAN) reacts the same as AN, difference being is the color, white to a brown in color and is odorless to a slight ammonia smell.</a:t>
            </a:r>
          </a:p>
          <a:p>
            <a:pPr marL="228600" indent="-228600">
              <a:buAutoNum type="arabicPeriod" startAt="2"/>
            </a:pPr>
            <a:r>
              <a:rPr lang="en-US" sz="1200" kern="1200" baseline="0" dirty="0" smtClean="0">
                <a:solidFill>
                  <a:schemeClr val="tx1"/>
                </a:solidFill>
                <a:latin typeface="Arial" charset="0"/>
                <a:ea typeface="+mn-ea"/>
                <a:cs typeface="+mn-cs"/>
              </a:rPr>
              <a:t>Explosive Grade Uncoated prills, used primarily in quarrying operations. </a:t>
            </a:r>
          </a:p>
          <a:p>
            <a:pPr marL="228600" lvl="0" indent="-228600">
              <a:buFont typeface="+mj-lt"/>
              <a:buAutoNum type="arabicPeriod" startAt="2"/>
            </a:pPr>
            <a:r>
              <a:rPr lang="en-US" sz="1200" kern="1200" baseline="0" dirty="0" smtClean="0">
                <a:solidFill>
                  <a:schemeClr val="tx1"/>
                </a:solidFill>
                <a:latin typeface="Arial" charset="0"/>
                <a:ea typeface="+mn-ea"/>
                <a:cs typeface="+mn-cs"/>
              </a:rPr>
              <a:t>As of Dec 09, up to 85% of IED main charges using HME have been some type of ammonium nitrate compound.</a:t>
            </a:r>
          </a:p>
          <a:p>
            <a:pPr marL="228600" lvl="0" indent="-228600">
              <a:buFont typeface="+mj-lt"/>
              <a:buAutoNum type="arabicPeriod" startAt="2"/>
            </a:pPr>
            <a:r>
              <a:rPr lang="en-US" dirty="0" smtClean="0"/>
              <a:t>On April 19, 1995, Timothy</a:t>
            </a:r>
            <a:r>
              <a:rPr lang="en-US" baseline="0" dirty="0" smtClean="0"/>
              <a:t> </a:t>
            </a:r>
            <a:r>
              <a:rPr lang="en-US" baseline="0" dirty="0" smtClean="0"/>
              <a:t>McVeigh </a:t>
            </a:r>
            <a:r>
              <a:rPr lang="en-US" baseline="0" dirty="0" smtClean="0"/>
              <a:t>set of a VBIED weighing approximately 4,800 pounds of ANFO.  Approximately 4,600lbs was fueled with Nitro-methane and 200lbs was fueled with diesel fuel.  Effectively destroying the building and killing 163 civilians 20 of which were children.</a:t>
            </a:r>
            <a:endParaRPr lang="en-US" sz="1200" kern="1200" baseline="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4256588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C263B14-0A1B-4DCD-877A-557BEE1C0BB9}" type="slidenum">
              <a:rPr lang="en-US" smtClean="0"/>
              <a:pPr/>
              <a:t>8</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ln/>
        </p:spPr>
        <p:txBody>
          <a:bodyPr/>
          <a:lstStyle/>
          <a:p>
            <a:pPr marL="232943" indent="-232943"/>
            <a:r>
              <a:rPr lang="en-US" sz="1200" b="1" dirty="0" smtClean="0"/>
              <a:t>Slide 8</a:t>
            </a:r>
          </a:p>
          <a:p>
            <a:pPr marL="232943" indent="-232943"/>
            <a:endParaRPr lang="en-US" sz="1200" dirty="0" smtClean="0"/>
          </a:p>
          <a:p>
            <a:pPr marL="232943" indent="-232943"/>
            <a:r>
              <a:rPr lang="en-US" sz="1200" b="1" u="sng" dirty="0" smtClean="0"/>
              <a:t>Instructor/</a:t>
            </a:r>
            <a:r>
              <a:rPr lang="en-US" sz="1200" b="1" u="sng" baseline="0" dirty="0" smtClean="0"/>
              <a:t>Facilitator’s (I/F) Note</a:t>
            </a:r>
            <a:endParaRPr lang="en-US" sz="1200" b="1" u="sng" dirty="0" smtClean="0"/>
          </a:p>
          <a:p>
            <a:pPr marL="228600" indent="-228600">
              <a:buNone/>
            </a:pPr>
            <a:endParaRPr lang="en-US" sz="1200" kern="1200" baseline="0" dirty="0" smtClean="0">
              <a:solidFill>
                <a:schemeClr val="tx1"/>
              </a:solidFill>
              <a:latin typeface="Arial" charset="0"/>
              <a:ea typeface="+mn-ea"/>
              <a:cs typeface="+mn-cs"/>
            </a:endParaRPr>
          </a:p>
          <a:p>
            <a:pPr marL="228600" indent="-228600">
              <a:buNone/>
            </a:pPr>
            <a:r>
              <a:rPr lang="en-US" sz="1200" kern="1200" baseline="0" dirty="0" smtClean="0">
                <a:solidFill>
                  <a:schemeClr val="tx1"/>
                </a:solidFill>
                <a:latin typeface="Arial" charset="0"/>
                <a:ea typeface="+mn-ea"/>
                <a:cs typeface="+mn-cs"/>
              </a:rPr>
              <a:t>1. Fuels that are added to Ammonium/ Urea Nitrate to enhance the explosive affects of the mixtures. </a:t>
            </a:r>
          </a:p>
          <a:p>
            <a:pPr marL="914400" lvl="1" indent="-457200">
              <a:buFont typeface="+mj-lt"/>
              <a:buAutoNum type="alphaLcPeriod"/>
            </a:pPr>
            <a:r>
              <a:rPr lang="en-US" sz="2000" kern="1200" dirty="0" smtClean="0">
                <a:solidFill>
                  <a:schemeClr val="tx1"/>
                </a:solidFill>
                <a:latin typeface="Arial" charset="0"/>
                <a:ea typeface="+mn-ea"/>
                <a:cs typeface="+mn-cs"/>
              </a:rPr>
              <a:t>Fuel Oil </a:t>
            </a:r>
          </a:p>
          <a:p>
            <a:pPr marL="914400" lvl="1" indent="-457200">
              <a:buFont typeface="+mj-lt"/>
              <a:buAutoNum type="alphaLcPeriod"/>
            </a:pPr>
            <a:r>
              <a:rPr lang="en-US" sz="2000" kern="1200" dirty="0" smtClean="0">
                <a:solidFill>
                  <a:schemeClr val="tx1"/>
                </a:solidFill>
                <a:latin typeface="Arial" charset="0"/>
                <a:ea typeface="+mn-ea"/>
                <a:cs typeface="+mn-cs"/>
              </a:rPr>
              <a:t>Icing Sugar  </a:t>
            </a:r>
          </a:p>
          <a:p>
            <a:pPr marL="914400" lvl="1" indent="-457200">
              <a:buFont typeface="+mj-lt"/>
              <a:buAutoNum type="alphaLcPeriod"/>
            </a:pPr>
            <a:r>
              <a:rPr lang="en-US" sz="2000" kern="1200" dirty="0" smtClean="0">
                <a:solidFill>
                  <a:schemeClr val="tx1"/>
                </a:solidFill>
                <a:latin typeface="Arial" charset="0"/>
                <a:ea typeface="+mn-ea"/>
                <a:cs typeface="+mn-cs"/>
              </a:rPr>
              <a:t>Aluminum Powder</a:t>
            </a:r>
          </a:p>
          <a:p>
            <a:pPr marL="914400" lvl="1" indent="-457200">
              <a:buFont typeface="+mj-lt"/>
              <a:buAutoNum type="alphaLcPeriod"/>
            </a:pPr>
            <a:r>
              <a:rPr lang="en-US" sz="2000" kern="1200" dirty="0" smtClean="0">
                <a:solidFill>
                  <a:schemeClr val="tx1"/>
                </a:solidFill>
                <a:latin typeface="Arial" charset="0"/>
                <a:ea typeface="+mn-ea"/>
                <a:cs typeface="+mn-cs"/>
              </a:rPr>
              <a:t>Nitro-methane</a:t>
            </a:r>
          </a:p>
          <a:p>
            <a:pPr marL="914400" lvl="1" indent="-457200">
              <a:buFont typeface="+mj-lt"/>
              <a:buAutoNum type="alphaLcPeriod"/>
            </a:pPr>
            <a:r>
              <a:rPr lang="en-US" sz="2000" kern="1200" dirty="0" smtClean="0">
                <a:solidFill>
                  <a:schemeClr val="tx1"/>
                </a:solidFill>
                <a:latin typeface="Arial" charset="0"/>
                <a:ea typeface="+mn-ea"/>
                <a:cs typeface="+mn-cs"/>
              </a:rPr>
              <a:t>Coffee</a:t>
            </a:r>
          </a:p>
          <a:p>
            <a:pPr marL="914400" lvl="1" indent="-457200">
              <a:buFont typeface="+mj-lt"/>
              <a:buAutoNum type="alphaLcPeriod"/>
            </a:pPr>
            <a:r>
              <a:rPr lang="en-US" sz="2000" kern="1200" dirty="0" smtClean="0">
                <a:solidFill>
                  <a:schemeClr val="tx1"/>
                </a:solidFill>
                <a:latin typeface="Arial" charset="0"/>
                <a:ea typeface="+mn-ea"/>
                <a:cs typeface="+mn-cs"/>
              </a:rPr>
              <a:t>Flour</a:t>
            </a:r>
          </a:p>
          <a:p>
            <a:pPr marL="914400" lvl="1" indent="-457200">
              <a:buFont typeface="+mj-lt"/>
              <a:buAutoNum type="alphaLcPeriod"/>
            </a:pPr>
            <a:r>
              <a:rPr lang="en-US" sz="2000" kern="1200" dirty="0" smtClean="0">
                <a:solidFill>
                  <a:schemeClr val="tx1"/>
                </a:solidFill>
                <a:latin typeface="Arial" charset="0"/>
                <a:ea typeface="+mn-ea"/>
                <a:cs typeface="+mn-cs"/>
              </a:rPr>
              <a:t>Pepper</a:t>
            </a:r>
            <a:endParaRPr lang="en-US" sz="1200" kern="1200" baseline="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467629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034D4C5-F9E9-41D5-93ED-A37AF80C0541}" type="slidenum">
              <a:rPr lang="en-US" smtClean="0"/>
              <a:pPr/>
              <a:t>9</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ln/>
        </p:spPr>
        <p:txBody>
          <a:bodyPr/>
          <a:lstStyle/>
          <a:p>
            <a:pPr marL="232943" indent="-232943"/>
            <a:r>
              <a:rPr lang="en-US" sz="1200" b="1" dirty="0" smtClean="0"/>
              <a:t>Slide 9</a:t>
            </a:r>
          </a:p>
          <a:p>
            <a:pPr marL="232943" indent="-232943"/>
            <a:endParaRPr lang="en-US" sz="1200" dirty="0" smtClean="0"/>
          </a:p>
          <a:p>
            <a:pPr marL="232943" indent="-232943"/>
            <a:r>
              <a:rPr lang="en-US" sz="1200" b="1" u="sng" dirty="0" smtClean="0"/>
              <a:t>Instructor/</a:t>
            </a:r>
            <a:r>
              <a:rPr lang="en-US" sz="1200" b="1" u="sng" baseline="0" dirty="0" smtClean="0"/>
              <a:t>Facilitator’s (I/F) Note</a:t>
            </a:r>
            <a:endParaRPr lang="en-US" sz="1200" b="1" u="sng" dirty="0" smtClean="0"/>
          </a:p>
          <a:p>
            <a:pPr marL="228600" indent="-228600">
              <a:buAutoNum type="arabicPeriod"/>
            </a:pPr>
            <a:endParaRPr lang="en-US" sz="1200" kern="1200" baseline="0" dirty="0" smtClean="0">
              <a:solidFill>
                <a:schemeClr val="tx1"/>
              </a:solidFill>
              <a:latin typeface="Arial" charset="0"/>
              <a:ea typeface="+mn-ea"/>
              <a:cs typeface="+mn-cs"/>
            </a:endParaRPr>
          </a:p>
          <a:p>
            <a:pPr marL="228600" indent="-228600">
              <a:buAutoNum type="arabicPeriod"/>
            </a:pPr>
            <a:r>
              <a:rPr lang="en-US" sz="1200" kern="1200" baseline="0" dirty="0" smtClean="0">
                <a:solidFill>
                  <a:schemeClr val="tx1"/>
                </a:solidFill>
                <a:latin typeface="Arial" charset="0"/>
                <a:ea typeface="+mn-ea"/>
                <a:cs typeface="+mn-cs"/>
              </a:rPr>
              <a:t>ANAL is a mixture of ammonium nitrate and aluminum powder.  Packaging is a commercial aluminized paint or powder packaging.  It is a grey/silvery colored powder that is odorless.  Residue will be noticeable in and on storage/packaging containers, hands and clothing.  There has been a history of bags of aluminum powder placed in Urea Nitrate bags that have been emptied and refilled with Ammonium Nitrate then sewn shut.  </a:t>
            </a:r>
          </a:p>
          <a:p>
            <a:pPr marL="228600" indent="-228600">
              <a:buAutoNum type="arabicPeriod"/>
            </a:pPr>
            <a:endParaRPr lang="en-US" sz="1200" kern="1200" baseline="0" dirty="0" smtClean="0">
              <a:solidFill>
                <a:schemeClr val="tx1"/>
              </a:solidFill>
              <a:latin typeface="Arial" charset="0"/>
              <a:ea typeface="+mn-ea"/>
              <a:cs typeface="+mn-cs"/>
            </a:endParaRPr>
          </a:p>
          <a:p>
            <a:pPr marL="228600" indent="-228600">
              <a:buAutoNum type="arabicPeriod"/>
            </a:pPr>
            <a:r>
              <a:rPr lang="en-US" sz="1200" kern="1200" baseline="0" dirty="0" smtClean="0">
                <a:solidFill>
                  <a:schemeClr val="tx1"/>
                </a:solidFill>
                <a:latin typeface="Arial" charset="0"/>
                <a:ea typeface="+mn-ea"/>
                <a:cs typeface="+mn-cs"/>
              </a:rPr>
              <a:t>ANFO is a mixture of ammonium nitrate and a fuel oil.  Common fuels are Diesel, kerosene and heating oil, although other liquid fuels can be obtained and used.  Appearance will be off white to a pinkish/reddish color.  The odor will vary according to the liquid fuel added.  Containers will have an oily residue and oil stains.  </a:t>
            </a:r>
          </a:p>
          <a:p>
            <a:pPr marL="228600" indent="-228600">
              <a:buAutoNum type="arabicPeriod"/>
            </a:pPr>
            <a:endParaRPr lang="en-US" sz="1200" kern="1200" baseline="0" dirty="0" smtClean="0">
              <a:solidFill>
                <a:schemeClr val="tx1"/>
              </a:solidFill>
              <a:latin typeface="Arial" charset="0"/>
              <a:ea typeface="+mn-ea"/>
              <a:cs typeface="+mn-cs"/>
            </a:endParaRPr>
          </a:p>
          <a:p>
            <a:pPr marL="228600" indent="-228600">
              <a:buAutoNum type="arabicPeriod"/>
            </a:pPr>
            <a:r>
              <a:rPr lang="en-US" sz="1200" kern="1200" baseline="0" dirty="0" smtClean="0">
                <a:solidFill>
                  <a:schemeClr val="tx1"/>
                </a:solidFill>
                <a:latin typeface="Arial" charset="0"/>
                <a:ea typeface="+mn-ea"/>
                <a:cs typeface="+mn-cs"/>
              </a:rPr>
              <a:t>ANS is a mixture of ammonium nitrate and sugar/starches.  Off white to white colored crystals/powder, common fuels are sugar products, wheat powder, saw dust, etc.  </a:t>
            </a:r>
          </a:p>
          <a:p>
            <a:pPr marL="228600" indent="-228600">
              <a:buNone/>
            </a:pPr>
            <a:r>
              <a:rPr lang="en-US" dirty="0" smtClean="0"/>
              <a:t> </a:t>
            </a:r>
          </a:p>
        </p:txBody>
      </p:sp>
    </p:spTree>
    <p:extLst>
      <p:ext uri="{BB962C8B-B14F-4D97-AF65-F5344CB8AC3E}">
        <p14:creationId xmlns:p14="http://schemas.microsoft.com/office/powerpoint/2010/main" val="3841212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7/28/2015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1508"/>
            <a:ext cx="8261498" cy="531627"/>
          </a:xfrm>
        </p:spPr>
        <p:txBody>
          <a:bodyPr anchor="b">
            <a:noAutofit/>
          </a:bodyPr>
          <a:lstStyle>
            <a:lvl1pPr algn="ctr">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75907"/>
            <a:ext cx="5111750" cy="48502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7/28/2015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7/28/2015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6102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351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324491" y="6492875"/>
            <a:ext cx="8195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1CD5E-FFF0-45F2-B7B7-8B7178E955B5}" type="slidenum">
              <a:rPr lang="en-US" smtClean="0"/>
              <a:pPr/>
              <a:t>‹#›</a:t>
            </a:fld>
            <a:endParaRPr lang="en-US" dirty="0"/>
          </a:p>
        </p:txBody>
      </p:sp>
      <p:pic>
        <p:nvPicPr>
          <p:cNvPr id="7" name="Picture 6" descr="316th_cavalry_brigade_s.jpg"/>
          <p:cNvPicPr>
            <a:picLocks noChangeAspect="1"/>
          </p:cNvPicPr>
          <p:nvPr userDrawn="1"/>
        </p:nvPicPr>
        <p:blipFill>
          <a:blip r:embed="rId12" cstate="print"/>
          <a:stretch>
            <a:fillRect/>
          </a:stretch>
        </p:blipFill>
        <p:spPr>
          <a:xfrm>
            <a:off x="120168" y="263709"/>
            <a:ext cx="685800" cy="685800"/>
          </a:xfrm>
          <a:prstGeom prst="rect">
            <a:avLst/>
          </a:prstGeom>
        </p:spPr>
      </p:pic>
      <p:pic>
        <p:nvPicPr>
          <p:cNvPr id="8" name="Picture 7" descr="3-16.png"/>
          <p:cNvPicPr>
            <a:picLocks noChangeAspect="1"/>
          </p:cNvPicPr>
          <p:nvPr userDrawn="1"/>
        </p:nvPicPr>
        <p:blipFill>
          <a:blip r:embed="rId13" cstate="print"/>
          <a:stretch>
            <a:fillRect/>
          </a:stretch>
        </p:blipFill>
        <p:spPr>
          <a:xfrm>
            <a:off x="8418220" y="274342"/>
            <a:ext cx="564060" cy="685800"/>
          </a:xfrm>
          <a:prstGeom prst="rect">
            <a:avLst/>
          </a:prstGeom>
        </p:spPr>
      </p:pic>
      <p:sp>
        <p:nvSpPr>
          <p:cNvPr id="9" name="TextBox 8"/>
          <p:cNvSpPr txBox="1"/>
          <p:nvPr userDrawn="1"/>
        </p:nvSpPr>
        <p:spPr>
          <a:xfrm>
            <a:off x="3523888" y="0"/>
            <a:ext cx="2090738" cy="307975"/>
          </a:xfrm>
          <a:prstGeom prst="rect">
            <a:avLst/>
          </a:prstGeom>
          <a:noFill/>
        </p:spPr>
        <p:txBody>
          <a:bodyPr wrap="none">
            <a:spAutoFit/>
          </a:bodyPr>
          <a:lstStyle/>
          <a:p>
            <a:pPr>
              <a:defRPr/>
            </a:pPr>
            <a:r>
              <a:rPr lang="en-US" sz="1400" b="0" dirty="0">
                <a:solidFill>
                  <a:srgbClr val="00B050"/>
                </a:solidFill>
                <a:latin typeface="Arial" pitchFamily="34" charset="0"/>
                <a:cs typeface="Arial" pitchFamily="34" charset="0"/>
              </a:rPr>
              <a:t>UNCLASSIFIED/FOUO</a:t>
            </a:r>
          </a:p>
        </p:txBody>
      </p:sp>
      <p:sp>
        <p:nvSpPr>
          <p:cNvPr id="10" name="TextBox 16"/>
          <p:cNvSpPr txBox="1">
            <a:spLocks noChangeArrowheads="1"/>
          </p:cNvSpPr>
          <p:nvPr userDrawn="1"/>
        </p:nvSpPr>
        <p:spPr bwMode="auto">
          <a:xfrm>
            <a:off x="10620" y="6519446"/>
            <a:ext cx="8167218" cy="338554"/>
          </a:xfrm>
          <a:prstGeom prst="rect">
            <a:avLst/>
          </a:prstGeom>
          <a:solidFill>
            <a:srgbClr val="00B050"/>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800" dirty="0" smtClean="0">
                <a:solidFill>
                  <a:schemeClr val="bg1"/>
                </a:solidFill>
                <a:latin typeface="Arial" pitchFamily="34" charset="0"/>
                <a:cs typeface="Arial" pitchFamily="34" charset="0"/>
              </a:rPr>
              <a:t>UNCLASSIFIED////FOR</a:t>
            </a:r>
            <a:r>
              <a:rPr lang="en-US" sz="800" baseline="0" dirty="0" smtClean="0">
                <a:solidFill>
                  <a:schemeClr val="bg1"/>
                </a:solidFill>
                <a:latin typeface="Arial" pitchFamily="34" charset="0"/>
                <a:cs typeface="Arial" pitchFamily="34" charset="0"/>
              </a:rPr>
              <a:t> OFFICAL USE ONLY   This document contains information that may be EXEMPT FROM MANDATORY DISCLOSURE under the Freedom of Information Act (FOIA) Exemption 7 (F</a:t>
            </a:r>
            <a:r>
              <a:rPr lang="en-US" sz="700" baseline="0" dirty="0" smtClean="0">
                <a:solidFill>
                  <a:schemeClr val="bg1"/>
                </a:solidFill>
                <a:latin typeface="Arial" pitchFamily="34" charset="0"/>
                <a:cs typeface="Arial" pitchFamily="34" charset="0"/>
              </a:rPr>
              <a:t>)</a:t>
            </a:r>
            <a:endParaRPr lang="en-US" sz="700" dirty="0" smtClean="0">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880" r:id="rId1"/>
    <p:sldLayoutId id="2147484881" r:id="rId2"/>
    <p:sldLayoutId id="2147484882" r:id="rId3"/>
    <p:sldLayoutId id="2147484883" r:id="rId4"/>
    <p:sldLayoutId id="2147484884" r:id="rId5"/>
    <p:sldLayoutId id="2147484885" r:id="rId6"/>
    <p:sldLayoutId id="2147484886" r:id="rId7"/>
    <p:sldLayoutId id="2147484887" r:id="rId8"/>
    <p:sldLayoutId id="2147484888" r:id="rId9"/>
    <p:sldLayoutId id="2147484889" r:id="rId10"/>
  </p:sldLayoutIdLst>
  <p:txStyles>
    <p:titleStyle>
      <a:lvl1pPr algn="ctr" defTabSz="914400" rtl="0" eaLnBrk="1" latinLnBrk="0" hangingPunct="1">
        <a:spcBef>
          <a:spcPct val="0"/>
        </a:spcBef>
        <a:buNone/>
        <a:defRPr sz="2800" b="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tripwire-dhs.net/IED/profilemanagement/ImageViewer.jsp?click=true&amp;multimediaID=93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2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ChangeArrowheads="1"/>
          </p:cNvSpPr>
          <p:nvPr>
            <p:ph type="ctrTitle"/>
          </p:nvPr>
        </p:nvSpPr>
        <p:spPr>
          <a:xfrm>
            <a:off x="0" y="2198687"/>
            <a:ext cx="9144000" cy="1470025"/>
          </a:xfrm>
        </p:spPr>
        <p:txBody>
          <a:bodyPr>
            <a:noAutofit/>
          </a:bodyPr>
          <a:lstStyle/>
          <a:p>
            <a:r>
              <a:rPr lang="en-AU" b="1" dirty="0" smtClean="0"/>
              <a:t/>
            </a:r>
            <a:br>
              <a:rPr lang="en-AU" b="1" dirty="0" smtClean="0"/>
            </a:br>
            <a:r>
              <a:rPr lang="en-AU" sz="3200" dirty="0" smtClean="0"/>
              <a:t>Indicators of Homemade Explosive</a:t>
            </a:r>
            <a:br>
              <a:rPr lang="en-AU" sz="3200" dirty="0" smtClean="0"/>
            </a:br>
            <a:r>
              <a:rPr lang="en-AU" sz="3200" dirty="0" smtClean="0"/>
              <a:t> (HME)</a:t>
            </a:r>
          </a:p>
        </p:txBody>
      </p:sp>
      <p:sp>
        <p:nvSpPr>
          <p:cNvPr id="3"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2229596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7" name="Picture 2" descr="http://www.truthmove.org/workspace/photos-content/mcveighmug.jpg"/>
          <p:cNvPicPr>
            <a:picLocks noChangeAspect="1" noChangeArrowheads="1"/>
          </p:cNvPicPr>
          <p:nvPr/>
        </p:nvPicPr>
        <p:blipFill>
          <a:blip r:embed="rId3" cstate="print"/>
          <a:srcRect l="18667" t="7273" r="17333" b="8364"/>
          <a:stretch>
            <a:fillRect/>
          </a:stretch>
        </p:blipFill>
        <p:spPr bwMode="auto">
          <a:xfrm>
            <a:off x="2878093" y="2681106"/>
            <a:ext cx="2188682" cy="2644656"/>
          </a:xfrm>
          <a:prstGeom prst="rect">
            <a:avLst/>
          </a:prstGeom>
          <a:noFill/>
          <a:ln>
            <a:solidFill>
              <a:schemeClr val="tx1"/>
            </a:solidFill>
          </a:ln>
        </p:spPr>
      </p:pic>
      <p:pic>
        <p:nvPicPr>
          <p:cNvPr id="8" name="Picture 6" descr="http://www.realcourage.org/wp-content/uploads/2010/04/oklahoma-city-bombing.jpg"/>
          <p:cNvPicPr>
            <a:picLocks noChangeAspect="1" noChangeArrowheads="1"/>
          </p:cNvPicPr>
          <p:nvPr/>
        </p:nvPicPr>
        <p:blipFill>
          <a:blip r:embed="rId4" cstate="print"/>
          <a:srcRect/>
          <a:stretch>
            <a:fillRect/>
          </a:stretch>
        </p:blipFill>
        <p:spPr bwMode="auto">
          <a:xfrm>
            <a:off x="5240968" y="2190233"/>
            <a:ext cx="3205757" cy="3130455"/>
          </a:xfrm>
          <a:prstGeom prst="rect">
            <a:avLst/>
          </a:prstGeom>
          <a:noFill/>
          <a:ln>
            <a:solidFill>
              <a:srgbClr val="000000"/>
            </a:solidFill>
          </a:ln>
        </p:spPr>
      </p:pic>
      <p:sp>
        <p:nvSpPr>
          <p:cNvPr id="9" name="Rectangle 8"/>
          <p:cNvSpPr/>
          <p:nvPr/>
        </p:nvSpPr>
        <p:spPr>
          <a:xfrm>
            <a:off x="0" y="2728911"/>
            <a:ext cx="2928551" cy="2862322"/>
          </a:xfrm>
          <a:prstGeom prst="rect">
            <a:avLst/>
          </a:prstGeom>
          <a:ln>
            <a:noFill/>
          </a:ln>
        </p:spPr>
        <p:txBody>
          <a:bodyPr wrap="square">
            <a:spAutoFit/>
          </a:bodyPr>
          <a:lstStyle/>
          <a:p>
            <a:pPr algn="ctr"/>
            <a:r>
              <a:rPr lang="en-US" sz="2000" b="0" dirty="0" smtClean="0">
                <a:solidFill>
                  <a:schemeClr val="tx1"/>
                </a:solidFill>
                <a:latin typeface="Arial" pitchFamily="34" charset="0"/>
                <a:cs typeface="Arial" pitchFamily="34" charset="0"/>
              </a:rPr>
              <a:t>Timothy McVeigh was a United States Army veteran and security guard who detonated a Vehicle Borne Improvised Explosive Device (VBIED) in front of the Alfred P. </a:t>
            </a:r>
            <a:r>
              <a:rPr lang="en-US" sz="2000" b="0" dirty="0" smtClean="0">
                <a:solidFill>
                  <a:schemeClr val="tx1"/>
                </a:solidFill>
                <a:latin typeface="Arial" pitchFamily="34" charset="0"/>
                <a:cs typeface="Arial" pitchFamily="34" charset="0"/>
              </a:rPr>
              <a:t>Murrah</a:t>
            </a:r>
            <a:r>
              <a:rPr lang="en-US" sz="2000" b="0" dirty="0" smtClean="0">
                <a:solidFill>
                  <a:schemeClr val="tx1"/>
                </a:solidFill>
                <a:latin typeface="Arial" pitchFamily="34" charset="0"/>
                <a:cs typeface="Arial" pitchFamily="34" charset="0"/>
              </a:rPr>
              <a:t> Building</a:t>
            </a:r>
            <a:endParaRPr lang="en-US" sz="2000" b="0" dirty="0">
              <a:solidFill>
                <a:schemeClr val="tx1"/>
              </a:solidFill>
              <a:latin typeface="Arial" pitchFamily="34" charset="0"/>
              <a:cs typeface="Arial" pitchFamily="34" charset="0"/>
            </a:endParaRPr>
          </a:p>
        </p:txBody>
      </p:sp>
      <p:sp>
        <p:nvSpPr>
          <p:cNvPr id="11" name="Rectangle 10"/>
          <p:cNvSpPr/>
          <p:nvPr/>
        </p:nvSpPr>
        <p:spPr>
          <a:xfrm>
            <a:off x="4661198" y="5387501"/>
            <a:ext cx="4256690" cy="1015663"/>
          </a:xfrm>
          <a:prstGeom prst="rect">
            <a:avLst/>
          </a:prstGeom>
          <a:ln>
            <a:noFill/>
          </a:ln>
        </p:spPr>
        <p:txBody>
          <a:bodyPr wrap="square">
            <a:spAutoFit/>
          </a:bodyPr>
          <a:lstStyle/>
          <a:p>
            <a:r>
              <a:rPr lang="en-US" sz="2000" b="0" dirty="0" smtClean="0">
                <a:solidFill>
                  <a:schemeClr val="tx1"/>
                </a:solidFill>
                <a:latin typeface="Arial" pitchFamily="34" charset="0"/>
                <a:cs typeface="Arial" pitchFamily="34" charset="0"/>
              </a:rPr>
              <a:t>4,800 pounds of ammonium nitrate fertilizer </a:t>
            </a:r>
            <a:r>
              <a:rPr lang="en-US" sz="2000" b="0" dirty="0" smtClean="0">
                <a:solidFill>
                  <a:schemeClr val="tx1"/>
                </a:solidFill>
                <a:latin typeface="Arial" pitchFamily="34" charset="0"/>
                <a:cs typeface="Arial" pitchFamily="34" charset="0"/>
              </a:rPr>
              <a:t>prills</a:t>
            </a:r>
            <a:r>
              <a:rPr lang="en-US" sz="2000" b="0" dirty="0" smtClean="0">
                <a:solidFill>
                  <a:schemeClr val="tx1"/>
                </a:solidFill>
                <a:latin typeface="Arial" pitchFamily="34" charset="0"/>
                <a:cs typeface="Arial" pitchFamily="34" charset="0"/>
              </a:rPr>
              <a:t>, Nitromethane, and diesel fuel mixture</a:t>
            </a:r>
            <a:endParaRPr lang="en-US" sz="2000" b="0" dirty="0">
              <a:solidFill>
                <a:schemeClr val="tx1"/>
              </a:solidFill>
              <a:latin typeface="Arial" pitchFamily="34" charset="0"/>
              <a:cs typeface="Arial" pitchFamily="34" charset="0"/>
            </a:endParaRPr>
          </a:p>
        </p:txBody>
      </p:sp>
      <p:sp>
        <p:nvSpPr>
          <p:cNvPr id="12" name="Rectangle 11"/>
          <p:cNvSpPr/>
          <p:nvPr/>
        </p:nvSpPr>
        <p:spPr>
          <a:xfrm>
            <a:off x="4559643" y="1074454"/>
            <a:ext cx="3435179" cy="830997"/>
          </a:xfrm>
          <a:prstGeom prst="rect">
            <a:avLst/>
          </a:prstGeom>
        </p:spPr>
        <p:txBody>
          <a:bodyPr wrap="square">
            <a:spAutoFit/>
          </a:bodyPr>
          <a:lstStyle/>
          <a:p>
            <a:r>
              <a:rPr lang="en-US" dirty="0" smtClean="0">
                <a:solidFill>
                  <a:schemeClr val="tx1"/>
                </a:solidFill>
                <a:latin typeface="Arial" panose="020B0604020202020204" pitchFamily="34" charset="0"/>
                <a:cs typeface="Arial" panose="020B0604020202020204" pitchFamily="34" charset="0"/>
              </a:rPr>
              <a:t>Ammonium Nitrate- </a:t>
            </a:r>
          </a:p>
          <a:p>
            <a:r>
              <a:rPr lang="en-US" dirty="0" smtClean="0">
                <a:solidFill>
                  <a:schemeClr val="tx1"/>
                </a:solidFill>
                <a:latin typeface="Arial" panose="020B0604020202020204" pitchFamily="34" charset="0"/>
                <a:cs typeface="Arial" panose="020B0604020202020204" pitchFamily="34" charset="0"/>
              </a:rPr>
              <a:t>Oklahoma City, 1995</a:t>
            </a:r>
            <a:endParaRPr lang="en-US" dirty="0">
              <a:solidFill>
                <a:schemeClr val="tx1"/>
              </a:solidFill>
              <a:latin typeface="Arial" panose="020B0604020202020204" pitchFamily="34" charset="0"/>
              <a:cs typeface="Arial" panose="020B0604020202020204" pitchFamily="34" charset="0"/>
            </a:endParaRPr>
          </a:p>
        </p:txBody>
      </p:sp>
      <p:sp>
        <p:nvSpPr>
          <p:cNvPr id="14" name="Content Placeholder 2"/>
          <p:cNvSpPr txBox="1">
            <a:spLocks/>
          </p:cNvSpPr>
          <p:nvPr/>
        </p:nvSpPr>
        <p:spPr>
          <a:xfrm>
            <a:off x="200995" y="1000947"/>
            <a:ext cx="2885704" cy="143172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Nitrate based</a:t>
            </a:r>
          </a:p>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Peroxide based</a:t>
            </a:r>
          </a:p>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Chlorate based</a:t>
            </a:r>
          </a:p>
        </p:txBody>
      </p:sp>
      <p:sp>
        <p:nvSpPr>
          <p:cNvPr id="15" name="Rectangle 19"/>
          <p:cNvSpPr>
            <a:spLocks noGrp="1" noChangeArrowheads="1"/>
          </p:cNvSpPr>
          <p:nvPr>
            <p:ph type="title"/>
          </p:nvPr>
        </p:nvSpPr>
        <p:spPr>
          <a:xfrm>
            <a:off x="240957" y="269548"/>
            <a:ext cx="8763000" cy="562825"/>
          </a:xfrm>
          <a:ln w="12700">
            <a:noFill/>
          </a:ln>
        </p:spPr>
        <p:txBody>
          <a:bodyPr>
            <a:normAutofit/>
          </a:bodyPr>
          <a:lstStyle/>
          <a:p>
            <a:pPr lvl="0"/>
            <a:r>
              <a:rPr lang="en-US" sz="2800" dirty="0" smtClean="0">
                <a:ea typeface="+mn-ea"/>
              </a:rPr>
              <a:t>Common Classes of HME </a:t>
            </a:r>
            <a:r>
              <a:rPr lang="en-US" sz="2800" dirty="0" smtClean="0">
                <a:ea typeface="+mn-ea"/>
              </a:rPr>
              <a:t>(cont</a:t>
            </a:r>
            <a:r>
              <a:rPr lang="en-US" sz="2800" dirty="0" smtClean="0">
                <a:ea typeface="+mn-ea"/>
              </a:rPr>
              <a:t>.)</a:t>
            </a:r>
            <a:endParaRPr lang="en-US" sz="2800" dirty="0" smtClean="0"/>
          </a:p>
        </p:txBody>
      </p:sp>
      <p:sp>
        <p:nvSpPr>
          <p:cNvPr id="10" name="Content Placeholder 2"/>
          <p:cNvSpPr txBox="1">
            <a:spLocks/>
          </p:cNvSpPr>
          <p:nvPr/>
        </p:nvSpPr>
        <p:spPr>
          <a:xfrm>
            <a:off x="172999" y="976184"/>
            <a:ext cx="2928547" cy="1470454"/>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93737" lvl="1" indent="-457200" fontAlgn="auto">
              <a:spcBef>
                <a:spcPts val="1400"/>
              </a:spcBef>
              <a:spcAft>
                <a:spcPts val="0"/>
              </a:spcAft>
              <a:buFont typeface="Arial" pitchFamily="34" charset="0"/>
              <a:buAutoNum type="arabicPeriod"/>
            </a:pPr>
            <a:r>
              <a:rPr lang="en-US" sz="2400" dirty="0" smtClean="0">
                <a:solidFill>
                  <a:srgbClr val="FFFF00"/>
                </a:solidFill>
              </a:rPr>
              <a:t>Nitrate based</a:t>
            </a:r>
          </a:p>
          <a:p>
            <a:pPr marL="693737" lvl="1" indent="-457200" fontAlgn="auto">
              <a:spcBef>
                <a:spcPts val="1400"/>
              </a:spcBef>
              <a:spcAft>
                <a:spcPts val="0"/>
              </a:spcAft>
              <a:buFont typeface="Arial" pitchFamily="34" charset="0"/>
              <a:buAutoNum type="arabicPeriod"/>
            </a:pPr>
            <a:r>
              <a:rPr lang="en-US" sz="1200" b="0" dirty="0" smtClean="0">
                <a:solidFill>
                  <a:srgbClr val="FFFF99"/>
                </a:solidFill>
              </a:rPr>
              <a:t>Peroxide based</a:t>
            </a:r>
          </a:p>
          <a:p>
            <a:pPr marL="693737" lvl="1" indent="-457200" fontAlgn="auto">
              <a:spcBef>
                <a:spcPts val="1400"/>
              </a:spcBef>
              <a:spcAft>
                <a:spcPts val="0"/>
              </a:spcAft>
              <a:buFont typeface="Arial" pitchFamily="34" charset="0"/>
              <a:buAutoNum type="arabicPeriod"/>
            </a:pPr>
            <a:r>
              <a:rPr lang="en-US" sz="1200" b="0" dirty="0" smtClean="0">
                <a:solidFill>
                  <a:srgbClr val="FFFF99"/>
                </a:solidFill>
              </a:rPr>
              <a:t>Chlorate based</a:t>
            </a:r>
          </a:p>
        </p:txBody>
      </p:sp>
    </p:spTree>
    <p:extLst>
      <p:ext uri="{BB962C8B-B14F-4D97-AF65-F5344CB8AC3E}">
        <p14:creationId xmlns:p14="http://schemas.microsoft.com/office/powerpoint/2010/main" val="3382953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130972" y="1179791"/>
            <a:ext cx="5683454" cy="5122735"/>
          </a:xfrm>
          <a:solidFill>
            <a:schemeClr val="bg1"/>
          </a:solidFill>
          <a:ln>
            <a:solidFill>
              <a:schemeClr val="bg1"/>
            </a:solidFill>
          </a:ln>
        </p:spPr>
        <p:txBody>
          <a:bodyPr>
            <a:normAutofit/>
          </a:bodyPr>
          <a:lstStyle/>
          <a:p>
            <a:pPr marL="225425" indent="-225425" algn="ctr">
              <a:buNone/>
            </a:pPr>
            <a:r>
              <a:rPr lang="en-US" sz="2400" b="1" u="sng" dirty="0" smtClean="0"/>
              <a:t>Urea Nitrate</a:t>
            </a:r>
          </a:p>
          <a:p>
            <a:pPr marL="568325" lvl="1" indent="-395288"/>
            <a:r>
              <a:rPr lang="en-US" sz="2000" dirty="0" smtClean="0"/>
              <a:t>Urea is the most common fertilizer in Middle East</a:t>
            </a:r>
          </a:p>
          <a:p>
            <a:pPr marL="568325" lvl="1" indent="-395288"/>
            <a:r>
              <a:rPr lang="en-US" sz="2000" dirty="0" smtClean="0"/>
              <a:t>Sensitive to heat, shock, and friction</a:t>
            </a:r>
          </a:p>
          <a:p>
            <a:pPr marL="568325" lvl="1" indent="-395288"/>
            <a:r>
              <a:rPr lang="en-US" sz="2000" dirty="0" smtClean="0"/>
              <a:t>Simplest explosive compound for large quantity production</a:t>
            </a:r>
          </a:p>
          <a:p>
            <a:pPr marL="568325" lvl="1" indent="-395288"/>
            <a:r>
              <a:rPr lang="en-US" sz="2000" dirty="0" smtClean="0"/>
              <a:t>Components</a:t>
            </a:r>
          </a:p>
          <a:p>
            <a:pPr marL="977900" lvl="2" indent="-409575"/>
            <a:r>
              <a:rPr lang="en-US" sz="1800" dirty="0" smtClean="0"/>
              <a:t>Nitric Acid</a:t>
            </a:r>
          </a:p>
          <a:p>
            <a:pPr marL="977900" lvl="2" indent="-409575"/>
            <a:r>
              <a:rPr lang="en-US" sz="1800" dirty="0" smtClean="0"/>
              <a:t>Urea </a:t>
            </a:r>
          </a:p>
        </p:txBody>
      </p:sp>
      <p:sp>
        <p:nvSpPr>
          <p:cNvPr id="15"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53834" y="4499649"/>
            <a:ext cx="2807565" cy="165032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7712" y="3392920"/>
            <a:ext cx="2523765" cy="246418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Picture2.png"/>
          <p:cNvPicPr>
            <a:picLocks noChangeAspect="1"/>
          </p:cNvPicPr>
          <p:nvPr/>
        </p:nvPicPr>
        <p:blipFill>
          <a:blip r:embed="rId5" cstate="print"/>
          <a:stretch>
            <a:fillRect/>
          </a:stretch>
        </p:blipFill>
        <p:spPr>
          <a:xfrm>
            <a:off x="5979365" y="3378024"/>
            <a:ext cx="2707957" cy="2763468"/>
          </a:xfrm>
          <a:prstGeom prst="rect">
            <a:avLst/>
          </a:prstGeom>
          <a:ln>
            <a:solidFill>
              <a:schemeClr val="tx1"/>
            </a:solidFill>
          </a:ln>
        </p:spPr>
      </p:pic>
      <p:sp>
        <p:nvSpPr>
          <p:cNvPr id="10" name="Content Placeholder 2"/>
          <p:cNvSpPr txBox="1">
            <a:spLocks/>
          </p:cNvSpPr>
          <p:nvPr/>
        </p:nvSpPr>
        <p:spPr>
          <a:xfrm>
            <a:off x="228291" y="1173941"/>
            <a:ext cx="2885704" cy="143172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Nitrate based</a:t>
            </a:r>
          </a:p>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Peroxide based</a:t>
            </a:r>
          </a:p>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Chlorate based</a:t>
            </a:r>
          </a:p>
        </p:txBody>
      </p:sp>
      <p:sp>
        <p:nvSpPr>
          <p:cNvPr id="12" name="Rectangle 19"/>
          <p:cNvSpPr>
            <a:spLocks noGrp="1" noChangeArrowheads="1"/>
          </p:cNvSpPr>
          <p:nvPr>
            <p:ph type="title"/>
          </p:nvPr>
        </p:nvSpPr>
        <p:spPr>
          <a:xfrm>
            <a:off x="216243" y="269549"/>
            <a:ext cx="8763000" cy="562825"/>
          </a:xfrm>
          <a:ln w="12700">
            <a:noFill/>
          </a:ln>
        </p:spPr>
        <p:txBody>
          <a:bodyPr>
            <a:normAutofit/>
          </a:bodyPr>
          <a:lstStyle/>
          <a:p>
            <a:pPr lvl="0"/>
            <a:r>
              <a:rPr lang="en-US" sz="2800" dirty="0" smtClean="0">
                <a:ea typeface="+mn-ea"/>
              </a:rPr>
              <a:t>Common Classes of HME </a:t>
            </a:r>
            <a:r>
              <a:rPr lang="en-US" sz="2800" dirty="0" smtClean="0">
                <a:ea typeface="+mn-ea"/>
              </a:rPr>
              <a:t>(cont</a:t>
            </a:r>
            <a:r>
              <a:rPr lang="en-US" sz="2800" dirty="0" smtClean="0">
                <a:ea typeface="+mn-ea"/>
              </a:rPr>
              <a:t>.)</a:t>
            </a:r>
            <a:endParaRPr lang="en-US" sz="2800" dirty="0" smtClean="0"/>
          </a:p>
        </p:txBody>
      </p:sp>
      <p:sp>
        <p:nvSpPr>
          <p:cNvPr id="9" name="Content Placeholder 2"/>
          <p:cNvSpPr txBox="1">
            <a:spLocks/>
          </p:cNvSpPr>
          <p:nvPr/>
        </p:nvSpPr>
        <p:spPr>
          <a:xfrm>
            <a:off x="185355" y="1161535"/>
            <a:ext cx="2928547" cy="1470454"/>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93737" lvl="1" indent="-457200" fontAlgn="auto">
              <a:spcBef>
                <a:spcPts val="1400"/>
              </a:spcBef>
              <a:spcAft>
                <a:spcPts val="0"/>
              </a:spcAft>
              <a:buFont typeface="Arial" pitchFamily="34" charset="0"/>
              <a:buAutoNum type="arabicPeriod"/>
            </a:pPr>
            <a:r>
              <a:rPr lang="en-US" sz="2400" dirty="0" smtClean="0">
                <a:solidFill>
                  <a:srgbClr val="FFFF00"/>
                </a:solidFill>
              </a:rPr>
              <a:t>Nitrate based</a:t>
            </a:r>
          </a:p>
          <a:p>
            <a:pPr marL="693737" lvl="1" indent="-457200" fontAlgn="auto">
              <a:spcBef>
                <a:spcPts val="1400"/>
              </a:spcBef>
              <a:spcAft>
                <a:spcPts val="0"/>
              </a:spcAft>
              <a:buFont typeface="Arial" pitchFamily="34" charset="0"/>
              <a:buAutoNum type="arabicPeriod"/>
            </a:pPr>
            <a:r>
              <a:rPr lang="en-US" sz="1200" b="0" dirty="0" smtClean="0">
                <a:solidFill>
                  <a:srgbClr val="FFFF99"/>
                </a:solidFill>
              </a:rPr>
              <a:t>Peroxide based</a:t>
            </a:r>
          </a:p>
          <a:p>
            <a:pPr marL="693737" lvl="1" indent="-457200" fontAlgn="auto">
              <a:spcBef>
                <a:spcPts val="1400"/>
              </a:spcBef>
              <a:spcAft>
                <a:spcPts val="0"/>
              </a:spcAft>
              <a:buFont typeface="Arial" pitchFamily="34" charset="0"/>
              <a:buAutoNum type="arabicPeriod"/>
            </a:pPr>
            <a:r>
              <a:rPr lang="en-US" sz="1200" b="0" dirty="0" smtClean="0">
                <a:solidFill>
                  <a:srgbClr val="FFFF99"/>
                </a:solidFill>
              </a:rPr>
              <a:t>Chlorate based</a:t>
            </a:r>
          </a:p>
        </p:txBody>
      </p:sp>
    </p:spTree>
    <p:extLst>
      <p:ext uri="{BB962C8B-B14F-4D97-AF65-F5344CB8AC3E}">
        <p14:creationId xmlns:p14="http://schemas.microsoft.com/office/powerpoint/2010/main" val="3722133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2050" name="Picture 2" descr="C:\Users\d.e.mcclanahan.mil\Desktop\people.png"/>
          <p:cNvPicPr>
            <a:picLocks noChangeAspect="1" noChangeArrowheads="1"/>
          </p:cNvPicPr>
          <p:nvPr/>
        </p:nvPicPr>
        <p:blipFill>
          <a:blip r:embed="rId3" cstate="print"/>
          <a:srcRect/>
          <a:stretch>
            <a:fillRect/>
          </a:stretch>
        </p:blipFill>
        <p:spPr bwMode="auto">
          <a:xfrm>
            <a:off x="416209" y="2685192"/>
            <a:ext cx="4201607" cy="3334608"/>
          </a:xfrm>
          <a:prstGeom prst="rect">
            <a:avLst/>
          </a:prstGeom>
          <a:noFill/>
        </p:spPr>
      </p:pic>
      <p:pic>
        <p:nvPicPr>
          <p:cNvPr id="2051" name="Picture 3" descr="C:\Users\d.e.mcclanahan.mil\Desktop\interior.png"/>
          <p:cNvPicPr>
            <a:picLocks noChangeAspect="1" noChangeArrowheads="1"/>
          </p:cNvPicPr>
          <p:nvPr/>
        </p:nvPicPr>
        <p:blipFill>
          <a:blip r:embed="rId4" cstate="print"/>
          <a:srcRect/>
          <a:stretch>
            <a:fillRect/>
          </a:stretch>
        </p:blipFill>
        <p:spPr bwMode="auto">
          <a:xfrm>
            <a:off x="4773143" y="3962400"/>
            <a:ext cx="3769279" cy="2196153"/>
          </a:xfrm>
          <a:prstGeom prst="rect">
            <a:avLst/>
          </a:prstGeom>
          <a:noFill/>
        </p:spPr>
      </p:pic>
      <p:pic>
        <p:nvPicPr>
          <p:cNvPr id="2054" name="Picture 6" descr="C:\Users\d.e.mcclanahan.mil\Desktop\imagesCAM2R3DG.jpg"/>
          <p:cNvPicPr>
            <a:picLocks noChangeAspect="1" noChangeArrowheads="1"/>
          </p:cNvPicPr>
          <p:nvPr/>
        </p:nvPicPr>
        <p:blipFill>
          <a:blip r:embed="rId5" cstate="print"/>
          <a:srcRect/>
          <a:stretch>
            <a:fillRect/>
          </a:stretch>
        </p:blipFill>
        <p:spPr bwMode="auto">
          <a:xfrm>
            <a:off x="4755417" y="1504806"/>
            <a:ext cx="3778983" cy="2400444"/>
          </a:xfrm>
          <a:prstGeom prst="rect">
            <a:avLst/>
          </a:prstGeom>
          <a:noFill/>
        </p:spPr>
      </p:pic>
      <p:sp>
        <p:nvSpPr>
          <p:cNvPr id="8" name="Content Placeholder 2"/>
          <p:cNvSpPr txBox="1">
            <a:spLocks/>
          </p:cNvSpPr>
          <p:nvPr/>
        </p:nvSpPr>
        <p:spPr>
          <a:xfrm>
            <a:off x="337475" y="1000947"/>
            <a:ext cx="2885704" cy="143172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Nitrate based</a:t>
            </a:r>
          </a:p>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Peroxide based</a:t>
            </a:r>
          </a:p>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Chlorate based</a:t>
            </a:r>
          </a:p>
        </p:txBody>
      </p:sp>
      <p:sp>
        <p:nvSpPr>
          <p:cNvPr id="10" name="Rectangle 9"/>
          <p:cNvSpPr/>
          <p:nvPr/>
        </p:nvSpPr>
        <p:spPr>
          <a:xfrm>
            <a:off x="3220872" y="898101"/>
            <a:ext cx="5650170" cy="461665"/>
          </a:xfrm>
          <a:prstGeom prst="rect">
            <a:avLst/>
          </a:prstGeom>
          <a:solidFill>
            <a:schemeClr val="bg1"/>
          </a:solidFill>
        </p:spPr>
        <p:txBody>
          <a:bodyPr wrap="square">
            <a:spAutoFit/>
          </a:bodyPr>
          <a:lstStyle/>
          <a:p>
            <a:pPr lvl="0" algn="ctr" fontAlgn="auto">
              <a:spcAft>
                <a:spcPts val="0"/>
              </a:spcAft>
            </a:pPr>
            <a:r>
              <a:rPr lang="en-US" u="sng" dirty="0" smtClean="0">
                <a:solidFill>
                  <a:schemeClr val="tx1"/>
                </a:solidFill>
              </a:rPr>
              <a:t>Urea Nitrate - World Trade Center, 1993</a:t>
            </a:r>
            <a:endParaRPr lang="en-US" u="sng" dirty="0" smtClean="0">
              <a:solidFill>
                <a:schemeClr val="tx1"/>
              </a:solidFill>
              <a:latin typeface="Arial" pitchFamily="34" charset="0"/>
              <a:cs typeface="Arial" pitchFamily="34" charset="0"/>
            </a:endParaRPr>
          </a:p>
        </p:txBody>
      </p:sp>
      <p:sp>
        <p:nvSpPr>
          <p:cNvPr id="11" name="Rectangle 19"/>
          <p:cNvSpPr>
            <a:spLocks noGrp="1" noChangeArrowheads="1"/>
          </p:cNvSpPr>
          <p:nvPr>
            <p:ph type="title"/>
          </p:nvPr>
        </p:nvSpPr>
        <p:spPr>
          <a:xfrm>
            <a:off x="179173" y="269549"/>
            <a:ext cx="8763000" cy="562825"/>
          </a:xfrm>
          <a:ln w="12700">
            <a:noFill/>
          </a:ln>
        </p:spPr>
        <p:txBody>
          <a:bodyPr>
            <a:normAutofit/>
          </a:bodyPr>
          <a:lstStyle/>
          <a:p>
            <a:pPr lvl="0"/>
            <a:r>
              <a:rPr lang="en-US" sz="2800" dirty="0" smtClean="0">
                <a:ea typeface="+mn-ea"/>
              </a:rPr>
              <a:t>Common Classes of HME </a:t>
            </a:r>
            <a:r>
              <a:rPr lang="en-US" sz="2800" dirty="0" smtClean="0">
                <a:ea typeface="+mn-ea"/>
              </a:rPr>
              <a:t>(cont</a:t>
            </a:r>
            <a:r>
              <a:rPr lang="en-US" sz="2800" dirty="0" smtClean="0">
                <a:ea typeface="+mn-ea"/>
              </a:rPr>
              <a:t>.)</a:t>
            </a:r>
            <a:endParaRPr lang="en-US" sz="2800" dirty="0" smtClean="0"/>
          </a:p>
        </p:txBody>
      </p:sp>
      <p:sp>
        <p:nvSpPr>
          <p:cNvPr id="9" name="Content Placeholder 2"/>
          <p:cNvSpPr txBox="1">
            <a:spLocks/>
          </p:cNvSpPr>
          <p:nvPr/>
        </p:nvSpPr>
        <p:spPr>
          <a:xfrm>
            <a:off x="358350" y="1013254"/>
            <a:ext cx="2928547" cy="1470454"/>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93737" lvl="1" indent="-457200" fontAlgn="auto">
              <a:spcBef>
                <a:spcPts val="1400"/>
              </a:spcBef>
              <a:spcAft>
                <a:spcPts val="0"/>
              </a:spcAft>
              <a:buFont typeface="Arial" pitchFamily="34" charset="0"/>
              <a:buAutoNum type="arabicPeriod"/>
            </a:pPr>
            <a:r>
              <a:rPr lang="en-US" sz="2400" dirty="0" smtClean="0">
                <a:solidFill>
                  <a:srgbClr val="FFFF00"/>
                </a:solidFill>
              </a:rPr>
              <a:t>Nitrate based</a:t>
            </a:r>
          </a:p>
          <a:p>
            <a:pPr marL="693737" lvl="1" indent="-457200" fontAlgn="auto">
              <a:spcBef>
                <a:spcPts val="1400"/>
              </a:spcBef>
              <a:spcAft>
                <a:spcPts val="0"/>
              </a:spcAft>
              <a:buFont typeface="Arial" pitchFamily="34" charset="0"/>
              <a:buAutoNum type="arabicPeriod"/>
            </a:pPr>
            <a:r>
              <a:rPr lang="en-US" sz="1200" b="0" dirty="0" smtClean="0">
                <a:solidFill>
                  <a:srgbClr val="FFFF99"/>
                </a:solidFill>
              </a:rPr>
              <a:t>Peroxide based</a:t>
            </a:r>
          </a:p>
          <a:p>
            <a:pPr marL="693737" lvl="1" indent="-457200" fontAlgn="auto">
              <a:spcBef>
                <a:spcPts val="1400"/>
              </a:spcBef>
              <a:spcAft>
                <a:spcPts val="0"/>
              </a:spcAft>
              <a:buFont typeface="Arial" pitchFamily="34" charset="0"/>
              <a:buAutoNum type="arabicPeriod"/>
            </a:pPr>
            <a:r>
              <a:rPr lang="en-US" sz="1200" b="0" dirty="0" smtClean="0">
                <a:solidFill>
                  <a:srgbClr val="FFFF99"/>
                </a:solidFill>
              </a:rPr>
              <a:t>Chlorate based</a:t>
            </a:r>
          </a:p>
        </p:txBody>
      </p:sp>
    </p:spTree>
    <p:extLst>
      <p:ext uri="{BB962C8B-B14F-4D97-AF65-F5344CB8AC3E}">
        <p14:creationId xmlns:p14="http://schemas.microsoft.com/office/powerpoint/2010/main" val="3722133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Rectangle 7"/>
          <p:cNvSpPr>
            <a:spLocks noChangeArrowheads="1"/>
          </p:cNvSpPr>
          <p:nvPr/>
        </p:nvSpPr>
        <p:spPr bwMode="auto">
          <a:xfrm>
            <a:off x="6351646" y="5253360"/>
            <a:ext cx="2421652" cy="914400"/>
          </a:xfrm>
          <a:prstGeom prst="rect">
            <a:avLst/>
          </a:prstGeom>
          <a:noFill/>
          <a:ln w="9525">
            <a:noFill/>
            <a:miter lim="800000"/>
            <a:headEnd/>
            <a:tailEnd/>
          </a:ln>
        </p:spPr>
        <p:txBody>
          <a:bodyPr/>
          <a:lstStyle/>
          <a:p>
            <a:pPr marL="342900" indent="-342900" algn="ctr">
              <a:spcBef>
                <a:spcPct val="20000"/>
              </a:spcBef>
            </a:pPr>
            <a:r>
              <a:rPr lang="en-US" b="0" dirty="0" smtClean="0">
                <a:solidFill>
                  <a:srgbClr val="000000"/>
                </a:solidFill>
                <a:latin typeface="Arial" pitchFamily="34" charset="0"/>
                <a:cs typeface="Arial" pitchFamily="34" charset="0"/>
              </a:rPr>
              <a:t>Beautician</a:t>
            </a:r>
          </a:p>
          <a:p>
            <a:pPr marL="342900" indent="-342900" algn="ctr">
              <a:spcBef>
                <a:spcPct val="20000"/>
              </a:spcBef>
            </a:pPr>
            <a:r>
              <a:rPr lang="en-US" b="0" dirty="0" smtClean="0">
                <a:solidFill>
                  <a:srgbClr val="000000"/>
                </a:solidFill>
                <a:latin typeface="Arial" pitchFamily="34" charset="0"/>
                <a:cs typeface="Arial" pitchFamily="34" charset="0"/>
              </a:rPr>
              <a:t>Supply</a:t>
            </a:r>
          </a:p>
          <a:p>
            <a:pPr marL="342900" indent="-342900" algn="ctr">
              <a:spcBef>
                <a:spcPct val="20000"/>
              </a:spcBef>
            </a:pPr>
            <a:r>
              <a:rPr lang="en-US" b="0" dirty="0" smtClean="0">
                <a:solidFill>
                  <a:srgbClr val="000000"/>
                </a:solidFill>
                <a:latin typeface="Arial" pitchFamily="34" charset="0"/>
                <a:cs typeface="Arial" pitchFamily="34" charset="0"/>
              </a:rPr>
              <a:t>40%  </a:t>
            </a:r>
            <a:endParaRPr lang="en-US" b="0" dirty="0">
              <a:solidFill>
                <a:srgbClr val="000000"/>
              </a:solidFill>
              <a:latin typeface="Arial" pitchFamily="34" charset="0"/>
              <a:cs typeface="Arial" pitchFamily="34" charset="0"/>
            </a:endParaRPr>
          </a:p>
          <a:p>
            <a:pPr marL="342900" indent="-342900" algn="ctr">
              <a:spcBef>
                <a:spcPct val="20000"/>
              </a:spcBef>
            </a:pPr>
            <a:r>
              <a:rPr lang="en-US" dirty="0">
                <a:latin typeface="Arial" pitchFamily="34" charset="0"/>
                <a:cs typeface="Arial" pitchFamily="34" charset="0"/>
              </a:rPr>
              <a:t>     </a:t>
            </a:r>
            <a:endParaRPr lang="en-US" sz="2400" dirty="0">
              <a:latin typeface="Arial" pitchFamily="34" charset="0"/>
              <a:cs typeface="Arial" pitchFamily="34" charset="0"/>
            </a:endParaRPr>
          </a:p>
        </p:txBody>
      </p:sp>
      <p:sp>
        <p:nvSpPr>
          <p:cNvPr id="24586" name="Rectangle 8"/>
          <p:cNvSpPr>
            <a:spLocks noChangeArrowheads="1"/>
          </p:cNvSpPr>
          <p:nvPr/>
        </p:nvSpPr>
        <p:spPr bwMode="auto">
          <a:xfrm>
            <a:off x="3392787" y="5482789"/>
            <a:ext cx="2362200" cy="457200"/>
          </a:xfrm>
          <a:prstGeom prst="rect">
            <a:avLst/>
          </a:prstGeom>
          <a:noFill/>
          <a:ln w="9525">
            <a:noFill/>
            <a:miter lim="800000"/>
            <a:headEnd/>
            <a:tailEnd/>
          </a:ln>
        </p:spPr>
        <p:txBody>
          <a:bodyPr/>
          <a:lstStyle/>
          <a:p>
            <a:pPr marL="342900" indent="-342900" algn="ctr">
              <a:spcBef>
                <a:spcPct val="20000"/>
              </a:spcBef>
            </a:pPr>
            <a:r>
              <a:rPr lang="en-US" b="0" dirty="0">
                <a:solidFill>
                  <a:srgbClr val="000000"/>
                </a:solidFill>
                <a:latin typeface="Arial" pitchFamily="34" charset="0"/>
                <a:cs typeface="Arial" pitchFamily="34" charset="0"/>
              </a:rPr>
              <a:t>Food </a:t>
            </a:r>
            <a:r>
              <a:rPr lang="en-US" b="0" dirty="0" smtClean="0">
                <a:solidFill>
                  <a:srgbClr val="000000"/>
                </a:solidFill>
                <a:latin typeface="Arial" pitchFamily="34" charset="0"/>
                <a:cs typeface="Arial" pitchFamily="34" charset="0"/>
              </a:rPr>
              <a:t>Grade</a:t>
            </a:r>
          </a:p>
          <a:p>
            <a:pPr marL="342900" indent="-342900" algn="ctr">
              <a:spcBef>
                <a:spcPct val="20000"/>
              </a:spcBef>
            </a:pPr>
            <a:r>
              <a:rPr lang="en-US" b="0" dirty="0" smtClean="0">
                <a:solidFill>
                  <a:srgbClr val="000000"/>
                </a:solidFill>
                <a:latin typeface="Arial" pitchFamily="34" charset="0"/>
                <a:cs typeface="Arial" pitchFamily="34" charset="0"/>
              </a:rPr>
              <a:t>35%</a:t>
            </a:r>
            <a:endParaRPr lang="en-US" b="0" dirty="0">
              <a:solidFill>
                <a:srgbClr val="000000"/>
              </a:solidFill>
              <a:latin typeface="Arial" pitchFamily="34" charset="0"/>
              <a:cs typeface="Arial" pitchFamily="34" charset="0"/>
            </a:endParaRPr>
          </a:p>
        </p:txBody>
      </p:sp>
      <p:sp>
        <p:nvSpPr>
          <p:cNvPr id="24587" name="Text Box 19"/>
          <p:cNvSpPr txBox="1">
            <a:spLocks noChangeArrowheads="1"/>
          </p:cNvSpPr>
          <p:nvPr/>
        </p:nvSpPr>
        <p:spPr bwMode="auto">
          <a:xfrm>
            <a:off x="1006909" y="5727523"/>
            <a:ext cx="1673855" cy="830997"/>
          </a:xfrm>
          <a:prstGeom prst="rect">
            <a:avLst/>
          </a:prstGeom>
          <a:noFill/>
          <a:ln w="9525">
            <a:noFill/>
            <a:miter lim="800000"/>
            <a:headEnd/>
            <a:tailEnd/>
          </a:ln>
        </p:spPr>
        <p:txBody>
          <a:bodyPr wrap="none">
            <a:spAutoFit/>
          </a:bodyPr>
          <a:lstStyle/>
          <a:p>
            <a:pPr algn="ctr"/>
            <a:r>
              <a:rPr lang="en-US" b="0" dirty="0">
                <a:solidFill>
                  <a:schemeClr val="tx1"/>
                </a:solidFill>
                <a:latin typeface="Arial" pitchFamily="34" charset="0"/>
                <a:cs typeface="Arial" pitchFamily="34" charset="0"/>
              </a:rPr>
              <a:t>Drug </a:t>
            </a:r>
            <a:r>
              <a:rPr lang="en-US" b="0" dirty="0" smtClean="0">
                <a:solidFill>
                  <a:schemeClr val="tx1"/>
                </a:solidFill>
                <a:latin typeface="Arial" pitchFamily="34" charset="0"/>
                <a:cs typeface="Arial" pitchFamily="34" charset="0"/>
              </a:rPr>
              <a:t>Store</a:t>
            </a:r>
          </a:p>
          <a:p>
            <a:pPr algn="ctr"/>
            <a:r>
              <a:rPr lang="en-US" b="0" dirty="0" smtClean="0">
                <a:solidFill>
                  <a:schemeClr val="tx1"/>
                </a:solidFill>
                <a:latin typeface="Arial" pitchFamily="34" charset="0"/>
                <a:cs typeface="Arial" pitchFamily="34" charset="0"/>
              </a:rPr>
              <a:t>1-3%</a:t>
            </a:r>
            <a:endParaRPr lang="en-US" b="0" dirty="0">
              <a:solidFill>
                <a:schemeClr val="tx1"/>
              </a:solidFill>
              <a:latin typeface="Arial" pitchFamily="34" charset="0"/>
              <a:cs typeface="Arial" pitchFamily="34" charset="0"/>
            </a:endParaRPr>
          </a:p>
        </p:txBody>
      </p:sp>
      <p:sp>
        <p:nvSpPr>
          <p:cNvPr id="15"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14" name="Picture 13" descr="medline-3-usp-hydrogen-peroxide.jpg"/>
          <p:cNvPicPr>
            <a:picLocks noChangeAspect="1"/>
          </p:cNvPicPr>
          <p:nvPr/>
        </p:nvPicPr>
        <p:blipFill>
          <a:blip r:embed="rId3" cstate="print"/>
          <a:srcRect l="25724" r="27931"/>
          <a:stretch>
            <a:fillRect/>
          </a:stretch>
        </p:blipFill>
        <p:spPr>
          <a:xfrm>
            <a:off x="914167" y="2419600"/>
            <a:ext cx="1583374" cy="3416493"/>
          </a:xfrm>
          <a:prstGeom prst="rect">
            <a:avLst/>
          </a:prstGeom>
        </p:spPr>
      </p:pic>
      <p:pic>
        <p:nvPicPr>
          <p:cNvPr id="16" name="Picture 15" descr="V40_peroxide.jpg"/>
          <p:cNvPicPr>
            <a:picLocks noChangeAspect="1"/>
          </p:cNvPicPr>
          <p:nvPr/>
        </p:nvPicPr>
        <p:blipFill>
          <a:blip r:embed="rId4" cstate="print"/>
          <a:stretch>
            <a:fillRect/>
          </a:stretch>
        </p:blipFill>
        <p:spPr>
          <a:xfrm>
            <a:off x="6475239" y="1032858"/>
            <a:ext cx="2077826" cy="4288536"/>
          </a:xfrm>
          <a:prstGeom prst="rect">
            <a:avLst/>
          </a:prstGeom>
        </p:spPr>
      </p:pic>
      <p:pic>
        <p:nvPicPr>
          <p:cNvPr id="17" name="Picture 16" descr="thCA2GWC19.jpg"/>
          <p:cNvPicPr>
            <a:picLocks noChangeAspect="1"/>
          </p:cNvPicPr>
          <p:nvPr/>
        </p:nvPicPr>
        <p:blipFill>
          <a:blip r:embed="rId5" cstate="print"/>
          <a:srcRect r="48345"/>
          <a:stretch>
            <a:fillRect/>
          </a:stretch>
        </p:blipFill>
        <p:spPr>
          <a:xfrm>
            <a:off x="3385100" y="1688057"/>
            <a:ext cx="2512492" cy="3745256"/>
          </a:xfrm>
          <a:prstGeom prst="rect">
            <a:avLst/>
          </a:prstGeom>
        </p:spPr>
      </p:pic>
      <p:sp>
        <p:nvSpPr>
          <p:cNvPr id="10" name="Content Placeholder 2"/>
          <p:cNvSpPr txBox="1">
            <a:spLocks/>
          </p:cNvSpPr>
          <p:nvPr/>
        </p:nvSpPr>
        <p:spPr>
          <a:xfrm>
            <a:off x="337475" y="1000947"/>
            <a:ext cx="2885704" cy="143172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Nitrate based</a:t>
            </a:r>
          </a:p>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Peroxide based</a:t>
            </a:r>
          </a:p>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Chlorate based</a:t>
            </a:r>
          </a:p>
        </p:txBody>
      </p:sp>
      <p:sp>
        <p:nvSpPr>
          <p:cNvPr id="11" name="Rectangle 19"/>
          <p:cNvSpPr>
            <a:spLocks noGrp="1" noChangeArrowheads="1"/>
          </p:cNvSpPr>
          <p:nvPr>
            <p:ph type="title"/>
          </p:nvPr>
        </p:nvSpPr>
        <p:spPr>
          <a:xfrm>
            <a:off x="166816" y="269549"/>
            <a:ext cx="8763000" cy="562825"/>
          </a:xfrm>
          <a:ln w="12700">
            <a:noFill/>
          </a:ln>
        </p:spPr>
        <p:txBody>
          <a:bodyPr>
            <a:normAutofit/>
          </a:bodyPr>
          <a:lstStyle/>
          <a:p>
            <a:pPr lvl="0"/>
            <a:r>
              <a:rPr lang="en-US" sz="2800" dirty="0" smtClean="0">
                <a:ea typeface="+mn-ea"/>
              </a:rPr>
              <a:t>Common Classes of HME </a:t>
            </a:r>
            <a:r>
              <a:rPr lang="en-US" sz="2800" dirty="0" smtClean="0">
                <a:ea typeface="+mn-ea"/>
              </a:rPr>
              <a:t>(</a:t>
            </a:r>
            <a:r>
              <a:rPr lang="en-US" sz="2800" dirty="0" err="1" smtClean="0">
                <a:ea typeface="+mn-ea"/>
              </a:rPr>
              <a:t>cont</a:t>
            </a:r>
            <a:r>
              <a:rPr lang="en-US" sz="2800" dirty="0" smtClean="0">
                <a:ea typeface="+mn-ea"/>
              </a:rPr>
              <a:t>)</a:t>
            </a:r>
            <a:endParaRPr lang="en-US" sz="2800" dirty="0" smtClean="0"/>
          </a:p>
        </p:txBody>
      </p:sp>
      <p:sp>
        <p:nvSpPr>
          <p:cNvPr id="12" name="Content Placeholder 2"/>
          <p:cNvSpPr txBox="1">
            <a:spLocks/>
          </p:cNvSpPr>
          <p:nvPr/>
        </p:nvSpPr>
        <p:spPr>
          <a:xfrm>
            <a:off x="296566" y="1000898"/>
            <a:ext cx="3064472" cy="1470454"/>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93737" lvl="1" indent="-457200" fontAlgn="auto">
              <a:spcBef>
                <a:spcPts val="1400"/>
              </a:spcBef>
              <a:spcAft>
                <a:spcPts val="0"/>
              </a:spcAft>
              <a:buFont typeface="Arial" pitchFamily="34" charset="0"/>
              <a:buAutoNum type="arabicPeriod"/>
            </a:pPr>
            <a:r>
              <a:rPr lang="en-US" sz="1200" dirty="0" smtClean="0">
                <a:solidFill>
                  <a:srgbClr val="FFFF99"/>
                </a:solidFill>
              </a:rPr>
              <a:t>Nitrate based</a:t>
            </a:r>
          </a:p>
          <a:p>
            <a:pPr marL="693737" lvl="1" indent="-457200" fontAlgn="auto">
              <a:spcBef>
                <a:spcPts val="1400"/>
              </a:spcBef>
              <a:spcAft>
                <a:spcPts val="0"/>
              </a:spcAft>
              <a:buFont typeface="Arial" pitchFamily="34" charset="0"/>
              <a:buAutoNum type="arabicPeriod"/>
            </a:pPr>
            <a:r>
              <a:rPr lang="en-US" sz="2400" b="0" dirty="0" smtClean="0">
                <a:solidFill>
                  <a:srgbClr val="FFFF00"/>
                </a:solidFill>
              </a:rPr>
              <a:t>Peroxide based</a:t>
            </a:r>
          </a:p>
          <a:p>
            <a:pPr marL="693737" lvl="1" indent="-457200" fontAlgn="auto">
              <a:spcBef>
                <a:spcPts val="1400"/>
              </a:spcBef>
              <a:spcAft>
                <a:spcPts val="0"/>
              </a:spcAft>
              <a:buFont typeface="Arial" pitchFamily="34" charset="0"/>
              <a:buAutoNum type="arabicPeriod"/>
            </a:pPr>
            <a:r>
              <a:rPr lang="en-US" sz="1200" b="0" dirty="0" smtClean="0">
                <a:solidFill>
                  <a:srgbClr val="FFFF99"/>
                </a:solidFill>
              </a:rPr>
              <a:t>Chlorate based</a:t>
            </a:r>
          </a:p>
        </p:txBody>
      </p:sp>
    </p:spTree>
    <p:extLst>
      <p:ext uri="{BB962C8B-B14F-4D97-AF65-F5344CB8AC3E}">
        <p14:creationId xmlns:p14="http://schemas.microsoft.com/office/powerpoint/2010/main" val="2859838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7"/>
          <p:cNvSpPr>
            <a:spLocks noGrp="1" noChangeArrowheads="1"/>
          </p:cNvSpPr>
          <p:nvPr>
            <p:ph idx="1"/>
          </p:nvPr>
        </p:nvSpPr>
        <p:spPr>
          <a:xfrm>
            <a:off x="3241719" y="1024701"/>
            <a:ext cx="5786646" cy="2642555"/>
          </a:xfrm>
          <a:solidFill>
            <a:schemeClr val="bg1"/>
          </a:solidFill>
        </p:spPr>
        <p:txBody>
          <a:bodyPr>
            <a:normAutofit fontScale="92500"/>
          </a:bodyPr>
          <a:lstStyle/>
          <a:p>
            <a:pPr marL="225425" indent="-225425" algn="ctr">
              <a:spcAft>
                <a:spcPts val="600"/>
              </a:spcAft>
              <a:buNone/>
            </a:pPr>
            <a:r>
              <a:rPr lang="en-US" sz="2800" b="1" u="sng" dirty="0" smtClean="0"/>
              <a:t>Triacetone Triperoxide (TATP)</a:t>
            </a:r>
          </a:p>
          <a:p>
            <a:r>
              <a:rPr lang="en-US" sz="2600" dirty="0" smtClean="0"/>
              <a:t>Acetone, Sulfuric Acid, and Hydrogen Peroxide</a:t>
            </a:r>
          </a:p>
          <a:p>
            <a:r>
              <a:rPr lang="en-US" sz="2600" dirty="0" smtClean="0"/>
              <a:t>Very sensitive to heat, shock, &amp; friction</a:t>
            </a:r>
          </a:p>
          <a:p>
            <a:r>
              <a:rPr lang="en-US" sz="2600" dirty="0" smtClean="0"/>
              <a:t>Used primarily as improvised initiator</a:t>
            </a:r>
            <a:endParaRPr lang="en-US" sz="2800" dirty="0" smtClean="0"/>
          </a:p>
        </p:txBody>
      </p:sp>
      <p:pic>
        <p:nvPicPr>
          <p:cNvPr id="26629" name="Picture 3"/>
          <p:cNvPicPr>
            <a:picLocks noChangeAspect="1" noChangeArrowheads="1"/>
          </p:cNvPicPr>
          <p:nvPr/>
        </p:nvPicPr>
        <p:blipFill>
          <a:blip r:embed="rId3" cstate="email"/>
          <a:srcRect/>
          <a:stretch>
            <a:fillRect/>
          </a:stretch>
        </p:blipFill>
        <p:spPr bwMode="auto">
          <a:xfrm>
            <a:off x="6158818" y="3427817"/>
            <a:ext cx="2507512" cy="270755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26632" name="Picture 6" descr="battery_cables_385x261"/>
          <p:cNvPicPr>
            <a:picLocks noChangeAspect="1" noChangeArrowheads="1"/>
          </p:cNvPicPr>
          <p:nvPr/>
        </p:nvPicPr>
        <p:blipFill>
          <a:blip r:embed="rId4" cstate="email"/>
          <a:srcRect/>
          <a:stretch>
            <a:fillRect/>
          </a:stretch>
        </p:blipFill>
        <p:spPr bwMode="auto">
          <a:xfrm>
            <a:off x="2489938" y="3427818"/>
            <a:ext cx="1966526" cy="268076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26633" name="Picture 7" descr="DSC00670"/>
          <p:cNvPicPr>
            <a:picLocks noChangeAspect="1" noChangeArrowheads="1"/>
          </p:cNvPicPr>
          <p:nvPr/>
        </p:nvPicPr>
        <p:blipFill>
          <a:blip r:embed="rId5" cstate="email"/>
          <a:srcRect/>
          <a:stretch>
            <a:fillRect/>
          </a:stretch>
        </p:blipFill>
        <p:spPr bwMode="auto">
          <a:xfrm>
            <a:off x="4673888" y="3412052"/>
            <a:ext cx="1252967" cy="271132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26634" name="Picture 10" descr="acetone"/>
          <p:cNvPicPr>
            <a:picLocks noChangeAspect="1" noChangeArrowheads="1"/>
          </p:cNvPicPr>
          <p:nvPr/>
        </p:nvPicPr>
        <p:blipFill>
          <a:blip r:embed="rId6" cstate="email"/>
          <a:srcRect/>
          <a:stretch>
            <a:fillRect/>
          </a:stretch>
        </p:blipFill>
        <p:spPr bwMode="auto">
          <a:xfrm>
            <a:off x="458861" y="3427816"/>
            <a:ext cx="1775768" cy="269227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3"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11" name="Content Placeholder 2"/>
          <p:cNvSpPr txBox="1">
            <a:spLocks/>
          </p:cNvSpPr>
          <p:nvPr/>
        </p:nvSpPr>
        <p:spPr>
          <a:xfrm>
            <a:off x="337475" y="1000947"/>
            <a:ext cx="2885704" cy="143172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Nitrate based</a:t>
            </a:r>
          </a:p>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Peroxide based</a:t>
            </a:r>
          </a:p>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Chlorate based</a:t>
            </a:r>
          </a:p>
        </p:txBody>
      </p:sp>
      <p:sp>
        <p:nvSpPr>
          <p:cNvPr id="12" name="Rectangle 19"/>
          <p:cNvSpPr>
            <a:spLocks noGrp="1" noChangeArrowheads="1"/>
          </p:cNvSpPr>
          <p:nvPr>
            <p:ph type="title"/>
          </p:nvPr>
        </p:nvSpPr>
        <p:spPr>
          <a:xfrm>
            <a:off x="166816" y="269549"/>
            <a:ext cx="8763000" cy="562825"/>
          </a:xfrm>
          <a:ln w="12700">
            <a:noFill/>
          </a:ln>
        </p:spPr>
        <p:txBody>
          <a:bodyPr>
            <a:normAutofit/>
          </a:bodyPr>
          <a:lstStyle/>
          <a:p>
            <a:pPr lvl="0"/>
            <a:r>
              <a:rPr lang="en-US" sz="2800" dirty="0" smtClean="0">
                <a:ea typeface="+mn-ea"/>
              </a:rPr>
              <a:t>Common Classes of HME </a:t>
            </a:r>
            <a:r>
              <a:rPr lang="en-US" sz="2800" dirty="0" smtClean="0">
                <a:ea typeface="+mn-ea"/>
              </a:rPr>
              <a:t>(</a:t>
            </a:r>
            <a:r>
              <a:rPr lang="en-US" sz="2800" dirty="0" err="1" smtClean="0">
                <a:ea typeface="+mn-ea"/>
              </a:rPr>
              <a:t>cont</a:t>
            </a:r>
            <a:r>
              <a:rPr lang="en-US" sz="2800" dirty="0" smtClean="0">
                <a:ea typeface="+mn-ea"/>
              </a:rPr>
              <a:t>)</a:t>
            </a:r>
            <a:endParaRPr lang="en-US" sz="2800" dirty="0" smtClean="0"/>
          </a:p>
        </p:txBody>
      </p:sp>
      <p:sp>
        <p:nvSpPr>
          <p:cNvPr id="10" name="Content Placeholder 2"/>
          <p:cNvSpPr txBox="1">
            <a:spLocks/>
          </p:cNvSpPr>
          <p:nvPr/>
        </p:nvSpPr>
        <p:spPr>
          <a:xfrm>
            <a:off x="185355" y="1013255"/>
            <a:ext cx="3064472" cy="1470454"/>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93737" lvl="1" indent="-457200" fontAlgn="auto">
              <a:spcBef>
                <a:spcPts val="1400"/>
              </a:spcBef>
              <a:spcAft>
                <a:spcPts val="0"/>
              </a:spcAft>
              <a:buFont typeface="Arial" pitchFamily="34" charset="0"/>
              <a:buAutoNum type="arabicPeriod"/>
            </a:pPr>
            <a:r>
              <a:rPr lang="en-US" sz="1200" dirty="0" smtClean="0">
                <a:solidFill>
                  <a:srgbClr val="FFFF99"/>
                </a:solidFill>
              </a:rPr>
              <a:t>Nitrate based</a:t>
            </a:r>
          </a:p>
          <a:p>
            <a:pPr marL="693737" lvl="1" indent="-457200" fontAlgn="auto">
              <a:spcBef>
                <a:spcPts val="1400"/>
              </a:spcBef>
              <a:spcAft>
                <a:spcPts val="0"/>
              </a:spcAft>
              <a:buFont typeface="Arial" pitchFamily="34" charset="0"/>
              <a:buAutoNum type="arabicPeriod"/>
            </a:pPr>
            <a:r>
              <a:rPr lang="en-US" sz="2400" b="0" dirty="0" smtClean="0">
                <a:solidFill>
                  <a:srgbClr val="FFFF00"/>
                </a:solidFill>
              </a:rPr>
              <a:t>Peroxide based</a:t>
            </a:r>
          </a:p>
          <a:p>
            <a:pPr marL="693737" lvl="1" indent="-457200" fontAlgn="auto">
              <a:spcBef>
                <a:spcPts val="1400"/>
              </a:spcBef>
              <a:spcAft>
                <a:spcPts val="0"/>
              </a:spcAft>
              <a:buFont typeface="Arial" pitchFamily="34" charset="0"/>
              <a:buAutoNum type="arabicPeriod"/>
            </a:pPr>
            <a:r>
              <a:rPr lang="en-US" sz="1200" b="0" dirty="0" smtClean="0">
                <a:solidFill>
                  <a:srgbClr val="FFFF99"/>
                </a:solidFill>
              </a:rPr>
              <a:t>Chlorate based</a:t>
            </a:r>
          </a:p>
        </p:txBody>
      </p:sp>
    </p:spTree>
    <p:extLst>
      <p:ext uri="{BB962C8B-B14F-4D97-AF65-F5344CB8AC3E}">
        <p14:creationId xmlns:p14="http://schemas.microsoft.com/office/powerpoint/2010/main" val="4129334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72" name="Rectangle 20"/>
          <p:cNvSpPr>
            <a:spLocks noGrp="1" noChangeArrowheads="1"/>
          </p:cNvSpPr>
          <p:nvPr>
            <p:ph type="title"/>
          </p:nvPr>
        </p:nvSpPr>
        <p:spPr>
          <a:xfrm>
            <a:off x="3370997" y="945921"/>
            <a:ext cx="5773003" cy="791425"/>
          </a:xfrm>
          <a:solidFill>
            <a:schemeClr val="bg1"/>
          </a:solidFill>
        </p:spPr>
        <p:txBody>
          <a:bodyPr>
            <a:normAutofit/>
          </a:bodyPr>
          <a:lstStyle/>
          <a:p>
            <a:pPr>
              <a:defRPr/>
            </a:pPr>
            <a:r>
              <a:rPr lang="en-US" sz="2400" b="1" dirty="0" smtClean="0"/>
              <a:t>TATP</a:t>
            </a:r>
            <a:r>
              <a:rPr lang="en-US" sz="2400" dirty="0" smtClean="0"/>
              <a:t>- American Airlines flight 63, 2001</a:t>
            </a:r>
            <a:endParaRPr lang="en-US" sz="2400" b="1" dirty="0" smtClean="0"/>
          </a:p>
        </p:txBody>
      </p:sp>
      <p:sp>
        <p:nvSpPr>
          <p:cNvPr id="13"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3074" name="Picture 2" descr="C:\Users\d.e.mcclanahan.mil\Desktop\reid.png"/>
          <p:cNvPicPr>
            <a:picLocks noChangeAspect="1" noChangeArrowheads="1"/>
          </p:cNvPicPr>
          <p:nvPr/>
        </p:nvPicPr>
        <p:blipFill>
          <a:blip r:embed="rId3" cstate="print"/>
          <a:srcRect/>
          <a:stretch>
            <a:fillRect/>
          </a:stretch>
        </p:blipFill>
        <p:spPr bwMode="auto">
          <a:xfrm>
            <a:off x="539456" y="2754680"/>
            <a:ext cx="2833937" cy="3462149"/>
          </a:xfrm>
          <a:prstGeom prst="rect">
            <a:avLst/>
          </a:prstGeom>
          <a:noFill/>
        </p:spPr>
      </p:pic>
      <p:pic>
        <p:nvPicPr>
          <p:cNvPr id="3075" name="Picture 3" descr="C:\Users\d.e.mcclanahan.mil\Desktop\shoe 1.png"/>
          <p:cNvPicPr>
            <a:picLocks noChangeAspect="1" noChangeArrowheads="1"/>
          </p:cNvPicPr>
          <p:nvPr/>
        </p:nvPicPr>
        <p:blipFill>
          <a:blip r:embed="rId4" cstate="print"/>
          <a:srcRect/>
          <a:stretch>
            <a:fillRect/>
          </a:stretch>
        </p:blipFill>
        <p:spPr bwMode="auto">
          <a:xfrm>
            <a:off x="4813145" y="3253578"/>
            <a:ext cx="3688304" cy="3227265"/>
          </a:xfrm>
          <a:prstGeom prst="rect">
            <a:avLst/>
          </a:prstGeom>
          <a:noFill/>
        </p:spPr>
      </p:pic>
      <p:pic>
        <p:nvPicPr>
          <p:cNvPr id="3076" name="Picture 4" descr="C:\Users\d.e.mcclanahan.mil\Desktop\imagesCA1DAZX0.jpg"/>
          <p:cNvPicPr>
            <a:picLocks noChangeAspect="1" noChangeArrowheads="1"/>
          </p:cNvPicPr>
          <p:nvPr/>
        </p:nvPicPr>
        <p:blipFill rotWithShape="1">
          <a:blip r:embed="rId5" cstate="print"/>
          <a:srcRect l="9749" r="7189"/>
          <a:stretch/>
        </p:blipFill>
        <p:spPr bwMode="auto">
          <a:xfrm>
            <a:off x="6042454" y="1647246"/>
            <a:ext cx="2397212" cy="1581150"/>
          </a:xfrm>
          <a:prstGeom prst="rect">
            <a:avLst/>
          </a:prstGeom>
          <a:noFill/>
        </p:spPr>
      </p:pic>
      <p:pic>
        <p:nvPicPr>
          <p:cNvPr id="3077" name="Picture 5" descr="C:\Users\d.e.mcclanahan.mil\Desktop\plane.jpg"/>
          <p:cNvPicPr>
            <a:picLocks noChangeAspect="1" noChangeArrowheads="1"/>
          </p:cNvPicPr>
          <p:nvPr/>
        </p:nvPicPr>
        <p:blipFill rotWithShape="1">
          <a:blip r:embed="rId6" cstate="print"/>
          <a:srcRect l="-447" t="29665" r="60644" b="20016"/>
          <a:stretch/>
        </p:blipFill>
        <p:spPr bwMode="auto">
          <a:xfrm>
            <a:off x="3595816" y="1595530"/>
            <a:ext cx="1865871" cy="1555444"/>
          </a:xfrm>
          <a:prstGeom prst="rect">
            <a:avLst/>
          </a:prstGeom>
          <a:noFill/>
        </p:spPr>
      </p:pic>
      <p:sp>
        <p:nvSpPr>
          <p:cNvPr id="8" name="Content Placeholder 2"/>
          <p:cNvSpPr txBox="1">
            <a:spLocks/>
          </p:cNvSpPr>
          <p:nvPr/>
        </p:nvSpPr>
        <p:spPr>
          <a:xfrm>
            <a:off x="337475" y="1000947"/>
            <a:ext cx="2885704" cy="143172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Nitrate based</a:t>
            </a:r>
          </a:p>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Peroxide based</a:t>
            </a:r>
          </a:p>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Chlorate based</a:t>
            </a:r>
          </a:p>
        </p:txBody>
      </p:sp>
      <p:sp>
        <p:nvSpPr>
          <p:cNvPr id="11" name="Rectangle 19"/>
          <p:cNvSpPr txBox="1">
            <a:spLocks noChangeArrowheads="1"/>
          </p:cNvSpPr>
          <p:nvPr/>
        </p:nvSpPr>
        <p:spPr>
          <a:xfrm>
            <a:off x="228600" y="108911"/>
            <a:ext cx="8763000" cy="562825"/>
          </a:xfrm>
          <a:prstGeom prst="rect">
            <a:avLst/>
          </a:prstGeom>
          <a:ln w="12700">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Common Classes of HME </a:t>
            </a:r>
            <a:r>
              <a:rPr kumimoji="0" lang="en-US"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(cont.)</a:t>
            </a:r>
            <a:endPara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10" name="Content Placeholder 2"/>
          <p:cNvSpPr txBox="1">
            <a:spLocks/>
          </p:cNvSpPr>
          <p:nvPr/>
        </p:nvSpPr>
        <p:spPr>
          <a:xfrm>
            <a:off x="296566" y="1000898"/>
            <a:ext cx="3064472" cy="1470454"/>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93737" lvl="1" indent="-457200" fontAlgn="auto">
              <a:spcBef>
                <a:spcPts val="1400"/>
              </a:spcBef>
              <a:spcAft>
                <a:spcPts val="0"/>
              </a:spcAft>
              <a:buFont typeface="Arial" pitchFamily="34" charset="0"/>
              <a:buAutoNum type="arabicPeriod"/>
            </a:pPr>
            <a:r>
              <a:rPr lang="en-US" sz="1200" dirty="0" smtClean="0">
                <a:solidFill>
                  <a:srgbClr val="FFFF99"/>
                </a:solidFill>
              </a:rPr>
              <a:t>Nitrate based</a:t>
            </a:r>
          </a:p>
          <a:p>
            <a:pPr marL="693737" lvl="1" indent="-457200" fontAlgn="auto">
              <a:spcBef>
                <a:spcPts val="1400"/>
              </a:spcBef>
              <a:spcAft>
                <a:spcPts val="0"/>
              </a:spcAft>
              <a:buFont typeface="Arial" pitchFamily="34" charset="0"/>
              <a:buAutoNum type="arabicPeriod"/>
            </a:pPr>
            <a:r>
              <a:rPr lang="en-US" sz="2400" b="0" dirty="0" smtClean="0">
                <a:solidFill>
                  <a:srgbClr val="FFFF00"/>
                </a:solidFill>
              </a:rPr>
              <a:t>Peroxide based</a:t>
            </a:r>
          </a:p>
          <a:p>
            <a:pPr marL="693737" lvl="1" indent="-457200" fontAlgn="auto">
              <a:spcBef>
                <a:spcPts val="1400"/>
              </a:spcBef>
              <a:spcAft>
                <a:spcPts val="0"/>
              </a:spcAft>
              <a:buFont typeface="Arial" pitchFamily="34" charset="0"/>
              <a:buAutoNum type="arabicPeriod"/>
            </a:pPr>
            <a:r>
              <a:rPr lang="en-US" sz="1200" b="0" dirty="0" smtClean="0">
                <a:solidFill>
                  <a:srgbClr val="FFFF99"/>
                </a:solidFill>
              </a:rPr>
              <a:t>Chlorate based</a:t>
            </a:r>
          </a:p>
        </p:txBody>
      </p:sp>
    </p:spTree>
    <p:extLst>
      <p:ext uri="{BB962C8B-B14F-4D97-AF65-F5344CB8AC3E}">
        <p14:creationId xmlns:p14="http://schemas.microsoft.com/office/powerpoint/2010/main" val="4129334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7"/>
          <p:cNvSpPr>
            <a:spLocks noGrp="1" noChangeArrowheads="1"/>
          </p:cNvSpPr>
          <p:nvPr>
            <p:ph idx="1"/>
          </p:nvPr>
        </p:nvSpPr>
        <p:spPr>
          <a:xfrm>
            <a:off x="3287706" y="995117"/>
            <a:ext cx="5556044" cy="2826799"/>
          </a:xfrm>
          <a:solidFill>
            <a:schemeClr val="bg1"/>
          </a:solidFill>
        </p:spPr>
        <p:txBody>
          <a:bodyPr>
            <a:noAutofit/>
          </a:bodyPr>
          <a:lstStyle/>
          <a:p>
            <a:pPr algn="ctr">
              <a:buNone/>
            </a:pPr>
            <a:r>
              <a:rPr lang="en-US" sz="2000" b="1" dirty="0" smtClean="0"/>
              <a:t>HMTD - Hexamethylene Triperoxide </a:t>
            </a:r>
            <a:r>
              <a:rPr lang="en-US" sz="2000" b="1" u="sng" dirty="0" smtClean="0"/>
              <a:t>Diamine (HMTD)</a:t>
            </a:r>
          </a:p>
          <a:p>
            <a:r>
              <a:rPr lang="en-US" sz="2000" dirty="0" smtClean="0"/>
              <a:t>Citric Acid, Hexamine, Hydrogen Peroxide</a:t>
            </a:r>
          </a:p>
          <a:p>
            <a:r>
              <a:rPr lang="en-US" sz="2000" dirty="0" smtClean="0"/>
              <a:t>Very sensitive to heat, shock, &amp; friction</a:t>
            </a:r>
          </a:p>
          <a:p>
            <a:r>
              <a:rPr lang="en-US" sz="2000" dirty="0" smtClean="0"/>
              <a:t>HMTD is corrosive to Aluminum</a:t>
            </a:r>
          </a:p>
          <a:p>
            <a:pPr>
              <a:buNone/>
            </a:pPr>
            <a:r>
              <a:rPr lang="en-US" sz="2000" dirty="0" smtClean="0"/>
              <a:t>     Zinc, Copper, Lead, Iron &amp; Brass</a:t>
            </a:r>
          </a:p>
          <a:p>
            <a:r>
              <a:rPr lang="en-US" sz="2000" dirty="0" smtClean="0"/>
              <a:t>Becomes more sensitive and unstable over time</a:t>
            </a:r>
            <a:endParaRPr lang="en-US" sz="1400" dirty="0" smtClean="0"/>
          </a:p>
          <a:p>
            <a:pPr lvl="1" eaLnBrk="1" hangingPunct="1"/>
            <a:endParaRPr lang="en-US" sz="1600" dirty="0" smtClean="0"/>
          </a:p>
        </p:txBody>
      </p:sp>
      <p:sp>
        <p:nvSpPr>
          <p:cNvPr id="13"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9" name="Picture 10" descr="bespoke_refills"/>
          <p:cNvPicPr>
            <a:picLocks noChangeAspect="1" noChangeArrowheads="1"/>
          </p:cNvPicPr>
          <p:nvPr/>
        </p:nvPicPr>
        <p:blipFill>
          <a:blip r:embed="rId3" cstate="print">
            <a:clrChange>
              <a:clrFrom>
                <a:srgbClr val="FFFFFF"/>
              </a:clrFrom>
              <a:clrTo>
                <a:srgbClr val="FFFFFF">
                  <a:alpha val="0"/>
                </a:srgbClr>
              </a:clrTo>
            </a:clrChange>
          </a:blip>
          <a:srcRect l="2563" t="7458"/>
          <a:stretch>
            <a:fillRect/>
          </a:stretch>
        </p:blipFill>
        <p:spPr bwMode="auto">
          <a:xfrm>
            <a:off x="624211" y="4357942"/>
            <a:ext cx="1973867" cy="2106182"/>
          </a:xfrm>
          <a:prstGeom prst="rect">
            <a:avLst/>
          </a:prstGeom>
          <a:noFill/>
          <a:ln w="9525">
            <a:noFill/>
            <a:miter lim="800000"/>
            <a:headEnd/>
            <a:tailEnd/>
          </a:ln>
        </p:spPr>
      </p:pic>
      <p:pic>
        <p:nvPicPr>
          <p:cNvPr id="10" name="Picture 5" descr="NOW-07325-m"/>
          <p:cNvPicPr>
            <a:picLocks noChangeAspect="1" noChangeArrowheads="1"/>
          </p:cNvPicPr>
          <p:nvPr/>
        </p:nvPicPr>
        <p:blipFill>
          <a:blip r:embed="rId4" cstate="print"/>
          <a:srcRect l="21622" r="18919"/>
          <a:stretch>
            <a:fillRect/>
          </a:stretch>
        </p:blipFill>
        <p:spPr bwMode="auto">
          <a:xfrm>
            <a:off x="249422" y="2800990"/>
            <a:ext cx="1164102" cy="2119768"/>
          </a:xfrm>
          <a:prstGeom prst="rect">
            <a:avLst/>
          </a:prstGeom>
          <a:noFill/>
          <a:ln w="9525">
            <a:noFill/>
            <a:miter lim="800000"/>
            <a:headEnd/>
            <a:tailEnd/>
          </a:ln>
        </p:spPr>
      </p:pic>
      <p:pic>
        <p:nvPicPr>
          <p:cNvPr id="11" name="Picture 11" descr="Picture4"/>
          <p:cNvPicPr>
            <a:picLocks noChangeAspect="1" noChangeArrowheads="1"/>
          </p:cNvPicPr>
          <p:nvPr/>
        </p:nvPicPr>
        <p:blipFill>
          <a:blip r:embed="rId5" cstate="print"/>
          <a:srcRect/>
          <a:stretch>
            <a:fillRect/>
          </a:stretch>
        </p:blipFill>
        <p:spPr bwMode="auto">
          <a:xfrm>
            <a:off x="4621428" y="3858588"/>
            <a:ext cx="2365252" cy="2300008"/>
          </a:xfrm>
          <a:prstGeom prst="rect">
            <a:avLst/>
          </a:prstGeom>
          <a:noFill/>
          <a:ln w="9525">
            <a:solidFill>
              <a:schemeClr val="tx1"/>
            </a:solidFill>
            <a:miter lim="800000"/>
            <a:headEnd/>
            <a:tailEnd/>
          </a:ln>
        </p:spPr>
      </p:pic>
      <p:sp>
        <p:nvSpPr>
          <p:cNvPr id="12" name="Content Placeholder 2"/>
          <p:cNvSpPr txBox="1">
            <a:spLocks/>
          </p:cNvSpPr>
          <p:nvPr/>
        </p:nvSpPr>
        <p:spPr>
          <a:xfrm>
            <a:off x="337475" y="1000947"/>
            <a:ext cx="2885704" cy="143172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Nitrate based</a:t>
            </a:r>
          </a:p>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Peroxide based</a:t>
            </a:r>
          </a:p>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Chlorate based</a:t>
            </a:r>
          </a:p>
        </p:txBody>
      </p:sp>
      <p:sp>
        <p:nvSpPr>
          <p:cNvPr id="14" name="Rectangle 19"/>
          <p:cNvSpPr>
            <a:spLocks noGrp="1" noChangeArrowheads="1"/>
          </p:cNvSpPr>
          <p:nvPr>
            <p:ph type="title"/>
          </p:nvPr>
        </p:nvSpPr>
        <p:spPr>
          <a:xfrm>
            <a:off x="166816" y="269549"/>
            <a:ext cx="8763000" cy="562825"/>
          </a:xfrm>
          <a:ln w="12700">
            <a:noFill/>
          </a:ln>
        </p:spPr>
        <p:txBody>
          <a:bodyPr>
            <a:normAutofit/>
          </a:bodyPr>
          <a:lstStyle/>
          <a:p>
            <a:pPr lvl="0"/>
            <a:r>
              <a:rPr lang="en-US" sz="2800" dirty="0" smtClean="0">
                <a:ea typeface="+mn-ea"/>
              </a:rPr>
              <a:t>Common Classes of HME </a:t>
            </a:r>
            <a:r>
              <a:rPr lang="en-US" sz="2800" dirty="0" smtClean="0">
                <a:ea typeface="+mn-ea"/>
              </a:rPr>
              <a:t>(</a:t>
            </a:r>
            <a:r>
              <a:rPr lang="en-US" sz="2800" dirty="0" err="1" smtClean="0">
                <a:ea typeface="+mn-ea"/>
              </a:rPr>
              <a:t>cont</a:t>
            </a:r>
            <a:r>
              <a:rPr lang="en-US" sz="2800" dirty="0" smtClean="0">
                <a:ea typeface="+mn-ea"/>
              </a:rPr>
              <a:t>)</a:t>
            </a:r>
            <a:endParaRPr lang="en-US" sz="2800" dirty="0" smtClean="0"/>
          </a:p>
        </p:txBody>
      </p:sp>
      <p:sp>
        <p:nvSpPr>
          <p:cNvPr id="15" name="Content Placeholder 2"/>
          <p:cNvSpPr txBox="1">
            <a:spLocks/>
          </p:cNvSpPr>
          <p:nvPr/>
        </p:nvSpPr>
        <p:spPr>
          <a:xfrm>
            <a:off x="197712" y="1000898"/>
            <a:ext cx="3064472" cy="1470454"/>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93737" lvl="1" indent="-457200" fontAlgn="auto">
              <a:spcBef>
                <a:spcPts val="1400"/>
              </a:spcBef>
              <a:spcAft>
                <a:spcPts val="0"/>
              </a:spcAft>
              <a:buFont typeface="Arial" pitchFamily="34" charset="0"/>
              <a:buAutoNum type="arabicPeriod"/>
            </a:pPr>
            <a:r>
              <a:rPr lang="en-US" sz="1200" dirty="0" smtClean="0">
                <a:solidFill>
                  <a:srgbClr val="FFFF99"/>
                </a:solidFill>
              </a:rPr>
              <a:t>Nitrate based</a:t>
            </a:r>
          </a:p>
          <a:p>
            <a:pPr marL="693737" lvl="1" indent="-457200" fontAlgn="auto">
              <a:spcBef>
                <a:spcPts val="1400"/>
              </a:spcBef>
              <a:spcAft>
                <a:spcPts val="0"/>
              </a:spcAft>
              <a:buFont typeface="Arial" pitchFamily="34" charset="0"/>
              <a:buAutoNum type="arabicPeriod"/>
            </a:pPr>
            <a:r>
              <a:rPr lang="en-US" sz="2400" b="0" dirty="0" smtClean="0">
                <a:solidFill>
                  <a:srgbClr val="FFFF00"/>
                </a:solidFill>
              </a:rPr>
              <a:t>Peroxide based</a:t>
            </a:r>
          </a:p>
          <a:p>
            <a:pPr marL="693737" lvl="1" indent="-457200" fontAlgn="auto">
              <a:spcBef>
                <a:spcPts val="1400"/>
              </a:spcBef>
              <a:spcAft>
                <a:spcPts val="0"/>
              </a:spcAft>
              <a:buFont typeface="Arial" pitchFamily="34" charset="0"/>
              <a:buAutoNum type="arabicPeriod"/>
            </a:pPr>
            <a:r>
              <a:rPr lang="en-US" sz="1200" b="0" dirty="0" smtClean="0">
                <a:solidFill>
                  <a:srgbClr val="FFFF99"/>
                </a:solidFill>
              </a:rPr>
              <a:t>Chlorate based</a:t>
            </a:r>
          </a:p>
        </p:txBody>
      </p:sp>
      <p:pic>
        <p:nvPicPr>
          <p:cNvPr id="16" name="Picture 15" descr="medline-3-usp-hydrogen-peroxide.jpg"/>
          <p:cNvPicPr>
            <a:picLocks noChangeAspect="1"/>
          </p:cNvPicPr>
          <p:nvPr/>
        </p:nvPicPr>
        <p:blipFill>
          <a:blip r:embed="rId6" cstate="print">
            <a:clrChange>
              <a:clrFrom>
                <a:srgbClr val="FFFBFA"/>
              </a:clrFrom>
              <a:clrTo>
                <a:srgbClr val="FFFBFA">
                  <a:alpha val="0"/>
                </a:srgbClr>
              </a:clrTo>
            </a:clrChange>
          </a:blip>
          <a:srcRect l="25724" r="27931"/>
          <a:stretch>
            <a:fillRect/>
          </a:stretch>
        </p:blipFill>
        <p:spPr>
          <a:xfrm>
            <a:off x="2285767" y="2988012"/>
            <a:ext cx="1083431" cy="2337752"/>
          </a:xfrm>
          <a:prstGeom prst="rect">
            <a:avLst/>
          </a:prstGeom>
        </p:spPr>
      </p:pic>
    </p:spTree>
    <p:extLst>
      <p:ext uri="{BB962C8B-B14F-4D97-AF65-F5344CB8AC3E}">
        <p14:creationId xmlns:p14="http://schemas.microsoft.com/office/powerpoint/2010/main" val="4129334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8"/>
          <p:cNvSpPr>
            <a:spLocks noGrp="1" noChangeArrowheads="1"/>
          </p:cNvSpPr>
          <p:nvPr>
            <p:ph idx="1"/>
          </p:nvPr>
        </p:nvSpPr>
        <p:spPr>
          <a:xfrm>
            <a:off x="3421924" y="1165668"/>
            <a:ext cx="5467379" cy="1946022"/>
          </a:xfrm>
        </p:spPr>
        <p:txBody>
          <a:bodyPr>
            <a:normAutofit/>
          </a:bodyPr>
          <a:lstStyle/>
          <a:p>
            <a:pPr marL="241300" indent="-241300" eaLnBrk="1" hangingPunct="1">
              <a:spcAft>
                <a:spcPts val="600"/>
              </a:spcAft>
            </a:pPr>
            <a:r>
              <a:rPr lang="en-US" sz="2400" dirty="0" smtClean="0"/>
              <a:t>Chlorates are the easiest to prepare</a:t>
            </a:r>
          </a:p>
          <a:p>
            <a:pPr marL="241300" indent="-241300" eaLnBrk="1" hangingPunct="1">
              <a:spcAft>
                <a:spcPts val="600"/>
              </a:spcAft>
            </a:pPr>
            <a:r>
              <a:rPr lang="en-US" sz="2400" dirty="0" smtClean="0"/>
              <a:t>Chlorates are one of the most used oxidizers in pyrotechnics</a:t>
            </a:r>
          </a:p>
        </p:txBody>
      </p:sp>
      <p:sp>
        <p:nvSpPr>
          <p:cNvPr id="6"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3076" name="Picture 4" descr="C:\Users\Jordan\Documents\potassium-chlorate.jpg"/>
          <p:cNvPicPr>
            <a:picLocks noChangeAspect="1" noChangeArrowheads="1"/>
          </p:cNvPicPr>
          <p:nvPr/>
        </p:nvPicPr>
        <p:blipFill>
          <a:blip r:embed="rId3" cstate="email">
            <a:extLst>
              <a:ext uri="{28A0092B-C50C-407E-A947-70E740481C1C}">
                <a14:useLocalDpi xmlns:a14="http://schemas.microsoft.com/office/drawing/2010/main" val="0"/>
              </a:ext>
            </a:extLst>
          </a:blip>
          <a:srcRect l="2872" r="3032"/>
          <a:stretch>
            <a:fillRect/>
          </a:stretch>
        </p:blipFill>
        <p:spPr bwMode="auto">
          <a:xfrm>
            <a:off x="3127558" y="2608298"/>
            <a:ext cx="2939609" cy="357288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337475" y="1000947"/>
            <a:ext cx="2885704" cy="143172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p>
            <a:pPr marL="234950" indent="-457200" fontAlgn="auto">
              <a:spcBef>
                <a:spcPts val="1400"/>
              </a:spcBef>
              <a:spcAft>
                <a:spcPts val="0"/>
              </a:spcAft>
              <a:buFont typeface="Arial" pitchFamily="34" charset="0"/>
              <a:buAutoNum type="arabicPeriod"/>
              <a:tabLst>
                <a:tab pos="341313" algn="l"/>
              </a:tabLst>
            </a:pPr>
            <a:r>
              <a:rPr kumimoji="0" lang="en-US" sz="230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Nitrate based</a:t>
            </a:r>
          </a:p>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Peroxide based</a:t>
            </a:r>
          </a:p>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Chlorate based</a:t>
            </a:r>
          </a:p>
        </p:txBody>
      </p:sp>
      <p:sp>
        <p:nvSpPr>
          <p:cNvPr id="8" name="Rectangle 19"/>
          <p:cNvSpPr>
            <a:spLocks noGrp="1" noChangeArrowheads="1"/>
          </p:cNvSpPr>
          <p:nvPr>
            <p:ph type="title"/>
          </p:nvPr>
        </p:nvSpPr>
        <p:spPr>
          <a:xfrm>
            <a:off x="179173" y="281906"/>
            <a:ext cx="8763000" cy="562825"/>
          </a:xfrm>
          <a:ln w="12700">
            <a:noFill/>
          </a:ln>
        </p:spPr>
        <p:txBody>
          <a:bodyPr>
            <a:normAutofit/>
          </a:bodyPr>
          <a:lstStyle/>
          <a:p>
            <a:pPr lvl="0"/>
            <a:r>
              <a:rPr lang="en-US" sz="2800" dirty="0" smtClean="0">
                <a:ea typeface="+mn-ea"/>
              </a:rPr>
              <a:t>Common Classes of HME </a:t>
            </a:r>
            <a:r>
              <a:rPr lang="en-US" sz="2800" dirty="0" smtClean="0">
                <a:ea typeface="+mn-ea"/>
              </a:rPr>
              <a:t>(</a:t>
            </a:r>
            <a:r>
              <a:rPr lang="en-US" sz="2800" dirty="0" err="1" smtClean="0">
                <a:ea typeface="+mn-ea"/>
              </a:rPr>
              <a:t>cont</a:t>
            </a:r>
            <a:r>
              <a:rPr lang="en-US" sz="2800" dirty="0" smtClean="0">
                <a:ea typeface="+mn-ea"/>
              </a:rPr>
              <a:t>)</a:t>
            </a:r>
            <a:endParaRPr lang="en-US" sz="2800" dirty="0" smtClean="0"/>
          </a:p>
        </p:txBody>
      </p:sp>
      <p:sp>
        <p:nvSpPr>
          <p:cNvPr id="9" name="Content Placeholder 2"/>
          <p:cNvSpPr txBox="1">
            <a:spLocks/>
          </p:cNvSpPr>
          <p:nvPr/>
        </p:nvSpPr>
        <p:spPr>
          <a:xfrm>
            <a:off x="197712" y="1000898"/>
            <a:ext cx="3064472" cy="1470454"/>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93737" lvl="1" indent="-457200" fontAlgn="auto">
              <a:spcBef>
                <a:spcPts val="1400"/>
              </a:spcBef>
              <a:spcAft>
                <a:spcPts val="0"/>
              </a:spcAft>
              <a:buFont typeface="Arial" pitchFamily="34" charset="0"/>
              <a:buAutoNum type="arabicPeriod"/>
            </a:pPr>
            <a:r>
              <a:rPr lang="en-US" sz="1200" dirty="0" smtClean="0">
                <a:solidFill>
                  <a:srgbClr val="FFFF99"/>
                </a:solidFill>
              </a:rPr>
              <a:t>Nitrate based</a:t>
            </a:r>
          </a:p>
          <a:p>
            <a:pPr marL="693737" lvl="1" indent="-457200" fontAlgn="auto">
              <a:spcBef>
                <a:spcPts val="1400"/>
              </a:spcBef>
              <a:spcAft>
                <a:spcPts val="0"/>
              </a:spcAft>
              <a:buFont typeface="Arial" pitchFamily="34" charset="0"/>
              <a:buAutoNum type="arabicPeriod"/>
            </a:pPr>
            <a:r>
              <a:rPr lang="en-US" sz="1200" b="0" dirty="0" smtClean="0">
                <a:solidFill>
                  <a:srgbClr val="FFFF99"/>
                </a:solidFill>
              </a:rPr>
              <a:t>Peroxide based</a:t>
            </a:r>
          </a:p>
          <a:p>
            <a:pPr marL="693737" lvl="1" indent="-457200" fontAlgn="auto">
              <a:spcBef>
                <a:spcPts val="1400"/>
              </a:spcBef>
              <a:spcAft>
                <a:spcPts val="0"/>
              </a:spcAft>
              <a:buFont typeface="Arial" pitchFamily="34" charset="0"/>
              <a:buAutoNum type="arabicPeriod"/>
            </a:pPr>
            <a:r>
              <a:rPr lang="en-US" sz="2400" b="0" dirty="0" smtClean="0">
                <a:solidFill>
                  <a:srgbClr val="FFFF00"/>
                </a:solidFill>
              </a:rPr>
              <a:t>Chlorate based</a:t>
            </a:r>
          </a:p>
        </p:txBody>
      </p:sp>
    </p:spTree>
    <p:extLst>
      <p:ext uri="{BB962C8B-B14F-4D97-AF65-F5344CB8AC3E}">
        <p14:creationId xmlns:p14="http://schemas.microsoft.com/office/powerpoint/2010/main" val="2583557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84" name="Rectangle 16"/>
          <p:cNvSpPr>
            <a:spLocks noGrp="1" noChangeArrowheads="1"/>
          </p:cNvSpPr>
          <p:nvPr>
            <p:ph type="title"/>
          </p:nvPr>
        </p:nvSpPr>
        <p:spPr>
          <a:xfrm>
            <a:off x="0" y="2868697"/>
            <a:ext cx="4995081" cy="762000"/>
          </a:xfrm>
          <a:solidFill>
            <a:schemeClr val="bg1"/>
          </a:solidFill>
        </p:spPr>
        <p:txBody>
          <a:bodyPr>
            <a:normAutofit/>
          </a:bodyPr>
          <a:lstStyle/>
          <a:p>
            <a:r>
              <a:rPr lang="en-US" sz="2800" b="1" u="sng" dirty="0" smtClean="0"/>
              <a:t>Potassium Chlorate</a:t>
            </a:r>
          </a:p>
        </p:txBody>
      </p:sp>
      <p:sp>
        <p:nvSpPr>
          <p:cNvPr id="71681" name="Rectangle 15"/>
          <p:cNvSpPr>
            <a:spLocks noGrp="1" noChangeArrowheads="1"/>
          </p:cNvSpPr>
          <p:nvPr>
            <p:ph idx="1"/>
          </p:nvPr>
        </p:nvSpPr>
        <p:spPr>
          <a:xfrm>
            <a:off x="111212" y="4106700"/>
            <a:ext cx="8785654" cy="2281744"/>
          </a:xfrm>
        </p:spPr>
        <p:txBody>
          <a:bodyPr>
            <a:normAutofit/>
          </a:bodyPr>
          <a:lstStyle/>
          <a:p>
            <a:pPr marL="463550" lvl="1" indent="-344488">
              <a:spcBef>
                <a:spcPts val="1400"/>
              </a:spcBef>
              <a:buFont typeface="Arial" pitchFamily="34" charset="0"/>
              <a:buChar char="•"/>
            </a:pPr>
            <a:r>
              <a:rPr lang="en-US" sz="2400" dirty="0" smtClean="0"/>
              <a:t>Many terrorist sources suggest this process as part of improvised explosives manufacturing</a:t>
            </a:r>
          </a:p>
          <a:p>
            <a:pPr marL="463550" lvl="1" indent="-344488">
              <a:spcBef>
                <a:spcPts val="1400"/>
              </a:spcBef>
              <a:buFont typeface="Arial" pitchFamily="34" charset="0"/>
              <a:buChar char="•"/>
            </a:pPr>
            <a:r>
              <a:rPr lang="en-US" sz="2400" dirty="0" smtClean="0"/>
              <a:t>Extracted from matches</a:t>
            </a:r>
          </a:p>
          <a:p>
            <a:pPr marL="463550" lvl="1" indent="-344488">
              <a:spcBef>
                <a:spcPts val="1400"/>
              </a:spcBef>
              <a:buFont typeface="Arial" pitchFamily="34" charset="0"/>
              <a:buChar char="•"/>
              <a:tabLst>
                <a:tab pos="795338" algn="l"/>
              </a:tabLst>
            </a:pPr>
            <a:r>
              <a:rPr lang="en-US" sz="2400" dirty="0" smtClean="0"/>
              <a:t>Can also be purchased in bulk from fireworks / chemical supply houses</a:t>
            </a:r>
          </a:p>
          <a:p>
            <a:endParaRPr lang="en-US" dirty="0" smtClean="0"/>
          </a:p>
        </p:txBody>
      </p:sp>
      <p:sp>
        <p:nvSpPr>
          <p:cNvPr id="71684" name="AutoShape 5" descr="MediaServe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dirty="0">
              <a:latin typeface="Arial" pitchFamily="34" charset="0"/>
              <a:cs typeface="Arial" pitchFamily="34" charset="0"/>
            </a:endParaRPr>
          </a:p>
        </p:txBody>
      </p:sp>
      <p:sp>
        <p:nvSpPr>
          <p:cNvPr id="71685" name="AutoShape 6" descr="MediaServe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dirty="0">
              <a:latin typeface="Arial" pitchFamily="34" charset="0"/>
              <a:cs typeface="Arial" pitchFamily="34" charset="0"/>
            </a:endParaRPr>
          </a:p>
        </p:txBody>
      </p:sp>
      <p:sp>
        <p:nvSpPr>
          <p:cNvPr id="71686" name="AutoShape 7" descr="Making HMTD. (Chemik)">
            <a:hlinkClick r:id="rId3"/>
          </p:cNvPr>
          <p:cNvSpPr>
            <a:spLocks noChangeAspect="1" noChangeArrowheads="1"/>
          </p:cNvSpPr>
          <p:nvPr/>
        </p:nvSpPr>
        <p:spPr bwMode="auto">
          <a:xfrm>
            <a:off x="4038600" y="2895600"/>
            <a:ext cx="1143000" cy="1143000"/>
          </a:xfrm>
          <a:prstGeom prst="rect">
            <a:avLst/>
          </a:prstGeom>
          <a:noFill/>
          <a:ln w="9525">
            <a:noFill/>
            <a:miter lim="800000"/>
            <a:headEnd/>
            <a:tailEnd/>
          </a:ln>
        </p:spPr>
        <p:txBody>
          <a:bodyPr/>
          <a:lstStyle/>
          <a:p>
            <a:endParaRPr lang="en-US" dirty="0">
              <a:latin typeface="Arial" pitchFamily="34" charset="0"/>
              <a:cs typeface="Arial" pitchFamily="34" charset="0"/>
            </a:endParaRPr>
          </a:p>
        </p:txBody>
      </p:sp>
      <p:pic>
        <p:nvPicPr>
          <p:cNvPr id="13" name="Picture 4" descr="Potassium Chlorate 1"/>
          <p:cNvPicPr>
            <a:picLocks noChangeAspect="1" noChangeArrowheads="1"/>
          </p:cNvPicPr>
          <p:nvPr/>
        </p:nvPicPr>
        <p:blipFill rotWithShape="1">
          <a:blip r:embed="rId4" cstate="email"/>
          <a:srcRect r="37453"/>
          <a:stretch/>
        </p:blipFill>
        <p:spPr bwMode="auto">
          <a:xfrm>
            <a:off x="4965231" y="933161"/>
            <a:ext cx="2992522" cy="305807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9"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14" name="Content Placeholder 2"/>
          <p:cNvSpPr txBox="1">
            <a:spLocks/>
          </p:cNvSpPr>
          <p:nvPr/>
        </p:nvSpPr>
        <p:spPr>
          <a:xfrm>
            <a:off x="337475" y="1000947"/>
            <a:ext cx="2885704" cy="143172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p>
            <a:pPr marL="234950" indent="-457200" fontAlgn="auto">
              <a:spcBef>
                <a:spcPts val="1400"/>
              </a:spcBef>
              <a:spcAft>
                <a:spcPts val="0"/>
              </a:spcAft>
              <a:buFont typeface="Arial" pitchFamily="34" charset="0"/>
              <a:buAutoNum type="arabicPeriod"/>
              <a:tabLst>
                <a:tab pos="341313" algn="l"/>
              </a:tabLst>
            </a:pPr>
            <a:r>
              <a:rPr kumimoji="0" lang="en-US" sz="230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Nitrate based</a:t>
            </a:r>
          </a:p>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Peroxide based</a:t>
            </a:r>
          </a:p>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Chlorate based</a:t>
            </a:r>
          </a:p>
        </p:txBody>
      </p:sp>
      <p:sp>
        <p:nvSpPr>
          <p:cNvPr id="12" name="Rectangle 19"/>
          <p:cNvSpPr txBox="1">
            <a:spLocks noChangeArrowheads="1"/>
          </p:cNvSpPr>
          <p:nvPr/>
        </p:nvSpPr>
        <p:spPr>
          <a:xfrm>
            <a:off x="179172" y="269549"/>
            <a:ext cx="8763000" cy="562825"/>
          </a:xfrm>
          <a:prstGeom prst="rect">
            <a:avLst/>
          </a:prstGeom>
          <a:ln w="12700">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cs typeface="Arial" pitchFamily="34" charset="0"/>
              </a:rPr>
              <a:t>Common Classes of HME </a:t>
            </a:r>
            <a:r>
              <a:rPr kumimoji="0" lang="en-US" sz="2800" b="0" i="0" u="none" strike="noStrike" kern="1200" cap="none" spc="0" normalizeH="0" baseline="0" noProof="0" dirty="0" smtClean="0">
                <a:ln>
                  <a:noFill/>
                </a:ln>
                <a:solidFill>
                  <a:schemeClr val="tx1"/>
                </a:solidFill>
                <a:effectLst/>
                <a:uLnTx/>
                <a:uFillTx/>
                <a:latin typeface="Arial" pitchFamily="34" charset="0"/>
                <a:cs typeface="Arial" pitchFamily="34" charset="0"/>
              </a:rPr>
              <a:t>(cont.)</a:t>
            </a:r>
            <a:endParaRPr kumimoji="0" lang="en-US" sz="28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11" name="Content Placeholder 2"/>
          <p:cNvSpPr txBox="1">
            <a:spLocks/>
          </p:cNvSpPr>
          <p:nvPr/>
        </p:nvSpPr>
        <p:spPr>
          <a:xfrm>
            <a:off x="197712" y="1000898"/>
            <a:ext cx="3064472" cy="1470454"/>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93737" lvl="1" indent="-457200" fontAlgn="auto">
              <a:spcBef>
                <a:spcPts val="1400"/>
              </a:spcBef>
              <a:spcAft>
                <a:spcPts val="0"/>
              </a:spcAft>
              <a:buFont typeface="Arial" pitchFamily="34" charset="0"/>
              <a:buAutoNum type="arabicPeriod"/>
            </a:pPr>
            <a:r>
              <a:rPr lang="en-US" sz="1200" dirty="0" smtClean="0">
                <a:solidFill>
                  <a:srgbClr val="FFFF99"/>
                </a:solidFill>
              </a:rPr>
              <a:t>Nitrate based</a:t>
            </a:r>
          </a:p>
          <a:p>
            <a:pPr marL="693737" lvl="1" indent="-457200" fontAlgn="auto">
              <a:spcBef>
                <a:spcPts val="1400"/>
              </a:spcBef>
              <a:spcAft>
                <a:spcPts val="0"/>
              </a:spcAft>
              <a:buFont typeface="Arial" pitchFamily="34" charset="0"/>
              <a:buAutoNum type="arabicPeriod"/>
            </a:pPr>
            <a:r>
              <a:rPr lang="en-US" sz="1200" b="0" dirty="0" smtClean="0">
                <a:solidFill>
                  <a:srgbClr val="FFFF99"/>
                </a:solidFill>
              </a:rPr>
              <a:t>Peroxide based</a:t>
            </a:r>
          </a:p>
          <a:p>
            <a:pPr marL="693737" lvl="1" indent="-457200" fontAlgn="auto">
              <a:spcBef>
                <a:spcPts val="1400"/>
              </a:spcBef>
              <a:spcAft>
                <a:spcPts val="0"/>
              </a:spcAft>
              <a:buFont typeface="Arial" pitchFamily="34" charset="0"/>
              <a:buAutoNum type="arabicPeriod"/>
            </a:pPr>
            <a:r>
              <a:rPr lang="en-US" sz="2400" b="0" dirty="0" smtClean="0">
                <a:solidFill>
                  <a:srgbClr val="FFFF00"/>
                </a:solidFill>
              </a:rPr>
              <a:t>Chlorate based</a:t>
            </a:r>
          </a:p>
        </p:txBody>
      </p:sp>
    </p:spTree>
    <p:extLst>
      <p:ext uri="{BB962C8B-B14F-4D97-AF65-F5344CB8AC3E}">
        <p14:creationId xmlns:p14="http://schemas.microsoft.com/office/powerpoint/2010/main" val="318771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86376"/>
            <a:ext cx="9144000" cy="523220"/>
          </a:xfrm>
          <a:prstGeom prst="rect">
            <a:avLst/>
          </a:prstGeom>
          <a:noFill/>
        </p:spPr>
        <p:txBody>
          <a:bodyPr wrap="square" rtlCol="0">
            <a:spAutoFit/>
          </a:bodyPr>
          <a:lstStyle/>
          <a:p>
            <a:pPr algn="ctr"/>
            <a:r>
              <a:rPr lang="en-US" sz="2800" b="0" dirty="0" smtClean="0">
                <a:solidFill>
                  <a:schemeClr val="tx1"/>
                </a:solidFill>
                <a:latin typeface="Arial" panose="020B0604020202020204" pitchFamily="34" charset="0"/>
                <a:cs typeface="Arial" panose="020B0604020202020204" pitchFamily="34" charset="0"/>
              </a:rPr>
              <a:t>Check on Learning</a:t>
            </a:r>
            <a:endParaRPr lang="en-US" sz="2800" b="0" dirty="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367863" y="1192924"/>
            <a:ext cx="6111765" cy="1938992"/>
          </a:xfrm>
          <a:prstGeom prst="rect">
            <a:avLst/>
          </a:prstGeom>
          <a:noFill/>
        </p:spPr>
        <p:txBody>
          <a:bodyPr wrap="square" rtlCol="0">
            <a:spAutoFit/>
          </a:bodyPr>
          <a:lstStyle/>
          <a:p>
            <a:pPr marL="457200" indent="-457200">
              <a:buFont typeface="+mj-lt"/>
              <a:buAutoNum type="arabicPeriod"/>
            </a:pPr>
            <a:r>
              <a:rPr lang="en-US" sz="2000" b="0" dirty="0" smtClean="0">
                <a:solidFill>
                  <a:schemeClr val="tx1"/>
                </a:solidFill>
                <a:latin typeface="Arial" pitchFamily="34" charset="0"/>
                <a:cs typeface="Arial" pitchFamily="34" charset="0"/>
              </a:rPr>
              <a:t>What is the most common nitrate based HME?</a:t>
            </a:r>
          </a:p>
          <a:p>
            <a:pPr marL="914400" lvl="1" indent="-457200">
              <a:buFont typeface="+mj-lt"/>
              <a:buAutoNum type="alphaLcPeriod"/>
            </a:pPr>
            <a:r>
              <a:rPr lang="en-US" sz="2000" b="0" dirty="0" smtClean="0">
                <a:solidFill>
                  <a:schemeClr val="tx1"/>
                </a:solidFill>
                <a:latin typeface="Arial" pitchFamily="34" charset="0"/>
                <a:cs typeface="Arial" pitchFamily="34" charset="0"/>
              </a:rPr>
              <a:t>Nitric Acid</a:t>
            </a:r>
          </a:p>
          <a:p>
            <a:pPr marL="914400" lvl="1" indent="-457200">
              <a:buFont typeface="+mj-lt"/>
              <a:buAutoNum type="alphaLcPeriod"/>
            </a:pPr>
            <a:r>
              <a:rPr lang="en-US" sz="2000" b="0" dirty="0" smtClean="0">
                <a:solidFill>
                  <a:schemeClr val="tx1"/>
                </a:solidFill>
                <a:latin typeface="Arial" pitchFamily="34" charset="0"/>
                <a:cs typeface="Arial" pitchFamily="34" charset="0"/>
              </a:rPr>
              <a:t>Urea</a:t>
            </a:r>
          </a:p>
          <a:p>
            <a:pPr marL="914400" lvl="1" indent="-457200">
              <a:buFont typeface="+mj-lt"/>
              <a:buAutoNum type="alphaLcPeriod"/>
            </a:pPr>
            <a:r>
              <a:rPr lang="en-US" sz="2000" b="0" dirty="0" smtClean="0">
                <a:solidFill>
                  <a:schemeClr val="tx1"/>
                </a:solidFill>
                <a:latin typeface="Arial" pitchFamily="34" charset="0"/>
                <a:cs typeface="Arial" pitchFamily="34" charset="0"/>
              </a:rPr>
              <a:t>Ammonium Nitrate and Aluminum (ANAL)</a:t>
            </a:r>
          </a:p>
          <a:p>
            <a:pPr marL="914400" lvl="1" indent="-457200">
              <a:buFont typeface="+mj-lt"/>
              <a:buAutoNum type="alphaLcPeriod"/>
            </a:pPr>
            <a:r>
              <a:rPr lang="en-US" sz="2000" b="0" dirty="0" smtClean="0">
                <a:solidFill>
                  <a:schemeClr val="tx1"/>
                </a:solidFill>
                <a:latin typeface="Arial" pitchFamily="34" charset="0"/>
                <a:cs typeface="Arial" pitchFamily="34" charset="0"/>
              </a:rPr>
              <a:t>Potassium</a:t>
            </a:r>
          </a:p>
          <a:p>
            <a:endParaRPr lang="en-US" sz="2000" b="0" dirty="0">
              <a:latin typeface="Arial" pitchFamily="34" charset="0"/>
              <a:cs typeface="Arial" pitchFamily="34" charset="0"/>
            </a:endParaRPr>
          </a:p>
        </p:txBody>
      </p:sp>
      <p:sp>
        <p:nvSpPr>
          <p:cNvPr id="7" name="TextBox 6"/>
          <p:cNvSpPr txBox="1"/>
          <p:nvPr/>
        </p:nvSpPr>
        <p:spPr>
          <a:xfrm>
            <a:off x="352925" y="3308151"/>
            <a:ext cx="5748330" cy="1938992"/>
          </a:xfrm>
          <a:prstGeom prst="rect">
            <a:avLst/>
          </a:prstGeom>
          <a:noFill/>
        </p:spPr>
        <p:txBody>
          <a:bodyPr wrap="square" rtlCol="0">
            <a:spAutoFit/>
          </a:bodyPr>
          <a:lstStyle/>
          <a:p>
            <a:pPr marL="457200" indent="-457200">
              <a:buFont typeface="+mj-lt"/>
              <a:buAutoNum type="arabicPeriod" startAt="2"/>
            </a:pPr>
            <a:r>
              <a:rPr lang="en-US" sz="2000" b="0" dirty="0" smtClean="0">
                <a:solidFill>
                  <a:schemeClr val="tx1"/>
                </a:solidFill>
                <a:latin typeface="Arial" pitchFamily="34" charset="0"/>
                <a:cs typeface="Arial" pitchFamily="34" charset="0"/>
              </a:rPr>
              <a:t>Ammonium Nitrate comes in two basic forms.</a:t>
            </a:r>
          </a:p>
          <a:p>
            <a:pPr marL="914400" lvl="1" indent="-457200">
              <a:buFont typeface="+mj-lt"/>
              <a:buAutoNum type="alphaLcPeriod"/>
            </a:pPr>
            <a:r>
              <a:rPr lang="en-US" sz="2000" b="0" dirty="0" smtClean="0">
                <a:solidFill>
                  <a:schemeClr val="tx1"/>
                </a:solidFill>
                <a:latin typeface="Arial" pitchFamily="34" charset="0"/>
                <a:cs typeface="Arial" pitchFamily="34" charset="0"/>
              </a:rPr>
              <a:t>Solid and Liquid			</a:t>
            </a:r>
          </a:p>
          <a:p>
            <a:pPr marL="914400" lvl="1" indent="-457200">
              <a:buFont typeface="+mj-lt"/>
              <a:buAutoNum type="alphaLcPeriod"/>
            </a:pPr>
            <a:r>
              <a:rPr lang="en-US" sz="2000" b="0" dirty="0" smtClean="0">
                <a:solidFill>
                  <a:schemeClr val="tx1"/>
                </a:solidFill>
                <a:latin typeface="Arial" pitchFamily="34" charset="0"/>
                <a:cs typeface="Arial" pitchFamily="34" charset="0"/>
              </a:rPr>
              <a:t>Fertilizer and explosive grade</a:t>
            </a:r>
          </a:p>
          <a:p>
            <a:pPr marL="914400" lvl="1" indent="-457200">
              <a:buFont typeface="+mj-lt"/>
              <a:buAutoNum type="alphaLcPeriod"/>
            </a:pPr>
            <a:r>
              <a:rPr lang="en-US" sz="2000" b="0" dirty="0" smtClean="0">
                <a:solidFill>
                  <a:schemeClr val="tx1"/>
                </a:solidFill>
                <a:latin typeface="Arial" pitchFamily="34" charset="0"/>
                <a:cs typeface="Arial" pitchFamily="34" charset="0"/>
              </a:rPr>
              <a:t>Gas and Liquid</a:t>
            </a:r>
          </a:p>
          <a:p>
            <a:pPr marL="914400" lvl="1" indent="-457200">
              <a:buFont typeface="+mj-lt"/>
              <a:buAutoNum type="alphaLcPeriod"/>
            </a:pPr>
            <a:r>
              <a:rPr lang="en-US" sz="2000" b="0" dirty="0" smtClean="0">
                <a:solidFill>
                  <a:schemeClr val="tx1"/>
                </a:solidFill>
                <a:latin typeface="Arial" pitchFamily="34" charset="0"/>
                <a:cs typeface="Arial" pitchFamily="34" charset="0"/>
              </a:rPr>
              <a:t>None of the Above	          </a:t>
            </a:r>
          </a:p>
          <a:p>
            <a:endParaRPr lang="en-US" sz="2000" b="0" dirty="0">
              <a:latin typeface="Arial" pitchFamily="34" charset="0"/>
              <a:cs typeface="Arial" pitchFamily="34" charset="0"/>
            </a:endParaRPr>
          </a:p>
        </p:txBody>
      </p:sp>
      <p:sp>
        <p:nvSpPr>
          <p:cNvPr id="9" name="TextBox 8"/>
          <p:cNvSpPr txBox="1"/>
          <p:nvPr/>
        </p:nvSpPr>
        <p:spPr>
          <a:xfrm>
            <a:off x="399394" y="5060730"/>
            <a:ext cx="5749158" cy="707886"/>
          </a:xfrm>
          <a:prstGeom prst="rect">
            <a:avLst/>
          </a:prstGeom>
          <a:noFill/>
        </p:spPr>
        <p:txBody>
          <a:bodyPr wrap="square" rtlCol="0">
            <a:spAutoFit/>
          </a:bodyPr>
          <a:lstStyle/>
          <a:p>
            <a:pPr marL="457200" indent="-457200">
              <a:buFont typeface="+mj-lt"/>
              <a:buAutoNum type="arabicPeriod" startAt="3"/>
            </a:pPr>
            <a:r>
              <a:rPr lang="en-US" sz="2000" b="0" dirty="0" smtClean="0">
                <a:solidFill>
                  <a:schemeClr val="tx1"/>
                </a:solidFill>
                <a:latin typeface="Arial" pitchFamily="34" charset="0"/>
                <a:cs typeface="Arial" pitchFamily="34" charset="0"/>
              </a:rPr>
              <a:t>Potassium Chlorate is the most often used oxidizer in pyrotechnics.  True or False?</a:t>
            </a:r>
            <a:endParaRPr lang="en-US" sz="2000" b="0" dirty="0">
              <a:solidFill>
                <a:schemeClr val="tx1"/>
              </a:solidFill>
              <a:latin typeface="Arial" pitchFamily="34" charset="0"/>
              <a:cs typeface="Arial" pitchFamily="34" charset="0"/>
            </a:endParaRPr>
          </a:p>
        </p:txBody>
      </p:sp>
      <p:sp>
        <p:nvSpPr>
          <p:cNvPr id="10" name="TextBox 9"/>
          <p:cNvSpPr txBox="1"/>
          <p:nvPr/>
        </p:nvSpPr>
        <p:spPr>
          <a:xfrm>
            <a:off x="6258906" y="1416814"/>
            <a:ext cx="2743200" cy="1107996"/>
          </a:xfrm>
          <a:prstGeom prst="rect">
            <a:avLst/>
          </a:prstGeom>
          <a:solidFill>
            <a:srgbClr val="FFFF00"/>
          </a:solidFill>
        </p:spPr>
        <p:txBody>
          <a:bodyPr wrap="square" rtlCol="0">
            <a:spAutoFit/>
          </a:bodyPr>
          <a:lstStyle/>
          <a:p>
            <a:pPr marL="0" lvl="1">
              <a:buFont typeface="+mj-lt"/>
              <a:buAutoNum type="alphaLcPeriod" startAt="3"/>
            </a:pPr>
            <a:r>
              <a:rPr lang="en-US" sz="2200" b="0" dirty="0" smtClean="0">
                <a:solidFill>
                  <a:schemeClr val="tx1"/>
                </a:solidFill>
                <a:latin typeface="Arial" pitchFamily="34" charset="0"/>
                <a:cs typeface="Arial" pitchFamily="34" charset="0"/>
              </a:rPr>
              <a:t> Ammonium Nitrate and Aluminum (ANAL)</a:t>
            </a:r>
            <a:endParaRPr lang="en-US" sz="2200" b="0" dirty="0">
              <a:solidFill>
                <a:schemeClr val="tx1"/>
              </a:solidFill>
              <a:latin typeface="Arial" pitchFamily="34" charset="0"/>
              <a:cs typeface="Arial" pitchFamily="34" charset="0"/>
            </a:endParaRPr>
          </a:p>
        </p:txBody>
      </p:sp>
      <p:sp>
        <p:nvSpPr>
          <p:cNvPr id="11" name="TextBox 10"/>
          <p:cNvSpPr txBox="1"/>
          <p:nvPr/>
        </p:nvSpPr>
        <p:spPr>
          <a:xfrm>
            <a:off x="6248953" y="3488772"/>
            <a:ext cx="2743200" cy="769441"/>
          </a:xfrm>
          <a:prstGeom prst="rect">
            <a:avLst/>
          </a:prstGeom>
          <a:solidFill>
            <a:srgbClr val="FFFF00"/>
          </a:solidFill>
        </p:spPr>
        <p:txBody>
          <a:bodyPr wrap="square" rtlCol="0">
            <a:spAutoFit/>
          </a:bodyPr>
          <a:lstStyle/>
          <a:p>
            <a:pPr marL="0" lvl="1">
              <a:buFont typeface="+mj-lt"/>
              <a:buAutoNum type="alphaLcPeriod" startAt="2"/>
            </a:pPr>
            <a:r>
              <a:rPr lang="en-US" sz="2200" b="0" dirty="0" smtClean="0">
                <a:solidFill>
                  <a:schemeClr val="tx1"/>
                </a:solidFill>
                <a:latin typeface="Arial" pitchFamily="34" charset="0"/>
                <a:cs typeface="Arial" pitchFamily="34" charset="0"/>
              </a:rPr>
              <a:t> Fertilizer and explosive grade</a:t>
            </a:r>
            <a:endParaRPr lang="en-US" sz="2200" b="0" dirty="0">
              <a:solidFill>
                <a:schemeClr val="tx1"/>
              </a:solidFill>
              <a:latin typeface="Arial" pitchFamily="34" charset="0"/>
              <a:cs typeface="Arial" pitchFamily="34" charset="0"/>
            </a:endParaRPr>
          </a:p>
        </p:txBody>
      </p:sp>
      <p:sp>
        <p:nvSpPr>
          <p:cNvPr id="12" name="TextBox 11"/>
          <p:cNvSpPr txBox="1"/>
          <p:nvPr/>
        </p:nvSpPr>
        <p:spPr>
          <a:xfrm>
            <a:off x="6231536" y="5194329"/>
            <a:ext cx="2743200" cy="430887"/>
          </a:xfrm>
          <a:prstGeom prst="rect">
            <a:avLst/>
          </a:prstGeom>
          <a:solidFill>
            <a:srgbClr val="FFFF00"/>
          </a:solidFill>
        </p:spPr>
        <p:txBody>
          <a:bodyPr wrap="square" rtlCol="0">
            <a:spAutoFit/>
          </a:bodyPr>
          <a:lstStyle/>
          <a:p>
            <a:pPr marL="457200" indent="-457200" algn="ctr"/>
            <a:r>
              <a:rPr lang="en-US" sz="2200" b="0" dirty="0" smtClean="0">
                <a:solidFill>
                  <a:schemeClr val="tx1"/>
                </a:solidFill>
                <a:latin typeface="Arial" pitchFamily="34" charset="0"/>
                <a:cs typeface="Arial" pitchFamily="34" charset="0"/>
              </a:rPr>
              <a:t>TRUE</a:t>
            </a:r>
            <a:endParaRPr lang="en-US" sz="2200" b="0" dirty="0">
              <a:latin typeface="Arial" pitchFamily="34" charset="0"/>
              <a:cs typeface="Arial" pitchFamily="34" charset="0"/>
            </a:endParaRPr>
          </a:p>
        </p:txBody>
      </p:sp>
      <p:sp>
        <p:nvSpPr>
          <p:cNvPr id="14"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0" i="0" u="none" strike="noStrike" kern="1200" cap="none" spc="0" normalizeH="0" baseline="0" noProof="0" smtClean="0">
                <a:ln>
                  <a:noFill/>
                </a:ln>
                <a:solidFill>
                  <a:schemeClr val="tx1"/>
                </a:solidFill>
                <a:effectLst/>
                <a:uLnTx/>
                <a:uFillTx/>
                <a:latin typeface="+mj-lt"/>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chemeClr val="tx1"/>
              </a:solidFill>
              <a:effectLst/>
              <a:uLnTx/>
              <a:uFillTx/>
              <a:latin typeface="+mj-lt"/>
              <a:ea typeface="+mn-ea"/>
              <a:cs typeface="Arial" charset="0"/>
            </a:endParaRPr>
          </a:p>
        </p:txBody>
      </p:sp>
      <p:sp>
        <p:nvSpPr>
          <p:cNvPr id="13" name="TextBox 12"/>
          <p:cNvSpPr txBox="1"/>
          <p:nvPr/>
        </p:nvSpPr>
        <p:spPr>
          <a:xfrm>
            <a:off x="6960359" y="955343"/>
            <a:ext cx="1417376" cy="461665"/>
          </a:xfrm>
          <a:prstGeom prst="rect">
            <a:avLst/>
          </a:prstGeom>
          <a:noFill/>
        </p:spPr>
        <p:txBody>
          <a:bodyPr wrap="none" rtlCol="0">
            <a:spAutoFit/>
          </a:bodyPr>
          <a:lstStyle/>
          <a:p>
            <a:r>
              <a:rPr lang="en-US" dirty="0" smtClean="0">
                <a:solidFill>
                  <a:schemeClr val="tx1"/>
                </a:solidFill>
              </a:rPr>
              <a:t>Answers:</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0" y="271849"/>
            <a:ext cx="9144000" cy="791425"/>
          </a:xfrm>
          <a:prstGeom prst="rect">
            <a:avLst/>
          </a:prstGeom>
        </p:spPr>
        <p:txBody>
          <a:bodyPr vert="horz" lIns="91440" tIns="45720" rIns="91440" bIns="45720" rtlCol="0" anchor="ctr">
            <a:normAutofit/>
          </a:bodyPr>
          <a:lstStyle/>
          <a:p>
            <a:pPr marL="0" marR="0" lvl="0" indent="0" algn="ctr" defTabSz="971824"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Terminal Learning Objectives</a:t>
            </a:r>
          </a:p>
        </p:txBody>
      </p:sp>
      <p:sp>
        <p:nvSpPr>
          <p:cNvPr id="6"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758988077"/>
              </p:ext>
            </p:extLst>
          </p:nvPr>
        </p:nvGraphicFramePr>
        <p:xfrm>
          <a:off x="495300" y="1255804"/>
          <a:ext cx="8153400" cy="5069438"/>
        </p:xfrm>
        <a:graphic>
          <a:graphicData uri="http://schemas.openxmlformats.org/drawingml/2006/table">
            <a:tbl>
              <a:tblPr firstRow="1" firstCol="1" bandRow="1">
                <a:tableStyleId>{5C22544A-7EE6-4342-B048-85BDC9FD1C3A}</a:tableStyleId>
              </a:tblPr>
              <a:tblGrid>
                <a:gridCol w="2078317"/>
                <a:gridCol w="6075083"/>
              </a:tblGrid>
              <a:tr h="864184">
                <a:tc>
                  <a:txBody>
                    <a:bodyPr/>
                    <a:lstStyle/>
                    <a:p>
                      <a:pPr marL="0" marR="0">
                        <a:lnSpc>
                          <a:spcPct val="115000"/>
                        </a:lnSpc>
                        <a:spcBef>
                          <a:spcPts val="1400"/>
                        </a:spcBef>
                        <a:spcAft>
                          <a:spcPts val="0"/>
                        </a:spcAft>
                      </a:pPr>
                      <a:r>
                        <a:rPr lang="en-US" sz="2400" dirty="0">
                          <a:solidFill>
                            <a:schemeClr val="tx1"/>
                          </a:solidFill>
                          <a:effectLst/>
                          <a:latin typeface="Arial" pitchFamily="34" charset="0"/>
                          <a:cs typeface="Arial" pitchFamily="34" charset="0"/>
                        </a:rPr>
                        <a:t>ACTION:</a:t>
                      </a:r>
                      <a:endParaRPr lang="en-US" sz="24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8738" marR="0" lvl="1" indent="0" algn="l" defTabSz="971824" rtl="0" eaLnBrk="1" fontAlgn="auto" latinLnBrk="0" hangingPunct="1">
                        <a:lnSpc>
                          <a:spcPct val="100000"/>
                        </a:lnSpc>
                        <a:spcBef>
                          <a:spcPts val="1400"/>
                        </a:spcBef>
                        <a:spcAft>
                          <a:spcPts val="0"/>
                        </a:spcAft>
                        <a:buClrTx/>
                        <a:buSzTx/>
                        <a:buFontTx/>
                        <a:buNone/>
                        <a:tabLst/>
                        <a:defRPr/>
                      </a:pPr>
                      <a:r>
                        <a:rPr lang="en-US" sz="2200" b="0" dirty="0" smtClean="0">
                          <a:solidFill>
                            <a:schemeClr val="tx1"/>
                          </a:solidFill>
                          <a:latin typeface="Arial" pitchFamily="34" charset="0"/>
                          <a:cs typeface="Arial" pitchFamily="34" charset="0"/>
                        </a:rPr>
                        <a:t>Recognize indicators of Homemade Explosive (HME) manufacturing</a:t>
                      </a:r>
                      <a:r>
                        <a:rPr lang="en-US" sz="2200" b="1" dirty="0" smtClean="0">
                          <a:solidFill>
                            <a:schemeClr val="tx1"/>
                          </a:solidFill>
                          <a:latin typeface="Arial" pitchFamily="34" charset="0"/>
                          <a:cs typeface="Arial" pitchFamily="34" charset="0"/>
                        </a:rPr>
                        <a:t>.</a:t>
                      </a:r>
                      <a:endParaRPr lang="en-US" sz="2200" b="0" dirty="0" smtClean="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51862">
                <a:tc>
                  <a:txBody>
                    <a:bodyPr/>
                    <a:lstStyle/>
                    <a:p>
                      <a:pPr marL="0" marR="0">
                        <a:lnSpc>
                          <a:spcPct val="115000"/>
                        </a:lnSpc>
                        <a:spcBef>
                          <a:spcPts val="1400"/>
                        </a:spcBef>
                        <a:spcAft>
                          <a:spcPts val="0"/>
                        </a:spcAft>
                      </a:pPr>
                      <a:r>
                        <a:rPr lang="en-US" sz="2400" dirty="0">
                          <a:solidFill>
                            <a:schemeClr val="tx1"/>
                          </a:solidFill>
                          <a:effectLst/>
                          <a:latin typeface="Arial" pitchFamily="34" charset="0"/>
                          <a:cs typeface="Arial" pitchFamily="34" charset="0"/>
                        </a:rPr>
                        <a:t>CONDITION:</a:t>
                      </a:r>
                      <a:endParaRPr lang="en-US" sz="24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1400"/>
                        </a:spcBef>
                        <a:spcAft>
                          <a:spcPts val="0"/>
                        </a:spcAft>
                        <a:buClrTx/>
                        <a:buSzTx/>
                        <a:buFontTx/>
                        <a:buNone/>
                        <a:tabLst/>
                        <a:defRPr/>
                      </a:pPr>
                      <a:r>
                        <a:rPr lang="en-US" sz="2000" baseline="0" dirty="0" smtClean="0">
                          <a:solidFill>
                            <a:schemeClr val="tx1"/>
                          </a:solidFill>
                          <a:latin typeface="Arial" pitchFamily="34" charset="0"/>
                          <a:ea typeface="Arial"/>
                          <a:cs typeface="Arial" pitchFamily="34" charset="0"/>
                        </a:rPr>
                        <a:t>In a classroom setting and or field environment, given a PowerPoint presentation, student resources, and instructional materials, doctrinal references, and equipment.</a:t>
                      </a:r>
                      <a:endParaRPr lang="en-US" sz="2000" baseline="0" dirty="0" smtClean="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53392">
                <a:tc>
                  <a:txBody>
                    <a:bodyPr/>
                    <a:lstStyle/>
                    <a:p>
                      <a:pPr marL="0" marR="0">
                        <a:lnSpc>
                          <a:spcPct val="115000"/>
                        </a:lnSpc>
                        <a:spcBef>
                          <a:spcPts val="1400"/>
                        </a:spcBef>
                        <a:spcAft>
                          <a:spcPts val="0"/>
                        </a:spcAft>
                      </a:pPr>
                      <a:r>
                        <a:rPr lang="en-US" sz="2400" dirty="0">
                          <a:solidFill>
                            <a:schemeClr val="tx1"/>
                          </a:solidFill>
                          <a:effectLst/>
                          <a:latin typeface="Arial" pitchFamily="34" charset="0"/>
                          <a:cs typeface="Arial" pitchFamily="34" charset="0"/>
                        </a:rPr>
                        <a:t>STANDARD:</a:t>
                      </a:r>
                      <a:endParaRPr lang="en-US" sz="24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971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Recognition </a:t>
                      </a:r>
                      <a:r>
                        <a:rPr lang="en-US" sz="2000" dirty="0" smtClean="0">
                          <a:solidFill>
                            <a:schemeClr val="tx1"/>
                          </a:solidFill>
                          <a:latin typeface="Arial" panose="020B0604020202020204" pitchFamily="34" charset="0"/>
                          <a:cs typeface="Arial" panose="020B0604020202020204" pitchFamily="34" charset="0"/>
                        </a:rPr>
                        <a:t>must be IAW FM 3-34.210, and must achieve a score of 80% or greater on course examinations/rubrics. </a:t>
                      </a:r>
                      <a:endParaRPr lang="en-US" sz="2000" baseline="0" dirty="0" smtClean="0">
                        <a:solidFill>
                          <a:schemeClr val="tx1"/>
                        </a:solidFill>
                        <a:latin typeface="Arial" pitchFamily="34" charset="0"/>
                        <a:cs typeface="Arial" pitchFamily="34" charset="0"/>
                      </a:endParaRPr>
                    </a:p>
                    <a:p>
                      <a:pPr marL="800100" marR="0" lvl="1" indent="-342900" defTabSz="971824"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Define HME</a:t>
                      </a:r>
                    </a:p>
                    <a:p>
                      <a:pPr marL="800100" marR="0" lvl="1" indent="-342900" defTabSz="971824"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Recognize the classes of HME</a:t>
                      </a:r>
                    </a:p>
                    <a:p>
                      <a:pPr marL="800100" marR="0" lvl="1" indent="-342900" defTabSz="971824"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Recognize indicators of HME Activity </a:t>
                      </a:r>
                      <a:endParaRPr lang="en-US" sz="2000" baseline="0" dirty="0" smtClean="0">
                        <a:solidFill>
                          <a:schemeClr val="tx1"/>
                        </a:solidFill>
                        <a:latin typeface="Arial" pitchFamily="34" charset="0"/>
                        <a:cs typeface="Arial" pitchFamily="34" charset="0"/>
                      </a:endParaRPr>
                    </a:p>
                    <a:p>
                      <a:pPr>
                        <a:spcBef>
                          <a:spcPts val="1400"/>
                        </a:spcBef>
                      </a:pPr>
                      <a:r>
                        <a:rPr lang="en-US" sz="2000" b="1" baseline="0" dirty="0" smtClean="0">
                          <a:solidFill>
                            <a:schemeClr val="tx1"/>
                          </a:solidFill>
                          <a:latin typeface="Arial" pitchFamily="34" charset="0"/>
                          <a:cs typeface="Arial" pitchFamily="34" charset="0"/>
                        </a:rPr>
                        <a:t>              Learning Domain: </a:t>
                      </a:r>
                      <a:r>
                        <a:rPr lang="en-US" sz="2000" baseline="0" dirty="0" smtClean="0">
                          <a:solidFill>
                            <a:schemeClr val="tx1"/>
                          </a:solidFill>
                          <a:latin typeface="Arial" pitchFamily="34" charset="0"/>
                          <a:cs typeface="Arial" pitchFamily="34" charset="0"/>
                        </a:rPr>
                        <a:t>Cognitive</a:t>
                      </a:r>
                    </a:p>
                    <a:p>
                      <a:pPr>
                        <a:spcBef>
                          <a:spcPts val="0"/>
                        </a:spcBef>
                      </a:pPr>
                      <a:r>
                        <a:rPr lang="en-US" sz="2000" b="1" baseline="0" dirty="0" smtClean="0">
                          <a:solidFill>
                            <a:schemeClr val="tx1"/>
                          </a:solidFill>
                          <a:latin typeface="Arial" pitchFamily="34" charset="0"/>
                          <a:cs typeface="Arial" pitchFamily="34" charset="0"/>
                        </a:rPr>
                        <a:t>              Learning Level: </a:t>
                      </a:r>
                      <a:r>
                        <a:rPr lang="en-US" sz="2000" baseline="0" dirty="0" smtClean="0">
                          <a:solidFill>
                            <a:schemeClr val="tx1"/>
                          </a:solidFill>
                          <a:latin typeface="Arial" pitchFamily="34" charset="0"/>
                          <a:cs typeface="Arial" pitchFamily="34" charset="0"/>
                        </a:rPr>
                        <a:t>Knowledge</a:t>
                      </a:r>
                      <a:endParaRPr lang="en-US" sz="200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51" y="261551"/>
            <a:ext cx="8773297" cy="639763"/>
          </a:xfrm>
        </p:spPr>
        <p:txBody>
          <a:bodyPr>
            <a:normAutofit/>
          </a:bodyPr>
          <a:lstStyle/>
          <a:p>
            <a:r>
              <a:rPr lang="en-US" sz="2800" dirty="0" smtClean="0"/>
              <a:t>Recognize Indicators of HME Activity</a:t>
            </a:r>
          </a:p>
        </p:txBody>
      </p:sp>
      <p:sp>
        <p:nvSpPr>
          <p:cNvPr id="10243" name="Content Placeholder 2"/>
          <p:cNvSpPr>
            <a:spLocks noGrp="1"/>
          </p:cNvSpPr>
          <p:nvPr>
            <p:ph idx="1"/>
          </p:nvPr>
        </p:nvSpPr>
        <p:spPr>
          <a:xfrm>
            <a:off x="374867" y="1175439"/>
            <a:ext cx="5830253" cy="3887879"/>
          </a:xfrm>
        </p:spPr>
        <p:txBody>
          <a:bodyPr>
            <a:noAutofit/>
          </a:bodyPr>
          <a:lstStyle/>
          <a:p>
            <a:pPr>
              <a:buFont typeface="Arial" pitchFamily="34" charset="0"/>
              <a:buChar char="−"/>
            </a:pPr>
            <a:r>
              <a:rPr lang="en-US" sz="2400" dirty="0" smtClean="0"/>
              <a:t>Mixing capability </a:t>
            </a:r>
            <a:endParaRPr lang="en-US" sz="1800" dirty="0" smtClean="0"/>
          </a:p>
          <a:p>
            <a:pPr>
              <a:buFont typeface="Arial" pitchFamily="34" charset="0"/>
              <a:buChar char="−"/>
            </a:pPr>
            <a:r>
              <a:rPr lang="en-US" sz="2400" dirty="0" smtClean="0"/>
              <a:t>Cooling capability   </a:t>
            </a:r>
            <a:endParaRPr lang="en-US" sz="1800" dirty="0" smtClean="0"/>
          </a:p>
          <a:p>
            <a:pPr>
              <a:buFont typeface="Arial" pitchFamily="34" charset="0"/>
              <a:buChar char="−"/>
            </a:pPr>
            <a:r>
              <a:rPr lang="en-US" sz="2400" dirty="0" smtClean="0"/>
              <a:t>Burners</a:t>
            </a:r>
            <a:endParaRPr lang="en-US" sz="1800" dirty="0" smtClean="0"/>
          </a:p>
          <a:p>
            <a:pPr>
              <a:buFont typeface="Arial" pitchFamily="34" charset="0"/>
              <a:buChar char="−"/>
            </a:pPr>
            <a:r>
              <a:rPr lang="en-US" sz="2400" dirty="0" smtClean="0"/>
              <a:t>Large steel or plastic containers for mixing, boiling and storing  HME</a:t>
            </a:r>
          </a:p>
          <a:p>
            <a:pPr>
              <a:buFont typeface="Arial" pitchFamily="34" charset="0"/>
              <a:buChar char="−"/>
            </a:pPr>
            <a:r>
              <a:rPr lang="en-US" sz="2400" dirty="0" smtClean="0"/>
              <a:t>Strange odors </a:t>
            </a:r>
            <a:r>
              <a:rPr lang="en-US" sz="1800" dirty="0" smtClean="0"/>
              <a:t>(chemicals, acrid, ammonia)</a:t>
            </a:r>
          </a:p>
          <a:p>
            <a:pPr>
              <a:buFont typeface="Arial" pitchFamily="34" charset="0"/>
              <a:buChar char="−"/>
            </a:pPr>
            <a:r>
              <a:rPr lang="en-US" sz="2400" dirty="0" smtClean="0"/>
              <a:t>Slurry or burn pits</a:t>
            </a:r>
          </a:p>
          <a:p>
            <a:pPr>
              <a:buFont typeface="Arial" pitchFamily="34" charset="0"/>
              <a:buChar char="−"/>
            </a:pPr>
            <a:r>
              <a:rPr lang="en-US" sz="2400" dirty="0" smtClean="0"/>
              <a:t>Safety equipment </a:t>
            </a:r>
          </a:p>
          <a:p>
            <a:pPr>
              <a:buFont typeface="Arial" pitchFamily="34" charset="0"/>
              <a:buChar char="−"/>
            </a:pPr>
            <a:r>
              <a:rPr lang="en-US" sz="2400" dirty="0" smtClean="0"/>
              <a:t>Detached labels </a:t>
            </a:r>
          </a:p>
        </p:txBody>
      </p:sp>
      <p:sp>
        <p:nvSpPr>
          <p:cNvPr id="5"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6" name="Picture 8" descr="IMG_2689"/>
          <p:cNvPicPr>
            <a:picLocks noChangeAspect="1" noChangeArrowheads="1"/>
          </p:cNvPicPr>
          <p:nvPr/>
        </p:nvPicPr>
        <p:blipFill>
          <a:blip r:embed="rId3" cstate="print"/>
          <a:srcRect/>
          <a:stretch>
            <a:fillRect/>
          </a:stretch>
        </p:blipFill>
        <p:spPr bwMode="auto">
          <a:xfrm>
            <a:off x="6416566" y="1313160"/>
            <a:ext cx="2249706" cy="1644421"/>
          </a:xfrm>
          <a:prstGeom prst="rect">
            <a:avLst/>
          </a:prstGeom>
          <a:noFill/>
          <a:ln w="3175">
            <a:solidFill>
              <a:schemeClr val="tx1"/>
            </a:solidFill>
            <a:miter lim="800000"/>
            <a:headEnd/>
            <a:tailEnd/>
          </a:ln>
        </p:spPr>
      </p:pic>
      <p:pic>
        <p:nvPicPr>
          <p:cNvPr id="7" name="Picture 2" descr="C:\Users\melvin.holt\Documents\HME Photos\_DSC0354.JPG"/>
          <p:cNvPicPr>
            <a:picLocks noChangeAspect="1" noChangeArrowheads="1"/>
          </p:cNvPicPr>
          <p:nvPr/>
        </p:nvPicPr>
        <p:blipFill>
          <a:blip r:embed="rId4" cstate="print"/>
          <a:srcRect/>
          <a:stretch>
            <a:fillRect/>
          </a:stretch>
        </p:blipFill>
        <p:spPr bwMode="auto">
          <a:xfrm>
            <a:off x="6417304" y="2996796"/>
            <a:ext cx="2253730" cy="1545415"/>
          </a:xfrm>
          <a:prstGeom prst="rect">
            <a:avLst/>
          </a:prstGeom>
          <a:noFill/>
          <a:ln>
            <a:solidFill>
              <a:schemeClr val="tx1"/>
            </a:solidFill>
          </a:ln>
        </p:spPr>
      </p:pic>
      <p:pic>
        <p:nvPicPr>
          <p:cNvPr id="8" name="Picture 2" descr="C:\Users\melvin.holt\Documents\HME Photos\_DSC0394.JPG"/>
          <p:cNvPicPr>
            <a:picLocks noChangeAspect="1" noChangeArrowheads="1"/>
          </p:cNvPicPr>
          <p:nvPr/>
        </p:nvPicPr>
        <p:blipFill>
          <a:blip r:embed="rId5" cstate="print"/>
          <a:srcRect/>
          <a:stretch>
            <a:fillRect/>
          </a:stretch>
        </p:blipFill>
        <p:spPr bwMode="auto">
          <a:xfrm>
            <a:off x="6433070" y="4553920"/>
            <a:ext cx="2253730" cy="1524105"/>
          </a:xfrm>
          <a:prstGeom prst="rect">
            <a:avLst/>
          </a:prstGeom>
          <a:noFill/>
          <a:ln>
            <a:solidFill>
              <a:schemeClr val="tx1"/>
            </a:solidFill>
          </a:ln>
        </p:spPr>
      </p:pic>
      <p:sp>
        <p:nvSpPr>
          <p:cNvPr id="11" name="Rectangle 10"/>
          <p:cNvSpPr/>
          <p:nvPr/>
        </p:nvSpPr>
        <p:spPr>
          <a:xfrm>
            <a:off x="236251" y="5204629"/>
            <a:ext cx="8438191" cy="1323439"/>
          </a:xfrm>
          <a:prstGeom prst="rect">
            <a:avLst/>
          </a:prstGeom>
        </p:spPr>
        <p:txBody>
          <a:bodyPr wrap="square">
            <a:spAutoFit/>
          </a:bodyPr>
          <a:lstStyle/>
          <a:p>
            <a:pPr>
              <a:buNone/>
            </a:pPr>
            <a:r>
              <a:rPr lang="en-US" sz="2000" u="sng" dirty="0" smtClean="0">
                <a:solidFill>
                  <a:srgbClr val="B40000"/>
                </a:solidFill>
                <a:latin typeface="Arial" panose="020B0604020202020204" pitchFamily="34" charset="0"/>
                <a:cs typeface="Arial" panose="020B0604020202020204" pitchFamily="34" charset="0"/>
              </a:rPr>
              <a:t>Note: </a:t>
            </a:r>
            <a:r>
              <a:rPr lang="en-US" sz="2000" b="0" dirty="0" smtClean="0">
                <a:solidFill>
                  <a:srgbClr val="B40000"/>
                </a:solidFill>
                <a:latin typeface="Arial" panose="020B0604020202020204" pitchFamily="34" charset="0"/>
                <a:cs typeface="Arial" panose="020B0604020202020204" pitchFamily="34" charset="0"/>
              </a:rPr>
              <a:t> Indicator alone is not enough to determine if a </a:t>
            </a:r>
          </a:p>
          <a:p>
            <a:pPr>
              <a:buNone/>
            </a:pPr>
            <a:r>
              <a:rPr lang="en-US" sz="2000" b="0" dirty="0" smtClean="0">
                <a:solidFill>
                  <a:srgbClr val="B40000"/>
                </a:solidFill>
                <a:latin typeface="Arial" panose="020B0604020202020204" pitchFamily="34" charset="0"/>
                <a:cs typeface="Arial" panose="020B0604020202020204" pitchFamily="34" charset="0"/>
              </a:rPr>
              <a:t>Lab is in progress. The totality of circumstances must</a:t>
            </a:r>
          </a:p>
          <a:p>
            <a:pPr>
              <a:buNone/>
            </a:pPr>
            <a:r>
              <a:rPr lang="en-US" sz="2000" b="0" dirty="0" smtClean="0">
                <a:solidFill>
                  <a:srgbClr val="B40000"/>
                </a:solidFill>
                <a:latin typeface="Arial" panose="020B0604020202020204" pitchFamily="34" charset="0"/>
                <a:cs typeface="Arial" panose="020B0604020202020204" pitchFamily="34" charset="0"/>
              </a:rPr>
              <a:t> be measured in addition to the indicators and </a:t>
            </a:r>
          </a:p>
          <a:p>
            <a:pPr>
              <a:buNone/>
            </a:pPr>
            <a:r>
              <a:rPr lang="en-US" sz="2000" b="0" dirty="0" smtClean="0">
                <a:solidFill>
                  <a:srgbClr val="B40000"/>
                </a:solidFill>
                <a:latin typeface="Arial" panose="020B0604020202020204" pitchFamily="34" charset="0"/>
                <a:cs typeface="Arial" panose="020B0604020202020204" pitchFamily="34" charset="0"/>
              </a:rPr>
              <a:t>precursors found to  determine if there’s an actual HME Lab </a:t>
            </a:r>
            <a:endParaRPr lang="en-US" sz="2000" b="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975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0" dur="500"/>
                                        <p:tgtEl>
                                          <p:spTgt spid="1024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3" dur="500"/>
                                        <p:tgtEl>
                                          <p:spTgt spid="1024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16" dur="500"/>
                                        <p:tgtEl>
                                          <p:spTgt spid="1024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animEffect transition="in" filter="blinds(horizontal)">
                                      <p:cBhvr>
                                        <p:cTn id="19" dur="500"/>
                                        <p:tgtEl>
                                          <p:spTgt spid="1024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0243">
                                            <p:txEl>
                                              <p:pRg st="5" end="5"/>
                                            </p:txEl>
                                          </p:spTgt>
                                        </p:tgtEl>
                                        <p:attrNameLst>
                                          <p:attrName>style.visibility</p:attrName>
                                        </p:attrNameLst>
                                      </p:cBhvr>
                                      <p:to>
                                        <p:strVal val="visible"/>
                                      </p:to>
                                    </p:set>
                                    <p:animEffect transition="in" filter="blinds(horizontal)">
                                      <p:cBhvr>
                                        <p:cTn id="22" dur="500"/>
                                        <p:tgtEl>
                                          <p:spTgt spid="1024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animEffect transition="in" filter="blinds(horizontal)">
                                      <p:cBhvr>
                                        <p:cTn id="25" dur="500"/>
                                        <p:tgtEl>
                                          <p:spTgt spid="1024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0243">
                                            <p:txEl>
                                              <p:pRg st="7" end="7"/>
                                            </p:txEl>
                                          </p:spTgt>
                                        </p:tgtEl>
                                        <p:attrNameLst>
                                          <p:attrName>style.visibility</p:attrName>
                                        </p:attrNameLst>
                                      </p:cBhvr>
                                      <p:to>
                                        <p:strVal val="visible"/>
                                      </p:to>
                                    </p:set>
                                    <p:animEffect transition="in" filter="blinds(horizontal)">
                                      <p:cBhvr>
                                        <p:cTn id="28" dur="500"/>
                                        <p:tgtEl>
                                          <p:spTgt spid="1024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50" name="Rectangle 14"/>
          <p:cNvSpPr>
            <a:spLocks noGrp="1" noChangeArrowheads="1"/>
          </p:cNvSpPr>
          <p:nvPr>
            <p:ph type="title"/>
          </p:nvPr>
        </p:nvSpPr>
        <p:spPr>
          <a:xfrm>
            <a:off x="0" y="274638"/>
            <a:ext cx="9144000" cy="661027"/>
          </a:xfrm>
        </p:spPr>
        <p:txBody>
          <a:bodyPr>
            <a:normAutofit/>
          </a:bodyPr>
          <a:lstStyle/>
          <a:p>
            <a:pPr>
              <a:defRPr/>
            </a:pPr>
            <a:r>
              <a:rPr lang="en-US" sz="2800" dirty="0" smtClean="0"/>
              <a:t>Indicators of HME Activity </a:t>
            </a:r>
            <a:r>
              <a:rPr lang="en-US" sz="2800" dirty="0" smtClean="0"/>
              <a:t>(cont.)</a:t>
            </a:r>
            <a:endParaRPr lang="en-US" sz="2800" dirty="0" smtClean="0"/>
          </a:p>
        </p:txBody>
      </p:sp>
      <p:sp>
        <p:nvSpPr>
          <p:cNvPr id="11269" name="Rectangle 15"/>
          <p:cNvSpPr>
            <a:spLocks noGrp="1" noChangeArrowheads="1"/>
          </p:cNvSpPr>
          <p:nvPr>
            <p:ph idx="1"/>
          </p:nvPr>
        </p:nvSpPr>
        <p:spPr>
          <a:xfrm>
            <a:off x="533400" y="1192963"/>
            <a:ext cx="7856838" cy="969469"/>
          </a:xfrm>
        </p:spPr>
        <p:txBody>
          <a:bodyPr/>
          <a:lstStyle/>
          <a:p>
            <a:pPr marL="288925" indent="-288925" eaLnBrk="1" hangingPunct="1"/>
            <a:r>
              <a:rPr lang="en-US" sz="2800" dirty="0" smtClean="0"/>
              <a:t>Large quantities of commercial and industrial grade chemicals   </a:t>
            </a:r>
            <a:endParaRPr lang="en-US" sz="2800" dirty="0" smtClean="0">
              <a:solidFill>
                <a:srgbClr val="FF0000"/>
              </a:solidFill>
            </a:endParaRPr>
          </a:p>
        </p:txBody>
      </p:sp>
      <p:pic>
        <p:nvPicPr>
          <p:cNvPr id="11270" name="Picture 3" descr="acetone2"/>
          <p:cNvPicPr>
            <a:picLocks noChangeAspect="1" noChangeArrowheads="1"/>
          </p:cNvPicPr>
          <p:nvPr/>
        </p:nvPicPr>
        <p:blipFill>
          <a:blip r:embed="rId3" cstate="email"/>
          <a:srcRect/>
          <a:stretch>
            <a:fillRect/>
          </a:stretch>
        </p:blipFill>
        <p:spPr bwMode="auto">
          <a:xfrm>
            <a:off x="348878" y="2196013"/>
            <a:ext cx="2835275" cy="19050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4" cstate="email"/>
          <a:stretch>
            <a:fillRect/>
          </a:stretch>
        </p:blipFill>
        <p:spPr>
          <a:xfrm>
            <a:off x="3306565" y="2210467"/>
            <a:ext cx="5359332" cy="420269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8"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9" name="Picture 8" descr="thCA2GWC19.jpg"/>
          <p:cNvPicPr>
            <a:picLocks noChangeAspect="1"/>
          </p:cNvPicPr>
          <p:nvPr/>
        </p:nvPicPr>
        <p:blipFill rotWithShape="1">
          <a:blip r:embed="rId5" cstate="print"/>
          <a:srcRect l="-1" r="-120"/>
          <a:stretch/>
        </p:blipFill>
        <p:spPr>
          <a:xfrm>
            <a:off x="357694" y="4258261"/>
            <a:ext cx="2818026" cy="2167251"/>
          </a:xfrm>
          <a:prstGeom prst="rect">
            <a:avLst/>
          </a:prstGeom>
        </p:spPr>
      </p:pic>
    </p:spTree>
    <p:extLst>
      <p:ext uri="{BB962C8B-B14F-4D97-AF65-F5344CB8AC3E}">
        <p14:creationId xmlns:p14="http://schemas.microsoft.com/office/powerpoint/2010/main" val="607896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19" name="Rectangle 15"/>
          <p:cNvSpPr>
            <a:spLocks noGrp="1" noChangeArrowheads="1"/>
          </p:cNvSpPr>
          <p:nvPr>
            <p:ph type="title"/>
          </p:nvPr>
        </p:nvSpPr>
        <p:spPr>
          <a:xfrm>
            <a:off x="0" y="274638"/>
            <a:ext cx="9144000" cy="661027"/>
          </a:xfrm>
        </p:spPr>
        <p:txBody>
          <a:bodyPr>
            <a:normAutofit/>
          </a:bodyPr>
          <a:lstStyle/>
          <a:p>
            <a:pPr>
              <a:defRPr/>
            </a:pPr>
            <a:r>
              <a:rPr lang="en-US" sz="3200" dirty="0" smtClean="0"/>
              <a:t>Indicators of HME Activity </a:t>
            </a:r>
            <a:r>
              <a:rPr lang="en-US" sz="3200" dirty="0" smtClean="0"/>
              <a:t>(cont.)</a:t>
            </a:r>
            <a:endParaRPr lang="en-US" sz="3200" dirty="0" smtClean="0"/>
          </a:p>
        </p:txBody>
      </p:sp>
      <p:sp>
        <p:nvSpPr>
          <p:cNvPr id="14342" name="Rectangle 16"/>
          <p:cNvSpPr>
            <a:spLocks noGrp="1" noChangeArrowheads="1"/>
          </p:cNvSpPr>
          <p:nvPr>
            <p:ph idx="1"/>
          </p:nvPr>
        </p:nvSpPr>
        <p:spPr>
          <a:xfrm>
            <a:off x="533400" y="1098367"/>
            <a:ext cx="4267200" cy="788237"/>
          </a:xfrm>
        </p:spPr>
        <p:txBody>
          <a:bodyPr/>
          <a:lstStyle/>
          <a:p>
            <a:pPr marL="288925" indent="-288925" eaLnBrk="1" hangingPunct="1"/>
            <a:r>
              <a:rPr lang="en-US" sz="2800" dirty="0" smtClean="0"/>
              <a:t>Drying and mixing</a:t>
            </a:r>
          </a:p>
        </p:txBody>
      </p:sp>
      <p:pic>
        <p:nvPicPr>
          <p:cNvPr id="14340" name="Picture 9" descr="DSC02088"/>
          <p:cNvPicPr>
            <a:picLocks noChangeAspect="1" noChangeArrowheads="1"/>
          </p:cNvPicPr>
          <p:nvPr/>
        </p:nvPicPr>
        <p:blipFill>
          <a:blip r:embed="rId3" cstate="email"/>
          <a:srcRect/>
          <a:stretch>
            <a:fillRect/>
          </a:stretch>
        </p:blipFill>
        <p:spPr bwMode="auto">
          <a:xfrm>
            <a:off x="596348" y="3901763"/>
            <a:ext cx="3669491" cy="2486680"/>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4344" name="Picture 17" descr="Urea Drying 1"/>
          <p:cNvPicPr>
            <a:picLocks noChangeAspect="1" noChangeArrowheads="1"/>
          </p:cNvPicPr>
          <p:nvPr/>
        </p:nvPicPr>
        <p:blipFill rotWithShape="1">
          <a:blip r:embed="rId4" cstate="email"/>
          <a:srcRect t="13046"/>
          <a:stretch/>
        </p:blipFill>
        <p:spPr bwMode="auto">
          <a:xfrm>
            <a:off x="600318" y="1631092"/>
            <a:ext cx="3675120" cy="2141300"/>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9"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8" name="Picture 7" descr="_DSC0390.JPG"/>
          <p:cNvPicPr>
            <a:picLocks noChangeAspect="1"/>
          </p:cNvPicPr>
          <p:nvPr/>
        </p:nvPicPr>
        <p:blipFill>
          <a:blip r:embed="rId5" cstate="print"/>
          <a:stretch>
            <a:fillRect/>
          </a:stretch>
        </p:blipFill>
        <p:spPr>
          <a:xfrm>
            <a:off x="4695568" y="1281128"/>
            <a:ext cx="3770515" cy="2509298"/>
          </a:xfrm>
          <a:prstGeom prst="rect">
            <a:avLst/>
          </a:prstGeom>
          <a:ln>
            <a:solidFill>
              <a:schemeClr val="tx1"/>
            </a:solidFill>
          </a:ln>
        </p:spPr>
      </p:pic>
      <p:pic>
        <p:nvPicPr>
          <p:cNvPr id="10" name="Picture 12" descr="Drying room1"/>
          <p:cNvPicPr>
            <a:picLocks noChangeAspect="1" noChangeArrowheads="1"/>
          </p:cNvPicPr>
          <p:nvPr/>
        </p:nvPicPr>
        <p:blipFill>
          <a:blip r:embed="rId6" cstate="print"/>
          <a:srcRect/>
          <a:stretch>
            <a:fillRect/>
          </a:stretch>
        </p:blipFill>
        <p:spPr bwMode="auto">
          <a:xfrm>
            <a:off x="4700345" y="3932181"/>
            <a:ext cx="3760482" cy="251804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310675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99" name="Rectangle 19"/>
          <p:cNvSpPr>
            <a:spLocks noGrp="1" noChangeArrowheads="1"/>
          </p:cNvSpPr>
          <p:nvPr>
            <p:ph type="title"/>
          </p:nvPr>
        </p:nvSpPr>
        <p:spPr/>
        <p:txBody>
          <a:bodyPr>
            <a:normAutofit/>
          </a:bodyPr>
          <a:lstStyle/>
          <a:p>
            <a:pPr>
              <a:defRPr/>
            </a:pPr>
            <a:r>
              <a:rPr lang="en-US" dirty="0" smtClean="0"/>
              <a:t>Indicators of HME Activity (cont.)</a:t>
            </a:r>
          </a:p>
        </p:txBody>
      </p:sp>
      <p:sp>
        <p:nvSpPr>
          <p:cNvPr id="15365" name="Rectangle 20"/>
          <p:cNvSpPr>
            <a:spLocks noGrp="1" noChangeArrowheads="1"/>
          </p:cNvSpPr>
          <p:nvPr>
            <p:ph idx="1"/>
          </p:nvPr>
        </p:nvSpPr>
        <p:spPr>
          <a:xfrm>
            <a:off x="403368" y="1049428"/>
            <a:ext cx="5257800" cy="1981200"/>
          </a:xfrm>
        </p:spPr>
        <p:txBody>
          <a:bodyPr/>
          <a:lstStyle/>
          <a:p>
            <a:pPr marL="336550" indent="-336550" eaLnBrk="1" hangingPunct="1"/>
            <a:r>
              <a:rPr lang="en-US" sz="2800" dirty="0" smtClean="0"/>
              <a:t>Storage Areas  </a:t>
            </a:r>
            <a:r>
              <a:rPr lang="en-US" sz="2800" dirty="0" smtClean="0">
                <a:solidFill>
                  <a:srgbClr val="FF0000"/>
                </a:solidFill>
              </a:rPr>
              <a:t> </a:t>
            </a:r>
          </a:p>
          <a:p>
            <a:pPr marL="693738" lvl="1" indent="-347663" eaLnBrk="1" hangingPunct="1"/>
            <a:r>
              <a:rPr lang="en-US" sz="2400" dirty="0" smtClean="0"/>
              <a:t>Large quantity of containers</a:t>
            </a:r>
          </a:p>
          <a:p>
            <a:pPr marL="693738" lvl="1" indent="-347663" eaLnBrk="1" hangingPunct="1"/>
            <a:r>
              <a:rPr lang="en-US" sz="2400" dirty="0" smtClean="0"/>
              <a:t>Burn marks on walls</a:t>
            </a:r>
          </a:p>
          <a:p>
            <a:pPr marL="693738" lvl="1" indent="-347663" eaLnBrk="1" hangingPunct="1"/>
            <a:r>
              <a:rPr lang="en-US" sz="2400" dirty="0" smtClean="0"/>
              <a:t>Pressure cookers w/explosives</a:t>
            </a:r>
          </a:p>
          <a:p>
            <a:pPr lvl="1" eaLnBrk="1" hangingPunct="1"/>
            <a:endParaRPr lang="en-US" sz="2000" dirty="0" smtClean="0"/>
          </a:p>
        </p:txBody>
      </p:sp>
      <p:pic>
        <p:nvPicPr>
          <p:cNvPr id="15366" name="Picture 9" descr="Slide20"/>
          <p:cNvPicPr>
            <a:picLocks noChangeAspect="1" noChangeArrowheads="1"/>
          </p:cNvPicPr>
          <p:nvPr/>
        </p:nvPicPr>
        <p:blipFill>
          <a:blip r:embed="rId3" cstate="email"/>
          <a:srcRect r="1289" b="1157"/>
          <a:stretch>
            <a:fillRect/>
          </a:stretch>
        </p:blipFill>
        <p:spPr bwMode="auto">
          <a:xfrm>
            <a:off x="766819" y="2964636"/>
            <a:ext cx="4134312" cy="312085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5367" name="Picture 11"/>
          <p:cNvPicPr>
            <a:picLocks noChangeAspect="1" noChangeArrowheads="1"/>
          </p:cNvPicPr>
          <p:nvPr/>
        </p:nvPicPr>
        <p:blipFill>
          <a:blip r:embed="rId4" cstate="email"/>
          <a:srcRect/>
          <a:stretch>
            <a:fillRect/>
          </a:stretch>
        </p:blipFill>
        <p:spPr bwMode="auto">
          <a:xfrm>
            <a:off x="5567914" y="2764036"/>
            <a:ext cx="2919168" cy="166906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5369" name="Picture 14" descr="Slide10"/>
          <p:cNvPicPr>
            <a:picLocks noChangeAspect="1" noChangeArrowheads="1"/>
          </p:cNvPicPr>
          <p:nvPr/>
        </p:nvPicPr>
        <p:blipFill>
          <a:blip r:embed="rId5" cstate="email"/>
          <a:srcRect/>
          <a:stretch>
            <a:fillRect/>
          </a:stretch>
        </p:blipFill>
        <p:spPr bwMode="auto">
          <a:xfrm>
            <a:off x="5555433" y="1074136"/>
            <a:ext cx="2896177" cy="160898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6" cstate="email"/>
          <a:stretch>
            <a:fillRect/>
          </a:stretch>
        </p:blipFill>
        <p:spPr>
          <a:xfrm>
            <a:off x="5586968" y="4525237"/>
            <a:ext cx="2910645" cy="173830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9"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4039120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58" name="Rectangle 14"/>
          <p:cNvSpPr>
            <a:spLocks noGrp="1" noChangeArrowheads="1"/>
          </p:cNvSpPr>
          <p:nvPr>
            <p:ph type="title"/>
          </p:nvPr>
        </p:nvSpPr>
        <p:spPr>
          <a:xfrm>
            <a:off x="0" y="264804"/>
            <a:ext cx="9144000" cy="715963"/>
          </a:xfrm>
        </p:spPr>
        <p:txBody>
          <a:bodyPr>
            <a:normAutofit/>
          </a:bodyPr>
          <a:lstStyle/>
          <a:p>
            <a:pPr eaLnBrk="1" hangingPunct="1">
              <a:defRPr/>
            </a:pPr>
            <a:r>
              <a:rPr lang="en-US" dirty="0" smtClean="0"/>
              <a:t>Indicators of HME Manufacturing  </a:t>
            </a:r>
          </a:p>
        </p:txBody>
      </p:sp>
      <p:sp>
        <p:nvSpPr>
          <p:cNvPr id="16389" name="Rectangle 15"/>
          <p:cNvSpPr>
            <a:spLocks noGrp="1" noChangeArrowheads="1"/>
          </p:cNvSpPr>
          <p:nvPr>
            <p:ph idx="1"/>
          </p:nvPr>
        </p:nvSpPr>
        <p:spPr>
          <a:xfrm>
            <a:off x="504929" y="1613093"/>
            <a:ext cx="3505200" cy="635837"/>
          </a:xfrm>
        </p:spPr>
        <p:txBody>
          <a:bodyPr/>
          <a:lstStyle/>
          <a:p>
            <a:pPr marL="288925" indent="-288925" eaLnBrk="1" hangingPunct="1"/>
            <a:r>
              <a:rPr lang="en-US" sz="2800" dirty="0" smtClean="0"/>
              <a:t>Lab Equipment</a:t>
            </a:r>
          </a:p>
        </p:txBody>
      </p:sp>
      <p:pic>
        <p:nvPicPr>
          <p:cNvPr id="16390" name="Picture 6" descr="Lab"/>
          <p:cNvPicPr>
            <a:picLocks noChangeAspect="1" noChangeArrowheads="1"/>
          </p:cNvPicPr>
          <p:nvPr/>
        </p:nvPicPr>
        <p:blipFill>
          <a:blip r:embed="rId3" cstate="email"/>
          <a:srcRect/>
          <a:stretch>
            <a:fillRect/>
          </a:stretch>
        </p:blipFill>
        <p:spPr bwMode="auto">
          <a:xfrm>
            <a:off x="199519" y="3556469"/>
            <a:ext cx="4619616" cy="254550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6391" name="Picture 7" descr="885d48dd0c14a601"/>
          <p:cNvPicPr>
            <a:picLocks noChangeAspect="1" noChangeArrowheads="1"/>
          </p:cNvPicPr>
          <p:nvPr/>
        </p:nvPicPr>
        <p:blipFill>
          <a:blip r:embed="rId4" cstate="email"/>
          <a:srcRect/>
          <a:stretch>
            <a:fillRect/>
          </a:stretch>
        </p:blipFill>
        <p:spPr bwMode="auto">
          <a:xfrm>
            <a:off x="4475368" y="1050324"/>
            <a:ext cx="4417769" cy="243428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6392" name="Picture 8" descr="CS_7_lo"/>
          <p:cNvPicPr>
            <a:picLocks noChangeAspect="1" noChangeArrowheads="1"/>
          </p:cNvPicPr>
          <p:nvPr/>
        </p:nvPicPr>
        <p:blipFill>
          <a:blip r:embed="rId5" cstate="email"/>
          <a:srcRect/>
          <a:stretch>
            <a:fillRect/>
          </a:stretch>
        </p:blipFill>
        <p:spPr bwMode="auto">
          <a:xfrm>
            <a:off x="5113166" y="3883626"/>
            <a:ext cx="3805747" cy="209704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9"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2893676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Rectangle 7"/>
          <p:cNvSpPr>
            <a:spLocks noGrp="1" noChangeArrowheads="1"/>
          </p:cNvSpPr>
          <p:nvPr>
            <p:ph type="title"/>
          </p:nvPr>
        </p:nvSpPr>
        <p:spPr>
          <a:xfrm>
            <a:off x="0" y="259492"/>
            <a:ext cx="9144000" cy="762000"/>
          </a:xfrm>
        </p:spPr>
        <p:txBody>
          <a:bodyPr>
            <a:normAutofit/>
          </a:bodyPr>
          <a:lstStyle/>
          <a:p>
            <a:pPr eaLnBrk="1" hangingPunct="1">
              <a:defRPr/>
            </a:pPr>
            <a:r>
              <a:rPr lang="en-US" sz="2800" dirty="0" smtClean="0"/>
              <a:t>Indicators of HME Manufacturing (cont.) </a:t>
            </a:r>
          </a:p>
        </p:txBody>
      </p:sp>
      <p:sp>
        <p:nvSpPr>
          <p:cNvPr id="17413" name="Rectangle 3"/>
          <p:cNvSpPr>
            <a:spLocks noGrp="1" noChangeArrowheads="1"/>
          </p:cNvSpPr>
          <p:nvPr>
            <p:ph idx="1"/>
          </p:nvPr>
        </p:nvSpPr>
        <p:spPr>
          <a:xfrm>
            <a:off x="576807" y="1200338"/>
            <a:ext cx="8123712" cy="2236037"/>
          </a:xfrm>
        </p:spPr>
        <p:txBody>
          <a:bodyPr/>
          <a:lstStyle/>
          <a:p>
            <a:pPr marL="241300" indent="-241300" eaLnBrk="1" hangingPunct="1">
              <a:spcBef>
                <a:spcPts val="1400"/>
              </a:spcBef>
            </a:pPr>
            <a:r>
              <a:rPr lang="en-US" sz="2800" b="1" dirty="0" smtClean="0"/>
              <a:t>Cooking equipment</a:t>
            </a:r>
          </a:p>
          <a:p>
            <a:pPr marL="568325" lvl="1" indent="-331788" eaLnBrk="1" hangingPunct="1">
              <a:spcBef>
                <a:spcPts val="1000"/>
              </a:spcBef>
            </a:pPr>
            <a:r>
              <a:rPr lang="en-US" sz="2400" dirty="0" smtClean="0"/>
              <a:t>Requires knowledge, equipment, and skill</a:t>
            </a:r>
          </a:p>
          <a:p>
            <a:pPr marL="568325" lvl="1" indent="-331788" eaLnBrk="1" hangingPunct="1">
              <a:spcBef>
                <a:spcPts val="1000"/>
              </a:spcBef>
            </a:pPr>
            <a:r>
              <a:rPr lang="en-US" sz="2400" dirty="0" smtClean="0"/>
              <a:t>Most use mixed acids</a:t>
            </a:r>
          </a:p>
          <a:p>
            <a:pPr marL="568325" lvl="1" indent="-331788" eaLnBrk="1" hangingPunct="1">
              <a:spcBef>
                <a:spcPts val="1000"/>
              </a:spcBef>
            </a:pPr>
            <a:r>
              <a:rPr lang="en-US" sz="2400" dirty="0" smtClean="0"/>
              <a:t>Nitric and sulfuric acids are most common</a:t>
            </a:r>
          </a:p>
        </p:txBody>
      </p:sp>
      <p:sp>
        <p:nvSpPr>
          <p:cNvPr id="8"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7" name="Picture 6" descr="_DSC0342.JPG"/>
          <p:cNvPicPr>
            <a:picLocks noChangeAspect="1"/>
          </p:cNvPicPr>
          <p:nvPr/>
        </p:nvPicPr>
        <p:blipFill>
          <a:blip r:embed="rId3" cstate="print"/>
          <a:stretch>
            <a:fillRect/>
          </a:stretch>
        </p:blipFill>
        <p:spPr>
          <a:xfrm>
            <a:off x="277209" y="3543955"/>
            <a:ext cx="3200400" cy="2129883"/>
          </a:xfrm>
          <a:prstGeom prst="rect">
            <a:avLst/>
          </a:prstGeom>
          <a:ln>
            <a:solidFill>
              <a:schemeClr val="tx1"/>
            </a:solidFill>
          </a:ln>
        </p:spPr>
      </p:pic>
      <p:pic>
        <p:nvPicPr>
          <p:cNvPr id="9" name="Picture 8" descr="_DSC0389.JPG"/>
          <p:cNvPicPr>
            <a:picLocks noChangeAspect="1"/>
          </p:cNvPicPr>
          <p:nvPr/>
        </p:nvPicPr>
        <p:blipFill>
          <a:blip r:embed="rId4" cstate="print"/>
          <a:stretch>
            <a:fillRect/>
          </a:stretch>
        </p:blipFill>
        <p:spPr>
          <a:xfrm>
            <a:off x="6619098" y="3150487"/>
            <a:ext cx="2060991" cy="1371600"/>
          </a:xfrm>
          <a:prstGeom prst="rect">
            <a:avLst/>
          </a:prstGeom>
          <a:ln>
            <a:solidFill>
              <a:schemeClr val="tx1"/>
            </a:solidFill>
          </a:ln>
        </p:spPr>
      </p:pic>
      <p:pic>
        <p:nvPicPr>
          <p:cNvPr id="10" name="Picture 9" descr="_DSC0397.JPG"/>
          <p:cNvPicPr>
            <a:picLocks noChangeAspect="1"/>
          </p:cNvPicPr>
          <p:nvPr/>
        </p:nvPicPr>
        <p:blipFill>
          <a:blip r:embed="rId5" cstate="print"/>
          <a:stretch>
            <a:fillRect/>
          </a:stretch>
        </p:blipFill>
        <p:spPr>
          <a:xfrm>
            <a:off x="6597212" y="4663865"/>
            <a:ext cx="2060991" cy="1371600"/>
          </a:xfrm>
          <a:prstGeom prst="rect">
            <a:avLst/>
          </a:prstGeom>
          <a:ln>
            <a:solidFill>
              <a:schemeClr val="tx1"/>
            </a:solidFill>
          </a:ln>
        </p:spPr>
      </p:pic>
      <p:pic>
        <p:nvPicPr>
          <p:cNvPr id="11" name="Picture 10" descr="_DSC0340.JPG"/>
          <p:cNvPicPr>
            <a:picLocks noChangeAspect="1"/>
          </p:cNvPicPr>
          <p:nvPr/>
        </p:nvPicPr>
        <p:blipFill>
          <a:blip r:embed="rId6" cstate="print"/>
          <a:stretch>
            <a:fillRect/>
          </a:stretch>
        </p:blipFill>
        <p:spPr>
          <a:xfrm>
            <a:off x="3675997" y="3166240"/>
            <a:ext cx="1905000" cy="1267788"/>
          </a:xfrm>
          <a:prstGeom prst="rect">
            <a:avLst/>
          </a:prstGeom>
          <a:ln>
            <a:solidFill>
              <a:schemeClr val="tx1"/>
            </a:solidFill>
          </a:ln>
        </p:spPr>
      </p:pic>
      <p:pic>
        <p:nvPicPr>
          <p:cNvPr id="12" name="Picture 11" descr="tn_04%20Tar%20applied%20to%20lid.jpg"/>
          <p:cNvPicPr>
            <a:picLocks noChangeAspect="1"/>
          </p:cNvPicPr>
          <p:nvPr/>
        </p:nvPicPr>
        <p:blipFill>
          <a:blip r:embed="rId7" cstate="print"/>
          <a:stretch>
            <a:fillRect/>
          </a:stretch>
        </p:blipFill>
        <p:spPr>
          <a:xfrm>
            <a:off x="3660231" y="4614697"/>
            <a:ext cx="1885950" cy="1408176"/>
          </a:xfrm>
          <a:prstGeom prst="rect">
            <a:avLst/>
          </a:prstGeom>
          <a:ln>
            <a:solidFill>
              <a:schemeClr val="tx1"/>
            </a:solidFill>
          </a:ln>
        </p:spPr>
      </p:pic>
    </p:spTree>
    <p:extLst>
      <p:ext uri="{BB962C8B-B14F-4D97-AF65-F5344CB8AC3E}">
        <p14:creationId xmlns:p14="http://schemas.microsoft.com/office/powerpoint/2010/main" val="3736948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44" name="Rectangle 16"/>
          <p:cNvSpPr>
            <a:spLocks noGrp="1" noChangeArrowheads="1"/>
          </p:cNvSpPr>
          <p:nvPr>
            <p:ph type="title"/>
          </p:nvPr>
        </p:nvSpPr>
        <p:spPr>
          <a:xfrm>
            <a:off x="0" y="259492"/>
            <a:ext cx="9144000" cy="762000"/>
          </a:xfrm>
        </p:spPr>
        <p:txBody>
          <a:bodyPr>
            <a:normAutofit/>
          </a:bodyPr>
          <a:lstStyle/>
          <a:p>
            <a:pPr eaLnBrk="1" hangingPunct="1">
              <a:defRPr/>
            </a:pPr>
            <a:r>
              <a:rPr lang="en-US" sz="2800" dirty="0" smtClean="0"/>
              <a:t>Indicators of HME Manufacturing </a:t>
            </a:r>
            <a:r>
              <a:rPr lang="en-US" sz="2800" dirty="0" smtClean="0"/>
              <a:t>(cont.) </a:t>
            </a:r>
            <a:endParaRPr lang="en-US" sz="2800" dirty="0" smtClean="0"/>
          </a:p>
        </p:txBody>
      </p:sp>
      <p:sp>
        <p:nvSpPr>
          <p:cNvPr id="18437" name="Rectangle 18"/>
          <p:cNvSpPr>
            <a:spLocks noGrp="1" noChangeArrowheads="1"/>
          </p:cNvSpPr>
          <p:nvPr>
            <p:ph idx="1"/>
          </p:nvPr>
        </p:nvSpPr>
        <p:spPr>
          <a:xfrm>
            <a:off x="589267" y="1121303"/>
            <a:ext cx="7897623" cy="3034654"/>
          </a:xfrm>
        </p:spPr>
        <p:txBody>
          <a:bodyPr/>
          <a:lstStyle/>
          <a:p>
            <a:pPr marL="225425" indent="-225425" eaLnBrk="1" hangingPunct="1">
              <a:spcBef>
                <a:spcPts val="1400"/>
              </a:spcBef>
            </a:pPr>
            <a:r>
              <a:rPr lang="en-US" sz="2800" b="1" dirty="0" smtClean="0"/>
              <a:t>Safety Equipment used for HME</a:t>
            </a:r>
          </a:p>
          <a:p>
            <a:pPr marL="630238" lvl="1" indent="-393700" eaLnBrk="1" hangingPunct="1">
              <a:spcBef>
                <a:spcPts val="1400"/>
              </a:spcBef>
            </a:pPr>
            <a:r>
              <a:rPr lang="en-US" sz="2400" dirty="0" smtClean="0"/>
              <a:t>Masks</a:t>
            </a:r>
          </a:p>
          <a:p>
            <a:pPr marL="630238" lvl="1" indent="-393700" eaLnBrk="1" hangingPunct="1">
              <a:spcBef>
                <a:spcPts val="1400"/>
              </a:spcBef>
            </a:pPr>
            <a:r>
              <a:rPr lang="en-US" sz="2400" dirty="0" smtClean="0"/>
              <a:t>Gloves</a:t>
            </a:r>
          </a:p>
          <a:p>
            <a:pPr marL="630238" lvl="1" indent="-393700" eaLnBrk="1" hangingPunct="1">
              <a:spcBef>
                <a:spcPts val="1400"/>
              </a:spcBef>
            </a:pPr>
            <a:r>
              <a:rPr lang="en-US" sz="2400" dirty="0" smtClean="0"/>
              <a:t>Aprons</a:t>
            </a:r>
          </a:p>
          <a:p>
            <a:pPr marL="630238" lvl="1" indent="-393700" eaLnBrk="1" hangingPunct="1">
              <a:spcBef>
                <a:spcPts val="1400"/>
              </a:spcBef>
            </a:pPr>
            <a:r>
              <a:rPr lang="en-US" sz="2400" dirty="0" smtClean="0"/>
              <a:t>Eye protection</a:t>
            </a:r>
          </a:p>
        </p:txBody>
      </p:sp>
      <p:pic>
        <p:nvPicPr>
          <p:cNvPr id="18439" name="Picture 6" descr="19%5Cdrglove%5Cimg%5C200758114452.jpg"/>
          <p:cNvPicPr>
            <a:picLocks noChangeAspect="1"/>
          </p:cNvPicPr>
          <p:nvPr/>
        </p:nvPicPr>
        <p:blipFill>
          <a:blip r:embed="rId3" cstate="email">
            <a:clrChange>
              <a:clrFrom>
                <a:srgbClr val="FFFFFF"/>
              </a:clrFrom>
              <a:clrTo>
                <a:srgbClr val="FFFFFF">
                  <a:alpha val="0"/>
                </a:srgbClr>
              </a:clrTo>
            </a:clrChange>
          </a:blip>
          <a:srcRect/>
          <a:stretch>
            <a:fillRect/>
          </a:stretch>
        </p:blipFill>
        <p:spPr bwMode="auto">
          <a:xfrm rot="5400000">
            <a:off x="589282" y="4158886"/>
            <a:ext cx="2447343" cy="1983451"/>
          </a:xfrm>
          <a:prstGeom prst="rect">
            <a:avLst/>
          </a:prstGeom>
          <a:ln w="12700" cap="sq">
            <a:noFill/>
            <a:prstDash val="solid"/>
            <a:miter lim="800000"/>
          </a:ln>
          <a:effectLst>
            <a:outerShdw blurRad="50800" dist="38100" dir="2700000" algn="tl" rotWithShape="0">
              <a:srgbClr val="000000">
                <a:alpha val="43000"/>
              </a:srgbClr>
            </a:outerShdw>
          </a:effectLst>
        </p:spPr>
      </p:pic>
      <p:sp>
        <p:nvSpPr>
          <p:cNvPr id="7"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18438" name="Picture 19"/>
          <p:cNvPicPr>
            <a:picLocks noChangeAspect="1" noChangeArrowheads="1"/>
          </p:cNvPicPr>
          <p:nvPr/>
        </p:nvPicPr>
        <p:blipFill>
          <a:blip r:embed="rId4" cstate="email">
            <a:clrChange>
              <a:clrFrom>
                <a:srgbClr val="FEFEFE"/>
              </a:clrFrom>
              <a:clrTo>
                <a:srgbClr val="FEFEFE">
                  <a:alpha val="0"/>
                </a:srgbClr>
              </a:clrTo>
            </a:clrChange>
          </a:blip>
          <a:srcRect/>
          <a:stretch>
            <a:fillRect/>
          </a:stretch>
        </p:blipFill>
        <p:spPr bwMode="auto">
          <a:xfrm>
            <a:off x="3398108" y="2181751"/>
            <a:ext cx="5514632" cy="3242866"/>
          </a:xfrm>
          <a:prstGeom prst="rect">
            <a:avLst/>
          </a:prstGeom>
          <a:ln w="127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847456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59492"/>
            <a:ext cx="9144000" cy="838200"/>
          </a:xfrm>
        </p:spPr>
        <p:txBody>
          <a:bodyPr>
            <a:normAutofit/>
          </a:bodyPr>
          <a:lstStyle/>
          <a:p>
            <a:r>
              <a:rPr lang="en-US" dirty="0" smtClean="0"/>
              <a:t>Indicators of Heroin Activity</a:t>
            </a:r>
            <a:endParaRPr lang="en-US" dirty="0"/>
          </a:p>
        </p:txBody>
      </p:sp>
      <p:sp>
        <p:nvSpPr>
          <p:cNvPr id="8" name="Content Placeholder 7"/>
          <p:cNvSpPr>
            <a:spLocks noGrp="1"/>
          </p:cNvSpPr>
          <p:nvPr>
            <p:ph idx="1"/>
          </p:nvPr>
        </p:nvSpPr>
        <p:spPr>
          <a:xfrm>
            <a:off x="579870" y="1206244"/>
            <a:ext cx="6324600" cy="1855037"/>
          </a:xfrm>
        </p:spPr>
        <p:txBody>
          <a:bodyPr/>
          <a:lstStyle/>
          <a:p>
            <a:pPr marL="225425" indent="-225425"/>
            <a:r>
              <a:rPr lang="en-US" sz="2800" dirty="0" smtClean="0"/>
              <a:t>Common HME and drug precursors</a:t>
            </a:r>
          </a:p>
          <a:p>
            <a:pPr marL="225425" indent="-225425"/>
            <a:r>
              <a:rPr lang="en-US" sz="2800" dirty="0" smtClean="0"/>
              <a:t>Formal education and training</a:t>
            </a:r>
          </a:p>
          <a:p>
            <a:pPr lvl="1"/>
            <a:endParaRPr lang="en-US" sz="2400" dirty="0"/>
          </a:p>
        </p:txBody>
      </p:sp>
      <p:grpSp>
        <p:nvGrpSpPr>
          <p:cNvPr id="2" name="Group 21"/>
          <p:cNvGrpSpPr/>
          <p:nvPr/>
        </p:nvGrpSpPr>
        <p:grpSpPr>
          <a:xfrm>
            <a:off x="676465" y="2626664"/>
            <a:ext cx="3646339" cy="3219785"/>
            <a:chOff x="708688" y="4267197"/>
            <a:chExt cx="3673269" cy="2369429"/>
          </a:xfrm>
        </p:grpSpPr>
        <p:pic>
          <p:nvPicPr>
            <p:cNvPr id="9" name="Picture 2" descr="C:\Documents and Settings\justin.anderson\Desktop\Afghanistan Heroin Powder.jpg"/>
            <p:cNvPicPr>
              <a:picLocks noChangeAspect="1" noChangeArrowheads="1"/>
            </p:cNvPicPr>
            <p:nvPr/>
          </p:nvPicPr>
          <p:blipFill>
            <a:blip r:embed="rId3" cstate="email"/>
            <a:srcRect/>
            <a:stretch>
              <a:fillRect/>
            </a:stretch>
          </p:blipFill>
          <p:spPr bwMode="auto">
            <a:xfrm>
              <a:off x="708688" y="4267197"/>
              <a:ext cx="3673269" cy="202044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9" name="TextBox 18"/>
            <p:cNvSpPr txBox="1"/>
            <p:nvPr/>
          </p:nvSpPr>
          <p:spPr>
            <a:xfrm>
              <a:off x="1319841" y="6296888"/>
              <a:ext cx="2324819" cy="339738"/>
            </a:xfrm>
            <a:prstGeom prst="rect">
              <a:avLst/>
            </a:prstGeom>
            <a:noFill/>
            <a:ln w="12700">
              <a:solidFill>
                <a:schemeClr val="bg1"/>
              </a:solidFill>
            </a:ln>
          </p:spPr>
          <p:txBody>
            <a:bodyPr wrap="square" rtlCol="0">
              <a:spAutoFit/>
            </a:bodyPr>
            <a:lstStyle/>
            <a:p>
              <a:pPr algn="ctr"/>
              <a:r>
                <a:rPr lang="en-US" b="0" dirty="0" smtClean="0">
                  <a:solidFill>
                    <a:schemeClr val="tx1"/>
                  </a:solidFill>
                  <a:latin typeface="Arial" pitchFamily="34" charset="0"/>
                  <a:cs typeface="Arial" pitchFamily="34" charset="0"/>
                </a:rPr>
                <a:t>Heroin</a:t>
              </a:r>
              <a:endParaRPr lang="en-US" b="0" dirty="0">
                <a:solidFill>
                  <a:schemeClr val="tx1"/>
                </a:solidFill>
                <a:latin typeface="Arial" pitchFamily="34" charset="0"/>
                <a:cs typeface="Arial" pitchFamily="34" charset="0"/>
              </a:endParaRPr>
            </a:p>
          </p:txBody>
        </p:sp>
      </p:grpSp>
      <p:sp>
        <p:nvSpPr>
          <p:cNvPr id="11"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l="1285" t="1390" r="1595" b="2229"/>
          <a:stretch>
            <a:fillRect/>
          </a:stretch>
        </p:blipFill>
        <p:spPr bwMode="auto">
          <a:xfrm>
            <a:off x="4730968" y="2626664"/>
            <a:ext cx="3656829" cy="273524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5430866" y="5382416"/>
            <a:ext cx="2636823" cy="461665"/>
          </a:xfrm>
          <a:prstGeom prst="rect">
            <a:avLst/>
          </a:prstGeom>
          <a:noFill/>
          <a:ln w="12700">
            <a:solidFill>
              <a:schemeClr val="bg1"/>
            </a:solidFill>
          </a:ln>
        </p:spPr>
        <p:txBody>
          <a:bodyPr wrap="square" rtlCol="0">
            <a:spAutoFit/>
          </a:bodyPr>
          <a:lstStyle/>
          <a:p>
            <a:pPr algn="ctr"/>
            <a:r>
              <a:rPr lang="en-US" b="0" dirty="0" smtClean="0">
                <a:solidFill>
                  <a:schemeClr val="tx1"/>
                </a:solidFill>
                <a:latin typeface="Arial" pitchFamily="34" charset="0"/>
                <a:cs typeface="Arial" pitchFamily="34" charset="0"/>
              </a:rPr>
              <a:t>Urea Nitrate</a:t>
            </a:r>
            <a:endParaRPr lang="en-US" b="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855830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title"/>
          </p:nvPr>
        </p:nvSpPr>
        <p:spPr>
          <a:xfrm>
            <a:off x="0" y="274638"/>
            <a:ext cx="9144000" cy="661027"/>
          </a:xfrm>
          <a:noFill/>
        </p:spPr>
        <p:txBody>
          <a:bodyPr/>
          <a:lstStyle/>
          <a:p>
            <a:pPr eaLnBrk="1" hangingPunct="1"/>
            <a:r>
              <a:rPr lang="en-US" dirty="0" smtClean="0">
                <a:effectLst/>
              </a:rPr>
              <a:t>Safety Precautions</a:t>
            </a:r>
          </a:p>
        </p:txBody>
      </p:sp>
      <p:sp>
        <p:nvSpPr>
          <p:cNvPr id="7171" name="Rectangle 3"/>
          <p:cNvSpPr>
            <a:spLocks noGrp="1" noChangeArrowheads="1"/>
          </p:cNvSpPr>
          <p:nvPr>
            <p:ph idx="1"/>
          </p:nvPr>
        </p:nvSpPr>
        <p:spPr>
          <a:xfrm>
            <a:off x="441434" y="1203434"/>
            <a:ext cx="8229600" cy="4876800"/>
          </a:xfrm>
        </p:spPr>
        <p:txBody>
          <a:bodyPr/>
          <a:lstStyle/>
          <a:p>
            <a:pPr marL="346075" indent="-346075" eaLnBrk="1" hangingPunct="1">
              <a:spcBef>
                <a:spcPts val="1400"/>
              </a:spcBef>
            </a:pPr>
            <a:r>
              <a:rPr lang="en-US" sz="2800" b="1" dirty="0" smtClean="0"/>
              <a:t>HME laboratory hazards</a:t>
            </a:r>
          </a:p>
          <a:p>
            <a:pPr marL="698500" lvl="1" indent="-274638">
              <a:spcBef>
                <a:spcPts val="1400"/>
              </a:spcBef>
            </a:pPr>
            <a:r>
              <a:rPr lang="en-US" sz="2400" dirty="0" smtClean="0"/>
              <a:t>Chemicals used may be flammable or explosive</a:t>
            </a:r>
          </a:p>
          <a:p>
            <a:pPr marL="1155700" lvl="2" indent="-241300">
              <a:spcBef>
                <a:spcPts val="1400"/>
              </a:spcBef>
            </a:pPr>
            <a:r>
              <a:rPr lang="en-US" sz="2000" dirty="0" smtClean="0"/>
              <a:t>Do not touch anything</a:t>
            </a:r>
          </a:p>
          <a:p>
            <a:pPr marL="698500" lvl="1" indent="-274638">
              <a:spcBef>
                <a:spcPts val="1400"/>
              </a:spcBef>
            </a:pPr>
            <a:r>
              <a:rPr lang="en-US" sz="2400" dirty="0" smtClean="0"/>
              <a:t>Chemicals may be absorbed through skin contact</a:t>
            </a:r>
          </a:p>
          <a:p>
            <a:pPr marL="698500" lvl="1" indent="-274638">
              <a:spcBef>
                <a:spcPts val="1400"/>
              </a:spcBef>
            </a:pPr>
            <a:r>
              <a:rPr lang="en-US" sz="2400" dirty="0" smtClean="0"/>
              <a:t>Fumes may be eye and inhalation irritant</a:t>
            </a:r>
          </a:p>
          <a:p>
            <a:pPr marL="698500" lvl="1" indent="-274638">
              <a:spcBef>
                <a:spcPts val="1400"/>
              </a:spcBef>
            </a:pPr>
            <a:r>
              <a:rPr lang="en-US" sz="2400" dirty="0" smtClean="0"/>
              <a:t>Chemicals may be corrosive</a:t>
            </a:r>
          </a:p>
          <a:p>
            <a:pPr marL="346075" indent="-346075" eaLnBrk="1" hangingPunct="1">
              <a:spcBef>
                <a:spcPts val="1400"/>
              </a:spcBef>
            </a:pPr>
            <a:r>
              <a:rPr lang="en-US" sz="2800" b="1" dirty="0" smtClean="0">
                <a:solidFill>
                  <a:srgbClr val="B40000"/>
                </a:solidFill>
              </a:rPr>
              <a:t>Evacuate</a:t>
            </a:r>
            <a:r>
              <a:rPr lang="en-US" sz="2800" b="1" dirty="0" smtClean="0"/>
              <a:t> and establish Cordon  </a:t>
            </a:r>
            <a:r>
              <a:rPr lang="en-US" sz="2800" dirty="0" smtClean="0"/>
              <a:t>(HME materials present a hazard)</a:t>
            </a:r>
          </a:p>
          <a:p>
            <a:pPr marL="346075" indent="-346075" eaLnBrk="1" hangingPunct="1">
              <a:spcBef>
                <a:spcPts val="1400"/>
              </a:spcBef>
            </a:pPr>
            <a:r>
              <a:rPr lang="en-US" sz="2800" b="1" dirty="0" smtClean="0"/>
              <a:t>Contact EOD </a:t>
            </a:r>
          </a:p>
          <a:p>
            <a:pPr eaLnBrk="1" hangingPunct="1"/>
            <a:endParaRPr lang="en-US" sz="2400" dirty="0" smtClean="0"/>
          </a:p>
        </p:txBody>
      </p:sp>
      <p:sp>
        <p:nvSpPr>
          <p:cNvPr id="5"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1" i="0" u="none" strike="noStrike" kern="1200" cap="none" spc="0" normalizeH="0" baseline="0" noProof="0" smtClean="0">
                <a:ln>
                  <a:noFill/>
                </a:ln>
                <a:solidFill>
                  <a:schemeClr val="tx1">
                    <a:tint val="75000"/>
                  </a:schemeClr>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1" i="0" u="none" strike="noStrike" kern="1200" cap="none" spc="0" normalizeH="0" baseline="0" noProof="0" dirty="0">
              <a:ln>
                <a:noFill/>
              </a:ln>
              <a:solidFill>
                <a:schemeClr val="tx1">
                  <a:tint val="75000"/>
                </a:schemeClr>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22109233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pPr>
              <a:defRPr/>
            </a:pPr>
            <a:fld id="{D0BF7C18-33E7-4E5A-AC40-53A29FE5BC23}" type="slidenum">
              <a:rPr lang="en-US" smtClean="0">
                <a:latin typeface="Arial" pitchFamily="34" charset="0"/>
                <a:cs typeface="Arial" pitchFamily="34" charset="0"/>
              </a:rPr>
              <a:pPr>
                <a:defRPr/>
              </a:pPr>
              <a:t>29</a:t>
            </a:fld>
            <a:endParaRPr lang="en-US" dirty="0">
              <a:latin typeface="Arial" pitchFamily="34" charset="0"/>
              <a:cs typeface="Arial" pitchFamily="34" charset="0"/>
            </a:endParaRPr>
          </a:p>
        </p:txBody>
      </p:sp>
      <p:sp>
        <p:nvSpPr>
          <p:cNvPr id="5" name="TextBox 4"/>
          <p:cNvSpPr txBox="1"/>
          <p:nvPr/>
        </p:nvSpPr>
        <p:spPr>
          <a:xfrm>
            <a:off x="0" y="274020"/>
            <a:ext cx="9144000" cy="523220"/>
          </a:xfrm>
          <a:prstGeom prst="rect">
            <a:avLst/>
          </a:prstGeom>
          <a:noFill/>
        </p:spPr>
        <p:txBody>
          <a:bodyPr wrap="square" rtlCol="0">
            <a:spAutoFit/>
          </a:bodyPr>
          <a:lstStyle/>
          <a:p>
            <a:pPr algn="ctr"/>
            <a:r>
              <a:rPr lang="en-US" sz="2800" b="0" dirty="0" smtClean="0">
                <a:solidFill>
                  <a:schemeClr val="tx1"/>
                </a:solidFill>
                <a:latin typeface="Arial" pitchFamily="34" charset="0"/>
                <a:cs typeface="Arial" pitchFamily="34" charset="0"/>
              </a:rPr>
              <a:t>Check on Learning</a:t>
            </a:r>
            <a:endParaRPr lang="en-US" sz="2800" b="0" dirty="0">
              <a:solidFill>
                <a:schemeClr val="tx1"/>
              </a:solidFill>
              <a:latin typeface="Arial" pitchFamily="34" charset="0"/>
              <a:cs typeface="Arial" pitchFamily="34" charset="0"/>
            </a:endParaRPr>
          </a:p>
        </p:txBody>
      </p:sp>
      <p:sp>
        <p:nvSpPr>
          <p:cNvPr id="6" name="TextBox 5"/>
          <p:cNvSpPr txBox="1"/>
          <p:nvPr/>
        </p:nvSpPr>
        <p:spPr>
          <a:xfrm>
            <a:off x="191025" y="1215077"/>
            <a:ext cx="5084064" cy="1323439"/>
          </a:xfrm>
          <a:prstGeom prst="rect">
            <a:avLst/>
          </a:prstGeom>
          <a:noFill/>
        </p:spPr>
        <p:txBody>
          <a:bodyPr wrap="square" rtlCol="0">
            <a:spAutoFit/>
          </a:bodyPr>
          <a:lstStyle/>
          <a:p>
            <a:pPr marL="457200" indent="-457200">
              <a:buFont typeface="+mj-lt"/>
              <a:buAutoNum type="arabicPeriod"/>
            </a:pPr>
            <a:r>
              <a:rPr lang="en-US" sz="2000" b="0" dirty="0" smtClean="0">
                <a:solidFill>
                  <a:schemeClr val="tx1"/>
                </a:solidFill>
                <a:latin typeface="Arial" pitchFamily="34" charset="0"/>
                <a:cs typeface="Arial" pitchFamily="34" charset="0"/>
              </a:rPr>
              <a:t>If on patrol and you come across a room filled with unknown chemicals, what is your procedure?</a:t>
            </a:r>
          </a:p>
          <a:p>
            <a:endParaRPr lang="en-US" sz="2000" b="0" dirty="0">
              <a:latin typeface="Arial" pitchFamily="34" charset="0"/>
              <a:cs typeface="Arial" pitchFamily="34" charset="0"/>
            </a:endParaRPr>
          </a:p>
        </p:txBody>
      </p:sp>
      <p:sp>
        <p:nvSpPr>
          <p:cNvPr id="7" name="TextBox 6"/>
          <p:cNvSpPr txBox="1"/>
          <p:nvPr/>
        </p:nvSpPr>
        <p:spPr>
          <a:xfrm>
            <a:off x="197708" y="3478469"/>
            <a:ext cx="5079539" cy="1631216"/>
          </a:xfrm>
          <a:prstGeom prst="rect">
            <a:avLst/>
          </a:prstGeom>
          <a:noFill/>
        </p:spPr>
        <p:txBody>
          <a:bodyPr wrap="square" rtlCol="0">
            <a:spAutoFit/>
          </a:bodyPr>
          <a:lstStyle/>
          <a:p>
            <a:pPr marL="457200" indent="-457200">
              <a:buFont typeface="+mj-lt"/>
              <a:buAutoNum type="arabicPeriod" startAt="2"/>
            </a:pPr>
            <a:r>
              <a:rPr lang="en-US" sz="2000" b="0" dirty="0" smtClean="0">
                <a:solidFill>
                  <a:schemeClr val="tx1"/>
                </a:solidFill>
                <a:latin typeface="Arial" pitchFamily="34" charset="0"/>
                <a:cs typeface="Arial" pitchFamily="34" charset="0"/>
              </a:rPr>
              <a:t>Common precursor chemicals used in the manufacture of heroin are also the same precursors used in manufacturing HME.  True or False?</a:t>
            </a:r>
          </a:p>
          <a:p>
            <a:endParaRPr lang="en-US" sz="2000" b="0" dirty="0">
              <a:latin typeface="Arial" pitchFamily="34" charset="0"/>
              <a:cs typeface="Arial" pitchFamily="34" charset="0"/>
            </a:endParaRPr>
          </a:p>
        </p:txBody>
      </p:sp>
      <p:sp>
        <p:nvSpPr>
          <p:cNvPr id="9" name="TextBox 8"/>
          <p:cNvSpPr txBox="1"/>
          <p:nvPr/>
        </p:nvSpPr>
        <p:spPr>
          <a:xfrm>
            <a:off x="170928" y="5128394"/>
            <a:ext cx="5084064" cy="707886"/>
          </a:xfrm>
          <a:prstGeom prst="rect">
            <a:avLst/>
          </a:prstGeom>
          <a:noFill/>
        </p:spPr>
        <p:txBody>
          <a:bodyPr wrap="square" rtlCol="0">
            <a:spAutoFit/>
          </a:bodyPr>
          <a:lstStyle/>
          <a:p>
            <a:pPr marL="457200" indent="-457200">
              <a:buFont typeface="+mj-lt"/>
              <a:buAutoNum type="arabicPeriod" startAt="3"/>
            </a:pPr>
            <a:r>
              <a:rPr lang="en-US" sz="2000" b="0" dirty="0" smtClean="0">
                <a:solidFill>
                  <a:schemeClr val="tx1"/>
                </a:solidFill>
                <a:latin typeface="Arial" pitchFamily="34" charset="0"/>
                <a:cs typeface="Arial" pitchFamily="34" charset="0"/>
              </a:rPr>
              <a:t>What sensory indications occur when HME manufacturing is present?</a:t>
            </a:r>
            <a:endParaRPr lang="en-US" sz="2000" b="0" dirty="0">
              <a:solidFill>
                <a:schemeClr val="tx1"/>
              </a:solidFill>
              <a:latin typeface="Arial" pitchFamily="34" charset="0"/>
              <a:cs typeface="Arial" pitchFamily="34" charset="0"/>
            </a:endParaRPr>
          </a:p>
        </p:txBody>
      </p:sp>
      <p:sp>
        <p:nvSpPr>
          <p:cNvPr id="10" name="TextBox 9"/>
          <p:cNvSpPr txBox="1"/>
          <p:nvPr/>
        </p:nvSpPr>
        <p:spPr>
          <a:xfrm>
            <a:off x="5234165" y="1174513"/>
            <a:ext cx="3767958" cy="2554545"/>
          </a:xfrm>
          <a:prstGeom prst="rect">
            <a:avLst/>
          </a:prstGeom>
          <a:solidFill>
            <a:srgbClr val="FFFF00"/>
          </a:solidFill>
        </p:spPr>
        <p:txBody>
          <a:bodyPr wrap="square" rtlCol="0">
            <a:spAutoFit/>
          </a:bodyPr>
          <a:lstStyle/>
          <a:p>
            <a:pPr marL="236538" indent="-236538">
              <a:buFont typeface="+mj-lt"/>
              <a:buAutoNum type="arabicPeriod"/>
            </a:pPr>
            <a:r>
              <a:rPr lang="en-US" sz="2000" b="0" dirty="0" smtClean="0">
                <a:solidFill>
                  <a:schemeClr val="tx1"/>
                </a:solidFill>
                <a:latin typeface="Arial" pitchFamily="34" charset="0"/>
                <a:cs typeface="Arial" pitchFamily="34" charset="0"/>
              </a:rPr>
              <a:t>Do Not Enter the Room. Stand in the doorway and take a picture. </a:t>
            </a:r>
          </a:p>
          <a:p>
            <a:pPr marL="236538" indent="-236538">
              <a:buFont typeface="+mj-lt"/>
              <a:buAutoNum type="arabicPeriod"/>
            </a:pPr>
            <a:r>
              <a:rPr lang="en-US" sz="2000" b="0" dirty="0" smtClean="0">
                <a:solidFill>
                  <a:schemeClr val="tx1"/>
                </a:solidFill>
                <a:latin typeface="Arial" pitchFamily="34" charset="0"/>
                <a:cs typeface="Arial" pitchFamily="34" charset="0"/>
              </a:rPr>
              <a:t>Report to Explosive Ordinance Disposal (EOD) immediately. </a:t>
            </a:r>
          </a:p>
          <a:p>
            <a:pPr marL="236538" indent="-236538">
              <a:buFont typeface="+mj-lt"/>
              <a:buAutoNum type="arabicPeriod"/>
            </a:pPr>
            <a:r>
              <a:rPr lang="en-AU" sz="2000" b="0" dirty="0" smtClean="0">
                <a:solidFill>
                  <a:schemeClr val="tx1"/>
                </a:solidFill>
                <a:latin typeface="Arial" pitchFamily="34" charset="0"/>
                <a:cs typeface="Arial" pitchFamily="34" charset="0"/>
              </a:rPr>
              <a:t>Be aware of </a:t>
            </a:r>
            <a:r>
              <a:rPr lang="en-AU" sz="2000" b="0" dirty="0" smtClean="0">
                <a:solidFill>
                  <a:schemeClr val="tx1"/>
                </a:solidFill>
                <a:latin typeface="Arial" pitchFamily="34" charset="0"/>
                <a:cs typeface="Arial" pitchFamily="34" charset="0"/>
              </a:rPr>
              <a:t>odors</a:t>
            </a:r>
            <a:endParaRPr lang="en-AU" sz="2000" b="0" dirty="0" smtClean="0">
              <a:solidFill>
                <a:schemeClr val="tx1"/>
              </a:solidFill>
              <a:latin typeface="Arial" pitchFamily="34" charset="0"/>
              <a:cs typeface="Arial" pitchFamily="34" charset="0"/>
            </a:endParaRPr>
          </a:p>
          <a:p>
            <a:pPr marL="236538" indent="-236538">
              <a:buFont typeface="+mj-lt"/>
              <a:buAutoNum type="arabicPeriod"/>
            </a:pPr>
            <a:r>
              <a:rPr lang="en-AU" sz="2000" b="0" dirty="0" smtClean="0">
                <a:solidFill>
                  <a:schemeClr val="tx1"/>
                </a:solidFill>
                <a:latin typeface="Arial" pitchFamily="34" charset="0"/>
                <a:cs typeface="Arial" pitchFamily="34" charset="0"/>
              </a:rPr>
              <a:t>Conduct the 5 C’s.</a:t>
            </a:r>
            <a:endParaRPr lang="en-US" sz="2000" b="0" dirty="0" smtClean="0">
              <a:solidFill>
                <a:schemeClr val="tx1"/>
              </a:solidFill>
              <a:latin typeface="Arial" pitchFamily="34" charset="0"/>
              <a:cs typeface="Arial" pitchFamily="34" charset="0"/>
            </a:endParaRPr>
          </a:p>
        </p:txBody>
      </p:sp>
      <p:sp>
        <p:nvSpPr>
          <p:cNvPr id="11" name="TextBox 10"/>
          <p:cNvSpPr txBox="1"/>
          <p:nvPr/>
        </p:nvSpPr>
        <p:spPr>
          <a:xfrm>
            <a:off x="5233712" y="4077257"/>
            <a:ext cx="3767328" cy="400110"/>
          </a:xfrm>
          <a:prstGeom prst="rect">
            <a:avLst/>
          </a:prstGeom>
          <a:solidFill>
            <a:srgbClr val="FFFF00"/>
          </a:solidFill>
        </p:spPr>
        <p:txBody>
          <a:bodyPr wrap="square" rtlCol="0">
            <a:spAutoFit/>
          </a:bodyPr>
          <a:lstStyle/>
          <a:p>
            <a:pPr marL="457200" indent="-457200" algn="ctr"/>
            <a:r>
              <a:rPr lang="en-US" sz="2000" b="0" dirty="0" smtClean="0">
                <a:solidFill>
                  <a:schemeClr val="tx1"/>
                </a:solidFill>
                <a:latin typeface="Arial" pitchFamily="34" charset="0"/>
                <a:cs typeface="Arial" pitchFamily="34" charset="0"/>
              </a:rPr>
              <a:t>TRUE</a:t>
            </a:r>
            <a:endParaRPr lang="en-US" sz="2000" dirty="0">
              <a:latin typeface="Arial" pitchFamily="34" charset="0"/>
              <a:cs typeface="Arial" pitchFamily="34" charset="0"/>
            </a:endParaRPr>
          </a:p>
        </p:txBody>
      </p:sp>
      <p:sp>
        <p:nvSpPr>
          <p:cNvPr id="12" name="TextBox 11"/>
          <p:cNvSpPr txBox="1"/>
          <p:nvPr/>
        </p:nvSpPr>
        <p:spPr>
          <a:xfrm>
            <a:off x="5239408" y="5142712"/>
            <a:ext cx="3767328" cy="1015663"/>
          </a:xfrm>
          <a:prstGeom prst="rect">
            <a:avLst/>
          </a:prstGeom>
          <a:solidFill>
            <a:srgbClr val="FFFF00"/>
          </a:solidFill>
        </p:spPr>
        <p:txBody>
          <a:bodyPr wrap="square" rtlCol="0">
            <a:spAutoFit/>
          </a:bodyPr>
          <a:lstStyle/>
          <a:p>
            <a:pPr marL="63500"/>
            <a:r>
              <a:rPr lang="en-US" sz="2000" b="0" dirty="0" smtClean="0">
                <a:solidFill>
                  <a:schemeClr val="tx1"/>
                </a:solidFill>
                <a:latin typeface="Arial" pitchFamily="34" charset="0"/>
                <a:cs typeface="Arial" pitchFamily="34" charset="0"/>
              </a:rPr>
              <a:t>The eyes and respiratory tract is often the first indicator HME manufacturing is present</a:t>
            </a:r>
            <a:endParaRPr lang="en-US" sz="2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55588"/>
            <a:ext cx="8229600" cy="661027"/>
          </a:xfrm>
        </p:spPr>
        <p:txBody>
          <a:bodyPr>
            <a:normAutofit/>
          </a:bodyPr>
          <a:lstStyle/>
          <a:p>
            <a:pPr>
              <a:defRPr/>
            </a:pPr>
            <a:r>
              <a:rPr lang="en-US" sz="2800" dirty="0" smtClean="0"/>
              <a:t>Define Homemade Explosive </a:t>
            </a:r>
          </a:p>
        </p:txBody>
      </p:sp>
      <p:sp>
        <p:nvSpPr>
          <p:cNvPr id="6147" name="Content Placeholder 6"/>
          <p:cNvSpPr>
            <a:spLocks noGrp="1"/>
          </p:cNvSpPr>
          <p:nvPr>
            <p:ph idx="1"/>
          </p:nvPr>
        </p:nvSpPr>
        <p:spPr>
          <a:xfrm>
            <a:off x="634968" y="1061310"/>
            <a:ext cx="7689225" cy="1770961"/>
          </a:xfrm>
          <a:noFill/>
        </p:spPr>
        <p:txBody>
          <a:bodyPr/>
          <a:lstStyle/>
          <a:p>
            <a:r>
              <a:rPr lang="en-US" sz="2400" u="sng" dirty="0" smtClean="0"/>
              <a:t>Homemade Explosive (HME): </a:t>
            </a:r>
            <a:r>
              <a:rPr lang="en-US" sz="2000" dirty="0" smtClean="0"/>
              <a:t>A combination of commercially available ingredients combined to create an explosive substance or a combination of military and/or commercial explosives in bulk and/or trace amounts that result in a new, non-standard explosive mixture. </a:t>
            </a:r>
            <a:endParaRPr lang="en-US" sz="2000" u="sng" dirty="0" smtClean="0"/>
          </a:p>
          <a:p>
            <a:pPr eaLnBrk="1" hangingPunct="1"/>
            <a:endParaRPr lang="en-US" dirty="0" smtClean="0"/>
          </a:p>
          <a:p>
            <a:pPr eaLnBrk="1" hangingPunct="1">
              <a:buFontTx/>
              <a:buNone/>
            </a:pPr>
            <a:endParaRPr lang="en-US" dirty="0" smtClean="0"/>
          </a:p>
          <a:p>
            <a:pPr eaLnBrk="1" hangingPunct="1"/>
            <a:endParaRPr lang="en-US" dirty="0" smtClean="0"/>
          </a:p>
        </p:txBody>
      </p:sp>
      <p:sp>
        <p:nvSpPr>
          <p:cNvPr id="8"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1"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7" name="Picture 3" descr="C:\Users\melvin.holt\Documents\HME Photos\_DSC0379.JPG"/>
          <p:cNvPicPr>
            <a:picLocks noChangeAspect="1" noChangeArrowheads="1"/>
          </p:cNvPicPr>
          <p:nvPr/>
        </p:nvPicPr>
        <p:blipFill>
          <a:blip r:embed="rId3" cstate="print"/>
          <a:srcRect/>
          <a:stretch>
            <a:fillRect/>
          </a:stretch>
        </p:blipFill>
        <p:spPr bwMode="auto">
          <a:xfrm>
            <a:off x="1041400" y="2990851"/>
            <a:ext cx="2061082" cy="1371600"/>
          </a:xfrm>
          <a:prstGeom prst="rect">
            <a:avLst/>
          </a:prstGeom>
          <a:noFill/>
        </p:spPr>
      </p:pic>
      <p:pic>
        <p:nvPicPr>
          <p:cNvPr id="9" name="Picture 2" descr="C:\Users\melvin.holt\Documents\HME Photos\_DSC0390.JPG"/>
          <p:cNvPicPr>
            <a:picLocks noChangeAspect="1" noChangeArrowheads="1"/>
          </p:cNvPicPr>
          <p:nvPr/>
        </p:nvPicPr>
        <p:blipFill>
          <a:blip r:embed="rId4" cstate="print"/>
          <a:srcRect/>
          <a:stretch>
            <a:fillRect/>
          </a:stretch>
        </p:blipFill>
        <p:spPr bwMode="auto">
          <a:xfrm>
            <a:off x="3592571" y="2990850"/>
            <a:ext cx="2061081" cy="1371600"/>
          </a:xfrm>
          <a:prstGeom prst="rect">
            <a:avLst/>
          </a:prstGeom>
          <a:noFill/>
        </p:spPr>
      </p:pic>
      <p:pic>
        <p:nvPicPr>
          <p:cNvPr id="10" name="Picture 8" descr="IMG_2689"/>
          <p:cNvPicPr>
            <a:picLocks noChangeAspect="1" noChangeArrowheads="1"/>
          </p:cNvPicPr>
          <p:nvPr/>
        </p:nvPicPr>
        <p:blipFill>
          <a:blip r:embed="rId5" cstate="print"/>
          <a:srcRect/>
          <a:stretch>
            <a:fillRect/>
          </a:stretch>
        </p:blipFill>
        <p:spPr bwMode="auto">
          <a:xfrm>
            <a:off x="6153151" y="2933700"/>
            <a:ext cx="1876463" cy="1371600"/>
          </a:xfrm>
          <a:prstGeom prst="rect">
            <a:avLst/>
          </a:prstGeom>
          <a:noFill/>
          <a:ln w="9525">
            <a:solidFill>
              <a:srgbClr val="000000"/>
            </a:solidFill>
            <a:miter lim="800000"/>
            <a:headEnd/>
            <a:tailEnd/>
          </a:ln>
        </p:spPr>
      </p:pic>
      <p:pic>
        <p:nvPicPr>
          <p:cNvPr id="11" name="Picture 4" descr="C:\Users\melvin.holt\Documents\HME Photos\_DSC0329.JPG"/>
          <p:cNvPicPr>
            <a:picLocks noChangeAspect="1" noChangeArrowheads="1"/>
          </p:cNvPicPr>
          <p:nvPr/>
        </p:nvPicPr>
        <p:blipFill>
          <a:blip r:embed="rId6" cstate="print"/>
          <a:srcRect/>
          <a:stretch>
            <a:fillRect/>
          </a:stretch>
        </p:blipFill>
        <p:spPr bwMode="auto">
          <a:xfrm>
            <a:off x="1041400" y="4521018"/>
            <a:ext cx="2061082" cy="1371600"/>
          </a:xfrm>
          <a:prstGeom prst="rect">
            <a:avLst/>
          </a:prstGeom>
          <a:noFill/>
        </p:spPr>
      </p:pic>
      <p:pic>
        <p:nvPicPr>
          <p:cNvPr id="12" name="Picture 5" descr="C:\Users\melvin.holt\Documents\HME Photos\_DSC0330.JPG"/>
          <p:cNvPicPr>
            <a:picLocks noChangeAspect="1" noChangeArrowheads="1"/>
          </p:cNvPicPr>
          <p:nvPr/>
        </p:nvPicPr>
        <p:blipFill>
          <a:blip r:embed="rId7" cstate="print"/>
          <a:srcRect/>
          <a:stretch>
            <a:fillRect/>
          </a:stretch>
        </p:blipFill>
        <p:spPr bwMode="auto">
          <a:xfrm>
            <a:off x="3581400" y="4533900"/>
            <a:ext cx="2061082" cy="1371600"/>
          </a:xfrm>
          <a:prstGeom prst="rect">
            <a:avLst/>
          </a:prstGeom>
          <a:noFill/>
        </p:spPr>
      </p:pic>
      <p:pic>
        <p:nvPicPr>
          <p:cNvPr id="13" name="Picture 7" descr="C:\Users\melvin.holt\Documents\HME Photos\Grinder with heating element.jpg"/>
          <p:cNvPicPr>
            <a:picLocks noChangeAspect="1" noChangeArrowheads="1"/>
          </p:cNvPicPr>
          <p:nvPr/>
        </p:nvPicPr>
        <p:blipFill>
          <a:blip r:embed="rId8" cstate="print"/>
          <a:srcRect/>
          <a:stretch>
            <a:fillRect/>
          </a:stretch>
        </p:blipFill>
        <p:spPr bwMode="auto">
          <a:xfrm>
            <a:off x="6197601" y="4540250"/>
            <a:ext cx="1763793" cy="1371600"/>
          </a:xfrm>
          <a:prstGeom prst="rect">
            <a:avLst/>
          </a:prstGeom>
          <a:noFill/>
        </p:spPr>
      </p:pic>
    </p:spTree>
    <p:extLst>
      <p:ext uri="{BB962C8B-B14F-4D97-AF65-F5344CB8AC3E}">
        <p14:creationId xmlns:p14="http://schemas.microsoft.com/office/powerpoint/2010/main" val="136553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0" y="274638"/>
            <a:ext cx="9144000" cy="661027"/>
          </a:xfrm>
        </p:spPr>
        <p:txBody>
          <a:bodyPr/>
          <a:lstStyle/>
          <a:p>
            <a:pPr eaLnBrk="1" hangingPunct="1">
              <a:defRPr/>
            </a:pPr>
            <a:r>
              <a:rPr lang="en-US" dirty="0" smtClean="0"/>
              <a:t>Summary</a:t>
            </a:r>
          </a:p>
        </p:txBody>
      </p:sp>
      <p:sp>
        <p:nvSpPr>
          <p:cNvPr id="29701" name="Rectangle 3"/>
          <p:cNvSpPr>
            <a:spLocks noGrp="1" noChangeArrowheads="1"/>
          </p:cNvSpPr>
          <p:nvPr>
            <p:ph idx="1"/>
          </p:nvPr>
        </p:nvSpPr>
        <p:spPr>
          <a:xfrm>
            <a:off x="457198" y="1319984"/>
            <a:ext cx="8308430" cy="4030495"/>
          </a:xfrm>
        </p:spPr>
        <p:txBody>
          <a:bodyPr/>
          <a:lstStyle/>
          <a:p>
            <a:pPr marL="0" indent="0">
              <a:spcBef>
                <a:spcPts val="1400"/>
              </a:spcBef>
              <a:buNone/>
            </a:pPr>
            <a:r>
              <a:rPr lang="en-US" sz="2800" b="1" dirty="0" smtClean="0"/>
              <a:t>Lesson: Indicators of HME</a:t>
            </a:r>
          </a:p>
          <a:p>
            <a:pPr marL="0" indent="0">
              <a:spcBef>
                <a:spcPts val="1400"/>
              </a:spcBef>
              <a:buNone/>
              <a:defRPr/>
            </a:pPr>
            <a:r>
              <a:rPr lang="en-US" sz="2800" b="1" dirty="0" smtClean="0"/>
              <a:t>In this lesson we covered:</a:t>
            </a:r>
          </a:p>
          <a:p>
            <a:pPr marL="698500" lvl="1" indent="-241300">
              <a:spcBef>
                <a:spcPts val="1400"/>
              </a:spcBef>
              <a:buFont typeface="Arial" pitchFamily="34" charset="0"/>
              <a:buChar char="•"/>
              <a:defRPr/>
            </a:pPr>
            <a:r>
              <a:rPr lang="en-US" sz="2400" dirty="0" smtClean="0"/>
              <a:t>Definition of HME</a:t>
            </a:r>
          </a:p>
          <a:p>
            <a:pPr marL="698500" lvl="1" indent="-241300">
              <a:spcBef>
                <a:spcPts val="1400"/>
              </a:spcBef>
              <a:buFont typeface="Arial" pitchFamily="34" charset="0"/>
              <a:buChar char="•"/>
              <a:defRPr/>
            </a:pPr>
            <a:r>
              <a:rPr lang="en-US" sz="2400" dirty="0" smtClean="0"/>
              <a:t>Classes of HME</a:t>
            </a:r>
          </a:p>
          <a:p>
            <a:pPr marL="698500" lvl="1" indent="-241300">
              <a:spcBef>
                <a:spcPts val="1400"/>
              </a:spcBef>
              <a:buFont typeface="Arial" pitchFamily="34" charset="0"/>
              <a:buChar char="•"/>
              <a:defRPr/>
            </a:pPr>
            <a:r>
              <a:rPr lang="en-US" sz="2400" dirty="0" smtClean="0"/>
              <a:t>Indicators of HME </a:t>
            </a:r>
          </a:p>
          <a:p>
            <a:pPr marL="698500" lvl="1" indent="-241300">
              <a:spcBef>
                <a:spcPts val="1400"/>
              </a:spcBef>
              <a:buFont typeface="Arial" pitchFamily="34" charset="0"/>
              <a:buChar char="•"/>
              <a:defRPr/>
            </a:pPr>
            <a:r>
              <a:rPr lang="en-US" sz="2400" dirty="0" smtClean="0"/>
              <a:t>Hazards associated with HME </a:t>
            </a:r>
          </a:p>
          <a:p>
            <a:pPr marL="698500" lvl="1" indent="-241300">
              <a:spcBef>
                <a:spcPts val="1400"/>
              </a:spcBef>
              <a:buFont typeface="Arial" pitchFamily="34" charset="0"/>
              <a:buChar char="•"/>
              <a:defRPr/>
            </a:pPr>
            <a:r>
              <a:rPr lang="en-US" sz="2400" dirty="0" smtClean="0"/>
              <a:t>Safety precautions associated with HME</a:t>
            </a:r>
          </a:p>
        </p:txBody>
      </p:sp>
      <p:sp>
        <p:nvSpPr>
          <p:cNvPr id="5"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1" i="0" u="none" strike="noStrike" kern="1200" cap="none" spc="0" normalizeH="0" baseline="0" noProof="0" smtClean="0">
                <a:ln>
                  <a:noFill/>
                </a:ln>
                <a:solidFill>
                  <a:schemeClr val="tx1">
                    <a:tint val="75000"/>
                  </a:schemeClr>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1" i="0" u="none" strike="noStrike" kern="1200" cap="none" spc="0" normalizeH="0" baseline="0" noProof="0" dirty="0">
              <a:ln>
                <a:noFill/>
              </a:ln>
              <a:solidFill>
                <a:schemeClr val="tx1">
                  <a:tint val="75000"/>
                </a:schemeClr>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37779796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26725"/>
            <a:ext cx="9144000" cy="791425"/>
          </a:xfrm>
        </p:spPr>
        <p:txBody>
          <a:bodyPr/>
          <a:lstStyle/>
          <a:p>
            <a:pPr>
              <a:defRPr/>
            </a:pPr>
            <a:r>
              <a:rPr lang="en-US" sz="3600" dirty="0" smtClean="0"/>
              <a:t>Questions?</a:t>
            </a:r>
            <a:endParaRPr lang="en-US" sz="3600" dirty="0"/>
          </a:p>
        </p:txBody>
      </p:sp>
      <p:sp>
        <p:nvSpPr>
          <p:cNvPr id="7"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1" i="0" u="none" strike="noStrike" kern="1200" cap="none" spc="0" normalizeH="0" baseline="0" noProof="0" smtClean="0">
                <a:ln>
                  <a:noFill/>
                </a:ln>
                <a:solidFill>
                  <a:schemeClr val="tx1">
                    <a:tint val="75000"/>
                  </a:schemeClr>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1" i="0" u="none" strike="noStrike" kern="1200" cap="none" spc="0" normalizeH="0" baseline="0" noProof="0" dirty="0">
              <a:ln>
                <a:noFill/>
              </a:ln>
              <a:solidFill>
                <a:schemeClr val="tx1">
                  <a:tint val="75000"/>
                </a:schemeClr>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2514866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264" y="274638"/>
            <a:ext cx="8229600" cy="661027"/>
          </a:xfrm>
        </p:spPr>
        <p:txBody>
          <a:bodyPr>
            <a:noAutofit/>
          </a:bodyPr>
          <a:lstStyle/>
          <a:p>
            <a:r>
              <a:rPr lang="en-US" sz="2800" dirty="0" smtClean="0"/>
              <a:t>How difficult can it be to manufacture HME? </a:t>
            </a:r>
            <a:endParaRPr lang="en-US" sz="2800" dirty="0"/>
          </a:p>
        </p:txBody>
      </p:sp>
      <p:sp>
        <p:nvSpPr>
          <p:cNvPr id="8195" name="Content Placeholder 2"/>
          <p:cNvSpPr>
            <a:spLocks noGrp="1"/>
          </p:cNvSpPr>
          <p:nvPr>
            <p:ph idx="1"/>
          </p:nvPr>
        </p:nvSpPr>
        <p:spPr>
          <a:xfrm>
            <a:off x="331072" y="1161431"/>
            <a:ext cx="8458200" cy="4750637"/>
          </a:xfrm>
        </p:spPr>
        <p:txBody>
          <a:bodyPr>
            <a:normAutofit fontScale="92500" lnSpcReduction="10000"/>
          </a:bodyPr>
          <a:lstStyle/>
          <a:p>
            <a:pPr marL="344488" indent="-344488">
              <a:spcBef>
                <a:spcPts val="1400"/>
              </a:spcBef>
            </a:pPr>
            <a:r>
              <a:rPr lang="en-US" sz="2800" dirty="0" smtClean="0"/>
              <a:t>Homemade explosives can </a:t>
            </a:r>
            <a:r>
              <a:rPr lang="en-US" sz="2800" dirty="0"/>
              <a:t>be made from commonly </a:t>
            </a:r>
            <a:r>
              <a:rPr lang="en-US" sz="2800" dirty="0" smtClean="0"/>
              <a:t>available commercial </a:t>
            </a:r>
            <a:r>
              <a:rPr lang="en-US" sz="2800" dirty="0"/>
              <a:t>chemicals </a:t>
            </a:r>
            <a:r>
              <a:rPr lang="en-US" sz="2800" dirty="0" smtClean="0"/>
              <a:t>with </a:t>
            </a:r>
            <a:r>
              <a:rPr lang="en-US" sz="2800" dirty="0"/>
              <a:t>minimal </a:t>
            </a:r>
            <a:r>
              <a:rPr lang="en-US" sz="2800" dirty="0" smtClean="0"/>
              <a:t>effort</a:t>
            </a:r>
          </a:p>
          <a:p>
            <a:pPr marL="344488" indent="-344488">
              <a:spcBef>
                <a:spcPts val="1400"/>
              </a:spcBef>
            </a:pPr>
            <a:r>
              <a:rPr lang="en-US" sz="2800" dirty="0" smtClean="0"/>
              <a:t>Production is done by physically mixing </a:t>
            </a:r>
            <a:r>
              <a:rPr lang="en-US" sz="2800" dirty="0"/>
              <a:t>ingredients or by chemically reacting </a:t>
            </a:r>
            <a:r>
              <a:rPr lang="en-US" sz="2800" dirty="0" smtClean="0"/>
              <a:t>ingredients</a:t>
            </a:r>
          </a:p>
          <a:p>
            <a:pPr marL="344488" indent="-344488">
              <a:spcBef>
                <a:spcPts val="1400"/>
              </a:spcBef>
            </a:pPr>
            <a:r>
              <a:rPr lang="en-US" sz="2800" dirty="0" smtClean="0"/>
              <a:t>Production steps:</a:t>
            </a:r>
          </a:p>
          <a:p>
            <a:pPr marL="788988" lvl="1" indent="-444500">
              <a:spcBef>
                <a:spcPts val="1400"/>
              </a:spcBef>
            </a:pPr>
            <a:r>
              <a:rPr lang="en-US" sz="2400" dirty="0" smtClean="0"/>
              <a:t>Obtain the ingredients</a:t>
            </a:r>
          </a:p>
          <a:p>
            <a:pPr marL="788988" lvl="1" indent="-444500">
              <a:spcBef>
                <a:spcPts val="1400"/>
              </a:spcBef>
            </a:pPr>
            <a:r>
              <a:rPr lang="en-US" sz="2400" dirty="0" smtClean="0"/>
              <a:t>Mix the compounds</a:t>
            </a:r>
          </a:p>
          <a:p>
            <a:pPr marL="788988" lvl="1" indent="-444500">
              <a:spcBef>
                <a:spcPts val="1400"/>
              </a:spcBef>
            </a:pPr>
            <a:r>
              <a:rPr lang="en-US" sz="2400" dirty="0" smtClean="0"/>
              <a:t>Cook, cool, or </a:t>
            </a:r>
          </a:p>
          <a:p>
            <a:pPr marL="788988" lvl="1" indent="-444500">
              <a:spcBef>
                <a:spcPts val="1400"/>
              </a:spcBef>
              <a:buNone/>
            </a:pPr>
            <a:r>
              <a:rPr lang="en-US" sz="2400" dirty="0" smtClean="0"/>
              <a:t>      dry the mixture </a:t>
            </a:r>
          </a:p>
          <a:p>
            <a:pPr marL="788988" lvl="1" indent="-444500">
              <a:spcBef>
                <a:spcPts val="1400"/>
              </a:spcBef>
            </a:pPr>
            <a:r>
              <a:rPr lang="en-US" sz="2400" dirty="0" smtClean="0"/>
              <a:t>Package mixture</a:t>
            </a:r>
          </a:p>
        </p:txBody>
      </p:sp>
      <p:sp>
        <p:nvSpPr>
          <p:cNvPr id="5"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1"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6" name="Picture 3" descr="C:\Users\melvin.holt\Documents\HME Photos\_DSC0379.JPG"/>
          <p:cNvPicPr>
            <a:picLocks noChangeAspect="1" noChangeArrowheads="1"/>
          </p:cNvPicPr>
          <p:nvPr/>
        </p:nvPicPr>
        <p:blipFill>
          <a:blip r:embed="rId3" cstate="print"/>
          <a:srcRect/>
          <a:stretch>
            <a:fillRect/>
          </a:stretch>
        </p:blipFill>
        <p:spPr bwMode="auto">
          <a:xfrm>
            <a:off x="4186402" y="2975085"/>
            <a:ext cx="2404596" cy="1600200"/>
          </a:xfrm>
          <a:prstGeom prst="rect">
            <a:avLst/>
          </a:prstGeom>
          <a:noFill/>
        </p:spPr>
      </p:pic>
      <p:pic>
        <p:nvPicPr>
          <p:cNvPr id="7" name="Picture 8" descr="IMG_2689"/>
          <p:cNvPicPr>
            <a:picLocks noChangeAspect="1" noChangeArrowheads="1"/>
          </p:cNvPicPr>
          <p:nvPr/>
        </p:nvPicPr>
        <p:blipFill>
          <a:blip r:embed="rId4" cstate="print"/>
          <a:srcRect/>
          <a:stretch>
            <a:fillRect/>
          </a:stretch>
        </p:blipFill>
        <p:spPr bwMode="auto">
          <a:xfrm>
            <a:off x="6813171" y="2989944"/>
            <a:ext cx="2189206" cy="1600200"/>
          </a:xfrm>
          <a:prstGeom prst="rect">
            <a:avLst/>
          </a:prstGeom>
          <a:noFill/>
          <a:ln w="9525">
            <a:solidFill>
              <a:srgbClr val="000000"/>
            </a:solidFill>
            <a:miter lim="800000"/>
            <a:headEnd/>
            <a:tailEnd/>
          </a:ln>
        </p:spPr>
      </p:pic>
      <p:pic>
        <p:nvPicPr>
          <p:cNvPr id="8" name="Picture 7" descr="C:\Users\melvin.holt\Documents\HME Photos\Grinder with heating element.jpg"/>
          <p:cNvPicPr>
            <a:picLocks noChangeAspect="1" noChangeArrowheads="1"/>
          </p:cNvPicPr>
          <p:nvPr/>
        </p:nvPicPr>
        <p:blipFill rotWithShape="1">
          <a:blip r:embed="rId5" cstate="print"/>
          <a:srcRect r="299"/>
          <a:stretch/>
        </p:blipFill>
        <p:spPr bwMode="auto">
          <a:xfrm>
            <a:off x="6808196" y="4724328"/>
            <a:ext cx="2051600" cy="1600200"/>
          </a:xfrm>
          <a:prstGeom prst="rect">
            <a:avLst/>
          </a:prstGeom>
          <a:noFill/>
        </p:spPr>
      </p:pic>
      <p:pic>
        <p:nvPicPr>
          <p:cNvPr id="9" name="Picture 2" descr="C:\Users\melvin.holt\Documents\HME Photos\_DSC0390.JPG"/>
          <p:cNvPicPr>
            <a:picLocks noChangeAspect="1" noChangeArrowheads="1"/>
          </p:cNvPicPr>
          <p:nvPr/>
        </p:nvPicPr>
        <p:blipFill>
          <a:blip r:embed="rId6" cstate="print"/>
          <a:srcRect/>
          <a:stretch>
            <a:fillRect/>
          </a:stretch>
        </p:blipFill>
        <p:spPr bwMode="auto">
          <a:xfrm>
            <a:off x="4172489" y="4719947"/>
            <a:ext cx="2404595" cy="1600200"/>
          </a:xfrm>
          <a:prstGeom prst="rect">
            <a:avLst/>
          </a:prstGeom>
          <a:noFill/>
        </p:spPr>
      </p:pic>
    </p:spTree>
    <p:extLst>
      <p:ext uri="{BB962C8B-B14F-4D97-AF65-F5344CB8AC3E}">
        <p14:creationId xmlns:p14="http://schemas.microsoft.com/office/powerpoint/2010/main" val="274502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blinds(horizontal)">
                                      <p:cBhvr>
                                        <p:cTn id="10" dur="500"/>
                                        <p:tgtEl>
                                          <p:spTgt spid="819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3" dur="500"/>
                                        <p:tgtEl>
                                          <p:spTgt spid="819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195">
                                            <p:txEl>
                                              <p:pRg st="3" end="3"/>
                                            </p:txEl>
                                          </p:spTgt>
                                        </p:tgtEl>
                                        <p:attrNameLst>
                                          <p:attrName>style.visibility</p:attrName>
                                        </p:attrNameLst>
                                      </p:cBhvr>
                                      <p:to>
                                        <p:strVal val="visible"/>
                                      </p:to>
                                    </p:set>
                                    <p:animEffect transition="in" filter="blinds(horizontal)">
                                      <p:cBhvr>
                                        <p:cTn id="16" dur="500"/>
                                        <p:tgtEl>
                                          <p:spTgt spid="8195">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animEffect transition="in" filter="blinds(horizontal)">
                                      <p:cBhvr>
                                        <p:cTn id="19" dur="500"/>
                                        <p:tgtEl>
                                          <p:spTgt spid="8195">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8195">
                                            <p:txEl>
                                              <p:pRg st="5" end="5"/>
                                            </p:txEl>
                                          </p:spTgt>
                                        </p:tgtEl>
                                        <p:attrNameLst>
                                          <p:attrName>style.visibility</p:attrName>
                                        </p:attrNameLst>
                                      </p:cBhvr>
                                      <p:to>
                                        <p:strVal val="visible"/>
                                      </p:to>
                                    </p:set>
                                    <p:animEffect transition="in" filter="blinds(horizontal)">
                                      <p:cBhvr>
                                        <p:cTn id="22" dur="500"/>
                                        <p:tgtEl>
                                          <p:spTgt spid="8195">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195">
                                            <p:txEl>
                                              <p:pRg st="6" end="6"/>
                                            </p:txEl>
                                          </p:spTgt>
                                        </p:tgtEl>
                                        <p:attrNameLst>
                                          <p:attrName>style.visibility</p:attrName>
                                        </p:attrNameLst>
                                      </p:cBhvr>
                                      <p:to>
                                        <p:strVal val="visible"/>
                                      </p:to>
                                    </p:set>
                                    <p:animEffect transition="in" filter="blinds(horizontal)">
                                      <p:cBhvr>
                                        <p:cTn id="25" dur="500"/>
                                        <p:tgtEl>
                                          <p:spTgt spid="8195">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8195">
                                            <p:txEl>
                                              <p:pRg st="7" end="7"/>
                                            </p:txEl>
                                          </p:spTgt>
                                        </p:tgtEl>
                                        <p:attrNameLst>
                                          <p:attrName>style.visibility</p:attrName>
                                        </p:attrNameLst>
                                      </p:cBhvr>
                                      <p:to>
                                        <p:strVal val="visible"/>
                                      </p:to>
                                    </p:set>
                                    <p:animEffect transition="in" filter="blinds(horizontal)">
                                      <p:cBhvr>
                                        <p:cTn id="28" dur="5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pPr>
              <a:defRPr/>
            </a:pPr>
            <a:fld id="{D0BF7C18-33E7-4E5A-AC40-53A29FE5BC23}" type="slidenum">
              <a:rPr lang="en-US" smtClean="0">
                <a:latin typeface="Arial" pitchFamily="34" charset="0"/>
                <a:cs typeface="Arial" pitchFamily="34" charset="0"/>
              </a:rPr>
              <a:pPr>
                <a:defRPr/>
              </a:pPr>
              <a:t>5</a:t>
            </a:fld>
            <a:endParaRPr lang="en-US" dirty="0">
              <a:latin typeface="Arial" pitchFamily="34" charset="0"/>
              <a:cs typeface="Arial" pitchFamily="34" charset="0"/>
            </a:endParaRPr>
          </a:p>
        </p:txBody>
      </p:sp>
      <p:sp>
        <p:nvSpPr>
          <p:cNvPr id="5" name="TextBox 4"/>
          <p:cNvSpPr txBox="1"/>
          <p:nvPr/>
        </p:nvSpPr>
        <p:spPr>
          <a:xfrm>
            <a:off x="0" y="286380"/>
            <a:ext cx="9144000" cy="523220"/>
          </a:xfrm>
          <a:prstGeom prst="rect">
            <a:avLst/>
          </a:prstGeom>
          <a:noFill/>
        </p:spPr>
        <p:txBody>
          <a:bodyPr wrap="square" rtlCol="0">
            <a:spAutoFit/>
          </a:bodyPr>
          <a:lstStyle/>
          <a:p>
            <a:pPr algn="ctr"/>
            <a:r>
              <a:rPr lang="en-US" sz="2800" b="0" dirty="0" smtClean="0">
                <a:solidFill>
                  <a:schemeClr val="tx1"/>
                </a:solidFill>
                <a:latin typeface="Arial" pitchFamily="34" charset="0"/>
                <a:cs typeface="Arial" pitchFamily="34" charset="0"/>
              </a:rPr>
              <a:t>Check on Learning</a:t>
            </a:r>
            <a:endParaRPr lang="en-US" sz="2800" b="0" dirty="0">
              <a:solidFill>
                <a:schemeClr val="tx1"/>
              </a:solidFill>
              <a:latin typeface="Arial" pitchFamily="34" charset="0"/>
              <a:cs typeface="Arial" pitchFamily="34" charset="0"/>
            </a:endParaRPr>
          </a:p>
        </p:txBody>
      </p:sp>
      <p:sp>
        <p:nvSpPr>
          <p:cNvPr id="6" name="TextBox 5"/>
          <p:cNvSpPr txBox="1"/>
          <p:nvPr/>
        </p:nvSpPr>
        <p:spPr>
          <a:xfrm>
            <a:off x="304800" y="1090866"/>
            <a:ext cx="5791200" cy="1446550"/>
          </a:xfrm>
          <a:prstGeom prst="rect">
            <a:avLst/>
          </a:prstGeom>
          <a:noFill/>
        </p:spPr>
        <p:txBody>
          <a:bodyPr wrap="square" rtlCol="0">
            <a:spAutoFit/>
          </a:bodyPr>
          <a:lstStyle/>
          <a:p>
            <a:pPr marL="457200" indent="-457200">
              <a:buFont typeface="+mj-lt"/>
              <a:buAutoNum type="arabicPeriod"/>
            </a:pPr>
            <a:r>
              <a:rPr lang="en-US" sz="2200" b="0" dirty="0" smtClean="0">
                <a:solidFill>
                  <a:schemeClr val="tx1"/>
                </a:solidFill>
                <a:latin typeface="Arial" pitchFamily="34" charset="0"/>
                <a:cs typeface="Arial" pitchFamily="34" charset="0"/>
              </a:rPr>
              <a:t>Homemade explosives can be made from commonly available commercial chemicals. True or False?</a:t>
            </a:r>
          </a:p>
          <a:p>
            <a:endParaRPr lang="en-US" sz="2200" b="0" dirty="0">
              <a:latin typeface="Arial" pitchFamily="34" charset="0"/>
              <a:cs typeface="Arial" pitchFamily="34" charset="0"/>
            </a:endParaRPr>
          </a:p>
        </p:txBody>
      </p:sp>
      <p:sp>
        <p:nvSpPr>
          <p:cNvPr id="7" name="TextBox 6"/>
          <p:cNvSpPr txBox="1"/>
          <p:nvPr/>
        </p:nvSpPr>
        <p:spPr>
          <a:xfrm>
            <a:off x="288756" y="2386261"/>
            <a:ext cx="5133475" cy="2831544"/>
          </a:xfrm>
          <a:prstGeom prst="rect">
            <a:avLst/>
          </a:prstGeom>
          <a:noFill/>
        </p:spPr>
        <p:txBody>
          <a:bodyPr wrap="square" rtlCol="0">
            <a:spAutoFit/>
          </a:bodyPr>
          <a:lstStyle/>
          <a:p>
            <a:pPr marL="457200" indent="-457200">
              <a:buFont typeface="+mj-lt"/>
              <a:buAutoNum type="arabicPeriod" startAt="2"/>
            </a:pPr>
            <a:r>
              <a:rPr lang="en-US" sz="2200" b="0" dirty="0" smtClean="0">
                <a:solidFill>
                  <a:schemeClr val="tx1"/>
                </a:solidFill>
                <a:latin typeface="Arial" pitchFamily="34" charset="0"/>
                <a:cs typeface="Arial" pitchFamily="34" charset="0"/>
              </a:rPr>
              <a:t>Which of the following is not a production step in the manufacture of HME?</a:t>
            </a:r>
          </a:p>
          <a:p>
            <a:pPr marL="914400" lvl="1" indent="-457200">
              <a:buFont typeface="+mj-lt"/>
              <a:buAutoNum type="alphaLcPeriod"/>
            </a:pPr>
            <a:r>
              <a:rPr lang="en-US" sz="2200" b="0" dirty="0" smtClean="0">
                <a:solidFill>
                  <a:schemeClr val="tx1"/>
                </a:solidFill>
                <a:latin typeface="Arial" pitchFamily="34" charset="0"/>
                <a:cs typeface="Arial" pitchFamily="34" charset="0"/>
              </a:rPr>
              <a:t>Obtain the ingredients	</a:t>
            </a:r>
          </a:p>
          <a:p>
            <a:pPr marL="914400" lvl="1" indent="-457200">
              <a:buFont typeface="+mj-lt"/>
              <a:buAutoNum type="alphaLcPeriod"/>
            </a:pPr>
            <a:r>
              <a:rPr lang="en-US" sz="2200" b="0" dirty="0" smtClean="0">
                <a:solidFill>
                  <a:schemeClr val="tx1"/>
                </a:solidFill>
                <a:latin typeface="Arial" pitchFamily="34" charset="0"/>
                <a:cs typeface="Arial" pitchFamily="34" charset="0"/>
              </a:rPr>
              <a:t>Mix the components	</a:t>
            </a:r>
          </a:p>
          <a:p>
            <a:pPr marL="914400" lvl="1" indent="-457200">
              <a:buFont typeface="+mj-lt"/>
              <a:buAutoNum type="alphaLcPeriod"/>
            </a:pPr>
            <a:r>
              <a:rPr lang="en-US" sz="2200" b="0" dirty="0" smtClean="0">
                <a:solidFill>
                  <a:schemeClr val="tx1"/>
                </a:solidFill>
                <a:latin typeface="Arial" pitchFamily="34" charset="0"/>
                <a:cs typeface="Arial" pitchFamily="34" charset="0"/>
              </a:rPr>
              <a:t>Cook, cool or dry the mixture</a:t>
            </a:r>
          </a:p>
          <a:p>
            <a:pPr marL="914400" lvl="1" indent="-457200">
              <a:buFont typeface="+mj-lt"/>
              <a:buAutoNum type="alphaLcPeriod"/>
            </a:pPr>
            <a:r>
              <a:rPr lang="en-US" sz="2200" b="0" dirty="0" smtClean="0">
                <a:solidFill>
                  <a:schemeClr val="tx1"/>
                </a:solidFill>
                <a:latin typeface="Arial" pitchFamily="34" charset="0"/>
                <a:cs typeface="Arial" pitchFamily="34" charset="0"/>
              </a:rPr>
              <a:t>Test the HME</a:t>
            </a:r>
          </a:p>
          <a:p>
            <a:endParaRPr lang="en-US" sz="2200" b="0" dirty="0">
              <a:latin typeface="Arial" pitchFamily="34" charset="0"/>
              <a:cs typeface="Arial" pitchFamily="34" charset="0"/>
            </a:endParaRPr>
          </a:p>
        </p:txBody>
      </p:sp>
      <p:sp>
        <p:nvSpPr>
          <p:cNvPr id="10" name="TextBox 9"/>
          <p:cNvSpPr txBox="1"/>
          <p:nvPr/>
        </p:nvSpPr>
        <p:spPr>
          <a:xfrm>
            <a:off x="5869745" y="1415241"/>
            <a:ext cx="3054096" cy="457200"/>
          </a:xfrm>
          <a:prstGeom prst="rect">
            <a:avLst/>
          </a:prstGeom>
          <a:solidFill>
            <a:srgbClr val="FFFF00"/>
          </a:solidFill>
        </p:spPr>
        <p:txBody>
          <a:bodyPr wrap="square" rtlCol="0">
            <a:spAutoFit/>
          </a:bodyPr>
          <a:lstStyle/>
          <a:p>
            <a:pPr marL="457200" indent="-457200" algn="ctr"/>
            <a:r>
              <a:rPr lang="en-US" sz="2200" b="0" dirty="0" smtClean="0">
                <a:solidFill>
                  <a:schemeClr val="tx1"/>
                </a:solidFill>
                <a:latin typeface="Arial" pitchFamily="34" charset="0"/>
                <a:cs typeface="Arial" pitchFamily="34" charset="0"/>
              </a:rPr>
              <a:t>TRUE </a:t>
            </a:r>
          </a:p>
          <a:p>
            <a:pPr marL="800100" lvl="1" indent="-342900"/>
            <a:endParaRPr lang="en-US" sz="2200" b="0" dirty="0">
              <a:solidFill>
                <a:srgbClr val="FF0000"/>
              </a:solidFill>
              <a:latin typeface="Arial" pitchFamily="34" charset="0"/>
              <a:cs typeface="Arial" pitchFamily="34" charset="0"/>
            </a:endParaRPr>
          </a:p>
        </p:txBody>
      </p:sp>
      <p:sp>
        <p:nvSpPr>
          <p:cNvPr id="11" name="TextBox 10"/>
          <p:cNvSpPr txBox="1"/>
          <p:nvPr/>
        </p:nvSpPr>
        <p:spPr>
          <a:xfrm>
            <a:off x="5885515" y="2693836"/>
            <a:ext cx="3053531" cy="430887"/>
          </a:xfrm>
          <a:prstGeom prst="rect">
            <a:avLst/>
          </a:prstGeom>
          <a:solidFill>
            <a:srgbClr val="FFFF00"/>
          </a:solidFill>
        </p:spPr>
        <p:txBody>
          <a:bodyPr wrap="square" rtlCol="0">
            <a:spAutoFit/>
          </a:bodyPr>
          <a:lstStyle/>
          <a:p>
            <a:pPr marL="0" lvl="1" algn="ctr"/>
            <a:r>
              <a:rPr lang="en-US" sz="2200" b="0" dirty="0" smtClean="0">
                <a:solidFill>
                  <a:schemeClr val="tx1"/>
                </a:solidFill>
                <a:latin typeface="Arial" pitchFamily="34" charset="0"/>
                <a:cs typeface="Arial" pitchFamily="34" charset="0"/>
              </a:rPr>
              <a:t>d.   Test the HME</a:t>
            </a:r>
            <a:endParaRPr lang="en-US" sz="2200" b="0" dirty="0">
              <a:latin typeface="Arial" pitchFamily="34" charset="0"/>
              <a:cs typeface="Arial" pitchFamily="34" charset="0"/>
            </a:endParaRPr>
          </a:p>
        </p:txBody>
      </p:sp>
      <p:sp>
        <p:nvSpPr>
          <p:cNvPr id="9" name="TextBox 8"/>
          <p:cNvSpPr txBox="1"/>
          <p:nvPr/>
        </p:nvSpPr>
        <p:spPr>
          <a:xfrm>
            <a:off x="310026" y="4864484"/>
            <a:ext cx="5371059" cy="1446550"/>
          </a:xfrm>
          <a:prstGeom prst="rect">
            <a:avLst/>
          </a:prstGeom>
          <a:noFill/>
        </p:spPr>
        <p:txBody>
          <a:bodyPr wrap="square" rtlCol="0">
            <a:spAutoFit/>
          </a:bodyPr>
          <a:lstStyle/>
          <a:p>
            <a:pPr marL="457200" indent="-457200">
              <a:buFont typeface="+mj-lt"/>
              <a:buAutoNum type="arabicPeriod" startAt="3"/>
            </a:pPr>
            <a:r>
              <a:rPr lang="en-US" sz="2200" b="0" dirty="0" smtClean="0">
                <a:solidFill>
                  <a:schemeClr val="tx1"/>
                </a:solidFill>
                <a:latin typeface="Arial" pitchFamily="34" charset="0"/>
                <a:cs typeface="Arial" pitchFamily="34" charset="0"/>
              </a:rPr>
              <a:t>The mixing of chemicals involves either a physical or chemical process to manufacture the explosive compound. True or False?</a:t>
            </a:r>
            <a:endParaRPr lang="en-US" sz="2200" b="0" dirty="0">
              <a:solidFill>
                <a:schemeClr val="tx1"/>
              </a:solidFill>
              <a:latin typeface="Arial" pitchFamily="34" charset="0"/>
              <a:cs typeface="Arial" pitchFamily="34" charset="0"/>
            </a:endParaRPr>
          </a:p>
        </p:txBody>
      </p:sp>
      <p:sp>
        <p:nvSpPr>
          <p:cNvPr id="13" name="TextBox 12"/>
          <p:cNvSpPr txBox="1"/>
          <p:nvPr/>
        </p:nvSpPr>
        <p:spPr>
          <a:xfrm>
            <a:off x="5900959" y="4982870"/>
            <a:ext cx="3054096" cy="457200"/>
          </a:xfrm>
          <a:prstGeom prst="rect">
            <a:avLst/>
          </a:prstGeom>
          <a:solidFill>
            <a:srgbClr val="FFFF00"/>
          </a:solidFill>
        </p:spPr>
        <p:txBody>
          <a:bodyPr wrap="square" rtlCol="0">
            <a:spAutoFit/>
          </a:bodyPr>
          <a:lstStyle/>
          <a:p>
            <a:pPr marL="457200" indent="-457200" algn="ctr"/>
            <a:r>
              <a:rPr lang="en-US" sz="2200" b="0" dirty="0" smtClean="0">
                <a:solidFill>
                  <a:schemeClr val="tx1"/>
                </a:solidFill>
                <a:latin typeface="Arial" pitchFamily="34" charset="0"/>
                <a:cs typeface="Arial" pitchFamily="34" charset="0"/>
              </a:rPr>
              <a:t>TRUE </a:t>
            </a:r>
          </a:p>
          <a:p>
            <a:pPr marL="800100" lvl="1" indent="-342900"/>
            <a:endParaRPr lang="en-US" sz="2200" b="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animBg="1"/>
      <p:bldP spid="9"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763"/>
            <a:ext cx="9144000" cy="562825"/>
          </a:xfrm>
        </p:spPr>
        <p:txBody>
          <a:bodyPr>
            <a:normAutofit/>
          </a:bodyPr>
          <a:lstStyle/>
          <a:p>
            <a:r>
              <a:rPr lang="en-US" sz="2800" dirty="0" smtClean="0"/>
              <a:t>Recognize the Classes of HME</a:t>
            </a:r>
            <a:endParaRPr lang="en-US" sz="2800" dirty="0"/>
          </a:p>
        </p:txBody>
      </p:sp>
      <p:sp>
        <p:nvSpPr>
          <p:cNvPr id="19459" name="Content Placeholder 2"/>
          <p:cNvSpPr>
            <a:spLocks noGrp="1"/>
          </p:cNvSpPr>
          <p:nvPr>
            <p:ph idx="1"/>
          </p:nvPr>
        </p:nvSpPr>
        <p:spPr>
          <a:xfrm>
            <a:off x="2829702" y="2471351"/>
            <a:ext cx="3496962" cy="1950533"/>
          </a:xfr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bodyPr>
          <a:lstStyle/>
          <a:p>
            <a:pPr marL="693737" lvl="1" indent="-457200">
              <a:spcBef>
                <a:spcPts val="1400"/>
              </a:spcBef>
              <a:buAutoNum type="arabicPeriod"/>
            </a:pPr>
            <a:r>
              <a:rPr lang="en-US" dirty="0" smtClean="0">
                <a:solidFill>
                  <a:srgbClr val="FFFF00"/>
                </a:solidFill>
              </a:rPr>
              <a:t>Nitrate based</a:t>
            </a:r>
          </a:p>
          <a:p>
            <a:pPr marL="693737" lvl="1" indent="-457200">
              <a:spcBef>
                <a:spcPts val="1400"/>
              </a:spcBef>
              <a:buAutoNum type="arabicPeriod"/>
            </a:pPr>
            <a:r>
              <a:rPr lang="en-US" dirty="0" smtClean="0">
                <a:solidFill>
                  <a:srgbClr val="FFFF00"/>
                </a:solidFill>
              </a:rPr>
              <a:t>Peroxide based</a:t>
            </a:r>
          </a:p>
          <a:p>
            <a:pPr marL="693737" lvl="1" indent="-457200">
              <a:spcBef>
                <a:spcPts val="1400"/>
              </a:spcBef>
              <a:buAutoNum type="arabicPeriod"/>
            </a:pPr>
            <a:r>
              <a:rPr lang="en-US" dirty="0" smtClean="0">
                <a:solidFill>
                  <a:srgbClr val="FFFF00"/>
                </a:solidFill>
              </a:rPr>
              <a:t>Chlorate based</a:t>
            </a:r>
          </a:p>
        </p:txBody>
      </p:sp>
      <p:sp>
        <p:nvSpPr>
          <p:cNvPr id="5"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7" name="Rectangle 6"/>
          <p:cNvSpPr/>
          <p:nvPr/>
        </p:nvSpPr>
        <p:spPr>
          <a:xfrm>
            <a:off x="2470105" y="1908319"/>
            <a:ext cx="4776856" cy="523220"/>
          </a:xfrm>
          <a:prstGeom prst="rect">
            <a:avLst/>
          </a:prstGeom>
          <a:noFill/>
        </p:spPr>
        <p:txBody>
          <a:bodyPr wrap="square">
            <a:spAutoFit/>
          </a:bodyPr>
          <a:lstStyle/>
          <a:p>
            <a:pPr marL="288925" lvl="0" indent="-288925" fontAlgn="auto">
              <a:spcBef>
                <a:spcPts val="1400"/>
              </a:spcBef>
              <a:spcAft>
                <a:spcPts val="0"/>
              </a:spcAft>
            </a:pPr>
            <a:r>
              <a:rPr lang="en-US" sz="2800" dirty="0" smtClean="0">
                <a:solidFill>
                  <a:prstClr val="black"/>
                </a:solidFill>
                <a:latin typeface="Arial" pitchFamily="34" charset="0"/>
                <a:cs typeface="Arial" pitchFamily="34" charset="0"/>
              </a:rPr>
              <a:t>Common classes of HME</a:t>
            </a:r>
          </a:p>
        </p:txBody>
      </p:sp>
    </p:spTree>
    <p:extLst>
      <p:ext uri="{BB962C8B-B14F-4D97-AF65-F5344CB8AC3E}">
        <p14:creationId xmlns:p14="http://schemas.microsoft.com/office/powerpoint/2010/main" val="1589369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35" name="Rectangle 19"/>
          <p:cNvSpPr>
            <a:spLocks noGrp="1" noChangeArrowheads="1"/>
          </p:cNvSpPr>
          <p:nvPr>
            <p:ph type="title"/>
          </p:nvPr>
        </p:nvSpPr>
        <p:spPr>
          <a:xfrm>
            <a:off x="228600" y="108911"/>
            <a:ext cx="8763000" cy="562825"/>
          </a:xfrm>
          <a:ln w="12700">
            <a:noFill/>
          </a:ln>
        </p:spPr>
        <p:txBody>
          <a:bodyPr>
            <a:normAutofit/>
          </a:bodyPr>
          <a:lstStyle/>
          <a:p>
            <a:pPr lvl="0"/>
            <a:r>
              <a:rPr lang="en-US" sz="2800" b="1" dirty="0" smtClean="0">
                <a:ea typeface="+mn-ea"/>
              </a:rPr>
              <a:t>Common Classes of HME</a:t>
            </a:r>
            <a:endParaRPr lang="en-US" sz="2800" b="1" dirty="0" smtClean="0"/>
          </a:p>
        </p:txBody>
      </p:sp>
      <p:sp>
        <p:nvSpPr>
          <p:cNvPr id="21509" name="Rectangle 20"/>
          <p:cNvSpPr>
            <a:spLocks noGrp="1" noChangeArrowheads="1"/>
          </p:cNvSpPr>
          <p:nvPr>
            <p:ph idx="1"/>
          </p:nvPr>
        </p:nvSpPr>
        <p:spPr>
          <a:xfrm>
            <a:off x="3178072" y="1173913"/>
            <a:ext cx="3413228" cy="2350337"/>
          </a:xfrm>
        </p:spPr>
        <p:txBody>
          <a:bodyPr>
            <a:noAutofit/>
          </a:bodyPr>
          <a:lstStyle/>
          <a:p>
            <a:pPr marL="630238" lvl="1" indent="-346075">
              <a:buFont typeface="Arial" pitchFamily="34" charset="0"/>
              <a:buChar char="•"/>
            </a:pPr>
            <a:r>
              <a:rPr lang="en-US" dirty="0" smtClean="0"/>
              <a:t>Fertilizer grade </a:t>
            </a:r>
          </a:p>
          <a:p>
            <a:pPr marL="1025525" lvl="2" indent="-395288">
              <a:buFont typeface="Courier New" pitchFamily="49" charset="0"/>
              <a:buChar char="o"/>
            </a:pPr>
            <a:r>
              <a:rPr lang="en-US" dirty="0" smtClean="0"/>
              <a:t>Coated prills</a:t>
            </a:r>
          </a:p>
          <a:p>
            <a:pPr marL="1025525" lvl="2" indent="-395288">
              <a:buFont typeface="Courier New" pitchFamily="49" charset="0"/>
              <a:buChar char="o"/>
            </a:pPr>
            <a:r>
              <a:rPr lang="en-US" dirty="0" smtClean="0"/>
              <a:t>Grind prills</a:t>
            </a:r>
          </a:p>
          <a:p>
            <a:pPr marL="630238" lvl="1" indent="-346075">
              <a:buFont typeface="Arial" pitchFamily="34" charset="0"/>
              <a:buChar char="•"/>
            </a:pPr>
            <a:r>
              <a:rPr lang="en-US" dirty="0" smtClean="0"/>
              <a:t>Explosive grade </a:t>
            </a:r>
          </a:p>
          <a:p>
            <a:pPr marL="1025525" lvl="2" indent="-395288">
              <a:buFont typeface="Courier New" pitchFamily="49" charset="0"/>
              <a:buChar char="o"/>
            </a:pPr>
            <a:r>
              <a:rPr lang="en-US" dirty="0" smtClean="0"/>
              <a:t>Uncoated prills</a:t>
            </a:r>
          </a:p>
        </p:txBody>
      </p:sp>
      <p:pic>
        <p:nvPicPr>
          <p:cNvPr id="21510" name="Picture 4" descr="DSC00928"/>
          <p:cNvPicPr>
            <a:picLocks noChangeAspect="1" noChangeArrowheads="1"/>
          </p:cNvPicPr>
          <p:nvPr/>
        </p:nvPicPr>
        <p:blipFill>
          <a:blip r:embed="rId3" cstate="email"/>
          <a:srcRect/>
          <a:stretch>
            <a:fillRect/>
          </a:stretch>
        </p:blipFill>
        <p:spPr bwMode="auto">
          <a:xfrm>
            <a:off x="4686299" y="3710544"/>
            <a:ext cx="3631209" cy="204255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21511" name="Picture 6" descr="DSC00931"/>
          <p:cNvPicPr>
            <a:picLocks noChangeAspect="1" noChangeArrowheads="1"/>
          </p:cNvPicPr>
          <p:nvPr/>
        </p:nvPicPr>
        <p:blipFill>
          <a:blip r:embed="rId4" cstate="email"/>
          <a:srcRect/>
          <a:stretch>
            <a:fillRect/>
          </a:stretch>
        </p:blipFill>
        <p:spPr bwMode="auto">
          <a:xfrm>
            <a:off x="609599" y="3719462"/>
            <a:ext cx="3748346" cy="201223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8"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10" name="Picture 9" descr="Picture4.png"/>
          <p:cNvPicPr>
            <a:picLocks noChangeAspect="1"/>
          </p:cNvPicPr>
          <p:nvPr/>
        </p:nvPicPr>
        <p:blipFill>
          <a:blip r:embed="rId5" cstate="print"/>
          <a:stretch>
            <a:fillRect/>
          </a:stretch>
        </p:blipFill>
        <p:spPr>
          <a:xfrm>
            <a:off x="6563396" y="1476570"/>
            <a:ext cx="2197168" cy="1742880"/>
          </a:xfrm>
          <a:prstGeom prst="rect">
            <a:avLst/>
          </a:prstGeom>
          <a:ln>
            <a:solidFill>
              <a:schemeClr val="tx1"/>
            </a:solidFill>
          </a:ln>
        </p:spPr>
      </p:pic>
      <p:sp>
        <p:nvSpPr>
          <p:cNvPr id="9" name="Content Placeholder 2"/>
          <p:cNvSpPr txBox="1">
            <a:spLocks/>
          </p:cNvSpPr>
          <p:nvPr/>
        </p:nvSpPr>
        <p:spPr>
          <a:xfrm>
            <a:off x="172999" y="1149179"/>
            <a:ext cx="2903833" cy="1359244"/>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93737" lvl="1" indent="-457200" fontAlgn="auto">
              <a:spcBef>
                <a:spcPts val="1400"/>
              </a:spcBef>
              <a:spcAft>
                <a:spcPts val="0"/>
              </a:spcAft>
              <a:buFont typeface="Arial" pitchFamily="34" charset="0"/>
              <a:buAutoNum type="arabicPeriod"/>
            </a:pPr>
            <a:r>
              <a:rPr lang="en-US" sz="2400" dirty="0" smtClean="0">
                <a:solidFill>
                  <a:srgbClr val="FFFF00"/>
                </a:solidFill>
              </a:rPr>
              <a:t>Nitrate based</a:t>
            </a:r>
          </a:p>
          <a:p>
            <a:pPr marL="693737" lvl="1" indent="-457200" fontAlgn="auto">
              <a:spcBef>
                <a:spcPts val="1400"/>
              </a:spcBef>
              <a:spcAft>
                <a:spcPts val="0"/>
              </a:spcAft>
              <a:buFont typeface="Arial" pitchFamily="34" charset="0"/>
              <a:buAutoNum type="arabicPeriod"/>
            </a:pPr>
            <a:r>
              <a:rPr lang="en-US" sz="1200" b="0" dirty="0" smtClean="0">
                <a:solidFill>
                  <a:srgbClr val="FFFF99"/>
                </a:solidFill>
              </a:rPr>
              <a:t>Peroxide based</a:t>
            </a:r>
          </a:p>
          <a:p>
            <a:pPr marL="693737" lvl="1" indent="-457200" fontAlgn="auto">
              <a:spcBef>
                <a:spcPts val="1400"/>
              </a:spcBef>
              <a:spcAft>
                <a:spcPts val="0"/>
              </a:spcAft>
              <a:buFont typeface="Arial" pitchFamily="34" charset="0"/>
              <a:buAutoNum type="arabicPeriod"/>
            </a:pPr>
            <a:r>
              <a:rPr lang="en-US" sz="1200" b="0" dirty="0" smtClean="0">
                <a:solidFill>
                  <a:srgbClr val="FFFF99"/>
                </a:solidFill>
              </a:rPr>
              <a:t>Chlorate based</a:t>
            </a:r>
          </a:p>
        </p:txBody>
      </p:sp>
    </p:spTree>
    <p:extLst>
      <p:ext uri="{BB962C8B-B14F-4D97-AF65-F5344CB8AC3E}">
        <p14:creationId xmlns:p14="http://schemas.microsoft.com/office/powerpoint/2010/main" val="1556024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11" name="TextBox 10"/>
          <p:cNvSpPr txBox="1"/>
          <p:nvPr/>
        </p:nvSpPr>
        <p:spPr>
          <a:xfrm>
            <a:off x="3459625" y="1157824"/>
            <a:ext cx="5461439" cy="5047536"/>
          </a:xfrm>
          <a:prstGeom prst="rect">
            <a:avLst/>
          </a:prstGeom>
          <a:noFill/>
        </p:spPr>
        <p:txBody>
          <a:bodyPr wrap="square" rtlCol="0">
            <a:spAutoFit/>
          </a:bodyPr>
          <a:lstStyle/>
          <a:p>
            <a:pPr algn="ctr"/>
            <a:r>
              <a:rPr lang="en-US" sz="2800" dirty="0" smtClean="0">
                <a:solidFill>
                  <a:schemeClr val="tx1"/>
                </a:solidFill>
                <a:latin typeface="+mj-lt"/>
              </a:rPr>
              <a:t>Ammonium / Urea Nitrate </a:t>
            </a:r>
            <a:r>
              <a:rPr lang="en-US" sz="2800" u="sng" dirty="0" smtClean="0">
                <a:solidFill>
                  <a:schemeClr val="tx1"/>
                </a:solidFill>
                <a:latin typeface="+mj-lt"/>
              </a:rPr>
              <a:t>Mixtures</a:t>
            </a:r>
          </a:p>
          <a:p>
            <a:pPr lvl="1">
              <a:spcAft>
                <a:spcPts val="1400"/>
              </a:spcAft>
              <a:buFont typeface="Arial" pitchFamily="34" charset="0"/>
              <a:buChar char="•"/>
            </a:pPr>
            <a:r>
              <a:rPr lang="en-US" sz="2800" dirty="0" smtClean="0">
                <a:solidFill>
                  <a:schemeClr val="tx1"/>
                </a:solidFill>
                <a:latin typeface="+mj-lt"/>
              </a:rPr>
              <a:t> Fuel Oil </a:t>
            </a:r>
          </a:p>
          <a:p>
            <a:pPr lvl="1">
              <a:spcAft>
                <a:spcPts val="1400"/>
              </a:spcAft>
              <a:buFont typeface="Arial" pitchFamily="34" charset="0"/>
              <a:buChar char="•"/>
            </a:pPr>
            <a:r>
              <a:rPr lang="en-US" sz="2800" dirty="0" smtClean="0">
                <a:solidFill>
                  <a:schemeClr val="tx1"/>
                </a:solidFill>
                <a:latin typeface="+mj-lt"/>
              </a:rPr>
              <a:t> Icing Sugar  </a:t>
            </a:r>
          </a:p>
          <a:p>
            <a:pPr lvl="1">
              <a:spcAft>
                <a:spcPts val="1400"/>
              </a:spcAft>
              <a:buFont typeface="Arial" pitchFamily="34" charset="0"/>
              <a:buChar char="•"/>
            </a:pPr>
            <a:r>
              <a:rPr lang="en-US" sz="2800" dirty="0" smtClean="0">
                <a:solidFill>
                  <a:schemeClr val="tx1"/>
                </a:solidFill>
                <a:latin typeface="+mj-lt"/>
              </a:rPr>
              <a:t> Aluminum Powder</a:t>
            </a:r>
          </a:p>
          <a:p>
            <a:pPr lvl="1">
              <a:spcAft>
                <a:spcPts val="1400"/>
              </a:spcAft>
              <a:buFont typeface="Arial" pitchFamily="34" charset="0"/>
              <a:buChar char="•"/>
            </a:pPr>
            <a:r>
              <a:rPr lang="en-US" sz="2800" dirty="0" smtClean="0">
                <a:solidFill>
                  <a:schemeClr val="tx1"/>
                </a:solidFill>
                <a:latin typeface="+mj-lt"/>
              </a:rPr>
              <a:t> Nitromethane</a:t>
            </a:r>
          </a:p>
          <a:p>
            <a:pPr lvl="1">
              <a:spcAft>
                <a:spcPts val="1400"/>
              </a:spcAft>
              <a:buFont typeface="Arial" pitchFamily="34" charset="0"/>
              <a:buChar char="•"/>
            </a:pPr>
            <a:r>
              <a:rPr lang="en-US" sz="2800" dirty="0" smtClean="0">
                <a:solidFill>
                  <a:schemeClr val="tx1"/>
                </a:solidFill>
                <a:latin typeface="+mj-lt"/>
              </a:rPr>
              <a:t> Coffee</a:t>
            </a:r>
          </a:p>
          <a:p>
            <a:pPr lvl="1">
              <a:spcAft>
                <a:spcPts val="1400"/>
              </a:spcAft>
              <a:buFont typeface="Arial" pitchFamily="34" charset="0"/>
              <a:buChar char="•"/>
            </a:pPr>
            <a:r>
              <a:rPr lang="en-US" sz="2800" dirty="0" smtClean="0">
                <a:solidFill>
                  <a:schemeClr val="tx1"/>
                </a:solidFill>
                <a:latin typeface="+mj-lt"/>
              </a:rPr>
              <a:t> Flour</a:t>
            </a:r>
          </a:p>
          <a:p>
            <a:pPr lvl="1">
              <a:spcAft>
                <a:spcPts val="1400"/>
              </a:spcAft>
              <a:buFont typeface="Arial" pitchFamily="34" charset="0"/>
              <a:buChar char="•"/>
            </a:pPr>
            <a:r>
              <a:rPr lang="en-US" sz="2800" dirty="0" smtClean="0">
                <a:solidFill>
                  <a:schemeClr val="tx1"/>
                </a:solidFill>
                <a:latin typeface="+mj-lt"/>
              </a:rPr>
              <a:t> Pepper</a:t>
            </a:r>
            <a:endParaRPr lang="en-US" sz="2800" dirty="0">
              <a:solidFill>
                <a:schemeClr val="tx1"/>
              </a:solidFill>
              <a:latin typeface="+mj-lt"/>
            </a:endParaRPr>
          </a:p>
        </p:txBody>
      </p:sp>
      <p:pic>
        <p:nvPicPr>
          <p:cNvPr id="13" name="Picture 9" descr="coffe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9527" y="3027407"/>
            <a:ext cx="3103764" cy="3103764"/>
          </a:xfrm>
          <a:prstGeom prst="rect">
            <a:avLst/>
          </a:prstGeom>
          <a:noFill/>
          <a:ln w="9525">
            <a:noFill/>
            <a:miter lim="800000"/>
            <a:headEnd/>
            <a:tailEnd/>
          </a:ln>
        </p:spPr>
      </p:pic>
      <p:pic>
        <p:nvPicPr>
          <p:cNvPr id="14" name="Picture 11" descr="mightymax_rh7o"/>
          <p:cNvPicPr>
            <a:picLocks noChangeAspect="1" noChangeArrowheads="1"/>
          </p:cNvPicPr>
          <p:nvPr/>
        </p:nvPicPr>
        <p:blipFill rotWithShape="1">
          <a:blip r:embed="rId4" cstate="print"/>
          <a:srcRect l="18801" t="7657" r="16186" b="8246"/>
          <a:stretch/>
        </p:blipFill>
        <p:spPr bwMode="auto">
          <a:xfrm>
            <a:off x="7364627" y="3685683"/>
            <a:ext cx="1346886" cy="2326439"/>
          </a:xfrm>
          <a:prstGeom prst="rect">
            <a:avLst/>
          </a:prstGeom>
          <a:noFill/>
          <a:ln w="9525">
            <a:solidFill>
              <a:schemeClr val="tx1"/>
            </a:solidFill>
            <a:miter lim="800000"/>
            <a:headEnd/>
            <a:tailEnd/>
          </a:ln>
        </p:spPr>
      </p:pic>
      <p:sp>
        <p:nvSpPr>
          <p:cNvPr id="10" name="Rectangle 19"/>
          <p:cNvSpPr>
            <a:spLocks noGrp="1" noChangeArrowheads="1"/>
          </p:cNvSpPr>
          <p:nvPr>
            <p:ph type="title"/>
          </p:nvPr>
        </p:nvSpPr>
        <p:spPr>
          <a:xfrm>
            <a:off x="228600" y="269549"/>
            <a:ext cx="8763000" cy="562825"/>
          </a:xfrm>
          <a:ln w="12700">
            <a:noFill/>
          </a:ln>
        </p:spPr>
        <p:txBody>
          <a:bodyPr>
            <a:normAutofit/>
          </a:bodyPr>
          <a:lstStyle/>
          <a:p>
            <a:pPr lvl="0"/>
            <a:r>
              <a:rPr lang="en-US" sz="2800" dirty="0" smtClean="0">
                <a:ea typeface="+mn-ea"/>
              </a:rPr>
              <a:t>Common Classes of HME </a:t>
            </a:r>
            <a:r>
              <a:rPr lang="en-US" sz="2800" dirty="0" smtClean="0">
                <a:ea typeface="+mn-ea"/>
              </a:rPr>
              <a:t>(cont</a:t>
            </a:r>
            <a:r>
              <a:rPr lang="en-US" sz="2800" dirty="0" smtClean="0">
                <a:ea typeface="+mn-ea"/>
              </a:rPr>
              <a:t>.)</a:t>
            </a:r>
            <a:endParaRPr lang="en-US" sz="2800" dirty="0" smtClean="0"/>
          </a:p>
        </p:txBody>
      </p:sp>
      <p:sp>
        <p:nvSpPr>
          <p:cNvPr id="12" name="Content Placeholder 2"/>
          <p:cNvSpPr txBox="1">
            <a:spLocks/>
          </p:cNvSpPr>
          <p:nvPr/>
        </p:nvSpPr>
        <p:spPr>
          <a:xfrm>
            <a:off x="228291" y="1000947"/>
            <a:ext cx="2885704" cy="143172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Nitrate based</a:t>
            </a:r>
          </a:p>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Peroxide based</a:t>
            </a:r>
          </a:p>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Chlorate based</a:t>
            </a:r>
          </a:p>
        </p:txBody>
      </p:sp>
      <p:sp>
        <p:nvSpPr>
          <p:cNvPr id="9" name="Content Placeholder 2"/>
          <p:cNvSpPr txBox="1">
            <a:spLocks/>
          </p:cNvSpPr>
          <p:nvPr/>
        </p:nvSpPr>
        <p:spPr>
          <a:xfrm>
            <a:off x="185356" y="988540"/>
            <a:ext cx="3126255" cy="1940011"/>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93737" lvl="1" indent="-457200" fontAlgn="auto">
              <a:spcBef>
                <a:spcPts val="1400"/>
              </a:spcBef>
              <a:spcAft>
                <a:spcPts val="0"/>
              </a:spcAft>
              <a:buFont typeface="Arial" pitchFamily="34" charset="0"/>
              <a:buAutoNum type="arabicPeriod"/>
            </a:pPr>
            <a:r>
              <a:rPr lang="en-US" sz="2400" dirty="0" smtClean="0">
                <a:solidFill>
                  <a:srgbClr val="FFFF00"/>
                </a:solidFill>
              </a:rPr>
              <a:t>Nitrate based</a:t>
            </a:r>
          </a:p>
          <a:p>
            <a:pPr marL="693737" lvl="1" indent="-457200" fontAlgn="auto">
              <a:spcBef>
                <a:spcPts val="1400"/>
              </a:spcBef>
              <a:spcAft>
                <a:spcPts val="0"/>
              </a:spcAft>
              <a:buFont typeface="Arial" pitchFamily="34" charset="0"/>
              <a:buAutoNum type="arabicPeriod"/>
            </a:pPr>
            <a:r>
              <a:rPr lang="en-US" sz="1200" b="0" dirty="0" smtClean="0">
                <a:solidFill>
                  <a:srgbClr val="FFFF99"/>
                </a:solidFill>
              </a:rPr>
              <a:t>Peroxide based</a:t>
            </a:r>
          </a:p>
          <a:p>
            <a:pPr marL="693737" lvl="1" indent="-457200" fontAlgn="auto">
              <a:spcBef>
                <a:spcPts val="1400"/>
              </a:spcBef>
              <a:spcAft>
                <a:spcPts val="0"/>
              </a:spcAft>
              <a:buFont typeface="Arial" pitchFamily="34" charset="0"/>
              <a:buAutoNum type="arabicPeriod"/>
            </a:pPr>
            <a:r>
              <a:rPr lang="en-US" sz="1200" b="0" dirty="0" smtClean="0">
                <a:solidFill>
                  <a:srgbClr val="FFFF99"/>
                </a:solidFill>
              </a:rPr>
              <a:t>Chlorate based</a:t>
            </a:r>
          </a:p>
        </p:txBody>
      </p:sp>
    </p:spTree>
    <p:extLst>
      <p:ext uri="{BB962C8B-B14F-4D97-AF65-F5344CB8AC3E}">
        <p14:creationId xmlns:p14="http://schemas.microsoft.com/office/powerpoint/2010/main" val="1556024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1" name="Rectangle 15"/>
          <p:cNvSpPr>
            <a:spLocks noGrp="1" noChangeArrowheads="1"/>
          </p:cNvSpPr>
          <p:nvPr>
            <p:ph type="title"/>
          </p:nvPr>
        </p:nvSpPr>
        <p:spPr>
          <a:xfrm>
            <a:off x="3562597" y="941127"/>
            <a:ext cx="5391398" cy="791425"/>
          </a:xfrm>
        </p:spPr>
        <p:txBody>
          <a:bodyPr>
            <a:normAutofit/>
          </a:bodyPr>
          <a:lstStyle/>
          <a:p>
            <a:r>
              <a:rPr lang="en-US" sz="2400" b="1" dirty="0" smtClean="0"/>
              <a:t>Ammonium Nitrate Mixtures</a:t>
            </a:r>
            <a:endParaRPr lang="en-US" sz="3200" b="1" dirty="0" smtClean="0"/>
          </a:p>
        </p:txBody>
      </p:sp>
      <p:sp>
        <p:nvSpPr>
          <p:cNvPr id="22531" name="Rectangle 3"/>
          <p:cNvSpPr>
            <a:spLocks noGrp="1" noChangeArrowheads="1"/>
          </p:cNvSpPr>
          <p:nvPr>
            <p:ph idx="1"/>
          </p:nvPr>
        </p:nvSpPr>
        <p:spPr>
          <a:xfrm>
            <a:off x="718159" y="1106983"/>
            <a:ext cx="7641666" cy="5122735"/>
          </a:xfrm>
          <a:ln>
            <a:solidFill>
              <a:schemeClr val="bg1"/>
            </a:solidFill>
          </a:ln>
        </p:spPr>
        <p:txBody>
          <a:bodyPr/>
          <a:lstStyle/>
          <a:p>
            <a:pPr marL="225425" indent="-225425">
              <a:buNone/>
            </a:pPr>
            <a:endParaRPr lang="en-US" sz="2800" dirty="0" smtClean="0"/>
          </a:p>
          <a:p>
            <a:pPr marL="225425" indent="-225425">
              <a:buNone/>
            </a:pPr>
            <a:r>
              <a:rPr lang="en-US" sz="2800" dirty="0" smtClean="0"/>
              <a:t> </a:t>
            </a:r>
          </a:p>
          <a:p>
            <a:pPr marL="225425" indent="-225425">
              <a:buNone/>
            </a:pPr>
            <a:endParaRPr lang="en-US" sz="2800" dirty="0" smtClean="0"/>
          </a:p>
          <a:p>
            <a:pPr marL="225425" indent="-225425">
              <a:buNone/>
            </a:pPr>
            <a:endParaRPr lang="en-US" sz="2800" dirty="0" smtClean="0"/>
          </a:p>
          <a:p>
            <a:pPr marL="225425" indent="-225425">
              <a:buNone/>
            </a:pPr>
            <a:endParaRPr lang="en-US" sz="2800" dirty="0" smtClean="0"/>
          </a:p>
        </p:txBody>
      </p:sp>
      <p:sp>
        <p:nvSpPr>
          <p:cNvPr id="15" name="Slide Number Placeholder 18"/>
          <p:cNvSpPr txBox="1">
            <a:spLocks/>
          </p:cNvSpPr>
          <p:nvPr/>
        </p:nvSpPr>
        <p:spPr>
          <a:xfrm>
            <a:off x="7010400" y="6629400"/>
            <a:ext cx="21336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0AA29-53E0-4F11-9C09-1771E08E6E08}" type="slidenum">
              <a:rPr kumimoji="0" lang="en-US" sz="12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1032" name="Picture 8" descr="C:\Users\d.e.mcclanahan.mil\Desktop\AL.png"/>
          <p:cNvPicPr>
            <a:picLocks noChangeAspect="1" noChangeArrowheads="1"/>
          </p:cNvPicPr>
          <p:nvPr/>
        </p:nvPicPr>
        <p:blipFill>
          <a:blip r:embed="rId3" cstate="print"/>
          <a:srcRect/>
          <a:stretch>
            <a:fillRect/>
          </a:stretch>
        </p:blipFill>
        <p:spPr bwMode="auto">
          <a:xfrm>
            <a:off x="6362192" y="1709226"/>
            <a:ext cx="1668725" cy="1135117"/>
          </a:xfrm>
          <a:prstGeom prst="rect">
            <a:avLst/>
          </a:prstGeom>
          <a:noFill/>
        </p:spPr>
      </p:pic>
      <p:pic>
        <p:nvPicPr>
          <p:cNvPr id="17" name="Picture 10" descr="Diesel"/>
          <p:cNvPicPr>
            <a:picLocks noChangeAspect="1" noChangeArrowheads="1"/>
          </p:cNvPicPr>
          <p:nvPr/>
        </p:nvPicPr>
        <p:blipFill>
          <a:blip r:embed="rId4" cstate="print"/>
          <a:srcRect/>
          <a:stretch>
            <a:fillRect/>
          </a:stretch>
        </p:blipFill>
        <p:spPr bwMode="auto">
          <a:xfrm>
            <a:off x="4425158" y="4451132"/>
            <a:ext cx="1208088" cy="1497013"/>
          </a:xfrm>
          <a:prstGeom prst="rect">
            <a:avLst/>
          </a:prstGeom>
          <a:noFill/>
          <a:ln w="9525">
            <a:solidFill>
              <a:schemeClr val="tx1"/>
            </a:solidFill>
            <a:miter lim="800000"/>
            <a:headEnd/>
            <a:tailEnd/>
          </a:ln>
        </p:spPr>
      </p:pic>
      <p:pic>
        <p:nvPicPr>
          <p:cNvPr id="1033" name="Picture 9" descr="C:\Users\d.e.mcclanahan.mil\Desktop\Nitro.jpg"/>
          <p:cNvPicPr>
            <a:picLocks noChangeAspect="1" noChangeArrowheads="1"/>
          </p:cNvPicPr>
          <p:nvPr/>
        </p:nvPicPr>
        <p:blipFill>
          <a:blip r:embed="rId5" cstate="print"/>
          <a:srcRect/>
          <a:stretch>
            <a:fillRect/>
          </a:stretch>
        </p:blipFill>
        <p:spPr bwMode="auto">
          <a:xfrm>
            <a:off x="5807950" y="4366390"/>
            <a:ext cx="1381125" cy="1719099"/>
          </a:xfrm>
          <a:prstGeom prst="rect">
            <a:avLst/>
          </a:prstGeom>
          <a:noFill/>
        </p:spPr>
      </p:pic>
      <p:pic>
        <p:nvPicPr>
          <p:cNvPr id="1034" name="Picture 10" descr="C:\Users\d.e.mcclanahan.mil\Desktop\kerosene.png"/>
          <p:cNvPicPr>
            <a:picLocks noChangeAspect="1" noChangeArrowheads="1"/>
          </p:cNvPicPr>
          <p:nvPr/>
        </p:nvPicPr>
        <p:blipFill>
          <a:blip r:embed="rId6" cstate="print"/>
          <a:srcRect t="9319" b="6590"/>
          <a:stretch>
            <a:fillRect/>
          </a:stretch>
        </p:blipFill>
        <p:spPr bwMode="auto">
          <a:xfrm>
            <a:off x="7321439" y="4398578"/>
            <a:ext cx="1547959" cy="1592318"/>
          </a:xfrm>
          <a:prstGeom prst="rect">
            <a:avLst/>
          </a:prstGeom>
          <a:noFill/>
        </p:spPr>
      </p:pic>
      <p:pic>
        <p:nvPicPr>
          <p:cNvPr id="21" name="Picture 6" descr="icing sugar"/>
          <p:cNvPicPr>
            <a:picLocks noChangeAspect="1" noChangeArrowheads="1"/>
          </p:cNvPicPr>
          <p:nvPr/>
        </p:nvPicPr>
        <p:blipFill>
          <a:blip r:embed="rId7" cstate="print"/>
          <a:srcRect/>
          <a:stretch>
            <a:fillRect/>
          </a:stretch>
        </p:blipFill>
        <p:spPr bwMode="auto">
          <a:xfrm>
            <a:off x="5199105" y="2982976"/>
            <a:ext cx="1589691" cy="1308183"/>
          </a:xfrm>
          <a:prstGeom prst="rect">
            <a:avLst/>
          </a:prstGeom>
          <a:noFill/>
          <a:ln w="9525">
            <a:solidFill>
              <a:schemeClr val="tx1"/>
            </a:solidFill>
            <a:miter lim="800000"/>
            <a:headEnd/>
            <a:tailEnd/>
          </a:ln>
        </p:spPr>
      </p:pic>
      <p:sp>
        <p:nvSpPr>
          <p:cNvPr id="10" name="Rectangle 9"/>
          <p:cNvSpPr/>
          <p:nvPr/>
        </p:nvSpPr>
        <p:spPr>
          <a:xfrm>
            <a:off x="303436" y="3398438"/>
            <a:ext cx="4793300" cy="461665"/>
          </a:xfrm>
          <a:prstGeom prst="rect">
            <a:avLst/>
          </a:prstGeom>
        </p:spPr>
        <p:txBody>
          <a:bodyPr wrap="none">
            <a:spAutoFit/>
          </a:bodyPr>
          <a:lstStyle/>
          <a:p>
            <a:pPr marL="225425" indent="-225425">
              <a:buFont typeface="Arial" pitchFamily="34" charset="0"/>
              <a:buChar char="•"/>
            </a:pPr>
            <a:r>
              <a:rPr lang="en-US" b="0" dirty="0" smtClean="0">
                <a:solidFill>
                  <a:schemeClr val="tx1"/>
                </a:solidFill>
                <a:latin typeface="Arial" pitchFamily="34" charset="0"/>
                <a:cs typeface="Arial" pitchFamily="34" charset="0"/>
              </a:rPr>
              <a:t>Ammonium Nitrate Sugar (ANS)</a:t>
            </a:r>
          </a:p>
        </p:txBody>
      </p:sp>
      <p:sp>
        <p:nvSpPr>
          <p:cNvPr id="11" name="Rectangle 10"/>
          <p:cNvSpPr/>
          <p:nvPr/>
        </p:nvSpPr>
        <p:spPr>
          <a:xfrm>
            <a:off x="319200" y="2419325"/>
            <a:ext cx="6195847" cy="461665"/>
          </a:xfrm>
          <a:prstGeom prst="rect">
            <a:avLst/>
          </a:prstGeom>
        </p:spPr>
        <p:txBody>
          <a:bodyPr wrap="square">
            <a:spAutoFit/>
          </a:bodyPr>
          <a:lstStyle/>
          <a:p>
            <a:pPr marL="225425" indent="-225425">
              <a:buFont typeface="Arial" pitchFamily="34" charset="0"/>
              <a:buChar char="•"/>
            </a:pPr>
            <a:r>
              <a:rPr lang="en-US" b="0" dirty="0" smtClean="0">
                <a:solidFill>
                  <a:schemeClr val="tx1"/>
                </a:solidFill>
                <a:latin typeface="Arial" pitchFamily="34" charset="0"/>
                <a:cs typeface="Arial" pitchFamily="34" charset="0"/>
              </a:rPr>
              <a:t>Ammonium Nitrate and Aluminum (ANAL)</a:t>
            </a:r>
          </a:p>
        </p:txBody>
      </p:sp>
      <p:sp>
        <p:nvSpPr>
          <p:cNvPr id="12" name="Rectangle 11"/>
          <p:cNvSpPr/>
          <p:nvPr/>
        </p:nvSpPr>
        <p:spPr>
          <a:xfrm>
            <a:off x="315310" y="4636355"/>
            <a:ext cx="3995434" cy="830997"/>
          </a:xfrm>
          <a:prstGeom prst="rect">
            <a:avLst/>
          </a:prstGeom>
        </p:spPr>
        <p:txBody>
          <a:bodyPr wrap="square">
            <a:spAutoFit/>
          </a:bodyPr>
          <a:lstStyle/>
          <a:p>
            <a:pPr marL="225425" indent="-225425">
              <a:buFont typeface="Arial" pitchFamily="34" charset="0"/>
              <a:buChar char="•"/>
            </a:pPr>
            <a:r>
              <a:rPr lang="en-US" b="0" dirty="0" smtClean="0">
                <a:solidFill>
                  <a:schemeClr val="tx1"/>
                </a:solidFill>
                <a:latin typeface="Arial" pitchFamily="34" charset="0"/>
                <a:cs typeface="Arial" pitchFamily="34" charset="0"/>
              </a:rPr>
              <a:t>Ammonium Nitrate Fuel Oil (ANFO)</a:t>
            </a:r>
          </a:p>
        </p:txBody>
      </p:sp>
      <p:sp>
        <p:nvSpPr>
          <p:cNvPr id="16" name="Content Placeholder 2"/>
          <p:cNvSpPr txBox="1">
            <a:spLocks/>
          </p:cNvSpPr>
          <p:nvPr/>
        </p:nvSpPr>
        <p:spPr>
          <a:xfrm>
            <a:off x="173699" y="1000947"/>
            <a:ext cx="2885704" cy="143172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Nitrate based</a:t>
            </a:r>
          </a:p>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Peroxide based</a:t>
            </a:r>
          </a:p>
          <a:p>
            <a:pPr marL="236537" indent="-457200" fontAlgn="auto">
              <a:spcBef>
                <a:spcPts val="1400"/>
              </a:spcBef>
              <a:spcAft>
                <a:spcPts val="0"/>
              </a:spcAft>
              <a:buFont typeface="Arial" pitchFamily="34" charset="0"/>
              <a:buAutoNum type="arabicPeriod"/>
            </a:pPr>
            <a:r>
              <a:rPr kumimoji="0" lang="en-US" sz="230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Chlorate based</a:t>
            </a:r>
          </a:p>
        </p:txBody>
      </p:sp>
      <p:sp>
        <p:nvSpPr>
          <p:cNvPr id="18" name="Rectangle 19"/>
          <p:cNvSpPr txBox="1">
            <a:spLocks noChangeArrowheads="1"/>
          </p:cNvSpPr>
          <p:nvPr/>
        </p:nvSpPr>
        <p:spPr>
          <a:xfrm>
            <a:off x="228600" y="108911"/>
            <a:ext cx="8763000" cy="562825"/>
          </a:xfrm>
          <a:prstGeom prst="rect">
            <a:avLst/>
          </a:prstGeom>
          <a:ln w="12700">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Common Classes of HME </a:t>
            </a:r>
            <a:r>
              <a:rPr kumimoji="0" lang="en-US"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(cont</a:t>
            </a:r>
            <a:r>
              <a:rPr kumimoji="0" lang="en-US"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endPara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19" name="Content Placeholder 2"/>
          <p:cNvSpPr txBox="1">
            <a:spLocks/>
          </p:cNvSpPr>
          <p:nvPr/>
        </p:nvSpPr>
        <p:spPr>
          <a:xfrm>
            <a:off x="148287" y="988541"/>
            <a:ext cx="2953260" cy="1495168"/>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93737" lvl="1" indent="-457200" fontAlgn="auto">
              <a:spcBef>
                <a:spcPts val="1400"/>
              </a:spcBef>
              <a:spcAft>
                <a:spcPts val="0"/>
              </a:spcAft>
              <a:buFont typeface="Arial" pitchFamily="34" charset="0"/>
              <a:buAutoNum type="arabicPeriod"/>
            </a:pPr>
            <a:r>
              <a:rPr lang="en-US" sz="2400" dirty="0" smtClean="0">
                <a:solidFill>
                  <a:srgbClr val="FFFF00"/>
                </a:solidFill>
              </a:rPr>
              <a:t>Nitrate based</a:t>
            </a:r>
          </a:p>
          <a:p>
            <a:pPr marL="693737" lvl="1" indent="-457200" fontAlgn="auto">
              <a:spcBef>
                <a:spcPts val="1400"/>
              </a:spcBef>
              <a:spcAft>
                <a:spcPts val="0"/>
              </a:spcAft>
              <a:buFont typeface="Arial" pitchFamily="34" charset="0"/>
              <a:buAutoNum type="arabicPeriod"/>
            </a:pPr>
            <a:r>
              <a:rPr lang="en-US" sz="1200" b="0" dirty="0" smtClean="0">
                <a:solidFill>
                  <a:srgbClr val="FFFF99"/>
                </a:solidFill>
              </a:rPr>
              <a:t>Peroxide based</a:t>
            </a:r>
          </a:p>
          <a:p>
            <a:pPr marL="693737" lvl="1" indent="-457200" fontAlgn="auto">
              <a:spcBef>
                <a:spcPts val="1400"/>
              </a:spcBef>
              <a:spcAft>
                <a:spcPts val="0"/>
              </a:spcAft>
              <a:buFont typeface="Arial" pitchFamily="34" charset="0"/>
              <a:buAutoNum type="arabicPeriod"/>
            </a:pPr>
            <a:r>
              <a:rPr lang="en-US" sz="1200" b="0" dirty="0" smtClean="0">
                <a:solidFill>
                  <a:srgbClr val="FFFF99"/>
                </a:solidFill>
              </a:rPr>
              <a:t>Chlorate based</a:t>
            </a:r>
          </a:p>
        </p:txBody>
      </p:sp>
    </p:spTree>
    <p:extLst>
      <p:ext uri="{BB962C8B-B14F-4D97-AF65-F5344CB8AC3E}">
        <p14:creationId xmlns:p14="http://schemas.microsoft.com/office/powerpoint/2010/main" val="37221339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 Evidence Handling &amp;amp;&amp;#x0D;&amp;#x0A;Document and Media Exploitation (DOMEX)&amp;quot;&quot;/&gt;&lt;property id=&quot;20307&quot; value=&quot;447&quot;/&gt;&lt;/object&gt;&lt;object type=&quot;3&quot; unique_id=&quot;10005&quot;&gt;&lt;property id=&quot;20148&quot; value=&quot;5&quot;/&gt;&lt;property id=&quot;20300&quot; value=&quot;Slide 2 - &amp;quot;Objectives&amp;quot;&quot;/&gt;&lt;property id=&quot;20307&quot; value=&quot;450&quot;/&gt;&lt;/object&gt;&lt;object type=&quot;3&quot; unique_id=&quot;10006&quot;&gt;&lt;property id=&quot;20148&quot; value=&quot;5&quot;/&gt;&lt;property id=&quot;20300&quot; value=&quot;Slide 3 - &amp;quot;Overview&amp;quot;&quot;/&gt;&lt;property id=&quot;20307&quot; value=&quot;451&quot;/&gt;&lt;/object&gt;&lt;object type=&quot;3&quot; unique_id=&quot;10007&quot;&gt;&lt;property id=&quot;20148&quot; value=&quot;5&quot;/&gt;&lt;property id=&quot;20300&quot; value=&quot;Slide 4 - &amp;quot;DOMEX&amp;quot;&quot;/&gt;&lt;property id=&quot;20307&quot; value=&quot;393&quot;/&gt;&lt;/object&gt;&lt;object type=&quot;3&quot; unique_id=&quot;10008&quot;&gt;&lt;property id=&quot;20148&quot; value=&quot;5&quot;/&gt;&lt;property id=&quot;20300&quot; value=&quot;Slide 5 - &amp;quot;DOMEX History&amp;quot;&quot;/&gt;&lt;property id=&quot;20307&quot; value=&quot;401&quot;/&gt;&lt;/object&gt;&lt;object type=&quot;3&quot; unique_id=&quot;10009&quot;&gt;&lt;property id=&quot;20148&quot; value=&quot;5&quot;/&gt;&lt;property id=&quot;20300&quot; value=&quot;Slide 6 - &amp;quot;DOMEX History&amp;quot;&quot;/&gt;&lt;property id=&quot;20307&quot; value=&quot;479&quot;/&gt;&lt;/object&gt;&lt;object type=&quot;3&quot; unique_id=&quot;10010&quot;&gt;&lt;property id=&quot;20148&quot; value=&quot;5&quot;/&gt;&lt;property id=&quot;20300&quot; value=&quot;Slide 7 - &amp;quot;DOMEX Process&amp;quot;&quot;/&gt;&lt;property id=&quot;20307&quot; value=&quot;400&quot;/&gt;&lt;/object&gt;&lt;object type=&quot;3&quot; unique_id=&quot;10011&quot;&gt;&lt;property id=&quot;20148&quot; value=&quot;5&quot;/&gt;&lt;property id=&quot;20300&quot; value=&quot;Slide 8 - &amp;quot;Evidence&amp;quot;&quot;/&gt;&lt;property id=&quot;20307&quot; value=&quot;453&quot;/&gt;&lt;/object&gt;&lt;object type=&quot;3&quot; unique_id=&quot;10012&quot;&gt;&lt;property id=&quot;20148&quot; value=&quot;5&quot;/&gt;&lt;property id=&quot;20300&quot; value=&quot;Slide 9 - &amp;quot;Evidence&amp;quot;&quot;/&gt;&lt;property id=&quot;20307&quot; value=&quot;455&quot;/&gt;&lt;/object&gt;&lt;object type=&quot;3&quot; unique_id=&quot;10013&quot;&gt;&lt;property id=&quot;20148&quot; value=&quot;5&quot;/&gt;&lt;property id=&quot;20300&quot; value=&quot;Slide 10 - &amp;quot;Evidence&amp;quot;&quot;/&gt;&lt;property id=&quot;20307&quot; value=&quot;435&quot;/&gt;&lt;/object&gt;&lt;object type=&quot;3&quot; unique_id=&quot;10014&quot;&gt;&lt;property id=&quot;20148&quot; value=&quot;5&quot;/&gt;&lt;property id=&quot;20300&quot; value=&quot;Slide 11 - &amp;quot;Evidence&amp;quot;&quot;/&gt;&lt;property id=&quot;20307&quot; value=&quot;412&quot;/&gt;&lt;/object&gt;&lt;object type=&quot;3&quot; unique_id=&quot;10015&quot;&gt;&lt;property id=&quot;20148&quot; value=&quot;5&quot;/&gt;&lt;property id=&quot;20300&quot; value=&quot;Slide 12 - &amp;quot;Evidence&amp;quot;&quot;/&gt;&lt;property id=&quot;20307&quot; value=&quot;475&quot;/&gt;&lt;/object&gt;&lt;object type=&quot;3&quot; unique_id=&quot;10016&quot;&gt;&lt;property id=&quot;20148&quot; value=&quot;5&quot;/&gt;&lt;property id=&quot;20300&quot; value=&quot;Slide 13 - &amp;quot;Evidence &amp;quot;&quot;/&gt;&lt;property id=&quot;20307&quot; value=&quot;417&quot;/&gt;&lt;/object&gt;&lt;object type=&quot;3&quot; unique_id=&quot;10017&quot;&gt;&lt;property id=&quot;20148&quot; value=&quot;5&quot;/&gt;&lt;property id=&quot;20300&quot; value=&quot;Slide 14 - &amp;quot;Evidence&amp;quot;&quot;/&gt;&lt;property id=&quot;20307&quot; value=&quot;424&quot;/&gt;&lt;/object&gt;&lt;object type=&quot;3&quot; unique_id=&quot;10018&quot;&gt;&lt;property id=&quot;20148&quot; value=&quot;5&quot;/&gt;&lt;property id=&quot;20300&quot; value=&quot;Slide 15 - &amp;quot;Evidence&amp;quot;&quot;/&gt;&lt;property id=&quot;20307&quot; value=&quot;478&quot;/&gt;&lt;/object&gt;&lt;object type=&quot;3&quot; unique_id=&quot;10019&quot;&gt;&lt;property id=&quot;20148&quot; value=&quot;5&quot;/&gt;&lt;property id=&quot;20300&quot; value=&quot;Slide 16 - &amp;quot;Evidence&amp;quot;&quot;/&gt;&lt;property id=&quot;20307&quot; value=&quot;433&quot;/&gt;&lt;/object&gt;&lt;object type=&quot;3&quot; unique_id=&quot;10020&quot;&gt;&lt;property id=&quot;20148&quot; value=&quot;5&quot;/&gt;&lt;property id=&quot;20300&quot; value=&quot;Slide 17 - &amp;quot;Evidence&amp;quot;&quot;/&gt;&lt;property id=&quot;20307&quot; value=&quot;422&quot;/&gt;&lt;/object&gt;&lt;object type=&quot;3&quot; unique_id=&quot;10021&quot;&gt;&lt;property id=&quot;20148&quot; value=&quot;5&quot;/&gt;&lt;property id=&quot;20300&quot; value=&quot;Slide 18 - &amp;quot;Evidence&amp;quot;&quot;/&gt;&lt;property id=&quot;20307&quot; value=&quot;430&quot;/&gt;&lt;/object&gt;&lt;object type=&quot;3&quot; unique_id=&quot;10022&quot;&gt;&lt;property id=&quot;20148&quot; value=&quot;5&quot;/&gt;&lt;property id=&quot;20300&quot; value=&quot;Slide 19 - &amp;quot;Evidence Handling&amp;quot;&quot;/&gt;&lt;property id=&quot;20307&quot; value=&quot;452&quot;/&gt;&lt;/object&gt;&lt;object type=&quot;3&quot; unique_id=&quot;10023&quot;&gt;&lt;property id=&quot;20148&quot; value=&quot;5&quot;/&gt;&lt;property id=&quot;20300&quot; value=&quot;Slide 20 - &amp;quot;Evidence Handling&amp;quot;&quot;/&gt;&lt;property id=&quot;20307&quot; value=&quot;464&quot;/&gt;&lt;/object&gt;&lt;object type=&quot;3&quot; unique_id=&quot;10024&quot;&gt;&lt;property id=&quot;20148&quot; value=&quot;5&quot;/&gt;&lt;property id=&quot;20300&quot; value=&quot;Slide 21 - &amp;quot;Evidence Handling&amp;quot;&quot;/&gt;&lt;property id=&quot;20307&quot; value=&quot;438&quot;/&gt;&lt;/object&gt;&lt;object type=&quot;3&quot; unique_id=&quot;10025&quot;&gt;&lt;property id=&quot;20148&quot; value=&quot;5&quot;/&gt;&lt;property id=&quot;20300&quot; value=&quot;Slide 22 - &amp;quot;Evidence Handling&amp;quot;&quot;/&gt;&lt;property id=&quot;20307&quot; value=&quot;439&quot;/&gt;&lt;/object&gt;&lt;object type=&quot;3&quot; unique_id=&quot;10026&quot;&gt;&lt;property id=&quot;20148&quot; value=&quot;5&quot;/&gt;&lt;property id=&quot;20300&quot; value=&quot;Slide 23 - &amp;quot;Evidence Handling&amp;quot;&quot;/&gt;&lt;property id=&quot;20307&quot; value=&quot;440&quot;/&gt;&lt;/object&gt;&lt;object type=&quot;3&quot; unique_id=&quot;10027&quot;&gt;&lt;property id=&quot;20148&quot; value=&quot;5&quot;/&gt;&lt;property id=&quot;20300&quot; value=&quot;Slide 24 - &amp;quot;Hazardous Materials&amp;quot;&quot;/&gt;&lt;property id=&quot;20307&quot; value=&quot;473&quot;/&gt;&lt;/object&gt;&lt;object type=&quot;3&quot; unique_id=&quot;10028&quot;&gt;&lt;property id=&quot;20148&quot; value=&quot;5&quot;/&gt;&lt;property id=&quot;20300&quot; value=&quot;Slide 25 - &amp;quot;Handling Firearms&amp;quot;&quot;/&gt;&lt;property id=&quot;20307&quot; value=&quot;469&quot;/&gt;&lt;/object&gt;&lt;object type=&quot;3&quot; unique_id=&quot;10029&quot;&gt;&lt;property id=&quot;20148&quot; value=&quot;5&quot;/&gt;&lt;property id=&quot;20300&quot; value=&quot;Slide 26 - &amp;quot;Containerizing Evidence&amp;quot;&quot;/&gt;&lt;property id=&quot;20307&quot; value=&quot;476&quot;/&gt;&lt;/object&gt;&lt;object type=&quot;3&quot; unique_id=&quot;10030&quot;&gt;&lt;property id=&quot;20148&quot; value=&quot;5&quot;/&gt;&lt;property id=&quot;20300&quot; value=&quot;Slide 27 - &amp;quot;Containerizing Evidence&amp;quot;&quot;/&gt;&lt;property id=&quot;20307&quot; value=&quot;470&quot;/&gt;&lt;/object&gt;&lt;object type=&quot;3&quot; unique_id=&quot;10031&quot;&gt;&lt;property id=&quot;20148&quot; value=&quot;5&quot;/&gt;&lt;property id=&quot;20300&quot; value=&quot;Slide 28 - &amp;quot;Evidence Integrity&amp;quot;&quot;/&gt;&lt;property id=&quot;20307&quot; value=&quot;468&quot;/&gt;&lt;/object&gt;&lt;object type=&quot;3&quot; unique_id=&quot;10032&quot;&gt;&lt;property id=&quot;20148&quot; value=&quot;5&quot;/&gt;&lt;property id=&quot;20300&quot; value=&quot;Slide 29 - &amp;quot;&amp;#x0D;&amp;#x0A;Evidence Kit&amp;#x0D;&amp;#x0A;&amp;quot;&quot;/&gt;&lt;property id=&quot;20307&quot; value=&quot;477&quot;/&gt;&lt;/object&gt;&lt;object type=&quot;3&quot; unique_id=&quot;10033&quot;&gt;&lt;property id=&quot;20148&quot; value=&quot;5&quot;/&gt;&lt;property id=&quot;20300&quot; value=&quot;Slide 30 - &amp;quot;Harmony and FIRES Website&amp;quot;&quot;/&gt;&lt;property id=&quot;20307&quot; value=&quot;448&quot;/&gt;&lt;/object&gt;&lt;object type=&quot;3&quot; unique_id=&quot;10034&quot;&gt;&lt;property id=&quot;20148&quot; value=&quot;5&quot;/&gt;&lt;property id=&quot;20300&quot; value=&quot;Slide 31 - &amp;quot;Summary&amp;quot;&quot;/&gt;&lt;property id=&quot;20307&quot; value=&quot;472&quot;/&gt;&lt;/object&gt;&lt;object type=&quot;3&quot; unique_id=&quot;10035&quot;&gt;&lt;property id=&quot;20148&quot; value=&quot;5&quot;/&gt;&lt;property id=&quot;20300&quot; value=&quot;Slide 32 - &amp;quot;Questions?&amp;quot;&quot;/&gt;&lt;property id=&quot;20307&quot; value=&quot;445&quot;/&gt;&lt;/object&gt;&lt;/object&gt;&lt;/object&gt;&lt;/database&gt;"/>
  <p:tag name="SECTOMILLISECCONVERTED" val="1"/>
</p:tagLst>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Folder xmlns="c723011d-115e-4a46-8158-a207be1dccbf" xsi:nil="true"/>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D425B8368F9B408914295E9C3801D0" ma:contentTypeVersion="1" ma:contentTypeDescription="Create a new document." ma:contentTypeScope="" ma:versionID="4355f2bac415fb9a656cfa77acda2471">
  <xsd:schema xmlns:xsd="http://www.w3.org/2001/XMLSchema" xmlns:xs="http://www.w3.org/2001/XMLSchema" xmlns:p="http://schemas.microsoft.com/office/2006/metadata/properties" xmlns:ns2="c723011d-115e-4a46-8158-a207be1dccbf" targetNamespace="http://schemas.microsoft.com/office/2006/metadata/properties" ma:root="true" ma:fieldsID="6fe8f142aab8570c297f4972fbb8eb50" ns2:_="">
    <xsd:import namespace="c723011d-115e-4a46-8158-a207be1dccbf"/>
    <xsd:element name="properties">
      <xsd:complexType>
        <xsd:sequence>
          <xsd:element name="documentManagement">
            <xsd:complexType>
              <xsd:all>
                <xsd:element ref="ns2:Fol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3011d-115e-4a46-8158-a207be1dccbf" elementFormDefault="qualified">
    <xsd:import namespace="http://schemas.microsoft.com/office/2006/documentManagement/types"/>
    <xsd:import namespace="http://schemas.microsoft.com/office/infopath/2007/PartnerControls"/>
    <xsd:element name="Folder" ma:index="8" nillable="true" ma:displayName="Folder" ma:internalName="Fold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EE2BC2-26A9-4695-B7A8-620C95B7FFF3}">
  <ds:schemaRefs>
    <ds:schemaRef ds:uri="http://www.w3.org/XML/1998/namespace"/>
    <ds:schemaRef ds:uri="http://schemas.microsoft.com/office/infopath/2007/PartnerControls"/>
    <ds:schemaRef ds:uri="http://purl.org/dc/elements/1.1/"/>
    <ds:schemaRef ds:uri="http://purl.org/dc/term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c723011d-115e-4a46-8158-a207be1dccbf"/>
  </ds:schemaRefs>
</ds:datastoreItem>
</file>

<file path=customXml/itemProps2.xml><?xml version="1.0" encoding="utf-8"?>
<ds:datastoreItem xmlns:ds="http://schemas.openxmlformats.org/officeDocument/2006/customXml" ds:itemID="{DA8091FC-318E-4153-ACFC-EEBEE1B09676}">
  <ds:schemaRefs>
    <ds:schemaRef ds:uri="http://schemas.microsoft.com/office/2006/metadata/longProperties"/>
  </ds:schemaRefs>
</ds:datastoreItem>
</file>

<file path=customXml/itemProps3.xml><?xml version="1.0" encoding="utf-8"?>
<ds:datastoreItem xmlns:ds="http://schemas.openxmlformats.org/officeDocument/2006/customXml" ds:itemID="{4A238B25-02EB-4D1C-BB56-B41F94D61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23011d-115e-4a46-8158-a207be1dcc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5DD140F-C5E2-4BB4-ABC3-203B952FF5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27217</TotalTime>
  <Words>5294</Words>
  <Application>Microsoft Office PowerPoint</Application>
  <PresentationFormat>Overhead</PresentationFormat>
  <Paragraphs>672</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Courier New</vt:lpstr>
      <vt:lpstr>Times New Roman</vt:lpstr>
      <vt:lpstr>2_Custom Design</vt:lpstr>
      <vt:lpstr> Indicators of Homemade Explosive  (HME)</vt:lpstr>
      <vt:lpstr>PowerPoint Presentation</vt:lpstr>
      <vt:lpstr>Define Homemade Explosive </vt:lpstr>
      <vt:lpstr>How difficult can it be to manufacture HME? </vt:lpstr>
      <vt:lpstr>PowerPoint Presentation</vt:lpstr>
      <vt:lpstr>Recognize the Classes of HME</vt:lpstr>
      <vt:lpstr>Common Classes of HME</vt:lpstr>
      <vt:lpstr>Common Classes of HME (cont.)</vt:lpstr>
      <vt:lpstr>Ammonium Nitrate Mixtures</vt:lpstr>
      <vt:lpstr>Common Classes of HME (cont.)</vt:lpstr>
      <vt:lpstr>Common Classes of HME (cont.)</vt:lpstr>
      <vt:lpstr>Common Classes of HME (cont.)</vt:lpstr>
      <vt:lpstr>Common Classes of HME (cont)</vt:lpstr>
      <vt:lpstr>Common Classes of HME (cont)</vt:lpstr>
      <vt:lpstr>TATP- American Airlines flight 63, 2001</vt:lpstr>
      <vt:lpstr>Common Classes of HME (cont)</vt:lpstr>
      <vt:lpstr>Common Classes of HME (cont)</vt:lpstr>
      <vt:lpstr>Potassium Chlorate</vt:lpstr>
      <vt:lpstr>PowerPoint Presentation</vt:lpstr>
      <vt:lpstr>Recognize Indicators of HME Activity</vt:lpstr>
      <vt:lpstr>Indicators of HME Activity (cont.)</vt:lpstr>
      <vt:lpstr>Indicators of HME Activity (cont.)</vt:lpstr>
      <vt:lpstr>Indicators of HME Activity (cont.)</vt:lpstr>
      <vt:lpstr>Indicators of HME Manufacturing  </vt:lpstr>
      <vt:lpstr>Indicators of HME Manufacturing (cont.) </vt:lpstr>
      <vt:lpstr>Indicators of HME Manufacturing (cont.) </vt:lpstr>
      <vt:lpstr>Indicators of Heroin Activity</vt:lpstr>
      <vt:lpstr>Safety Precautions</vt:lpstr>
      <vt:lpstr>PowerPoint Presentation</vt:lpstr>
      <vt:lpstr>Summary</vt:lpstr>
      <vt:lpstr>Questions?</vt:lpstr>
    </vt:vector>
  </TitlesOfParts>
  <Company>A-T Solutions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 on learning removed</dc:title>
  <dc:subject/>
  <dc:creator>A-T Solutions.com</dc:creator>
  <cp:keywords/>
  <dc:description/>
  <cp:lastModifiedBy>Turner, Richard D CTR US USA</cp:lastModifiedBy>
  <cp:revision>743</cp:revision>
  <dcterms:created xsi:type="dcterms:W3CDTF">2006-01-16T15:59:03Z</dcterms:created>
  <dcterms:modified xsi:type="dcterms:W3CDTF">2015-07-28T19:56:20Z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ST-A">
    <vt:lpwstr>47</vt:lpwstr>
  </property>
  <property fmtid="{D5CDD505-2E9C-101B-9397-08002B2CF9AE}" pid="4" name="Module">
    <vt:lpwstr>3</vt:lpwstr>
  </property>
  <property fmtid="{D5CDD505-2E9C-101B-9397-08002B2CF9AE}" pid="5" name="Work Type">
    <vt:lpwstr>Consulting</vt:lpwstr>
  </property>
  <property fmtid="{D5CDD505-2E9C-101B-9397-08002B2CF9AE}" pid="6" name="Subject">
    <vt:lpwstr/>
  </property>
  <property fmtid="{D5CDD505-2E9C-101B-9397-08002B2CF9AE}" pid="7" name="Keywords">
    <vt:lpwstr/>
  </property>
  <property fmtid="{D5CDD505-2E9C-101B-9397-08002B2CF9AE}" pid="8" name="_Author">
    <vt:lpwstr> A-T Solutions.com</vt:lpwstr>
  </property>
  <property fmtid="{D5CDD505-2E9C-101B-9397-08002B2CF9AE}" pid="9" name="_Category">
    <vt:lpwstr/>
  </property>
  <property fmtid="{D5CDD505-2E9C-101B-9397-08002B2CF9AE}" pid="10" name="Slides">
    <vt:lpwstr>32</vt:lpwstr>
  </property>
  <property fmtid="{D5CDD505-2E9C-101B-9397-08002B2CF9AE}" pid="11" name="Categories">
    <vt:lpwstr/>
  </property>
  <property fmtid="{D5CDD505-2E9C-101B-9397-08002B2CF9AE}" pid="12" name="Approval Level">
    <vt:lpwstr/>
  </property>
  <property fmtid="{D5CDD505-2E9C-101B-9397-08002B2CF9AE}" pid="13" name="_Comments">
    <vt:lpwstr/>
  </property>
  <property fmtid="{D5CDD505-2E9C-101B-9397-08002B2CF9AE}" pid="14" name="Assigned To">
    <vt:lpwstr/>
  </property>
  <property fmtid="{D5CDD505-2E9C-101B-9397-08002B2CF9AE}" pid="15" name="ContentTypeId">
    <vt:lpwstr>0x0101005BD425B8368F9B408914295E9C3801D0</vt:lpwstr>
  </property>
</Properties>
</file>