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0" r:id="rId2"/>
    <p:sldId id="266" r:id="rId3"/>
    <p:sldId id="256" r:id="rId4"/>
    <p:sldId id="257" r:id="rId5"/>
    <p:sldId id="258" r:id="rId6"/>
    <p:sldId id="259" r:id="rId7"/>
    <p:sldId id="261" r:id="rId8"/>
    <p:sldId id="262" r:id="rId9"/>
    <p:sldId id="264" r:id="rId10"/>
    <p:sldId id="263"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282"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0E56F-0860-4A31-A74E-3C3F74F08959}" type="datetimeFigureOut">
              <a:rPr lang="en-US" smtClean="0"/>
              <a:pPr/>
              <a:t>3/4/2015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D82BC-8C37-409D-93EE-207DBB73E6D8}" type="slidenum">
              <a:rPr lang="en-US" smtClean="0"/>
              <a:pPr/>
              <a:t>‹#›</a:t>
            </a:fld>
            <a:endParaRPr lang="en-US"/>
          </a:p>
        </p:txBody>
      </p:sp>
    </p:spTree>
    <p:extLst>
      <p:ext uri="{BB962C8B-B14F-4D97-AF65-F5344CB8AC3E}">
        <p14:creationId xmlns:p14="http://schemas.microsoft.com/office/powerpoint/2010/main" xmlns="" val="396558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D82BC-8C37-409D-93EE-207DBB73E6D8}" type="slidenum">
              <a:rPr lang="en-US" smtClean="0"/>
              <a:pPr/>
              <a:t>19</a:t>
            </a:fld>
            <a:endParaRPr lang="en-US"/>
          </a:p>
        </p:txBody>
      </p:sp>
    </p:spTree>
    <p:extLst>
      <p:ext uri="{BB962C8B-B14F-4D97-AF65-F5344CB8AC3E}">
        <p14:creationId xmlns:p14="http://schemas.microsoft.com/office/powerpoint/2010/main" xmlns="" val="409407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F088B8-CBE9-4D9E-9AA1-22718AED8AD2}"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F6A9-5948-4DEB-96C4-2CE29FA559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088B8-CBE9-4D9E-9AA1-22718AED8AD2}"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F6A9-5948-4DEB-96C4-2CE29FA559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088B8-CBE9-4D9E-9AA1-22718AED8AD2}"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F6A9-5948-4DEB-96C4-2CE29FA559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088B8-CBE9-4D9E-9AA1-22718AED8AD2}"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F6A9-5948-4DEB-96C4-2CE29FA559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F088B8-CBE9-4D9E-9AA1-22718AED8AD2}" type="datetimeFigureOut">
              <a:rPr lang="en-US" smtClean="0"/>
              <a:pPr/>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F6A9-5948-4DEB-96C4-2CE29FA559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F088B8-CBE9-4D9E-9AA1-22718AED8AD2}"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F6A9-5948-4DEB-96C4-2CE29FA559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F088B8-CBE9-4D9E-9AA1-22718AED8AD2}" type="datetimeFigureOut">
              <a:rPr lang="en-US" smtClean="0"/>
              <a:pPr/>
              <a:t>3/4/2015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FF6A9-5948-4DEB-96C4-2CE29FA559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F088B8-CBE9-4D9E-9AA1-22718AED8AD2}" type="datetimeFigureOut">
              <a:rPr lang="en-US" smtClean="0"/>
              <a:pPr/>
              <a:t>3/4/2015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FF6A9-5948-4DEB-96C4-2CE29FA559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088B8-CBE9-4D9E-9AA1-22718AED8AD2}" type="datetimeFigureOut">
              <a:rPr lang="en-US" smtClean="0"/>
              <a:pPr/>
              <a:t>3/4/2015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FF6A9-5948-4DEB-96C4-2CE29FA559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088B8-CBE9-4D9E-9AA1-22718AED8AD2}"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F6A9-5948-4DEB-96C4-2CE29FA559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088B8-CBE9-4D9E-9AA1-22718AED8AD2}" type="datetimeFigureOut">
              <a:rPr lang="en-US" smtClean="0"/>
              <a:pPr/>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F6A9-5948-4DEB-96C4-2CE29FA559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088B8-CBE9-4D9E-9AA1-22718AED8AD2}" type="datetimeFigureOut">
              <a:rPr lang="en-US" smtClean="0"/>
              <a:pPr/>
              <a:t>3/4/2015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FF6A9-5948-4DEB-96C4-2CE29FA559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dirty="0" smtClean="0"/>
              <a:t>DIVISION WEST G1</a:t>
            </a:r>
            <a:endParaRPr lang="en-US" b="1" dirty="0"/>
          </a:p>
        </p:txBody>
      </p:sp>
      <p:sp>
        <p:nvSpPr>
          <p:cNvPr id="3" name="Subtitle 2"/>
          <p:cNvSpPr>
            <a:spLocks noGrp="1"/>
          </p:cNvSpPr>
          <p:nvPr>
            <p:ph type="subTitle" idx="1"/>
          </p:nvPr>
        </p:nvSpPr>
        <p:spPr>
          <a:xfrm>
            <a:off x="1371600" y="5257800"/>
            <a:ext cx="6400800" cy="609600"/>
          </a:xfrm>
        </p:spPr>
        <p:txBody>
          <a:bodyPr/>
          <a:lstStyle/>
          <a:p>
            <a:r>
              <a:rPr lang="en-US" b="1" dirty="0" smtClean="0">
                <a:solidFill>
                  <a:schemeClr val="tx1"/>
                </a:solidFill>
              </a:rPr>
              <a:t>AWARD’S FORMATTING GUIDANCE</a:t>
            </a:r>
            <a:endParaRPr lang="en-US" b="1"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0" y="304800"/>
            <a:ext cx="1183617" cy="12297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709" y="266246"/>
            <a:ext cx="863599" cy="12638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0" y="1990592"/>
            <a:ext cx="1453899" cy="248727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96000" y="1990592"/>
            <a:ext cx="1368151" cy="248727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62312" y="2362692"/>
            <a:ext cx="2619375" cy="1743075"/>
          </a:xfrm>
          <a:prstGeom prst="rect">
            <a:avLst/>
          </a:prstGeom>
        </p:spPr>
      </p:pic>
      <p:sp>
        <p:nvSpPr>
          <p:cNvPr id="9" name="TextBox 8"/>
          <p:cNvSpPr txBox="1"/>
          <p:nvPr/>
        </p:nvSpPr>
        <p:spPr>
          <a:xfrm>
            <a:off x="4054870" y="120134"/>
            <a:ext cx="1034257" cy="369332"/>
          </a:xfrm>
          <a:prstGeom prst="rect">
            <a:avLst/>
          </a:prstGeom>
          <a:noFill/>
        </p:spPr>
        <p:txBody>
          <a:bodyPr wrap="none" rtlCol="0">
            <a:spAutoFit/>
          </a:bodyPr>
          <a:lstStyle/>
          <a:p>
            <a:r>
              <a:rPr lang="en-US" dirty="0" smtClean="0"/>
              <a:t>ANNEX 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812" t="15625" r="60938" b="32031"/>
          <a:stretch>
            <a:fillRect/>
          </a:stretch>
        </p:blipFill>
        <p:spPr bwMode="auto">
          <a:xfrm>
            <a:off x="152400" y="45864"/>
            <a:ext cx="8839200" cy="3002136"/>
          </a:xfrm>
          <a:prstGeom prst="rect">
            <a:avLst/>
          </a:prstGeom>
          <a:noFill/>
          <a:ln w="9525">
            <a:noFill/>
            <a:miter lim="800000"/>
            <a:headEnd/>
            <a:tailEnd/>
          </a:ln>
        </p:spPr>
      </p:pic>
      <p:sp>
        <p:nvSpPr>
          <p:cNvPr id="5" name="TextBox 4"/>
          <p:cNvSpPr txBox="1"/>
          <p:nvPr/>
        </p:nvSpPr>
        <p:spPr>
          <a:xfrm>
            <a:off x="228600" y="3099377"/>
            <a:ext cx="8686800" cy="3293209"/>
          </a:xfrm>
          <a:prstGeom prst="rect">
            <a:avLst/>
          </a:prstGeom>
          <a:noFill/>
          <a:ln>
            <a:solidFill>
              <a:schemeClr val="tx1"/>
            </a:solidFill>
          </a:ln>
        </p:spPr>
        <p:txBody>
          <a:bodyPr wrap="square" rtlCol="0">
            <a:spAutoFit/>
          </a:bodyPr>
          <a:lstStyle/>
          <a:p>
            <a:r>
              <a:rPr lang="en-US" sz="1600" b="1" dirty="0" smtClean="0"/>
              <a:t>*  Part IV Block 22a: Unit S1 </a:t>
            </a:r>
            <a:r>
              <a:rPr lang="en-US" sz="1600" dirty="0" smtClean="0"/>
              <a:t>will sign here certifying that the individual being recommended for the award is eligible (AR 600-8-22 Table 3-2 Block 21). </a:t>
            </a:r>
          </a:p>
          <a:p>
            <a:endParaRPr lang="en-US" sz="1600" dirty="0" smtClean="0"/>
          </a:p>
          <a:p>
            <a:r>
              <a:rPr lang="en-US" sz="1600" b="1" dirty="0" smtClean="0"/>
              <a:t>*  Format is sentence case </a:t>
            </a:r>
            <a:r>
              <a:rPr lang="en-US" sz="1600" dirty="0" smtClean="0"/>
              <a:t>(Capitalize first letter, lowercase the rest; abbreviations are all capitals). </a:t>
            </a:r>
          </a:p>
          <a:p>
            <a:endParaRPr lang="en-US" sz="1600" dirty="0" smtClean="0"/>
          </a:p>
          <a:p>
            <a:r>
              <a:rPr lang="en-US" sz="1600" b="1" dirty="0" smtClean="0"/>
              <a:t>*  Verify </a:t>
            </a:r>
            <a:r>
              <a:rPr lang="en-US" sz="1600" dirty="0" smtClean="0"/>
              <a:t>all administrative data is correct.  Address format is the same as Block 1 &amp; 2.  Spell out Title/Position as shown.  Ensure “FROM” blocks match the intermediate authority directly below.  “TO” blocks will match the next intermediate/approval authority in sequence. </a:t>
            </a:r>
          </a:p>
          <a:p>
            <a:endParaRPr lang="en-US" sz="1600" dirty="0" smtClean="0"/>
          </a:p>
          <a:p>
            <a:r>
              <a:rPr lang="en-US" sz="1600" b="1" dirty="0" smtClean="0"/>
              <a:t>*  Comments</a:t>
            </a:r>
            <a:r>
              <a:rPr lang="en-US" sz="1600" dirty="0" smtClean="0"/>
              <a:t> are mandatory. If recommended downgrade explain in comments block. </a:t>
            </a:r>
          </a:p>
          <a:p>
            <a:endParaRPr lang="en-US" sz="1600" b="1" dirty="0" smtClean="0"/>
          </a:p>
          <a:p>
            <a:r>
              <a:rPr lang="en-US" sz="1600" b="1" dirty="0" smtClean="0"/>
              <a:t>*  If BDE CDR </a:t>
            </a:r>
            <a:r>
              <a:rPr lang="en-US" sz="1600" dirty="0" smtClean="0"/>
              <a:t> recommends downgrade for MSM, award stays at BDE level and gets processed as ARCOM.  If the CG downgrades, we will process as ARCOM at  our level.</a:t>
            </a:r>
            <a:endParaRPr lang="en-US" sz="1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52812" t="24219" r="10625" b="31250"/>
          <a:stretch>
            <a:fillRect/>
          </a:stretch>
        </p:blipFill>
        <p:spPr bwMode="auto">
          <a:xfrm>
            <a:off x="101004" y="74431"/>
            <a:ext cx="8915400" cy="3735569"/>
          </a:xfrm>
          <a:prstGeom prst="rect">
            <a:avLst/>
          </a:prstGeom>
          <a:noFill/>
          <a:ln w="9525">
            <a:noFill/>
            <a:miter lim="800000"/>
            <a:headEnd/>
            <a:tailEnd/>
          </a:ln>
        </p:spPr>
      </p:pic>
      <p:sp>
        <p:nvSpPr>
          <p:cNvPr id="5" name="TextBox 4"/>
          <p:cNvSpPr txBox="1"/>
          <p:nvPr/>
        </p:nvSpPr>
        <p:spPr>
          <a:xfrm>
            <a:off x="228600" y="3886200"/>
            <a:ext cx="8610600" cy="1200329"/>
          </a:xfrm>
          <a:prstGeom prst="rect">
            <a:avLst/>
          </a:prstGeom>
          <a:noFill/>
          <a:ln>
            <a:solidFill>
              <a:schemeClr val="tx1"/>
            </a:solidFill>
          </a:ln>
        </p:spPr>
        <p:txBody>
          <a:bodyPr wrap="square" rtlCol="0">
            <a:spAutoFit/>
          </a:bodyPr>
          <a:lstStyle/>
          <a:p>
            <a:r>
              <a:rPr lang="en-US" b="1" dirty="0" smtClean="0"/>
              <a:t>*  Part IV, Block 26 – Part V, 29: Format is sentence case </a:t>
            </a:r>
            <a:r>
              <a:rPr lang="en-US" dirty="0" smtClean="0"/>
              <a:t>(Capitalize first letter, lowercase the rest; abbreviations are all capitals).  </a:t>
            </a:r>
          </a:p>
          <a:p>
            <a:endParaRPr lang="en-US" dirty="0" smtClean="0"/>
          </a:p>
          <a:p>
            <a:r>
              <a:rPr lang="en-US" b="1" dirty="0" smtClean="0"/>
              <a:t>* Type </a:t>
            </a:r>
            <a:r>
              <a:rPr lang="en-US" dirty="0" smtClean="0"/>
              <a:t>all blocks as shown above.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dirty="0" smtClean="0"/>
              <a:t>Legion of Merit</a:t>
            </a:r>
            <a:br>
              <a:rPr lang="en-US" dirty="0" smtClean="0"/>
            </a:br>
            <a:r>
              <a:rPr lang="en-US" dirty="0" smtClean="0"/>
              <a:t>LM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87924" y="2286000"/>
            <a:ext cx="1368151" cy="2487277"/>
          </a:xfrm>
          <a:prstGeom prst="rect">
            <a:avLst/>
          </a:prstGeom>
        </p:spPr>
      </p:pic>
      <p:sp>
        <p:nvSpPr>
          <p:cNvPr id="6" name="TextBox 5"/>
          <p:cNvSpPr txBox="1"/>
          <p:nvPr/>
        </p:nvSpPr>
        <p:spPr>
          <a:xfrm>
            <a:off x="533400" y="4953000"/>
            <a:ext cx="2930650" cy="1200329"/>
          </a:xfrm>
          <a:prstGeom prst="rect">
            <a:avLst/>
          </a:prstGeom>
          <a:noFill/>
        </p:spPr>
        <p:txBody>
          <a:bodyPr wrap="square" rtlCol="0">
            <a:spAutoFit/>
          </a:bodyPr>
          <a:lstStyle/>
          <a:p>
            <a:r>
              <a:rPr lang="en-US" u="sng" dirty="0" smtClean="0"/>
              <a:t>Approval Authority</a:t>
            </a:r>
          </a:p>
          <a:p>
            <a:r>
              <a:rPr lang="en-US" dirty="0" smtClean="0"/>
              <a:t>LTG Tucker, Michael S.</a:t>
            </a:r>
          </a:p>
          <a:p>
            <a:r>
              <a:rPr lang="en-US" dirty="0" smtClean="0"/>
              <a:t>Commanding General</a:t>
            </a:r>
          </a:p>
          <a:p>
            <a:r>
              <a:rPr lang="en-US" dirty="0" smtClean="0"/>
              <a:t>First Army</a:t>
            </a:r>
            <a:endParaRPr lang="en-US" dirty="0"/>
          </a:p>
        </p:txBody>
      </p:sp>
      <p:sp>
        <p:nvSpPr>
          <p:cNvPr id="7" name="TextBox 6"/>
          <p:cNvSpPr txBox="1"/>
          <p:nvPr/>
        </p:nvSpPr>
        <p:spPr>
          <a:xfrm>
            <a:off x="5952565" y="4953000"/>
            <a:ext cx="2734235" cy="1200329"/>
          </a:xfrm>
          <a:prstGeom prst="rect">
            <a:avLst/>
          </a:prstGeom>
          <a:noFill/>
        </p:spPr>
        <p:txBody>
          <a:bodyPr wrap="square" rtlCol="0">
            <a:spAutoFit/>
          </a:bodyPr>
          <a:lstStyle/>
          <a:p>
            <a:r>
              <a:rPr lang="en-US" u="sng" dirty="0" smtClean="0"/>
              <a:t>Orders Approval Authority</a:t>
            </a:r>
          </a:p>
          <a:p>
            <a:r>
              <a:rPr lang="en-US" dirty="0" smtClean="0"/>
              <a:t>GS-15 Schafer, William J.</a:t>
            </a:r>
          </a:p>
          <a:p>
            <a:r>
              <a:rPr lang="en-US" dirty="0" smtClean="0"/>
              <a:t>Deputy Chief of Staff, G1</a:t>
            </a:r>
          </a:p>
          <a:p>
            <a:r>
              <a:rPr lang="en-US" dirty="0" smtClean="0"/>
              <a:t>First Army</a:t>
            </a:r>
            <a:endParaRPr lang="en-US" dirty="0"/>
          </a:p>
        </p:txBody>
      </p:sp>
    </p:spTree>
    <p:extLst>
      <p:ext uri="{BB962C8B-B14F-4D97-AF65-F5344CB8AC3E}">
        <p14:creationId xmlns:p14="http://schemas.microsoft.com/office/powerpoint/2010/main" xmlns="" val="152317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cstate="print"/>
          <a:srcRect l="3686" t="8658" r="52082" b="40043"/>
          <a:stretch/>
        </p:blipFill>
        <p:spPr bwMode="auto">
          <a:xfrm>
            <a:off x="152400" y="87239"/>
            <a:ext cx="8839200" cy="3646562"/>
          </a:xfrm>
          <a:prstGeom prst="rect">
            <a:avLst/>
          </a:prstGeom>
          <a:ln>
            <a:noFill/>
          </a:ln>
          <a:extLst>
            <a:ext uri="{53640926-AAD7-44D8-BBD7-CCE9431645EC}">
              <a14:shadowObscured xmlns:a14="http://schemas.microsoft.com/office/drawing/2010/main" xmlns=""/>
            </a:ext>
          </a:extLst>
        </p:spPr>
      </p:pic>
      <p:sp>
        <p:nvSpPr>
          <p:cNvPr id="5" name="TextBox 4"/>
          <p:cNvSpPr txBox="1"/>
          <p:nvPr/>
        </p:nvSpPr>
        <p:spPr>
          <a:xfrm>
            <a:off x="381000" y="3886200"/>
            <a:ext cx="8305800" cy="2031325"/>
          </a:xfrm>
          <a:prstGeom prst="rect">
            <a:avLst/>
          </a:prstGeom>
          <a:noFill/>
          <a:ln>
            <a:solidFill>
              <a:schemeClr val="tx1"/>
            </a:solidFill>
          </a:ln>
        </p:spPr>
        <p:txBody>
          <a:bodyPr wrap="square" rtlCol="0">
            <a:spAutoFit/>
          </a:bodyPr>
          <a:lstStyle/>
          <a:p>
            <a:r>
              <a:rPr lang="en-US" b="1" dirty="0" smtClean="0"/>
              <a:t>*  Format is sentence case </a:t>
            </a:r>
            <a:r>
              <a:rPr lang="en-US" dirty="0" smtClean="0"/>
              <a:t>(Capitalize first letter, lowercase the rest; abbreviations are all capitals).  </a:t>
            </a:r>
          </a:p>
          <a:p>
            <a:endParaRPr lang="en-US" b="1" dirty="0" smtClean="0"/>
          </a:p>
          <a:p>
            <a:r>
              <a:rPr lang="en-US" b="1" dirty="0"/>
              <a:t> *  Blocks 1, 2</a:t>
            </a:r>
            <a:r>
              <a:rPr lang="en-US" dirty="0"/>
              <a:t>: Units may abbreviate Field Artillery (FA), Infantry (IN),  or Aviation (AV), but must spell out Regiment, Battalion, and Brigade.  Abbreviate  Commanding General (CG) and Commander (CDR) in the address blocks.  Two spaces after state designation before zip </a:t>
            </a:r>
            <a:r>
              <a:rPr lang="en-US" dirty="0" smtClean="0"/>
              <a:t>code.  Ensure address is correct for the recommending command.</a:t>
            </a:r>
            <a:endParaRPr lang="en-US" dirty="0"/>
          </a:p>
        </p:txBody>
      </p:sp>
      <p:cxnSp>
        <p:nvCxnSpPr>
          <p:cNvPr id="7" name="Straight Arrow Connector 6"/>
          <p:cNvCxnSpPr/>
          <p:nvPr/>
        </p:nvCxnSpPr>
        <p:spPr>
          <a:xfrm flipH="1" flipV="1">
            <a:off x="685800" y="1524000"/>
            <a:ext cx="975360" cy="2362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2514600" y="1524000"/>
            <a:ext cx="1905000" cy="2362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477043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print"/>
          <a:srcRect l="3686" t="8658" r="52082" b="40043"/>
          <a:stretch/>
        </p:blipFill>
        <p:spPr bwMode="auto">
          <a:xfrm>
            <a:off x="152400" y="87239"/>
            <a:ext cx="8839200" cy="3341761"/>
          </a:xfrm>
          <a:prstGeom prst="rect">
            <a:avLst/>
          </a:prstGeom>
          <a:ln>
            <a:noFill/>
          </a:ln>
          <a:extLst>
            <a:ext uri="{53640926-AAD7-44D8-BBD7-CCE9431645EC}">
              <a14:shadowObscured xmlns:a14="http://schemas.microsoft.com/office/drawing/2010/main" xmlns=""/>
            </a:ext>
          </a:extLst>
        </p:spPr>
      </p:pic>
      <p:cxnSp>
        <p:nvCxnSpPr>
          <p:cNvPr id="7" name="Straight Arrow Connector 6"/>
          <p:cNvCxnSpPr/>
          <p:nvPr/>
        </p:nvCxnSpPr>
        <p:spPr>
          <a:xfrm flipH="1" flipV="1">
            <a:off x="1600200" y="1828800"/>
            <a:ext cx="1143000" cy="1828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2895600" y="1828800"/>
            <a:ext cx="1447800" cy="1828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5486400" y="1828800"/>
            <a:ext cx="1676400" cy="1828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4038600" y="2209800"/>
            <a:ext cx="6858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flipV="1">
            <a:off x="762000" y="2286000"/>
            <a:ext cx="914400"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381000" y="3650676"/>
            <a:ext cx="8382000" cy="2585323"/>
          </a:xfrm>
          <a:prstGeom prst="rect">
            <a:avLst/>
          </a:prstGeom>
          <a:noFill/>
          <a:ln>
            <a:solidFill>
              <a:schemeClr val="tx1"/>
            </a:solidFill>
          </a:ln>
        </p:spPr>
        <p:txBody>
          <a:bodyPr wrap="square" rtlCol="0">
            <a:spAutoFit/>
          </a:bodyPr>
          <a:lstStyle/>
          <a:p>
            <a:r>
              <a:rPr lang="en-US" b="1" dirty="0" smtClean="0"/>
              <a:t>*  Format is sentence case </a:t>
            </a:r>
            <a:r>
              <a:rPr lang="en-US" dirty="0" smtClean="0"/>
              <a:t>(Capitalize first letter, lowercase the rest; abbreviations are all capitals). </a:t>
            </a:r>
            <a:endParaRPr lang="en-US" dirty="0"/>
          </a:p>
          <a:p>
            <a:endParaRPr lang="en-US" b="1" dirty="0" smtClean="0"/>
          </a:p>
          <a:p>
            <a:r>
              <a:rPr lang="en-US" b="1" dirty="0" smtClean="0"/>
              <a:t>*  Block 3: </a:t>
            </a:r>
            <a:r>
              <a:rPr lang="en-US" dirty="0" smtClean="0"/>
              <a:t>Use YYYYMMDD format. </a:t>
            </a:r>
          </a:p>
          <a:p>
            <a:endParaRPr lang="en-US" b="1" dirty="0" smtClean="0"/>
          </a:p>
          <a:p>
            <a:r>
              <a:rPr lang="en-US" b="1" dirty="0" smtClean="0"/>
              <a:t>*  Blocks 4 -7: </a:t>
            </a:r>
            <a:r>
              <a:rPr lang="en-US" dirty="0" smtClean="0"/>
              <a:t>Verify all administrative data is correct.  Organization address format is the same as Block 1 &amp; 2</a:t>
            </a:r>
            <a:r>
              <a:rPr lang="en-US" dirty="0"/>
              <a:t>. Ensure address is correct for the </a:t>
            </a:r>
            <a:r>
              <a:rPr lang="en-US" dirty="0" smtClean="0"/>
              <a:t>recommended Soldier.</a:t>
            </a:r>
            <a:endParaRPr lang="en-US" dirty="0"/>
          </a:p>
          <a:p>
            <a:endParaRPr lang="en-US" b="1" dirty="0" smtClean="0"/>
          </a:p>
          <a:p>
            <a:r>
              <a:rPr lang="en-US" b="1" dirty="0" smtClean="0"/>
              <a:t>*  Block 8 :</a:t>
            </a:r>
            <a:r>
              <a:rPr lang="en-US" dirty="0" smtClean="0"/>
              <a:t> Previous awards must match record brief (ORB/ERB/PQR). </a:t>
            </a:r>
            <a:endParaRPr lang="en-US" dirty="0"/>
          </a:p>
        </p:txBody>
      </p:sp>
    </p:spTree>
    <p:extLst>
      <p:ext uri="{BB962C8B-B14F-4D97-AF65-F5344CB8AC3E}">
        <p14:creationId xmlns:p14="http://schemas.microsoft.com/office/powerpoint/2010/main" xmlns="" val="390080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print"/>
          <a:srcRect l="3686" t="8658" r="52082" b="40043"/>
          <a:stretch/>
        </p:blipFill>
        <p:spPr bwMode="auto">
          <a:xfrm>
            <a:off x="152400" y="87239"/>
            <a:ext cx="8839200" cy="3341761"/>
          </a:xfrm>
          <a:prstGeom prst="rect">
            <a:avLst/>
          </a:prstGeom>
          <a:ln>
            <a:noFill/>
          </a:ln>
          <a:extLst>
            <a:ext uri="{53640926-AAD7-44D8-BBD7-CCE9431645EC}">
              <a14:shadowObscured xmlns:a14="http://schemas.microsoft.com/office/drawing/2010/main" xmlns=""/>
            </a:ext>
          </a:extLst>
        </p:spPr>
      </p:pic>
      <p:sp>
        <p:nvSpPr>
          <p:cNvPr id="5" name="TextBox 4"/>
          <p:cNvSpPr txBox="1"/>
          <p:nvPr/>
        </p:nvSpPr>
        <p:spPr>
          <a:xfrm>
            <a:off x="386178" y="3962400"/>
            <a:ext cx="8376822" cy="2585323"/>
          </a:xfrm>
          <a:prstGeom prst="rect">
            <a:avLst/>
          </a:prstGeom>
          <a:noFill/>
          <a:ln>
            <a:solidFill>
              <a:schemeClr val="tx1"/>
            </a:solidFill>
          </a:ln>
        </p:spPr>
        <p:txBody>
          <a:bodyPr wrap="square" rtlCol="0">
            <a:spAutoFit/>
          </a:bodyPr>
          <a:lstStyle/>
          <a:p>
            <a:r>
              <a:rPr lang="en-US" b="1" dirty="0" smtClean="0"/>
              <a:t>*  Block 9:  </a:t>
            </a:r>
            <a:r>
              <a:rPr lang="en-US" dirty="0" smtClean="0"/>
              <a:t>Leave blank unless person is not in the Army and put their branch of service.  </a:t>
            </a:r>
          </a:p>
          <a:p>
            <a:endParaRPr lang="en-US" dirty="0" smtClean="0"/>
          </a:p>
          <a:p>
            <a:r>
              <a:rPr lang="en-US" b="1" dirty="0" smtClean="0"/>
              <a:t>*  Block 10:  </a:t>
            </a:r>
            <a:r>
              <a:rPr lang="en-US" dirty="0" smtClean="0"/>
              <a:t>Ensure that you input the correct  number and Oak Leaf Cluster (OLC) if recommended award has been previously awarded to the individual.  Add a space between the number and Oak Leaf Cluster (OLC).</a:t>
            </a:r>
          </a:p>
          <a:p>
            <a:pPr>
              <a:buFont typeface="Arial" charset="0"/>
              <a:buChar char="•"/>
            </a:pPr>
            <a:endParaRPr lang="en-US" dirty="0"/>
          </a:p>
          <a:p>
            <a:r>
              <a:rPr lang="en-US" b="1" dirty="0" smtClean="0"/>
              <a:t>*  Block 11 a-b:   </a:t>
            </a:r>
            <a:r>
              <a:rPr lang="en-US" dirty="0" smtClean="0"/>
              <a:t>Verify the period of the award accurately reflects the time in the unit. For retirement awards the period will be no more than ten years and the THRU date will be the date of retirement.  Format is YYYYMMDD.  </a:t>
            </a:r>
            <a:endParaRPr lang="en-US" dirty="0"/>
          </a:p>
        </p:txBody>
      </p:sp>
      <p:cxnSp>
        <p:nvCxnSpPr>
          <p:cNvPr id="7" name="Straight Arrow Connector 6"/>
          <p:cNvCxnSpPr/>
          <p:nvPr/>
        </p:nvCxnSpPr>
        <p:spPr>
          <a:xfrm flipH="1" flipV="1">
            <a:off x="1600200" y="2743200"/>
            <a:ext cx="6096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3810000" y="2743200"/>
            <a:ext cx="16002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5410200" y="2743200"/>
            <a:ext cx="10668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5715000" y="2743200"/>
            <a:ext cx="21336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46707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print"/>
          <a:srcRect l="3686" t="8658" r="52082" b="40043"/>
          <a:stretch/>
        </p:blipFill>
        <p:spPr bwMode="auto">
          <a:xfrm>
            <a:off x="152400" y="87239"/>
            <a:ext cx="8839200" cy="3341761"/>
          </a:xfrm>
          <a:prstGeom prst="rect">
            <a:avLst/>
          </a:prstGeom>
          <a:ln>
            <a:noFill/>
          </a:ln>
          <a:extLst>
            <a:ext uri="{53640926-AAD7-44D8-BBD7-CCE9431645EC}">
              <a14:shadowObscured xmlns:a14="http://schemas.microsoft.com/office/drawing/2010/main" xmlns=""/>
            </a:ext>
          </a:extLst>
        </p:spPr>
      </p:pic>
      <p:sp>
        <p:nvSpPr>
          <p:cNvPr id="5" name="TextBox 4"/>
          <p:cNvSpPr txBox="1"/>
          <p:nvPr/>
        </p:nvSpPr>
        <p:spPr>
          <a:xfrm>
            <a:off x="386178" y="3962400"/>
            <a:ext cx="8376822" cy="2031325"/>
          </a:xfrm>
          <a:prstGeom prst="rect">
            <a:avLst/>
          </a:prstGeom>
          <a:noFill/>
          <a:ln>
            <a:solidFill>
              <a:schemeClr val="tx1"/>
            </a:solidFill>
          </a:ln>
        </p:spPr>
        <p:txBody>
          <a:bodyPr wrap="square" rtlCol="0">
            <a:spAutoFit/>
          </a:bodyPr>
          <a:lstStyle/>
          <a:p>
            <a:r>
              <a:rPr lang="en-US" b="1" dirty="0" smtClean="0"/>
              <a:t>*  Block 12a:  </a:t>
            </a:r>
            <a:r>
              <a:rPr lang="en-US" dirty="0" smtClean="0"/>
              <a:t>Indicate reason </a:t>
            </a:r>
            <a:r>
              <a:rPr lang="en-US" dirty="0" err="1" smtClean="0"/>
              <a:t>ie</a:t>
            </a:r>
            <a:r>
              <a:rPr lang="en-US" dirty="0" smtClean="0"/>
              <a:t>; PCS, ETS, RET or ACH. If individual is </a:t>
            </a:r>
            <a:r>
              <a:rPr lang="en-US" dirty="0" err="1" smtClean="0"/>
              <a:t>PCSing</a:t>
            </a:r>
            <a:r>
              <a:rPr lang="en-US" dirty="0" smtClean="0"/>
              <a:t>, put PCS vice SVC.  </a:t>
            </a:r>
          </a:p>
          <a:p>
            <a:endParaRPr lang="en-US" dirty="0" smtClean="0"/>
          </a:p>
          <a:p>
            <a:r>
              <a:rPr lang="en-US" b="1" dirty="0" smtClean="0"/>
              <a:t>*  Block 12b/c:  </a:t>
            </a:r>
            <a:r>
              <a:rPr lang="en-US" dirty="0" smtClean="0"/>
              <a:t>Verify if interim award was given.  Indicate if a posthumous award.</a:t>
            </a:r>
          </a:p>
          <a:p>
            <a:pPr>
              <a:buFont typeface="Arial" charset="0"/>
              <a:buChar char="•"/>
            </a:pPr>
            <a:endParaRPr lang="en-US" dirty="0"/>
          </a:p>
          <a:p>
            <a:r>
              <a:rPr lang="en-US" b="1" dirty="0" smtClean="0"/>
              <a:t>*  Block 13:   </a:t>
            </a:r>
            <a:r>
              <a:rPr lang="en-US" dirty="0" smtClean="0"/>
              <a:t>Verify the presentation date.  Date should be prior to date in 11b.  Format is YYYYMMDD. </a:t>
            </a:r>
            <a:endParaRPr lang="en-US" dirty="0"/>
          </a:p>
        </p:txBody>
      </p:sp>
      <p:cxnSp>
        <p:nvCxnSpPr>
          <p:cNvPr id="7" name="Straight Arrow Connector 6"/>
          <p:cNvCxnSpPr/>
          <p:nvPr/>
        </p:nvCxnSpPr>
        <p:spPr>
          <a:xfrm flipH="1" flipV="1">
            <a:off x="1371600" y="3276600"/>
            <a:ext cx="8382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3810000" y="3200400"/>
            <a:ext cx="1524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5410200" y="3276600"/>
            <a:ext cx="3810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6096000" y="3276600"/>
            <a:ext cx="10668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77099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cstate="print">
            <a:extLst>
              <a:ext uri="{28A0092B-C50C-407E-A947-70E740481C1C}">
                <a14:useLocalDpi xmlns:a14="http://schemas.microsoft.com/office/drawing/2010/main" xmlns="" val="0"/>
              </a:ext>
            </a:extLst>
          </a:blip>
          <a:srcRect l="2725" t="50625" r="60737" b="35746"/>
          <a:stretch/>
        </p:blipFill>
        <p:spPr bwMode="auto">
          <a:xfrm>
            <a:off x="65087" y="45665"/>
            <a:ext cx="8850313" cy="1653147"/>
          </a:xfrm>
          <a:prstGeom prst="rect">
            <a:avLst/>
          </a:prstGeom>
          <a:ln>
            <a:noFill/>
          </a:ln>
          <a:extLst>
            <a:ext uri="{53640926-AAD7-44D8-BBD7-CCE9431645EC}">
              <a14:shadowObscured xmlns:a14="http://schemas.microsoft.com/office/drawing/2010/main" xmlns=""/>
            </a:ext>
          </a:extLst>
        </p:spPr>
      </p:pic>
      <p:sp>
        <p:nvSpPr>
          <p:cNvPr id="5" name="TextBox 4"/>
          <p:cNvSpPr txBox="1"/>
          <p:nvPr/>
        </p:nvSpPr>
        <p:spPr>
          <a:xfrm>
            <a:off x="304800" y="2133600"/>
            <a:ext cx="8229600" cy="2308324"/>
          </a:xfrm>
          <a:prstGeom prst="rect">
            <a:avLst/>
          </a:prstGeom>
          <a:noFill/>
          <a:ln>
            <a:solidFill>
              <a:schemeClr val="tx1"/>
            </a:solidFill>
          </a:ln>
        </p:spPr>
        <p:txBody>
          <a:bodyPr wrap="square" rtlCol="0">
            <a:spAutoFit/>
          </a:bodyPr>
          <a:lstStyle/>
          <a:p>
            <a:r>
              <a:rPr lang="en-US" b="1" dirty="0" smtClean="0"/>
              <a:t>*  Block 14 - 18: </a:t>
            </a:r>
            <a:r>
              <a:rPr lang="en-US" dirty="0" smtClean="0"/>
              <a:t>Verify all administrative data is correct.  Address format is the same as Block 1 &amp; 2. </a:t>
            </a:r>
            <a:r>
              <a:rPr lang="en-US" dirty="0"/>
              <a:t>Ensure address is correct for the </a:t>
            </a:r>
            <a:r>
              <a:rPr lang="en-US" dirty="0" smtClean="0"/>
              <a:t>recommender. </a:t>
            </a:r>
          </a:p>
          <a:p>
            <a:endParaRPr lang="en-US" dirty="0" smtClean="0"/>
          </a:p>
          <a:p>
            <a:r>
              <a:rPr lang="en-US" b="1" dirty="0" smtClean="0"/>
              <a:t>*  Format is sentence case </a:t>
            </a:r>
            <a:r>
              <a:rPr lang="en-US" dirty="0" smtClean="0"/>
              <a:t>(Capitalize first letter, lowercase the rest; abbreviations are all capitals). </a:t>
            </a:r>
          </a:p>
          <a:p>
            <a:endParaRPr lang="en-US" dirty="0" smtClean="0"/>
          </a:p>
          <a:p>
            <a:r>
              <a:rPr lang="en-US" dirty="0" smtClean="0"/>
              <a:t>*  </a:t>
            </a:r>
            <a:r>
              <a:rPr lang="en-US" b="1" dirty="0" smtClean="0"/>
              <a:t>If BDE CDR </a:t>
            </a:r>
            <a:r>
              <a:rPr lang="en-US" dirty="0" smtClean="0"/>
              <a:t>is the recommender, the HHC/B/D/T CDR does not need to sign the back of the DA Form 638.</a:t>
            </a:r>
            <a:endParaRPr lang="en-US" dirty="0"/>
          </a:p>
        </p:txBody>
      </p:sp>
      <p:cxnSp>
        <p:nvCxnSpPr>
          <p:cNvPr id="6" name="Straight Arrow Connector 5"/>
          <p:cNvCxnSpPr/>
          <p:nvPr/>
        </p:nvCxnSpPr>
        <p:spPr>
          <a:xfrm flipH="1" flipV="1">
            <a:off x="1524000" y="685800"/>
            <a:ext cx="12954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2819400" y="990600"/>
            <a:ext cx="190500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2819400" y="1143000"/>
            <a:ext cx="5334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flipV="1">
            <a:off x="1066800" y="1524000"/>
            <a:ext cx="17526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flipV="1">
            <a:off x="1676400" y="1143000"/>
            <a:ext cx="11430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78597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648200"/>
            <a:ext cx="8610600" cy="923330"/>
          </a:xfrm>
          <a:prstGeom prst="rect">
            <a:avLst/>
          </a:prstGeom>
          <a:noFill/>
          <a:ln>
            <a:solidFill>
              <a:schemeClr val="tx1"/>
            </a:solidFill>
          </a:ln>
        </p:spPr>
        <p:txBody>
          <a:bodyPr wrap="square" rtlCol="0">
            <a:spAutoFit/>
          </a:bodyPr>
          <a:lstStyle/>
          <a:p>
            <a:r>
              <a:rPr lang="en-US" b="1" dirty="0" smtClean="0"/>
              <a:t>*  Part III, Block 20</a:t>
            </a:r>
            <a:r>
              <a:rPr lang="en-US" b="1" dirty="0"/>
              <a:t> </a:t>
            </a:r>
            <a:r>
              <a:rPr lang="en-US" b="1" dirty="0" smtClean="0"/>
              <a:t>&amp; 21 Achievements/Proposed Citation – </a:t>
            </a:r>
            <a:r>
              <a:rPr lang="en-US" dirty="0" smtClean="0"/>
              <a:t>Write “SEE ATTACHED NARRATIVE” and “SEE ATTACHED CITATION” as shown above.</a:t>
            </a:r>
            <a:endParaRPr lang="en-US" b="1" dirty="0" smtClean="0"/>
          </a:p>
          <a:p>
            <a:endParaRPr lang="en-US" dirty="0" smtClean="0"/>
          </a:p>
        </p:txBody>
      </p:sp>
      <p:pic>
        <p:nvPicPr>
          <p:cNvPr id="4" name="Picture 3"/>
          <p:cNvPicPr/>
          <p:nvPr/>
        </p:nvPicPr>
        <p:blipFill rotWithShape="1">
          <a:blip r:embed="rId2" cstate="print"/>
          <a:srcRect l="2244" t="18431" r="60577" b="18269"/>
          <a:stretch/>
        </p:blipFill>
        <p:spPr bwMode="auto">
          <a:xfrm>
            <a:off x="0" y="76200"/>
            <a:ext cx="8915400" cy="430720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17431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153" y="3528932"/>
            <a:ext cx="8686800" cy="3293209"/>
          </a:xfrm>
          <a:prstGeom prst="rect">
            <a:avLst/>
          </a:prstGeom>
          <a:noFill/>
          <a:ln>
            <a:solidFill>
              <a:schemeClr val="tx1"/>
            </a:solidFill>
          </a:ln>
        </p:spPr>
        <p:txBody>
          <a:bodyPr wrap="square" rtlCol="0">
            <a:spAutoFit/>
          </a:bodyPr>
          <a:lstStyle/>
          <a:p>
            <a:r>
              <a:rPr lang="en-US" sz="1600" b="1" dirty="0" smtClean="0"/>
              <a:t>*  Part IV Block 22a: Unit S1 </a:t>
            </a:r>
            <a:r>
              <a:rPr lang="en-US" sz="1600" dirty="0" smtClean="0"/>
              <a:t>will sign here certifying that the individual being recommended for the award is eligible (AR 600-8-22 Table 3-2 Block 21). </a:t>
            </a:r>
          </a:p>
          <a:p>
            <a:endParaRPr lang="en-US" sz="1600" dirty="0" smtClean="0"/>
          </a:p>
          <a:p>
            <a:r>
              <a:rPr lang="en-US" sz="1600" b="1" dirty="0" smtClean="0"/>
              <a:t>*  Format is sentence case </a:t>
            </a:r>
            <a:r>
              <a:rPr lang="en-US" sz="1600" dirty="0" smtClean="0"/>
              <a:t>(Capitalize first letter, lowercase the rest; abbreviations are all capitals). </a:t>
            </a:r>
          </a:p>
          <a:p>
            <a:endParaRPr lang="en-US" sz="1600" dirty="0" smtClean="0"/>
          </a:p>
          <a:p>
            <a:r>
              <a:rPr lang="en-US" sz="1600" b="1" dirty="0" smtClean="0"/>
              <a:t>*  Verify </a:t>
            </a:r>
            <a:r>
              <a:rPr lang="en-US" sz="1600" dirty="0" smtClean="0"/>
              <a:t>all administrative data is correct.  Address format is the same as Block 1 &amp; 2.  Spell out Title/Position as shown.  Ensure “FROM” blocks match the intermediate authority directly below.  “TO” blocks will match the next intermediate/approval authority in sequence. </a:t>
            </a:r>
          </a:p>
          <a:p>
            <a:endParaRPr lang="en-US" sz="1600" dirty="0" smtClean="0"/>
          </a:p>
          <a:p>
            <a:r>
              <a:rPr lang="en-US" sz="1600" b="1" dirty="0" smtClean="0"/>
              <a:t>*  Comments</a:t>
            </a:r>
            <a:r>
              <a:rPr lang="en-US" sz="1600" dirty="0" smtClean="0"/>
              <a:t> are mandatory. If recommended downgrade explain in comments block. </a:t>
            </a:r>
          </a:p>
          <a:p>
            <a:endParaRPr lang="en-US" sz="1600" b="1" dirty="0" smtClean="0"/>
          </a:p>
          <a:p>
            <a:r>
              <a:rPr lang="en-US" sz="1600" b="1" dirty="0" smtClean="0"/>
              <a:t>*  If Division West CG </a:t>
            </a:r>
            <a:r>
              <a:rPr lang="en-US" sz="1600" dirty="0" smtClean="0"/>
              <a:t>recommends downgrade for LM, award stays at </a:t>
            </a:r>
            <a:r>
              <a:rPr lang="en-US" sz="1600" dirty="0"/>
              <a:t>d</a:t>
            </a:r>
            <a:r>
              <a:rPr lang="en-US" sz="1600" dirty="0" smtClean="0"/>
              <a:t>ivision level and gets processed as MSM.  If the First Army CG downgrades, they will process as MSM at  their level.</a:t>
            </a:r>
            <a:endParaRPr lang="en-US" sz="1600" b="1" dirty="0"/>
          </a:p>
        </p:txBody>
      </p:sp>
      <p:pic>
        <p:nvPicPr>
          <p:cNvPr id="4" name="Picture 3"/>
          <p:cNvPicPr/>
          <p:nvPr/>
        </p:nvPicPr>
        <p:blipFill rotWithShape="1">
          <a:blip r:embed="rId3" cstate="print">
            <a:extLst>
              <a:ext uri="{28A0092B-C50C-407E-A947-70E740481C1C}">
                <a14:useLocalDpi xmlns:a14="http://schemas.microsoft.com/office/drawing/2010/main" xmlns="" val="0"/>
              </a:ext>
            </a:extLst>
          </a:blip>
          <a:srcRect l="3686" t="12162" r="52404" b="22973"/>
          <a:stretch/>
        </p:blipFill>
        <p:spPr bwMode="auto">
          <a:xfrm>
            <a:off x="76199" y="0"/>
            <a:ext cx="8825753" cy="345757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985589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dirty="0" smtClean="0"/>
              <a:t>Meritorious Service Medal</a:t>
            </a:r>
            <a:br>
              <a:rPr lang="en-US" dirty="0" smtClean="0"/>
            </a:br>
            <a:r>
              <a:rPr lang="en-US" dirty="0" smtClean="0"/>
              <a:t>MSM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45050" y="2667000"/>
            <a:ext cx="1453899" cy="2487277"/>
          </a:xfrm>
          <a:prstGeom prst="rect">
            <a:avLst/>
          </a:prstGeom>
        </p:spPr>
      </p:pic>
      <p:sp>
        <p:nvSpPr>
          <p:cNvPr id="5" name="TextBox 4"/>
          <p:cNvSpPr txBox="1"/>
          <p:nvPr/>
        </p:nvSpPr>
        <p:spPr>
          <a:xfrm>
            <a:off x="533400" y="4953000"/>
            <a:ext cx="2930650" cy="1200329"/>
          </a:xfrm>
          <a:prstGeom prst="rect">
            <a:avLst/>
          </a:prstGeom>
          <a:noFill/>
        </p:spPr>
        <p:txBody>
          <a:bodyPr wrap="square" rtlCol="0">
            <a:spAutoFit/>
          </a:bodyPr>
          <a:lstStyle/>
          <a:p>
            <a:r>
              <a:rPr lang="en-US" u="sng" dirty="0" smtClean="0"/>
              <a:t>Approval Authority</a:t>
            </a:r>
          </a:p>
          <a:p>
            <a:r>
              <a:rPr lang="en-US" dirty="0" smtClean="0"/>
              <a:t>MG Colt, Jeffrey N. </a:t>
            </a:r>
          </a:p>
          <a:p>
            <a:r>
              <a:rPr lang="en-US" dirty="0" smtClean="0"/>
              <a:t>Commanding General</a:t>
            </a:r>
          </a:p>
          <a:p>
            <a:r>
              <a:rPr lang="en-US" dirty="0" smtClean="0"/>
              <a:t>First Army Division West</a:t>
            </a:r>
            <a:endParaRPr lang="en-US" dirty="0"/>
          </a:p>
        </p:txBody>
      </p:sp>
      <p:sp>
        <p:nvSpPr>
          <p:cNvPr id="6" name="TextBox 5"/>
          <p:cNvSpPr txBox="1"/>
          <p:nvPr/>
        </p:nvSpPr>
        <p:spPr>
          <a:xfrm>
            <a:off x="5562600" y="4953000"/>
            <a:ext cx="3464050" cy="1200329"/>
          </a:xfrm>
          <a:prstGeom prst="rect">
            <a:avLst/>
          </a:prstGeom>
          <a:noFill/>
        </p:spPr>
        <p:txBody>
          <a:bodyPr wrap="square" rtlCol="0">
            <a:spAutoFit/>
          </a:bodyPr>
          <a:lstStyle/>
          <a:p>
            <a:r>
              <a:rPr lang="en-US" u="sng" dirty="0" smtClean="0"/>
              <a:t>Orders Approval Authority</a:t>
            </a:r>
          </a:p>
          <a:p>
            <a:r>
              <a:rPr lang="en-US" dirty="0" smtClean="0"/>
              <a:t>CPT McGlothan, Michael R., Jr.</a:t>
            </a:r>
          </a:p>
          <a:p>
            <a:r>
              <a:rPr lang="en-US" dirty="0" smtClean="0"/>
              <a:t>Chief, Essential Personnel Services</a:t>
            </a:r>
          </a:p>
          <a:p>
            <a:r>
              <a:rPr lang="en-US" dirty="0" smtClean="0"/>
              <a:t>First Army Division West</a:t>
            </a:r>
            <a:endParaRPr lang="en-US" dirty="0"/>
          </a:p>
        </p:txBody>
      </p:sp>
    </p:spTree>
    <p:extLst>
      <p:ext uri="{BB962C8B-B14F-4D97-AF65-F5344CB8AC3E}">
        <p14:creationId xmlns:p14="http://schemas.microsoft.com/office/powerpoint/2010/main" xmlns="" val="394812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4128247"/>
            <a:ext cx="8610600" cy="1200329"/>
          </a:xfrm>
          <a:prstGeom prst="rect">
            <a:avLst/>
          </a:prstGeom>
          <a:noFill/>
          <a:ln>
            <a:solidFill>
              <a:schemeClr val="tx1"/>
            </a:solidFill>
          </a:ln>
        </p:spPr>
        <p:txBody>
          <a:bodyPr wrap="square" rtlCol="0">
            <a:spAutoFit/>
          </a:bodyPr>
          <a:lstStyle/>
          <a:p>
            <a:r>
              <a:rPr lang="en-US" b="1" dirty="0" smtClean="0"/>
              <a:t>*  Part IV, Block 26 – Part V, 29: Format is sentence case </a:t>
            </a:r>
            <a:r>
              <a:rPr lang="en-US" dirty="0" smtClean="0"/>
              <a:t>(Capitalize first letter, lowercase the rest; abbreviations are all capitals).  </a:t>
            </a:r>
          </a:p>
          <a:p>
            <a:endParaRPr lang="en-US" dirty="0" smtClean="0"/>
          </a:p>
          <a:p>
            <a:r>
              <a:rPr lang="en-US" b="1" dirty="0" smtClean="0"/>
              <a:t>* Type </a:t>
            </a:r>
            <a:r>
              <a:rPr lang="en-US" dirty="0" smtClean="0"/>
              <a:t>all blocks as shown above. </a:t>
            </a:r>
            <a:endParaRPr lang="en-US" dirty="0"/>
          </a:p>
        </p:txBody>
      </p:sp>
      <p:pic>
        <p:nvPicPr>
          <p:cNvPr id="6" name="Picture 5"/>
          <p:cNvPicPr/>
          <p:nvPr/>
        </p:nvPicPr>
        <p:blipFill rotWithShape="1">
          <a:blip r:embed="rId2" cstate="print">
            <a:extLst>
              <a:ext uri="{28A0092B-C50C-407E-A947-70E740481C1C}">
                <a14:useLocalDpi xmlns:a14="http://schemas.microsoft.com/office/drawing/2010/main" xmlns="" val="0"/>
              </a:ext>
            </a:extLst>
          </a:blip>
          <a:srcRect l="3686" t="16284" r="52725" b="29816"/>
          <a:stretch/>
        </p:blipFill>
        <p:spPr bwMode="auto">
          <a:xfrm>
            <a:off x="0" y="76200"/>
            <a:ext cx="8991600" cy="38862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848378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964302"/>
            <a:ext cx="8610600" cy="2031325"/>
          </a:xfrm>
          <a:prstGeom prst="rect">
            <a:avLst/>
          </a:prstGeom>
          <a:noFill/>
          <a:ln>
            <a:solidFill>
              <a:schemeClr val="tx1"/>
            </a:solidFill>
          </a:ln>
        </p:spPr>
        <p:txBody>
          <a:bodyPr wrap="square" rtlCol="0">
            <a:spAutoFit/>
          </a:bodyPr>
          <a:lstStyle/>
          <a:p>
            <a:r>
              <a:rPr lang="en-US" b="1" dirty="0" smtClean="0"/>
              <a:t>*  Narrative – </a:t>
            </a:r>
            <a:r>
              <a:rPr lang="en-US" dirty="0" smtClean="0"/>
              <a:t>Type heading as shown above if using a word document.  If using the narrative enclosure in the DA Form 638, no heading is required.</a:t>
            </a:r>
          </a:p>
          <a:p>
            <a:r>
              <a:rPr lang="en-US" dirty="0" smtClean="0"/>
              <a:t> </a:t>
            </a:r>
          </a:p>
          <a:p>
            <a:r>
              <a:rPr lang="en-US" dirty="0" smtClean="0"/>
              <a:t>*  </a:t>
            </a:r>
            <a:r>
              <a:rPr lang="en-US" b="1" dirty="0" smtClean="0"/>
              <a:t>Award </a:t>
            </a:r>
            <a:r>
              <a:rPr lang="en-US" dirty="0"/>
              <a:t>should be no more than a single page, double spaced, with 12pt. Times New Roman </a:t>
            </a:r>
            <a:r>
              <a:rPr lang="en-US" dirty="0" smtClean="0"/>
              <a:t>font; recommend using a word document, however it is not mandatory.</a:t>
            </a:r>
          </a:p>
          <a:p>
            <a:endParaRPr lang="en-US" dirty="0"/>
          </a:p>
          <a:p>
            <a:endParaRPr lang="en-US" dirty="0"/>
          </a:p>
        </p:txBody>
      </p:sp>
      <p:pic>
        <p:nvPicPr>
          <p:cNvPr id="4" name="Picture 3"/>
          <p:cNvPicPr/>
          <p:nvPr/>
        </p:nvPicPr>
        <p:blipFill rotWithShape="1">
          <a:blip r:embed="rId2" cstate="print"/>
          <a:srcRect l="6242" t="14520" r="57184" b="34297"/>
          <a:stretch/>
        </p:blipFill>
        <p:spPr bwMode="auto">
          <a:xfrm>
            <a:off x="152400" y="76200"/>
            <a:ext cx="8763000" cy="36576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694271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4572000"/>
            <a:ext cx="8610600" cy="2031325"/>
          </a:xfrm>
          <a:prstGeom prst="rect">
            <a:avLst/>
          </a:prstGeom>
          <a:noFill/>
          <a:ln>
            <a:solidFill>
              <a:schemeClr val="tx1"/>
            </a:solidFill>
          </a:ln>
        </p:spPr>
        <p:txBody>
          <a:bodyPr wrap="square" rtlCol="0">
            <a:spAutoFit/>
          </a:bodyPr>
          <a:lstStyle/>
          <a:p>
            <a:r>
              <a:rPr lang="en-US" b="1" dirty="0" smtClean="0"/>
              <a:t>*  Citation – </a:t>
            </a:r>
            <a:r>
              <a:rPr lang="en-US" dirty="0" smtClean="0"/>
              <a:t>Type heading as shown above if using a word document</a:t>
            </a:r>
            <a:r>
              <a:rPr lang="en-US" dirty="0"/>
              <a:t>. If using the </a:t>
            </a:r>
            <a:r>
              <a:rPr lang="en-US" dirty="0" smtClean="0"/>
              <a:t>citation </a:t>
            </a:r>
            <a:r>
              <a:rPr lang="en-US" dirty="0"/>
              <a:t>enclosure in the DA Form 638, no heading is required.</a:t>
            </a:r>
          </a:p>
          <a:p>
            <a:endParaRPr lang="en-US" dirty="0" smtClean="0"/>
          </a:p>
          <a:p>
            <a:r>
              <a:rPr lang="en-US" dirty="0" smtClean="0"/>
              <a:t>*  </a:t>
            </a:r>
            <a:r>
              <a:rPr lang="en-US" b="1" dirty="0" smtClean="0"/>
              <a:t>Citation </a:t>
            </a:r>
            <a:r>
              <a:rPr lang="en-US" dirty="0"/>
              <a:t>should be no more than </a:t>
            </a:r>
            <a:r>
              <a:rPr lang="en-US" dirty="0" smtClean="0"/>
              <a:t>9 lines, </a:t>
            </a:r>
            <a:r>
              <a:rPr lang="en-US" dirty="0"/>
              <a:t>double spaced, with 12pt. Times New Roman font, </a:t>
            </a:r>
            <a:r>
              <a:rPr lang="en-US" dirty="0" smtClean="0"/>
              <a:t>all capital letters</a:t>
            </a:r>
            <a:r>
              <a:rPr lang="en-US" dirty="0"/>
              <a:t>; recommend using a word document, however it is not mandatory.</a:t>
            </a:r>
          </a:p>
          <a:p>
            <a:endParaRPr lang="en-US" dirty="0"/>
          </a:p>
          <a:p>
            <a:endParaRPr lang="en-US" dirty="0"/>
          </a:p>
        </p:txBody>
      </p:sp>
      <p:pic>
        <p:nvPicPr>
          <p:cNvPr id="10" name="Picture 9"/>
          <p:cNvPicPr/>
          <p:nvPr/>
        </p:nvPicPr>
        <p:blipFill rotWithShape="1">
          <a:blip r:embed="rId2" cstate="print"/>
          <a:srcRect l="4807" t="17599" r="55770" b="21046"/>
          <a:stretch/>
        </p:blipFill>
        <p:spPr bwMode="auto">
          <a:xfrm>
            <a:off x="259975" y="76200"/>
            <a:ext cx="8534400" cy="41148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708328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715" y="67233"/>
            <a:ext cx="8915400" cy="6740307"/>
          </a:xfrm>
          <a:prstGeom prst="rect">
            <a:avLst/>
          </a:prstGeom>
          <a:noFill/>
          <a:ln>
            <a:solidFill>
              <a:schemeClr val="tx1"/>
            </a:solidFill>
          </a:ln>
        </p:spPr>
        <p:txBody>
          <a:bodyPr wrap="square" rtlCol="0">
            <a:spAutoFit/>
          </a:bodyPr>
          <a:lstStyle/>
          <a:p>
            <a:pPr algn="ctr"/>
            <a:r>
              <a:rPr lang="en-US" sz="4400" b="1" u="sng" dirty="0" smtClean="0"/>
              <a:t>TRENDS</a:t>
            </a:r>
          </a:p>
          <a:p>
            <a:pPr algn="ctr"/>
            <a:endParaRPr lang="en-US" sz="2000" dirty="0" smtClean="0"/>
          </a:p>
          <a:p>
            <a:r>
              <a:rPr lang="en-US" sz="1600" dirty="0" smtClean="0"/>
              <a:t>The </a:t>
            </a:r>
            <a:r>
              <a:rPr lang="en-US" sz="1600" dirty="0"/>
              <a:t>following are trends that we have noticed on awards across all brigades.  S1s must pay close attention to detail to ensure awards do not get processed to Division West with any of the following common errors</a:t>
            </a:r>
            <a:r>
              <a:rPr lang="en-US" sz="1600" dirty="0" smtClean="0"/>
              <a:t>.</a:t>
            </a:r>
          </a:p>
          <a:p>
            <a:endParaRPr lang="en-US" sz="1600" dirty="0"/>
          </a:p>
          <a:p>
            <a:r>
              <a:rPr lang="en-US" sz="1600" dirty="0" smtClean="0"/>
              <a:t>*  CDR instead of CG</a:t>
            </a:r>
          </a:p>
          <a:p>
            <a:r>
              <a:rPr lang="en-US" sz="1600" dirty="0" smtClean="0"/>
              <a:t>*  Missing punctuation on names</a:t>
            </a:r>
          </a:p>
          <a:p>
            <a:r>
              <a:rPr lang="en-US" sz="1600" dirty="0" smtClean="0"/>
              <a:t>*  Duplicated achievements</a:t>
            </a:r>
          </a:p>
          <a:p>
            <a:r>
              <a:rPr lang="en-US" sz="1600" dirty="0" smtClean="0"/>
              <a:t>*  Inconsistency on address blocks</a:t>
            </a:r>
          </a:p>
          <a:p>
            <a:r>
              <a:rPr lang="en-US" sz="1600" dirty="0" smtClean="0"/>
              <a:t>*  Incorrect period of award (From date should match record brief, except RET awards, and thru date cannot be the report date of follow on assignment)</a:t>
            </a:r>
          </a:p>
          <a:p>
            <a:r>
              <a:rPr lang="en-US" sz="1600" dirty="0" smtClean="0"/>
              <a:t>*  Achievements outside the scope of the period for the award</a:t>
            </a:r>
          </a:p>
          <a:p>
            <a:r>
              <a:rPr lang="en-US" sz="1600" dirty="0" smtClean="0"/>
              <a:t>*  Incorrect spelling of names</a:t>
            </a:r>
          </a:p>
          <a:p>
            <a:r>
              <a:rPr lang="en-US" sz="1600" dirty="0" smtClean="0"/>
              <a:t>*  Incorrect previous awards (Doesn’t match record brief)</a:t>
            </a:r>
          </a:p>
          <a:p>
            <a:r>
              <a:rPr lang="en-US" sz="1600" dirty="0" smtClean="0"/>
              <a:t>*  Spelling errors</a:t>
            </a:r>
          </a:p>
          <a:p>
            <a:r>
              <a:rPr lang="en-US" sz="1600" dirty="0" smtClean="0"/>
              <a:t>*  Incorrect ranks</a:t>
            </a:r>
          </a:p>
          <a:p>
            <a:r>
              <a:rPr lang="en-US" sz="1600" dirty="0" smtClean="0"/>
              <a:t>*  Late awards (Missing Letter of Lateness)</a:t>
            </a:r>
          </a:p>
          <a:p>
            <a:r>
              <a:rPr lang="en-US" sz="1600" dirty="0" smtClean="0"/>
              <a:t>*  Not following Award’s Formatting Guidance</a:t>
            </a:r>
          </a:p>
          <a:p>
            <a:r>
              <a:rPr lang="en-US" sz="1600" dirty="0" smtClean="0"/>
              <a:t>*  Missing retirement orders or O6 Memo (Soldier not retiring, doesn’t qualify for RET award)</a:t>
            </a:r>
          </a:p>
          <a:p>
            <a:r>
              <a:rPr lang="en-US" sz="1600" dirty="0" smtClean="0"/>
              <a:t>*  Solder not eligible for award (Flagged; For overweight no approved waiver)</a:t>
            </a:r>
          </a:p>
          <a:p>
            <a:r>
              <a:rPr lang="en-US" sz="1600" dirty="0" smtClean="0"/>
              <a:t>*  Incorrect or changing presentation date after award has been submitted (presentation date after thru date of award)</a:t>
            </a:r>
          </a:p>
          <a:p>
            <a:r>
              <a:rPr lang="en-US" sz="1600" dirty="0" smtClean="0"/>
              <a:t>*  Overall consistency throughout entire award</a:t>
            </a:r>
          </a:p>
          <a:p>
            <a:r>
              <a:rPr lang="en-US" sz="1600" dirty="0" smtClean="0"/>
              <a:t>*  No signatures (S1 not verifying Soldier is eligible)</a:t>
            </a:r>
          </a:p>
        </p:txBody>
      </p:sp>
    </p:spTree>
    <p:extLst>
      <p:ext uri="{BB962C8B-B14F-4D97-AF65-F5344CB8AC3E}">
        <p14:creationId xmlns:p14="http://schemas.microsoft.com/office/powerpoint/2010/main" xmlns="" val="1097007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715" y="67233"/>
            <a:ext cx="8915400" cy="6001643"/>
          </a:xfrm>
          <a:prstGeom prst="rect">
            <a:avLst/>
          </a:prstGeom>
          <a:noFill/>
          <a:ln>
            <a:solidFill>
              <a:schemeClr val="tx1"/>
            </a:solidFill>
          </a:ln>
        </p:spPr>
        <p:txBody>
          <a:bodyPr wrap="square" rtlCol="0">
            <a:spAutoFit/>
          </a:bodyPr>
          <a:lstStyle/>
          <a:p>
            <a:pPr algn="ctr"/>
            <a:r>
              <a:rPr lang="en-US" sz="4400" b="1" u="sng" dirty="0" smtClean="0"/>
              <a:t>GUIDANCE</a:t>
            </a:r>
          </a:p>
          <a:p>
            <a:pPr algn="ctr"/>
            <a:endParaRPr lang="en-US" sz="2000" dirty="0" smtClean="0"/>
          </a:p>
          <a:p>
            <a:r>
              <a:rPr lang="en-US" sz="1600" dirty="0" smtClean="0"/>
              <a:t>Awards are important actions that directly affect Soldiers.  It is the intent of Division West G1 to process awards expeditiously based of the presentation date.  Following this formatting guidance and submitting awards to standard will increase processing time and minimize having to resign awards in order to process for approval through Division West and First Army respectively.  It is the job of the BDE S1s to ensure they submit complete, reviewed, and correct award recommendations before processing through Division West G1.  </a:t>
            </a:r>
            <a:endParaRPr lang="en-US" sz="1600" dirty="0"/>
          </a:p>
          <a:p>
            <a:endParaRPr lang="en-US" sz="1600" dirty="0" smtClean="0"/>
          </a:p>
          <a:p>
            <a:r>
              <a:rPr lang="en-US" sz="1600" dirty="0" smtClean="0"/>
              <a:t>If awards come to Division West G1 with the following errors, they will be returned immediately to the recommending BDE for corrections.</a:t>
            </a:r>
          </a:p>
          <a:p>
            <a:endParaRPr lang="en-US" sz="1600" dirty="0"/>
          </a:p>
          <a:p>
            <a:r>
              <a:rPr lang="en-US" sz="1600" dirty="0" smtClean="0"/>
              <a:t>*  Incorrect administrative data (Soldier’s data doesn’t match Record Brief)</a:t>
            </a:r>
          </a:p>
          <a:p>
            <a:endParaRPr lang="en-US" sz="1600" dirty="0" smtClean="0"/>
          </a:p>
          <a:p>
            <a:r>
              <a:rPr lang="en-US" sz="1600" dirty="0" smtClean="0"/>
              <a:t>*  Spelling errors </a:t>
            </a:r>
          </a:p>
          <a:p>
            <a:endParaRPr lang="en-US" sz="1600" dirty="0" smtClean="0"/>
          </a:p>
          <a:p>
            <a:r>
              <a:rPr lang="en-US" sz="1600" dirty="0" smtClean="0"/>
              <a:t>*  Grammatical errors which take away from the message the writer is trying to convey</a:t>
            </a:r>
          </a:p>
          <a:p>
            <a:endParaRPr lang="en-US" sz="1600" dirty="0" smtClean="0"/>
          </a:p>
          <a:p>
            <a:r>
              <a:rPr lang="en-US" sz="1600" dirty="0" smtClean="0"/>
              <a:t>Award’s tracker will be sent weekly to the BDE S1s and their XO/DCO for tracking statuses of awards.  If you see any discrepancies contact the Division West G1 Essential Personnel Services section in order to resolve any issues.</a:t>
            </a:r>
            <a:endParaRPr lang="en-US" sz="1600" dirty="0"/>
          </a:p>
          <a:p>
            <a:endParaRPr lang="en-US" sz="1600" dirty="0" smtClean="0"/>
          </a:p>
        </p:txBody>
      </p:sp>
    </p:spTree>
    <p:extLst>
      <p:ext uri="{BB962C8B-B14F-4D97-AF65-F5344CB8AC3E}">
        <p14:creationId xmlns:p14="http://schemas.microsoft.com/office/powerpoint/2010/main" xmlns="" val="271320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xmlns="" val="0"/>
              </a:ext>
            </a:extLst>
          </a:blip>
          <a:srcRect l="3089" t="8687" r="61219" b="48865"/>
          <a:stretch/>
        </p:blipFill>
        <p:spPr bwMode="auto">
          <a:xfrm>
            <a:off x="76200" y="92449"/>
            <a:ext cx="8915400" cy="3457575"/>
          </a:xfrm>
          <a:prstGeom prst="rect">
            <a:avLst/>
          </a:prstGeom>
          <a:ln>
            <a:noFill/>
          </a:ln>
          <a:extLst>
            <a:ext uri="{53640926-AAD7-44D8-BBD7-CCE9431645EC}">
              <a14:shadowObscured xmlns:a14="http://schemas.microsoft.com/office/drawing/2010/main" xmlns=""/>
            </a:ext>
          </a:extLst>
        </p:spPr>
      </p:pic>
      <p:sp>
        <p:nvSpPr>
          <p:cNvPr id="5" name="TextBox 4"/>
          <p:cNvSpPr txBox="1"/>
          <p:nvPr/>
        </p:nvSpPr>
        <p:spPr>
          <a:xfrm>
            <a:off x="381000" y="3886200"/>
            <a:ext cx="8305800" cy="2031325"/>
          </a:xfrm>
          <a:prstGeom prst="rect">
            <a:avLst/>
          </a:prstGeom>
          <a:noFill/>
          <a:ln>
            <a:solidFill>
              <a:schemeClr val="tx1"/>
            </a:solidFill>
          </a:ln>
        </p:spPr>
        <p:txBody>
          <a:bodyPr wrap="square" rtlCol="0">
            <a:spAutoFit/>
          </a:bodyPr>
          <a:lstStyle/>
          <a:p>
            <a:r>
              <a:rPr lang="en-US" b="1" dirty="0" smtClean="0"/>
              <a:t>*  Format is sentence case </a:t>
            </a:r>
            <a:r>
              <a:rPr lang="en-US" dirty="0" smtClean="0"/>
              <a:t>(Capitalize first letter, lowercase the rest; abbreviations are all capitals).  </a:t>
            </a:r>
          </a:p>
          <a:p>
            <a:endParaRPr lang="en-US" b="1" dirty="0" smtClean="0"/>
          </a:p>
          <a:p>
            <a:r>
              <a:rPr lang="en-US" b="1" dirty="0"/>
              <a:t> *  Blocks 1, 2</a:t>
            </a:r>
            <a:r>
              <a:rPr lang="en-US" dirty="0"/>
              <a:t>: Units may abbreviate Field Artillery (FA), Infantry (IN),  or Aviation (AV), but must spell out Regiment, Battalion, and Brigade.  Abbreviate  Commanding General (CG) and Commander (CDR) in the address blocks.  Two spaces after state designation before zip </a:t>
            </a:r>
            <a:r>
              <a:rPr lang="en-US" dirty="0" smtClean="0"/>
              <a:t>code.  Ensure address is correct for the recommending command.</a:t>
            </a:r>
            <a:endParaRPr lang="en-US" dirty="0"/>
          </a:p>
        </p:txBody>
      </p:sp>
      <p:cxnSp>
        <p:nvCxnSpPr>
          <p:cNvPr id="7" name="Straight Arrow Connector 6"/>
          <p:cNvCxnSpPr/>
          <p:nvPr/>
        </p:nvCxnSpPr>
        <p:spPr>
          <a:xfrm flipH="1" flipV="1">
            <a:off x="685800" y="1524000"/>
            <a:ext cx="975360" cy="2362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2514600" y="1524000"/>
            <a:ext cx="1905000" cy="2362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print">
            <a:extLst>
              <a:ext uri="{28A0092B-C50C-407E-A947-70E740481C1C}">
                <a14:useLocalDpi xmlns:a14="http://schemas.microsoft.com/office/drawing/2010/main" xmlns="" val="0"/>
              </a:ext>
            </a:extLst>
          </a:blip>
          <a:srcRect l="3089" t="8687" r="61219" b="48865"/>
          <a:stretch/>
        </p:blipFill>
        <p:spPr bwMode="auto">
          <a:xfrm>
            <a:off x="152400" y="76200"/>
            <a:ext cx="8839200" cy="3272125"/>
          </a:xfrm>
          <a:prstGeom prst="rect">
            <a:avLst/>
          </a:prstGeom>
          <a:ln>
            <a:noFill/>
          </a:ln>
          <a:extLst>
            <a:ext uri="{53640926-AAD7-44D8-BBD7-CCE9431645EC}">
              <a14:shadowObscured xmlns:a14="http://schemas.microsoft.com/office/drawing/2010/main" xmlns=""/>
            </a:ext>
          </a:extLst>
        </p:spPr>
      </p:pic>
      <p:cxnSp>
        <p:nvCxnSpPr>
          <p:cNvPr id="7" name="Straight Arrow Connector 6"/>
          <p:cNvCxnSpPr/>
          <p:nvPr/>
        </p:nvCxnSpPr>
        <p:spPr>
          <a:xfrm flipH="1" flipV="1">
            <a:off x="1600200" y="1828800"/>
            <a:ext cx="1143000" cy="1828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2895600" y="1828800"/>
            <a:ext cx="1447800" cy="1828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5486400" y="1828800"/>
            <a:ext cx="1676400" cy="1828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4038600" y="2209800"/>
            <a:ext cx="6858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flipV="1">
            <a:off x="762000" y="2286000"/>
            <a:ext cx="914400"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381000" y="3650676"/>
            <a:ext cx="8382000" cy="2585323"/>
          </a:xfrm>
          <a:prstGeom prst="rect">
            <a:avLst/>
          </a:prstGeom>
          <a:noFill/>
          <a:ln>
            <a:solidFill>
              <a:schemeClr val="tx1"/>
            </a:solidFill>
          </a:ln>
        </p:spPr>
        <p:txBody>
          <a:bodyPr wrap="square" rtlCol="0">
            <a:spAutoFit/>
          </a:bodyPr>
          <a:lstStyle/>
          <a:p>
            <a:r>
              <a:rPr lang="en-US" b="1" dirty="0" smtClean="0"/>
              <a:t>*  Format is sentence case </a:t>
            </a:r>
            <a:r>
              <a:rPr lang="en-US" dirty="0" smtClean="0"/>
              <a:t>(Capitalize first letter, lowercase the rest; abbreviations are all capitals). </a:t>
            </a:r>
            <a:endParaRPr lang="en-US" dirty="0"/>
          </a:p>
          <a:p>
            <a:endParaRPr lang="en-US" b="1" dirty="0" smtClean="0"/>
          </a:p>
          <a:p>
            <a:r>
              <a:rPr lang="en-US" b="1" dirty="0" smtClean="0"/>
              <a:t>*  Block 3: </a:t>
            </a:r>
            <a:r>
              <a:rPr lang="en-US" dirty="0" smtClean="0"/>
              <a:t>Use YYYYMMDD format. </a:t>
            </a:r>
          </a:p>
          <a:p>
            <a:endParaRPr lang="en-US" b="1" dirty="0" smtClean="0"/>
          </a:p>
          <a:p>
            <a:r>
              <a:rPr lang="en-US" b="1" dirty="0" smtClean="0"/>
              <a:t>*  Blocks 4 -7: </a:t>
            </a:r>
            <a:r>
              <a:rPr lang="en-US" dirty="0" smtClean="0"/>
              <a:t>Verify all administrative data is correct.  Organization address format is the same as Block 1 &amp; 2</a:t>
            </a:r>
            <a:r>
              <a:rPr lang="en-US" dirty="0"/>
              <a:t>. Ensure address is correct for the </a:t>
            </a:r>
            <a:r>
              <a:rPr lang="en-US" dirty="0" smtClean="0"/>
              <a:t>recommended Soldier.</a:t>
            </a:r>
            <a:endParaRPr lang="en-US" dirty="0"/>
          </a:p>
          <a:p>
            <a:endParaRPr lang="en-US" b="1" dirty="0" smtClean="0"/>
          </a:p>
          <a:p>
            <a:r>
              <a:rPr lang="en-US" b="1" dirty="0" smtClean="0"/>
              <a:t>*  Block 8 :</a:t>
            </a:r>
            <a:r>
              <a:rPr lang="en-US" dirty="0" smtClean="0"/>
              <a:t> Previous awards must match record brief (ORB/ERB/PQR).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print">
            <a:extLst>
              <a:ext uri="{28A0092B-C50C-407E-A947-70E740481C1C}">
                <a14:useLocalDpi xmlns:a14="http://schemas.microsoft.com/office/drawing/2010/main" xmlns="" val="0"/>
              </a:ext>
            </a:extLst>
          </a:blip>
          <a:srcRect l="3089" t="8687" r="61219" b="48865"/>
          <a:stretch/>
        </p:blipFill>
        <p:spPr bwMode="auto">
          <a:xfrm>
            <a:off x="76200" y="152400"/>
            <a:ext cx="8915400" cy="3276600"/>
          </a:xfrm>
          <a:prstGeom prst="rect">
            <a:avLst/>
          </a:prstGeom>
          <a:ln>
            <a:noFill/>
          </a:ln>
          <a:extLst>
            <a:ext uri="{53640926-AAD7-44D8-BBD7-CCE9431645EC}">
              <a14:shadowObscured xmlns:a14="http://schemas.microsoft.com/office/drawing/2010/main" xmlns=""/>
            </a:ext>
          </a:extLst>
        </p:spPr>
      </p:pic>
      <p:sp>
        <p:nvSpPr>
          <p:cNvPr id="5" name="TextBox 4"/>
          <p:cNvSpPr txBox="1"/>
          <p:nvPr/>
        </p:nvSpPr>
        <p:spPr>
          <a:xfrm>
            <a:off x="386178" y="3962400"/>
            <a:ext cx="8376822" cy="2585323"/>
          </a:xfrm>
          <a:prstGeom prst="rect">
            <a:avLst/>
          </a:prstGeom>
          <a:noFill/>
          <a:ln>
            <a:solidFill>
              <a:schemeClr val="tx1"/>
            </a:solidFill>
          </a:ln>
        </p:spPr>
        <p:txBody>
          <a:bodyPr wrap="square" rtlCol="0">
            <a:spAutoFit/>
          </a:bodyPr>
          <a:lstStyle/>
          <a:p>
            <a:r>
              <a:rPr lang="en-US" b="1" dirty="0" smtClean="0"/>
              <a:t>*  Block 9:  </a:t>
            </a:r>
            <a:r>
              <a:rPr lang="en-US" dirty="0" smtClean="0"/>
              <a:t>Leave blank unless person is not in the Army and put their branch of service.  </a:t>
            </a:r>
          </a:p>
          <a:p>
            <a:endParaRPr lang="en-US" dirty="0" smtClean="0"/>
          </a:p>
          <a:p>
            <a:r>
              <a:rPr lang="en-US" b="1" dirty="0" smtClean="0"/>
              <a:t>*  Block 10:  </a:t>
            </a:r>
            <a:r>
              <a:rPr lang="en-US" dirty="0" smtClean="0"/>
              <a:t>Ensure that you input the correct  number and Oak Leaf Cluster (OLC) if recommended award has been previously awarded to the individual.  Add a space between the number and Oak Leaf Cluster (OLC).</a:t>
            </a:r>
          </a:p>
          <a:p>
            <a:pPr>
              <a:buFont typeface="Arial" charset="0"/>
              <a:buChar char="•"/>
            </a:pPr>
            <a:endParaRPr lang="en-US" dirty="0"/>
          </a:p>
          <a:p>
            <a:r>
              <a:rPr lang="en-US" b="1" dirty="0" smtClean="0"/>
              <a:t>*  Block 11 a-b:   </a:t>
            </a:r>
            <a:r>
              <a:rPr lang="en-US" dirty="0" smtClean="0"/>
              <a:t>Verify the period of the award accurately reflects the time in the unit. For retirement awards the period will be no more than ten years and the THRU date will be the date of retirement.  Format is YYYYMMDD.  </a:t>
            </a:r>
            <a:endParaRPr lang="en-US" dirty="0"/>
          </a:p>
        </p:txBody>
      </p:sp>
      <p:cxnSp>
        <p:nvCxnSpPr>
          <p:cNvPr id="7" name="Straight Arrow Connector 6"/>
          <p:cNvCxnSpPr/>
          <p:nvPr/>
        </p:nvCxnSpPr>
        <p:spPr>
          <a:xfrm flipH="1" flipV="1">
            <a:off x="1524000" y="2743200"/>
            <a:ext cx="6858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3810000" y="2819400"/>
            <a:ext cx="167640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5410200" y="2819400"/>
            <a:ext cx="114300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5715000" y="2819400"/>
            <a:ext cx="213360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print">
            <a:extLst>
              <a:ext uri="{28A0092B-C50C-407E-A947-70E740481C1C}">
                <a14:useLocalDpi xmlns:a14="http://schemas.microsoft.com/office/drawing/2010/main" xmlns="" val="0"/>
              </a:ext>
            </a:extLst>
          </a:blip>
          <a:srcRect l="3089" t="8687" r="61219" b="48865"/>
          <a:stretch/>
        </p:blipFill>
        <p:spPr bwMode="auto">
          <a:xfrm>
            <a:off x="121024" y="95250"/>
            <a:ext cx="8870576" cy="3409950"/>
          </a:xfrm>
          <a:prstGeom prst="rect">
            <a:avLst/>
          </a:prstGeom>
          <a:ln>
            <a:noFill/>
          </a:ln>
          <a:extLst>
            <a:ext uri="{53640926-AAD7-44D8-BBD7-CCE9431645EC}">
              <a14:shadowObscured xmlns:a14="http://schemas.microsoft.com/office/drawing/2010/main" xmlns=""/>
            </a:ext>
          </a:extLst>
        </p:spPr>
      </p:pic>
      <p:sp>
        <p:nvSpPr>
          <p:cNvPr id="5" name="TextBox 4"/>
          <p:cNvSpPr txBox="1"/>
          <p:nvPr/>
        </p:nvSpPr>
        <p:spPr>
          <a:xfrm>
            <a:off x="386178" y="3962400"/>
            <a:ext cx="8376822" cy="2031325"/>
          </a:xfrm>
          <a:prstGeom prst="rect">
            <a:avLst/>
          </a:prstGeom>
          <a:noFill/>
          <a:ln>
            <a:solidFill>
              <a:schemeClr val="tx1"/>
            </a:solidFill>
          </a:ln>
        </p:spPr>
        <p:txBody>
          <a:bodyPr wrap="square" rtlCol="0">
            <a:spAutoFit/>
          </a:bodyPr>
          <a:lstStyle/>
          <a:p>
            <a:r>
              <a:rPr lang="en-US" b="1" dirty="0" smtClean="0"/>
              <a:t>*  Block 12a:  </a:t>
            </a:r>
            <a:r>
              <a:rPr lang="en-US" dirty="0" smtClean="0"/>
              <a:t>Indicate reason </a:t>
            </a:r>
            <a:r>
              <a:rPr lang="en-US" dirty="0" err="1" smtClean="0"/>
              <a:t>ie</a:t>
            </a:r>
            <a:r>
              <a:rPr lang="en-US" dirty="0" smtClean="0"/>
              <a:t>; PCS, ETS, RET or ACH. If individual is </a:t>
            </a:r>
            <a:r>
              <a:rPr lang="en-US" dirty="0" err="1" smtClean="0"/>
              <a:t>PCSing</a:t>
            </a:r>
            <a:r>
              <a:rPr lang="en-US" dirty="0" smtClean="0"/>
              <a:t>, put PCS vice SVC.  </a:t>
            </a:r>
          </a:p>
          <a:p>
            <a:endParaRPr lang="en-US" dirty="0" smtClean="0"/>
          </a:p>
          <a:p>
            <a:r>
              <a:rPr lang="en-US" b="1" dirty="0" smtClean="0"/>
              <a:t>*  Block 12b/c:  </a:t>
            </a:r>
            <a:r>
              <a:rPr lang="en-US" dirty="0" smtClean="0"/>
              <a:t>Verify if interim award was given.  Indicate if a posthumous award.</a:t>
            </a:r>
          </a:p>
          <a:p>
            <a:pPr>
              <a:buFont typeface="Arial" charset="0"/>
              <a:buChar char="•"/>
            </a:pPr>
            <a:endParaRPr lang="en-US" dirty="0"/>
          </a:p>
          <a:p>
            <a:r>
              <a:rPr lang="en-US" b="1" dirty="0" smtClean="0"/>
              <a:t>*  Block 13:   </a:t>
            </a:r>
            <a:r>
              <a:rPr lang="en-US" dirty="0" smtClean="0"/>
              <a:t>Verify the presentation date.  Date should be prior to date in 11b.  Format is YYYYMMDD. </a:t>
            </a:r>
            <a:endParaRPr lang="en-US" dirty="0"/>
          </a:p>
        </p:txBody>
      </p:sp>
      <p:cxnSp>
        <p:nvCxnSpPr>
          <p:cNvPr id="7" name="Straight Arrow Connector 6"/>
          <p:cNvCxnSpPr/>
          <p:nvPr/>
        </p:nvCxnSpPr>
        <p:spPr>
          <a:xfrm flipH="1" flipV="1">
            <a:off x="1447800" y="3429000"/>
            <a:ext cx="7620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3810000" y="3352800"/>
            <a:ext cx="1524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5410200" y="3352800"/>
            <a:ext cx="3810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6096000" y="3429000"/>
            <a:ext cx="11430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964" t="17187" r="61098" b="68751"/>
          <a:stretch>
            <a:fillRect/>
          </a:stretch>
        </p:blipFill>
        <p:spPr bwMode="auto">
          <a:xfrm>
            <a:off x="152400" y="228600"/>
            <a:ext cx="8763000" cy="1371600"/>
          </a:xfrm>
          <a:prstGeom prst="rect">
            <a:avLst/>
          </a:prstGeom>
          <a:noFill/>
          <a:ln w="9525">
            <a:noFill/>
            <a:miter lim="800000"/>
            <a:headEnd/>
            <a:tailEnd/>
          </a:ln>
        </p:spPr>
      </p:pic>
      <p:sp>
        <p:nvSpPr>
          <p:cNvPr id="5" name="TextBox 4"/>
          <p:cNvSpPr txBox="1"/>
          <p:nvPr/>
        </p:nvSpPr>
        <p:spPr>
          <a:xfrm>
            <a:off x="304800" y="2133600"/>
            <a:ext cx="8229600" cy="2308324"/>
          </a:xfrm>
          <a:prstGeom prst="rect">
            <a:avLst/>
          </a:prstGeom>
          <a:noFill/>
          <a:ln>
            <a:solidFill>
              <a:schemeClr val="tx1"/>
            </a:solidFill>
          </a:ln>
        </p:spPr>
        <p:txBody>
          <a:bodyPr wrap="square" rtlCol="0">
            <a:spAutoFit/>
          </a:bodyPr>
          <a:lstStyle/>
          <a:p>
            <a:r>
              <a:rPr lang="en-US" b="1" dirty="0" smtClean="0"/>
              <a:t>*  Block 14 - 18: </a:t>
            </a:r>
            <a:r>
              <a:rPr lang="en-US" dirty="0" smtClean="0"/>
              <a:t>Verify all administrative data is correct.  Address format is the same as Block 1 &amp; 2. </a:t>
            </a:r>
            <a:r>
              <a:rPr lang="en-US" dirty="0"/>
              <a:t>Ensure address is correct for the </a:t>
            </a:r>
            <a:r>
              <a:rPr lang="en-US" dirty="0" smtClean="0"/>
              <a:t>recommender. </a:t>
            </a:r>
          </a:p>
          <a:p>
            <a:endParaRPr lang="en-US" dirty="0" smtClean="0"/>
          </a:p>
          <a:p>
            <a:r>
              <a:rPr lang="en-US" b="1" dirty="0" smtClean="0"/>
              <a:t>*  Format is sentence case </a:t>
            </a:r>
            <a:r>
              <a:rPr lang="en-US" dirty="0" smtClean="0"/>
              <a:t>(Capitalize first letter, lowercase the rest; abbreviations are all capitals). </a:t>
            </a:r>
          </a:p>
          <a:p>
            <a:endParaRPr lang="en-US" dirty="0" smtClean="0"/>
          </a:p>
          <a:p>
            <a:r>
              <a:rPr lang="en-US" dirty="0" smtClean="0"/>
              <a:t>*  </a:t>
            </a:r>
            <a:r>
              <a:rPr lang="en-US" b="1" dirty="0" smtClean="0"/>
              <a:t>If BDE CDR </a:t>
            </a:r>
            <a:r>
              <a:rPr lang="en-US" dirty="0" smtClean="0"/>
              <a:t>is the recommender, the HHC/B/D/T CDR does not need to sign the back of the DA Form 638.</a:t>
            </a:r>
            <a:endParaRPr lang="en-US" dirty="0"/>
          </a:p>
        </p:txBody>
      </p:sp>
      <p:cxnSp>
        <p:nvCxnSpPr>
          <p:cNvPr id="6" name="Straight Arrow Connector 5"/>
          <p:cNvCxnSpPr/>
          <p:nvPr/>
        </p:nvCxnSpPr>
        <p:spPr>
          <a:xfrm flipH="1" flipV="1">
            <a:off x="1600200" y="762000"/>
            <a:ext cx="1219200"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V="1">
            <a:off x="2819400" y="990600"/>
            <a:ext cx="190500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2819400" y="1143000"/>
            <a:ext cx="5334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flipV="1">
            <a:off x="990600" y="1447800"/>
            <a:ext cx="18288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flipV="1">
            <a:off x="1600200" y="1143000"/>
            <a:ext cx="12192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962400"/>
            <a:ext cx="8610600" cy="1200329"/>
          </a:xfrm>
          <a:prstGeom prst="rect">
            <a:avLst/>
          </a:prstGeom>
          <a:noFill/>
          <a:ln>
            <a:solidFill>
              <a:schemeClr val="tx1"/>
            </a:solidFill>
          </a:ln>
        </p:spPr>
        <p:txBody>
          <a:bodyPr wrap="square" rtlCol="0">
            <a:spAutoFit/>
          </a:bodyPr>
          <a:lstStyle/>
          <a:p>
            <a:r>
              <a:rPr lang="en-US" b="1" dirty="0" smtClean="0"/>
              <a:t>*  Part III, Block 20, Achievements 1-4: Format is sentence case </a:t>
            </a:r>
            <a:r>
              <a:rPr lang="en-US" dirty="0" smtClean="0"/>
              <a:t>(Capitalize first letter, lowercase the rest; abbreviations are all capitals).  </a:t>
            </a:r>
          </a:p>
          <a:p>
            <a:endParaRPr lang="en-US" dirty="0" smtClean="0"/>
          </a:p>
          <a:p>
            <a:r>
              <a:rPr lang="en-US" b="1" dirty="0" smtClean="0"/>
              <a:t>*  Reference </a:t>
            </a:r>
            <a:r>
              <a:rPr lang="en-US" dirty="0" smtClean="0"/>
              <a:t>AR 600-8-22, 3-20 for guidance.</a:t>
            </a:r>
            <a:endParaRPr lang="en-US" dirty="0"/>
          </a:p>
        </p:txBody>
      </p:sp>
      <p:pic>
        <p:nvPicPr>
          <p:cNvPr id="6" name="Picture 5"/>
          <p:cNvPicPr/>
          <p:nvPr/>
        </p:nvPicPr>
        <p:blipFill rotWithShape="1">
          <a:blip r:embed="rId2" cstate="print"/>
          <a:srcRect l="3213" t="35157" r="61288" b="23056"/>
          <a:stretch/>
        </p:blipFill>
        <p:spPr bwMode="auto">
          <a:xfrm>
            <a:off x="152400" y="76200"/>
            <a:ext cx="8763000" cy="3505200"/>
          </a:xfrm>
          <a:prstGeom prst="rect">
            <a:avLst/>
          </a:prstGeom>
          <a:ln>
            <a:noFill/>
          </a:ln>
          <a:extLst>
            <a:ext uri="{53640926-AAD7-44D8-BBD7-CCE9431645EC}">
              <a14:shadowObscured xmlns:a14="http://schemas.microsoft.com/office/drawing/2010/main" xmln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133604"/>
            <a:ext cx="8686800" cy="4524315"/>
          </a:xfrm>
          <a:prstGeom prst="rect">
            <a:avLst/>
          </a:prstGeom>
          <a:noFill/>
          <a:ln>
            <a:solidFill>
              <a:schemeClr val="tx1"/>
            </a:solidFill>
          </a:ln>
        </p:spPr>
        <p:txBody>
          <a:bodyPr wrap="square" rtlCol="0">
            <a:spAutoFit/>
          </a:bodyPr>
          <a:lstStyle/>
          <a:p>
            <a:r>
              <a:rPr lang="en-US" sz="1600" b="1" dirty="0" smtClean="0"/>
              <a:t>*  Block 21 - Proposed Citation - Format is all capital letters, no acronyms will be included in the citation.</a:t>
            </a:r>
          </a:p>
          <a:p>
            <a:endParaRPr lang="en-US" sz="1600" b="1" dirty="0" smtClean="0"/>
          </a:p>
          <a:p>
            <a:r>
              <a:rPr lang="en-US" sz="1600" b="1" dirty="0" smtClean="0"/>
              <a:t>*  First sentence:</a:t>
            </a:r>
          </a:p>
          <a:p>
            <a:r>
              <a:rPr lang="en-US" sz="1600" b="1" dirty="0" smtClean="0"/>
              <a:t>PCS - </a:t>
            </a:r>
            <a:r>
              <a:rPr lang="en-US" sz="1600" dirty="0" smtClean="0"/>
              <a:t>EXCEPTIONALLY MERITORIOUS SERVICE WHILE ASSIGNED AS A/AN...</a:t>
            </a:r>
          </a:p>
          <a:p>
            <a:endParaRPr lang="en-US" sz="1600" b="1" dirty="0" smtClean="0"/>
          </a:p>
          <a:p>
            <a:r>
              <a:rPr lang="en-US" sz="1600" b="1" dirty="0" smtClean="0"/>
              <a:t>RET/ETS- </a:t>
            </a:r>
            <a:r>
              <a:rPr lang="en-US" sz="1600" dirty="0" smtClean="0"/>
              <a:t>EXCEPTIONALLY MERITORIOUS SERVICE SPANNING XX YEARS IN POSITIONS OF INCREASING RESPONSIBILITY, CULMINATING AS A/AN… (LAST TITLE ON ORB/ERB)</a:t>
            </a:r>
          </a:p>
          <a:p>
            <a:endParaRPr lang="en-US" sz="1600" dirty="0" smtClean="0"/>
          </a:p>
          <a:p>
            <a:r>
              <a:rPr lang="en-US" sz="1600" b="1" dirty="0" smtClean="0"/>
              <a:t>*  Second sentence: HIS/HER</a:t>
            </a:r>
            <a:r>
              <a:rPr lang="en-US" sz="1600" dirty="0" smtClean="0"/>
              <a:t> LEADERSHIP AND ABILITY TO...</a:t>
            </a:r>
          </a:p>
          <a:p>
            <a:endParaRPr lang="en-US" sz="1600" dirty="0" smtClean="0"/>
          </a:p>
          <a:p>
            <a:r>
              <a:rPr lang="en-US" sz="1600" b="1" dirty="0" smtClean="0"/>
              <a:t>*  Last sentence - </a:t>
            </a:r>
            <a:r>
              <a:rPr lang="en-US" sz="1600" dirty="0" smtClean="0"/>
              <a:t>Spell out rank and last name: SERGEANT FIRST CLASS CARTER’S DEDICATION TO DUTY IS IN KEEPING WITH THE FINEST TRADITIONS OF MILITARY SERVICE AND REFLECTS GREAT CREDIT UPON HIM/HERSELF, YOUR BDE (no BN info or nicknames), DIVISION WEST, FIRST ARMY, AND THE UNITED STATES ARMY.</a:t>
            </a:r>
          </a:p>
          <a:p>
            <a:endParaRPr lang="en-US" sz="1600" dirty="0" smtClean="0"/>
          </a:p>
          <a:p>
            <a:r>
              <a:rPr lang="en-US" sz="1600" b="1" dirty="0" smtClean="0"/>
              <a:t>*  Reflect is plural </a:t>
            </a:r>
            <a:r>
              <a:rPr lang="en-US" sz="1600" dirty="0" smtClean="0"/>
              <a:t>if the achievement is singular and vice versa. (SERGEANT FIRST CLASS CARTER’S  ACTIONS..REFLECT)(DEDICATION TO DUTY..REFLECTS)</a:t>
            </a:r>
            <a:endParaRPr lang="en-US" sz="1600" dirty="0"/>
          </a:p>
        </p:txBody>
      </p:sp>
      <p:pic>
        <p:nvPicPr>
          <p:cNvPr id="2052" name="Picture 4"/>
          <p:cNvPicPr>
            <a:picLocks noChangeAspect="1" noChangeArrowheads="1"/>
          </p:cNvPicPr>
          <p:nvPr/>
        </p:nvPicPr>
        <p:blipFill rotWithShape="1">
          <a:blip r:embed="rId2" cstate="print"/>
          <a:srcRect l="52812" t="38281" r="10938" b="39063"/>
          <a:stretch/>
        </p:blipFill>
        <p:spPr bwMode="auto">
          <a:xfrm>
            <a:off x="152400" y="152400"/>
            <a:ext cx="88392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2102</TotalTime>
  <Words>2005</Words>
  <Application>Microsoft Office PowerPoint</Application>
  <PresentationFormat>On-screen Show (4:3)</PresentationFormat>
  <Paragraphs>152</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DIVISION WEST G1</vt:lpstr>
      <vt:lpstr>Meritorious Service Medal MSM</vt:lpstr>
      <vt:lpstr>Slide 3</vt:lpstr>
      <vt:lpstr>Slide 4</vt:lpstr>
      <vt:lpstr>Slide 5</vt:lpstr>
      <vt:lpstr>Slide 6</vt:lpstr>
      <vt:lpstr>Slide 7</vt:lpstr>
      <vt:lpstr>Slide 8</vt:lpstr>
      <vt:lpstr>Slide 9</vt:lpstr>
      <vt:lpstr>Slide 10</vt:lpstr>
      <vt:lpstr>Slide 11</vt:lpstr>
      <vt:lpstr>Legion of Merit LM</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MICHAEL.MCGLOTHAN</dc:creator>
  <cp:lastModifiedBy>Curtis.McMahan</cp:lastModifiedBy>
  <cp:revision>64</cp:revision>
  <dcterms:created xsi:type="dcterms:W3CDTF">2014-12-17T15:34:48Z</dcterms:created>
  <dcterms:modified xsi:type="dcterms:W3CDTF">2015-03-04T12:19:09Z</dcterms:modified>
</cp:coreProperties>
</file>