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13" r:id="rId1"/>
  </p:sldMasterIdLst>
  <p:notesMasterIdLst>
    <p:notesMasterId r:id="rId10"/>
  </p:notesMasterIdLst>
  <p:handoutMasterIdLst>
    <p:handoutMasterId r:id="rId11"/>
  </p:handoutMasterIdLst>
  <p:sldIdLst>
    <p:sldId id="1779" r:id="rId2"/>
    <p:sldId id="1727" r:id="rId3"/>
    <p:sldId id="1723" r:id="rId4"/>
    <p:sldId id="1776" r:id="rId5"/>
    <p:sldId id="1777" r:id="rId6"/>
    <p:sldId id="1778" r:id="rId7"/>
    <p:sldId id="1721" r:id="rId8"/>
    <p:sldId id="1774" r:id="rId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0" autoAdjust="0"/>
    <p:restoredTop sz="87950" autoAdjust="0"/>
  </p:normalViewPr>
  <p:slideViewPr>
    <p:cSldViewPr>
      <p:cViewPr varScale="1">
        <p:scale>
          <a:sx n="74" d="100"/>
          <a:sy n="74" d="100"/>
        </p:scale>
        <p:origin x="-8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34" y="-102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n.d.scott\Documents\BDE%20Information\FY12\QTBs\QTB%20Info%20chg%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even.d.scott\Documents\BDE%20Information\FY12\QTBs\QTB%20Info%20chg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tx>
        <c:rich>
          <a:bodyPr/>
          <a:lstStyle/>
          <a:p>
            <a:pPr>
              <a:defRPr sz="1800">
                <a:latin typeface="Arial Black" pitchFamily="34" charset="0"/>
              </a:defRPr>
            </a:pPr>
            <a:r>
              <a:rPr lang="en-US" sz="1800" dirty="0" smtClean="0">
                <a:latin typeface="Arial Black" pitchFamily="34" charset="0"/>
              </a:rPr>
              <a:t>AGARs</a:t>
            </a:r>
            <a:endParaRPr lang="en-US" sz="1800" dirty="0">
              <a:latin typeface="Arial Black" pitchFamily="34" charset="0"/>
            </a:endParaRPr>
          </a:p>
        </c:rich>
      </c:tx>
      <c:layout>
        <c:manualLayout>
          <c:xMode val="edge"/>
          <c:yMode val="edge"/>
          <c:x val="0.37480262986928631"/>
          <c:y val="2.2744779185210551E-2"/>
        </c:manualLayout>
      </c:layout>
    </c:title>
    <c:plotArea>
      <c:layout>
        <c:manualLayout>
          <c:layoutTarget val="inner"/>
          <c:xMode val="edge"/>
          <c:yMode val="edge"/>
          <c:x val="8.4461791414004284E-2"/>
          <c:y val="0.26338746719160117"/>
          <c:w val="0.83261308072531548"/>
          <c:h val="0.54833026334433133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Pt>
            <c:idx val="0"/>
            <c:spPr>
              <a:solidFill>
                <a:srgbClr val="0066FF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38100"/>
              </a:sp3d>
            </c:spPr>
          </c:dPt>
          <c:dPt>
            <c:idx val="1"/>
          </c:dPt>
          <c:dLbls>
            <c:spPr>
              <a:noFill/>
            </c:spPr>
            <c:txPr>
              <a:bodyPr/>
              <a:lstStyle/>
              <a:p>
                <a:pPr>
                  <a:defRPr sz="1600">
                    <a:latin typeface="Arial Black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'DATA FY12'!$D$14:$E$14</c:f>
              <c:strCache>
                <c:ptCount val="2"/>
                <c:pt idx="0">
                  <c:v>First 6 Months FY11</c:v>
                </c:pt>
                <c:pt idx="1">
                  <c:v>First 6 Months FY12</c:v>
                </c:pt>
              </c:strCache>
            </c:strRef>
          </c:cat>
          <c:val>
            <c:numRef>
              <c:f>'DATA FY12'!$D$15:$E$15</c:f>
              <c:numCache>
                <c:formatCode>General</c:formatCode>
                <c:ptCount val="2"/>
                <c:pt idx="0">
                  <c:v>19</c:v>
                </c:pt>
                <c:pt idx="1">
                  <c:v>22</c:v>
                </c:pt>
              </c:numCache>
            </c:numRef>
          </c:val>
        </c:ser>
        <c:dLbls>
          <c:showVal val="1"/>
        </c:dLbls>
        <c:gapWidth val="101"/>
        <c:axId val="71525888"/>
        <c:axId val="71527808"/>
      </c:barChart>
      <c:catAx>
        <c:axId val="71525888"/>
        <c:scaling>
          <c:orientation val="minMax"/>
        </c:scaling>
        <c:axPos val="b"/>
        <c:majorGridlines/>
        <c:numFmt formatCode="General" sourceLinked="1"/>
        <c:tickLblPos val="nextTo"/>
        <c:txPr>
          <a:bodyPr rot="0" vert="horz"/>
          <a:lstStyle/>
          <a:p>
            <a:pPr>
              <a:defRPr sz="1800">
                <a:latin typeface="Arial Black" pitchFamily="34" charset="0"/>
              </a:defRPr>
            </a:pPr>
            <a:endParaRPr lang="en-US"/>
          </a:p>
        </c:txPr>
        <c:crossAx val="71527808"/>
        <c:crosses val="autoZero"/>
        <c:auto val="1"/>
        <c:lblAlgn val="ctr"/>
        <c:lblOffset val="100"/>
        <c:tickLblSkip val="1"/>
        <c:tickMarkSkip val="1"/>
      </c:catAx>
      <c:valAx>
        <c:axId val="71527808"/>
        <c:scaling>
          <c:orientation val="minMax"/>
        </c:scaling>
        <c:delete val="1"/>
        <c:axPos val="l"/>
        <c:numFmt formatCode="General" sourceLinked="1"/>
        <c:tickLblPos val="none"/>
        <c:crossAx val="71525888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tx>
        <c:rich>
          <a:bodyPr/>
          <a:lstStyle/>
          <a:p>
            <a:pPr>
              <a:defRPr>
                <a:latin typeface="Arial Black" pitchFamily="34" charset="0"/>
              </a:defRPr>
            </a:pPr>
            <a:r>
              <a:rPr lang="en-US" dirty="0" smtClean="0">
                <a:latin typeface="Arial Black" pitchFamily="34" charset="0"/>
              </a:rPr>
              <a:t>TOTAL COST</a:t>
            </a:r>
            <a:endParaRPr lang="en-US" dirty="0">
              <a:latin typeface="Arial Black" pitchFamily="34" charset="0"/>
            </a:endParaRPr>
          </a:p>
        </c:rich>
      </c:tx>
      <c:layout>
        <c:manualLayout>
          <c:xMode val="edge"/>
          <c:yMode val="edge"/>
          <c:x val="0.2990422249850348"/>
          <c:y val="2.1861805317813544E-2"/>
        </c:manualLayout>
      </c:layout>
    </c:title>
    <c:plotArea>
      <c:layout>
        <c:manualLayout>
          <c:layoutTarget val="inner"/>
          <c:xMode val="edge"/>
          <c:yMode val="edge"/>
          <c:x val="6.9562945256842909E-2"/>
          <c:y val="0.26053121077256641"/>
          <c:w val="0.85815329004927032"/>
          <c:h val="0.45668093118794945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2000" b="1" dirty="0">
                        <a:latin typeface="Arial" pitchFamily="34" charset="0"/>
                        <a:cs typeface="Arial" pitchFamily="34" charset="0"/>
                      </a:rPr>
                      <a:t>$</a:t>
                    </a:r>
                    <a:r>
                      <a:rPr lang="en-US" sz="1600" b="1" dirty="0">
                        <a:latin typeface="Arial" pitchFamily="34" charset="0"/>
                        <a:cs typeface="Arial" pitchFamily="34" charset="0"/>
                      </a:rPr>
                      <a:t>26,127</a:t>
                    </a:r>
                  </a:p>
                </c:rich>
              </c:tx>
              <c:spPr/>
              <c:dLblPos val="outEnd"/>
            </c:dLbl>
            <c:dLbl>
              <c:idx val="1"/>
              <c:layout>
                <c:manualLayout>
                  <c:x val="-1.862890808168347E-3"/>
                  <c:y val="6.4330456798626957E-3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latin typeface="Arial Black" pitchFamily="34" charset="0"/>
                      </a:defRPr>
                    </a:pPr>
                    <a:r>
                      <a:rPr lang="en-US" sz="1600" dirty="0" smtClean="0"/>
                      <a:t>$0</a:t>
                    </a:r>
                    <a:endParaRPr lang="en-US" sz="1600" dirty="0"/>
                  </a:p>
                </c:rich>
              </c:tx>
              <c:spPr/>
              <c:dLblPos val="outEnd"/>
              <c:showVal val="1"/>
            </c:dLbl>
            <c:txPr>
              <a:bodyPr/>
              <a:lstStyle/>
              <a:p>
                <a:pPr>
                  <a:defRPr sz="1800">
                    <a:latin typeface="Arial Black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'DATA FY12'!$M$15:$N$15</c:f>
              <c:strCache>
                <c:ptCount val="2"/>
                <c:pt idx="0">
                  <c:v>First 6 Months FY11</c:v>
                </c:pt>
                <c:pt idx="1">
                  <c:v>First 6 Months FY12</c:v>
                </c:pt>
              </c:strCache>
            </c:strRef>
          </c:cat>
          <c:val>
            <c:numRef>
              <c:f>'DATA FY12'!$M$17:$N$17</c:f>
              <c:numCache>
                <c:formatCode>"$"#,##0</c:formatCode>
                <c:ptCount val="2"/>
                <c:pt idx="0">
                  <c:v>26127</c:v>
                </c:pt>
                <c:pt idx="1">
                  <c:v>0</c:v>
                </c:pt>
              </c:numCache>
            </c:numRef>
          </c:val>
        </c:ser>
        <c:dLbls>
          <c:showVal val="1"/>
        </c:dLbls>
        <c:gapWidth val="99"/>
        <c:axId val="68146688"/>
        <c:axId val="68148224"/>
      </c:barChart>
      <c:catAx>
        <c:axId val="68146688"/>
        <c:scaling>
          <c:orientation val="minMax"/>
        </c:scaling>
        <c:axPos val="b"/>
        <c:majorGridlines/>
        <c:numFmt formatCode="General" sourceLinked="1"/>
        <c:tickLblPos val="nextTo"/>
        <c:txPr>
          <a:bodyPr rot="0" vert="horz"/>
          <a:lstStyle/>
          <a:p>
            <a:pPr>
              <a:defRPr sz="1800">
                <a:latin typeface="Arial Black" pitchFamily="34" charset="0"/>
              </a:defRPr>
            </a:pPr>
            <a:endParaRPr lang="en-US"/>
          </a:p>
        </c:txPr>
        <c:crossAx val="68148224"/>
        <c:crosses val="autoZero"/>
        <c:auto val="1"/>
        <c:lblAlgn val="ctr"/>
        <c:lblOffset val="100"/>
        <c:tickLblSkip val="1"/>
        <c:tickMarkSkip val="1"/>
      </c:catAx>
      <c:valAx>
        <c:axId val="68148224"/>
        <c:scaling>
          <c:orientation val="minMax"/>
        </c:scaling>
        <c:delete val="1"/>
        <c:axPos val="l"/>
        <c:numFmt formatCode="&quot;$&quot;#,##0" sourceLinked="1"/>
        <c:tickLblPos val="none"/>
        <c:crossAx val="68146688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8" tIns="47704" rIns="95408" bIns="47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8" tIns="47704" rIns="95408" bIns="477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02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8" tIns="47704" rIns="95408" bIns="4770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831263"/>
            <a:ext cx="29702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8" tIns="47704" rIns="95408" bIns="4770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A3F29EA3-A7D2-42D5-937C-602E943AE9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8" tIns="47704" rIns="95408" bIns="4770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8" tIns="47704" rIns="95408" bIns="4770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8" tIns="47704" rIns="95408" bIns="47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02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8" tIns="47704" rIns="95408" bIns="4770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8831263"/>
            <a:ext cx="29702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8" tIns="47704" rIns="95408" bIns="4770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34147FB1-9B31-4D16-86D4-A0CEEA4F45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28596">
              <a:defRPr/>
            </a:pPr>
            <a:fld id="{6665D750-B0A2-4F00-859A-EC744606D7A8}" type="slidenum">
              <a:rPr lang="en-US" smtClean="0">
                <a:latin typeface="Times New Roman" pitchFamily="18" charset="0"/>
              </a:rPr>
              <a:pPr defTabSz="928596">
                <a:defRPr/>
              </a:pPr>
              <a:t>1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416108"/>
            <a:ext cx="5485778" cy="4182427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Majority of AGARs are ankle injuries. (FY12 two</a:t>
            </a:r>
            <a:r>
              <a:rPr lang="en-US" b="1" baseline="0" dirty="0" smtClean="0"/>
              <a:t> vehicle mishaps: $1,114 and $1606)</a:t>
            </a:r>
            <a:endParaRPr lang="en-US" b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Total cost</a:t>
            </a:r>
            <a:r>
              <a:rPr lang="en-US" b="1" baseline="0" dirty="0" smtClean="0"/>
              <a:t> includes </a:t>
            </a:r>
            <a:r>
              <a:rPr lang="en-US" b="1" dirty="0" smtClean="0"/>
              <a:t>property,</a:t>
            </a:r>
            <a:r>
              <a:rPr lang="en-US" b="1" baseline="0" dirty="0" smtClean="0"/>
              <a:t> </a:t>
            </a:r>
            <a:r>
              <a:rPr lang="en-US" b="1" dirty="0" smtClean="0"/>
              <a:t>vehicle, equipment and facility damage,</a:t>
            </a:r>
            <a:r>
              <a:rPr lang="en-US" b="1" baseline="0" dirty="0" smtClean="0"/>
              <a:t> h</a:t>
            </a:r>
            <a:r>
              <a:rPr lang="en-US" b="1" dirty="0" smtClean="0"/>
              <a:t>owever Class D accidents/damage under $2000 are not recordable</a:t>
            </a:r>
            <a:r>
              <a:rPr lang="en-US" b="1" baseline="0" dirty="0" smtClean="0"/>
              <a:t> IAW AR 385-10.</a:t>
            </a:r>
            <a:r>
              <a:rPr lang="en-US" b="1" dirty="0" smtClean="0"/>
              <a:t>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The estimated cost of damage (ECOD) may differ from the financial liability investigations of loss (FLIPLs) but</a:t>
            </a:r>
            <a:r>
              <a:rPr lang="en-US" b="1" baseline="0" dirty="0" smtClean="0"/>
              <a:t> the </a:t>
            </a:r>
            <a:r>
              <a:rPr lang="en-US" b="1" dirty="0" smtClean="0"/>
              <a:t>actual cost of damage (ACOD) /</a:t>
            </a:r>
            <a:r>
              <a:rPr lang="en-US" b="1" baseline="0" dirty="0" smtClean="0"/>
              <a:t> FLIPL amount will be reported for the accident date  and NOT the repair/replacement or FLIPL  date.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47FB1-9B31-4D16-86D4-A0CEEA4F454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47FB1-9B31-4D16-86D4-A0CEEA4F45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188FEF6-02B0-46D3-8922-412968338491}" type="datetime1">
              <a:rPr lang="en-US" smtClean="0"/>
              <a:pPr/>
              <a:t>5/3/2012</a:t>
            </a:fld>
            <a:endParaRPr lang="en-US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4850"/>
            <a:ext cx="4630738" cy="34734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16111"/>
            <a:ext cx="5030456" cy="4182419"/>
          </a:xfrm>
          <a:noFill/>
          <a:ln/>
        </p:spPr>
        <p:txBody>
          <a:bodyPr lIns="91335" tIns="44865" rIns="91335" bIns="44865"/>
          <a:lstStyle/>
          <a:p>
            <a:pPr eaLnBrk="1" hangingPunct="1"/>
            <a:r>
              <a:rPr lang="en-US" dirty="0" smtClean="0"/>
              <a:t>The United States Army Safety Center developed the Risk Management Process shown here.  It shows very clearly the continuousness of properly executed RM.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A91982F-11F2-42F0-8912-7422A4545A1C}" type="datetime1">
              <a:rPr lang="en-US" smtClean="0"/>
              <a:pPr>
                <a:defRPr/>
              </a:pPr>
              <a:t>5/3/2012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847A5F-3AEB-470D-93CC-7C2E3450F9D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147FB1-9B31-4D16-86D4-A0CEEA4F454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4483F1-D413-4080-8941-3EDE723FA1C8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500" y="173038"/>
            <a:ext cx="5773738" cy="5794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0DCB2-DE15-4021-969C-76E71F8149FA}" type="datetime1">
              <a:rPr lang="en-US"/>
              <a:pPr>
                <a:defRPr/>
              </a:pPr>
              <a:t>5/3/2012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5341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81A80-B7F8-418A-93EE-5FFE73084C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FCAE0-6C99-4060-9D11-DAE9EC115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1A6FB-200A-474D-AB45-8D4BBBACA035}" type="datetime1">
              <a:rPr lang="en-US"/>
              <a:pPr>
                <a:defRPr/>
              </a:pPr>
              <a:t>5/3/2012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134A4-B2B7-4A3E-8E19-718FD165FE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436" r:id="rId1"/>
    <p:sldLayoutId id="2147485439" r:id="rId2"/>
    <p:sldLayoutId id="2147485440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6" descr="top-cor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8350" y="0"/>
            <a:ext cx="3295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top-cor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10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 descr="top-cor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562350"/>
            <a:ext cx="3810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5" descr="top-corn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48000"/>
            <a:ext cx="3295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4672914"/>
            <a:ext cx="12096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4175" y="4581525"/>
            <a:ext cx="12668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29200" y="4698657"/>
            <a:ext cx="10668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53225" y="4672914"/>
            <a:ext cx="12477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 descr="Image96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460" y="85460"/>
            <a:ext cx="77244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226436" y="85460"/>
            <a:ext cx="822960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76200">
            <a:solidFill>
              <a:srgbClr val="164592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8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76200" y="6276975"/>
            <a:ext cx="279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0000"/>
                </a:solidFill>
                <a:latin typeface="Arial" charset="0"/>
                <a:cs typeface="+mn-cs"/>
              </a:rPr>
              <a:t>We Build the World’s Best Soldiers!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6096000" y="1066800"/>
            <a:ext cx="2590800" cy="18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rgbClr val="000000"/>
                </a:solidFill>
                <a:latin typeface="Arial" charset="0"/>
                <a:cs typeface="+mn-cs"/>
              </a:rPr>
              <a:t>  Fort Benning, Home of the MCOE </a:t>
            </a:r>
            <a:endParaRPr lang="en-US" sz="12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192d Infantry Brigade</a:t>
            </a:r>
            <a:endPara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3248" y="1741944"/>
            <a:ext cx="727635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High Ground Rendezvous</a:t>
            </a:r>
          </a:p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Safety Council</a:t>
            </a:r>
          </a:p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3QFY12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11 MAY 12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609600" y="1524000"/>
          <a:ext cx="38481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381000"/>
            <a:ext cx="8322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Abbreviated Ground Accident Reports (AGARs)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4572000" y="1524000"/>
          <a:ext cx="4343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457950"/>
            <a:ext cx="2133600" cy="476250"/>
          </a:xfrm>
        </p:spPr>
        <p:txBody>
          <a:bodyPr/>
          <a:lstStyle/>
          <a:p>
            <a:pPr algn="ctr">
              <a:defRPr/>
            </a:pPr>
            <a:fld id="{A7081A80-B7F8-418A-93EE-5FFE73084CDA}" type="slidenum">
              <a:rPr lang="en-US" sz="2000" smtClean="0">
                <a:latin typeface="Arial" pitchFamily="34" charset="0"/>
                <a:cs typeface="Arial" pitchFamily="34" charset="0"/>
              </a:rPr>
              <a:pPr algn="ctr">
                <a:defRPr/>
              </a:pPr>
              <a:t>3</a:t>
            </a:fld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828800"/>
            <a:ext cx="77700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Composite Risk Management (CRM)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Heat Injury/Illness Reporting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Hearing Conservation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Hazardous Communication (HAZCOM)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Emergency Response Plan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6019800" cy="184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70401"/>
            <a:ext cx="3581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1523" y="4953000"/>
            <a:ext cx="360247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Bitmap Image" r:id="rId4" imgW="3982006" imgH="4285714" progId="">
              <p:embed/>
            </p:oleObj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822325" y="1128713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792538" y="3300413"/>
            <a:ext cx="184150" cy="28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US" sz="1600" b="1" dirty="0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21138" y="3300413"/>
            <a:ext cx="184150" cy="28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US" sz="1600" b="1" dirty="0"/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2767013" y="3082925"/>
            <a:ext cx="3148012" cy="2903538"/>
          </a:xfrm>
          <a:prstGeom prst="ellipse">
            <a:avLst/>
          </a:prstGeom>
          <a:noFill/>
          <a:ln w="254000">
            <a:solidFill>
              <a:srgbClr val="FE9B03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b="1" dirty="0">
              <a:solidFill>
                <a:srgbClr val="F6BF69"/>
              </a:solidFill>
              <a:latin typeface="Arial Black" pitchFamily="34" charset="0"/>
            </a:endParaRPr>
          </a:p>
        </p:txBody>
      </p:sp>
      <p:sp>
        <p:nvSpPr>
          <p:cNvPr id="1031" name="Oval 11"/>
          <p:cNvSpPr>
            <a:spLocks noChangeArrowheads="1"/>
          </p:cNvSpPr>
          <p:nvPr/>
        </p:nvSpPr>
        <p:spPr bwMode="auto">
          <a:xfrm>
            <a:off x="3343275" y="5272088"/>
            <a:ext cx="2073275" cy="1190625"/>
          </a:xfrm>
          <a:prstGeom prst="ellipse">
            <a:avLst/>
          </a:prstGeom>
          <a:solidFill>
            <a:srgbClr val="FFFF00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en-US" sz="1600" b="1" dirty="0"/>
          </a:p>
        </p:txBody>
      </p:sp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4249738" y="5205413"/>
            <a:ext cx="184150" cy="287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</a:pPr>
            <a:endParaRPr lang="en-US" sz="1600" b="1" dirty="0"/>
          </a:p>
        </p:txBody>
      </p:sp>
      <p:sp>
        <p:nvSpPr>
          <p:cNvPr id="1033" name="Rectangle 13"/>
          <p:cNvSpPr>
            <a:spLocks noChangeArrowheads="1"/>
          </p:cNvSpPr>
          <p:nvPr/>
        </p:nvSpPr>
        <p:spPr bwMode="auto">
          <a:xfrm>
            <a:off x="3611563" y="5580063"/>
            <a:ext cx="147955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000" b="1" dirty="0"/>
              <a:t>Supervise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000" b="1" dirty="0"/>
              <a:t>&amp; Evaluate</a:t>
            </a:r>
          </a:p>
        </p:txBody>
      </p:sp>
      <p:sp>
        <p:nvSpPr>
          <p:cNvPr id="1034" name="Oval 14"/>
          <p:cNvSpPr>
            <a:spLocks noChangeArrowheads="1"/>
          </p:cNvSpPr>
          <p:nvPr/>
        </p:nvSpPr>
        <p:spPr bwMode="auto">
          <a:xfrm>
            <a:off x="1730375" y="3889375"/>
            <a:ext cx="2151063" cy="1190625"/>
          </a:xfrm>
          <a:prstGeom prst="ellipse">
            <a:avLst/>
          </a:prstGeom>
          <a:solidFill>
            <a:srgbClr val="FFFF00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0" y="165100"/>
            <a:ext cx="8870950" cy="1555750"/>
          </a:xfrm>
          <a:prstGeom prst="rect">
            <a:avLst/>
          </a:prstGeom>
          <a:gradFill rotWithShape="1">
            <a:gsLst>
              <a:gs pos="0">
                <a:srgbClr val="FFFF00">
                  <a:alpha val="25000"/>
                </a:srgbClr>
              </a:gs>
              <a:gs pos="100000">
                <a:srgbClr val="FFFF00">
                  <a:gamma/>
                  <a:shade val="69804"/>
                  <a:invGamma/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Composite Risk Management </a:t>
            </a:r>
          </a:p>
        </p:txBody>
      </p:sp>
      <p:sp>
        <p:nvSpPr>
          <p:cNvPr id="1036" name="Oval 16"/>
          <p:cNvSpPr>
            <a:spLocks noChangeArrowheads="1"/>
          </p:cNvSpPr>
          <p:nvPr/>
        </p:nvSpPr>
        <p:spPr bwMode="auto">
          <a:xfrm>
            <a:off x="4764088" y="4005263"/>
            <a:ext cx="2151062" cy="1152525"/>
          </a:xfrm>
          <a:prstGeom prst="ellipse">
            <a:avLst/>
          </a:prstGeom>
          <a:solidFill>
            <a:srgbClr val="FFFF00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7" name="Rectangle 17"/>
          <p:cNvSpPr>
            <a:spLocks noChangeArrowheads="1"/>
          </p:cNvSpPr>
          <p:nvPr/>
        </p:nvSpPr>
        <p:spPr bwMode="auto">
          <a:xfrm>
            <a:off x="1998663" y="4197350"/>
            <a:ext cx="1598612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000" b="1" dirty="0"/>
              <a:t>Identify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000" b="1" dirty="0"/>
              <a:t>Hazards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038" name="Rectangle 18"/>
          <p:cNvSpPr>
            <a:spLocks noChangeArrowheads="1"/>
          </p:cNvSpPr>
          <p:nvPr/>
        </p:nvSpPr>
        <p:spPr bwMode="auto">
          <a:xfrm>
            <a:off x="5032375" y="4311650"/>
            <a:ext cx="1598613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000" b="1" dirty="0"/>
              <a:t>Implement</a:t>
            </a:r>
          </a:p>
          <a:p>
            <a:pPr eaLnBrk="0" hangingPunct="0">
              <a:lnSpc>
                <a:spcPct val="80000"/>
              </a:lnSpc>
            </a:pPr>
            <a:r>
              <a:rPr lang="en-US" sz="2000" b="1" dirty="0"/>
              <a:t>  Controls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039" name="Oval 27"/>
          <p:cNvSpPr>
            <a:spLocks noChangeArrowheads="1"/>
          </p:cNvSpPr>
          <p:nvPr/>
        </p:nvSpPr>
        <p:spPr bwMode="auto">
          <a:xfrm>
            <a:off x="4533900" y="2314575"/>
            <a:ext cx="2381250" cy="1344613"/>
          </a:xfrm>
          <a:prstGeom prst="ellipse">
            <a:avLst/>
          </a:prstGeom>
          <a:solidFill>
            <a:srgbClr val="FFFF00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0" name="Rectangle 28"/>
          <p:cNvSpPr>
            <a:spLocks noChangeArrowheads="1"/>
          </p:cNvSpPr>
          <p:nvPr/>
        </p:nvSpPr>
        <p:spPr bwMode="auto">
          <a:xfrm>
            <a:off x="4648200" y="2238375"/>
            <a:ext cx="2179638" cy="10869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600" b="1" dirty="0"/>
              <a:t> </a:t>
            </a:r>
            <a:r>
              <a:rPr lang="en-US" sz="2000" b="1" dirty="0"/>
              <a:t>Develop 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000" b="1" dirty="0"/>
              <a:t>Controls &amp; Make </a:t>
            </a:r>
          </a:p>
          <a:p>
            <a:pPr algn="ctr" eaLnBrk="0" hangingPunct="0">
              <a:spcAft>
                <a:spcPts val="600"/>
              </a:spcAft>
            </a:pPr>
            <a:r>
              <a:rPr lang="en-US" sz="2000" b="1" dirty="0"/>
              <a:t>Risk Decisions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041" name="Oval 29"/>
          <p:cNvSpPr>
            <a:spLocks noChangeArrowheads="1"/>
          </p:cNvSpPr>
          <p:nvPr/>
        </p:nvSpPr>
        <p:spPr bwMode="auto">
          <a:xfrm>
            <a:off x="1922463" y="2354263"/>
            <a:ext cx="2189162" cy="1228725"/>
          </a:xfrm>
          <a:prstGeom prst="ellipse">
            <a:avLst/>
          </a:prstGeom>
          <a:solidFill>
            <a:srgbClr val="FFFF00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42" name="Rectangle 30"/>
          <p:cNvSpPr>
            <a:spLocks noChangeArrowheads="1"/>
          </p:cNvSpPr>
          <p:nvPr/>
        </p:nvSpPr>
        <p:spPr bwMode="auto">
          <a:xfrm>
            <a:off x="2190750" y="2660650"/>
            <a:ext cx="1598613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2000" b="1" dirty="0"/>
              <a:t>Assess</a:t>
            </a:r>
          </a:p>
          <a:p>
            <a:pPr algn="ctr" eaLnBrk="0" hangingPunct="0">
              <a:lnSpc>
                <a:spcPct val="80000"/>
              </a:lnSpc>
            </a:pPr>
            <a:r>
              <a:rPr lang="en-US" sz="2000" b="1" dirty="0"/>
              <a:t>Hazards</a:t>
            </a: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6761163" y="6116638"/>
            <a:ext cx="2151062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FM 5-19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1844675" y="419735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2074863" y="266065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5637550" y="3155430"/>
            <a:ext cx="409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6376988" y="427355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4956175" y="5580063"/>
            <a:ext cx="409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1736360" y="3869960"/>
            <a:ext cx="2133600" cy="1219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620" y="908720"/>
            <a:ext cx="3175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Hot Weather Injury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7430" y="894270"/>
            <a:ext cx="4179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100°Heat/ WBGT CAT V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418379" y="855865"/>
            <a:ext cx="1" cy="549191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4690" y="241385"/>
            <a:ext cx="318228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Outcome or Result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6050" y="241385"/>
            <a:ext cx="33858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Hazard or Condition</a:t>
            </a: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620" y="5541275"/>
            <a:ext cx="33441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General Situational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Awareness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620" y="1547155"/>
            <a:ext cx="335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Cold Weather Injury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620" y="2123230"/>
            <a:ext cx="306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Animal/Insect Bite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5620" y="2737710"/>
            <a:ext cx="2604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Sprained Ankle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7429" y="3313785"/>
            <a:ext cx="2525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Cut/Laceration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5620" y="3889860"/>
            <a:ext cx="2263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Electrocution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429" y="4465935"/>
            <a:ext cx="168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Fratricide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5620" y="5003605"/>
            <a:ext cx="28028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Vehicle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Accident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5312" y="1547155"/>
            <a:ext cx="4169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Temperatures below 32°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8575" y="2137680"/>
            <a:ext cx="2983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Disturbed Wildlife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18575" y="2737710"/>
            <a:ext cx="3838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Uneven/Rocky Terrain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8575" y="3313785"/>
            <a:ext cx="3483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Sharp Edges/Thorns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18575" y="3889860"/>
            <a:ext cx="3980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Exposed Electrical Wire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18575" y="4465935"/>
            <a:ext cx="2601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Stray Projectile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18575" y="5003605"/>
            <a:ext cx="3741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Oil-slick Surface/Road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18575" y="5579680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Complacency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61378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8135"/>
            <a:ext cx="4572000" cy="3429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16943" y="2514600"/>
            <a:ext cx="65101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EMERGENCY</a:t>
            </a:r>
            <a:r>
              <a:rPr lang="en-US" sz="40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RESPONSE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</a:t>
            </a:r>
            <a:r>
              <a:rPr lang="en-US" sz="40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endParaRPr lang="en-US" sz="40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8535" y="14990"/>
            <a:ext cx="9327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457950"/>
            <a:ext cx="2133600" cy="476250"/>
          </a:xfrm>
        </p:spPr>
        <p:txBody>
          <a:bodyPr/>
          <a:lstStyle/>
          <a:p>
            <a:pPr algn="ctr">
              <a:defRPr/>
            </a:pPr>
            <a:fld id="{A7081A80-B7F8-418A-93EE-5FFE73084CDA}" type="slidenum">
              <a:rPr lang="en-US" sz="2000" smtClean="0">
                <a:latin typeface="Arial" pitchFamily="34" charset="0"/>
                <a:cs typeface="Arial" pitchFamily="34" charset="0"/>
              </a:rPr>
              <a:pPr algn="ctr">
                <a:defRPr/>
              </a:pPr>
              <a:t>7</a:t>
            </a:fld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4105275"/>
            <a:ext cx="43148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1548" y="5567362"/>
            <a:ext cx="1250052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MCj023462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42863"/>
            <a:ext cx="922020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2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953</TotalTime>
  <Words>269</Words>
  <Application>Microsoft Office PowerPoint</Application>
  <PresentationFormat>On-screen Show (4:3)</PresentationFormat>
  <Paragraphs>73</Paragraphs>
  <Slides>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blank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United States Army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steven.d.scott</dc:creator>
  <cp:lastModifiedBy>steven.d.scott</cp:lastModifiedBy>
  <cp:revision>90</cp:revision>
  <cp:lastPrinted>2003-08-20T14:29:26Z</cp:lastPrinted>
  <dcterms:created xsi:type="dcterms:W3CDTF">2012-01-17T19:19:09Z</dcterms:created>
  <dcterms:modified xsi:type="dcterms:W3CDTF">2012-05-03T12:47:47Z</dcterms:modified>
</cp:coreProperties>
</file>