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6" d="100"/>
          <a:sy n="36" d="100"/>
        </p:scale>
        <p:origin x="-70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13887-C6B7-44BF-85B3-38B2868DA603}" type="datetimeFigureOut">
              <a:rPr lang="en-US" smtClean="0"/>
              <a:t>5/15/2012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E92E4-43EA-47FC-A265-205F437392C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note:  lights should be dimmed for this portion of the class in order to demonstrate the capability.</a:t>
            </a:r>
            <a:endParaRPr lang="en-US" dirty="0"/>
          </a:p>
        </p:txBody>
      </p:sp>
      <p:sp>
        <p:nvSpPr>
          <p:cNvPr id="4" name="Slide Number Placeholder 3"/>
          <p:cNvSpPr>
            <a:spLocks noGrp="1"/>
          </p:cNvSpPr>
          <p:nvPr>
            <p:ph type="sldNum" sz="quarter" idx="10"/>
          </p:nvPr>
        </p:nvSpPr>
        <p:spPr/>
        <p:txBody>
          <a:bodyPr/>
          <a:lstStyle/>
          <a:p>
            <a:fld id="{33BC6C33-A2D0-464E-96CD-BC92EEF398C4}"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note:  lights should be dimmed for this portion of the class in order to demonstrate the capability.</a:t>
            </a:r>
            <a:endParaRPr lang="en-US" dirty="0"/>
          </a:p>
        </p:txBody>
      </p:sp>
      <p:sp>
        <p:nvSpPr>
          <p:cNvPr id="4" name="Slide Number Placeholder 3"/>
          <p:cNvSpPr>
            <a:spLocks noGrp="1"/>
          </p:cNvSpPr>
          <p:nvPr>
            <p:ph type="sldNum" sz="quarter" idx="10"/>
          </p:nvPr>
        </p:nvSpPr>
        <p:spPr/>
        <p:txBody>
          <a:bodyPr/>
          <a:lstStyle/>
          <a:p>
            <a:fld id="{33BC6C33-A2D0-464E-96CD-BC92EEF398C4}" type="slidenum">
              <a:rPr lang="en-US" smtClean="0"/>
              <a:pPr/>
              <a:t>16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will execute all drive poses while talking the students through the exercise.</a:t>
            </a:r>
          </a:p>
          <a:p>
            <a:endParaRPr lang="en-US" dirty="0"/>
          </a:p>
        </p:txBody>
      </p:sp>
      <p:sp>
        <p:nvSpPr>
          <p:cNvPr id="4" name="Slide Number Placeholder 3"/>
          <p:cNvSpPr>
            <a:spLocks noGrp="1"/>
          </p:cNvSpPr>
          <p:nvPr>
            <p:ph type="sldNum" sz="quarter" idx="10"/>
          </p:nvPr>
        </p:nvSpPr>
        <p:spPr/>
        <p:txBody>
          <a:bodyPr/>
          <a:lstStyle/>
          <a:p>
            <a:fld id="{0CEE4206-4350-4633-8AA2-FC4BD6F9C808}" type="slidenum">
              <a:rPr lang="en-US" smtClean="0"/>
              <a:pPr/>
              <a:t>35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F2CD6E-9AC0-42C5-BD09-286964315EB8}"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DC89F-1499-40DB-9537-86DCCCA5BD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2CD6E-9AC0-42C5-BD09-286964315EB8}"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DC89F-1499-40DB-9537-86DCCCA5BD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2CD6E-9AC0-42C5-BD09-286964315EB8}"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DC89F-1499-40DB-9537-86DCCCA5BD5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2_Title Slide">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2CD6E-9AC0-42C5-BD09-286964315EB8}"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DC89F-1499-40DB-9537-86DCCCA5BD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2CD6E-9AC0-42C5-BD09-286964315EB8}" type="datetimeFigureOut">
              <a:rPr lang="en-US" smtClean="0"/>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DC89F-1499-40DB-9537-86DCCCA5BD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F2CD6E-9AC0-42C5-BD09-286964315EB8}"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DC89F-1499-40DB-9537-86DCCCA5BD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2CD6E-9AC0-42C5-BD09-286964315EB8}" type="datetimeFigureOut">
              <a:rPr lang="en-US" smtClean="0"/>
              <a:t>5/15/2012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0DC89F-1499-40DB-9537-86DCCCA5BD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F2CD6E-9AC0-42C5-BD09-286964315EB8}" type="datetimeFigureOut">
              <a:rPr lang="en-US" smtClean="0"/>
              <a:t>5/15/2012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0DC89F-1499-40DB-9537-86DCCCA5BD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2CD6E-9AC0-42C5-BD09-286964315EB8}" type="datetimeFigureOut">
              <a:rPr lang="en-US" smtClean="0"/>
              <a:t>5/15/2012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0DC89F-1499-40DB-9537-86DCCCA5BD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CD6E-9AC0-42C5-BD09-286964315EB8}"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DC89F-1499-40DB-9537-86DCCCA5BD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2CD6E-9AC0-42C5-BD09-286964315EB8}" type="datetimeFigureOut">
              <a:rPr lang="en-US" smtClean="0"/>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DC89F-1499-40DB-9537-86DCCCA5BD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2CD6E-9AC0-42C5-BD09-286964315EB8}" type="datetimeFigureOut">
              <a:rPr lang="en-US" smtClean="0"/>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DC89F-1499-40DB-9537-86DCCCA5BD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16.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914400" y="1524000"/>
            <a:ext cx="7315200" cy="4753269"/>
          </a:xfrm>
          <a:prstGeom prst="rect">
            <a:avLst/>
          </a:prstGeom>
          <a:noFill/>
          <a:ln w="9525">
            <a:noFill/>
            <a:miter lim="800000"/>
            <a:headEnd/>
            <a:tailEnd/>
          </a:ln>
        </p:spPr>
      </p:pic>
      <p:sp>
        <p:nvSpPr>
          <p:cNvPr id="8" name="TextBox 7"/>
          <p:cNvSpPr txBox="1"/>
          <p:nvPr/>
        </p:nvSpPr>
        <p:spPr>
          <a:xfrm>
            <a:off x="0" y="0"/>
            <a:ext cx="9144000" cy="1200329"/>
          </a:xfrm>
          <a:prstGeom prst="rect">
            <a:avLst/>
          </a:prstGeom>
          <a:noFill/>
        </p:spPr>
        <p:txBody>
          <a:bodyPr wrap="square" rtlCol="0">
            <a:spAutoFit/>
          </a:bodyPr>
          <a:lstStyle/>
          <a:p>
            <a:pPr algn="ctr"/>
            <a:endParaRPr lang="en-US" sz="3600" b="1" dirty="0" smtClean="0"/>
          </a:p>
          <a:p>
            <a:pPr algn="ctr"/>
            <a:r>
              <a:rPr lang="en-US" sz="3600" b="1" dirty="0" smtClean="0"/>
              <a:t>Menu Functions on SUGV</a:t>
            </a:r>
            <a:endParaRPr lang="en-US" sz="3600" b="1" dirty="0"/>
          </a:p>
        </p:txBody>
      </p:sp>
      <p:pic>
        <p:nvPicPr>
          <p:cNvPr id="5" name="Picture 4"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pic>
        <p:nvPicPr>
          <p:cNvPr id="7" name="Picture 2" descr="C:\Users\robert.e.klein\Pictures\images.jpg"/>
          <p:cNvPicPr>
            <a:picLocks noChangeAspect="1"/>
          </p:cNvPicPr>
          <p:nvPr/>
        </p:nvPicPr>
        <p:blipFill>
          <a:blip r:embed="rId4" cstate="print"/>
          <a:srcRect/>
          <a:stretch>
            <a:fillRect/>
          </a:stretch>
        </p:blipFill>
        <p:spPr>
          <a:xfrm>
            <a:off x="0" y="0"/>
            <a:ext cx="1143000" cy="144779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0" y="1600200"/>
            <a:ext cx="9144000" cy="5410200"/>
          </a:xfrm>
          <a:prstGeom prst="rect">
            <a:avLst/>
          </a:prstGeom>
          <a:noFill/>
          <a:ln w="9525">
            <a:noFill/>
            <a:miter lim="800000"/>
            <a:headEnd/>
            <a:tailEnd/>
          </a:ln>
        </p:spPr>
      </p:pic>
      <p:pic>
        <p:nvPicPr>
          <p:cNvPr id="3"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pic>
        <p:nvPicPr>
          <p:cNvPr id="4"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
        <p:nvSpPr>
          <p:cNvPr id="7" name="Oval 6"/>
          <p:cNvSpPr/>
          <p:nvPr/>
        </p:nvSpPr>
        <p:spPr>
          <a:xfrm>
            <a:off x="1371600" y="3886200"/>
            <a:ext cx="8382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590800" y="39624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676400" y="4114800"/>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66800" y="2133600"/>
            <a:ext cx="13716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352800" y="3048000"/>
            <a:ext cx="990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14600" y="2819400"/>
            <a:ext cx="762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0" y="0"/>
            <a:ext cx="9144000" cy="1323439"/>
          </a:xfrm>
          <a:prstGeom prst="rect">
            <a:avLst/>
          </a:prstGeom>
          <a:noFill/>
        </p:spPr>
        <p:txBody>
          <a:bodyPr wrap="square" rtlCol="0">
            <a:spAutoFit/>
          </a:bodyPr>
          <a:lstStyle/>
          <a:p>
            <a:pPr algn="ctr"/>
            <a:r>
              <a:rPr lang="en-US" sz="4000" b="1" dirty="0" smtClean="0"/>
              <a:t>Hand Controller Mapping</a:t>
            </a:r>
          </a:p>
          <a:p>
            <a:pPr algn="ctr"/>
            <a:r>
              <a:rPr lang="en-US" sz="4000" b="1" dirty="0" smtClean="0"/>
              <a:t> Menu Mode</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S:\IRobot\DI027\Graphics\Guide Graphics\1 - SUGV Operator Overview\_finished graphics\menu_nav.png"/>
          <p:cNvPicPr>
            <a:picLocks noChangeAspect="1" noChangeArrowheads="1"/>
          </p:cNvPicPr>
          <p:nvPr/>
        </p:nvPicPr>
        <p:blipFill>
          <a:blip r:embed="rId2" cstate="print"/>
          <a:srcRect l="51205"/>
          <a:stretch>
            <a:fillRect/>
          </a:stretch>
        </p:blipFill>
        <p:spPr bwMode="auto">
          <a:xfrm>
            <a:off x="0" y="4147840"/>
            <a:ext cx="4267200" cy="2710160"/>
          </a:xfrm>
          <a:prstGeom prst="rect">
            <a:avLst/>
          </a:prstGeom>
          <a:noFill/>
          <a:ln w="9525">
            <a:noFill/>
            <a:miter lim="800000"/>
            <a:headEnd/>
            <a:tailEnd/>
          </a:ln>
        </p:spPr>
      </p:pic>
      <p:sp>
        <p:nvSpPr>
          <p:cNvPr id="24579" name="Rectangle 4"/>
          <p:cNvSpPr>
            <a:spLocks noGrp="1" noChangeArrowheads="1"/>
          </p:cNvSpPr>
          <p:nvPr>
            <p:ph type="sldNum" sz="quarter" idx="10"/>
          </p:nvPr>
        </p:nvSpPr>
        <p:spPr>
          <a:noFill/>
        </p:spPr>
        <p:txBody>
          <a:bodyPr/>
          <a:lstStyle/>
          <a:p>
            <a:fld id="{32CAB03D-F4CD-4CEE-B07A-7FF21DA755AC}" type="slidenum">
              <a:rPr lang="en-US" smtClean="0"/>
              <a:pPr/>
              <a:t>11</a:t>
            </a:fld>
            <a:endParaRPr lang="en-US" dirty="0" smtClean="0"/>
          </a:p>
        </p:txBody>
      </p:sp>
      <p:sp>
        <p:nvSpPr>
          <p:cNvPr id="24581" name="Text Box 11"/>
          <p:cNvSpPr txBox="1">
            <a:spLocks noChangeArrowheads="1"/>
          </p:cNvSpPr>
          <p:nvPr/>
        </p:nvSpPr>
        <p:spPr bwMode="auto">
          <a:xfrm>
            <a:off x="4419600" y="1524000"/>
            <a:ext cx="4278690" cy="4411591"/>
          </a:xfrm>
          <a:prstGeom prst="rect">
            <a:avLst/>
          </a:prstGeom>
          <a:noFill/>
          <a:ln w="9525">
            <a:noFill/>
            <a:miter lim="800000"/>
            <a:headEnd/>
            <a:tailEnd/>
          </a:ln>
        </p:spPr>
        <p:txBody>
          <a:bodyPr wrap="square" lIns="86486" tIns="43243" rIns="86486" bIns="43243">
            <a:spAutoFit/>
          </a:bodyPr>
          <a:lstStyle/>
          <a:p>
            <a:pPr marL="432465" indent="-432465"/>
            <a:r>
              <a:rPr lang="en-US" sz="2000" dirty="0" smtClean="0"/>
              <a:t>       When </a:t>
            </a:r>
            <a:r>
              <a:rPr lang="en-US" sz="2000" dirty="0"/>
              <a:t>you power on the SUGV, </a:t>
            </a:r>
            <a:r>
              <a:rPr lang="en-US" sz="2000" dirty="0" smtClean="0"/>
              <a:t>the control </a:t>
            </a:r>
            <a:r>
              <a:rPr lang="en-US" sz="2000" dirty="0"/>
              <a:t>pad defaults to Drive mode. Press the Menu toggle button on the hand controller to switch between Drive and Menu </a:t>
            </a:r>
            <a:r>
              <a:rPr lang="en-US" sz="2000" dirty="0" smtClean="0"/>
              <a:t>mode.  </a:t>
            </a:r>
            <a:endParaRPr lang="en-US" sz="2000" dirty="0"/>
          </a:p>
          <a:p>
            <a:pPr marL="432465" indent="-432465">
              <a:buFont typeface="Verdana" pitchFamily="34" charset="0"/>
              <a:buAutoNum type="arabicPeriod" startAt="4"/>
            </a:pPr>
            <a:endParaRPr lang="en-US" sz="2000" dirty="0"/>
          </a:p>
          <a:p>
            <a:pPr marL="432465" indent="-432465"/>
            <a:r>
              <a:rPr lang="en-US" sz="2000" dirty="0" smtClean="0"/>
              <a:t>        There </a:t>
            </a:r>
            <a:r>
              <a:rPr lang="en-US" sz="2000" dirty="0"/>
              <a:t>are five Main Menu Options to </a:t>
            </a:r>
            <a:r>
              <a:rPr lang="en-US" sz="2000" dirty="0" smtClean="0"/>
              <a:t>choose </a:t>
            </a:r>
            <a:r>
              <a:rPr lang="en-US" sz="2000" dirty="0"/>
              <a:t>from:</a:t>
            </a:r>
          </a:p>
          <a:p>
            <a:pPr marL="864931" lvl="1" indent="-432465">
              <a:buFont typeface="Verdana" pitchFamily="34" charset="0"/>
              <a:buAutoNum type="alphaLcPeriod"/>
            </a:pPr>
            <a:r>
              <a:rPr lang="en-US" sz="2000" dirty="0"/>
              <a:t>Poses</a:t>
            </a:r>
          </a:p>
          <a:p>
            <a:pPr marL="864931" lvl="1" indent="-432465">
              <a:buFont typeface="Verdana" pitchFamily="34" charset="0"/>
              <a:buAutoNum type="alphaLcPeriod"/>
            </a:pPr>
            <a:r>
              <a:rPr lang="en-US" sz="2000" dirty="0"/>
              <a:t>Camera Control</a:t>
            </a:r>
          </a:p>
          <a:p>
            <a:pPr marL="864931" lvl="1" indent="-432465">
              <a:buFont typeface="Verdana" pitchFamily="34" charset="0"/>
              <a:buAutoNum type="alphaLcPeriod"/>
            </a:pPr>
            <a:r>
              <a:rPr lang="en-US" sz="2000" dirty="0"/>
              <a:t>Range</a:t>
            </a:r>
          </a:p>
          <a:p>
            <a:pPr marL="864931" lvl="1" indent="-432465">
              <a:buFont typeface="Verdana" pitchFamily="34" charset="0"/>
              <a:buAutoNum type="alphaLcPeriod"/>
            </a:pPr>
            <a:r>
              <a:rPr lang="en-US" sz="2000" dirty="0"/>
              <a:t>Audio</a:t>
            </a:r>
          </a:p>
          <a:p>
            <a:pPr marL="864931" lvl="1" indent="-432465">
              <a:buFont typeface="Verdana" pitchFamily="34" charset="0"/>
              <a:buAutoNum type="alphaLcPeriod"/>
            </a:pPr>
            <a:r>
              <a:rPr lang="en-US" sz="2000" dirty="0"/>
              <a:t>Options</a:t>
            </a:r>
          </a:p>
          <a:p>
            <a:pPr marL="864931" lvl="1" indent="-432465"/>
            <a:endParaRPr lang="en-US" sz="2100" dirty="0"/>
          </a:p>
        </p:txBody>
      </p:sp>
      <p:pic>
        <p:nvPicPr>
          <p:cNvPr id="24582" name="Picture 5" descr="S:\IRobot\DI027\Graphics\Guide Graphics\1 - SUGV Operator Overview\_finished graphics\menu_nav.png"/>
          <p:cNvPicPr>
            <a:picLocks noChangeAspect="1" noChangeArrowheads="1"/>
          </p:cNvPicPr>
          <p:nvPr/>
        </p:nvPicPr>
        <p:blipFill>
          <a:blip r:embed="rId2" cstate="print"/>
          <a:srcRect r="49254"/>
          <a:stretch>
            <a:fillRect/>
          </a:stretch>
        </p:blipFill>
        <p:spPr bwMode="auto">
          <a:xfrm>
            <a:off x="0" y="1371600"/>
            <a:ext cx="4267200" cy="2743200"/>
          </a:xfrm>
          <a:prstGeom prst="rect">
            <a:avLst/>
          </a:prstGeom>
          <a:noFill/>
          <a:ln w="9525">
            <a:noFill/>
            <a:miter lim="800000"/>
            <a:headEnd/>
            <a:tailEnd/>
          </a:ln>
        </p:spPr>
      </p:pic>
      <p:sp>
        <p:nvSpPr>
          <p:cNvPr id="24583" name="Oval 25"/>
          <p:cNvSpPr>
            <a:spLocks noChangeArrowheads="1"/>
          </p:cNvSpPr>
          <p:nvPr/>
        </p:nvSpPr>
        <p:spPr bwMode="auto">
          <a:xfrm>
            <a:off x="1981200" y="2438400"/>
            <a:ext cx="304800" cy="304800"/>
          </a:xfrm>
          <a:prstGeom prst="ellipse">
            <a:avLst/>
          </a:prstGeom>
          <a:noFill/>
          <a:ln w="28575">
            <a:solidFill>
              <a:srgbClr val="FF0000"/>
            </a:solidFill>
            <a:round/>
            <a:headEnd/>
            <a:tailEnd/>
          </a:ln>
        </p:spPr>
        <p:txBody>
          <a:bodyPr wrap="none" lIns="86493" tIns="43247" rIns="86493" bIns="43247" anchor="ctr"/>
          <a:lstStyle/>
          <a:p>
            <a:endParaRPr lang="en-US" dirty="0">
              <a:solidFill>
                <a:srgbClr val="FF0000"/>
              </a:solidFill>
            </a:endParaRPr>
          </a:p>
        </p:txBody>
      </p:sp>
      <p:sp>
        <p:nvSpPr>
          <p:cNvPr id="24588" name="Oval 25"/>
          <p:cNvSpPr>
            <a:spLocks noChangeArrowheads="1"/>
          </p:cNvSpPr>
          <p:nvPr/>
        </p:nvSpPr>
        <p:spPr bwMode="auto">
          <a:xfrm>
            <a:off x="152400" y="4876800"/>
            <a:ext cx="1295400" cy="1295400"/>
          </a:xfrm>
          <a:prstGeom prst="rect">
            <a:avLst/>
          </a:prstGeom>
          <a:noFill/>
          <a:ln w="28575">
            <a:solidFill>
              <a:srgbClr val="FF0000"/>
            </a:solidFill>
            <a:round/>
            <a:headEnd/>
            <a:tailEnd/>
          </a:ln>
        </p:spPr>
        <p:txBody>
          <a:bodyPr wrap="none" lIns="86493" tIns="43247" rIns="86493" bIns="43247" anchor="ctr"/>
          <a:lstStyle/>
          <a:p>
            <a:endParaRPr lang="en-US" dirty="0"/>
          </a:p>
        </p:txBody>
      </p:sp>
      <p:pic>
        <p:nvPicPr>
          <p:cNvPr id="13"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pic>
        <p:nvPicPr>
          <p:cNvPr id="14"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
        <p:nvSpPr>
          <p:cNvPr id="15" name="TextBox 14"/>
          <p:cNvSpPr txBox="1"/>
          <p:nvPr/>
        </p:nvSpPr>
        <p:spPr>
          <a:xfrm>
            <a:off x="0" y="0"/>
            <a:ext cx="9144000" cy="707886"/>
          </a:xfrm>
          <a:prstGeom prst="rect">
            <a:avLst/>
          </a:prstGeom>
          <a:noFill/>
        </p:spPr>
        <p:txBody>
          <a:bodyPr wrap="square" rtlCol="0">
            <a:spAutoFit/>
          </a:bodyPr>
          <a:lstStyle/>
          <a:p>
            <a:pPr algn="ctr"/>
            <a:r>
              <a:rPr lang="en-US" sz="4000" b="1" dirty="0" smtClean="0"/>
              <a:t>Main Menu Options</a:t>
            </a:r>
            <a:endParaRPr lang="en-US" sz="4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normAutofit/>
          </a:bodyPr>
          <a:lstStyle/>
          <a:p>
            <a:pPr>
              <a:buNone/>
            </a:pPr>
            <a:r>
              <a:rPr lang="en-US" sz="2400" b="1" dirty="0" smtClean="0"/>
              <a:t>Main Menu provides access to additional submenus </a:t>
            </a:r>
          </a:p>
          <a:p>
            <a:pPr>
              <a:buNone/>
            </a:pPr>
            <a:r>
              <a:rPr lang="en-US" sz="2400" b="1" dirty="0" smtClean="0"/>
              <a:t>that enable you to:</a:t>
            </a:r>
          </a:p>
          <a:p>
            <a:pPr>
              <a:buNone/>
            </a:pPr>
            <a:endParaRPr lang="en-US" sz="2400" b="1" dirty="0" smtClean="0"/>
          </a:p>
          <a:p>
            <a:r>
              <a:rPr lang="en-US" sz="2400" dirty="0" smtClean="0"/>
              <a:t> Select poses for the robot.</a:t>
            </a:r>
          </a:p>
          <a:p>
            <a:r>
              <a:rPr lang="en-US" sz="2400" dirty="0" smtClean="0"/>
              <a:t> Take and send pictures (future capability).</a:t>
            </a:r>
          </a:p>
          <a:p>
            <a:r>
              <a:rPr lang="en-US" sz="2400" dirty="0" smtClean="0"/>
              <a:t> Control the cameras. </a:t>
            </a:r>
          </a:p>
          <a:p>
            <a:r>
              <a:rPr lang="en-US" sz="2400" dirty="0" smtClean="0"/>
              <a:t> Calculate the distance between the robot and an object.</a:t>
            </a:r>
          </a:p>
          <a:p>
            <a:pPr marL="398463" indent="-398463"/>
            <a:r>
              <a:rPr lang="en-US" sz="2400" dirty="0" smtClean="0"/>
              <a:t>Control audio transmission and reception between the robot and the headset.</a:t>
            </a:r>
          </a:p>
          <a:p>
            <a:r>
              <a:rPr lang="en-US" sz="2400" dirty="0" smtClean="0"/>
              <a:t> Set options that determine how the robot operates.</a:t>
            </a:r>
          </a:p>
          <a:p>
            <a:r>
              <a:rPr lang="en-US" sz="2400" dirty="0" smtClean="0"/>
              <a:t> Shut down the robot or OCU.</a:t>
            </a:r>
          </a:p>
          <a:p>
            <a:r>
              <a:rPr lang="en-US" sz="2400" dirty="0" smtClean="0"/>
              <a:t> Reboot the robot.</a:t>
            </a:r>
          </a:p>
        </p:txBody>
      </p:sp>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7" name="TextBox 6"/>
          <p:cNvSpPr txBox="1"/>
          <p:nvPr/>
        </p:nvSpPr>
        <p:spPr>
          <a:xfrm>
            <a:off x="0" y="0"/>
            <a:ext cx="9144000" cy="830997"/>
          </a:xfrm>
          <a:prstGeom prst="rect">
            <a:avLst/>
          </a:prstGeom>
          <a:noFill/>
        </p:spPr>
        <p:txBody>
          <a:bodyPr wrap="square" rtlCol="0">
            <a:spAutoFit/>
          </a:bodyPr>
          <a:lstStyle/>
          <a:p>
            <a:pPr algn="ctr"/>
            <a:r>
              <a:rPr lang="en-US" sz="4800" b="1" dirty="0" smtClean="0"/>
              <a:t>Submenus</a:t>
            </a:r>
            <a:r>
              <a:rPr lang="en-US" b="1"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3200400"/>
          </a:xfrm>
        </p:spPr>
        <p:txBody>
          <a:bodyPr>
            <a:noAutofit/>
          </a:bodyPr>
          <a:lstStyle/>
          <a:p>
            <a:r>
              <a:rPr lang="en-US" sz="2000" dirty="0" smtClean="0"/>
              <a:t>The Poses Menu enables you to select pre-programmed poses for the robot that place it in positions that facilitate specific actions such as driving, climbing and descending stairs, and looking over and under objects.</a:t>
            </a:r>
            <a:endParaRPr lang="en-US" sz="2000" dirty="0"/>
          </a:p>
        </p:txBody>
      </p:sp>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7" name="TextBox 6"/>
          <p:cNvSpPr txBox="1"/>
          <p:nvPr/>
        </p:nvSpPr>
        <p:spPr>
          <a:xfrm>
            <a:off x="0" y="0"/>
            <a:ext cx="9144000" cy="1446550"/>
          </a:xfrm>
          <a:prstGeom prst="rect">
            <a:avLst/>
          </a:prstGeom>
          <a:noFill/>
        </p:spPr>
        <p:txBody>
          <a:bodyPr wrap="square" rtlCol="0">
            <a:spAutoFit/>
          </a:bodyPr>
          <a:lstStyle/>
          <a:p>
            <a:pPr algn="ctr"/>
            <a:endParaRPr lang="en-US" sz="4000" b="1" dirty="0" smtClean="0"/>
          </a:p>
          <a:p>
            <a:pPr algn="ctr"/>
            <a:r>
              <a:rPr lang="en-US" sz="4800" b="1" dirty="0" smtClean="0"/>
              <a:t>Poses Menu</a:t>
            </a:r>
            <a:endParaRPr lang="en-US" sz="4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r>
              <a:rPr lang="en-US" sz="4000" b="1" dirty="0" smtClean="0"/>
              <a:t>Poses Menu Continued</a:t>
            </a:r>
            <a:endParaRPr lang="en-US" sz="4000" dirty="0"/>
          </a:p>
        </p:txBody>
      </p:sp>
      <p:graphicFrame>
        <p:nvGraphicFramePr>
          <p:cNvPr id="6" name="Table 5"/>
          <p:cNvGraphicFramePr>
            <a:graphicFrameLocks noGrp="1"/>
          </p:cNvGraphicFramePr>
          <p:nvPr/>
        </p:nvGraphicFramePr>
        <p:xfrm>
          <a:off x="0" y="1828800"/>
          <a:ext cx="9144000" cy="5029200"/>
        </p:xfrm>
        <a:graphic>
          <a:graphicData uri="http://schemas.openxmlformats.org/drawingml/2006/table">
            <a:tbl>
              <a:tblPr>
                <a:effectLst/>
                <a:tableStyleId>{616DA210-FB5B-4158-B5E0-FEB733F419BA}</a:tableStyleId>
              </a:tblPr>
              <a:tblGrid>
                <a:gridCol w="1752600"/>
                <a:gridCol w="7391400"/>
              </a:tblGrid>
              <a:tr h="515493">
                <a:tc>
                  <a:txBody>
                    <a:bodyPr/>
                    <a:lstStyle/>
                    <a:p>
                      <a:pPr algn="ctr" fontAlgn="b"/>
                      <a:r>
                        <a:rPr lang="en-US" sz="1600" b="1" u="none" strike="noStrike" baseline="0" dirty="0"/>
                        <a:t>Option </a:t>
                      </a:r>
                      <a:endParaRPr lang="en-US" sz="1600" b="1" i="0" u="none" strike="noStrike" baseline="0" dirty="0">
                        <a:solidFill>
                          <a:srgbClr val="000000"/>
                        </a:solidFill>
                        <a:latin typeface="Calibri"/>
                      </a:endParaRPr>
                    </a:p>
                  </a:txBody>
                  <a:tcPr marL="6359" marR="6359" marT="6359" marB="0"/>
                </a:tc>
                <a:tc>
                  <a:txBody>
                    <a:bodyPr/>
                    <a:lstStyle/>
                    <a:p>
                      <a:pPr algn="l" fontAlgn="b"/>
                      <a:r>
                        <a:rPr lang="en-US" sz="1600" b="1" u="none" strike="noStrike" baseline="0" dirty="0" smtClean="0"/>
                        <a:t>                                                   Description</a:t>
                      </a:r>
                      <a:endParaRPr lang="en-US" sz="1600" b="1" i="0" u="none" strike="noStrike" baseline="0" dirty="0">
                        <a:solidFill>
                          <a:srgbClr val="000000"/>
                        </a:solidFill>
                        <a:latin typeface="Calibri"/>
                      </a:endParaRPr>
                    </a:p>
                  </a:txBody>
                  <a:tcPr marL="6359" marR="6359" marT="6359" marB="0"/>
                </a:tc>
              </a:tr>
              <a:tr h="550239">
                <a:tc>
                  <a:txBody>
                    <a:bodyPr/>
                    <a:lstStyle/>
                    <a:p>
                      <a:pPr algn="ctr" fontAlgn="b"/>
                      <a:r>
                        <a:rPr lang="en-US" sz="1600" u="none" strike="noStrike" baseline="0" dirty="0"/>
                        <a:t>Deploy </a:t>
                      </a:r>
                      <a:endParaRPr lang="en-US" sz="1600" b="0" i="0" u="none" strike="noStrike" baseline="0" dirty="0">
                        <a:solidFill>
                          <a:srgbClr val="000000"/>
                        </a:solidFill>
                        <a:latin typeface="Calibri"/>
                      </a:endParaRPr>
                    </a:p>
                  </a:txBody>
                  <a:tcPr marL="6359" marR="6359" marT="6359" marB="0"/>
                </a:tc>
                <a:tc>
                  <a:txBody>
                    <a:bodyPr/>
                    <a:lstStyle/>
                    <a:p>
                      <a:pPr marL="58738" indent="-58738" algn="l" fontAlgn="b"/>
                      <a:r>
                        <a:rPr lang="en-US" sz="1600" u="none" strike="noStrike" baseline="0" dirty="0" smtClean="0"/>
                        <a:t> Takes </a:t>
                      </a:r>
                      <a:r>
                        <a:rPr lang="en-US" sz="1600" u="none" strike="noStrike" baseline="0" dirty="0"/>
                        <a:t>the robot out of stow position. Use Deploy pose when driving the robot over rocky </a:t>
                      </a:r>
                      <a:r>
                        <a:rPr lang="en-US" sz="1600" u="none" strike="noStrike" baseline="0" dirty="0" smtClean="0"/>
                        <a:t>  or </a:t>
                      </a:r>
                      <a:r>
                        <a:rPr lang="en-US" sz="1600" u="none" strike="noStrike" baseline="0" dirty="0"/>
                        <a:t>difficult terrain.</a:t>
                      </a:r>
                      <a:endParaRPr lang="en-US" sz="1600" b="0" i="0" u="none" strike="noStrike" baseline="0" dirty="0">
                        <a:solidFill>
                          <a:srgbClr val="000000"/>
                        </a:solidFill>
                        <a:latin typeface="Calibri"/>
                      </a:endParaRPr>
                    </a:p>
                  </a:txBody>
                  <a:tcPr marL="6359" marR="6359" marT="6359" marB="0"/>
                </a:tc>
              </a:tr>
              <a:tr h="568731">
                <a:tc>
                  <a:txBody>
                    <a:bodyPr/>
                    <a:lstStyle/>
                    <a:p>
                      <a:pPr algn="ctr" fontAlgn="b"/>
                      <a:r>
                        <a:rPr lang="en-US" sz="1600" u="none" strike="noStrike" baseline="0" dirty="0"/>
                        <a:t>Stow</a:t>
                      </a:r>
                      <a:endParaRPr lang="en-US" sz="1600" b="0" i="0" u="none" strike="noStrike" baseline="0" dirty="0">
                        <a:solidFill>
                          <a:srgbClr val="000000"/>
                        </a:solidFill>
                        <a:latin typeface="Calibri"/>
                      </a:endParaRPr>
                    </a:p>
                  </a:txBody>
                  <a:tcPr marL="6359" marR="6359" marT="6359" marB="0"/>
                </a:tc>
                <a:tc>
                  <a:txBody>
                    <a:bodyPr/>
                    <a:lstStyle/>
                    <a:p>
                      <a:pPr marL="58738" indent="-58738" algn="l" fontAlgn="b"/>
                      <a:r>
                        <a:rPr lang="en-US" sz="1600" u="none" strike="noStrike" baseline="0" dirty="0" smtClean="0"/>
                        <a:t> Positions </a:t>
                      </a:r>
                      <a:r>
                        <a:rPr lang="en-US" sz="1600" u="none" strike="noStrike" baseline="0" dirty="0"/>
                        <a:t>the robot to be stowed (packed). Also use Stow pose for driving </a:t>
                      </a:r>
                      <a:r>
                        <a:rPr lang="en-US" sz="1600" u="none" strike="noStrike" baseline="0" dirty="0" smtClean="0"/>
                        <a:t> the </a:t>
                      </a:r>
                      <a:r>
                        <a:rPr lang="en-US" sz="1600" u="none" strike="noStrike" baseline="0" dirty="0"/>
                        <a:t>robot </a:t>
                      </a:r>
                      <a:r>
                        <a:rPr lang="en-US" sz="1600" u="none" strike="noStrike" baseline="0" dirty="0" smtClean="0"/>
                        <a:t> in </a:t>
                      </a:r>
                      <a:r>
                        <a:rPr lang="en-US" sz="1600" u="none" strike="noStrike" baseline="0" dirty="0"/>
                        <a:t>situations </a:t>
                      </a:r>
                      <a:r>
                        <a:rPr lang="en-US" sz="1600" u="none" strike="noStrike" baseline="0" dirty="0" smtClean="0"/>
                        <a:t> that might cause it to </a:t>
                      </a:r>
                      <a:r>
                        <a:rPr lang="en-US" sz="1600" u="none" strike="noStrike" baseline="0" dirty="0"/>
                        <a:t>fall or </a:t>
                      </a:r>
                      <a:r>
                        <a:rPr lang="en-US" sz="1600" u="none" strike="noStrike" baseline="0" dirty="0" smtClean="0"/>
                        <a:t>tumble.</a:t>
                      </a:r>
                      <a:endParaRPr lang="en-US" sz="1600" b="0" i="0" u="none" strike="noStrike" baseline="0" dirty="0">
                        <a:solidFill>
                          <a:srgbClr val="000000"/>
                        </a:solidFill>
                        <a:latin typeface="Calibri"/>
                      </a:endParaRPr>
                    </a:p>
                  </a:txBody>
                  <a:tcPr marL="6359" marR="6359" marT="6359" marB="0"/>
                </a:tc>
              </a:tr>
              <a:tr h="406236">
                <a:tc>
                  <a:txBody>
                    <a:bodyPr/>
                    <a:lstStyle/>
                    <a:p>
                      <a:pPr algn="ctr" fontAlgn="b"/>
                      <a:r>
                        <a:rPr lang="en-US" sz="1600" u="none" strike="noStrike" baseline="0" dirty="0"/>
                        <a:t>Drive</a:t>
                      </a:r>
                      <a:endParaRPr lang="en-US" sz="1600" b="0" i="0" u="none" strike="noStrike" baseline="0" dirty="0">
                        <a:solidFill>
                          <a:srgbClr val="000000"/>
                        </a:solidFill>
                        <a:latin typeface="Calibri"/>
                      </a:endParaRPr>
                    </a:p>
                  </a:txBody>
                  <a:tcPr marL="6359" marR="6359" marT="6359" marB="0"/>
                </a:tc>
                <a:tc>
                  <a:txBody>
                    <a:bodyPr/>
                    <a:lstStyle/>
                    <a:p>
                      <a:pPr algn="l" fontAlgn="b"/>
                      <a:r>
                        <a:rPr lang="en-US" sz="1600" u="none" strike="noStrike" baseline="0" dirty="0" smtClean="0"/>
                        <a:t> Positions </a:t>
                      </a:r>
                      <a:r>
                        <a:rPr lang="en-US" sz="1600" u="none" strike="noStrike" baseline="0" dirty="0"/>
                        <a:t>the robot for driving over reasonably flat terrain.</a:t>
                      </a:r>
                      <a:endParaRPr lang="en-US" sz="1600" b="0" i="0" u="none" strike="noStrike" baseline="0" dirty="0">
                        <a:solidFill>
                          <a:srgbClr val="000000"/>
                        </a:solidFill>
                        <a:latin typeface="Calibri"/>
                      </a:endParaRPr>
                    </a:p>
                  </a:txBody>
                  <a:tcPr marL="6359" marR="6359" marT="6359" marB="0"/>
                </a:tc>
              </a:tr>
              <a:tr h="434097">
                <a:tc>
                  <a:txBody>
                    <a:bodyPr/>
                    <a:lstStyle/>
                    <a:p>
                      <a:pPr algn="ctr" fontAlgn="b"/>
                      <a:r>
                        <a:rPr lang="en-US" sz="1600" u="none" strike="noStrike" baseline="0" dirty="0"/>
                        <a:t>Ascend </a:t>
                      </a:r>
                      <a:endParaRPr lang="en-US" sz="1600" b="0" i="0" u="none" strike="noStrike" baseline="0" dirty="0">
                        <a:solidFill>
                          <a:srgbClr val="000000"/>
                        </a:solidFill>
                        <a:latin typeface="Calibri"/>
                      </a:endParaRPr>
                    </a:p>
                  </a:txBody>
                  <a:tcPr marL="6359" marR="6359" marT="6359" marB="0"/>
                </a:tc>
                <a:tc>
                  <a:txBody>
                    <a:bodyPr/>
                    <a:lstStyle/>
                    <a:p>
                      <a:pPr algn="l" fontAlgn="b"/>
                      <a:r>
                        <a:rPr lang="en-US" sz="1600" u="none" strike="noStrike" baseline="0" dirty="0" smtClean="0"/>
                        <a:t> Positions </a:t>
                      </a:r>
                      <a:r>
                        <a:rPr lang="en-US" sz="1600" u="none" strike="noStrike" baseline="0" dirty="0"/>
                        <a:t>the robot for driving up stairs or steep inclines.</a:t>
                      </a:r>
                      <a:endParaRPr lang="en-US" sz="1600" b="0" i="0" u="none" strike="noStrike" baseline="0" dirty="0">
                        <a:solidFill>
                          <a:srgbClr val="000000"/>
                        </a:solidFill>
                        <a:latin typeface="Calibri"/>
                      </a:endParaRPr>
                    </a:p>
                  </a:txBody>
                  <a:tcPr marL="6359" marR="6359" marT="6359" marB="0"/>
                </a:tc>
              </a:tr>
              <a:tr h="406965">
                <a:tc>
                  <a:txBody>
                    <a:bodyPr/>
                    <a:lstStyle/>
                    <a:p>
                      <a:pPr algn="ctr" fontAlgn="b"/>
                      <a:r>
                        <a:rPr lang="en-US" sz="1600" u="none" strike="noStrike" baseline="0" dirty="0"/>
                        <a:t>Descend </a:t>
                      </a:r>
                      <a:endParaRPr lang="en-US" sz="1600" b="0" i="0" u="none" strike="noStrike" baseline="0" dirty="0">
                        <a:solidFill>
                          <a:srgbClr val="000000"/>
                        </a:solidFill>
                        <a:latin typeface="Calibri"/>
                      </a:endParaRPr>
                    </a:p>
                  </a:txBody>
                  <a:tcPr marL="6359" marR="6359" marT="6359" marB="0"/>
                </a:tc>
                <a:tc>
                  <a:txBody>
                    <a:bodyPr/>
                    <a:lstStyle/>
                    <a:p>
                      <a:pPr algn="l" fontAlgn="b"/>
                      <a:r>
                        <a:rPr lang="en-US" sz="1600" u="none" strike="noStrike" baseline="0" dirty="0" smtClean="0"/>
                        <a:t> Positions </a:t>
                      </a:r>
                      <a:r>
                        <a:rPr lang="en-US" sz="1600" u="none" strike="noStrike" baseline="0" dirty="0"/>
                        <a:t>the robot for driving down stairs or steep </a:t>
                      </a:r>
                      <a:r>
                        <a:rPr lang="en-US" sz="1600" u="none" strike="noStrike" baseline="0" dirty="0" smtClean="0"/>
                        <a:t>declines</a:t>
                      </a:r>
                      <a:r>
                        <a:rPr lang="en-US" sz="1600" u="none" strike="noStrike" baseline="0" dirty="0"/>
                        <a:t>.</a:t>
                      </a:r>
                      <a:endParaRPr lang="en-US" sz="1600" b="0" i="0" u="none" strike="noStrike" baseline="0" dirty="0">
                        <a:solidFill>
                          <a:srgbClr val="000000"/>
                        </a:solidFill>
                        <a:latin typeface="Calibri"/>
                      </a:endParaRPr>
                    </a:p>
                  </a:txBody>
                  <a:tcPr marL="6359" marR="6359" marT="6359" marB="0"/>
                </a:tc>
              </a:tr>
              <a:tr h="488358">
                <a:tc>
                  <a:txBody>
                    <a:bodyPr/>
                    <a:lstStyle/>
                    <a:p>
                      <a:pPr algn="ctr" fontAlgn="b"/>
                      <a:r>
                        <a:rPr lang="en-US" sz="1600" u="none" strike="noStrike" baseline="0" dirty="0"/>
                        <a:t>Peek Over </a:t>
                      </a:r>
                      <a:endParaRPr lang="en-US" sz="1600" b="0" i="0" u="none" strike="noStrike" baseline="0" dirty="0">
                        <a:solidFill>
                          <a:srgbClr val="000000"/>
                        </a:solidFill>
                        <a:latin typeface="Calibri"/>
                      </a:endParaRPr>
                    </a:p>
                  </a:txBody>
                  <a:tcPr marL="6359" marR="6359" marT="6359" marB="0"/>
                </a:tc>
                <a:tc>
                  <a:txBody>
                    <a:bodyPr/>
                    <a:lstStyle/>
                    <a:p>
                      <a:pPr algn="l" fontAlgn="b"/>
                      <a:r>
                        <a:rPr lang="en-US" sz="1600" u="none" strike="noStrike" baseline="0" dirty="0" smtClean="0"/>
                        <a:t> Positions </a:t>
                      </a:r>
                      <a:r>
                        <a:rPr lang="en-US" sz="1600" u="none" strike="noStrike" baseline="0" dirty="0"/>
                        <a:t>the robot to look over tall obstacles.</a:t>
                      </a:r>
                      <a:endParaRPr lang="en-US" sz="1600" b="0" i="0" u="none" strike="noStrike" baseline="0" dirty="0">
                        <a:solidFill>
                          <a:srgbClr val="000000"/>
                        </a:solidFill>
                        <a:latin typeface="Calibri"/>
                      </a:endParaRPr>
                    </a:p>
                  </a:txBody>
                  <a:tcPr marL="6359" marR="6359" marT="6359" marB="0"/>
                </a:tc>
              </a:tr>
              <a:tr h="391731">
                <a:tc>
                  <a:txBody>
                    <a:bodyPr/>
                    <a:lstStyle/>
                    <a:p>
                      <a:pPr algn="ctr" fontAlgn="b"/>
                      <a:r>
                        <a:rPr lang="en-US" sz="1600" u="none" strike="noStrike" baseline="0" dirty="0"/>
                        <a:t>Peek Under </a:t>
                      </a:r>
                      <a:endParaRPr lang="en-US" sz="1600" b="0" i="0" u="none" strike="noStrike" baseline="0" dirty="0">
                        <a:solidFill>
                          <a:srgbClr val="000000"/>
                        </a:solidFill>
                        <a:latin typeface="Calibri"/>
                      </a:endParaRPr>
                    </a:p>
                  </a:txBody>
                  <a:tcPr marL="6359" marR="6359" marT="6359" marB="0"/>
                </a:tc>
                <a:tc>
                  <a:txBody>
                    <a:bodyPr/>
                    <a:lstStyle/>
                    <a:p>
                      <a:pPr algn="l" fontAlgn="b"/>
                      <a:r>
                        <a:rPr lang="en-US" sz="1600" u="none" strike="noStrike" baseline="0" dirty="0" smtClean="0"/>
                        <a:t> Positions </a:t>
                      </a:r>
                      <a:r>
                        <a:rPr lang="en-US" sz="1600" u="none" strike="noStrike" baseline="0" dirty="0"/>
                        <a:t>the robot to look under obstacles.</a:t>
                      </a:r>
                      <a:endParaRPr lang="en-US" sz="1600" b="0" i="0" u="none" strike="noStrike" baseline="0" dirty="0">
                        <a:solidFill>
                          <a:srgbClr val="000000"/>
                        </a:solidFill>
                        <a:latin typeface="Calibri"/>
                      </a:endParaRPr>
                    </a:p>
                  </a:txBody>
                  <a:tcPr marL="6359" marR="6359" marT="6359" marB="0"/>
                </a:tc>
              </a:tr>
              <a:tr h="406236">
                <a:tc>
                  <a:txBody>
                    <a:bodyPr/>
                    <a:lstStyle/>
                    <a:p>
                      <a:pPr algn="ctr" fontAlgn="b"/>
                      <a:r>
                        <a:rPr lang="en-US" sz="1600" u="none" strike="noStrike" baseline="0" dirty="0"/>
                        <a:t>Self Inspect </a:t>
                      </a:r>
                      <a:endParaRPr lang="en-US" sz="1600" b="0" i="0" u="none" strike="noStrike" baseline="0" dirty="0">
                        <a:solidFill>
                          <a:srgbClr val="000000"/>
                        </a:solidFill>
                        <a:latin typeface="Calibri"/>
                      </a:endParaRPr>
                    </a:p>
                  </a:txBody>
                  <a:tcPr marL="6359" marR="6359" marT="6359" marB="0"/>
                </a:tc>
                <a:tc>
                  <a:txBody>
                    <a:bodyPr/>
                    <a:lstStyle/>
                    <a:p>
                      <a:pPr algn="l" fontAlgn="b"/>
                      <a:r>
                        <a:rPr lang="en-US" sz="1600" u="none" strike="noStrike" baseline="0" dirty="0" smtClean="0"/>
                        <a:t> Points </a:t>
                      </a:r>
                      <a:r>
                        <a:rPr lang="en-US" sz="1600" u="none" strike="noStrike" baseline="0" dirty="0"/>
                        <a:t>the cameras at the chassis of the robot.</a:t>
                      </a:r>
                      <a:endParaRPr lang="en-US" sz="1600" b="0" i="0" u="none" strike="noStrike" baseline="0" dirty="0">
                        <a:solidFill>
                          <a:srgbClr val="000000"/>
                        </a:solidFill>
                        <a:latin typeface="Calibri"/>
                      </a:endParaRPr>
                    </a:p>
                  </a:txBody>
                  <a:tcPr marL="6359" marR="6359" marT="6359" marB="0"/>
                </a:tc>
              </a:tr>
              <a:tr h="430557">
                <a:tc>
                  <a:txBody>
                    <a:bodyPr/>
                    <a:lstStyle/>
                    <a:p>
                      <a:pPr algn="ctr" fontAlgn="b"/>
                      <a:r>
                        <a:rPr lang="en-US" sz="1600" b="0" i="0" u="none" strike="noStrike" baseline="0" dirty="0" smtClean="0">
                          <a:solidFill>
                            <a:srgbClr val="000000"/>
                          </a:solidFill>
                          <a:latin typeface="Calibri"/>
                        </a:rPr>
                        <a:t>Extended Peek Over</a:t>
                      </a:r>
                      <a:endParaRPr lang="en-US" sz="1600" b="0" i="0" u="none" strike="noStrike" baseline="0" dirty="0">
                        <a:solidFill>
                          <a:srgbClr val="000000"/>
                        </a:solidFill>
                        <a:latin typeface="Calibri"/>
                      </a:endParaRPr>
                    </a:p>
                  </a:txBody>
                  <a:tcPr marL="6359" marR="6359" marT="6359" marB="0"/>
                </a:tc>
                <a:tc>
                  <a:txBody>
                    <a:bodyPr/>
                    <a:lstStyle/>
                    <a:p>
                      <a:pPr algn="l" fontAlgn="b"/>
                      <a:r>
                        <a:rPr lang="en-US" sz="1600" u="none" strike="noStrike" baseline="0" dirty="0" smtClean="0"/>
                        <a:t> Intended for future use.</a:t>
                      </a:r>
                      <a:endParaRPr lang="en-US" sz="1600" b="0" i="0" u="none" strike="noStrike" baseline="0" dirty="0">
                        <a:solidFill>
                          <a:srgbClr val="000000"/>
                        </a:solidFill>
                        <a:latin typeface="Calibri"/>
                      </a:endParaRPr>
                    </a:p>
                  </a:txBody>
                  <a:tcPr marL="6359" marR="6359" marT="6359" marB="0"/>
                </a:tc>
              </a:tr>
              <a:tr h="430557">
                <a:tc>
                  <a:txBody>
                    <a:bodyPr/>
                    <a:lstStyle/>
                    <a:p>
                      <a:pPr algn="ctr" fontAlgn="b"/>
                      <a:r>
                        <a:rPr lang="en-US" sz="1600" b="0" i="0" u="none" strike="noStrike" baseline="0" dirty="0" smtClean="0">
                          <a:solidFill>
                            <a:schemeClr val="tx1"/>
                          </a:solidFill>
                          <a:latin typeface="+mn-lt"/>
                        </a:rPr>
                        <a:t>Fiber Self Inspect</a:t>
                      </a:r>
                      <a:endParaRPr lang="en-US" sz="1600" b="0" i="0" u="none" strike="noStrike" baseline="0" dirty="0">
                        <a:solidFill>
                          <a:srgbClr val="000000"/>
                        </a:solidFill>
                        <a:latin typeface="Calibri"/>
                      </a:endParaRPr>
                    </a:p>
                  </a:txBody>
                  <a:tcPr marL="6359" marR="6359" marT="6359" marB="0"/>
                </a:tc>
                <a:tc>
                  <a:txBody>
                    <a:bodyPr/>
                    <a:lstStyle/>
                    <a:p>
                      <a:pPr algn="l" fontAlgn="b"/>
                      <a:r>
                        <a:rPr lang="en-US" sz="1600" u="none" strike="noStrike" baseline="0" dirty="0" smtClean="0"/>
                        <a:t> Intended </a:t>
                      </a:r>
                      <a:r>
                        <a:rPr lang="en-US" sz="1600" u="none" strike="noStrike" baseline="0" dirty="0"/>
                        <a:t>for future use.</a:t>
                      </a:r>
                      <a:endParaRPr lang="en-US" sz="1600" b="0" i="0" u="none" strike="noStrike" baseline="0" dirty="0">
                        <a:solidFill>
                          <a:srgbClr val="000000"/>
                        </a:solidFill>
                        <a:latin typeface="Calibri"/>
                      </a:endParaRPr>
                    </a:p>
                  </a:txBody>
                  <a:tcPr marL="6359" marR="6359" marT="6359" marB="0"/>
                </a:tc>
              </a:tr>
            </a:tbl>
          </a:graphicData>
        </a:graphic>
      </p:graphicFrame>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pPr algn="ctr">
              <a:buNone/>
            </a:pPr>
            <a:r>
              <a:rPr lang="en-US" sz="2400" dirty="0" smtClean="0">
                <a:latin typeface="Times New Roman" pitchFamily="18" charset="0"/>
                <a:cs typeface="Times New Roman" pitchFamily="18" charset="0"/>
              </a:rPr>
              <a:t>    </a:t>
            </a:r>
          </a:p>
          <a:p>
            <a:pPr algn="ctr">
              <a:buNone/>
            </a:pPr>
            <a:endParaRPr lang="en-US" sz="2400" dirty="0" smtClean="0">
              <a:latin typeface="Times New Roman" pitchFamily="18" charset="0"/>
              <a:cs typeface="Times New Roman" pitchFamily="18" charset="0"/>
            </a:endParaRPr>
          </a:p>
          <a:p>
            <a:pPr algn="ctr">
              <a:buNone/>
            </a:pPr>
            <a:r>
              <a:rPr lang="en-US" sz="2400" dirty="0" smtClean="0">
                <a:latin typeface="Times New Roman" pitchFamily="18" charset="0"/>
                <a:cs typeface="Times New Roman" pitchFamily="18" charset="0"/>
              </a:rPr>
              <a:t>    The Camera Control Menu lets you focus the Zoom camera, take and send pictures, control the camera’s shutter speed, control the Infrared (IR) illuminators, and other secondary functions.</a:t>
            </a:r>
            <a:endParaRPr lang="en-US" sz="2400" dirty="0">
              <a:latin typeface="Times New Roman" pitchFamily="18" charset="0"/>
              <a:cs typeface="Times New Roman" pitchFamily="18" charset="0"/>
            </a:endParaRPr>
          </a:p>
        </p:txBody>
      </p:sp>
      <p:pic>
        <p:nvPicPr>
          <p:cNvPr id="5"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pic>
        <p:nvPicPr>
          <p:cNvPr id="6"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
        <p:nvSpPr>
          <p:cNvPr id="7" name="TextBox 6"/>
          <p:cNvSpPr txBox="1"/>
          <p:nvPr/>
        </p:nvSpPr>
        <p:spPr>
          <a:xfrm>
            <a:off x="0" y="0"/>
            <a:ext cx="9144000" cy="1323439"/>
          </a:xfrm>
          <a:prstGeom prst="rect">
            <a:avLst/>
          </a:prstGeom>
          <a:noFill/>
        </p:spPr>
        <p:txBody>
          <a:bodyPr wrap="square" rtlCol="0">
            <a:spAutoFit/>
          </a:bodyPr>
          <a:lstStyle/>
          <a:p>
            <a:pPr algn="ctr">
              <a:buNone/>
            </a:pPr>
            <a:endParaRPr lang="en-US" sz="3600" b="1" dirty="0" smtClean="0"/>
          </a:p>
          <a:p>
            <a:pPr algn="ctr">
              <a:buNone/>
            </a:pPr>
            <a:r>
              <a:rPr lang="en-US" sz="4400" b="1" dirty="0" smtClean="0"/>
              <a:t>Camera Control Menu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981200"/>
          </a:xfrm>
        </p:spPr>
        <p:txBody>
          <a:bodyPr>
            <a:normAutofit fontScale="92500" lnSpcReduction="20000"/>
          </a:bodyPr>
          <a:lstStyle/>
          <a:p>
            <a:pPr algn="ctr">
              <a:buNone/>
            </a:pPr>
            <a:endParaRPr lang="en-US" sz="2400" b="1" dirty="0" smtClean="0"/>
          </a:p>
          <a:p>
            <a:pPr algn="ctr">
              <a:buNone/>
            </a:pPr>
            <a:r>
              <a:rPr lang="en-US" sz="5200" b="1" dirty="0" smtClean="0"/>
              <a:t>Camera Control Menu </a:t>
            </a:r>
          </a:p>
          <a:p>
            <a:pPr algn="ctr">
              <a:buNone/>
            </a:pPr>
            <a:r>
              <a:rPr lang="en-US" sz="5200" b="1" dirty="0" smtClean="0"/>
              <a:t>Continued</a:t>
            </a:r>
            <a:endParaRPr lang="en-US" sz="5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0" y="1981202"/>
          <a:ext cx="9144000" cy="4876799"/>
        </p:xfrm>
        <a:graphic>
          <a:graphicData uri="http://schemas.openxmlformats.org/drawingml/2006/table">
            <a:tbl>
              <a:tblPr>
                <a:tableStyleId>{616DA210-FB5B-4158-B5E0-FEB733F419BA}</a:tableStyleId>
              </a:tblPr>
              <a:tblGrid>
                <a:gridCol w="2125835"/>
                <a:gridCol w="3509082"/>
                <a:gridCol w="3509083"/>
              </a:tblGrid>
              <a:tr h="344035">
                <a:tc>
                  <a:txBody>
                    <a:bodyPr/>
                    <a:lstStyle/>
                    <a:p>
                      <a:pPr algn="ctr" fontAlgn="b"/>
                      <a:r>
                        <a:rPr lang="en-US" sz="1600" u="none" strike="noStrike" dirty="0"/>
                        <a:t>Option</a:t>
                      </a:r>
                      <a:endParaRPr lang="en-US" sz="1600" b="0" i="0" u="none" strike="noStrike" dirty="0">
                        <a:solidFill>
                          <a:srgbClr val="000000"/>
                        </a:solidFill>
                        <a:latin typeface="Calibri"/>
                      </a:endParaRPr>
                    </a:p>
                  </a:txBody>
                  <a:tcPr marL="8709" marR="8709" marT="8709" marB="0" anchor="b"/>
                </a:tc>
                <a:tc>
                  <a:txBody>
                    <a:bodyPr/>
                    <a:lstStyle/>
                    <a:p>
                      <a:pPr algn="ctr" fontAlgn="b"/>
                      <a:r>
                        <a:rPr lang="en-US" sz="1600" u="none" strike="noStrike" dirty="0"/>
                        <a:t>Sub Menu</a:t>
                      </a:r>
                      <a:endParaRPr lang="en-US" sz="1600" b="0" i="0" u="none" strike="noStrike" dirty="0">
                        <a:solidFill>
                          <a:srgbClr val="000000"/>
                        </a:solidFill>
                        <a:latin typeface="Calibri"/>
                      </a:endParaRPr>
                    </a:p>
                  </a:txBody>
                  <a:tcPr marL="8709" marR="8709" marT="8709" marB="0" anchor="b"/>
                </a:tc>
                <a:tc>
                  <a:txBody>
                    <a:bodyPr/>
                    <a:lstStyle/>
                    <a:p>
                      <a:pPr algn="ctr" fontAlgn="b"/>
                      <a:r>
                        <a:rPr lang="en-US" sz="1600" u="none" strike="noStrike" dirty="0"/>
                        <a:t>Description</a:t>
                      </a:r>
                      <a:endParaRPr lang="en-US" sz="1600" b="0" i="0" u="none" strike="noStrike" dirty="0">
                        <a:solidFill>
                          <a:srgbClr val="000000"/>
                        </a:solidFill>
                        <a:latin typeface="Calibri"/>
                      </a:endParaRPr>
                    </a:p>
                  </a:txBody>
                  <a:tcPr marL="8709" marR="8709" marT="8709" marB="0" anchor="b"/>
                </a:tc>
              </a:tr>
              <a:tr h="1316074">
                <a:tc>
                  <a:txBody>
                    <a:bodyPr/>
                    <a:lstStyle/>
                    <a:p>
                      <a:pPr algn="l" fontAlgn="t"/>
                      <a:r>
                        <a:rPr lang="en-US" sz="1600" u="none" strike="noStrike" dirty="0"/>
                        <a:t>Pictures</a:t>
                      </a:r>
                      <a:endParaRPr lang="en-US" sz="1600" b="0" i="0" u="none" strike="noStrike" dirty="0">
                        <a:solidFill>
                          <a:srgbClr val="000000"/>
                        </a:solidFill>
                        <a:latin typeface="Calibri"/>
                      </a:endParaRPr>
                    </a:p>
                  </a:txBody>
                  <a:tcPr marL="8709" marR="8709" marT="8709" marB="0"/>
                </a:tc>
                <a:tc>
                  <a:txBody>
                    <a:bodyPr/>
                    <a:lstStyle/>
                    <a:p>
                      <a:pPr algn="l" fontAlgn="t"/>
                      <a:r>
                        <a:rPr lang="en-US" sz="1600" u="none" strike="noStrike" dirty="0"/>
                        <a:t>Take Picture</a:t>
                      </a:r>
                      <a:endParaRPr lang="en-US" sz="1600" b="0" i="0" u="none" strike="noStrike" dirty="0">
                        <a:solidFill>
                          <a:srgbClr val="000000"/>
                        </a:solidFill>
                        <a:latin typeface="Calibri"/>
                      </a:endParaRPr>
                    </a:p>
                  </a:txBody>
                  <a:tcPr marL="8709" marR="8709" marT="8709" marB="0"/>
                </a:tc>
                <a:tc>
                  <a:txBody>
                    <a:bodyPr/>
                    <a:lstStyle/>
                    <a:p>
                      <a:pPr algn="l" fontAlgn="t"/>
                      <a:r>
                        <a:rPr lang="en-US" sz="1600" u="none" strike="noStrike" dirty="0"/>
                        <a:t>Takes a picture from the video that is being </a:t>
                      </a:r>
                      <a:r>
                        <a:rPr lang="en-US" sz="1600" u="none" strike="noStrike" dirty="0" smtClean="0"/>
                        <a:t>captured from </a:t>
                      </a:r>
                      <a:r>
                        <a:rPr lang="en-US" sz="1600" u="none" strike="noStrike" dirty="0"/>
                        <a:t>the </a:t>
                      </a:r>
                      <a:r>
                        <a:rPr lang="en-US" sz="1600" u="none" strike="noStrike" dirty="0" smtClean="0"/>
                        <a:t>currently selected camera and stores it in the </a:t>
                      </a:r>
                      <a:r>
                        <a:rPr lang="en-US" sz="1600" u="none" strike="noStrike" dirty="0"/>
                        <a:t>OCU computer</a:t>
                      </a:r>
                      <a:r>
                        <a:rPr lang="en-US" sz="1600" u="none" strike="noStrike" dirty="0" smtClean="0"/>
                        <a:t>. </a:t>
                      </a:r>
                      <a:endParaRPr lang="en-US" sz="1600" b="0" i="0" u="none" strike="noStrike" dirty="0">
                        <a:solidFill>
                          <a:srgbClr val="000000"/>
                        </a:solidFill>
                        <a:latin typeface="Calibri"/>
                      </a:endParaRPr>
                    </a:p>
                  </a:txBody>
                  <a:tcPr marL="8709" marR="8709" marT="8709" marB="0"/>
                </a:tc>
              </a:tr>
              <a:tr h="687980">
                <a:tc rowSpan="3">
                  <a:txBody>
                    <a:bodyPr/>
                    <a:lstStyle/>
                    <a:p>
                      <a:pPr algn="l" fontAlgn="t"/>
                      <a:r>
                        <a:rPr lang="en-US" sz="1600" u="none" strike="noStrike" dirty="0"/>
                        <a:t>Illuminator</a:t>
                      </a:r>
                      <a:endParaRPr lang="en-US" sz="1600" b="0" i="0" u="none" strike="noStrike" dirty="0">
                        <a:solidFill>
                          <a:srgbClr val="000000"/>
                        </a:solidFill>
                        <a:latin typeface="Calibri"/>
                      </a:endParaRPr>
                    </a:p>
                  </a:txBody>
                  <a:tcPr marL="8709" marR="8709" marT="8709" marB="0"/>
                </a:tc>
                <a:tc>
                  <a:txBody>
                    <a:bodyPr/>
                    <a:lstStyle/>
                    <a:p>
                      <a:pPr algn="l" fontAlgn="t"/>
                      <a:r>
                        <a:rPr lang="en-US" sz="1600" u="none" strike="noStrike" dirty="0"/>
                        <a:t>Toggle Illuminator</a:t>
                      </a:r>
                      <a:endParaRPr lang="en-US" sz="1600" b="0" i="0" u="none" strike="noStrike" dirty="0">
                        <a:solidFill>
                          <a:srgbClr val="000000"/>
                        </a:solidFill>
                        <a:latin typeface="Calibri"/>
                      </a:endParaRPr>
                    </a:p>
                  </a:txBody>
                  <a:tcPr marL="8709" marR="8709" marT="8709" marB="0"/>
                </a:tc>
                <a:tc>
                  <a:txBody>
                    <a:bodyPr/>
                    <a:lstStyle/>
                    <a:p>
                      <a:pPr algn="l" fontAlgn="t"/>
                      <a:r>
                        <a:rPr lang="en-US" sz="1600" u="none" strike="noStrike" dirty="0"/>
                        <a:t>Turns on and off the IR Illuminator for the Drive camera.</a:t>
                      </a:r>
                      <a:endParaRPr lang="en-US" sz="1600" b="0" i="0" u="none" strike="noStrike" dirty="0">
                        <a:solidFill>
                          <a:srgbClr val="000000"/>
                        </a:solidFill>
                        <a:latin typeface="Calibri"/>
                      </a:endParaRPr>
                    </a:p>
                  </a:txBody>
                  <a:tcPr marL="8709" marR="8709" marT="8709" marB="0"/>
                </a:tc>
              </a:tr>
              <a:tr h="1264355">
                <a:tc vMerge="1">
                  <a:txBody>
                    <a:bodyPr/>
                    <a:lstStyle/>
                    <a:p>
                      <a:endParaRPr lang="en-US"/>
                    </a:p>
                  </a:txBody>
                  <a:tcPr/>
                </a:tc>
                <a:tc>
                  <a:txBody>
                    <a:bodyPr/>
                    <a:lstStyle/>
                    <a:p>
                      <a:pPr algn="l" fontAlgn="t"/>
                      <a:r>
                        <a:rPr lang="en-US" sz="1600" u="none" strike="noStrike" dirty="0"/>
                        <a:t>More Bright</a:t>
                      </a:r>
                      <a:endParaRPr lang="en-US" sz="1600" b="0" i="0" u="none" strike="noStrike" dirty="0">
                        <a:solidFill>
                          <a:srgbClr val="000000"/>
                        </a:solidFill>
                        <a:latin typeface="Calibri"/>
                      </a:endParaRPr>
                    </a:p>
                  </a:txBody>
                  <a:tcPr marL="8709" marR="8709" marT="8709" marB="0"/>
                </a:tc>
                <a:tc>
                  <a:txBody>
                    <a:bodyPr/>
                    <a:lstStyle/>
                    <a:p>
                      <a:pPr algn="l" fontAlgn="b"/>
                      <a:r>
                        <a:rPr lang="en-US" sz="1600" u="none" strike="noStrike" dirty="0" smtClean="0"/>
                        <a:t>Increases the level of light from the IR illuminator associated with the Drive camera.  Also turns on this illuminator if it is not already on.</a:t>
                      </a:r>
                      <a:endParaRPr lang="en-US" sz="1600" b="0" i="0" u="none" strike="noStrike" dirty="0">
                        <a:solidFill>
                          <a:srgbClr val="000000"/>
                        </a:solidFill>
                        <a:latin typeface="Calibri"/>
                      </a:endParaRPr>
                    </a:p>
                  </a:txBody>
                  <a:tcPr marL="8709" marR="8709" marT="8709" marB="0" anchor="b"/>
                </a:tc>
              </a:tr>
              <a:tr h="1264355">
                <a:tc vMerge="1">
                  <a:txBody>
                    <a:bodyPr/>
                    <a:lstStyle/>
                    <a:p>
                      <a:endParaRPr lang="en-US"/>
                    </a:p>
                  </a:txBody>
                  <a:tcPr/>
                </a:tc>
                <a:tc>
                  <a:txBody>
                    <a:bodyPr/>
                    <a:lstStyle/>
                    <a:p>
                      <a:pPr algn="l" fontAlgn="t"/>
                      <a:r>
                        <a:rPr lang="en-US" sz="1600" u="none" strike="noStrike" dirty="0"/>
                        <a:t>Less Bright</a:t>
                      </a:r>
                      <a:endParaRPr lang="en-US" sz="1600" b="0" i="0" u="none" strike="noStrike" dirty="0">
                        <a:solidFill>
                          <a:srgbClr val="000000"/>
                        </a:solidFill>
                        <a:latin typeface="Calibri"/>
                      </a:endParaRPr>
                    </a:p>
                  </a:txBody>
                  <a:tcPr marL="8709" marR="8709" marT="8709" marB="0"/>
                </a:tc>
                <a:tc>
                  <a:txBody>
                    <a:bodyPr/>
                    <a:lstStyle/>
                    <a:p>
                      <a:pPr algn="l" fontAlgn="t"/>
                      <a:r>
                        <a:rPr lang="en-US" sz="1600" u="none" strike="noStrike" dirty="0"/>
                        <a:t>Reduces the level of light from the IR illuminator associated with the Drive </a:t>
                      </a:r>
                      <a:r>
                        <a:rPr lang="en-US" sz="1600" u="none" strike="noStrike" dirty="0" smtClean="0"/>
                        <a:t>camera.</a:t>
                      </a:r>
                      <a:r>
                        <a:rPr lang="en-US" sz="1600" u="none" strike="noStrike" baseline="0" dirty="0" smtClean="0"/>
                        <a:t>  </a:t>
                      </a:r>
                      <a:r>
                        <a:rPr lang="en-US" sz="1600" u="none" strike="noStrike" dirty="0" smtClean="0"/>
                        <a:t>The </a:t>
                      </a:r>
                      <a:r>
                        <a:rPr lang="en-US" sz="1600" u="none" strike="noStrike" dirty="0"/>
                        <a:t>lowest setting </a:t>
                      </a:r>
                      <a:r>
                        <a:rPr lang="en-US" sz="1600" u="none" strike="noStrike" dirty="0" smtClean="0"/>
                        <a:t>turns off this illuminator.</a:t>
                      </a:r>
                      <a:endParaRPr lang="en-US" sz="1600" b="0" i="0" u="none" strike="noStrike" dirty="0">
                        <a:solidFill>
                          <a:srgbClr val="000000"/>
                        </a:solidFill>
                        <a:latin typeface="Calibri"/>
                      </a:endParaRPr>
                    </a:p>
                  </a:txBody>
                  <a:tcPr marL="8709" marR="8709" marT="8709" marB="0"/>
                </a:tc>
              </a:tr>
            </a:tbl>
          </a:graphicData>
        </a:graphic>
      </p:graphicFrame>
      <p:pic>
        <p:nvPicPr>
          <p:cNvPr id="5"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pic>
        <p:nvPicPr>
          <p:cNvPr id="6"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990600"/>
          </a:xfrm>
        </p:spPr>
        <p:txBody>
          <a:bodyPr>
            <a:normAutofit/>
          </a:bodyPr>
          <a:lstStyle/>
          <a:p>
            <a:r>
              <a:rPr lang="en-US" sz="3600" b="1" dirty="0" smtClean="0"/>
              <a:t>Camera Control Menu Continued</a:t>
            </a:r>
            <a:endParaRPr lang="en-US" sz="3600" dirty="0"/>
          </a:p>
        </p:txBody>
      </p:sp>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9906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990600"/>
          </a:xfrm>
          <a:prstGeom prst="rect">
            <a:avLst/>
          </a:prstGeom>
          <a:noFill/>
        </p:spPr>
      </p:pic>
      <p:graphicFrame>
        <p:nvGraphicFramePr>
          <p:cNvPr id="6" name="Table 5"/>
          <p:cNvGraphicFramePr>
            <a:graphicFrameLocks noGrp="1"/>
          </p:cNvGraphicFramePr>
          <p:nvPr/>
        </p:nvGraphicFramePr>
        <p:xfrm>
          <a:off x="0" y="1066800"/>
          <a:ext cx="9143999" cy="5808921"/>
        </p:xfrm>
        <a:graphic>
          <a:graphicData uri="http://schemas.openxmlformats.org/drawingml/2006/table">
            <a:tbl>
              <a:tblPr>
                <a:tableStyleId>{616DA210-FB5B-4158-B5E0-FEB733F419BA}</a:tableStyleId>
              </a:tblPr>
              <a:tblGrid>
                <a:gridCol w="2319539"/>
                <a:gridCol w="1719061"/>
                <a:gridCol w="5105399"/>
              </a:tblGrid>
              <a:tr h="236348">
                <a:tc>
                  <a:txBody>
                    <a:bodyPr/>
                    <a:lstStyle/>
                    <a:p>
                      <a:pPr algn="ctr" fontAlgn="b"/>
                      <a:r>
                        <a:rPr lang="en-US" sz="1300" u="none" strike="noStrike" dirty="0"/>
                        <a:t>Option</a:t>
                      </a:r>
                      <a:endParaRPr lang="en-US" sz="1300" b="0" i="0" u="none" strike="noStrike" dirty="0">
                        <a:solidFill>
                          <a:srgbClr val="000000"/>
                        </a:solidFill>
                        <a:latin typeface="Calibri"/>
                      </a:endParaRPr>
                    </a:p>
                  </a:txBody>
                  <a:tcPr marL="8709" marR="8709" marT="8709" marB="0" anchor="b"/>
                </a:tc>
                <a:tc>
                  <a:txBody>
                    <a:bodyPr/>
                    <a:lstStyle/>
                    <a:p>
                      <a:pPr algn="ctr" fontAlgn="b"/>
                      <a:r>
                        <a:rPr lang="en-US" sz="1300" u="none" strike="noStrike" dirty="0"/>
                        <a:t>Sub Menu</a:t>
                      </a:r>
                      <a:endParaRPr lang="en-US" sz="1300" b="0" i="0" u="none" strike="noStrike" dirty="0">
                        <a:solidFill>
                          <a:srgbClr val="000000"/>
                        </a:solidFill>
                        <a:latin typeface="Calibri"/>
                      </a:endParaRPr>
                    </a:p>
                  </a:txBody>
                  <a:tcPr marL="8709" marR="8709" marT="8709" marB="0" anchor="b"/>
                </a:tc>
                <a:tc>
                  <a:txBody>
                    <a:bodyPr/>
                    <a:lstStyle/>
                    <a:p>
                      <a:pPr algn="ctr" fontAlgn="b"/>
                      <a:r>
                        <a:rPr lang="en-US" sz="1300" u="none" strike="noStrike" dirty="0"/>
                        <a:t>Description</a:t>
                      </a:r>
                      <a:endParaRPr lang="en-US" sz="1300" b="0" i="0" u="none" strike="noStrike" dirty="0">
                        <a:solidFill>
                          <a:srgbClr val="000000"/>
                        </a:solidFill>
                        <a:latin typeface="Calibri"/>
                      </a:endParaRPr>
                    </a:p>
                  </a:txBody>
                  <a:tcPr marL="8709" marR="8709" marT="8709" marB="0" anchor="b"/>
                </a:tc>
              </a:tr>
              <a:tr h="419976">
                <a:tc rowSpan="3">
                  <a:txBody>
                    <a:bodyPr/>
                    <a:lstStyle/>
                    <a:p>
                      <a:pPr algn="l" fontAlgn="t"/>
                      <a:r>
                        <a:rPr lang="en-US" sz="1300" b="0" i="0" u="none" strike="noStrike" dirty="0" smtClean="0">
                          <a:solidFill>
                            <a:srgbClr val="000000"/>
                          </a:solidFill>
                          <a:latin typeface="Calibri"/>
                        </a:rPr>
                        <a:t>Shutter</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Auto Shutter</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Sets the shutter speed for the zoom camera</a:t>
                      </a:r>
                      <a:r>
                        <a:rPr lang="en-US" sz="1300" b="0" i="0" u="none" strike="noStrike" baseline="0" dirty="0" smtClean="0">
                          <a:solidFill>
                            <a:srgbClr val="000000"/>
                          </a:solidFill>
                          <a:latin typeface="Calibri"/>
                        </a:rPr>
                        <a:t> to the default factory setting. </a:t>
                      </a:r>
                      <a:endParaRPr lang="en-US" sz="1300" b="0" i="0" u="none" strike="noStrike" dirty="0">
                        <a:solidFill>
                          <a:srgbClr val="000000"/>
                        </a:solidFill>
                        <a:latin typeface="Calibri"/>
                      </a:endParaRPr>
                    </a:p>
                  </a:txBody>
                  <a:tcPr marL="8709" marR="8709" marT="8709" marB="0"/>
                </a:tc>
              </a:tr>
              <a:tr h="306588">
                <a:tc vMerge="1">
                  <a:txBody>
                    <a:bodyPr/>
                    <a:lstStyle/>
                    <a:p>
                      <a:endParaRPr lang="en-US"/>
                    </a:p>
                  </a:txBody>
                  <a:tcPr/>
                </a:tc>
                <a:tc>
                  <a:txBody>
                    <a:bodyPr/>
                    <a:lstStyle/>
                    <a:p>
                      <a:pPr algn="l" fontAlgn="t"/>
                      <a:r>
                        <a:rPr lang="en-US" sz="1300" b="0" i="0" u="none" strike="noStrike" dirty="0" smtClean="0">
                          <a:solidFill>
                            <a:srgbClr val="000000"/>
                          </a:solidFill>
                          <a:latin typeface="Calibri"/>
                        </a:rPr>
                        <a:t>Shutter Slower</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Reduces the zoom</a:t>
                      </a:r>
                      <a:r>
                        <a:rPr lang="en-US" sz="1300" b="0" i="0" u="none" strike="noStrike" baseline="0" dirty="0" smtClean="0">
                          <a:solidFill>
                            <a:srgbClr val="000000"/>
                          </a:solidFill>
                          <a:latin typeface="Calibri"/>
                        </a:rPr>
                        <a:t> camera’s shutter speed.</a:t>
                      </a:r>
                      <a:endParaRPr lang="en-US" sz="1300" b="0" i="0" u="none" strike="noStrike" dirty="0">
                        <a:solidFill>
                          <a:srgbClr val="000000"/>
                        </a:solidFill>
                        <a:latin typeface="Calibri"/>
                      </a:endParaRPr>
                    </a:p>
                  </a:txBody>
                  <a:tcPr marL="8709" marR="8709" marT="8709" marB="0"/>
                </a:tc>
              </a:tr>
              <a:tr h="294458">
                <a:tc vMerge="1">
                  <a:txBody>
                    <a:bodyPr/>
                    <a:lstStyle/>
                    <a:p>
                      <a:endParaRPr lang="en-US"/>
                    </a:p>
                  </a:txBody>
                  <a:tcPr/>
                </a:tc>
                <a:tc>
                  <a:txBody>
                    <a:bodyPr/>
                    <a:lstStyle/>
                    <a:p>
                      <a:pPr algn="l" fontAlgn="t"/>
                      <a:r>
                        <a:rPr lang="en-US" sz="1300" b="0" i="0" u="none" strike="noStrike" dirty="0" smtClean="0">
                          <a:solidFill>
                            <a:srgbClr val="000000"/>
                          </a:solidFill>
                          <a:latin typeface="Calibri"/>
                        </a:rPr>
                        <a:t>Reset Faster</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Increases</a:t>
                      </a:r>
                      <a:r>
                        <a:rPr lang="en-US" sz="1300" b="0" i="0" u="none" strike="noStrike" baseline="0" dirty="0" smtClean="0">
                          <a:solidFill>
                            <a:srgbClr val="000000"/>
                          </a:solidFill>
                          <a:latin typeface="Calibri"/>
                        </a:rPr>
                        <a:t> the zoom camera’s shutter speed. </a:t>
                      </a:r>
                      <a:endParaRPr lang="en-US" sz="1300" b="0" i="0" u="none" strike="noStrike" dirty="0">
                        <a:solidFill>
                          <a:srgbClr val="000000"/>
                        </a:solidFill>
                        <a:latin typeface="Calibri"/>
                      </a:endParaRPr>
                    </a:p>
                  </a:txBody>
                  <a:tcPr marL="8709" marR="8709" marT="8709" marB="0"/>
                </a:tc>
              </a:tr>
              <a:tr h="427823">
                <a:tc rowSpan="6">
                  <a:txBody>
                    <a:bodyPr/>
                    <a:lstStyle/>
                    <a:p>
                      <a:pPr algn="l" fontAlgn="t"/>
                      <a:r>
                        <a:rPr lang="en-US" sz="1300" b="0" i="0" u="none" strike="noStrike" dirty="0" smtClean="0">
                          <a:solidFill>
                            <a:srgbClr val="000000"/>
                          </a:solidFill>
                          <a:latin typeface="Calibri"/>
                        </a:rPr>
                        <a:t>Focus</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Reset Focus</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Re-initializes the lens on the zoom</a:t>
                      </a:r>
                      <a:r>
                        <a:rPr lang="en-US" sz="1300" b="0" i="0" u="none" strike="noStrike" baseline="0" dirty="0" smtClean="0">
                          <a:solidFill>
                            <a:srgbClr val="000000"/>
                          </a:solidFill>
                          <a:latin typeface="Calibri"/>
                        </a:rPr>
                        <a:t> camera if the focus seems “stuck” or is not functioning correctly. </a:t>
                      </a:r>
                      <a:endParaRPr lang="en-US" sz="1300" b="0" i="0" u="none" strike="noStrike" dirty="0">
                        <a:solidFill>
                          <a:srgbClr val="000000"/>
                        </a:solidFill>
                        <a:latin typeface="Calibri"/>
                      </a:endParaRPr>
                    </a:p>
                  </a:txBody>
                  <a:tcPr marL="8709" marR="8709" marT="8709" marB="0"/>
                </a:tc>
              </a:tr>
              <a:tr h="284911">
                <a:tc vMerge="1">
                  <a:txBody>
                    <a:bodyPr/>
                    <a:lstStyle/>
                    <a:p>
                      <a:endParaRPr lang="en-US"/>
                    </a:p>
                  </a:txBody>
                  <a:tcPr/>
                </a:tc>
                <a:tc>
                  <a:txBody>
                    <a:bodyPr/>
                    <a:lstStyle/>
                    <a:p>
                      <a:pPr algn="l" fontAlgn="t"/>
                      <a:r>
                        <a:rPr lang="en-US" sz="1300" b="0" i="0" u="none" strike="noStrike" dirty="0" smtClean="0">
                          <a:solidFill>
                            <a:srgbClr val="000000"/>
                          </a:solidFill>
                          <a:latin typeface="Calibri"/>
                        </a:rPr>
                        <a:t>Auto Focus</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Instructs the robot to focus the zoom</a:t>
                      </a:r>
                      <a:r>
                        <a:rPr lang="en-US" sz="1300" b="0" i="0" u="none" strike="noStrike" baseline="0" dirty="0" smtClean="0">
                          <a:solidFill>
                            <a:srgbClr val="000000"/>
                          </a:solidFill>
                          <a:latin typeface="Calibri"/>
                        </a:rPr>
                        <a:t> camera lens automatically.</a:t>
                      </a:r>
                      <a:endParaRPr lang="en-US" sz="1300" b="0" i="0" u="none" strike="noStrike" dirty="0">
                        <a:solidFill>
                          <a:srgbClr val="000000"/>
                        </a:solidFill>
                        <a:latin typeface="Calibri"/>
                      </a:endParaRPr>
                    </a:p>
                  </a:txBody>
                  <a:tcPr marL="8709" marR="8709" marT="8709" marB="0"/>
                </a:tc>
              </a:tr>
              <a:tr h="264420">
                <a:tc vMerge="1">
                  <a:txBody>
                    <a:bodyPr/>
                    <a:lstStyle/>
                    <a:p>
                      <a:endParaRPr lang="en-US"/>
                    </a:p>
                  </a:txBody>
                  <a:tcPr/>
                </a:tc>
                <a:tc>
                  <a:txBody>
                    <a:bodyPr/>
                    <a:lstStyle/>
                    <a:p>
                      <a:pPr algn="l" fontAlgn="t"/>
                      <a:r>
                        <a:rPr lang="en-US" sz="1300" b="0" i="0" u="none" strike="noStrike" dirty="0" smtClean="0">
                          <a:solidFill>
                            <a:srgbClr val="000000"/>
                          </a:solidFill>
                          <a:latin typeface="Calibri"/>
                        </a:rPr>
                        <a:t>Focus More</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Zooms</a:t>
                      </a:r>
                      <a:r>
                        <a:rPr lang="en-US" sz="1300" b="0" i="0" u="none" strike="noStrike" baseline="0" dirty="0" smtClean="0">
                          <a:solidFill>
                            <a:srgbClr val="000000"/>
                          </a:solidFill>
                          <a:latin typeface="Calibri"/>
                        </a:rPr>
                        <a:t> the focus in.</a:t>
                      </a:r>
                      <a:endParaRPr lang="en-US" sz="1300" b="0" i="0" u="none" strike="noStrike" dirty="0">
                        <a:solidFill>
                          <a:srgbClr val="000000"/>
                        </a:solidFill>
                        <a:latin typeface="Calibri"/>
                      </a:endParaRPr>
                    </a:p>
                  </a:txBody>
                  <a:tcPr marL="8709" marR="8709" marT="8709" marB="0"/>
                </a:tc>
              </a:tr>
              <a:tr h="264420">
                <a:tc vMerge="1">
                  <a:txBody>
                    <a:bodyPr/>
                    <a:lstStyle/>
                    <a:p>
                      <a:endParaRPr lang="en-US"/>
                    </a:p>
                  </a:txBody>
                  <a:tcPr/>
                </a:tc>
                <a:tc>
                  <a:txBody>
                    <a:bodyPr/>
                    <a:lstStyle/>
                    <a:p>
                      <a:pPr algn="l" fontAlgn="t"/>
                      <a:r>
                        <a:rPr lang="en-US" sz="1300" b="0" i="0" u="none" strike="noStrike" dirty="0" smtClean="0">
                          <a:solidFill>
                            <a:srgbClr val="000000"/>
                          </a:solidFill>
                          <a:latin typeface="Calibri"/>
                        </a:rPr>
                        <a:t>Focus Less</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Zooms</a:t>
                      </a:r>
                      <a:r>
                        <a:rPr lang="en-US" sz="1300" b="0" i="0" u="none" strike="noStrike" baseline="0" dirty="0" smtClean="0">
                          <a:solidFill>
                            <a:srgbClr val="000000"/>
                          </a:solidFill>
                          <a:latin typeface="Calibri"/>
                        </a:rPr>
                        <a:t> the focus out.</a:t>
                      </a:r>
                      <a:endParaRPr lang="en-US" sz="1300" b="0" i="0" u="none" strike="noStrike" dirty="0">
                        <a:solidFill>
                          <a:srgbClr val="000000"/>
                        </a:solidFill>
                        <a:latin typeface="Calibri"/>
                      </a:endParaRPr>
                    </a:p>
                  </a:txBody>
                  <a:tcPr marL="8709" marR="8709" marT="8709" marB="0"/>
                </a:tc>
              </a:tr>
              <a:tr h="264420">
                <a:tc vMerge="1">
                  <a:txBody>
                    <a:bodyPr/>
                    <a:lstStyle/>
                    <a:p>
                      <a:endParaRPr lang="en-US"/>
                    </a:p>
                  </a:txBody>
                  <a:tcPr/>
                </a:tc>
                <a:tc>
                  <a:txBody>
                    <a:bodyPr/>
                    <a:lstStyle/>
                    <a:p>
                      <a:pPr algn="l" fontAlgn="t"/>
                      <a:r>
                        <a:rPr lang="en-US" sz="1300" b="0" i="0" u="none" strike="noStrike" dirty="0" smtClean="0">
                          <a:solidFill>
                            <a:srgbClr val="000000"/>
                          </a:solidFill>
                          <a:latin typeface="Calibri"/>
                        </a:rPr>
                        <a:t>Fine Focus More</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Zooms the focus in using smaller increments.</a:t>
                      </a:r>
                      <a:endParaRPr lang="en-US" sz="1300" b="0" i="0" u="none" strike="noStrike" dirty="0">
                        <a:solidFill>
                          <a:srgbClr val="000000"/>
                        </a:solidFill>
                        <a:latin typeface="Calibri"/>
                      </a:endParaRPr>
                    </a:p>
                  </a:txBody>
                  <a:tcPr marL="8709" marR="8709" marT="8709" marB="0"/>
                </a:tc>
              </a:tr>
              <a:tr h="264420">
                <a:tc vMerge="1">
                  <a:txBody>
                    <a:bodyPr/>
                    <a:lstStyle/>
                    <a:p>
                      <a:endParaRPr lang="en-US"/>
                    </a:p>
                  </a:txBody>
                  <a:tcPr/>
                </a:tc>
                <a:tc>
                  <a:txBody>
                    <a:bodyPr/>
                    <a:lstStyle/>
                    <a:p>
                      <a:pPr algn="l" fontAlgn="t"/>
                      <a:r>
                        <a:rPr lang="en-US" sz="1300" b="0" i="0" u="none" strike="noStrike" dirty="0" smtClean="0">
                          <a:solidFill>
                            <a:srgbClr val="000000"/>
                          </a:solidFill>
                          <a:latin typeface="Calibri"/>
                        </a:rPr>
                        <a:t>Fine Focus Less</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Zooms the focus out using smaller increments.</a:t>
                      </a:r>
                      <a:endParaRPr lang="en-US" sz="1300" b="0" i="0" u="none" strike="noStrike" dirty="0">
                        <a:solidFill>
                          <a:srgbClr val="000000"/>
                        </a:solidFill>
                        <a:latin typeface="Calibri"/>
                      </a:endParaRPr>
                    </a:p>
                  </a:txBody>
                  <a:tcPr marL="8709" marR="8709" marT="8709" marB="0"/>
                </a:tc>
              </a:tr>
              <a:tr h="400495">
                <a:tc rowSpan="3">
                  <a:txBody>
                    <a:bodyPr/>
                    <a:lstStyle/>
                    <a:p>
                      <a:pPr algn="l" fontAlgn="t"/>
                      <a:r>
                        <a:rPr lang="en-US" sz="1300" b="0" i="0" u="none" strike="noStrike" dirty="0" smtClean="0">
                          <a:solidFill>
                            <a:srgbClr val="000000"/>
                          </a:solidFill>
                          <a:latin typeface="Calibri"/>
                        </a:rPr>
                        <a:t>IR Cut Filter</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Auto Filter</a:t>
                      </a:r>
                      <a:endParaRPr lang="en-US" sz="1300" b="0" i="0" u="none" strike="noStrike" dirty="0">
                        <a:solidFill>
                          <a:srgbClr val="000000"/>
                        </a:solidFill>
                        <a:latin typeface="Calibri"/>
                      </a:endParaRPr>
                    </a:p>
                  </a:txBody>
                  <a:tcPr marL="8709" marR="8709" marT="8709" marB="0"/>
                </a:tc>
                <a:tc>
                  <a:txBody>
                    <a:bodyPr/>
                    <a:lstStyle/>
                    <a:p>
                      <a:pPr algn="l" fontAlgn="b"/>
                      <a:r>
                        <a:rPr lang="en-US" sz="1300" b="0" i="0" u="none" strike="noStrike" dirty="0" smtClean="0">
                          <a:solidFill>
                            <a:srgbClr val="000000"/>
                          </a:solidFill>
                          <a:latin typeface="Calibri"/>
                        </a:rPr>
                        <a:t>Instructs the robot to control the IR cut filter automatically based</a:t>
                      </a:r>
                      <a:r>
                        <a:rPr lang="en-US" sz="1300" b="0" i="0" u="none" strike="noStrike" baseline="0" dirty="0" smtClean="0">
                          <a:solidFill>
                            <a:srgbClr val="000000"/>
                          </a:solidFill>
                          <a:latin typeface="Calibri"/>
                        </a:rPr>
                        <a:t> on the lighting conditions under which the robot is working</a:t>
                      </a:r>
                      <a:endParaRPr lang="en-US" sz="1300" b="0" i="0" u="none" strike="noStrike" dirty="0">
                        <a:solidFill>
                          <a:srgbClr val="000000"/>
                        </a:solidFill>
                        <a:latin typeface="Calibri"/>
                      </a:endParaRPr>
                    </a:p>
                  </a:txBody>
                  <a:tcPr marL="8709" marR="8709" marT="8709" marB="0" anchor="b"/>
                </a:tc>
              </a:tr>
              <a:tr h="596437">
                <a:tc vMerge="1">
                  <a:txBody>
                    <a:bodyPr/>
                    <a:lstStyle/>
                    <a:p>
                      <a:endParaRPr lang="en-US"/>
                    </a:p>
                  </a:txBody>
                  <a:tcPr/>
                </a:tc>
                <a:tc>
                  <a:txBody>
                    <a:bodyPr/>
                    <a:lstStyle/>
                    <a:p>
                      <a:pPr algn="l" fontAlgn="t"/>
                      <a:r>
                        <a:rPr lang="en-US" sz="1300" b="0" i="0" u="none" strike="noStrike" dirty="0" smtClean="0">
                          <a:solidFill>
                            <a:srgbClr val="000000"/>
                          </a:solidFill>
                          <a:latin typeface="Calibri"/>
                        </a:rPr>
                        <a:t>Filter</a:t>
                      </a:r>
                      <a:r>
                        <a:rPr lang="en-US" sz="1300" b="0" i="0" u="none" strike="noStrike" baseline="0" dirty="0" smtClean="0">
                          <a:solidFill>
                            <a:srgbClr val="000000"/>
                          </a:solidFill>
                          <a:latin typeface="Calibri"/>
                        </a:rPr>
                        <a:t> Off</a:t>
                      </a:r>
                      <a:endParaRPr lang="en-US" sz="1300" b="0" i="0" u="none" strike="noStrike" dirty="0">
                        <a:solidFill>
                          <a:srgbClr val="000000"/>
                        </a:solidFill>
                        <a:latin typeface="Calibri"/>
                      </a:endParaRPr>
                    </a:p>
                  </a:txBody>
                  <a:tcPr marL="8709" marR="8709" marT="8709" marB="0"/>
                </a:tc>
                <a:tc>
                  <a:txBody>
                    <a:bodyPr/>
                    <a:lstStyle/>
                    <a:p>
                      <a:pPr algn="l" fontAlgn="b"/>
                      <a:r>
                        <a:rPr lang="en-US" sz="1300" b="0" i="0" u="none" strike="noStrike" dirty="0" smtClean="0">
                          <a:solidFill>
                            <a:srgbClr val="000000"/>
                          </a:solidFill>
                          <a:latin typeface="Calibri"/>
                        </a:rPr>
                        <a:t>Turns off the zoom camera’s IR cut filter. This is</a:t>
                      </a:r>
                      <a:r>
                        <a:rPr lang="en-US" sz="1300" b="0" i="0" u="none" strike="noStrike" baseline="0" dirty="0" smtClean="0">
                          <a:solidFill>
                            <a:srgbClr val="000000"/>
                          </a:solidFill>
                          <a:latin typeface="Calibri"/>
                        </a:rPr>
                        <a:t> used for blocking IR light when the robot is operating under normal to bright lighting conditions. This allows more color to come through the picture. </a:t>
                      </a:r>
                      <a:endParaRPr lang="en-US" sz="1300" b="0" i="0" u="none" strike="noStrike" dirty="0">
                        <a:solidFill>
                          <a:srgbClr val="000000"/>
                        </a:solidFill>
                        <a:latin typeface="Calibri"/>
                      </a:endParaRPr>
                    </a:p>
                  </a:txBody>
                  <a:tcPr marL="8709" marR="8709" marT="8709" marB="0" anchor="b"/>
                </a:tc>
              </a:tr>
              <a:tr h="596437">
                <a:tc vMerge="1">
                  <a:txBody>
                    <a:bodyPr/>
                    <a:lstStyle/>
                    <a:p>
                      <a:endParaRPr lang="en-US"/>
                    </a:p>
                  </a:txBody>
                  <a:tcPr/>
                </a:tc>
                <a:tc>
                  <a:txBody>
                    <a:bodyPr/>
                    <a:lstStyle/>
                    <a:p>
                      <a:pPr algn="l" fontAlgn="t"/>
                      <a:r>
                        <a:rPr lang="en-US" sz="1300" b="0" i="0" u="none" strike="noStrike" dirty="0" smtClean="0">
                          <a:solidFill>
                            <a:srgbClr val="000000"/>
                          </a:solidFill>
                          <a:latin typeface="Calibri"/>
                        </a:rPr>
                        <a:t>Filter On</a:t>
                      </a:r>
                      <a:endParaRPr lang="en-US" sz="1300" b="0" i="0" u="none" strike="noStrike" dirty="0">
                        <a:solidFill>
                          <a:srgbClr val="000000"/>
                        </a:solidFill>
                        <a:latin typeface="Calibri"/>
                      </a:endParaRPr>
                    </a:p>
                  </a:txBody>
                  <a:tcPr marL="8709" marR="8709" marT="8709" marB="0"/>
                </a:tc>
                <a:tc>
                  <a:txBody>
                    <a:bodyPr/>
                    <a:lstStyle/>
                    <a:p>
                      <a:pPr algn="l" fontAlgn="b"/>
                      <a:r>
                        <a:rPr lang="en-US" sz="1300" b="0" i="0" u="none" strike="noStrike" dirty="0" smtClean="0">
                          <a:solidFill>
                            <a:srgbClr val="000000"/>
                          </a:solidFill>
                          <a:latin typeface="Calibri"/>
                        </a:rPr>
                        <a:t>Turns of the zoom camera’s IR cut filter. This is used</a:t>
                      </a:r>
                      <a:r>
                        <a:rPr lang="en-US" sz="1300" b="0" i="0" u="none" strike="noStrike" baseline="0" dirty="0" smtClean="0">
                          <a:solidFill>
                            <a:srgbClr val="000000"/>
                          </a:solidFill>
                          <a:latin typeface="Calibri"/>
                        </a:rPr>
                        <a:t> for blocking IR light When the robot is operating under normal to bright lighting conditions. This allows more color to come through the picture</a:t>
                      </a:r>
                      <a:endParaRPr lang="en-US" sz="1300" b="0" i="0" u="none" strike="noStrike" dirty="0">
                        <a:solidFill>
                          <a:srgbClr val="000000"/>
                        </a:solidFill>
                        <a:latin typeface="Calibri"/>
                      </a:endParaRPr>
                    </a:p>
                  </a:txBody>
                  <a:tcPr marL="8709" marR="8709" marT="8709" marB="0" anchor="b"/>
                </a:tc>
              </a:tr>
              <a:tr h="585025">
                <a:tc rowSpan="2">
                  <a:txBody>
                    <a:bodyPr/>
                    <a:lstStyle/>
                    <a:p>
                      <a:pPr algn="l" fontAlgn="t"/>
                      <a:r>
                        <a:rPr lang="en-US" sz="1300" b="0" i="0" u="none" strike="noStrike" dirty="0" smtClean="0">
                          <a:solidFill>
                            <a:srgbClr val="000000"/>
                          </a:solidFill>
                          <a:latin typeface="Calibri"/>
                        </a:rPr>
                        <a:t>Thermal</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Zoom Level</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Switches the zoom level of the thermal camera among three preset levels from</a:t>
                      </a:r>
                      <a:r>
                        <a:rPr lang="en-US" sz="1300" b="0" i="0" u="none" strike="noStrike" baseline="0" dirty="0" smtClean="0">
                          <a:solidFill>
                            <a:srgbClr val="000000"/>
                          </a:solidFill>
                          <a:latin typeface="Calibri"/>
                        </a:rPr>
                        <a:t> low to high in the following order: 1 (low), 2 (high), and so on.  </a:t>
                      </a:r>
                      <a:endParaRPr lang="en-US" sz="1300" b="0" i="0" u="none" strike="noStrike" dirty="0">
                        <a:solidFill>
                          <a:srgbClr val="000000"/>
                        </a:solidFill>
                        <a:latin typeface="Calibri"/>
                      </a:endParaRPr>
                    </a:p>
                  </a:txBody>
                  <a:tcPr marL="8709" marR="8709" marT="8709" marB="0"/>
                </a:tc>
              </a:tr>
              <a:tr h="585025">
                <a:tc vMerge="1">
                  <a:txBody>
                    <a:bodyPr/>
                    <a:lstStyle/>
                    <a:p>
                      <a:endParaRPr lang="en-US"/>
                    </a:p>
                  </a:txBody>
                  <a:tcPr/>
                </a:tc>
                <a:tc>
                  <a:txBody>
                    <a:bodyPr/>
                    <a:lstStyle/>
                    <a:p>
                      <a:pPr algn="l" fontAlgn="t"/>
                      <a:r>
                        <a:rPr lang="en-US" sz="1300" b="0" i="0" u="none" strike="noStrike" dirty="0" smtClean="0">
                          <a:solidFill>
                            <a:srgbClr val="000000"/>
                          </a:solidFill>
                          <a:latin typeface="Calibri"/>
                        </a:rPr>
                        <a:t>Toggle Polarity</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Toggles</a:t>
                      </a:r>
                      <a:r>
                        <a:rPr lang="en-US" sz="1300" b="0" i="0" u="none" strike="noStrike" baseline="0" dirty="0" smtClean="0">
                          <a:solidFill>
                            <a:srgbClr val="000000"/>
                          </a:solidFill>
                          <a:latin typeface="Calibri"/>
                        </a:rPr>
                        <a:t> the polarity of the thermal camera between black “hot” and white “hot”.</a:t>
                      </a:r>
                      <a:endParaRPr lang="en-US" sz="1300" b="0" i="0" u="none" strike="noStrike" dirty="0">
                        <a:solidFill>
                          <a:srgbClr val="000000"/>
                        </a:solidFill>
                        <a:latin typeface="Calibri"/>
                      </a:endParaRPr>
                    </a:p>
                  </a:txBody>
                  <a:tcPr marL="8709" marR="8709" marT="8709"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934200" cy="2133600"/>
          </a:xfrm>
        </p:spPr>
        <p:txBody>
          <a:bodyPr>
            <a:noAutofit/>
          </a:bodyPr>
          <a:lstStyle/>
          <a:p>
            <a:r>
              <a:rPr lang="en-US" sz="2800" b="1" dirty="0" smtClean="0"/>
              <a:t/>
            </a:r>
            <a:br>
              <a:rPr lang="en-US" sz="2800" b="1" dirty="0" smtClean="0"/>
            </a:br>
            <a:r>
              <a:rPr lang="en-US" sz="2400" b="1" dirty="0" smtClean="0"/>
              <a:t/>
            </a:r>
            <a:br>
              <a:rPr lang="en-US" sz="2400" b="1" dirty="0" smtClean="0"/>
            </a:br>
            <a:r>
              <a:rPr lang="en-US" sz="2400" dirty="0" smtClean="0"/>
              <a:t>The Range Menu lets you use the IR distance-measuring device to calculate the distance between the robot and an object.</a:t>
            </a:r>
            <a:endParaRPr lang="en-US" sz="2400" dirty="0"/>
          </a:p>
        </p:txBody>
      </p:sp>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graphicFrame>
        <p:nvGraphicFramePr>
          <p:cNvPr id="7" name="Table 6"/>
          <p:cNvGraphicFramePr>
            <a:graphicFrameLocks noGrp="1"/>
          </p:cNvGraphicFramePr>
          <p:nvPr/>
        </p:nvGraphicFramePr>
        <p:xfrm>
          <a:off x="838200" y="4191000"/>
          <a:ext cx="7391400" cy="1752600"/>
        </p:xfrm>
        <a:graphic>
          <a:graphicData uri="http://schemas.openxmlformats.org/drawingml/2006/table">
            <a:tbl>
              <a:tblPr firstRow="1" bandRow="1">
                <a:tableStyleId>{5C22544A-7EE6-4342-B048-85BDC9FD1C3A}</a:tableStyleId>
              </a:tblPr>
              <a:tblGrid>
                <a:gridCol w="1663065"/>
                <a:gridCol w="5728335"/>
              </a:tblGrid>
              <a:tr h="625928">
                <a:tc>
                  <a:txBody>
                    <a:bodyPr/>
                    <a:lstStyle/>
                    <a:p>
                      <a:r>
                        <a:rPr lang="en-US" sz="2400" dirty="0" smtClean="0">
                          <a:solidFill>
                            <a:schemeClr val="tx1"/>
                          </a:solidFill>
                        </a:rPr>
                        <a:t>Option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Description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26672">
                <a:tc>
                  <a:txBody>
                    <a:bodyPr/>
                    <a:lstStyle/>
                    <a:p>
                      <a:r>
                        <a:rPr lang="en-US" sz="2400" dirty="0" smtClean="0"/>
                        <a:t>Get Range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Measures the distance between the robot’s IR distance-measuring</a:t>
                      </a:r>
                      <a:r>
                        <a:rPr lang="en-US" sz="2400" baseline="0" dirty="0" smtClean="0">
                          <a:solidFill>
                            <a:schemeClr val="tx1"/>
                          </a:solidFill>
                        </a:rPr>
                        <a:t> device and an object.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0" y="0"/>
            <a:ext cx="9144000" cy="769441"/>
          </a:xfrm>
          <a:prstGeom prst="rect">
            <a:avLst/>
          </a:prstGeom>
        </p:spPr>
        <p:txBody>
          <a:bodyPr wrap="square">
            <a:spAutoFit/>
          </a:bodyPr>
          <a:lstStyle/>
          <a:p>
            <a:pPr algn="ctr"/>
            <a:r>
              <a:rPr lang="en-US" sz="4400" b="1" dirty="0" smtClean="0"/>
              <a:t>Range Menu</a:t>
            </a:r>
            <a:endParaRPr lang="en-US" sz="4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6934200" cy="2895600"/>
          </a:xfrm>
        </p:spPr>
        <p:txBody>
          <a:bodyPr>
            <a:noAutofit/>
          </a:bodyPr>
          <a:lstStyle/>
          <a:p>
            <a:r>
              <a:rPr lang="en-US" sz="2400" b="1" dirty="0" smtClean="0"/>
              <a:t/>
            </a:r>
            <a:br>
              <a:rPr lang="en-US" sz="2400" b="1" dirty="0" smtClean="0"/>
            </a:br>
            <a:r>
              <a:rPr lang="en-US" sz="2400" b="1" dirty="0" smtClean="0"/>
              <a:t/>
            </a:r>
            <a:br>
              <a:rPr lang="en-US" sz="2400" b="1" dirty="0" smtClean="0"/>
            </a:br>
            <a:r>
              <a:rPr lang="en-US" sz="2400" dirty="0" smtClean="0"/>
              <a:t>The Audio Menu lets you control whether or not sound is transmitted from the robot microphone to the headset and from the headset microphone to the robot speaker.</a:t>
            </a:r>
            <a:endParaRPr lang="en-US" sz="2400" dirty="0"/>
          </a:p>
        </p:txBody>
      </p:sp>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xmlns="" val="2335491417"/>
              </p:ext>
            </p:extLst>
          </p:nvPr>
        </p:nvGraphicFramePr>
        <p:xfrm>
          <a:off x="457200" y="4114800"/>
          <a:ext cx="8153400" cy="1905000"/>
        </p:xfrm>
        <a:graphic>
          <a:graphicData uri="http://schemas.openxmlformats.org/drawingml/2006/table">
            <a:tbl>
              <a:tblPr>
                <a:tableStyleId>{616DA210-FB5B-4158-B5E0-FEB733F419BA}</a:tableStyleId>
              </a:tblPr>
              <a:tblGrid>
                <a:gridCol w="3075961"/>
                <a:gridCol w="5077439"/>
              </a:tblGrid>
              <a:tr h="272303">
                <a:tc>
                  <a:txBody>
                    <a:bodyPr/>
                    <a:lstStyle/>
                    <a:p>
                      <a:pPr algn="ctr" fontAlgn="b"/>
                      <a:r>
                        <a:rPr lang="en-US" sz="1600" u="none" strike="noStrike" dirty="0"/>
                        <a:t>Option</a:t>
                      </a:r>
                      <a:endParaRPr lang="en-US" sz="1600" b="0" i="0" u="none" strike="noStrike" dirty="0">
                        <a:solidFill>
                          <a:srgbClr val="000000"/>
                        </a:solidFill>
                        <a:latin typeface="Calibri"/>
                      </a:endParaRPr>
                    </a:p>
                  </a:txBody>
                  <a:tcPr marL="8709" marR="8709" marT="8709" marB="0" anchor="b"/>
                </a:tc>
                <a:tc>
                  <a:txBody>
                    <a:bodyPr/>
                    <a:lstStyle/>
                    <a:p>
                      <a:pPr algn="ctr" fontAlgn="b"/>
                      <a:r>
                        <a:rPr lang="en-US" sz="1600" b="0" i="0" u="none" strike="noStrike" dirty="0" smtClean="0">
                          <a:solidFill>
                            <a:srgbClr val="000000"/>
                          </a:solidFill>
                          <a:latin typeface="Calibri"/>
                        </a:rPr>
                        <a:t>Description</a:t>
                      </a:r>
                      <a:endParaRPr lang="en-US" sz="1600" b="0" i="0" u="none" strike="noStrike" dirty="0">
                        <a:solidFill>
                          <a:srgbClr val="000000"/>
                        </a:solidFill>
                        <a:latin typeface="Calibri"/>
                      </a:endParaRPr>
                    </a:p>
                  </a:txBody>
                  <a:tcPr marL="8709" marR="8709" marT="8709" marB="0" anchor="b"/>
                </a:tc>
              </a:tr>
              <a:tr h="1041669">
                <a:tc>
                  <a:txBody>
                    <a:bodyPr/>
                    <a:lstStyle/>
                    <a:p>
                      <a:pPr algn="l" fontAlgn="t"/>
                      <a:r>
                        <a:rPr lang="en-US" sz="1600" b="0" i="0" u="none" strike="noStrike" dirty="0" smtClean="0">
                          <a:solidFill>
                            <a:srgbClr val="000000"/>
                          </a:solidFill>
                          <a:latin typeface="Calibri"/>
                        </a:rPr>
                        <a:t>Audio Enable</a:t>
                      </a:r>
                      <a:endParaRPr lang="en-US" sz="1600" b="0" i="0" u="none" strike="noStrike" dirty="0">
                        <a:solidFill>
                          <a:srgbClr val="000000"/>
                        </a:solidFill>
                        <a:latin typeface="Calibri"/>
                      </a:endParaRPr>
                    </a:p>
                  </a:txBody>
                  <a:tcPr marL="8709" marR="8709" marT="8709" marB="0"/>
                </a:tc>
                <a:tc>
                  <a:txBody>
                    <a:bodyPr/>
                    <a:lstStyle/>
                    <a:p>
                      <a:r>
                        <a:rPr lang="en-US" dirty="0" smtClean="0"/>
                        <a:t>Transmits sound from the robot microphone to the headset</a:t>
                      </a:r>
                      <a:r>
                        <a:rPr lang="en-US" baseline="0" dirty="0" smtClean="0"/>
                        <a:t> and from the headset microphone the robot speaker.</a:t>
                      </a:r>
                      <a:endParaRPr lang="en-US" dirty="0"/>
                    </a:p>
                  </a:txBody>
                  <a:tcPr marL="8709" marR="8709" marT="8709" marB="0"/>
                </a:tc>
              </a:tr>
              <a:tr h="591028">
                <a:tc>
                  <a:txBody>
                    <a:bodyPr/>
                    <a:lstStyle/>
                    <a:p>
                      <a:pPr algn="l" fontAlgn="t"/>
                      <a:r>
                        <a:rPr lang="en-US" sz="1600" b="0" i="0" u="none" strike="noStrike" dirty="0" smtClean="0">
                          <a:solidFill>
                            <a:srgbClr val="000000"/>
                          </a:solidFill>
                          <a:latin typeface="Calibri"/>
                        </a:rPr>
                        <a:t>Audio Disable</a:t>
                      </a:r>
                      <a:endParaRPr lang="en-US" sz="1600" b="0" i="0" u="none" strike="noStrike" dirty="0">
                        <a:solidFill>
                          <a:srgbClr val="000000"/>
                        </a:solidFill>
                        <a:latin typeface="Calibri"/>
                      </a:endParaRPr>
                    </a:p>
                  </a:txBody>
                  <a:tcPr marL="8709" marR="8709" marT="8709" marB="0"/>
                </a:tc>
                <a:tc>
                  <a:txBody>
                    <a:bodyPr/>
                    <a:lstStyle/>
                    <a:p>
                      <a:r>
                        <a:rPr lang="en-US" dirty="0" smtClean="0"/>
                        <a:t>Disables two-way</a:t>
                      </a:r>
                      <a:r>
                        <a:rPr lang="en-US" baseline="0" dirty="0" smtClean="0"/>
                        <a:t> transmission of sound between the robot and headset. </a:t>
                      </a:r>
                      <a:endParaRPr lang="en-US" dirty="0"/>
                    </a:p>
                  </a:txBody>
                  <a:tcPr marL="8709" marR="8709" marT="8709" marB="0"/>
                </a:tc>
              </a:tr>
            </a:tbl>
          </a:graphicData>
        </a:graphic>
      </p:graphicFrame>
      <p:sp>
        <p:nvSpPr>
          <p:cNvPr id="6" name="Rectangle 5"/>
          <p:cNvSpPr/>
          <p:nvPr/>
        </p:nvSpPr>
        <p:spPr>
          <a:xfrm>
            <a:off x="0" y="0"/>
            <a:ext cx="9144000" cy="769441"/>
          </a:xfrm>
          <a:prstGeom prst="rect">
            <a:avLst/>
          </a:prstGeom>
        </p:spPr>
        <p:txBody>
          <a:bodyPr wrap="square">
            <a:spAutoFit/>
          </a:bodyPr>
          <a:lstStyle/>
          <a:p>
            <a:pPr algn="ctr"/>
            <a:r>
              <a:rPr lang="en-US" sz="4400" b="1" dirty="0" smtClean="0"/>
              <a:t>Audio Menu</a:t>
            </a:r>
            <a:endParaRPr 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800"/>
            <a:ext cx="9144000" cy="646331"/>
          </a:xfrm>
          <a:prstGeom prst="rect">
            <a:avLst/>
          </a:prstGeom>
          <a:noFill/>
        </p:spPr>
        <p:txBody>
          <a:bodyPr wrap="square" rtlCol="0">
            <a:spAutoFit/>
          </a:bodyPr>
          <a:lstStyle/>
          <a:p>
            <a:pPr algn="ctr"/>
            <a:r>
              <a:rPr lang="en-US" sz="3600" b="1" dirty="0" smtClean="0"/>
              <a:t> Terminal Learning Objective</a:t>
            </a:r>
            <a:endParaRPr lang="en-US" sz="3600" b="1" dirty="0"/>
          </a:p>
        </p:txBody>
      </p:sp>
      <p:graphicFrame>
        <p:nvGraphicFramePr>
          <p:cNvPr id="7" name="Table 6"/>
          <p:cNvGraphicFramePr>
            <a:graphicFrameLocks noGrp="1"/>
          </p:cNvGraphicFramePr>
          <p:nvPr/>
        </p:nvGraphicFramePr>
        <p:xfrm>
          <a:off x="228600" y="2133601"/>
          <a:ext cx="8610600" cy="2773679"/>
        </p:xfrm>
        <a:graphic>
          <a:graphicData uri="http://schemas.openxmlformats.org/drawingml/2006/table">
            <a:tbl>
              <a:tblPr/>
              <a:tblGrid>
                <a:gridCol w="1722120"/>
                <a:gridCol w="6888480"/>
              </a:tblGrid>
              <a:tr h="805542">
                <a:tc>
                  <a:txBody>
                    <a:bodyPr/>
                    <a:lstStyle/>
                    <a:p>
                      <a:pPr marL="0" marR="0">
                        <a:spcBef>
                          <a:spcPts val="200"/>
                        </a:spcBef>
                        <a:spcAft>
                          <a:spcPts val="200"/>
                        </a:spcAft>
                      </a:pPr>
                      <a:r>
                        <a:rPr lang="en-US" sz="1800" b="1" dirty="0">
                          <a:latin typeface="+mn-lt"/>
                          <a:ea typeface="Calibri"/>
                          <a:cs typeface="Times New Roman"/>
                        </a:rPr>
                        <a:t>ACTION:</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800" kern="1200" dirty="0" smtClean="0">
                          <a:solidFill>
                            <a:schemeClr val="tx1"/>
                          </a:solidFill>
                          <a:latin typeface="+mn-lt"/>
                          <a:ea typeface="+mn-ea"/>
                          <a:cs typeface="+mn-cs"/>
                        </a:rPr>
                        <a:t>Navigate Menu Functions on the SUGV.</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70857">
                <a:tc>
                  <a:txBody>
                    <a:bodyPr/>
                    <a:lstStyle/>
                    <a:p>
                      <a:pPr marL="0" marR="0">
                        <a:spcBef>
                          <a:spcPts val="200"/>
                        </a:spcBef>
                        <a:spcAft>
                          <a:spcPts val="200"/>
                        </a:spcAft>
                      </a:pPr>
                      <a:r>
                        <a:rPr lang="en-US" sz="1800" b="1" dirty="0" smtClean="0">
                          <a:latin typeface="+mn-lt"/>
                          <a:ea typeface="Calibri"/>
                          <a:cs typeface="Times New Roman"/>
                        </a:rPr>
                        <a:t>CONDITIONS:</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6400800" algn="l"/>
                          <a:tab pos="6480810" algn="l"/>
                        </a:tabLst>
                      </a:pPr>
                      <a:r>
                        <a:rPr lang="en-US" sz="1800" kern="1200" dirty="0" smtClean="0">
                          <a:solidFill>
                            <a:schemeClr val="tx1"/>
                          </a:solidFill>
                          <a:latin typeface="+mn-lt"/>
                          <a:ea typeface="+mn-ea"/>
                          <a:cs typeface="+mn-cs"/>
                        </a:rPr>
                        <a:t>In an operational environment, provided with TM 9-2350-397-13 &amp; P, SUGV Job Aid, SUGV Student Guide, and an operational SUGV system.</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05542">
                <a:tc>
                  <a:txBody>
                    <a:bodyPr/>
                    <a:lstStyle/>
                    <a:p>
                      <a:pPr marL="0" marR="0">
                        <a:spcBef>
                          <a:spcPts val="200"/>
                        </a:spcBef>
                        <a:spcAft>
                          <a:spcPts val="200"/>
                        </a:spcAft>
                      </a:pPr>
                      <a:r>
                        <a:rPr lang="en-US" sz="1800" b="1" dirty="0">
                          <a:latin typeface="+mn-lt"/>
                          <a:ea typeface="Calibri"/>
                          <a:cs typeface="Times New Roman"/>
                        </a:rPr>
                        <a:t>STANDARDS:</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6400800" algn="l"/>
                          <a:tab pos="6480810" algn="l"/>
                        </a:tabLst>
                      </a:pPr>
                      <a:r>
                        <a:rPr lang="en-US" sz="1800" kern="1200" dirty="0" smtClean="0">
                          <a:solidFill>
                            <a:schemeClr val="tx1"/>
                          </a:solidFill>
                          <a:latin typeface="+mn-lt"/>
                          <a:ea typeface="+mn-ea"/>
                          <a:cs typeface="+mn-cs"/>
                        </a:rPr>
                        <a:t>Identify menu functions for the SUGV in accordance with TM 9-2350-397-13&amp;P by; Identifying Basic Menu Options, Identifying hand controller functions in menu mode, Identifying hand controller functions in drive mode with 80% accuracy.</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3657600"/>
          </a:xfrm>
        </p:spPr>
        <p:txBody>
          <a:bodyPr>
            <a:noAutofit/>
          </a:bodyPr>
          <a:lstStyle/>
          <a:p>
            <a:r>
              <a:rPr lang="en-US" sz="2000" dirty="0" smtClean="0"/>
              <a:t>The Options Menu lets you modify joystick controller operations and display options. It also enables you to realign the joystick and robot and reboot and shut down both the robot and OCU.</a:t>
            </a:r>
            <a:endParaRPr lang="en-US" sz="2000" dirty="0"/>
          </a:p>
        </p:txBody>
      </p:sp>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7" name="TextBox 6"/>
          <p:cNvSpPr txBox="1"/>
          <p:nvPr/>
        </p:nvSpPr>
        <p:spPr>
          <a:xfrm>
            <a:off x="0" y="0"/>
            <a:ext cx="9144000" cy="769441"/>
          </a:xfrm>
          <a:prstGeom prst="rect">
            <a:avLst/>
          </a:prstGeom>
          <a:noFill/>
        </p:spPr>
        <p:txBody>
          <a:bodyPr wrap="square" rtlCol="0">
            <a:spAutoFit/>
          </a:bodyPr>
          <a:lstStyle/>
          <a:p>
            <a:pPr algn="ctr"/>
            <a:r>
              <a:rPr lang="en-US" sz="4400" b="1" dirty="0" smtClean="0"/>
              <a:t>Options Menu</a:t>
            </a:r>
            <a:endParaRPr lang="en-US" sz="4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Autofit/>
          </a:bodyPr>
          <a:lstStyle/>
          <a:p>
            <a:r>
              <a:rPr lang="en-US" b="1" dirty="0" smtClean="0"/>
              <a:t>Options Menu </a:t>
            </a:r>
            <a:br>
              <a:rPr lang="en-US" b="1" dirty="0" smtClean="0"/>
            </a:br>
            <a:r>
              <a:rPr lang="en-US" b="1" dirty="0" smtClean="0"/>
              <a:t>Cont.</a:t>
            </a:r>
            <a:endParaRPr lang="en-US" dirty="0"/>
          </a:p>
        </p:txBody>
      </p:sp>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graphicFrame>
        <p:nvGraphicFramePr>
          <p:cNvPr id="6" name="Table 5"/>
          <p:cNvGraphicFramePr>
            <a:graphicFrameLocks noGrp="1"/>
          </p:cNvGraphicFramePr>
          <p:nvPr/>
        </p:nvGraphicFramePr>
        <p:xfrm>
          <a:off x="0" y="1524001"/>
          <a:ext cx="9144000" cy="5333999"/>
        </p:xfrm>
        <a:graphic>
          <a:graphicData uri="http://schemas.openxmlformats.org/drawingml/2006/table">
            <a:tbl>
              <a:tblPr>
                <a:tableStyleId>{616DA210-FB5B-4158-B5E0-FEB733F419BA}</a:tableStyleId>
              </a:tblPr>
              <a:tblGrid>
                <a:gridCol w="2125835"/>
                <a:gridCol w="2446165"/>
                <a:gridCol w="4572000"/>
              </a:tblGrid>
              <a:tr h="507380">
                <a:tc>
                  <a:txBody>
                    <a:bodyPr/>
                    <a:lstStyle/>
                    <a:p>
                      <a:pPr algn="ctr" fontAlgn="b"/>
                      <a:r>
                        <a:rPr lang="en-US" sz="1300" u="none" strike="noStrike" dirty="0"/>
                        <a:t>Option</a:t>
                      </a:r>
                      <a:endParaRPr lang="en-US" sz="1300" b="0" i="0" u="none" strike="noStrike" dirty="0">
                        <a:solidFill>
                          <a:srgbClr val="000000"/>
                        </a:solidFill>
                        <a:latin typeface="Calibri"/>
                      </a:endParaRPr>
                    </a:p>
                  </a:txBody>
                  <a:tcPr marL="8709" marR="8709" marT="8709" marB="0" anchor="b"/>
                </a:tc>
                <a:tc>
                  <a:txBody>
                    <a:bodyPr/>
                    <a:lstStyle/>
                    <a:p>
                      <a:pPr algn="ctr" fontAlgn="b"/>
                      <a:r>
                        <a:rPr lang="en-US" sz="1300" u="none" strike="noStrike" dirty="0"/>
                        <a:t>Sub Menu</a:t>
                      </a:r>
                      <a:endParaRPr lang="en-US" sz="1300" b="0" i="0" u="none" strike="noStrike" dirty="0">
                        <a:solidFill>
                          <a:srgbClr val="000000"/>
                        </a:solidFill>
                        <a:latin typeface="Calibri"/>
                      </a:endParaRPr>
                    </a:p>
                  </a:txBody>
                  <a:tcPr marL="8709" marR="8709" marT="8709" marB="0" anchor="b"/>
                </a:tc>
                <a:tc>
                  <a:txBody>
                    <a:bodyPr/>
                    <a:lstStyle/>
                    <a:p>
                      <a:pPr algn="ctr" fontAlgn="b"/>
                      <a:r>
                        <a:rPr lang="en-US" sz="1300" u="none" strike="noStrike" dirty="0"/>
                        <a:t>Description</a:t>
                      </a:r>
                      <a:endParaRPr lang="en-US" sz="1300" b="0" i="0" u="none" strike="noStrike" dirty="0">
                        <a:solidFill>
                          <a:srgbClr val="000000"/>
                        </a:solidFill>
                        <a:latin typeface="Calibri"/>
                      </a:endParaRPr>
                    </a:p>
                  </a:txBody>
                  <a:tcPr marL="8709" marR="8709" marT="8709" marB="0" anchor="b"/>
                </a:tc>
              </a:tr>
              <a:tr h="295787">
                <a:tc rowSpan="2">
                  <a:txBody>
                    <a:bodyPr/>
                    <a:lstStyle/>
                    <a:p>
                      <a:pPr algn="l" fontAlgn="t"/>
                      <a:r>
                        <a:rPr lang="en-US" sz="1300" b="0" i="0" u="none" strike="noStrike" dirty="0" smtClean="0">
                          <a:solidFill>
                            <a:srgbClr val="000000"/>
                          </a:solidFill>
                          <a:latin typeface="Calibri"/>
                        </a:rPr>
                        <a:t>Head Latch</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Unlatch</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Releases the head latch, so the head can</a:t>
                      </a:r>
                      <a:r>
                        <a:rPr lang="en-US" sz="1300" b="0" i="0" u="none" strike="noStrike" baseline="0" dirty="0" smtClean="0">
                          <a:solidFill>
                            <a:srgbClr val="000000"/>
                          </a:solidFill>
                          <a:latin typeface="Calibri"/>
                        </a:rPr>
                        <a:t> be moved. </a:t>
                      </a:r>
                      <a:endParaRPr lang="en-US" sz="1300" b="0" i="0" u="none" strike="noStrike" dirty="0">
                        <a:solidFill>
                          <a:srgbClr val="000000"/>
                        </a:solidFill>
                        <a:latin typeface="Calibri"/>
                      </a:endParaRPr>
                    </a:p>
                  </a:txBody>
                  <a:tcPr marL="8709" marR="8709" marT="8709" marB="0"/>
                </a:tc>
              </a:tr>
              <a:tr h="663223">
                <a:tc vMerge="1">
                  <a:txBody>
                    <a:bodyPr/>
                    <a:lstStyle/>
                    <a:p>
                      <a:endParaRPr lang="en-US"/>
                    </a:p>
                  </a:txBody>
                  <a:tcPr/>
                </a:tc>
                <a:tc>
                  <a:txBody>
                    <a:bodyPr/>
                    <a:lstStyle/>
                    <a:p>
                      <a:pPr algn="l" fontAlgn="t"/>
                      <a:r>
                        <a:rPr lang="en-US" sz="1300" b="0" i="0" u="none" strike="noStrike" dirty="0" smtClean="0">
                          <a:solidFill>
                            <a:srgbClr val="000000"/>
                          </a:solidFill>
                          <a:latin typeface="Calibri"/>
                        </a:rPr>
                        <a:t>Latch</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When in</a:t>
                      </a:r>
                      <a:r>
                        <a:rPr lang="en-US" sz="1300" b="0" i="0" u="none" strike="noStrike" baseline="0" dirty="0" smtClean="0">
                          <a:solidFill>
                            <a:srgbClr val="000000"/>
                          </a:solidFill>
                          <a:latin typeface="Calibri"/>
                        </a:rPr>
                        <a:t> Stow position, locks the head into the chassis via the head latch. This prevents the head from being moved.</a:t>
                      </a:r>
                      <a:endParaRPr lang="en-US" sz="1300" b="0" i="0" u="none" strike="noStrike" dirty="0">
                        <a:solidFill>
                          <a:srgbClr val="000000"/>
                        </a:solidFill>
                        <a:latin typeface="Calibri"/>
                      </a:endParaRPr>
                    </a:p>
                  </a:txBody>
                  <a:tcPr marL="8709" marR="8709" marT="8709" marB="0"/>
                </a:tc>
              </a:tr>
              <a:tr h="667675">
                <a:tc rowSpan="6">
                  <a:txBody>
                    <a:bodyPr/>
                    <a:lstStyle/>
                    <a:p>
                      <a:pPr algn="l" fontAlgn="t"/>
                      <a:r>
                        <a:rPr lang="en-US" sz="1300" b="0" i="0" u="none" strike="noStrike" dirty="0" smtClean="0">
                          <a:solidFill>
                            <a:srgbClr val="000000"/>
                          </a:solidFill>
                          <a:latin typeface="Calibri"/>
                        </a:rPr>
                        <a:t>Control Options</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Invert Drive Stick</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Changes joystick drive control such that forward becomes reverse and reverse becomes forward. Inverting</a:t>
                      </a:r>
                      <a:r>
                        <a:rPr lang="en-US" sz="1300" b="0" i="0" u="none" strike="noStrike" baseline="0" dirty="0" smtClean="0">
                          <a:solidFill>
                            <a:srgbClr val="000000"/>
                          </a:solidFill>
                          <a:latin typeface="Calibri"/>
                        </a:rPr>
                        <a:t> the drive stick again sets it to the default behavior</a:t>
                      </a:r>
                      <a:endParaRPr lang="en-US" sz="1300" b="0" i="0" u="none" strike="noStrike" dirty="0">
                        <a:solidFill>
                          <a:srgbClr val="000000"/>
                        </a:solidFill>
                        <a:latin typeface="Calibri"/>
                      </a:endParaRPr>
                    </a:p>
                  </a:txBody>
                  <a:tcPr marL="8709" marR="8709" marT="8709" marB="0"/>
                </a:tc>
              </a:tr>
              <a:tr h="663223">
                <a:tc vMerge="1">
                  <a:txBody>
                    <a:bodyPr/>
                    <a:lstStyle/>
                    <a:p>
                      <a:endParaRPr lang="en-US"/>
                    </a:p>
                  </a:txBody>
                  <a:tcPr/>
                </a:tc>
                <a:tc>
                  <a:txBody>
                    <a:bodyPr/>
                    <a:lstStyle/>
                    <a:p>
                      <a:pPr algn="l" fontAlgn="t"/>
                      <a:r>
                        <a:rPr lang="en-US" sz="1300" b="0" i="0" u="none" strike="noStrike" dirty="0" smtClean="0">
                          <a:solidFill>
                            <a:srgbClr val="000000"/>
                          </a:solidFill>
                          <a:latin typeface="Calibri"/>
                        </a:rPr>
                        <a:t>Invert Turn</a:t>
                      </a:r>
                      <a:r>
                        <a:rPr lang="en-US" sz="1300" b="0" i="0" u="none" strike="noStrike" baseline="0" dirty="0" smtClean="0">
                          <a:solidFill>
                            <a:srgbClr val="000000"/>
                          </a:solidFill>
                          <a:latin typeface="Calibri"/>
                        </a:rPr>
                        <a:t> </a:t>
                      </a:r>
                      <a:r>
                        <a:rPr lang="en-US" sz="1300" b="0" i="0" u="none" strike="noStrike" dirty="0" smtClean="0">
                          <a:solidFill>
                            <a:srgbClr val="000000"/>
                          </a:solidFill>
                          <a:latin typeface="Calibri"/>
                        </a:rPr>
                        <a:t>Stick</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Changes joystick turn control such that left becomes right and right becomes left. Inverting the turn</a:t>
                      </a:r>
                      <a:r>
                        <a:rPr lang="en-US" sz="1300" b="0" i="0" u="none" strike="noStrike" baseline="0" dirty="0" smtClean="0">
                          <a:solidFill>
                            <a:srgbClr val="000000"/>
                          </a:solidFill>
                          <a:latin typeface="Calibri"/>
                        </a:rPr>
                        <a:t> stick again sets it to the default behavior.</a:t>
                      </a:r>
                      <a:endParaRPr lang="en-US" sz="1300" b="0" i="0" u="none" strike="noStrike" dirty="0">
                        <a:solidFill>
                          <a:srgbClr val="000000"/>
                        </a:solidFill>
                        <a:latin typeface="Calibri"/>
                      </a:endParaRPr>
                    </a:p>
                  </a:txBody>
                  <a:tcPr marL="8709" marR="8709" marT="8709" marB="0"/>
                </a:tc>
              </a:tr>
              <a:tr h="663223">
                <a:tc vMerge="1">
                  <a:txBody>
                    <a:bodyPr/>
                    <a:lstStyle/>
                    <a:p>
                      <a:endParaRPr lang="en-US"/>
                    </a:p>
                  </a:txBody>
                  <a:tcPr/>
                </a:tc>
                <a:tc>
                  <a:txBody>
                    <a:bodyPr/>
                    <a:lstStyle/>
                    <a:p>
                      <a:pPr algn="l" fontAlgn="t"/>
                      <a:r>
                        <a:rPr lang="en-US" sz="1300" b="0" i="0" u="none" strike="noStrike" dirty="0" smtClean="0">
                          <a:solidFill>
                            <a:srgbClr val="000000"/>
                          </a:solidFill>
                          <a:latin typeface="Calibri"/>
                        </a:rPr>
                        <a:t>Invert</a:t>
                      </a:r>
                      <a:r>
                        <a:rPr lang="en-US" sz="1300" b="0" i="0" u="none" strike="noStrike" baseline="0" dirty="0" smtClean="0">
                          <a:solidFill>
                            <a:srgbClr val="000000"/>
                          </a:solidFill>
                          <a:latin typeface="Calibri"/>
                        </a:rPr>
                        <a:t> Tilt Stick</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Changes</a:t>
                      </a:r>
                      <a:r>
                        <a:rPr lang="en-US" sz="1300" b="0" i="0" u="none" strike="noStrike" baseline="0" dirty="0" smtClean="0">
                          <a:solidFill>
                            <a:srgbClr val="000000"/>
                          </a:solidFill>
                          <a:latin typeface="Calibri"/>
                        </a:rPr>
                        <a:t> Head Pitch/Pan joystick control such that up becomes down and down becomes up. Inverting the pan stick again sets it to the default behavior. </a:t>
                      </a:r>
                      <a:endParaRPr lang="en-US" sz="1300" b="0" i="0" u="none" strike="noStrike" dirty="0">
                        <a:solidFill>
                          <a:srgbClr val="000000"/>
                        </a:solidFill>
                        <a:latin typeface="Calibri"/>
                      </a:endParaRPr>
                    </a:p>
                  </a:txBody>
                  <a:tcPr marL="8709" marR="8709" marT="8709" marB="0"/>
                </a:tc>
              </a:tr>
              <a:tr h="881698">
                <a:tc vMerge="1">
                  <a:txBody>
                    <a:bodyPr/>
                    <a:lstStyle/>
                    <a:p>
                      <a:endParaRPr lang="en-US"/>
                    </a:p>
                  </a:txBody>
                  <a:tcPr/>
                </a:tc>
                <a:tc>
                  <a:txBody>
                    <a:bodyPr/>
                    <a:lstStyle/>
                    <a:p>
                      <a:pPr algn="l" fontAlgn="t"/>
                      <a:r>
                        <a:rPr lang="en-US" sz="1300" b="0" i="0" u="none" strike="noStrike" dirty="0" smtClean="0">
                          <a:solidFill>
                            <a:srgbClr val="000000"/>
                          </a:solidFill>
                          <a:latin typeface="Calibri"/>
                        </a:rPr>
                        <a:t>Invert Pan Stick</a:t>
                      </a:r>
                      <a:endParaRPr lang="en-US" sz="1300" b="0" i="0" u="none" strike="noStrike" dirty="0">
                        <a:solidFill>
                          <a:srgbClr val="000000"/>
                        </a:solidFill>
                        <a:latin typeface="Calibri"/>
                      </a:endParaRPr>
                    </a:p>
                  </a:txBody>
                  <a:tcPr marL="8709" marR="8709" marT="8709"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0" i="0" u="none" strike="noStrike" dirty="0" smtClean="0">
                          <a:solidFill>
                            <a:srgbClr val="000000"/>
                          </a:solidFill>
                          <a:latin typeface="+mn-lt"/>
                        </a:rPr>
                        <a:t>Changes</a:t>
                      </a:r>
                      <a:r>
                        <a:rPr lang="en-US" sz="1300" b="0" i="0" u="none" strike="noStrike" baseline="0" dirty="0" smtClean="0">
                          <a:solidFill>
                            <a:srgbClr val="000000"/>
                          </a:solidFill>
                          <a:latin typeface="+mn-lt"/>
                        </a:rPr>
                        <a:t> Head Pitch/Pan joystick control such that left becomes right and fight becomes left. Inverting the pan stick again sets it to the default behavior. </a:t>
                      </a:r>
                      <a:endParaRPr lang="en-US" sz="1300" b="0" i="0" u="none" strike="noStrike" dirty="0" smtClean="0">
                        <a:solidFill>
                          <a:srgbClr val="000000"/>
                        </a:solidFill>
                        <a:latin typeface="+mn-lt"/>
                      </a:endParaRPr>
                    </a:p>
                    <a:p>
                      <a:pPr algn="l" fontAlgn="t"/>
                      <a:endParaRPr lang="en-US" sz="1300" b="0" i="0" u="none" strike="noStrike" dirty="0">
                        <a:solidFill>
                          <a:srgbClr val="000000"/>
                        </a:solidFill>
                        <a:latin typeface="Calibri"/>
                      </a:endParaRPr>
                    </a:p>
                  </a:txBody>
                  <a:tcPr marL="8709" marR="8709" marT="8709" marB="0"/>
                </a:tc>
              </a:tr>
              <a:tr h="495895">
                <a:tc vMerge="1">
                  <a:txBody>
                    <a:bodyPr/>
                    <a:lstStyle/>
                    <a:p>
                      <a:endParaRPr lang="en-US"/>
                    </a:p>
                  </a:txBody>
                  <a:tcPr/>
                </a:tc>
                <a:tc>
                  <a:txBody>
                    <a:bodyPr/>
                    <a:lstStyle/>
                    <a:p>
                      <a:pPr algn="l" fontAlgn="t"/>
                      <a:r>
                        <a:rPr lang="en-US" sz="1300" b="0" i="0" u="none" strike="noStrike" dirty="0" smtClean="0">
                          <a:solidFill>
                            <a:srgbClr val="000000"/>
                          </a:solidFill>
                          <a:latin typeface="Calibri"/>
                        </a:rPr>
                        <a:t>Calibrate Joysticks</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Redefines the “dead zone” around the joysticks to compensate</a:t>
                      </a:r>
                      <a:r>
                        <a:rPr lang="en-US" sz="1300" b="0" i="0" u="none" strike="noStrike" baseline="0" dirty="0" smtClean="0">
                          <a:solidFill>
                            <a:srgbClr val="000000"/>
                          </a:solidFill>
                          <a:latin typeface="Calibri"/>
                        </a:rPr>
                        <a:t> for “loose” joysticks.</a:t>
                      </a:r>
                      <a:endParaRPr lang="en-US" sz="1300" b="0" i="0" u="none" strike="noStrike" dirty="0">
                        <a:solidFill>
                          <a:srgbClr val="000000"/>
                        </a:solidFill>
                        <a:latin typeface="Calibri"/>
                      </a:endParaRPr>
                    </a:p>
                  </a:txBody>
                  <a:tcPr marL="8709" marR="8709" marT="8709" marB="0"/>
                </a:tc>
              </a:tr>
              <a:tr h="495895">
                <a:tc vMerge="1">
                  <a:txBody>
                    <a:bodyPr/>
                    <a:lstStyle/>
                    <a:p>
                      <a:endParaRPr lang="en-US"/>
                    </a:p>
                  </a:txBody>
                  <a:tcPr/>
                </a:tc>
                <a:tc>
                  <a:txBody>
                    <a:bodyPr/>
                    <a:lstStyle/>
                    <a:p>
                      <a:pPr algn="l" fontAlgn="t"/>
                      <a:r>
                        <a:rPr lang="en-US" sz="1300" b="0" i="0" u="none" strike="noStrike" dirty="0" smtClean="0">
                          <a:solidFill>
                            <a:srgbClr val="000000"/>
                          </a:solidFill>
                          <a:latin typeface="Calibri"/>
                        </a:rPr>
                        <a:t>Default Calibration</a:t>
                      </a:r>
                      <a:endParaRPr lang="en-US" sz="1300" b="0" i="0" u="none" strike="noStrike" dirty="0">
                        <a:solidFill>
                          <a:srgbClr val="000000"/>
                        </a:solidFill>
                        <a:latin typeface="Calibri"/>
                      </a:endParaRPr>
                    </a:p>
                  </a:txBody>
                  <a:tcPr marL="8709" marR="8709" marT="8709" marB="0"/>
                </a:tc>
                <a:tc>
                  <a:txBody>
                    <a:bodyPr/>
                    <a:lstStyle/>
                    <a:p>
                      <a:pPr algn="l" fontAlgn="t"/>
                      <a:r>
                        <a:rPr lang="en-US" sz="1300" b="0" i="0" u="none" strike="noStrike" dirty="0" smtClean="0">
                          <a:solidFill>
                            <a:srgbClr val="000000"/>
                          </a:solidFill>
                          <a:latin typeface="Calibri"/>
                        </a:rPr>
                        <a:t>Re-establishes</a:t>
                      </a:r>
                      <a:r>
                        <a:rPr lang="en-US" sz="1300" b="0" i="0" u="none" strike="noStrike" baseline="0" dirty="0" smtClean="0">
                          <a:solidFill>
                            <a:srgbClr val="000000"/>
                          </a:solidFill>
                          <a:latin typeface="Calibri"/>
                        </a:rPr>
                        <a:t> the default dead zone for the controller joysticks to the factory default.</a:t>
                      </a:r>
                      <a:endParaRPr lang="en-US" sz="1300" b="0" i="0" u="none" strike="noStrike" dirty="0">
                        <a:solidFill>
                          <a:srgbClr val="000000"/>
                        </a:solidFill>
                        <a:latin typeface="Calibri"/>
                      </a:endParaRPr>
                    </a:p>
                  </a:txBody>
                  <a:tcPr marL="8709" marR="8709" marT="8709" marB="0"/>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r>
              <a:rPr lang="en-US" b="1" dirty="0" smtClean="0"/>
              <a:t>Options Menu </a:t>
            </a:r>
            <a:br>
              <a:rPr lang="en-US" b="1" dirty="0" smtClean="0"/>
            </a:br>
            <a:r>
              <a:rPr lang="en-US" b="1" dirty="0" smtClean="0"/>
              <a:t>Cont.</a:t>
            </a:r>
            <a:endParaRPr lang="en-US" dirty="0"/>
          </a:p>
        </p:txBody>
      </p:sp>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graphicFrame>
        <p:nvGraphicFramePr>
          <p:cNvPr id="6" name="Table 5"/>
          <p:cNvGraphicFramePr>
            <a:graphicFrameLocks noGrp="1"/>
          </p:cNvGraphicFramePr>
          <p:nvPr/>
        </p:nvGraphicFramePr>
        <p:xfrm>
          <a:off x="0" y="1447799"/>
          <a:ext cx="9144000" cy="5410201"/>
        </p:xfrm>
        <a:graphic>
          <a:graphicData uri="http://schemas.openxmlformats.org/drawingml/2006/table">
            <a:tbl>
              <a:tblPr>
                <a:tableStyleId>{616DA210-FB5B-4158-B5E0-FEB733F419BA}</a:tableStyleId>
              </a:tblPr>
              <a:tblGrid>
                <a:gridCol w="2125835"/>
                <a:gridCol w="1912765"/>
                <a:gridCol w="5105400"/>
              </a:tblGrid>
              <a:tr h="260126">
                <a:tc>
                  <a:txBody>
                    <a:bodyPr/>
                    <a:lstStyle/>
                    <a:p>
                      <a:pPr algn="ctr" fontAlgn="b"/>
                      <a:r>
                        <a:rPr lang="en-US" sz="1300" u="none" strike="noStrike" dirty="0"/>
                        <a:t>Option</a:t>
                      </a:r>
                      <a:endParaRPr lang="en-US" sz="1300" b="0" i="0" u="none" strike="noStrike" dirty="0">
                        <a:solidFill>
                          <a:srgbClr val="000000"/>
                        </a:solidFill>
                        <a:latin typeface="Calibri"/>
                      </a:endParaRPr>
                    </a:p>
                  </a:txBody>
                  <a:tcPr marL="8709" marR="8709" marT="8709" marB="0" anchor="b"/>
                </a:tc>
                <a:tc>
                  <a:txBody>
                    <a:bodyPr/>
                    <a:lstStyle/>
                    <a:p>
                      <a:pPr algn="ctr" fontAlgn="b"/>
                      <a:r>
                        <a:rPr lang="en-US" sz="1300" u="none" strike="noStrike" dirty="0"/>
                        <a:t>Sub Menu</a:t>
                      </a:r>
                      <a:endParaRPr lang="en-US" sz="1300" b="0" i="0" u="none" strike="noStrike" dirty="0">
                        <a:solidFill>
                          <a:srgbClr val="000000"/>
                        </a:solidFill>
                        <a:latin typeface="Calibri"/>
                      </a:endParaRPr>
                    </a:p>
                  </a:txBody>
                  <a:tcPr marL="8709" marR="8709" marT="8709" marB="0" anchor="b"/>
                </a:tc>
                <a:tc>
                  <a:txBody>
                    <a:bodyPr/>
                    <a:lstStyle/>
                    <a:p>
                      <a:pPr algn="ctr" fontAlgn="b"/>
                      <a:r>
                        <a:rPr lang="en-US" sz="1300" u="none" strike="noStrike" dirty="0"/>
                        <a:t>Description</a:t>
                      </a:r>
                      <a:endParaRPr lang="en-US" sz="1300" b="0" i="0" u="none" strike="noStrike" dirty="0">
                        <a:solidFill>
                          <a:srgbClr val="000000"/>
                        </a:solidFill>
                        <a:latin typeface="Calibri"/>
                      </a:endParaRPr>
                    </a:p>
                  </a:txBody>
                  <a:tcPr marL="8709" marR="8709" marT="8709" marB="0" anchor="b"/>
                </a:tc>
              </a:tr>
              <a:tr h="201731">
                <a:tc rowSpan="6">
                  <a:txBody>
                    <a:bodyPr/>
                    <a:lstStyle/>
                    <a:p>
                      <a:pPr algn="l" fontAlgn="t"/>
                      <a:r>
                        <a:rPr lang="en-US" sz="1300" b="0" i="0" u="none" strike="noStrike" dirty="0" smtClean="0">
                          <a:solidFill>
                            <a:srgbClr val="000000"/>
                          </a:solidFill>
                          <a:latin typeface="Calibri"/>
                        </a:rPr>
                        <a:t>Display</a:t>
                      </a:r>
                      <a:r>
                        <a:rPr lang="en-US" sz="1300" b="0" i="0" u="none" strike="noStrike" baseline="0" dirty="0" smtClean="0">
                          <a:solidFill>
                            <a:srgbClr val="000000"/>
                          </a:solidFill>
                          <a:latin typeface="Calibri"/>
                        </a:rPr>
                        <a:t> Options</a:t>
                      </a:r>
                      <a:endParaRPr lang="en-US" sz="1300" b="0" i="0" u="none" strike="noStrike" dirty="0">
                        <a:solidFill>
                          <a:srgbClr val="000000"/>
                        </a:solidFill>
                        <a:latin typeface="Calibri"/>
                      </a:endParaRPr>
                    </a:p>
                  </a:txBody>
                  <a:tcPr marL="8709" marR="8709" marT="8709" marB="0"/>
                </a:tc>
                <a:tc>
                  <a:txBody>
                    <a:bodyPr/>
                    <a:lstStyle/>
                    <a:p>
                      <a:r>
                        <a:rPr lang="en-US" sz="1300" dirty="0" smtClean="0"/>
                        <a:t>Flip Screen</a:t>
                      </a:r>
                      <a:endParaRPr lang="en-US" sz="1300" dirty="0"/>
                    </a:p>
                  </a:txBody>
                  <a:tcPr marL="8709" marR="8709" marT="8709" marB="0"/>
                </a:tc>
                <a:tc>
                  <a:txBody>
                    <a:bodyPr/>
                    <a:lstStyle/>
                    <a:p>
                      <a:r>
                        <a:rPr lang="en-US" sz="1300" dirty="0" smtClean="0"/>
                        <a:t>Flips the image on the display screen.</a:t>
                      </a:r>
                      <a:endParaRPr lang="en-US" sz="1300" dirty="0"/>
                    </a:p>
                  </a:txBody>
                  <a:tcPr marL="8709" marR="8709" marT="8709" marB="0"/>
                </a:tc>
              </a:tr>
              <a:tr h="201731">
                <a:tc vMerge="1">
                  <a:txBody>
                    <a:bodyPr/>
                    <a:lstStyle/>
                    <a:p>
                      <a:endParaRPr lang="en-US"/>
                    </a:p>
                  </a:txBody>
                  <a:tcPr/>
                </a:tc>
                <a:tc>
                  <a:txBody>
                    <a:bodyPr/>
                    <a:lstStyle/>
                    <a:p>
                      <a:r>
                        <a:rPr lang="en-US" sz="1300" dirty="0" smtClean="0"/>
                        <a:t>More Bright</a:t>
                      </a:r>
                      <a:endParaRPr lang="en-US" sz="1300" dirty="0"/>
                    </a:p>
                  </a:txBody>
                  <a:tcPr marL="8709" marR="8709" marT="8709" marB="0"/>
                </a:tc>
                <a:tc>
                  <a:txBody>
                    <a:bodyPr/>
                    <a:lstStyle/>
                    <a:p>
                      <a:r>
                        <a:rPr lang="en-US" sz="1300" dirty="0" smtClean="0"/>
                        <a:t>Increases the brightness of the image on the display screen.</a:t>
                      </a:r>
                      <a:endParaRPr lang="en-US" sz="1300" dirty="0"/>
                    </a:p>
                  </a:txBody>
                  <a:tcPr marL="8709" marR="8709" marT="8709" marB="0"/>
                </a:tc>
              </a:tr>
              <a:tr h="201731">
                <a:tc vMerge="1">
                  <a:txBody>
                    <a:bodyPr/>
                    <a:lstStyle/>
                    <a:p>
                      <a:endParaRPr lang="en-US"/>
                    </a:p>
                  </a:txBody>
                  <a:tcPr/>
                </a:tc>
                <a:tc>
                  <a:txBody>
                    <a:bodyPr/>
                    <a:lstStyle/>
                    <a:p>
                      <a:r>
                        <a:rPr lang="en-US" sz="1300" dirty="0" smtClean="0"/>
                        <a:t>Less Bright</a:t>
                      </a:r>
                      <a:endParaRPr lang="en-US" sz="1300" dirty="0"/>
                    </a:p>
                  </a:txBody>
                  <a:tcPr marL="8709" marR="8709" marT="8709" marB="0"/>
                </a:tc>
                <a:tc>
                  <a:txBody>
                    <a:bodyPr/>
                    <a:lstStyle/>
                    <a:p>
                      <a:r>
                        <a:rPr lang="en-US" sz="1300" dirty="0" smtClean="0"/>
                        <a:t>Decreases the brightness of the image on the display screen.</a:t>
                      </a:r>
                      <a:endParaRPr lang="en-US" sz="1300" dirty="0"/>
                    </a:p>
                  </a:txBody>
                  <a:tcPr marL="8709" marR="8709" marT="8709" marB="0"/>
                </a:tc>
              </a:tr>
              <a:tr h="201731">
                <a:tc vMerge="1">
                  <a:txBody>
                    <a:bodyPr/>
                    <a:lstStyle/>
                    <a:p>
                      <a:endParaRPr lang="en-US"/>
                    </a:p>
                  </a:txBody>
                  <a:tcPr/>
                </a:tc>
                <a:tc>
                  <a:txBody>
                    <a:bodyPr/>
                    <a:lstStyle/>
                    <a:p>
                      <a:r>
                        <a:rPr lang="en-US" sz="1300" dirty="0" smtClean="0"/>
                        <a:t>More Contrast</a:t>
                      </a:r>
                      <a:endParaRPr lang="en-US" sz="1300" dirty="0"/>
                    </a:p>
                  </a:txBody>
                  <a:tcPr marL="8709" marR="8709" marT="8709" marB="0"/>
                </a:tc>
                <a:tc>
                  <a:txBody>
                    <a:bodyPr/>
                    <a:lstStyle/>
                    <a:p>
                      <a:r>
                        <a:rPr lang="en-US" sz="1300" dirty="0" smtClean="0"/>
                        <a:t>Increases</a:t>
                      </a:r>
                      <a:r>
                        <a:rPr lang="en-US" sz="1300" baseline="0" dirty="0" smtClean="0"/>
                        <a:t> the contrast of the image on the display screen.</a:t>
                      </a:r>
                      <a:endParaRPr lang="en-US" sz="1300" dirty="0"/>
                    </a:p>
                  </a:txBody>
                  <a:tcPr marL="8709" marR="8709" marT="8709" marB="0"/>
                </a:tc>
              </a:tr>
              <a:tr h="201731">
                <a:tc vMerge="1">
                  <a:txBody>
                    <a:bodyPr/>
                    <a:lstStyle/>
                    <a:p>
                      <a:endParaRPr lang="en-US"/>
                    </a:p>
                  </a:txBody>
                  <a:tcPr/>
                </a:tc>
                <a:tc>
                  <a:txBody>
                    <a:bodyPr/>
                    <a:lstStyle/>
                    <a:p>
                      <a:r>
                        <a:rPr lang="en-US" sz="1300" dirty="0" smtClean="0"/>
                        <a:t>Less Contrast</a:t>
                      </a:r>
                      <a:endParaRPr lang="en-US" sz="1300" dirty="0"/>
                    </a:p>
                  </a:txBody>
                  <a:tcPr marL="8709" marR="8709" marT="8709"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t>Decreases the contrast of the image on the display screen.</a:t>
                      </a:r>
                      <a:endParaRPr lang="en-US" sz="1300" dirty="0" smtClean="0"/>
                    </a:p>
                  </a:txBody>
                  <a:tcPr marL="8709" marR="8709" marT="8709" marB="0"/>
                </a:tc>
              </a:tr>
              <a:tr h="395551">
                <a:tc vMerge="1">
                  <a:txBody>
                    <a:bodyPr/>
                    <a:lstStyle/>
                    <a:p>
                      <a:endParaRPr lang="en-US"/>
                    </a:p>
                  </a:txBody>
                  <a:tcPr/>
                </a:tc>
                <a:tc>
                  <a:txBody>
                    <a:bodyPr/>
                    <a:lstStyle/>
                    <a:p>
                      <a:r>
                        <a:rPr lang="en-US" sz="1300" dirty="0" smtClean="0"/>
                        <a:t>Toggle GPS</a:t>
                      </a:r>
                      <a:r>
                        <a:rPr lang="en-US" sz="1300" baseline="0" dirty="0" smtClean="0"/>
                        <a:t> Format</a:t>
                      </a:r>
                      <a:endParaRPr lang="en-US" sz="1300" dirty="0"/>
                    </a:p>
                  </a:txBody>
                  <a:tcPr marL="8709" marR="8709" marT="8709" marB="0"/>
                </a:tc>
                <a:tc>
                  <a:txBody>
                    <a:bodyPr/>
                    <a:lstStyle/>
                    <a:p>
                      <a:r>
                        <a:rPr lang="en-US" sz="1300" dirty="0" smtClean="0"/>
                        <a:t>Toggles the format used to display GPS data Between MGRS and geodetic</a:t>
                      </a:r>
                      <a:r>
                        <a:rPr lang="en-US" sz="1300" baseline="0" dirty="0" smtClean="0"/>
                        <a:t> (latitude / Longitude).</a:t>
                      </a:r>
                      <a:endParaRPr lang="en-US" sz="1300" dirty="0"/>
                    </a:p>
                  </a:txBody>
                  <a:tcPr marL="8709" marR="8709" marT="8709" marB="0"/>
                </a:tc>
              </a:tr>
              <a:tr h="395551">
                <a:tc rowSpan="2">
                  <a:txBody>
                    <a:bodyPr/>
                    <a:lstStyle/>
                    <a:p>
                      <a:r>
                        <a:rPr lang="en-US" sz="1300" dirty="0" smtClean="0"/>
                        <a:t> Audio Options</a:t>
                      </a:r>
                      <a:endParaRPr lang="en-US" sz="1300" dirty="0"/>
                    </a:p>
                  </a:txBody>
                  <a:tcPr marL="8709" marR="8709" marT="8709" marB="0"/>
                </a:tc>
                <a:tc>
                  <a:txBody>
                    <a:bodyPr/>
                    <a:lstStyle/>
                    <a:p>
                      <a:pPr algn="l" fontAlgn="t"/>
                      <a:r>
                        <a:rPr lang="en-US" sz="1300" b="0" i="0" u="none" strike="noStrike" dirty="0" smtClean="0">
                          <a:solidFill>
                            <a:srgbClr val="000000"/>
                          </a:solidFill>
                          <a:latin typeface="Calibri"/>
                        </a:rPr>
                        <a:t>Increase</a:t>
                      </a:r>
                      <a:r>
                        <a:rPr lang="en-US" sz="1300" b="0" i="0" u="none" strike="noStrike" baseline="0" dirty="0" smtClean="0">
                          <a:solidFill>
                            <a:srgbClr val="000000"/>
                          </a:solidFill>
                          <a:latin typeface="Calibri"/>
                        </a:rPr>
                        <a:t> OCU Mic Volume</a:t>
                      </a:r>
                      <a:endParaRPr lang="en-US" sz="1300" b="0" i="0" u="none" strike="noStrike" dirty="0">
                        <a:solidFill>
                          <a:srgbClr val="000000"/>
                        </a:solidFill>
                        <a:latin typeface="Calibri"/>
                      </a:endParaRPr>
                    </a:p>
                  </a:txBody>
                  <a:tcPr marL="8709" marR="8709" marT="8709" marB="0"/>
                </a:tc>
                <a:tc>
                  <a:txBody>
                    <a:bodyPr/>
                    <a:lstStyle/>
                    <a:p>
                      <a:r>
                        <a:rPr lang="en-US" sz="1300" dirty="0" smtClean="0"/>
                        <a:t>Increases the volume</a:t>
                      </a:r>
                      <a:r>
                        <a:rPr lang="en-US" sz="1300" baseline="0" dirty="0" smtClean="0"/>
                        <a:t> of sound that is transmitted from the OCU microphone to the robot.</a:t>
                      </a:r>
                      <a:endParaRPr lang="en-US" sz="1300" dirty="0"/>
                    </a:p>
                  </a:txBody>
                  <a:tcPr marL="8709" marR="8709" marT="8709" marB="0"/>
                </a:tc>
              </a:tr>
              <a:tr h="395551">
                <a:tc vMerge="1">
                  <a:txBody>
                    <a:bodyPr/>
                    <a:lstStyle/>
                    <a:p>
                      <a:endParaRPr lang="en-US"/>
                    </a:p>
                  </a:txBody>
                  <a:tcPr/>
                </a:tc>
                <a:tc>
                  <a:txBody>
                    <a:bodyPr/>
                    <a:lstStyle/>
                    <a:p>
                      <a:pPr algn="l" fontAlgn="t"/>
                      <a:r>
                        <a:rPr lang="en-US" sz="1300" b="0" i="0" u="none" strike="noStrike" dirty="0" smtClean="0">
                          <a:solidFill>
                            <a:srgbClr val="000000"/>
                          </a:solidFill>
                          <a:latin typeface="Calibri"/>
                        </a:rPr>
                        <a:t>Decrease OCU Mic</a:t>
                      </a:r>
                      <a:r>
                        <a:rPr lang="en-US" sz="1300" b="0" i="0" u="none" strike="noStrike" baseline="0" dirty="0" smtClean="0">
                          <a:solidFill>
                            <a:srgbClr val="000000"/>
                          </a:solidFill>
                          <a:latin typeface="Calibri"/>
                        </a:rPr>
                        <a:t> Volume</a:t>
                      </a:r>
                      <a:endParaRPr lang="en-US" sz="1300" b="0" i="0" u="none" strike="noStrike" dirty="0">
                        <a:solidFill>
                          <a:srgbClr val="000000"/>
                        </a:solidFill>
                        <a:latin typeface="Calibri"/>
                      </a:endParaRPr>
                    </a:p>
                  </a:txBody>
                  <a:tcPr marL="8709" marR="8709" marT="8709" marB="0"/>
                </a:tc>
                <a:tc>
                  <a:txBody>
                    <a:bodyPr/>
                    <a:lstStyle/>
                    <a:p>
                      <a:r>
                        <a:rPr lang="en-US" sz="1300" dirty="0" smtClean="0"/>
                        <a:t>Decreases the volume of sound that is transmitted from the OCU microphone to the robot</a:t>
                      </a:r>
                      <a:endParaRPr lang="en-US" sz="1300" dirty="0"/>
                    </a:p>
                  </a:txBody>
                  <a:tcPr marL="8709" marR="8709" marT="8709" marB="0"/>
                </a:tc>
              </a:tr>
              <a:tr h="201731">
                <a:tc rowSpan="6">
                  <a:txBody>
                    <a:bodyPr/>
                    <a:lstStyle/>
                    <a:p>
                      <a:r>
                        <a:rPr lang="en-US" sz="1300" dirty="0" smtClean="0"/>
                        <a:t>Calibration</a:t>
                      </a:r>
                      <a:endParaRPr lang="en-US" sz="1300" dirty="0"/>
                    </a:p>
                  </a:txBody>
                  <a:tcPr marL="8709" marR="8709" marT="8709" marB="0"/>
                </a:tc>
                <a:tc>
                  <a:txBody>
                    <a:bodyPr/>
                    <a:lstStyle/>
                    <a:p>
                      <a:pPr algn="l" fontAlgn="t"/>
                      <a:r>
                        <a:rPr lang="en-US" sz="1300" b="0" i="0" u="none" strike="noStrike" dirty="0" smtClean="0">
                          <a:solidFill>
                            <a:srgbClr val="000000"/>
                          </a:solidFill>
                          <a:latin typeface="Calibri"/>
                        </a:rPr>
                        <a:t>Calibrate Mode On </a:t>
                      </a:r>
                      <a:endParaRPr lang="en-US" sz="1300" b="0" i="0" u="none" strike="noStrike" dirty="0">
                        <a:solidFill>
                          <a:srgbClr val="000000"/>
                        </a:solidFill>
                        <a:latin typeface="Calibri"/>
                      </a:endParaRPr>
                    </a:p>
                  </a:txBody>
                  <a:tcPr marL="8709" marR="8709" marT="8709" marB="0"/>
                </a:tc>
                <a:tc>
                  <a:txBody>
                    <a:bodyPr/>
                    <a:lstStyle/>
                    <a:p>
                      <a:r>
                        <a:rPr lang="en-US" sz="1300" dirty="0" smtClean="0"/>
                        <a:t>Turns on calibration mode so you can realign</a:t>
                      </a:r>
                      <a:r>
                        <a:rPr lang="en-US" sz="1300" baseline="0" dirty="0" smtClean="0"/>
                        <a:t> the neck.</a:t>
                      </a:r>
                      <a:endParaRPr lang="en-US" sz="1300" dirty="0"/>
                    </a:p>
                  </a:txBody>
                  <a:tcPr marL="8709" marR="8709" marT="8709" marB="0"/>
                </a:tc>
              </a:tr>
              <a:tr h="395551">
                <a:tc vMerge="1">
                  <a:txBody>
                    <a:bodyPr/>
                    <a:lstStyle/>
                    <a:p>
                      <a:endParaRPr lang="en-US"/>
                    </a:p>
                  </a:txBody>
                  <a:tcPr/>
                </a:tc>
                <a:tc>
                  <a:txBody>
                    <a:bodyPr/>
                    <a:lstStyle/>
                    <a:p>
                      <a:pPr algn="l" fontAlgn="t"/>
                      <a:r>
                        <a:rPr lang="en-US" sz="1300" b="0" i="0" u="none" strike="noStrike" dirty="0" smtClean="0">
                          <a:solidFill>
                            <a:srgbClr val="000000"/>
                          </a:solidFill>
                          <a:latin typeface="Calibri"/>
                        </a:rPr>
                        <a:t>Calibrate Mode Off</a:t>
                      </a:r>
                      <a:endParaRPr lang="en-US" sz="1300" b="0" i="0" u="none" strike="noStrike" dirty="0">
                        <a:solidFill>
                          <a:srgbClr val="000000"/>
                        </a:solidFill>
                        <a:latin typeface="Calibri"/>
                      </a:endParaRPr>
                    </a:p>
                  </a:txBody>
                  <a:tcPr marL="8709" marR="8709" marT="8709" marB="0"/>
                </a:tc>
                <a:tc>
                  <a:txBody>
                    <a:bodyPr/>
                    <a:lstStyle/>
                    <a:p>
                      <a:r>
                        <a:rPr lang="en-US" sz="1300" dirty="0" smtClean="0"/>
                        <a:t>Turns off calibration mode. Be sure to exit</a:t>
                      </a:r>
                      <a:r>
                        <a:rPr lang="en-US" sz="1300" baseline="0" dirty="0" smtClean="0"/>
                        <a:t> calibration mode after you have finished realigning the neck.</a:t>
                      </a:r>
                      <a:endParaRPr lang="en-US" sz="1300" dirty="0"/>
                    </a:p>
                  </a:txBody>
                  <a:tcPr marL="8709" marR="8709" marT="8709" marB="0"/>
                </a:tc>
              </a:tr>
              <a:tr h="395551">
                <a:tc vMerge="1">
                  <a:txBody>
                    <a:bodyPr/>
                    <a:lstStyle/>
                    <a:p>
                      <a:endParaRPr lang="en-US"/>
                    </a:p>
                  </a:txBody>
                  <a:tcPr/>
                </a:tc>
                <a:tc>
                  <a:txBody>
                    <a:bodyPr/>
                    <a:lstStyle/>
                    <a:p>
                      <a:pPr algn="l" fontAlgn="t"/>
                      <a:r>
                        <a:rPr lang="en-US" sz="1300" b="0" i="0" u="none" strike="noStrike" dirty="0" smtClean="0">
                          <a:solidFill>
                            <a:srgbClr val="000000"/>
                          </a:solidFill>
                          <a:latin typeface="Calibri"/>
                        </a:rPr>
                        <a:t>Calibrate Latch</a:t>
                      </a:r>
                      <a:endParaRPr lang="en-US" sz="1300" b="0" i="0" u="none" strike="noStrike" dirty="0">
                        <a:solidFill>
                          <a:srgbClr val="000000"/>
                        </a:solidFill>
                        <a:latin typeface="Calibri"/>
                      </a:endParaRPr>
                    </a:p>
                  </a:txBody>
                  <a:tcPr marL="8709" marR="8709" marT="8709" marB="0"/>
                </a:tc>
                <a:tc>
                  <a:txBody>
                    <a:bodyPr/>
                    <a:lstStyle/>
                    <a:p>
                      <a:r>
                        <a:rPr lang="en-US" sz="1300" dirty="0" smtClean="0"/>
                        <a:t>Realigns the head</a:t>
                      </a:r>
                      <a:r>
                        <a:rPr lang="en-US" sz="1300" baseline="0" dirty="0" smtClean="0"/>
                        <a:t> latch. This is useful if the latch is replaced of the robots head is opened up.</a:t>
                      </a:r>
                      <a:endParaRPr lang="en-US" sz="1300" dirty="0"/>
                    </a:p>
                  </a:txBody>
                  <a:tcPr marL="8709" marR="8709" marT="8709" marB="0"/>
                </a:tc>
              </a:tr>
              <a:tr h="1170830">
                <a:tc vMerge="1">
                  <a:txBody>
                    <a:bodyPr/>
                    <a:lstStyle/>
                    <a:p>
                      <a:endParaRPr lang="en-US"/>
                    </a:p>
                  </a:txBody>
                  <a:tcPr/>
                </a:tc>
                <a:tc>
                  <a:txBody>
                    <a:bodyPr/>
                    <a:lstStyle/>
                    <a:p>
                      <a:pPr algn="l" fontAlgn="t"/>
                      <a:r>
                        <a:rPr lang="en-US" sz="1300" b="0" i="0" u="none" strike="noStrike" dirty="0" smtClean="0">
                          <a:solidFill>
                            <a:srgbClr val="000000"/>
                          </a:solidFill>
                          <a:latin typeface="Calibri"/>
                        </a:rPr>
                        <a:t>Calibrate Neck</a:t>
                      </a:r>
                      <a:endParaRPr lang="en-US" sz="1300" b="0" i="0" u="none" strike="noStrike" dirty="0">
                        <a:solidFill>
                          <a:srgbClr val="000000"/>
                        </a:solidFill>
                        <a:latin typeface="Calibri"/>
                      </a:endParaRPr>
                    </a:p>
                  </a:txBody>
                  <a:tcPr marL="8709" marR="8709" marT="8709" marB="0"/>
                </a:tc>
                <a:tc>
                  <a:txBody>
                    <a:bodyPr/>
                    <a:lstStyle/>
                    <a:p>
                      <a:r>
                        <a:rPr lang="en-US" sz="1300" dirty="0" smtClean="0"/>
                        <a:t>Realigns</a:t>
                      </a:r>
                      <a:r>
                        <a:rPr lang="en-US" sz="1300" baseline="0" dirty="0" smtClean="0"/>
                        <a:t> the neck</a:t>
                      </a:r>
                    </a:p>
                    <a:p>
                      <a:pPr algn="ctr"/>
                      <a:r>
                        <a:rPr lang="en-US" sz="1300" baseline="0" dirty="0" smtClean="0"/>
                        <a:t>CAUTION</a:t>
                      </a:r>
                    </a:p>
                    <a:p>
                      <a:pPr algn="ctr"/>
                      <a:r>
                        <a:rPr lang="en-US" sz="1300" baseline="0" dirty="0" smtClean="0"/>
                        <a:t>Realign the neck only when the head is all the way down in the chassis, as in Stow mode. Otherwise, the neck is improperly realigned, which can result in collisions between the neck or head and the rest of the robot.</a:t>
                      </a:r>
                      <a:endParaRPr lang="en-US" sz="1300" dirty="0"/>
                    </a:p>
                  </a:txBody>
                  <a:tcPr marL="8709" marR="8709" marT="8709" marB="0"/>
                </a:tc>
              </a:tr>
              <a:tr h="201731">
                <a:tc vMerge="1">
                  <a:txBody>
                    <a:bodyPr/>
                    <a:lstStyle/>
                    <a:p>
                      <a:endParaRPr lang="en-US"/>
                    </a:p>
                  </a:txBody>
                  <a:tcPr/>
                </a:tc>
                <a:tc>
                  <a:txBody>
                    <a:bodyPr/>
                    <a:lstStyle/>
                    <a:p>
                      <a:pPr algn="l" fontAlgn="t"/>
                      <a:r>
                        <a:rPr lang="en-US" sz="1300" b="0" i="0" u="none" strike="noStrike" dirty="0" smtClean="0">
                          <a:solidFill>
                            <a:srgbClr val="000000"/>
                          </a:solidFill>
                          <a:latin typeface="Calibri"/>
                        </a:rPr>
                        <a:t>Calibrate Flipper</a:t>
                      </a:r>
                      <a:endParaRPr lang="en-US" sz="1300" b="0" i="0" u="none" strike="noStrike" dirty="0">
                        <a:solidFill>
                          <a:srgbClr val="000000"/>
                        </a:solidFill>
                        <a:latin typeface="Calibri"/>
                      </a:endParaRPr>
                    </a:p>
                  </a:txBody>
                  <a:tcPr marL="8709" marR="8709" marT="8709" marB="0"/>
                </a:tc>
                <a:tc>
                  <a:txBody>
                    <a:bodyPr/>
                    <a:lstStyle/>
                    <a:p>
                      <a:r>
                        <a:rPr lang="en-US" sz="1300" dirty="0" smtClean="0"/>
                        <a:t>Realigns the flippers</a:t>
                      </a:r>
                      <a:r>
                        <a:rPr lang="en-US" sz="1300" baseline="0" dirty="0" smtClean="0"/>
                        <a:t> back to the factory standard.</a:t>
                      </a:r>
                      <a:endParaRPr lang="en-US" sz="1300" dirty="0"/>
                    </a:p>
                  </a:txBody>
                  <a:tcPr marL="8709" marR="8709" marT="8709" marB="0"/>
                </a:tc>
              </a:tr>
              <a:tr h="506697">
                <a:tc vMerge="1">
                  <a:txBody>
                    <a:bodyPr/>
                    <a:lstStyle/>
                    <a:p>
                      <a:endParaRPr lang="en-US"/>
                    </a:p>
                  </a:txBody>
                  <a:tcPr/>
                </a:tc>
                <a:tc>
                  <a:txBody>
                    <a:bodyPr/>
                    <a:lstStyle/>
                    <a:p>
                      <a:pPr algn="l" fontAlgn="t"/>
                      <a:r>
                        <a:rPr lang="en-US" sz="1300" b="0" i="0" u="none" strike="noStrike" dirty="0" smtClean="0">
                          <a:solidFill>
                            <a:srgbClr val="000000"/>
                          </a:solidFill>
                          <a:latin typeface="Calibri"/>
                        </a:rPr>
                        <a:t>Calibrate Audio</a:t>
                      </a:r>
                      <a:endParaRPr lang="en-US" sz="1300" b="0" i="0" u="none" strike="noStrike" dirty="0">
                        <a:solidFill>
                          <a:srgbClr val="000000"/>
                        </a:solidFill>
                        <a:latin typeface="Calibri"/>
                      </a:endParaRPr>
                    </a:p>
                  </a:txBody>
                  <a:tcPr marL="8709" marR="8709" marT="8709" marB="0"/>
                </a:tc>
                <a:tc>
                  <a:txBody>
                    <a:bodyPr/>
                    <a:lstStyle/>
                    <a:p>
                      <a:r>
                        <a:rPr lang="en-US" sz="1300" dirty="0" smtClean="0"/>
                        <a:t>Adjusts</a:t>
                      </a:r>
                      <a:r>
                        <a:rPr lang="en-US" sz="1300" baseline="0" dirty="0" smtClean="0"/>
                        <a:t> the current background noise level of the QUIETPRO microphone. Adjust the audio only if you are having trouble hearing of sending audio.</a:t>
                      </a:r>
                      <a:endParaRPr lang="en-US" sz="1300" dirty="0"/>
                    </a:p>
                  </a:txBody>
                  <a:tcPr marL="8709" marR="8709" marT="8709"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r>
              <a:rPr lang="en-US" b="1" dirty="0" smtClean="0"/>
              <a:t>Options Menu </a:t>
            </a:r>
            <a:br>
              <a:rPr lang="en-US" b="1" dirty="0" smtClean="0"/>
            </a:br>
            <a:r>
              <a:rPr lang="en-US" b="1" dirty="0" smtClean="0"/>
              <a:t>Cont.</a:t>
            </a:r>
            <a:endParaRPr lang="en-US" dirty="0"/>
          </a:p>
        </p:txBody>
      </p:sp>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graphicFrame>
        <p:nvGraphicFramePr>
          <p:cNvPr id="6" name="Table 5"/>
          <p:cNvGraphicFramePr>
            <a:graphicFrameLocks noGrp="1"/>
          </p:cNvGraphicFramePr>
          <p:nvPr/>
        </p:nvGraphicFramePr>
        <p:xfrm>
          <a:off x="0" y="1524001"/>
          <a:ext cx="9144000" cy="5333999"/>
        </p:xfrm>
        <a:graphic>
          <a:graphicData uri="http://schemas.openxmlformats.org/drawingml/2006/table">
            <a:tbl>
              <a:tblPr>
                <a:tableStyleId>{616DA210-FB5B-4158-B5E0-FEB733F419BA}</a:tableStyleId>
              </a:tblPr>
              <a:tblGrid>
                <a:gridCol w="2125835"/>
                <a:gridCol w="3509082"/>
                <a:gridCol w="3509083"/>
              </a:tblGrid>
              <a:tr h="527444">
                <a:tc>
                  <a:txBody>
                    <a:bodyPr/>
                    <a:lstStyle/>
                    <a:p>
                      <a:pPr algn="ctr" fontAlgn="b"/>
                      <a:r>
                        <a:rPr lang="en-US" sz="1600" u="none" strike="noStrike" dirty="0"/>
                        <a:t>Option</a:t>
                      </a:r>
                      <a:endParaRPr lang="en-US" sz="1600" b="0" i="0" u="none" strike="noStrike" dirty="0">
                        <a:solidFill>
                          <a:srgbClr val="000000"/>
                        </a:solidFill>
                        <a:latin typeface="Calibri"/>
                      </a:endParaRPr>
                    </a:p>
                  </a:txBody>
                  <a:tcPr marL="8709" marR="8709" marT="8709" marB="0" anchor="b"/>
                </a:tc>
                <a:tc>
                  <a:txBody>
                    <a:bodyPr/>
                    <a:lstStyle/>
                    <a:p>
                      <a:pPr algn="ctr" fontAlgn="b"/>
                      <a:r>
                        <a:rPr lang="en-US" sz="1600" u="none" strike="noStrike" dirty="0"/>
                        <a:t>Sub Menu</a:t>
                      </a:r>
                      <a:endParaRPr lang="en-US" sz="1600" b="0" i="0" u="none" strike="noStrike" dirty="0">
                        <a:solidFill>
                          <a:srgbClr val="000000"/>
                        </a:solidFill>
                        <a:latin typeface="Calibri"/>
                      </a:endParaRPr>
                    </a:p>
                  </a:txBody>
                  <a:tcPr marL="8709" marR="8709" marT="8709" marB="0" anchor="b"/>
                </a:tc>
                <a:tc>
                  <a:txBody>
                    <a:bodyPr/>
                    <a:lstStyle/>
                    <a:p>
                      <a:pPr algn="ctr" fontAlgn="b"/>
                      <a:r>
                        <a:rPr lang="en-US" sz="1600" u="none" strike="noStrike" dirty="0"/>
                        <a:t>Description</a:t>
                      </a:r>
                      <a:endParaRPr lang="en-US" sz="1600" b="0" i="0" u="none" strike="noStrike" dirty="0">
                        <a:solidFill>
                          <a:srgbClr val="000000"/>
                        </a:solidFill>
                        <a:latin typeface="Calibri"/>
                      </a:endParaRPr>
                    </a:p>
                  </a:txBody>
                  <a:tcPr marL="8709" marR="8709" marT="8709" marB="0" anchor="b"/>
                </a:tc>
              </a:tr>
              <a:tr h="456584">
                <a:tc>
                  <a:txBody>
                    <a:bodyPr/>
                    <a:lstStyle/>
                    <a:p>
                      <a:pPr algn="l" fontAlgn="t"/>
                      <a:r>
                        <a:rPr lang="en-US" sz="1600" b="0" i="0" u="none" strike="noStrike" dirty="0" smtClean="0">
                          <a:solidFill>
                            <a:srgbClr val="000000"/>
                          </a:solidFill>
                          <a:latin typeface="Calibri"/>
                        </a:rPr>
                        <a:t>Diagnostics</a:t>
                      </a:r>
                      <a:endParaRPr lang="en-US" sz="1600" b="0" i="0" u="none" strike="noStrike" dirty="0">
                        <a:solidFill>
                          <a:srgbClr val="000000"/>
                        </a:solidFill>
                        <a:latin typeface="Calibri"/>
                      </a:endParaRPr>
                    </a:p>
                  </a:txBody>
                  <a:tcPr marL="8709" marR="8709" marT="8709" marB="0"/>
                </a:tc>
                <a:tc>
                  <a:txBody>
                    <a:bodyPr/>
                    <a:lstStyle/>
                    <a:p>
                      <a:pPr algn="l" fontAlgn="t"/>
                      <a:r>
                        <a:rPr lang="en-US" sz="1600" b="0" i="0" u="none" strike="noStrike" dirty="0" smtClean="0">
                          <a:solidFill>
                            <a:srgbClr val="000000"/>
                          </a:solidFill>
                          <a:latin typeface="Calibri"/>
                        </a:rPr>
                        <a:t>Next</a:t>
                      </a:r>
                      <a:r>
                        <a:rPr lang="en-US" sz="1600" b="0" i="0" u="none" strike="noStrike" baseline="0" dirty="0" smtClean="0">
                          <a:solidFill>
                            <a:srgbClr val="000000"/>
                          </a:solidFill>
                          <a:latin typeface="Calibri"/>
                        </a:rPr>
                        <a:t> Screen</a:t>
                      </a:r>
                      <a:endParaRPr lang="en-US" sz="1600" b="0" i="0" u="none" strike="noStrike" dirty="0">
                        <a:solidFill>
                          <a:srgbClr val="000000"/>
                        </a:solidFill>
                        <a:latin typeface="Calibri"/>
                      </a:endParaRPr>
                    </a:p>
                  </a:txBody>
                  <a:tcPr marL="8709" marR="8709" marT="8709" marB="0"/>
                </a:tc>
                <a:tc>
                  <a:txBody>
                    <a:bodyPr/>
                    <a:lstStyle/>
                    <a:p>
                      <a:r>
                        <a:rPr lang="en-US" dirty="0" smtClean="0"/>
                        <a:t>Displays the first diagnostic screen. Repeat to display subsequent diagnostic screens (up to four total).</a:t>
                      </a:r>
                      <a:r>
                        <a:rPr lang="en-US" baseline="0" dirty="0" smtClean="0"/>
                        <a:t> After the last screen, selecting Next Screen clears the diagnostic screens from the display.</a:t>
                      </a:r>
                    </a:p>
                    <a:p>
                      <a:endParaRPr lang="en-US" baseline="0" dirty="0" smtClean="0"/>
                    </a:p>
                    <a:p>
                      <a:r>
                        <a:rPr lang="en-US" baseline="0" dirty="0" smtClean="0"/>
                        <a:t>Tip: To see the details of the diagnostic screens, click the menu button to clear the menu.</a:t>
                      </a:r>
                      <a:endParaRPr lang="en-US" dirty="0"/>
                    </a:p>
                  </a:txBody>
                  <a:tcPr marL="8709" marR="8709" marT="8709" marB="0"/>
                </a:tc>
              </a:tr>
              <a:tr h="456584">
                <a:tc rowSpan="4">
                  <a:txBody>
                    <a:bodyPr/>
                    <a:lstStyle/>
                    <a:p>
                      <a:pPr algn="l" fontAlgn="t"/>
                      <a:r>
                        <a:rPr lang="en-US" sz="1600" b="0" i="0" u="none" strike="noStrike" dirty="0" smtClean="0">
                          <a:solidFill>
                            <a:srgbClr val="000000"/>
                          </a:solidFill>
                          <a:latin typeface="Calibri"/>
                        </a:rPr>
                        <a:t>Shut Down</a:t>
                      </a:r>
                      <a:endParaRPr lang="en-US" sz="1600" b="0" i="0" u="none" strike="noStrike" dirty="0">
                        <a:solidFill>
                          <a:srgbClr val="000000"/>
                        </a:solidFill>
                        <a:latin typeface="Calibri"/>
                      </a:endParaRPr>
                    </a:p>
                  </a:txBody>
                  <a:tcPr marL="8709" marR="8709" marT="8709" marB="0"/>
                </a:tc>
                <a:tc>
                  <a:txBody>
                    <a:bodyPr/>
                    <a:lstStyle/>
                    <a:p>
                      <a:r>
                        <a:rPr lang="en-US" dirty="0" smtClean="0"/>
                        <a:t>Reboot</a:t>
                      </a:r>
                      <a:r>
                        <a:rPr lang="en-US" baseline="0" dirty="0" smtClean="0"/>
                        <a:t> Robot</a:t>
                      </a:r>
                      <a:endParaRPr lang="en-US" dirty="0"/>
                    </a:p>
                  </a:txBody>
                  <a:tcPr marL="8709" marR="8709" marT="8709" marB="0"/>
                </a:tc>
                <a:tc>
                  <a:txBody>
                    <a:bodyPr/>
                    <a:lstStyle/>
                    <a:p>
                      <a:r>
                        <a:rPr lang="en-US" dirty="0" smtClean="0"/>
                        <a:t>Remotely reboots the robot.</a:t>
                      </a:r>
                      <a:endParaRPr lang="en-US" dirty="0"/>
                    </a:p>
                  </a:txBody>
                  <a:tcPr marL="8709" marR="8709" marT="8709" marB="0"/>
                </a:tc>
              </a:tr>
              <a:tr h="302662">
                <a:tc vMerge="1">
                  <a:txBody>
                    <a:bodyPr/>
                    <a:lstStyle/>
                    <a:p>
                      <a:endParaRPr lang="en-US"/>
                    </a:p>
                  </a:txBody>
                  <a:tcPr/>
                </a:tc>
                <a:tc>
                  <a:txBody>
                    <a:bodyPr/>
                    <a:lstStyle/>
                    <a:p>
                      <a:r>
                        <a:rPr lang="en-US" dirty="0" smtClean="0"/>
                        <a:t>Shutdown Robot</a:t>
                      </a:r>
                      <a:endParaRPr lang="en-US" dirty="0"/>
                    </a:p>
                  </a:txBody>
                  <a:tcPr marL="8709" marR="8709" marT="8709" marB="0"/>
                </a:tc>
                <a:tc>
                  <a:txBody>
                    <a:bodyPr/>
                    <a:lstStyle/>
                    <a:p>
                      <a:r>
                        <a:rPr lang="en-US" dirty="0" smtClean="0"/>
                        <a:t>Turns off the robot.</a:t>
                      </a:r>
                      <a:endParaRPr lang="en-US" dirty="0"/>
                    </a:p>
                  </a:txBody>
                  <a:tcPr marL="8709" marR="8709" marT="8709" marB="0" anchor="b"/>
                </a:tc>
              </a:tr>
              <a:tr h="484102">
                <a:tc vMerge="1">
                  <a:txBody>
                    <a:bodyPr/>
                    <a:lstStyle/>
                    <a:p>
                      <a:endParaRPr lang="en-US"/>
                    </a:p>
                  </a:txBody>
                  <a:tcPr/>
                </a:tc>
                <a:tc>
                  <a:txBody>
                    <a:bodyPr/>
                    <a:lstStyle/>
                    <a:p>
                      <a:r>
                        <a:rPr lang="en-US" dirty="0" smtClean="0"/>
                        <a:t>Restart OCU</a:t>
                      </a:r>
                      <a:endParaRPr lang="en-US" dirty="0"/>
                    </a:p>
                  </a:txBody>
                  <a:tcPr marL="8709" marR="8709" marT="8709" marB="0"/>
                </a:tc>
                <a:tc>
                  <a:txBody>
                    <a:bodyPr/>
                    <a:lstStyle/>
                    <a:p>
                      <a:r>
                        <a:rPr lang="en-US" dirty="0" smtClean="0"/>
                        <a:t>Reboots the OCU.</a:t>
                      </a:r>
                      <a:endParaRPr lang="en-US" dirty="0"/>
                    </a:p>
                  </a:txBody>
                  <a:tcPr marL="8709" marR="8709" marT="8709" marB="0"/>
                </a:tc>
              </a:tr>
              <a:tr h="811298">
                <a:tc vMerge="1">
                  <a:txBody>
                    <a:bodyPr/>
                    <a:lstStyle/>
                    <a:p>
                      <a:endParaRPr lang="en-US"/>
                    </a:p>
                  </a:txBody>
                  <a:tcPr/>
                </a:tc>
                <a:tc>
                  <a:txBody>
                    <a:bodyPr/>
                    <a:lstStyle/>
                    <a:p>
                      <a:r>
                        <a:rPr lang="en-US" dirty="0" smtClean="0"/>
                        <a:t>Shutdown</a:t>
                      </a:r>
                      <a:r>
                        <a:rPr lang="en-US" baseline="0" dirty="0" smtClean="0"/>
                        <a:t> OCU</a:t>
                      </a:r>
                      <a:endParaRPr lang="en-US" dirty="0"/>
                    </a:p>
                  </a:txBody>
                  <a:tcPr marL="8709" marR="8709" marT="8709" marB="0"/>
                </a:tc>
                <a:tc>
                  <a:txBody>
                    <a:bodyPr/>
                    <a:lstStyle/>
                    <a:p>
                      <a:r>
                        <a:rPr lang="en-US" dirty="0" smtClean="0"/>
                        <a:t>Turns off the OCU.</a:t>
                      </a:r>
                      <a:endParaRPr lang="en-US" dirty="0"/>
                    </a:p>
                  </a:txBody>
                  <a:tcPr marL="8709" marR="8709" marT="8709"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JPG"/>
          <p:cNvPicPr>
            <a:picLocks noChangeAspect="1"/>
          </p:cNvPicPr>
          <p:nvPr/>
        </p:nvPicPr>
        <p:blipFill>
          <a:blip r:embed="rId2" cstate="print"/>
          <a:srcRect l="1028" t="2269" b="9773"/>
          <a:stretch>
            <a:fillRect/>
          </a:stretch>
        </p:blipFill>
        <p:spPr>
          <a:xfrm>
            <a:off x="914400" y="1600200"/>
            <a:ext cx="7334250" cy="4800600"/>
          </a:xfrm>
          <a:prstGeom prst="rect">
            <a:avLst/>
          </a:prstGeom>
        </p:spPr>
      </p:pic>
      <p:sp>
        <p:nvSpPr>
          <p:cNvPr id="6" name="Rectangle 5"/>
          <p:cNvSpPr/>
          <p:nvPr/>
        </p:nvSpPr>
        <p:spPr>
          <a:xfrm>
            <a:off x="1371600" y="2362200"/>
            <a:ext cx="6858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pic>
        <p:nvPicPr>
          <p:cNvPr id="7"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
        <p:nvSpPr>
          <p:cNvPr id="8" name="Rectangle 7"/>
          <p:cNvSpPr/>
          <p:nvPr/>
        </p:nvSpPr>
        <p:spPr>
          <a:xfrm>
            <a:off x="762000" y="1524000"/>
            <a:ext cx="7772400" cy="30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0"/>
            <a:ext cx="9144000" cy="769441"/>
          </a:xfrm>
          <a:prstGeom prst="rect">
            <a:avLst/>
          </a:prstGeom>
          <a:noFill/>
        </p:spPr>
        <p:txBody>
          <a:bodyPr wrap="square" rtlCol="0">
            <a:spAutoFit/>
          </a:bodyPr>
          <a:lstStyle/>
          <a:p>
            <a:pPr algn="ctr"/>
            <a:r>
              <a:rPr lang="en-US" sz="4400" b="1" dirty="0" smtClean="0"/>
              <a:t>Check on Learning</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obert.e.klein\Pictures\images1.jpg"/>
          <p:cNvPicPr>
            <a:picLocks noChangeAspect="1" noChangeArrowheads="1"/>
          </p:cNvPicPr>
          <p:nvPr/>
        </p:nvPicPr>
        <p:blipFill>
          <a:blip r:embed="rId2" cstate="print"/>
          <a:srcRect/>
          <a:stretch>
            <a:fillRect/>
          </a:stretch>
        </p:blipFill>
        <p:spPr bwMode="auto">
          <a:xfrm>
            <a:off x="8077200" y="0"/>
            <a:ext cx="1066800" cy="1447800"/>
          </a:xfrm>
          <a:prstGeom prst="rect">
            <a:avLst/>
          </a:prstGeom>
          <a:noFill/>
        </p:spPr>
      </p:pic>
      <p:pic>
        <p:nvPicPr>
          <p:cNvPr id="4"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sp>
        <p:nvSpPr>
          <p:cNvPr id="6" name="TextBox 5"/>
          <p:cNvSpPr txBox="1"/>
          <p:nvPr/>
        </p:nvSpPr>
        <p:spPr>
          <a:xfrm>
            <a:off x="0" y="0"/>
            <a:ext cx="9144000" cy="1261884"/>
          </a:xfrm>
          <a:prstGeom prst="rect">
            <a:avLst/>
          </a:prstGeom>
          <a:noFill/>
        </p:spPr>
        <p:txBody>
          <a:bodyPr wrap="square" rtlCol="0">
            <a:spAutoFit/>
          </a:bodyPr>
          <a:lstStyle/>
          <a:p>
            <a:pPr algn="ctr"/>
            <a:r>
              <a:rPr lang="en-US" sz="3600" b="1" dirty="0" smtClean="0"/>
              <a:t> </a:t>
            </a:r>
          </a:p>
          <a:p>
            <a:pPr algn="ctr"/>
            <a:r>
              <a:rPr lang="en-US" sz="4000" b="1" dirty="0" smtClean="0"/>
              <a:t>Enabling Learning Objective C</a:t>
            </a:r>
            <a:endParaRPr lang="en-US" sz="4000" b="1" dirty="0"/>
          </a:p>
        </p:txBody>
      </p:sp>
      <p:graphicFrame>
        <p:nvGraphicFramePr>
          <p:cNvPr id="7" name="Table 6"/>
          <p:cNvGraphicFramePr>
            <a:graphicFrameLocks noGrp="1"/>
          </p:cNvGraphicFramePr>
          <p:nvPr>
            <p:extLst>
              <p:ext uri="{D42A27DB-BD31-4B8C-83A1-F6EECF244321}">
                <p14:modId xmlns:p14="http://schemas.microsoft.com/office/powerpoint/2010/main" xmlns="" val="1006401230"/>
              </p:ext>
            </p:extLst>
          </p:nvPr>
        </p:nvGraphicFramePr>
        <p:xfrm>
          <a:off x="457200" y="2133601"/>
          <a:ext cx="8153400" cy="2499359"/>
        </p:xfrm>
        <a:graphic>
          <a:graphicData uri="http://schemas.openxmlformats.org/drawingml/2006/table">
            <a:tbl>
              <a:tblPr/>
              <a:tblGrid>
                <a:gridCol w="1630680"/>
                <a:gridCol w="6522720"/>
              </a:tblGrid>
              <a:tr h="805542">
                <a:tc>
                  <a:txBody>
                    <a:bodyPr/>
                    <a:lstStyle/>
                    <a:p>
                      <a:pPr marL="0" marR="0">
                        <a:spcBef>
                          <a:spcPts val="200"/>
                        </a:spcBef>
                        <a:spcAft>
                          <a:spcPts val="200"/>
                        </a:spcAft>
                      </a:pPr>
                      <a:r>
                        <a:rPr lang="en-US" sz="1800" b="1" dirty="0">
                          <a:latin typeface="+mn-lt"/>
                          <a:ea typeface="Calibri"/>
                          <a:cs typeface="Times New Roman"/>
                        </a:rPr>
                        <a:t>ACTION:</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800" kern="1200" dirty="0" smtClean="0">
                          <a:solidFill>
                            <a:schemeClr val="tx1"/>
                          </a:solidFill>
                          <a:latin typeface="+mn-lt"/>
                          <a:ea typeface="+mn-ea"/>
                          <a:cs typeface="+mn-cs"/>
                        </a:rPr>
                        <a:t>Identify hand controller functions in drive mode.</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70857">
                <a:tc>
                  <a:txBody>
                    <a:bodyPr/>
                    <a:lstStyle/>
                    <a:p>
                      <a:pPr marL="0" marR="0">
                        <a:spcBef>
                          <a:spcPts val="200"/>
                        </a:spcBef>
                        <a:spcAft>
                          <a:spcPts val="200"/>
                        </a:spcAft>
                      </a:pPr>
                      <a:r>
                        <a:rPr lang="en-US" sz="1800" b="1" dirty="0" smtClean="0">
                          <a:latin typeface="+mn-lt"/>
                          <a:ea typeface="Calibri"/>
                          <a:cs typeface="Times New Roman"/>
                        </a:rPr>
                        <a:t>CONDITIONS:</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6400800" algn="l"/>
                          <a:tab pos="6480810" algn="l"/>
                        </a:tabLst>
                      </a:pPr>
                      <a:r>
                        <a:rPr lang="en-US" sz="1800" kern="1200" dirty="0" smtClean="0">
                          <a:solidFill>
                            <a:schemeClr val="tx1"/>
                          </a:solidFill>
                          <a:latin typeface="+mn-lt"/>
                          <a:ea typeface="+mn-ea"/>
                          <a:cs typeface="+mn-cs"/>
                        </a:rPr>
                        <a:t>In an operational environment, provided with TM 9-2350-397-13 &amp; P, SUGV Job Aid, SUGV Student Guide, and an operational SUGV system.</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05542">
                <a:tc>
                  <a:txBody>
                    <a:bodyPr/>
                    <a:lstStyle/>
                    <a:p>
                      <a:pPr marL="0" marR="0">
                        <a:spcBef>
                          <a:spcPts val="200"/>
                        </a:spcBef>
                        <a:spcAft>
                          <a:spcPts val="200"/>
                        </a:spcAft>
                      </a:pPr>
                      <a:r>
                        <a:rPr lang="en-US" sz="1800" b="1" dirty="0">
                          <a:latin typeface="+mn-lt"/>
                          <a:ea typeface="Calibri"/>
                          <a:cs typeface="Times New Roman"/>
                        </a:rPr>
                        <a:t>STANDARDS:</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6400800" algn="l"/>
                          <a:tab pos="6480810" algn="l"/>
                        </a:tabLst>
                      </a:pPr>
                      <a:r>
                        <a:rPr lang="en-US" sz="1800" kern="1200" dirty="0" smtClean="0">
                          <a:solidFill>
                            <a:schemeClr val="tx1"/>
                          </a:solidFill>
                          <a:latin typeface="+mn-lt"/>
                          <a:ea typeface="+mn-ea"/>
                          <a:cs typeface="+mn-cs"/>
                        </a:rPr>
                        <a:t>Identify menu functions for the SUGV in accordance with TM 9-2350-397-13&amp;P, by identifying Basic Menu Options with 80% accuracy.</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57400"/>
            <a:ext cx="9144000" cy="2554545"/>
          </a:xfrm>
          <a:prstGeom prst="rect">
            <a:avLst/>
          </a:prstGeom>
        </p:spPr>
        <p:txBody>
          <a:bodyPr wrap="square">
            <a:spAutoFit/>
          </a:bodyPr>
          <a:lstStyle/>
          <a:p>
            <a:pPr algn="ctr"/>
            <a:r>
              <a:rPr lang="en-US" sz="3200" dirty="0" smtClean="0"/>
              <a:t>When you power on the SUGV system and unlock the hand controller, the system is in Drive mode.  In this mode, you can perform all mobility actions: drive the robot, position its head, neck and flippers, pan and tilt the head.</a:t>
            </a:r>
            <a:endParaRPr lang="en-US" sz="3200" dirty="0"/>
          </a:p>
        </p:txBody>
      </p:sp>
      <p:pic>
        <p:nvPicPr>
          <p:cNvPr id="5"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6"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7" name="TextBox 6"/>
          <p:cNvSpPr txBox="1"/>
          <p:nvPr/>
        </p:nvSpPr>
        <p:spPr>
          <a:xfrm>
            <a:off x="0" y="0"/>
            <a:ext cx="9144000" cy="1446550"/>
          </a:xfrm>
          <a:prstGeom prst="rect">
            <a:avLst/>
          </a:prstGeom>
          <a:noFill/>
        </p:spPr>
        <p:txBody>
          <a:bodyPr wrap="square" rtlCol="0">
            <a:spAutoFit/>
          </a:bodyPr>
          <a:lstStyle/>
          <a:p>
            <a:pPr algn="ctr"/>
            <a:endParaRPr lang="en-US" sz="4400" b="1" dirty="0" smtClean="0"/>
          </a:p>
          <a:p>
            <a:pPr algn="ctr"/>
            <a:r>
              <a:rPr lang="en-US" sz="4400" b="1" dirty="0" smtClean="0"/>
              <a:t>Drive Mode</a:t>
            </a:r>
            <a:endParaRPr lang="en-US" sz="4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350" y="1447800"/>
            <a:ext cx="9131300" cy="5410200"/>
          </a:xfrm>
          <a:prstGeom prst="rect">
            <a:avLst/>
          </a:prstGeom>
          <a:noFill/>
          <a:ln w="9525">
            <a:noFill/>
            <a:miter lim="800000"/>
            <a:headEnd/>
            <a:tailEnd/>
          </a:ln>
        </p:spPr>
      </p:pic>
      <p:pic>
        <p:nvPicPr>
          <p:cNvPr id="3"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pic>
        <p:nvPicPr>
          <p:cNvPr id="4"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
        <p:nvSpPr>
          <p:cNvPr id="13" name="Oval 12"/>
          <p:cNvSpPr/>
          <p:nvPr/>
        </p:nvSpPr>
        <p:spPr>
          <a:xfrm>
            <a:off x="1371600" y="3733800"/>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981200" y="4267200"/>
            <a:ext cx="685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895600" y="4267200"/>
            <a:ext cx="685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391400" y="1752600"/>
            <a:ext cx="685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943600" y="1752600"/>
            <a:ext cx="685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2209800" y="3733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657600" y="41910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429000" y="39624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657600" y="3733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3886200" y="39624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2590800" y="3733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3048000" y="37338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09600" y="1752600"/>
            <a:ext cx="1905000"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371600" y="5257800"/>
            <a:ext cx="2057400"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181600" y="4876800"/>
            <a:ext cx="1905000"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6781800" y="3276600"/>
            <a:ext cx="1219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962400" y="1828800"/>
            <a:ext cx="13716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752600" y="3124200"/>
            <a:ext cx="9144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971800" y="3048000"/>
            <a:ext cx="1066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62200" y="2819400"/>
            <a:ext cx="990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4495800" y="4267200"/>
            <a:ext cx="838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3962400" y="3200400"/>
            <a:ext cx="1143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4343400" y="3429000"/>
            <a:ext cx="9144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4495800" y="4419600"/>
            <a:ext cx="1143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0" y="0"/>
            <a:ext cx="9144000" cy="1323439"/>
          </a:xfrm>
          <a:prstGeom prst="rect">
            <a:avLst/>
          </a:prstGeom>
        </p:spPr>
        <p:txBody>
          <a:bodyPr wrap="square">
            <a:spAutoFit/>
          </a:bodyPr>
          <a:lstStyle/>
          <a:p>
            <a:pPr algn="ctr"/>
            <a:r>
              <a:rPr lang="en-US" sz="4000" b="1" dirty="0" smtClean="0"/>
              <a:t>Hand Controller Mapping </a:t>
            </a:r>
          </a:p>
          <a:p>
            <a:pPr algn="ctr"/>
            <a:r>
              <a:rPr lang="en-US" sz="4000" b="1" dirty="0" smtClean="0"/>
              <a:t>Drive Mode</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67" presetID="1"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1" grpId="0" animBg="1"/>
      <p:bldP spid="32" grpId="0" animBg="1"/>
      <p:bldP spid="33" grpId="0" animBg="1"/>
      <p:bldP spid="34" grpId="0" animBg="1"/>
      <p:bldP spid="35" grpId="0" animBg="1"/>
      <p:bldP spid="37"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9144000" cy="5078313"/>
          </a:xfrm>
          <a:prstGeom prst="rect">
            <a:avLst/>
          </a:prstGeom>
        </p:spPr>
        <p:txBody>
          <a:bodyPr wrap="square">
            <a:spAutoFit/>
          </a:bodyPr>
          <a:lstStyle/>
          <a:p>
            <a:pPr>
              <a:buFont typeface="Arial" pitchFamily="34" charset="0"/>
              <a:buChar char="•"/>
            </a:pPr>
            <a:r>
              <a:rPr lang="en-US" sz="2400" dirty="0" smtClean="0"/>
              <a:t> </a:t>
            </a:r>
            <a:r>
              <a:rPr lang="en-US" sz="2000" dirty="0" smtClean="0"/>
              <a:t>Set the robot in an open area.</a:t>
            </a:r>
          </a:p>
          <a:p>
            <a:pPr>
              <a:buFont typeface="Arial" pitchFamily="34" charset="0"/>
              <a:buChar char="•"/>
            </a:pPr>
            <a:endParaRPr lang="en-US" sz="2000" dirty="0" smtClean="0"/>
          </a:p>
          <a:p>
            <a:pPr>
              <a:buFont typeface="Arial" pitchFamily="34" charset="0"/>
              <a:buChar char="•"/>
            </a:pPr>
            <a:r>
              <a:rPr lang="en-US" sz="2000" dirty="0" smtClean="0"/>
              <a:t> Stand at least 2.5 meters (m) (8.2 feet) away from it.</a:t>
            </a:r>
          </a:p>
          <a:p>
            <a:pPr>
              <a:buFont typeface="Arial" pitchFamily="34" charset="0"/>
              <a:buChar char="•"/>
            </a:pPr>
            <a:endParaRPr lang="en-US" sz="2000" dirty="0" smtClean="0"/>
          </a:p>
          <a:p>
            <a:pPr>
              <a:buFont typeface="Arial" pitchFamily="34" charset="0"/>
              <a:buChar char="•"/>
            </a:pPr>
            <a:r>
              <a:rPr lang="en-US" sz="2000" dirty="0" smtClean="0"/>
              <a:t> Press the Lock/Unlock button to unlock the hand controller.</a:t>
            </a:r>
          </a:p>
          <a:p>
            <a:pPr>
              <a:buFont typeface="Arial" pitchFamily="34" charset="0"/>
              <a:buChar char="•"/>
            </a:pPr>
            <a:endParaRPr lang="en-US" sz="2000" dirty="0" smtClean="0"/>
          </a:p>
          <a:p>
            <a:pPr>
              <a:buFont typeface="Arial" pitchFamily="34" charset="0"/>
              <a:buChar char="•"/>
            </a:pPr>
            <a:r>
              <a:rPr lang="en-US" sz="2000" dirty="0" smtClean="0"/>
              <a:t> With the hand controller in Menu mode select </a:t>
            </a:r>
            <a:r>
              <a:rPr lang="en-US" sz="2000" b="1" dirty="0" smtClean="0"/>
              <a:t>Poses &gt; Deploy Pose.</a:t>
            </a:r>
          </a:p>
          <a:p>
            <a:pPr>
              <a:buFont typeface="Arial" pitchFamily="34" charset="0"/>
              <a:buChar char="•"/>
            </a:pPr>
            <a:endParaRPr lang="en-US" sz="2000" b="1" dirty="0" smtClean="0"/>
          </a:p>
          <a:p>
            <a:pPr marL="176213" indent="-176213">
              <a:buFont typeface="Arial" pitchFamily="34" charset="0"/>
              <a:buChar char="•"/>
            </a:pPr>
            <a:r>
              <a:rPr lang="en-US" sz="2000" dirty="0" smtClean="0"/>
              <a:t>After the robot moves into Deploy pose, press the Menu toggle button  to switch the hand controller to Drive mode.</a:t>
            </a:r>
          </a:p>
          <a:p>
            <a:pPr>
              <a:buFont typeface="Arial" pitchFamily="34" charset="0"/>
              <a:buChar char="•"/>
            </a:pPr>
            <a:endParaRPr lang="en-US" sz="2000" dirty="0" smtClean="0"/>
          </a:p>
          <a:p>
            <a:pPr marL="176213" indent="-176213">
              <a:buFont typeface="Arial" pitchFamily="34" charset="0"/>
              <a:buChar char="•"/>
            </a:pPr>
            <a:r>
              <a:rPr lang="en-US" sz="2000" dirty="0" smtClean="0"/>
              <a:t>Check to see that the hand controller is in Drive mode by verifying that the Main Menu no longer appears in the display glasses.</a:t>
            </a:r>
          </a:p>
          <a:p>
            <a:pPr>
              <a:buFont typeface="Arial" pitchFamily="34" charset="0"/>
              <a:buChar char="•"/>
            </a:pPr>
            <a:endParaRPr lang="en-US" sz="2000" dirty="0" smtClean="0"/>
          </a:p>
          <a:p>
            <a:pPr marL="176213" indent="-176213">
              <a:buFont typeface="Arial" pitchFamily="34" charset="0"/>
              <a:buChar char="•"/>
            </a:pPr>
            <a:r>
              <a:rPr lang="en-US" sz="2000" dirty="0" smtClean="0"/>
              <a:t>Press the Drive Pose button (</a:t>
            </a:r>
            <a:r>
              <a:rPr lang="en-US" sz="2000" b="1" dirty="0" smtClean="0"/>
              <a:t>see figure on next slide</a:t>
            </a:r>
            <a:r>
              <a:rPr lang="en-US" sz="2000" dirty="0" smtClean="0"/>
              <a:t>) to move the robot into Drive pose.</a:t>
            </a:r>
            <a:endParaRPr lang="en-US" sz="2000" dirty="0"/>
          </a:p>
        </p:txBody>
      </p:sp>
      <p:pic>
        <p:nvPicPr>
          <p:cNvPr id="3"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5" name="Rectangle 4"/>
          <p:cNvSpPr/>
          <p:nvPr/>
        </p:nvSpPr>
        <p:spPr>
          <a:xfrm>
            <a:off x="0" y="0"/>
            <a:ext cx="9144000" cy="1323439"/>
          </a:xfrm>
          <a:prstGeom prst="rect">
            <a:avLst/>
          </a:prstGeom>
        </p:spPr>
        <p:txBody>
          <a:bodyPr wrap="square">
            <a:spAutoFit/>
          </a:bodyPr>
          <a:lstStyle/>
          <a:p>
            <a:pPr algn="ctr"/>
            <a:endParaRPr lang="en-US" sz="3600" b="1" dirty="0" smtClean="0"/>
          </a:p>
          <a:p>
            <a:pPr algn="ctr"/>
            <a:r>
              <a:rPr lang="en-US" sz="4400" b="1" dirty="0" smtClean="0"/>
              <a:t>Drive Mode</a:t>
            </a:r>
            <a:endParaRPr lang="en-US" sz="4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pic>
        <p:nvPicPr>
          <p:cNvPr id="2050" name="Picture 2" descr="C:\Users\anthony.williams52\Desktop\SUGV Pictures\IMG_0718.JPG"/>
          <p:cNvPicPr>
            <a:picLocks noChangeAspect="1" noChangeArrowheads="1"/>
          </p:cNvPicPr>
          <p:nvPr/>
        </p:nvPicPr>
        <p:blipFill>
          <a:blip r:embed="rId4" cstate="print"/>
          <a:srcRect/>
          <a:stretch>
            <a:fillRect/>
          </a:stretch>
        </p:blipFill>
        <p:spPr bwMode="auto">
          <a:xfrm>
            <a:off x="914400" y="1447800"/>
            <a:ext cx="7444317" cy="5105400"/>
          </a:xfrm>
          <a:prstGeom prst="rect">
            <a:avLst/>
          </a:prstGeom>
          <a:noFill/>
        </p:spPr>
      </p:pic>
      <p:cxnSp>
        <p:nvCxnSpPr>
          <p:cNvPr id="7" name="Straight Arrow Connector 6"/>
          <p:cNvCxnSpPr/>
          <p:nvPr/>
        </p:nvCxnSpPr>
        <p:spPr>
          <a:xfrm rot="5400000">
            <a:off x="3200400" y="1828800"/>
            <a:ext cx="16764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52800" y="762000"/>
            <a:ext cx="2286000" cy="369332"/>
          </a:xfrm>
          <a:prstGeom prst="rect">
            <a:avLst/>
          </a:prstGeom>
          <a:noFill/>
        </p:spPr>
        <p:txBody>
          <a:bodyPr wrap="square" rtlCol="0">
            <a:spAutoFit/>
          </a:bodyPr>
          <a:lstStyle/>
          <a:p>
            <a:r>
              <a:rPr lang="en-US" dirty="0" smtClean="0">
                <a:solidFill>
                  <a:srgbClr val="FF0000"/>
                </a:solidFill>
              </a:rPr>
              <a:t>Drive Pose ‘Hot’ Key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1200329"/>
          </a:xfrm>
          <a:prstGeom prst="rect">
            <a:avLst/>
          </a:prstGeom>
          <a:noFill/>
        </p:spPr>
        <p:txBody>
          <a:bodyPr wrap="square" rtlCol="0">
            <a:spAutoFit/>
          </a:bodyPr>
          <a:lstStyle/>
          <a:p>
            <a:pPr algn="ctr"/>
            <a:r>
              <a:rPr lang="en-US" sz="3600" b="1" dirty="0" smtClean="0"/>
              <a:t> </a:t>
            </a:r>
          </a:p>
          <a:p>
            <a:pPr algn="ctr"/>
            <a:r>
              <a:rPr lang="en-US" sz="3600" b="1" dirty="0" smtClean="0"/>
              <a:t>Enabling Learning Objective A</a:t>
            </a:r>
            <a:endParaRPr lang="en-US" sz="3600" b="1" dirty="0"/>
          </a:p>
        </p:txBody>
      </p:sp>
      <p:graphicFrame>
        <p:nvGraphicFramePr>
          <p:cNvPr id="7" name="Table 6"/>
          <p:cNvGraphicFramePr>
            <a:graphicFrameLocks noGrp="1"/>
          </p:cNvGraphicFramePr>
          <p:nvPr>
            <p:extLst>
              <p:ext uri="{D42A27DB-BD31-4B8C-83A1-F6EECF244321}">
                <p14:modId xmlns:p14="http://schemas.microsoft.com/office/powerpoint/2010/main" xmlns="" val="2365051154"/>
              </p:ext>
            </p:extLst>
          </p:nvPr>
        </p:nvGraphicFramePr>
        <p:xfrm>
          <a:off x="457200" y="2133601"/>
          <a:ext cx="8153400" cy="2499359"/>
        </p:xfrm>
        <a:graphic>
          <a:graphicData uri="http://schemas.openxmlformats.org/drawingml/2006/table">
            <a:tbl>
              <a:tblPr/>
              <a:tblGrid>
                <a:gridCol w="1630680"/>
                <a:gridCol w="6522720"/>
              </a:tblGrid>
              <a:tr h="805542">
                <a:tc>
                  <a:txBody>
                    <a:bodyPr/>
                    <a:lstStyle/>
                    <a:p>
                      <a:pPr marL="0" marR="0">
                        <a:spcBef>
                          <a:spcPts val="200"/>
                        </a:spcBef>
                        <a:spcAft>
                          <a:spcPts val="200"/>
                        </a:spcAft>
                      </a:pPr>
                      <a:r>
                        <a:rPr lang="en-US" sz="1800" b="1" dirty="0">
                          <a:latin typeface="+mn-lt"/>
                          <a:ea typeface="Calibri"/>
                          <a:cs typeface="Times New Roman"/>
                        </a:rPr>
                        <a:t>ACTION:</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800" kern="1200" dirty="0" smtClean="0">
                          <a:solidFill>
                            <a:schemeClr val="tx1"/>
                          </a:solidFill>
                          <a:latin typeface="+mn-lt"/>
                          <a:ea typeface="+mn-ea"/>
                          <a:cs typeface="+mn-cs"/>
                        </a:rPr>
                        <a:t>Identify Basic Menu Functions.</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70857">
                <a:tc>
                  <a:txBody>
                    <a:bodyPr/>
                    <a:lstStyle/>
                    <a:p>
                      <a:pPr marL="0" marR="0">
                        <a:spcBef>
                          <a:spcPts val="200"/>
                        </a:spcBef>
                        <a:spcAft>
                          <a:spcPts val="200"/>
                        </a:spcAft>
                      </a:pPr>
                      <a:r>
                        <a:rPr lang="en-US" sz="1800" b="1" dirty="0" smtClean="0">
                          <a:latin typeface="+mn-lt"/>
                          <a:ea typeface="Calibri"/>
                          <a:cs typeface="Times New Roman"/>
                        </a:rPr>
                        <a:t>CONDITIONS:</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6400800" algn="l"/>
                          <a:tab pos="6480810" algn="l"/>
                        </a:tabLst>
                      </a:pPr>
                      <a:r>
                        <a:rPr lang="en-US" sz="1800" kern="1200" dirty="0" smtClean="0">
                          <a:solidFill>
                            <a:schemeClr val="tx1"/>
                          </a:solidFill>
                          <a:latin typeface="+mn-lt"/>
                          <a:ea typeface="+mn-ea"/>
                          <a:cs typeface="+mn-cs"/>
                        </a:rPr>
                        <a:t>In an operational environment, provided with TM 9-2350-397-13 &amp; P, SUGV Job Aid, SUGV Student Guide, and an operational SUGV system.</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05542">
                <a:tc>
                  <a:txBody>
                    <a:bodyPr/>
                    <a:lstStyle/>
                    <a:p>
                      <a:pPr marL="0" marR="0">
                        <a:spcBef>
                          <a:spcPts val="200"/>
                        </a:spcBef>
                        <a:spcAft>
                          <a:spcPts val="200"/>
                        </a:spcAft>
                      </a:pPr>
                      <a:r>
                        <a:rPr lang="en-US" sz="1800" b="1" dirty="0">
                          <a:latin typeface="+mn-lt"/>
                          <a:ea typeface="Calibri"/>
                          <a:cs typeface="Times New Roman"/>
                        </a:rPr>
                        <a:t>STANDARDS:</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6400800" algn="l"/>
                          <a:tab pos="6480810" algn="l"/>
                        </a:tabLst>
                      </a:pPr>
                      <a:r>
                        <a:rPr lang="en-US" sz="1800" kern="1200" dirty="0" smtClean="0">
                          <a:solidFill>
                            <a:schemeClr val="tx1"/>
                          </a:solidFill>
                          <a:latin typeface="+mn-lt"/>
                          <a:ea typeface="+mn-ea"/>
                          <a:cs typeface="+mn-cs"/>
                        </a:rPr>
                        <a:t>Identify menu functions for the SUGV in accordance with TM 9-2350-397-13&amp;P, by Identifying Basic Menu Options with 80% accuracy.</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4"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5"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76400"/>
            <a:ext cx="9144000" cy="5181600"/>
          </a:xfrm>
          <a:prstGeom prst="rect">
            <a:avLst/>
          </a:prstGeom>
        </p:spPr>
        <p:txBody>
          <a:bodyPr wrap="square">
            <a:spAutoFit/>
          </a:bodyPr>
          <a:lstStyle/>
          <a:p>
            <a:pPr marL="117475" indent="-117475">
              <a:buFont typeface="Arial" pitchFamily="34" charset="0"/>
              <a:buChar char="•"/>
            </a:pPr>
            <a:r>
              <a:rPr lang="en-US" dirty="0" smtClean="0"/>
              <a:t>Press the Throttle/Steer joystick forward (away from you) to move the robot forward.</a:t>
            </a:r>
          </a:p>
          <a:p>
            <a:endParaRPr lang="en-US" dirty="0" smtClean="0"/>
          </a:p>
          <a:p>
            <a:pPr marL="117475" indent="-117475">
              <a:buFont typeface="Arial" pitchFamily="34" charset="0"/>
              <a:buChar char="•"/>
            </a:pPr>
            <a:r>
              <a:rPr lang="en-US" dirty="0" smtClean="0"/>
              <a:t>Press the Throttle/Steer joystick backward (toward you) to move the robot in reverse.</a:t>
            </a:r>
          </a:p>
          <a:p>
            <a:r>
              <a:rPr lang="en-US" dirty="0" smtClean="0"/>
              <a:t> </a:t>
            </a:r>
          </a:p>
          <a:p>
            <a:pPr>
              <a:buFont typeface="Arial" pitchFamily="34" charset="0"/>
              <a:buChar char="•"/>
            </a:pPr>
            <a:r>
              <a:rPr lang="en-US" dirty="0" smtClean="0"/>
              <a:t> Press the Throttle/Steer joystick to the left to turn the robot to the left.</a:t>
            </a:r>
          </a:p>
          <a:p>
            <a:endParaRPr lang="en-US" dirty="0" smtClean="0"/>
          </a:p>
          <a:p>
            <a:pPr marL="117475" indent="-117475">
              <a:buFont typeface="Arial" pitchFamily="34" charset="0"/>
              <a:buChar char="•"/>
            </a:pPr>
            <a:r>
              <a:rPr lang="en-US" dirty="0" smtClean="0"/>
              <a:t>Press the Throttle/Steer joystick to the right to turn the robot to the right.</a:t>
            </a:r>
          </a:p>
          <a:p>
            <a:r>
              <a:rPr lang="en-US" dirty="0" smtClean="0"/>
              <a:t> </a:t>
            </a:r>
          </a:p>
          <a:p>
            <a:pPr>
              <a:buFont typeface="Arial" pitchFamily="34" charset="0"/>
              <a:buChar char="•"/>
            </a:pPr>
            <a:r>
              <a:rPr lang="en-US" dirty="0" smtClean="0"/>
              <a:t> Press the Flipper Up button to adjust the flippers up.</a:t>
            </a:r>
          </a:p>
          <a:p>
            <a:endParaRPr lang="en-US" dirty="0" smtClean="0"/>
          </a:p>
          <a:p>
            <a:pPr>
              <a:buFont typeface="Arial" pitchFamily="34" charset="0"/>
              <a:buChar char="•"/>
            </a:pPr>
            <a:r>
              <a:rPr lang="en-US" dirty="0" smtClean="0"/>
              <a:t> Press the Flipper Down button to adjust the flippers down.</a:t>
            </a:r>
          </a:p>
          <a:p>
            <a:endParaRPr lang="en-US" dirty="0" smtClean="0"/>
          </a:p>
          <a:p>
            <a:pPr>
              <a:buFont typeface="Arial" pitchFamily="34" charset="0"/>
              <a:buChar char="•"/>
            </a:pPr>
            <a:r>
              <a:rPr lang="en-US" dirty="0" smtClean="0"/>
              <a:t> Press the Tilt1 Forward and Tilt1 Backward buttons to move the neck.</a:t>
            </a:r>
          </a:p>
          <a:p>
            <a:r>
              <a:rPr lang="en-US" dirty="0" smtClean="0"/>
              <a:t> </a:t>
            </a:r>
          </a:p>
          <a:p>
            <a:pPr>
              <a:buFont typeface="Arial" pitchFamily="34" charset="0"/>
              <a:buChar char="•"/>
            </a:pPr>
            <a:r>
              <a:rPr lang="en-US" dirty="0" smtClean="0"/>
              <a:t> Press the Neck Forward and Neck Backward buttons to move the head.</a:t>
            </a:r>
          </a:p>
          <a:p>
            <a:endParaRPr lang="en-US" dirty="0" smtClean="0"/>
          </a:p>
          <a:p>
            <a:pPr marL="117475" indent="-117475">
              <a:buFont typeface="Arial" pitchFamily="34" charset="0"/>
              <a:buChar char="•"/>
            </a:pPr>
            <a:r>
              <a:rPr lang="en-US" dirty="0" smtClean="0"/>
              <a:t>Press the Head Pan/Pitch joystick forward, backward, right, and </a:t>
            </a:r>
            <a:r>
              <a:rPr lang="en-US" sz="2000" dirty="0" smtClean="0"/>
              <a:t>left to move the head up, down, right, and left. </a:t>
            </a:r>
            <a:endParaRPr lang="en-US" sz="2000" dirty="0"/>
          </a:p>
        </p:txBody>
      </p:sp>
      <p:pic>
        <p:nvPicPr>
          <p:cNvPr id="3"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5" name="TextBox 4"/>
          <p:cNvSpPr txBox="1"/>
          <p:nvPr/>
        </p:nvSpPr>
        <p:spPr>
          <a:xfrm>
            <a:off x="0" y="0"/>
            <a:ext cx="9144000" cy="1323439"/>
          </a:xfrm>
          <a:prstGeom prst="rect">
            <a:avLst/>
          </a:prstGeom>
          <a:noFill/>
        </p:spPr>
        <p:txBody>
          <a:bodyPr wrap="square" rtlCol="0">
            <a:spAutoFit/>
          </a:bodyPr>
          <a:lstStyle/>
          <a:p>
            <a:pPr algn="ctr"/>
            <a:r>
              <a:rPr lang="en-US" sz="4000" b="1" dirty="0" smtClean="0"/>
              <a:t>Controller Operations </a:t>
            </a:r>
          </a:p>
          <a:p>
            <a:pPr algn="ctr"/>
            <a:r>
              <a:rPr lang="en-US" sz="4000" b="1" dirty="0" smtClean="0"/>
              <a:t>in Drive Mode </a:t>
            </a:r>
            <a:endParaRPr lang="en-US" sz="4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sz="3600" b="1" dirty="0" smtClean="0"/>
              <a:t>Summary</a:t>
            </a:r>
            <a:endParaRPr lang="en-US" sz="3600" b="1" dirty="0"/>
          </a:p>
        </p:txBody>
      </p:sp>
      <p:pic>
        <p:nvPicPr>
          <p:cNvPr id="14" name="Picture 3" descr="C:\Users\robert.e.klein\Pictures\images1.jpg"/>
          <p:cNvPicPr>
            <a:picLocks noChangeAspect="1" noChangeArrowheads="1"/>
          </p:cNvPicPr>
          <p:nvPr/>
        </p:nvPicPr>
        <p:blipFill>
          <a:blip r:embed="rId2" cstate="print"/>
          <a:srcRect/>
          <a:stretch>
            <a:fillRect/>
          </a:stretch>
        </p:blipFill>
        <p:spPr bwMode="auto">
          <a:xfrm>
            <a:off x="7950200" y="0"/>
            <a:ext cx="1193800" cy="1447800"/>
          </a:xfrm>
          <a:prstGeom prst="rect">
            <a:avLst/>
          </a:prstGeom>
          <a:noFill/>
        </p:spPr>
      </p:pic>
      <p:pic>
        <p:nvPicPr>
          <p:cNvPr id="15"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sp>
        <p:nvSpPr>
          <p:cNvPr id="16" name="TextBox 15"/>
          <p:cNvSpPr txBox="1"/>
          <p:nvPr/>
        </p:nvSpPr>
        <p:spPr>
          <a:xfrm>
            <a:off x="457200" y="1502688"/>
            <a:ext cx="8229600" cy="5232202"/>
          </a:xfrm>
          <a:prstGeom prst="rect">
            <a:avLst/>
          </a:prstGeom>
          <a:noFill/>
        </p:spPr>
        <p:txBody>
          <a:bodyPr wrap="square" rtlCol="0">
            <a:spAutoFit/>
          </a:bodyPr>
          <a:lstStyle/>
          <a:p>
            <a:pPr fontAlgn="t"/>
            <a:r>
              <a:rPr lang="en-US" sz="2800" u="sng" dirty="0" smtClean="0"/>
              <a:t>Terminal Learning Objective </a:t>
            </a:r>
          </a:p>
          <a:p>
            <a:pPr fontAlgn="t"/>
            <a:endParaRPr lang="en-US" u="sng" dirty="0" smtClean="0"/>
          </a:p>
          <a:p>
            <a:pPr fontAlgn="t"/>
            <a:r>
              <a:rPr lang="en-US" u="sng" dirty="0" smtClean="0">
                <a:latin typeface="Times New Roman" pitchFamily="18" charset="0"/>
                <a:cs typeface="Times New Roman" pitchFamily="18" charset="0"/>
              </a:rPr>
              <a:t>Action:</a:t>
            </a:r>
            <a:r>
              <a:rPr lang="en-US" dirty="0" smtClean="0">
                <a:latin typeface="Times New Roman" pitchFamily="18" charset="0"/>
                <a:cs typeface="Times New Roman" pitchFamily="18" charset="0"/>
              </a:rPr>
              <a:t> Menu Functions on SUGV.</a:t>
            </a:r>
          </a:p>
          <a:p>
            <a:pPr fontAlgn="t"/>
            <a:endParaRPr lang="en-US" u="sng" dirty="0" smtClean="0">
              <a:latin typeface="Times New Roman" pitchFamily="18" charset="0"/>
              <a:cs typeface="Times New Roman" pitchFamily="18" charset="0"/>
            </a:endParaRPr>
          </a:p>
          <a:p>
            <a:pPr fontAlgn="t"/>
            <a:r>
              <a:rPr lang="en-US" u="sng" dirty="0" smtClean="0">
                <a:latin typeface="Times New Roman" pitchFamily="18" charset="0"/>
                <a:cs typeface="Times New Roman" pitchFamily="18" charset="0"/>
              </a:rPr>
              <a:t>Condition:</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an operational environment provided with TM 9-2350-397-13&amp;P, SUGV Job Aid, SUGV Student Guide, and an Operational SUGV System.</a:t>
            </a:r>
          </a:p>
          <a:p>
            <a:pPr fontAlgn="t"/>
            <a:endParaRPr lang="en-US" dirty="0" smtClean="0">
              <a:latin typeface="Times New Roman" pitchFamily="18" charset="0"/>
              <a:cs typeface="Times New Roman" pitchFamily="18" charset="0"/>
            </a:endParaRPr>
          </a:p>
          <a:p>
            <a:pPr fontAlgn="t"/>
            <a:r>
              <a:rPr lang="en-US" u="sng" dirty="0" smtClean="0">
                <a:latin typeface="Times New Roman" pitchFamily="18" charset="0"/>
                <a:cs typeface="Times New Roman" pitchFamily="18" charset="0"/>
              </a:rPr>
              <a:t>Standard:</a:t>
            </a:r>
            <a:r>
              <a:rPr lang="en-US" dirty="0" smtClean="0">
                <a:latin typeface="Times New Roman" pitchFamily="18" charset="0"/>
                <a:cs typeface="Times New Roman" pitchFamily="18" charset="0"/>
              </a:rPr>
              <a:t> Identify menu functions for the SUGV in accordance with TM 9-2350-397-13&amp;P by; Identifying Basic Menu Options, Identifying Hand Controller Functions in Menu Mode, Identifying Hand controller Functions in Drive Mode with 80% accuracy.</a:t>
            </a:r>
            <a:endParaRPr lang="en-US" dirty="0" smtClean="0">
              <a:latin typeface="Times New Roman" pitchFamily="18" charset="0"/>
              <a:ea typeface="Calibri"/>
              <a:cs typeface="Times New Roman" pitchFamily="18" charset="0"/>
            </a:endParaRPr>
          </a:p>
          <a:p>
            <a:pPr fontAlgn="t"/>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u="sng" dirty="0" smtClean="0">
                <a:latin typeface="Times New Roman" pitchFamily="18" charset="0"/>
                <a:cs typeface="Times New Roman" pitchFamily="18" charset="0"/>
              </a:rPr>
              <a:t>ELO A:</a:t>
            </a:r>
            <a:r>
              <a:rPr lang="en-US" dirty="0" smtClean="0">
                <a:latin typeface="Times New Roman" pitchFamily="18" charset="0"/>
                <a:cs typeface="Times New Roman" pitchFamily="18" charset="0"/>
              </a:rPr>
              <a:t> Identify Basic Menu Functions. </a:t>
            </a:r>
          </a:p>
          <a:p>
            <a:endParaRPr lang="en-US" dirty="0" smtClean="0">
              <a:latin typeface="Times New Roman" pitchFamily="18" charset="0"/>
              <a:ea typeface="Times New Roman"/>
              <a:cs typeface="Times New Roman" pitchFamily="18" charset="0"/>
            </a:endParaRPr>
          </a:p>
          <a:p>
            <a:r>
              <a:rPr lang="en-US" u="sng" dirty="0" smtClean="0">
                <a:latin typeface="Times New Roman" pitchFamily="18" charset="0"/>
                <a:ea typeface="Times New Roman"/>
                <a:cs typeface="Times New Roman" pitchFamily="18" charset="0"/>
              </a:rPr>
              <a:t>ELO B:</a:t>
            </a:r>
            <a:r>
              <a:rPr lang="en-US" dirty="0" smtClean="0">
                <a:latin typeface="Times New Roman" pitchFamily="18" charset="0"/>
                <a:ea typeface="Times New Roman"/>
                <a:cs typeface="Times New Roman" pitchFamily="18" charset="0"/>
              </a:rPr>
              <a:t> </a:t>
            </a:r>
            <a:r>
              <a:rPr lang="en-US" dirty="0" smtClean="0">
                <a:latin typeface="Times New Roman" pitchFamily="18" charset="0"/>
                <a:cs typeface="Times New Roman" pitchFamily="18" charset="0"/>
              </a:rPr>
              <a:t>Identify hand controller functions in menu mode.</a:t>
            </a:r>
            <a:endParaRPr lang="en-US" dirty="0" smtClean="0">
              <a:latin typeface="Times New Roman" pitchFamily="18" charset="0"/>
              <a:ea typeface="Times New Roman"/>
              <a:cs typeface="Times New Roman" pitchFamily="18" charset="0"/>
            </a:endParaRPr>
          </a:p>
          <a:p>
            <a:endParaRPr lang="en-US" dirty="0" smtClean="0">
              <a:latin typeface="Times New Roman" pitchFamily="18" charset="0"/>
              <a:ea typeface="Times New Roman"/>
              <a:cs typeface="Times New Roman" pitchFamily="18" charset="0"/>
            </a:endParaRPr>
          </a:p>
          <a:p>
            <a:r>
              <a:rPr lang="en-US" u="sng" dirty="0" smtClean="0">
                <a:latin typeface="Times New Roman" pitchFamily="18" charset="0"/>
                <a:ea typeface="Times New Roman"/>
                <a:cs typeface="Times New Roman" pitchFamily="18" charset="0"/>
              </a:rPr>
              <a:t>ELO C:</a:t>
            </a:r>
            <a:r>
              <a:rPr lang="en-US" dirty="0" smtClean="0">
                <a:latin typeface="Times New Roman" pitchFamily="18" charset="0"/>
                <a:ea typeface="Times New Roman"/>
                <a:cs typeface="Times New Roman" pitchFamily="18" charset="0"/>
              </a:rPr>
              <a:t> </a:t>
            </a:r>
            <a:r>
              <a:rPr lang="en-US" dirty="0" smtClean="0">
                <a:latin typeface="Times New Roman" pitchFamily="18" charset="0"/>
                <a:cs typeface="Times New Roman" pitchFamily="18" charset="0"/>
              </a:rPr>
              <a:t>Identify hand controller functions in drive mode.</a:t>
            </a:r>
            <a:endParaRPr lang="en-US" dirty="0" smtClean="0">
              <a:latin typeface="Times New Roman" pitchFamily="18" charset="0"/>
              <a:ea typeface="Times New Roman"/>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1" y="0"/>
            <a:ext cx="1143003" cy="1447800"/>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pic>
        <p:nvPicPr>
          <p:cNvPr id="1026" name="Picture 2" descr="C:\Users\STANLEY.SWEET\Pictures\SUGV with 3 sodiers.jpg"/>
          <p:cNvPicPr>
            <a:picLocks noChangeAspect="1" noChangeArrowheads="1"/>
          </p:cNvPicPr>
          <p:nvPr/>
        </p:nvPicPr>
        <p:blipFill>
          <a:blip r:embed="rId4" cstate="print"/>
          <a:srcRect/>
          <a:stretch>
            <a:fillRect/>
          </a:stretch>
        </p:blipFill>
        <p:spPr bwMode="auto">
          <a:xfrm>
            <a:off x="762000" y="1524000"/>
            <a:ext cx="7772400" cy="5058132"/>
          </a:xfrm>
          <a:prstGeom prst="rect">
            <a:avLst/>
          </a:prstGeom>
          <a:noFill/>
        </p:spPr>
      </p:pic>
      <p:sp>
        <p:nvSpPr>
          <p:cNvPr id="5" name="TextBox 4"/>
          <p:cNvSpPr txBox="1"/>
          <p:nvPr/>
        </p:nvSpPr>
        <p:spPr>
          <a:xfrm>
            <a:off x="1143000" y="228600"/>
            <a:ext cx="6934200" cy="707886"/>
          </a:xfrm>
          <a:prstGeom prst="rect">
            <a:avLst/>
          </a:prstGeom>
          <a:noFill/>
        </p:spPr>
        <p:txBody>
          <a:bodyPr wrap="square" rtlCol="0">
            <a:spAutoFit/>
          </a:bodyPr>
          <a:lstStyle/>
          <a:p>
            <a:pPr algn="ctr"/>
            <a:r>
              <a:rPr lang="en-US" sz="4000" dirty="0" smtClean="0"/>
              <a:t>Basic Driving Operations</a:t>
            </a:r>
            <a:endParaRPr lang="en-US"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1" y="0"/>
            <a:ext cx="1143003" cy="1447800"/>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graphicFrame>
        <p:nvGraphicFramePr>
          <p:cNvPr id="4" name="Table 3"/>
          <p:cNvGraphicFramePr>
            <a:graphicFrameLocks noGrp="1"/>
          </p:cNvGraphicFramePr>
          <p:nvPr/>
        </p:nvGraphicFramePr>
        <p:xfrm>
          <a:off x="762000" y="1828800"/>
          <a:ext cx="7620000" cy="3291840"/>
        </p:xfrm>
        <a:graphic>
          <a:graphicData uri="http://schemas.openxmlformats.org/drawingml/2006/table">
            <a:tbl>
              <a:tblPr firstRow="1" bandRow="1">
                <a:tableStyleId>{2D5ABB26-0587-4C30-8999-92F81FD0307C}</a:tableStyleId>
              </a:tblPr>
              <a:tblGrid>
                <a:gridCol w="1619250"/>
                <a:gridCol w="6000750"/>
              </a:tblGrid>
              <a:tr h="370840">
                <a:tc>
                  <a:txBody>
                    <a:bodyPr/>
                    <a:lstStyle/>
                    <a:p>
                      <a:r>
                        <a:rPr lang="en-US" dirty="0" smtClean="0"/>
                        <a:t>Action: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Prepare the Small Unmanned Ground Vehicle (SUGV) for Basic</a:t>
                      </a:r>
                      <a:r>
                        <a:rPr lang="en-US" baseline="0" dirty="0" smtClean="0"/>
                        <a:t> Driving Operations.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Condition: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an operational environment</a:t>
                      </a:r>
                      <a:r>
                        <a:rPr lang="en-US" baseline="0" dirty="0" smtClean="0"/>
                        <a:t> provided with TM 9-2350-397-13&amp;P, SUGV Job Aid, SUGV Student Guide, and an operational SUGV system.</a:t>
                      </a:r>
                      <a:endParaRPr lang="en-US"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Standard: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Prepare the Small Unmanned Ground Vehicle (SUGV) for Basic</a:t>
                      </a:r>
                      <a:r>
                        <a:rPr lang="en-US" baseline="0" dirty="0" smtClean="0"/>
                        <a:t> Driving Operations, </a:t>
                      </a:r>
                      <a:r>
                        <a:rPr lang="en-US" dirty="0" smtClean="0"/>
                        <a:t>in accordance with TM 9-2350-397-13&amp;P, by properly conducting pre-mission checks</a:t>
                      </a:r>
                      <a:r>
                        <a:rPr lang="en-US" baseline="0" dirty="0" smtClean="0"/>
                        <a:t> and maintaining speed appropriate for the operational environment with 80% accuracy.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itle 1"/>
          <p:cNvSpPr txBox="1">
            <a:spLocks/>
          </p:cNvSpPr>
          <p:nvPr/>
        </p:nvSpPr>
        <p:spPr>
          <a:xfrm>
            <a:off x="1143000" y="274638"/>
            <a:ext cx="69342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Terminal</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Learning Objective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1" y="0"/>
            <a:ext cx="1143003" cy="1447800"/>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graphicFrame>
        <p:nvGraphicFramePr>
          <p:cNvPr id="4" name="Table 3"/>
          <p:cNvGraphicFramePr>
            <a:graphicFrameLocks noGrp="1"/>
          </p:cNvGraphicFramePr>
          <p:nvPr>
            <p:extLst>
              <p:ext uri="{D42A27DB-BD31-4B8C-83A1-F6EECF244321}">
                <p14:modId xmlns="" xmlns:p14="http://schemas.microsoft.com/office/powerpoint/2010/main" val="3249921843"/>
              </p:ext>
            </p:extLst>
          </p:nvPr>
        </p:nvGraphicFramePr>
        <p:xfrm>
          <a:off x="76201" y="1828800"/>
          <a:ext cx="8915399" cy="4052338"/>
        </p:xfrm>
        <a:graphic>
          <a:graphicData uri="http://schemas.openxmlformats.org/drawingml/2006/table">
            <a:tbl>
              <a:tblPr firstRow="1" bandRow="1">
                <a:tableStyleId>{2D5ABB26-0587-4C30-8999-92F81FD0307C}</a:tableStyleId>
              </a:tblPr>
              <a:tblGrid>
                <a:gridCol w="1894522"/>
                <a:gridCol w="7020877"/>
              </a:tblGrid>
              <a:tr h="593953">
                <a:tc>
                  <a:txBody>
                    <a:bodyPr/>
                    <a:lstStyle/>
                    <a:p>
                      <a:r>
                        <a:rPr lang="en-US" sz="2400" dirty="0" smtClean="0"/>
                        <a:t>Action: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Conduct pre-mission checks.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3905">
                <a:tc>
                  <a:txBody>
                    <a:bodyPr/>
                    <a:lstStyle/>
                    <a:p>
                      <a:r>
                        <a:rPr lang="en-US" sz="2400" dirty="0" smtClean="0"/>
                        <a:t>Condition: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In an operational environment</a:t>
                      </a:r>
                      <a:r>
                        <a:rPr lang="en-US" sz="2400" baseline="0" dirty="0" smtClean="0"/>
                        <a:t> provided with TM 9-2350-397-13&amp;P, SUGV Job Aid, SUGV Student Guide, and an operational SUGV system.</a:t>
                      </a:r>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4542">
                <a:tc>
                  <a:txBody>
                    <a:bodyPr/>
                    <a:lstStyle/>
                    <a:p>
                      <a:r>
                        <a:rPr lang="en-US" sz="2400" dirty="0" smtClean="0"/>
                        <a:t>Standard: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Prepare the Small Unmanned Ground Vehicle (SUGV) for Basic</a:t>
                      </a:r>
                      <a:r>
                        <a:rPr lang="en-US" sz="2400" baseline="0" dirty="0" smtClean="0"/>
                        <a:t> Driving Operations, </a:t>
                      </a:r>
                      <a:r>
                        <a:rPr lang="en-US" sz="2400" dirty="0" smtClean="0"/>
                        <a:t>in accordance with TM 9-2350-397-13&amp;P, by properly conducting pre-mission checks </a:t>
                      </a:r>
                      <a:r>
                        <a:rPr lang="en-US" sz="2400" baseline="0" dirty="0" smtClean="0"/>
                        <a:t>with 80% accuracy.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itle 1"/>
          <p:cNvSpPr txBox="1">
            <a:spLocks/>
          </p:cNvSpPr>
          <p:nvPr/>
        </p:nvSpPr>
        <p:spPr>
          <a:xfrm>
            <a:off x="1143000" y="274638"/>
            <a:ext cx="69342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Enabling</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 Learning Objective A</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lgn="ctr">
              <a:buNone/>
            </a:pPr>
            <a:endParaRPr lang="en-US" dirty="0"/>
          </a:p>
        </p:txBody>
      </p:sp>
      <p:pic>
        <p:nvPicPr>
          <p:cNvPr id="5" name="Picture 4" descr="C:\Users\robert.e.klein\Pictures\images.jpg"/>
          <p:cNvPicPr>
            <a:picLocks noChangeAspect="1"/>
          </p:cNvPicPr>
          <p:nvPr/>
        </p:nvPicPr>
        <p:blipFill>
          <a:blip r:embed="rId3" cstate="print"/>
          <a:srcRect/>
          <a:stretch>
            <a:fillRect/>
          </a:stretch>
        </p:blipFill>
        <p:spPr>
          <a:xfrm>
            <a:off x="0" y="0"/>
            <a:ext cx="1143000" cy="1447796"/>
          </a:xfrm>
          <a:prstGeom prst="rect">
            <a:avLst/>
          </a:prstGeom>
          <a:noFill/>
          <a:ln>
            <a:noFill/>
          </a:ln>
        </p:spPr>
      </p:pic>
      <p:pic>
        <p:nvPicPr>
          <p:cNvPr id="6" name="Picture 3" descr="C:\Users\robert.e.klein\Pictures\images1.jpg"/>
          <p:cNvPicPr>
            <a:picLocks noChangeAspect="1" noChangeArrowheads="1"/>
          </p:cNvPicPr>
          <p:nvPr/>
        </p:nvPicPr>
        <p:blipFill>
          <a:blip r:embed="rId4" cstate="print"/>
          <a:srcRect/>
          <a:stretch>
            <a:fillRect/>
          </a:stretch>
        </p:blipFill>
        <p:spPr bwMode="auto">
          <a:xfrm>
            <a:off x="8077200" y="0"/>
            <a:ext cx="1066800" cy="1447800"/>
          </a:xfrm>
          <a:prstGeom prst="rect">
            <a:avLst/>
          </a:prstGeom>
          <a:noFill/>
        </p:spPr>
      </p:pic>
      <p:sp>
        <p:nvSpPr>
          <p:cNvPr id="7" name="Rectangle 6"/>
          <p:cNvSpPr/>
          <p:nvPr/>
        </p:nvSpPr>
        <p:spPr>
          <a:xfrm>
            <a:off x="914400" y="1676400"/>
            <a:ext cx="7315200" cy="2800767"/>
          </a:xfrm>
          <a:prstGeom prst="rect">
            <a:avLst/>
          </a:prstGeom>
        </p:spPr>
        <p:txBody>
          <a:bodyPr wrap="square">
            <a:spAutoFit/>
          </a:bodyPr>
          <a:lstStyle/>
          <a:p>
            <a:pPr algn="ctr"/>
            <a:r>
              <a:rPr lang="en-US" sz="3600" b="1" dirty="0" smtClean="0"/>
              <a:t>CAUTION</a:t>
            </a:r>
          </a:p>
          <a:p>
            <a:pPr algn="ctr"/>
            <a:endParaRPr lang="en-US" sz="2800" b="1" dirty="0" smtClean="0"/>
          </a:p>
          <a:p>
            <a:pPr algn="ctr"/>
            <a:r>
              <a:rPr lang="en-US" sz="2800" dirty="0" smtClean="0"/>
              <a:t>When driving the robot in reverse, use the slowest driving speed (Snail mode) to prevent or minimize the impact of collision with any obstacle in its path.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1" y="0"/>
            <a:ext cx="1143003" cy="1447800"/>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4" name="TextBox 3"/>
          <p:cNvSpPr txBox="1"/>
          <p:nvPr/>
        </p:nvSpPr>
        <p:spPr>
          <a:xfrm>
            <a:off x="533400" y="3505200"/>
            <a:ext cx="8229600" cy="2215991"/>
          </a:xfrm>
          <a:prstGeom prst="rect">
            <a:avLst/>
          </a:prstGeom>
          <a:noFill/>
        </p:spPr>
        <p:txBody>
          <a:bodyPr wrap="square" rtlCol="0">
            <a:spAutoFit/>
          </a:bodyPr>
          <a:lstStyle/>
          <a:p>
            <a:pPr marL="236538" indent="-236538"/>
            <a:r>
              <a:rPr lang="en-US" dirty="0"/>
              <a:t>1. Press the Throttle/Steer joystick </a:t>
            </a:r>
            <a:r>
              <a:rPr lang="en-US" dirty="0" smtClean="0"/>
              <a:t>forward </a:t>
            </a:r>
            <a:r>
              <a:rPr lang="en-US" dirty="0"/>
              <a:t>(away from you) to move the robot forward.</a:t>
            </a:r>
          </a:p>
          <a:p>
            <a:pPr algn="ctr"/>
            <a:endParaRPr lang="en-US" sz="1000" dirty="0"/>
          </a:p>
          <a:p>
            <a:pPr marL="236538" indent="-236538"/>
            <a:r>
              <a:rPr lang="en-US" dirty="0"/>
              <a:t>2. Press the Throttle/Steer joystick backward (toward you) to move the robot in reverse</a:t>
            </a:r>
            <a:r>
              <a:rPr lang="en-US" dirty="0" smtClean="0"/>
              <a:t>.</a:t>
            </a:r>
          </a:p>
          <a:p>
            <a:pPr marL="236538" indent="-236538"/>
            <a:endParaRPr lang="en-US" sz="1000" dirty="0"/>
          </a:p>
          <a:p>
            <a:pPr marL="236538" indent="-236538"/>
            <a:r>
              <a:rPr lang="en-US" dirty="0"/>
              <a:t>3. Press the Throttle/Steer joystick to the left to turn the robot to the left.</a:t>
            </a:r>
          </a:p>
          <a:p>
            <a:pPr marL="236538" indent="-236538"/>
            <a:endParaRPr lang="en-US" sz="1000" dirty="0" smtClean="0"/>
          </a:p>
          <a:p>
            <a:pPr marL="236538" indent="-236538"/>
            <a:r>
              <a:rPr lang="en-US" dirty="0" smtClean="0"/>
              <a:t>4</a:t>
            </a:r>
            <a:r>
              <a:rPr lang="en-US" dirty="0"/>
              <a:t>. Press the Throttle/Steer joystick to the right to turn the robot to the right</a:t>
            </a:r>
            <a:r>
              <a:rPr lang="en-US" dirty="0" smtClean="0"/>
              <a:t>.</a:t>
            </a:r>
            <a:endParaRPr lang="en-US" dirty="0"/>
          </a:p>
        </p:txBody>
      </p:sp>
      <p:pic>
        <p:nvPicPr>
          <p:cNvPr id="5" name="Picture 2"/>
          <p:cNvPicPr>
            <a:picLocks noChangeAspect="1" noChangeArrowheads="1"/>
          </p:cNvPicPr>
          <p:nvPr/>
        </p:nvPicPr>
        <p:blipFill>
          <a:blip r:embed="rId4" cstate="print"/>
          <a:srcRect/>
          <a:stretch>
            <a:fillRect/>
          </a:stretch>
        </p:blipFill>
        <p:spPr bwMode="auto">
          <a:xfrm>
            <a:off x="1752600" y="0"/>
            <a:ext cx="5697132" cy="3413571"/>
          </a:xfrm>
          <a:prstGeom prst="rect">
            <a:avLst/>
          </a:prstGeom>
          <a:noFill/>
          <a:ln w="9525">
            <a:noFill/>
            <a:miter lim="800000"/>
            <a:headEnd/>
            <a:tailEnd/>
          </a:ln>
        </p:spPr>
      </p:pic>
      <p:sp>
        <p:nvSpPr>
          <p:cNvPr id="7" name="Oval 6"/>
          <p:cNvSpPr/>
          <p:nvPr/>
        </p:nvSpPr>
        <p:spPr>
          <a:xfrm>
            <a:off x="3962400" y="1447800"/>
            <a:ext cx="6096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Quad Arrow 7"/>
          <p:cNvSpPr/>
          <p:nvPr/>
        </p:nvSpPr>
        <p:spPr>
          <a:xfrm>
            <a:off x="4038600" y="1524000"/>
            <a:ext cx="457200" cy="533400"/>
          </a:xfrm>
          <a:prstGeom prst="quadArrow">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33800" y="2590800"/>
            <a:ext cx="9906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0"/>
            <a:endCxn id="7" idx="4"/>
          </p:cNvCxnSpPr>
          <p:nvPr/>
        </p:nvCxnSpPr>
        <p:spPr>
          <a:xfrm rot="5400000" flipH="1" flipV="1">
            <a:off x="4057650" y="2381250"/>
            <a:ext cx="381000" cy="38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1" y="0"/>
            <a:ext cx="1143003" cy="1447800"/>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1752600" y="0"/>
            <a:ext cx="5665076" cy="3394364"/>
          </a:xfrm>
          <a:prstGeom prst="rect">
            <a:avLst/>
          </a:prstGeom>
          <a:noFill/>
          <a:ln w="9525">
            <a:noFill/>
            <a:miter lim="800000"/>
            <a:headEnd/>
            <a:tailEnd/>
          </a:ln>
        </p:spPr>
      </p:pic>
      <p:sp>
        <p:nvSpPr>
          <p:cNvPr id="5" name="TextBox 4"/>
          <p:cNvSpPr txBox="1"/>
          <p:nvPr/>
        </p:nvSpPr>
        <p:spPr>
          <a:xfrm>
            <a:off x="457200" y="3352800"/>
            <a:ext cx="8229600" cy="3416320"/>
          </a:xfrm>
          <a:prstGeom prst="rect">
            <a:avLst/>
          </a:prstGeom>
          <a:noFill/>
        </p:spPr>
        <p:txBody>
          <a:bodyPr wrap="square" rtlCol="0">
            <a:spAutoFit/>
          </a:bodyPr>
          <a:lstStyle/>
          <a:p>
            <a:r>
              <a:rPr lang="en-US" dirty="0" smtClean="0"/>
              <a:t>5. Press the Flipper Up button to adjust the flippers up.</a:t>
            </a:r>
          </a:p>
          <a:p>
            <a:endParaRPr lang="en-US" dirty="0" smtClean="0"/>
          </a:p>
          <a:p>
            <a:r>
              <a:rPr lang="en-US" dirty="0" smtClean="0"/>
              <a:t>6. Press the Flipper Down button to adjust the flippers down.</a:t>
            </a:r>
          </a:p>
          <a:p>
            <a:endParaRPr lang="en-US" dirty="0" smtClean="0"/>
          </a:p>
          <a:p>
            <a:pPr marL="236538" indent="-236538"/>
            <a:r>
              <a:rPr lang="en-US" dirty="0" smtClean="0"/>
              <a:t>7. Press the Tilt1 Forward and Tilt1 Backward buttons to move the short neck extension.</a:t>
            </a:r>
          </a:p>
          <a:p>
            <a:endParaRPr lang="en-US" dirty="0" smtClean="0"/>
          </a:p>
          <a:p>
            <a:pPr marL="236538" indent="-236538"/>
            <a:r>
              <a:rPr lang="en-US" dirty="0" smtClean="0"/>
              <a:t>8. Press the Neck Forward and Neck Backward buttons to move the long neck extension.</a:t>
            </a:r>
          </a:p>
          <a:p>
            <a:endParaRPr lang="en-US" dirty="0" smtClean="0"/>
          </a:p>
          <a:p>
            <a:pPr marL="236538" indent="-236538"/>
            <a:r>
              <a:rPr lang="en-US" dirty="0" smtClean="0"/>
              <a:t>9. Press the Head Pan/Pitch joystick forward, backward, right, and left to move the head up, down, right, and left.</a:t>
            </a:r>
            <a:endParaRPr lang="en-US" dirty="0"/>
          </a:p>
        </p:txBody>
      </p:sp>
      <p:sp>
        <p:nvSpPr>
          <p:cNvPr id="9" name="Oval 8"/>
          <p:cNvSpPr/>
          <p:nvPr/>
        </p:nvSpPr>
        <p:spPr>
          <a:xfrm>
            <a:off x="3581400" y="609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62200" y="762000"/>
            <a:ext cx="838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1066800"/>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62600" y="12954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38800" y="533400"/>
            <a:ext cx="5334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1" idx="6"/>
          </p:cNvCxnSpPr>
          <p:nvPr/>
        </p:nvCxnSpPr>
        <p:spPr>
          <a:xfrm flipV="1">
            <a:off x="5562600" y="990600"/>
            <a:ext cx="152400" cy="1905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172200" y="1981200"/>
            <a:ext cx="838200" cy="4572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12" idx="5"/>
          </p:cNvCxnSpPr>
          <p:nvPr/>
        </p:nvCxnSpPr>
        <p:spPr>
          <a:xfrm rot="16200000" flipV="1">
            <a:off x="5719622" y="1528622"/>
            <a:ext cx="490678" cy="41447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019800" y="762000"/>
            <a:ext cx="838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81600" y="5334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943600" y="0"/>
            <a:ext cx="1066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86000" y="0"/>
            <a:ext cx="1066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28"/>
          <p:cNvSpPr/>
          <p:nvPr/>
        </p:nvSpPr>
        <p:spPr>
          <a:xfrm>
            <a:off x="4724400" y="1524000"/>
            <a:ext cx="457200" cy="533400"/>
          </a:xfrm>
          <a:prstGeom prst="quadArrow">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48200" y="1447800"/>
            <a:ext cx="6096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648200" y="2743200"/>
            <a:ext cx="838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endCxn id="30" idx="4"/>
          </p:cNvCxnSpPr>
          <p:nvPr/>
        </p:nvCxnSpPr>
        <p:spPr>
          <a:xfrm rot="5400000" flipH="1" flipV="1">
            <a:off x="4648200" y="2438400"/>
            <a:ext cx="5334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248400" y="1676400"/>
            <a:ext cx="1066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752600" y="1676400"/>
            <a:ext cx="1066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a:stCxn id="38" idx="0"/>
          </p:cNvCxnSpPr>
          <p:nvPr/>
        </p:nvCxnSpPr>
        <p:spPr>
          <a:xfrm rot="5400000" flipH="1" flipV="1">
            <a:off x="2362200" y="1295400"/>
            <a:ext cx="3048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8" idx="2"/>
          </p:cNvCxnSpPr>
          <p:nvPr/>
        </p:nvCxnSpPr>
        <p:spPr>
          <a:xfrm rot="5400000">
            <a:off x="2438400" y="609600"/>
            <a:ext cx="685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6019800" y="685800"/>
            <a:ext cx="76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0"/>
          </p:cNvCxnSpPr>
          <p:nvPr/>
        </p:nvCxnSpPr>
        <p:spPr>
          <a:xfrm rot="16200000" flipV="1">
            <a:off x="6438900" y="1333500"/>
            <a:ext cx="3048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362200" y="762000"/>
            <a:ext cx="838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581400" y="609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0" grpId="0" animBg="1"/>
      <p:bldP spid="24" grpId="0" animBg="1"/>
      <p:bldP spid="26" grpId="0" animBg="1"/>
      <p:bldP spid="27" grpId="0" animBg="1"/>
      <p:bldP spid="28" grpId="0" animBg="1"/>
      <p:bldP spid="29" grpId="0" animBg="1"/>
      <p:bldP spid="30" grpId="0" animBg="1"/>
      <p:bldP spid="31" grpId="0" animBg="1"/>
      <p:bldP spid="37" grpId="0" animBg="1"/>
      <p:bldP spid="38" grpId="0" animBg="1"/>
      <p:bldP spid="51" grpId="0" animBg="1"/>
      <p:bldP spid="5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1" y="0"/>
            <a:ext cx="1143003" cy="1447800"/>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graphicFrame>
        <p:nvGraphicFramePr>
          <p:cNvPr id="4" name="Table 3"/>
          <p:cNvGraphicFramePr>
            <a:graphicFrameLocks noGrp="1"/>
          </p:cNvGraphicFramePr>
          <p:nvPr>
            <p:extLst>
              <p:ext uri="{D42A27DB-BD31-4B8C-83A1-F6EECF244321}">
                <p14:modId xmlns="" xmlns:p14="http://schemas.microsoft.com/office/powerpoint/2010/main" val="2226895030"/>
              </p:ext>
            </p:extLst>
          </p:nvPr>
        </p:nvGraphicFramePr>
        <p:xfrm>
          <a:off x="152400" y="1828800"/>
          <a:ext cx="8839200" cy="4588902"/>
        </p:xfrm>
        <a:graphic>
          <a:graphicData uri="http://schemas.openxmlformats.org/drawingml/2006/table">
            <a:tbl>
              <a:tblPr firstRow="1" bandRow="1">
                <a:tableStyleId>{2D5ABB26-0587-4C30-8999-92F81FD0307C}</a:tableStyleId>
              </a:tblPr>
              <a:tblGrid>
                <a:gridCol w="1878330"/>
                <a:gridCol w="6960870"/>
              </a:tblGrid>
              <a:tr h="575796">
                <a:tc>
                  <a:txBody>
                    <a:bodyPr/>
                    <a:lstStyle/>
                    <a:p>
                      <a:r>
                        <a:rPr lang="en-US" sz="2400" dirty="0" smtClean="0"/>
                        <a:t>Action: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Maintain appropriate speed for operational environment</a:t>
                      </a:r>
                      <a:r>
                        <a:rPr lang="en-US" sz="2400" baseline="0" dirty="0" smtClean="0"/>
                        <a: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5702">
                <a:tc>
                  <a:txBody>
                    <a:bodyPr/>
                    <a:lstStyle/>
                    <a:p>
                      <a:r>
                        <a:rPr lang="en-US" sz="2400" dirty="0" smtClean="0"/>
                        <a:t>Condition: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In an operational environment</a:t>
                      </a:r>
                      <a:r>
                        <a:rPr lang="en-US" sz="2400" baseline="0" dirty="0" smtClean="0"/>
                        <a:t> provided with TM 9-2350-397-13&amp;P, SUGV Job Aid, SUGV Student Guide, and an operational SUGV system.</a:t>
                      </a:r>
                      <a:endParaRPr lang="en-US" sz="2400" dirty="0" smtClean="0"/>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5702">
                <a:tc>
                  <a:txBody>
                    <a:bodyPr/>
                    <a:lstStyle/>
                    <a:p>
                      <a:r>
                        <a:rPr lang="en-US" sz="2400" dirty="0" smtClean="0"/>
                        <a:t>Standard:</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Prepare the Small Unmanned Ground Vehicle (SUGV) for Basic</a:t>
                      </a:r>
                      <a:r>
                        <a:rPr lang="en-US" sz="2400" baseline="0" dirty="0" smtClean="0"/>
                        <a:t> Driving Operations, </a:t>
                      </a:r>
                      <a:r>
                        <a:rPr lang="en-US" sz="2400" dirty="0" smtClean="0"/>
                        <a:t>in accordance with TM 9-2350-397-13&amp;P,</a:t>
                      </a:r>
                      <a:r>
                        <a:rPr lang="en-US" sz="2400" baseline="0" dirty="0" smtClean="0"/>
                        <a:t> </a:t>
                      </a:r>
                      <a:r>
                        <a:rPr lang="en-US" sz="2400" dirty="0" smtClean="0"/>
                        <a:t>by properly </a:t>
                      </a:r>
                      <a:r>
                        <a:rPr lang="en-US" sz="2400" baseline="0" dirty="0" smtClean="0"/>
                        <a:t>maintaining speed appropriate for the operational environment with 80% accuracy.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itle 1"/>
          <p:cNvSpPr txBox="1">
            <a:spLocks/>
          </p:cNvSpPr>
          <p:nvPr/>
        </p:nvSpPr>
        <p:spPr>
          <a:xfrm>
            <a:off x="1143000" y="274638"/>
            <a:ext cx="6934200" cy="1143000"/>
          </a:xfrm>
          <a:prstGeom prst="rect">
            <a:avLst/>
          </a:prstGeom>
        </p:spPr>
        <p:txBody>
          <a:bodyPr>
            <a:normAutofit fontScale="97500"/>
          </a:bodyPr>
          <a:lstStyle/>
          <a:p>
            <a:pPr lvl="0" algn="ctr">
              <a:spcBef>
                <a:spcPct val="0"/>
              </a:spcBef>
              <a:defRPr/>
            </a:pPr>
            <a:r>
              <a:rPr lang="en-US" sz="4400" b="1" dirty="0"/>
              <a:t>Enabling Learning Objective </a:t>
            </a:r>
            <a:r>
              <a:rPr lang="en-US" sz="4400" b="1" dirty="0" smtClean="0"/>
              <a:t>B</a:t>
            </a:r>
            <a:endParaRPr lang="en-US" sz="4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e.klein\Pictures\images.jpg"/>
          <p:cNvPicPr>
            <a:picLocks noChangeAspect="1"/>
          </p:cNvPicPr>
          <p:nvPr/>
        </p:nvPicPr>
        <p:blipFill>
          <a:blip r:embed="rId2" cstate="print"/>
          <a:srcRect/>
          <a:stretch>
            <a:fillRect/>
          </a:stretch>
        </p:blipFill>
        <p:spPr>
          <a:xfrm>
            <a:off x="-1" y="0"/>
            <a:ext cx="1143003" cy="1447800"/>
          </a:xfrm>
          <a:prstGeom prst="rect">
            <a:avLst/>
          </a:prstGeom>
          <a:noFill/>
          <a:ln>
            <a:noFill/>
          </a:ln>
        </p:spPr>
      </p:pic>
      <p:pic>
        <p:nvPicPr>
          <p:cNvPr id="3"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pic>
        <p:nvPicPr>
          <p:cNvPr id="4" name="Picture 2"/>
          <p:cNvPicPr>
            <a:picLocks noChangeAspect="1" noChangeArrowheads="1"/>
          </p:cNvPicPr>
          <p:nvPr/>
        </p:nvPicPr>
        <p:blipFill>
          <a:blip r:embed="rId4" cstate="print"/>
          <a:srcRect/>
          <a:stretch>
            <a:fillRect/>
          </a:stretch>
        </p:blipFill>
        <p:spPr bwMode="auto">
          <a:xfrm>
            <a:off x="1752600" y="0"/>
            <a:ext cx="5665076" cy="3394364"/>
          </a:xfrm>
          <a:prstGeom prst="rect">
            <a:avLst/>
          </a:prstGeom>
          <a:noFill/>
          <a:ln w="9525">
            <a:noFill/>
            <a:miter lim="800000"/>
            <a:headEnd/>
            <a:tailEnd/>
          </a:ln>
        </p:spPr>
      </p:pic>
      <p:sp>
        <p:nvSpPr>
          <p:cNvPr id="5" name="TextBox 4"/>
          <p:cNvSpPr txBox="1"/>
          <p:nvPr/>
        </p:nvSpPr>
        <p:spPr>
          <a:xfrm>
            <a:off x="1295400" y="4191000"/>
            <a:ext cx="6705600" cy="1754326"/>
          </a:xfrm>
          <a:prstGeom prst="rect">
            <a:avLst/>
          </a:prstGeom>
          <a:noFill/>
        </p:spPr>
        <p:txBody>
          <a:bodyPr wrap="square" rtlCol="0">
            <a:spAutoFit/>
          </a:bodyPr>
          <a:lstStyle/>
          <a:p>
            <a:pPr marL="236538" indent="-236538">
              <a:buAutoNum type="arabicPeriod"/>
            </a:pPr>
            <a:r>
              <a:rPr lang="en-US" dirty="0" smtClean="0"/>
              <a:t>Locate </a:t>
            </a:r>
            <a:r>
              <a:rPr lang="en-US" dirty="0"/>
              <a:t>the Speed toggle in the center of the Throttle/Steer </a:t>
            </a:r>
            <a:r>
              <a:rPr lang="en-US" dirty="0" smtClean="0"/>
              <a:t>joystick.</a:t>
            </a:r>
          </a:p>
          <a:p>
            <a:pPr marL="342900" indent="-342900">
              <a:buAutoNum type="arabicPeriod"/>
            </a:pPr>
            <a:endParaRPr lang="en-US" dirty="0"/>
          </a:p>
          <a:p>
            <a:pPr marL="342900" indent="-342900"/>
            <a:r>
              <a:rPr lang="en-US" dirty="0"/>
              <a:t>2. Press down on the Speed toggle to select a different speed mode</a:t>
            </a:r>
            <a:r>
              <a:rPr lang="en-US" dirty="0" smtClean="0"/>
              <a:t>.</a:t>
            </a:r>
          </a:p>
          <a:p>
            <a:pPr marL="342900" indent="-342900"/>
            <a:endParaRPr lang="en-US" dirty="0" smtClean="0"/>
          </a:p>
          <a:p>
            <a:pPr marL="342900" indent="-342900"/>
            <a:r>
              <a:rPr lang="en-US" dirty="0" smtClean="0"/>
              <a:t>3. Verify that the speed indicator changes from snail to tortoise to rabbit in the Heads Up Display (HUD).</a:t>
            </a:r>
            <a:endParaRPr lang="en-US" dirty="0"/>
          </a:p>
        </p:txBody>
      </p:sp>
      <p:sp>
        <p:nvSpPr>
          <p:cNvPr id="6" name="Oval 5"/>
          <p:cNvSpPr/>
          <p:nvPr/>
        </p:nvSpPr>
        <p:spPr>
          <a:xfrm>
            <a:off x="3962400" y="1524000"/>
            <a:ext cx="533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33800" y="2590800"/>
            <a:ext cx="9906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6" idx="4"/>
            <a:endCxn id="7" idx="0"/>
          </p:cNvCxnSpPr>
          <p:nvPr/>
        </p:nvCxnSpPr>
        <p:spPr>
          <a:xfrm rot="5400000">
            <a:off x="4000500" y="236220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5" name="TextBox 4"/>
          <p:cNvSpPr txBox="1"/>
          <p:nvPr/>
        </p:nvSpPr>
        <p:spPr>
          <a:xfrm>
            <a:off x="1143000" y="1447800"/>
            <a:ext cx="6934200" cy="3231654"/>
          </a:xfrm>
          <a:prstGeom prst="rect">
            <a:avLst/>
          </a:prstGeom>
          <a:noFill/>
        </p:spPr>
        <p:txBody>
          <a:bodyPr wrap="square" rtlCol="0">
            <a:spAutoFit/>
          </a:bodyPr>
          <a:lstStyle/>
          <a:p>
            <a:pPr algn="ctr"/>
            <a:r>
              <a:rPr lang="en-US" sz="4400" b="1" i="1" dirty="0" smtClean="0"/>
              <a:t>WARNING</a:t>
            </a:r>
          </a:p>
          <a:p>
            <a:pPr algn="ctr"/>
            <a:endParaRPr lang="en-US" sz="3200" dirty="0" smtClean="0"/>
          </a:p>
          <a:p>
            <a:pPr algn="ctr"/>
            <a:r>
              <a:rPr lang="en-US" sz="3200" dirty="0" smtClean="0"/>
              <a:t>Do not get ahead of the instructor.  Failure to follow instructor guidance may result in damage to the equipment or injury to yourself or others.</a:t>
            </a:r>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228600"/>
            <a:ext cx="8229600" cy="792162"/>
          </a:xfrm>
        </p:spPr>
        <p:txBody>
          <a:bodyPr/>
          <a:lstStyle/>
          <a:p>
            <a:pPr algn="ctr"/>
            <a:r>
              <a:rPr lang="en-US" sz="3600" dirty="0" smtClean="0"/>
              <a:t>Summary</a:t>
            </a:r>
            <a:endParaRPr lang="en-US" sz="3600" dirty="0"/>
          </a:p>
        </p:txBody>
      </p:sp>
      <p:pic>
        <p:nvPicPr>
          <p:cNvPr id="14" name="Picture 3" descr="C:\Users\robert.e.klein\Pictures\images1.jpg"/>
          <p:cNvPicPr>
            <a:picLocks noChangeAspect="1" noChangeArrowheads="1"/>
          </p:cNvPicPr>
          <p:nvPr/>
        </p:nvPicPr>
        <p:blipFill>
          <a:blip r:embed="rId2" cstate="print"/>
          <a:srcRect/>
          <a:stretch>
            <a:fillRect/>
          </a:stretch>
        </p:blipFill>
        <p:spPr bwMode="auto">
          <a:xfrm>
            <a:off x="7950200" y="0"/>
            <a:ext cx="1193800" cy="1447800"/>
          </a:xfrm>
          <a:prstGeom prst="rect">
            <a:avLst/>
          </a:prstGeom>
          <a:noFill/>
        </p:spPr>
      </p:pic>
      <p:pic>
        <p:nvPicPr>
          <p:cNvPr id="15"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sp>
        <p:nvSpPr>
          <p:cNvPr id="16" name="TextBox 15"/>
          <p:cNvSpPr txBox="1"/>
          <p:nvPr/>
        </p:nvSpPr>
        <p:spPr>
          <a:xfrm>
            <a:off x="838200" y="1600200"/>
            <a:ext cx="7391400" cy="4955203"/>
          </a:xfrm>
          <a:prstGeom prst="rect">
            <a:avLst/>
          </a:prstGeom>
          <a:noFill/>
        </p:spPr>
        <p:txBody>
          <a:bodyPr wrap="square" rtlCol="0">
            <a:spAutoFit/>
          </a:bodyPr>
          <a:lstStyle/>
          <a:p>
            <a:pPr fontAlgn="t"/>
            <a:r>
              <a:rPr lang="en-US" sz="2800" u="sng" dirty="0" smtClean="0"/>
              <a:t>Terminal Learning Objective </a:t>
            </a:r>
          </a:p>
          <a:p>
            <a:pPr fontAlgn="t"/>
            <a:endParaRPr lang="en-US" u="sng" dirty="0" smtClean="0"/>
          </a:p>
          <a:p>
            <a:pPr fontAlgn="t"/>
            <a:r>
              <a:rPr lang="en-US" u="sng" dirty="0" smtClean="0"/>
              <a:t>Action:</a:t>
            </a:r>
            <a:r>
              <a:rPr lang="en-US" dirty="0" smtClean="0"/>
              <a:t> Prepare the Small Unmanned Ground Vehicle (SUGV) for Basic Driving Operations.</a:t>
            </a:r>
          </a:p>
          <a:p>
            <a:pPr fontAlgn="t"/>
            <a:endParaRPr lang="en-US" dirty="0" smtClean="0"/>
          </a:p>
          <a:p>
            <a:pPr fontAlgn="t"/>
            <a:r>
              <a:rPr lang="en-US" u="sng" dirty="0" smtClean="0"/>
              <a:t>Condition:</a:t>
            </a:r>
            <a:r>
              <a:rPr lang="en-US" b="1" dirty="0" smtClean="0"/>
              <a:t> </a:t>
            </a:r>
            <a:r>
              <a:rPr lang="en-US" dirty="0" smtClean="0"/>
              <a:t>In an operational environment provided with TM 9-2350-397-13&amp;P, SUGV Job Aid, SUGV Student Guide, and an operational SUGV system.</a:t>
            </a:r>
          </a:p>
          <a:p>
            <a:pPr fontAlgn="t"/>
            <a:endParaRPr lang="en-US" dirty="0" smtClean="0"/>
          </a:p>
          <a:p>
            <a:r>
              <a:rPr lang="en-US" u="sng" dirty="0" smtClean="0"/>
              <a:t>Standard:</a:t>
            </a:r>
            <a:r>
              <a:rPr lang="en-US" dirty="0" smtClean="0"/>
              <a:t> Prepare the Small Unmanned Ground Vehicle (SUGV) for Basic Driving Operations in accordance with TM 9-2350-397-13&amp;P by Properly conducting pre-mission checks; maintaining speed appropriate for the operational environment with 80% accuracy.</a:t>
            </a:r>
            <a:r>
              <a:rPr lang="en-US" u="sng" dirty="0" smtClean="0"/>
              <a:t> </a:t>
            </a:r>
          </a:p>
          <a:p>
            <a:endParaRPr lang="en-US" u="sng" dirty="0" smtClean="0"/>
          </a:p>
          <a:p>
            <a:r>
              <a:rPr lang="en-US" u="sng" dirty="0" smtClean="0"/>
              <a:t>ELO A:</a:t>
            </a:r>
            <a:r>
              <a:rPr lang="en-US" dirty="0" smtClean="0"/>
              <a:t> Conduct pre-mission checks.</a:t>
            </a:r>
          </a:p>
          <a:p>
            <a:endParaRPr lang="en-US" dirty="0" smtClean="0"/>
          </a:p>
          <a:p>
            <a:r>
              <a:rPr lang="en-US" u="sng" dirty="0" smtClean="0"/>
              <a:t>ELO B:</a:t>
            </a:r>
            <a:r>
              <a:rPr lang="en-US" dirty="0" smtClean="0"/>
              <a:t> Maintain appropriate speed for operational environment.</a:t>
            </a:r>
          </a:p>
          <a:p>
            <a:pPr fontAlgn="t"/>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5632311"/>
          </a:xfrm>
          <a:prstGeom prst="rect">
            <a:avLst/>
          </a:prstGeom>
        </p:spPr>
        <p:txBody>
          <a:bodyPr wrap="square">
            <a:spAutoFit/>
          </a:bodyPr>
          <a:lstStyle/>
          <a:p>
            <a:pPr algn="ctr"/>
            <a:r>
              <a:rPr lang="en-US" sz="3600" b="1" dirty="0" smtClean="0"/>
              <a:t>LOCK THE HAND CONTROLLER</a:t>
            </a:r>
          </a:p>
          <a:p>
            <a:pPr algn="ctr"/>
            <a:endParaRPr lang="en-US" sz="2800" b="1" dirty="0" smtClean="0"/>
          </a:p>
          <a:p>
            <a:pPr algn="ctr"/>
            <a:endParaRPr lang="en-US" sz="2800" b="1" dirty="0" smtClean="0"/>
          </a:p>
          <a:p>
            <a:pPr algn="ctr"/>
            <a:endParaRPr lang="en-US" sz="2800" b="1" dirty="0" smtClean="0"/>
          </a:p>
          <a:p>
            <a:pPr algn="ctr"/>
            <a:r>
              <a:rPr lang="en-US" sz="3600" b="1" dirty="0" smtClean="0"/>
              <a:t>WARNING</a:t>
            </a:r>
          </a:p>
          <a:p>
            <a:endParaRPr lang="en-US" dirty="0" smtClean="0"/>
          </a:p>
          <a:p>
            <a:pPr algn="ctr"/>
            <a:r>
              <a:rPr lang="en-US" sz="2000" dirty="0" smtClean="0"/>
              <a:t>Always lock the hand controller when you are not using it.  If the hand controller is unlocked, accidental pressing of the joysticks or buttons may cause damage to the robot or injury to personnel.</a:t>
            </a:r>
          </a:p>
          <a:p>
            <a:pPr algn="ctr"/>
            <a:endParaRPr lang="en-US" b="1" dirty="0" smtClean="0"/>
          </a:p>
          <a:p>
            <a:pPr algn="ctr"/>
            <a:endParaRPr lang="en-US" b="1" dirty="0" smtClean="0"/>
          </a:p>
          <a:p>
            <a:endParaRPr lang="en-US" dirty="0" smtClean="0"/>
          </a:p>
          <a:p>
            <a:endParaRPr lang="en-US" dirty="0" smtClean="0"/>
          </a:p>
          <a:p>
            <a:endParaRPr lang="en-US" dirty="0" smtClean="0"/>
          </a:p>
          <a:p>
            <a:endParaRPr lang="en-US" dirty="0" smtClean="0"/>
          </a:p>
          <a:p>
            <a:endParaRPr lang="en-US" dirty="0" smtClean="0"/>
          </a:p>
        </p:txBody>
      </p:sp>
      <p:pic>
        <p:nvPicPr>
          <p:cNvPr id="3"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algn="ctr"/>
            <a:r>
              <a:rPr lang="en-US" sz="2800" b="1" dirty="0" smtClean="0"/>
              <a:t>Locate the Lock/Unlock button on the </a:t>
            </a:r>
          </a:p>
          <a:p>
            <a:pPr algn="ctr"/>
            <a:r>
              <a:rPr lang="en-US" sz="2800" b="1" dirty="0" smtClean="0"/>
              <a:t>hand controller</a:t>
            </a:r>
            <a:endParaRPr lang="en-US" sz="2800" b="1" dirty="0"/>
          </a:p>
        </p:txBody>
      </p:sp>
      <p:sp>
        <p:nvSpPr>
          <p:cNvPr id="4" name="Rectangle 3"/>
          <p:cNvSpPr/>
          <p:nvPr/>
        </p:nvSpPr>
        <p:spPr>
          <a:xfrm>
            <a:off x="0" y="3903345"/>
            <a:ext cx="9144000" cy="2954655"/>
          </a:xfrm>
          <a:prstGeom prst="rect">
            <a:avLst/>
          </a:prstGeom>
        </p:spPr>
        <p:txBody>
          <a:bodyPr wrap="square">
            <a:spAutoFit/>
          </a:bodyPr>
          <a:lstStyle/>
          <a:p>
            <a:pPr algn="ctr"/>
            <a:r>
              <a:rPr lang="en-US" sz="2400" b="1" dirty="0" smtClean="0"/>
              <a:t>NOTE</a:t>
            </a:r>
          </a:p>
          <a:p>
            <a:r>
              <a:rPr lang="en-US" dirty="0" smtClean="0"/>
              <a:t>To prevent it from being pressed accidentally, the Lock/Unlock button is surrounded by a protective, raised ring.</a:t>
            </a:r>
          </a:p>
          <a:p>
            <a:endParaRPr lang="en-US" dirty="0" smtClean="0"/>
          </a:p>
          <a:p>
            <a:r>
              <a:rPr lang="en-US" dirty="0" smtClean="0"/>
              <a:t>When the hand controller is locked, all buttons (except for Lock/Unlock) are deactivated.  This Lock mode prevents any unexpected movement of the robot.</a:t>
            </a:r>
          </a:p>
          <a:p>
            <a:endParaRPr lang="en-US" dirty="0" smtClean="0"/>
          </a:p>
          <a:p>
            <a:r>
              <a:rPr lang="en-US" dirty="0" smtClean="0"/>
              <a:t>If you lock the hand controller while the robot is connected and transmitting audio and/or video, it does not interrupt the transmission.  Audio and video transmission are always available when the hand controller is locked.</a:t>
            </a:r>
            <a:endParaRPr lang="en-US" dirty="0"/>
          </a:p>
        </p:txBody>
      </p:sp>
      <p:pic>
        <p:nvPicPr>
          <p:cNvPr id="5"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6"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pic>
        <p:nvPicPr>
          <p:cNvPr id="3" name="Picture 2" descr="C:\Users\anthony.williams52\Desktop\SUGV Pictures\IMG_0718.JPG"/>
          <p:cNvPicPr>
            <a:picLocks noChangeAspect="1" noChangeArrowheads="1"/>
          </p:cNvPicPr>
          <p:nvPr/>
        </p:nvPicPr>
        <p:blipFill>
          <a:blip r:embed="rId4" cstate="print"/>
          <a:srcRect/>
          <a:stretch>
            <a:fillRect/>
          </a:stretch>
        </p:blipFill>
        <p:spPr bwMode="auto">
          <a:xfrm>
            <a:off x="2286000" y="914400"/>
            <a:ext cx="4368800" cy="2971800"/>
          </a:xfrm>
          <a:prstGeom prst="rect">
            <a:avLst/>
          </a:prstGeom>
          <a:noFill/>
        </p:spPr>
      </p:pic>
      <p:cxnSp>
        <p:nvCxnSpPr>
          <p:cNvPr id="11" name="Straight Arrow Connector 10"/>
          <p:cNvCxnSpPr/>
          <p:nvPr/>
        </p:nvCxnSpPr>
        <p:spPr>
          <a:xfrm rot="10800000">
            <a:off x="5105400" y="1600200"/>
            <a:ext cx="2209800" cy="777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86600" y="1676400"/>
            <a:ext cx="1828800" cy="307777"/>
          </a:xfrm>
          <a:prstGeom prst="rect">
            <a:avLst/>
          </a:prstGeom>
          <a:noFill/>
        </p:spPr>
        <p:txBody>
          <a:bodyPr wrap="square" rtlCol="0">
            <a:spAutoFit/>
          </a:bodyPr>
          <a:lstStyle/>
          <a:p>
            <a:r>
              <a:rPr lang="en-US" sz="1400" dirty="0" smtClean="0">
                <a:solidFill>
                  <a:srgbClr val="FF0000"/>
                </a:solidFill>
              </a:rPr>
              <a:t>Lock/ Unlock Button</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robert.e.klein\Pictures\images.jpg"/>
          <p:cNvPicPr>
            <a:picLocks noChangeAspect="1" noChangeArrowheads="1"/>
          </p:cNvPicPr>
          <p:nvPr/>
        </p:nvPicPr>
        <p:blipFill>
          <a:blip r:embed="rId2" cstate="print"/>
          <a:srcRect/>
          <a:stretch>
            <a:fillRect/>
          </a:stretch>
        </p:blipFill>
        <p:spPr bwMode="auto">
          <a:xfrm>
            <a:off x="0" y="0"/>
            <a:ext cx="1143000" cy="1447800"/>
          </a:xfrm>
          <a:prstGeom prst="rect">
            <a:avLst/>
          </a:prstGeom>
          <a:noFill/>
        </p:spPr>
      </p:pic>
      <p:pic>
        <p:nvPicPr>
          <p:cNvPr id="4"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6" name="TextBox 5"/>
          <p:cNvSpPr txBox="1"/>
          <p:nvPr/>
        </p:nvSpPr>
        <p:spPr>
          <a:xfrm>
            <a:off x="4800600" y="1600200"/>
            <a:ext cx="4343400" cy="5601533"/>
          </a:xfrm>
          <a:prstGeom prst="rect">
            <a:avLst/>
          </a:prstGeom>
          <a:noFill/>
        </p:spPr>
        <p:txBody>
          <a:bodyPr wrap="square" rtlCol="0">
            <a:spAutoFit/>
          </a:bodyPr>
          <a:lstStyle/>
          <a:p>
            <a:r>
              <a:rPr lang="en-US" sz="1700" dirty="0" smtClean="0"/>
              <a:t>The ruggedized SUGV hand controller is similar to popular gaming controllers. One difference is that is has no markings which requires the Soldier to learn the hand controller mappings for each SUGV function. The hand Controller is used to operate the SUGV</a:t>
            </a:r>
          </a:p>
          <a:p>
            <a:endParaRPr lang="en-US" sz="1700" dirty="0" smtClean="0"/>
          </a:p>
          <a:p>
            <a:pPr>
              <a:buFont typeface="Arial" pitchFamily="34" charset="0"/>
              <a:buChar char="•"/>
            </a:pPr>
            <a:r>
              <a:rPr lang="en-US" sz="1700" b="1" dirty="0" smtClean="0"/>
              <a:t> Drive Mode: </a:t>
            </a:r>
            <a:r>
              <a:rPr lang="en-US" sz="1700" dirty="0" smtClean="0"/>
              <a:t>Allows you to drive and position the SUGV and switch between cameras.</a:t>
            </a:r>
          </a:p>
          <a:p>
            <a:pPr>
              <a:buFont typeface="Arial" pitchFamily="34" charset="0"/>
              <a:buChar char="•"/>
            </a:pPr>
            <a:endParaRPr lang="en-US" sz="1700" b="1" dirty="0" smtClean="0"/>
          </a:p>
          <a:p>
            <a:pPr>
              <a:buFont typeface="Arial" pitchFamily="34" charset="0"/>
              <a:buChar char="•"/>
            </a:pPr>
            <a:r>
              <a:rPr lang="en-US" sz="1700" b="1" dirty="0" smtClean="0"/>
              <a:t> Menu Mode:</a:t>
            </a:r>
            <a:r>
              <a:rPr lang="en-US" sz="1700" dirty="0" smtClean="0"/>
              <a:t> Allows you to access the menu commands.</a:t>
            </a:r>
          </a:p>
          <a:p>
            <a:pPr>
              <a:buFont typeface="Arial" pitchFamily="34" charset="0"/>
              <a:buChar char="•"/>
            </a:pPr>
            <a:endParaRPr lang="en-US" sz="1700" b="1" dirty="0" smtClean="0"/>
          </a:p>
          <a:p>
            <a:r>
              <a:rPr lang="en-US" sz="1700" dirty="0" smtClean="0"/>
              <a:t>Each mode has a unique had controller mapping. To switch modes, press the gray Toggle Menu button located in the center of the controller.</a:t>
            </a:r>
          </a:p>
          <a:p>
            <a:endParaRPr lang="en-US" sz="1700" dirty="0" smtClean="0"/>
          </a:p>
          <a:p>
            <a:r>
              <a:rPr lang="en-US" sz="1700" dirty="0" smtClean="0"/>
              <a:t>The following slides show the hand controller mapping in drive and menu mode</a:t>
            </a:r>
          </a:p>
          <a:p>
            <a:endParaRPr lang="en-US" dirty="0"/>
          </a:p>
        </p:txBody>
      </p:sp>
      <p:sp>
        <p:nvSpPr>
          <p:cNvPr id="7" name="TextBox 6"/>
          <p:cNvSpPr txBox="1"/>
          <p:nvPr/>
        </p:nvSpPr>
        <p:spPr>
          <a:xfrm>
            <a:off x="0" y="0"/>
            <a:ext cx="9144000" cy="646331"/>
          </a:xfrm>
          <a:prstGeom prst="rect">
            <a:avLst/>
          </a:prstGeom>
          <a:noFill/>
        </p:spPr>
        <p:txBody>
          <a:bodyPr wrap="square" rtlCol="0">
            <a:spAutoFit/>
          </a:bodyPr>
          <a:lstStyle/>
          <a:p>
            <a:pPr algn="ctr"/>
            <a:endParaRPr lang="en-US" sz="3600" b="1" dirty="0" smtClean="0"/>
          </a:p>
        </p:txBody>
      </p:sp>
      <p:pic>
        <p:nvPicPr>
          <p:cNvPr id="1026" name="Picture 2"/>
          <p:cNvPicPr>
            <a:picLocks noChangeAspect="1" noChangeArrowheads="1"/>
          </p:cNvPicPr>
          <p:nvPr/>
        </p:nvPicPr>
        <p:blipFill>
          <a:blip r:embed="rId4" cstate="print"/>
          <a:srcRect/>
          <a:stretch>
            <a:fillRect/>
          </a:stretch>
        </p:blipFill>
        <p:spPr bwMode="auto">
          <a:xfrm>
            <a:off x="1" y="2667000"/>
            <a:ext cx="4724399"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obert.e.klein\Pictures\images1.jpg"/>
          <p:cNvPicPr>
            <a:picLocks noChangeAspect="1" noChangeArrowheads="1"/>
          </p:cNvPicPr>
          <p:nvPr/>
        </p:nvPicPr>
        <p:blipFill>
          <a:blip r:embed="rId2" cstate="print"/>
          <a:srcRect/>
          <a:stretch>
            <a:fillRect/>
          </a:stretch>
        </p:blipFill>
        <p:spPr bwMode="auto">
          <a:xfrm>
            <a:off x="8077200" y="0"/>
            <a:ext cx="1066800" cy="1447800"/>
          </a:xfrm>
          <a:prstGeom prst="rect">
            <a:avLst/>
          </a:prstGeom>
          <a:noFill/>
        </p:spPr>
      </p:pic>
      <p:pic>
        <p:nvPicPr>
          <p:cNvPr id="4" name="Picture 2" descr="C:\Users\robert.e.klein\Pictures\images.jpg"/>
          <p:cNvPicPr>
            <a:picLocks noChangeAspect="1" noChangeArrowheads="1"/>
          </p:cNvPicPr>
          <p:nvPr/>
        </p:nvPicPr>
        <p:blipFill>
          <a:blip r:embed="rId3" cstate="print"/>
          <a:srcRect/>
          <a:stretch>
            <a:fillRect/>
          </a:stretch>
        </p:blipFill>
        <p:spPr bwMode="auto">
          <a:xfrm>
            <a:off x="0" y="0"/>
            <a:ext cx="1143000" cy="1447800"/>
          </a:xfrm>
          <a:prstGeom prst="rect">
            <a:avLst/>
          </a:prstGeom>
          <a:noFill/>
        </p:spPr>
      </p:pic>
      <p:sp>
        <p:nvSpPr>
          <p:cNvPr id="6" name="TextBox 5"/>
          <p:cNvSpPr txBox="1"/>
          <p:nvPr/>
        </p:nvSpPr>
        <p:spPr>
          <a:xfrm>
            <a:off x="0" y="0"/>
            <a:ext cx="9144000" cy="1261884"/>
          </a:xfrm>
          <a:prstGeom prst="rect">
            <a:avLst/>
          </a:prstGeom>
          <a:noFill/>
        </p:spPr>
        <p:txBody>
          <a:bodyPr wrap="square" rtlCol="0">
            <a:spAutoFit/>
          </a:bodyPr>
          <a:lstStyle/>
          <a:p>
            <a:pPr algn="ctr"/>
            <a:endParaRPr lang="en-US" sz="3600" b="1" dirty="0" smtClean="0"/>
          </a:p>
          <a:p>
            <a:pPr algn="ctr"/>
            <a:r>
              <a:rPr lang="en-US" sz="3600" b="1" dirty="0" smtClean="0"/>
              <a:t> </a:t>
            </a:r>
            <a:r>
              <a:rPr lang="en-US" sz="4000" b="1" dirty="0" smtClean="0"/>
              <a:t>Enabling Learning Objective B</a:t>
            </a:r>
            <a:endParaRPr lang="en-US" sz="4000" b="1" dirty="0"/>
          </a:p>
        </p:txBody>
      </p:sp>
      <p:graphicFrame>
        <p:nvGraphicFramePr>
          <p:cNvPr id="7" name="Table 6"/>
          <p:cNvGraphicFramePr>
            <a:graphicFrameLocks noGrp="1"/>
          </p:cNvGraphicFramePr>
          <p:nvPr>
            <p:extLst>
              <p:ext uri="{D42A27DB-BD31-4B8C-83A1-F6EECF244321}">
                <p14:modId xmlns:p14="http://schemas.microsoft.com/office/powerpoint/2010/main" xmlns="" val="2682351996"/>
              </p:ext>
            </p:extLst>
          </p:nvPr>
        </p:nvGraphicFramePr>
        <p:xfrm>
          <a:off x="457200" y="2148841"/>
          <a:ext cx="8153400" cy="2481941"/>
        </p:xfrm>
        <a:graphic>
          <a:graphicData uri="http://schemas.openxmlformats.org/drawingml/2006/table">
            <a:tbl>
              <a:tblPr/>
              <a:tblGrid>
                <a:gridCol w="1630680"/>
                <a:gridCol w="6522720"/>
              </a:tblGrid>
              <a:tr h="805542">
                <a:tc>
                  <a:txBody>
                    <a:bodyPr/>
                    <a:lstStyle/>
                    <a:p>
                      <a:pPr marL="0" marR="0">
                        <a:spcBef>
                          <a:spcPts val="200"/>
                        </a:spcBef>
                        <a:spcAft>
                          <a:spcPts val="200"/>
                        </a:spcAft>
                      </a:pPr>
                      <a:r>
                        <a:rPr lang="en-US" sz="1800" b="1" dirty="0">
                          <a:latin typeface="+mn-lt"/>
                          <a:ea typeface="Calibri"/>
                          <a:cs typeface="Times New Roman"/>
                        </a:rPr>
                        <a:t>ACTION:</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800" kern="1200" dirty="0" smtClean="0">
                          <a:solidFill>
                            <a:schemeClr val="tx1"/>
                          </a:solidFill>
                          <a:latin typeface="+mn-lt"/>
                          <a:ea typeface="+mn-ea"/>
                          <a:cs typeface="+mn-cs"/>
                        </a:rPr>
                        <a:t>Identify hand controller functions in menu mode.</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70857">
                <a:tc>
                  <a:txBody>
                    <a:bodyPr/>
                    <a:lstStyle/>
                    <a:p>
                      <a:pPr marL="0" marR="0">
                        <a:spcBef>
                          <a:spcPts val="200"/>
                        </a:spcBef>
                        <a:spcAft>
                          <a:spcPts val="200"/>
                        </a:spcAft>
                      </a:pPr>
                      <a:r>
                        <a:rPr lang="en-US" sz="1800" b="1" dirty="0" smtClean="0">
                          <a:latin typeface="+mn-lt"/>
                          <a:ea typeface="Calibri"/>
                          <a:cs typeface="Times New Roman"/>
                        </a:rPr>
                        <a:t>CONDITIONS:</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6400800" algn="l"/>
                          <a:tab pos="6480810" algn="l"/>
                        </a:tabLst>
                      </a:pPr>
                      <a:r>
                        <a:rPr lang="en-US" sz="1800" kern="1200" dirty="0" smtClean="0">
                          <a:solidFill>
                            <a:schemeClr val="tx1"/>
                          </a:solidFill>
                          <a:latin typeface="+mn-lt"/>
                          <a:ea typeface="+mn-ea"/>
                          <a:cs typeface="+mn-cs"/>
                        </a:rPr>
                        <a:t>In an operational environment, provided with TM 9-2350-397-13 &amp; P, SUGV Job Aid, SUGV Student Guide, and an operational SUGV system.</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05542">
                <a:tc>
                  <a:txBody>
                    <a:bodyPr/>
                    <a:lstStyle/>
                    <a:p>
                      <a:pPr marL="0" marR="0">
                        <a:spcBef>
                          <a:spcPts val="200"/>
                        </a:spcBef>
                        <a:spcAft>
                          <a:spcPts val="200"/>
                        </a:spcAft>
                      </a:pPr>
                      <a:r>
                        <a:rPr lang="en-US" sz="1800" b="1" dirty="0">
                          <a:latin typeface="+mn-lt"/>
                          <a:ea typeface="Calibri"/>
                          <a:cs typeface="Times New Roman"/>
                        </a:rPr>
                        <a:t>STANDARDS:</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6400800" algn="l"/>
                          <a:tab pos="6480810" algn="l"/>
                        </a:tabLst>
                      </a:pPr>
                      <a:r>
                        <a:rPr lang="en-US" sz="1800" kern="1200" dirty="0" smtClean="0">
                          <a:solidFill>
                            <a:schemeClr val="tx1"/>
                          </a:solidFill>
                          <a:latin typeface="+mn-lt"/>
                          <a:ea typeface="+mn-ea"/>
                          <a:cs typeface="+mn-cs"/>
                        </a:rPr>
                        <a:t>Identify menu functions for the SUGV in accordance with TM 9-2350-397-13&amp;P,</a:t>
                      </a:r>
                      <a:r>
                        <a:rPr lang="en-US" sz="1800" kern="1200" baseline="0" dirty="0" smtClean="0">
                          <a:solidFill>
                            <a:schemeClr val="tx1"/>
                          </a:solidFill>
                          <a:latin typeface="+mn-lt"/>
                          <a:ea typeface="+mn-ea"/>
                          <a:cs typeface="+mn-cs"/>
                        </a:rPr>
                        <a:t> </a:t>
                      </a:r>
                      <a:r>
                        <a:rPr lang="en-US" sz="1800" kern="1200" dirty="0" smtClean="0">
                          <a:solidFill>
                            <a:schemeClr val="tx1"/>
                          </a:solidFill>
                          <a:latin typeface="+mn-lt"/>
                          <a:ea typeface="+mn-ea"/>
                          <a:cs typeface="+mn-cs"/>
                        </a:rPr>
                        <a:t>by Identifying Menu Options with 80% accuracy.</a:t>
                      </a:r>
                      <a:endParaRPr lang="en-US" sz="1800" dirty="0">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obert.e.klein\Pictures\images.jpg"/>
          <p:cNvPicPr>
            <a:picLocks noChangeAspect="1"/>
          </p:cNvPicPr>
          <p:nvPr/>
        </p:nvPicPr>
        <p:blipFill>
          <a:blip r:embed="rId2" cstate="print"/>
          <a:srcRect/>
          <a:stretch>
            <a:fillRect/>
          </a:stretch>
        </p:blipFill>
        <p:spPr>
          <a:xfrm>
            <a:off x="0" y="0"/>
            <a:ext cx="1143000" cy="1447796"/>
          </a:xfrm>
          <a:prstGeom prst="rect">
            <a:avLst/>
          </a:prstGeom>
          <a:noFill/>
          <a:ln>
            <a:noFill/>
          </a:ln>
        </p:spPr>
      </p:pic>
      <p:pic>
        <p:nvPicPr>
          <p:cNvPr id="6" name="Picture 3" descr="C:\Users\robert.e.klein\Pictures\images1.jpg"/>
          <p:cNvPicPr>
            <a:picLocks noChangeAspect="1" noChangeArrowheads="1"/>
          </p:cNvPicPr>
          <p:nvPr/>
        </p:nvPicPr>
        <p:blipFill>
          <a:blip r:embed="rId3" cstate="print"/>
          <a:srcRect/>
          <a:stretch>
            <a:fillRect/>
          </a:stretch>
        </p:blipFill>
        <p:spPr bwMode="auto">
          <a:xfrm>
            <a:off x="8077200" y="0"/>
            <a:ext cx="1066800" cy="1447800"/>
          </a:xfrm>
          <a:prstGeom prst="rect">
            <a:avLst/>
          </a:prstGeom>
          <a:noFill/>
        </p:spPr>
      </p:pic>
      <p:sp>
        <p:nvSpPr>
          <p:cNvPr id="9" name="TextBox 8"/>
          <p:cNvSpPr txBox="1"/>
          <p:nvPr/>
        </p:nvSpPr>
        <p:spPr>
          <a:xfrm>
            <a:off x="914400" y="1828800"/>
            <a:ext cx="7315200" cy="2246769"/>
          </a:xfrm>
          <a:prstGeom prst="rect">
            <a:avLst/>
          </a:prstGeom>
          <a:noFill/>
        </p:spPr>
        <p:txBody>
          <a:bodyPr wrap="square" rtlCol="0">
            <a:spAutoFit/>
          </a:bodyPr>
          <a:lstStyle/>
          <a:p>
            <a:pPr algn="ctr"/>
            <a:r>
              <a:rPr lang="en-US" sz="4400" b="1" dirty="0" smtClean="0"/>
              <a:t>NOTE</a:t>
            </a:r>
          </a:p>
          <a:p>
            <a:pPr algn="ctr"/>
            <a:endParaRPr lang="en-US" sz="3200" dirty="0" smtClean="0"/>
          </a:p>
          <a:p>
            <a:pPr algn="ctr"/>
            <a:r>
              <a:rPr lang="en-US" sz="3200" dirty="0" smtClean="0"/>
              <a:t>Ensure that the SUGV is in “Snail” mode for this block of instruction.</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3059</Words>
  <Application>Microsoft Office PowerPoint</Application>
  <PresentationFormat>On-screen Show (4:3)</PresentationFormat>
  <Paragraphs>389</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The Poses Menu enables you to select pre-programmed poses for the robot that place it in positions that facilitate specific actions such as driving, climbing and descending stairs, and looking over and under objects.</vt:lpstr>
      <vt:lpstr>Poses Menu Continued</vt:lpstr>
      <vt:lpstr>Slide 15</vt:lpstr>
      <vt:lpstr>Slide 16</vt:lpstr>
      <vt:lpstr>Camera Control Menu Continued</vt:lpstr>
      <vt:lpstr>  The Range Menu lets you use the IR distance-measuring device to calculate the distance between the robot and an object.</vt:lpstr>
      <vt:lpstr>  The Audio Menu lets you control whether or not sound is transmitted from the robot microphone to the headset and from the headset microphone to the robot speaker.</vt:lpstr>
      <vt:lpstr>The Options Menu lets you modify joystick controller operations and display options. It also enables you to realign the joystick and robot and reboot and shut down both the robot and OCU.</vt:lpstr>
      <vt:lpstr>Options Menu  Cont.</vt:lpstr>
      <vt:lpstr>Options Menu  Cont.</vt:lpstr>
      <vt:lpstr>Options Menu  Cont.</vt:lpstr>
      <vt:lpstr>Slide 24</vt:lpstr>
      <vt:lpstr>Slide 25</vt:lpstr>
      <vt:lpstr>Slide 26</vt:lpstr>
      <vt:lpstr>Slide 27</vt:lpstr>
      <vt:lpstr>Slide 28</vt:lpstr>
      <vt:lpstr>Slide 29</vt:lpstr>
      <vt:lpstr>Slide 30</vt:lpstr>
      <vt:lpstr>Summary</vt:lpstr>
      <vt:lpstr>Slide 32</vt:lpstr>
      <vt:lpstr>Slide 33</vt:lpstr>
      <vt:lpstr>Slide 34</vt:lpstr>
      <vt:lpstr>Slide 35</vt:lpstr>
      <vt:lpstr>Slide 36</vt:lpstr>
      <vt:lpstr>Slide 37</vt:lpstr>
      <vt:lpstr>Slide 38</vt:lpstr>
      <vt:lpstr>Slide 39</vt:lpstr>
      <vt:lpstr>Summary</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STANLEY.SWEET</dc:creator>
  <cp:lastModifiedBy>STANLEY.SWEET</cp:lastModifiedBy>
  <cp:revision>1</cp:revision>
  <dcterms:created xsi:type="dcterms:W3CDTF">2012-05-15T18:34:37Z</dcterms:created>
  <dcterms:modified xsi:type="dcterms:W3CDTF">2012-05-15T18:34:59Z</dcterms:modified>
</cp:coreProperties>
</file>